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2" r:id="rId10"/>
    <p:sldId id="276" r:id="rId11"/>
    <p:sldId id="264" r:id="rId12"/>
    <p:sldId id="277" r:id="rId13"/>
    <p:sldId id="278" r:id="rId14"/>
    <p:sldId id="279" r:id="rId15"/>
    <p:sldId id="280" r:id="rId16"/>
    <p:sldId id="281" r:id="rId17"/>
    <p:sldId id="282" r:id="rId18"/>
    <p:sldId id="265" r:id="rId19"/>
    <p:sldId id="283" r:id="rId20"/>
    <p:sldId id="284" r:id="rId21"/>
    <p:sldId id="266" r:id="rId22"/>
    <p:sldId id="285" r:id="rId23"/>
    <p:sldId id="286" r:id="rId24"/>
    <p:sldId id="267" r:id="rId25"/>
    <p:sldId id="268" r:id="rId26"/>
    <p:sldId id="287" r:id="rId27"/>
    <p:sldId id="288" r:id="rId28"/>
    <p:sldId id="269" r:id="rId29"/>
    <p:sldId id="289" r:id="rId30"/>
    <p:sldId id="270" r:id="rId31"/>
    <p:sldId id="290" r:id="rId32"/>
    <p:sldId id="293" r:id="rId33"/>
    <p:sldId id="291" r:id="rId34"/>
    <p:sldId id="294" r:id="rId35"/>
    <p:sldId id="292" r:id="rId36"/>
    <p:sldId id="297" r:id="rId37"/>
    <p:sldId id="295" r:id="rId38"/>
    <p:sldId id="296" r:id="rId39"/>
    <p:sldId id="298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53" autoAdjust="0"/>
    <p:restoredTop sz="98571" autoAdjust="0"/>
  </p:normalViewPr>
  <p:slideViewPr>
    <p:cSldViewPr>
      <p:cViewPr varScale="1">
        <p:scale>
          <a:sx n="51" d="100"/>
          <a:sy n="51" d="100"/>
        </p:scale>
        <p:origin x="-108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0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24.xml"/><Relationship Id="rId18" Type="http://schemas.openxmlformats.org/officeDocument/2006/relationships/slide" Target="slides/slide34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21.xml"/><Relationship Id="rId17" Type="http://schemas.openxmlformats.org/officeDocument/2006/relationships/slide" Target="slides/slide32.xml"/><Relationship Id="rId2" Type="http://schemas.openxmlformats.org/officeDocument/2006/relationships/slide" Target="slides/slide2.xml"/><Relationship Id="rId16" Type="http://schemas.openxmlformats.org/officeDocument/2006/relationships/slide" Target="slides/slide3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8.xml"/><Relationship Id="rId5" Type="http://schemas.openxmlformats.org/officeDocument/2006/relationships/slide" Target="slides/slide5.xml"/><Relationship Id="rId15" Type="http://schemas.openxmlformats.org/officeDocument/2006/relationships/slide" Target="slides/slide28.xml"/><Relationship Id="rId10" Type="http://schemas.openxmlformats.org/officeDocument/2006/relationships/slide" Target="slides/slide17.xml"/><Relationship Id="rId4" Type="http://schemas.openxmlformats.org/officeDocument/2006/relationships/slide" Target="slides/slide4.xml"/><Relationship Id="rId9" Type="http://schemas.openxmlformats.org/officeDocument/2006/relationships/slide" Target="slides/slide11.xml"/><Relationship Id="rId14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177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F032D5-9760-4B7A-8C61-615E98D3F05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8BF6E-D256-48AB-AB04-06DA0714C074}" type="slidenum">
              <a:rPr lang="es-ES"/>
              <a:pPr/>
              <a:t>8</a:t>
            </a:fld>
            <a:endParaRPr lang="es-ES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AE0622-4DC8-4A3F-B822-7427BA831FF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0F16E-D9A9-4B91-9FB0-40D275595B9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64DB4-2256-43C8-B319-F30FAFC4011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EE893-BA59-4CE3-B204-FB4EE970777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28FD3-2620-4979-BB17-F727FDFBDA2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AE8EB-9552-46A0-BCDC-012B0C9062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4A7B1-9800-4ACB-9836-BCC69638555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58F7B-799A-4FC4-A121-123A30CA3F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C4DD8-BAEE-4BE8-866F-2EEE64108A5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B6B4E-5BCF-4B3A-983D-ACD9FB5BFF7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AB4CF-8EC7-40A9-B2E1-C9BAFCDBA78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54A738-D637-4E17-A314-C2362F36B8FD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Hoja_de_c_lculo_de_Microsoft_Office_Excel_97-200315.xls"/><Relationship Id="rId4" Type="http://schemas.openxmlformats.org/officeDocument/2006/relationships/oleObject" Target="../embeddings/Hoja_de_c_lculo_de_Microsoft_Office_Excel_97-200314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oleObject" Target="../embeddings/Hoja_de_c_lculo_de_Microsoft_Office_Excel_97-200317.xls"/><Relationship Id="rId7" Type="http://schemas.openxmlformats.org/officeDocument/2006/relationships/oleObject" Target="../embeddings/Hoja_de_c_lculo_de_Microsoft_Office_Excel_97-20032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Hoja_de_c_lculo_de_Microsoft_Office_Excel_97-200320.xls"/><Relationship Id="rId5" Type="http://schemas.openxmlformats.org/officeDocument/2006/relationships/oleObject" Target="../embeddings/Hoja_de_c_lculo_de_Microsoft_Office_Excel_97-200319.xls"/><Relationship Id="rId4" Type="http://schemas.openxmlformats.org/officeDocument/2006/relationships/oleObject" Target="../embeddings/Hoja_de_c_lculo_de_Microsoft_Office_Excel_97-200318.xls"/><Relationship Id="rId9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hyperlink" Target="Sensibilidad-Flujos-Ultimos%20OK.xls" TargetMode="Externa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hyperlink" Target="Crystall_Ball.xls" TargetMode="External"/><Relationship Id="rId4" Type="http://schemas.openxmlformats.org/officeDocument/2006/relationships/slide" Target="slide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Hoja_de_c_lculo_de_Microsoft_Office_Excel_97-200327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slide" Target="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295400"/>
            <a:ext cx="6477000" cy="4419600"/>
          </a:xfrm>
        </p:spPr>
        <p:txBody>
          <a:bodyPr/>
          <a:lstStyle/>
          <a:p>
            <a:pPr algn="ctr"/>
            <a:r>
              <a:rPr lang="es-ES" sz="3500"/>
              <a:t>“PROYECTO DE DESARROLLO DE UN PLAN DE COMERCIALIZACION E IMPLEMENTACION DE NUEVOS SERVICIOS PARA LA HOSTERIA DOLCE FAR NIENTE ENFOCADA AL MERCADO DE GUAYAQUIL”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1905000" y="0"/>
          <a:ext cx="5746750" cy="6858000"/>
        </p:xfrm>
        <a:graphic>
          <a:graphicData uri="http://schemas.openxmlformats.org/presentationml/2006/ole">
            <p:oleObj spid="_x0000_s124933" name="Hoja de cálculo" r:id="rId3" imgW="4476988" imgH="5343906" progId="Excel.Sheet.8">
              <p:embed/>
            </p:oleObj>
          </a:graphicData>
        </a:graphic>
      </p:graphicFrame>
      <p:sp>
        <p:nvSpPr>
          <p:cNvPr id="1249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INVESTIGACIÓN DE MERCADO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6742112" cy="4114800"/>
          </a:xfrm>
        </p:spPr>
        <p:txBody>
          <a:bodyPr/>
          <a:lstStyle/>
          <a:p>
            <a:r>
              <a:rPr lang="es-ES"/>
              <a:t>Objetivos</a:t>
            </a:r>
          </a:p>
          <a:p>
            <a:r>
              <a:rPr lang="es-ES"/>
              <a:t>Metodología</a:t>
            </a:r>
          </a:p>
          <a:p>
            <a:r>
              <a:rPr lang="es-ES"/>
              <a:t>Segmentación</a:t>
            </a:r>
          </a:p>
          <a:p>
            <a:r>
              <a:rPr lang="es-ES"/>
              <a:t>Diseño de la encuesta</a:t>
            </a:r>
          </a:p>
          <a:p>
            <a:r>
              <a:rPr lang="es-ES"/>
              <a:t>Tabulación </a:t>
            </a:r>
            <a:r>
              <a:rPr lang="es-ES">
                <a:solidFill>
                  <a:schemeClr val="hlink"/>
                </a:solidFill>
              </a:rPr>
              <a:t>(Anexo 2)</a:t>
            </a:r>
          </a:p>
          <a:p>
            <a:r>
              <a:rPr lang="es-ES"/>
              <a:t>Análisis de Resultados y Demanda estimada.</a:t>
            </a:r>
          </a:p>
        </p:txBody>
      </p:sp>
      <p:sp>
        <p:nvSpPr>
          <p:cNvPr id="1095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3962400"/>
            <a:ext cx="3810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95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4572000"/>
            <a:ext cx="3810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957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2895600"/>
            <a:ext cx="3810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957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5715000"/>
            <a:ext cx="3810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095" name="Object 143"/>
          <p:cNvGraphicFramePr>
            <a:graphicFrameLocks noChangeAspect="1"/>
          </p:cNvGraphicFramePr>
          <p:nvPr/>
        </p:nvGraphicFramePr>
        <p:xfrm>
          <a:off x="1219200" y="304800"/>
          <a:ext cx="7212013" cy="8883650"/>
        </p:xfrm>
        <a:graphic>
          <a:graphicData uri="http://schemas.openxmlformats.org/presentationml/2006/ole">
            <p:oleObj spid="_x0000_s126095" name="Documento" r:id="rId3" imgW="6809760" imgH="8388360" progId="Word.Document.8">
              <p:embed/>
            </p:oleObj>
          </a:graphicData>
        </a:graphic>
      </p:graphicFrame>
      <p:sp>
        <p:nvSpPr>
          <p:cNvPr id="126098" name="AutoShape 14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477000"/>
            <a:ext cx="304800" cy="381000"/>
          </a:xfrm>
          <a:prstGeom prst="actionButtonHome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5029200" cy="373063"/>
          </a:xfrm>
        </p:spPr>
        <p:txBody>
          <a:bodyPr/>
          <a:lstStyle/>
          <a:p>
            <a:pPr algn="ctr"/>
            <a:r>
              <a:rPr lang="es-ES" sz="2000" b="1"/>
              <a:t>RESULTADO DE LAS ENCUESTAS</a:t>
            </a:r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2286000" y="685800"/>
          <a:ext cx="5356225" cy="7467600"/>
        </p:xfrm>
        <a:graphic>
          <a:graphicData uri="http://schemas.openxmlformats.org/presentationml/2006/ole">
            <p:oleObj spid="_x0000_s126981" name="Documento" r:id="rId3" imgW="6545520" imgH="950580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1828800" y="304800"/>
          <a:ext cx="5854700" cy="6553200"/>
        </p:xfrm>
        <a:graphic>
          <a:graphicData uri="http://schemas.openxmlformats.org/presentationml/2006/ole">
            <p:oleObj spid="_x0000_s128004" name="Documento" r:id="rId3" imgW="6120720" imgH="788184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1828800" y="457200"/>
          <a:ext cx="5648325" cy="6096000"/>
        </p:xfrm>
        <a:graphic>
          <a:graphicData uri="http://schemas.openxmlformats.org/presentationml/2006/ole">
            <p:oleObj spid="_x0000_s129028" name="Documento" r:id="rId3" imgW="5755680" imgH="718992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676400" y="228600"/>
          <a:ext cx="6096000" cy="6629400"/>
        </p:xfrm>
        <a:graphic>
          <a:graphicData uri="http://schemas.openxmlformats.org/presentationml/2006/ole">
            <p:oleObj spid="_x0000_s130052" name="Documento" r:id="rId3" imgW="5609520" imgH="9300960" progId="Word.Document.8">
              <p:embed/>
            </p:oleObj>
          </a:graphicData>
        </a:graphic>
      </p:graphicFrame>
      <p:sp>
        <p:nvSpPr>
          <p:cNvPr id="13005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Home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5181600" cy="16764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MX" sz="1200">
                <a:solidFill>
                  <a:srgbClr val="000000"/>
                </a:solidFill>
                <a:cs typeface="Tahoma" pitchFamily="34" charset="0"/>
              </a:rPr>
              <a:t>En donde:</a:t>
            </a:r>
            <a:endParaRPr lang="es-ES" sz="1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MX" sz="1200" b="1">
                <a:solidFill>
                  <a:srgbClr val="000000"/>
                </a:solidFill>
                <a:cs typeface="Tahoma" pitchFamily="34" charset="0"/>
              </a:rPr>
              <a:t>N</a:t>
            </a:r>
            <a:r>
              <a:rPr lang="es-MX" sz="1200">
                <a:solidFill>
                  <a:srgbClr val="000000"/>
                </a:solidFill>
                <a:cs typeface="Tahoma" pitchFamily="34" charset="0"/>
              </a:rPr>
              <a:t> = Número de empresas legalmente constituidas en la ciudad (708)</a:t>
            </a:r>
            <a:endParaRPr lang="es-ES" sz="1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MX" sz="1200" b="1">
                <a:solidFill>
                  <a:srgbClr val="000000"/>
                </a:solidFill>
                <a:cs typeface="Tahoma" pitchFamily="34" charset="0"/>
              </a:rPr>
              <a:t>n</a:t>
            </a:r>
            <a:r>
              <a:rPr lang="es-MX" sz="1200">
                <a:solidFill>
                  <a:srgbClr val="000000"/>
                </a:solidFill>
                <a:cs typeface="Tahoma" pitchFamily="34" charset="0"/>
              </a:rPr>
              <a:t> = muestra</a:t>
            </a:r>
            <a:endParaRPr lang="es-ES" sz="1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MX" sz="1200" b="1">
                <a:solidFill>
                  <a:srgbClr val="000000"/>
                </a:solidFill>
                <a:cs typeface="Tahoma" pitchFamily="34" charset="0"/>
              </a:rPr>
              <a:t>p</a:t>
            </a:r>
            <a:r>
              <a:rPr lang="es-MX" sz="1200">
                <a:solidFill>
                  <a:srgbClr val="000000"/>
                </a:solidFill>
                <a:cs typeface="Tahoma" pitchFamily="34" charset="0"/>
              </a:rPr>
              <a:t> = porcentaje de ocurrencia (en este caso, 0.5) </a:t>
            </a:r>
            <a:endParaRPr lang="es-ES" sz="1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MX" sz="1200" b="1">
                <a:solidFill>
                  <a:srgbClr val="000000"/>
                </a:solidFill>
                <a:cs typeface="Tahoma" pitchFamily="34" charset="0"/>
              </a:rPr>
              <a:t>q</a:t>
            </a:r>
            <a:r>
              <a:rPr lang="es-MX" sz="1200">
                <a:solidFill>
                  <a:srgbClr val="000000"/>
                </a:solidFill>
                <a:cs typeface="Tahoma" pitchFamily="34" charset="0"/>
              </a:rPr>
              <a:t> = 1-p</a:t>
            </a:r>
            <a:endParaRPr lang="es-ES" sz="1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MX" sz="1200" b="1">
                <a:solidFill>
                  <a:srgbClr val="000000"/>
                </a:solidFill>
                <a:cs typeface="Tahoma" pitchFamily="34" charset="0"/>
              </a:rPr>
              <a:t>z</a:t>
            </a:r>
            <a:r>
              <a:rPr lang="es-MX" sz="1200" b="1" baseline="30000">
                <a:solidFill>
                  <a:srgbClr val="000000"/>
                </a:solidFill>
                <a:cs typeface="Tahoma" pitchFamily="34" charset="0"/>
              </a:rPr>
              <a:t>2</a:t>
            </a:r>
            <a:r>
              <a:rPr lang="es-MX" sz="1200" baseline="3000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MX" sz="1200">
                <a:solidFill>
                  <a:srgbClr val="000000"/>
                </a:solidFill>
                <a:latin typeface="Stylus BT"/>
                <a:cs typeface="Tahoma" pitchFamily="34" charset="0"/>
              </a:rPr>
              <a:t>≈ </a:t>
            </a:r>
            <a:r>
              <a:rPr lang="es-MX" sz="1200">
                <a:solidFill>
                  <a:srgbClr val="000000"/>
                </a:solidFill>
                <a:cs typeface="Tahoma" pitchFamily="34" charset="0"/>
              </a:rPr>
              <a:t>4</a:t>
            </a:r>
            <a:endParaRPr lang="es-ES" sz="1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MX" sz="1200" b="1">
                <a:solidFill>
                  <a:srgbClr val="000000"/>
                </a:solidFill>
                <a:cs typeface="Tahoma" pitchFamily="34" charset="0"/>
              </a:rPr>
              <a:t>e </a:t>
            </a:r>
            <a:r>
              <a:rPr lang="es-MX" sz="1200">
                <a:solidFill>
                  <a:srgbClr val="000000"/>
                </a:solidFill>
                <a:cs typeface="Tahoma" pitchFamily="34" charset="0"/>
              </a:rPr>
              <a:t>= nivel de error mínimo aceptado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sz="15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N= 256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ES" sz="1500" b="1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1905000" y="762000"/>
          <a:ext cx="3057525" cy="657225"/>
        </p:xfrm>
        <a:graphic>
          <a:graphicData uri="http://schemas.openxmlformats.org/presentationml/2006/ole">
            <p:oleObj spid="_x0000_s131076" name="Hoja de cálculo" r:id="rId3" imgW="3057763" imgH="657606" progId="Excel.Sheet.8">
              <p:embed/>
            </p:oleObj>
          </a:graphicData>
        </a:graphic>
      </p:graphicFrame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066800" y="3810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DETERMINACIÓN DE LA MUESTRA: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762000" y="3886200"/>
            <a:ext cx="3200400" cy="2257425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500" b="1" i="1">
                <a:cs typeface="Tahoma" pitchFamily="34" charset="0"/>
              </a:rPr>
              <a:t>Datos estadísticos (Infoplan 2004):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1400">
                <a:cs typeface="Tahoma" pitchFamily="34" charset="0"/>
              </a:rPr>
              <a:t>  PEA ocupada de Guayaquil = 1.169.907</a:t>
            </a:r>
            <a:r>
              <a:rPr lang="es-ES" sz="1400">
                <a:solidFill>
                  <a:srgbClr val="000000"/>
                </a:solidFill>
                <a:cs typeface="Tahoma" pitchFamily="34" charset="0"/>
              </a:rPr>
              <a:t> personas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1400">
                <a:solidFill>
                  <a:srgbClr val="000000"/>
                </a:solidFill>
                <a:cs typeface="Tahoma" pitchFamily="34" charset="0"/>
              </a:rPr>
              <a:t>  3,50% del PEA trabaja en áreas administrativas, ocupa un cargo gerencial y posee una familia, ganando mas de USD 1.000 mensuales= 40.947 personas.</a:t>
            </a:r>
            <a:endParaRPr lang="es-ES"/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4800600" y="3352800"/>
            <a:ext cx="40386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  <a:cs typeface="Times New Roman" pitchFamily="18" charset="0"/>
              </a:rPr>
              <a:t>DETERMINACION DE LA DEMANDA ESTIMADA PARA EL 1er. AÑO:</a:t>
            </a:r>
          </a:p>
          <a:p>
            <a:pPr>
              <a:spcBef>
                <a:spcPct val="50000"/>
              </a:spcBef>
            </a:pPr>
            <a:r>
              <a:rPr lang="es-ES" sz="1400" b="1">
                <a:cs typeface="Times New Roman" pitchFamily="18" charset="0"/>
              </a:rPr>
              <a:t>146</a:t>
            </a:r>
            <a:r>
              <a:rPr lang="es-ES" sz="1400">
                <a:cs typeface="Times New Roman" pitchFamily="18" charset="0"/>
              </a:rPr>
              <a:t> empresas están interesadas en que la Hostería se convierte en un club Social Privado = 20.62% </a:t>
            </a:r>
          </a:p>
          <a:p>
            <a:pPr>
              <a:spcBef>
                <a:spcPct val="50000"/>
              </a:spcBef>
            </a:pPr>
            <a:r>
              <a:rPr lang="es-ES" sz="1400" b="1">
                <a:cs typeface="Times New Roman" pitchFamily="18" charset="0"/>
              </a:rPr>
              <a:t>8.443</a:t>
            </a:r>
            <a:r>
              <a:rPr lang="es-ES" sz="1400">
                <a:cs typeface="Times New Roman" pitchFamily="18" charset="0"/>
              </a:rPr>
              <a:t> ejecutivos están interesados en formar parte del club social </a:t>
            </a:r>
          </a:p>
          <a:p>
            <a:pPr>
              <a:spcBef>
                <a:spcPct val="50000"/>
              </a:spcBef>
            </a:pPr>
            <a:r>
              <a:rPr lang="es-ES" sz="1400">
                <a:cs typeface="Times New Roman" pitchFamily="18" charset="0"/>
              </a:rPr>
              <a:t>Participación de Mercado de la Hostería = </a:t>
            </a:r>
            <a:r>
              <a:rPr lang="es-ES" sz="1400" b="1">
                <a:cs typeface="Times New Roman" pitchFamily="18" charset="0"/>
              </a:rPr>
              <a:t>2%</a:t>
            </a:r>
          </a:p>
          <a:p>
            <a:pPr>
              <a:spcBef>
                <a:spcPct val="50000"/>
              </a:spcBef>
            </a:pPr>
            <a:r>
              <a:rPr lang="es-ES" sz="1400" b="1">
                <a:cs typeface="Times New Roman" pitchFamily="18" charset="0"/>
              </a:rPr>
              <a:t>169 membresías</a:t>
            </a:r>
          </a:p>
        </p:txBody>
      </p:sp>
      <p:sp>
        <p:nvSpPr>
          <p:cNvPr id="13108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Home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457200" y="228600"/>
            <a:ext cx="5943600" cy="2971800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4419600" y="3352800"/>
            <a:ext cx="4495800" cy="2971800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PLAN ESTRATÉGICO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6208712" cy="4114800"/>
          </a:xfrm>
        </p:spPr>
        <p:txBody>
          <a:bodyPr/>
          <a:lstStyle/>
          <a:p>
            <a:endParaRPr lang="es-ES"/>
          </a:p>
          <a:p>
            <a:r>
              <a:rPr lang="es-ES"/>
              <a:t>Misión</a:t>
            </a:r>
          </a:p>
          <a:p>
            <a:r>
              <a:rPr lang="es-ES"/>
              <a:t>Visión</a:t>
            </a:r>
          </a:p>
          <a:p>
            <a:r>
              <a:rPr lang="es-ES"/>
              <a:t>Análisis Cuña</a:t>
            </a:r>
          </a:p>
          <a:p>
            <a:r>
              <a:rPr lang="es-ES"/>
              <a:t>Matriz BCG </a:t>
            </a:r>
            <a:r>
              <a:rPr lang="es-ES">
                <a:solidFill>
                  <a:schemeClr val="hlink"/>
                </a:solidFill>
              </a:rPr>
              <a:t>(grafico 4.1)</a:t>
            </a:r>
          </a:p>
          <a:p>
            <a:r>
              <a:rPr lang="es-ES"/>
              <a:t>Matriz GE </a:t>
            </a:r>
            <a:r>
              <a:rPr lang="es-ES">
                <a:solidFill>
                  <a:schemeClr val="hlink"/>
                </a:solidFill>
              </a:rPr>
              <a:t>(gráfico 4.2)</a:t>
            </a:r>
            <a:endParaRPr lang="es-ES"/>
          </a:p>
          <a:p>
            <a:pPr>
              <a:buFont typeface="Wingdings" pitchFamily="2" charset="2"/>
              <a:buNone/>
            </a:pPr>
            <a:endParaRPr lang="es-ES">
              <a:solidFill>
                <a:schemeClr val="hlink"/>
              </a:solidFill>
            </a:endParaRPr>
          </a:p>
        </p:txBody>
      </p:sp>
      <p:sp>
        <p:nvSpPr>
          <p:cNvPr id="1105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248400" y="45720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059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51054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1219200" y="228600"/>
          <a:ext cx="6858000" cy="6410325"/>
        </p:xfrm>
        <a:graphic>
          <a:graphicData uri="http://schemas.openxmlformats.org/presentationml/2006/ole">
            <p:oleObj spid="_x0000_s132100" name="Hoja de cálculo" r:id="rId3" imgW="6105763" imgH="6410706" progId="Excel.Sheet.8">
              <p:embed/>
            </p:oleObj>
          </a:graphicData>
        </a:graphic>
      </p:graphicFrame>
      <p:sp>
        <p:nvSpPr>
          <p:cNvPr id="13210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BackPrevious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231062" cy="990600"/>
          </a:xfrm>
        </p:spPr>
        <p:txBody>
          <a:bodyPr/>
          <a:lstStyle/>
          <a:p>
            <a:pPr algn="ctr"/>
            <a:r>
              <a:rPr lang="es-ES"/>
              <a:t>INTRODUCCIÓN</a:t>
            </a:r>
            <a:r>
              <a:rPr lang="es-ES" sz="3500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01000" cy="4038600"/>
          </a:xfrm>
        </p:spPr>
        <p:txBody>
          <a:bodyPr/>
          <a:lstStyle/>
          <a:p>
            <a:r>
              <a:rPr lang="es-ES" sz="3000">
                <a:solidFill>
                  <a:schemeClr val="tx2"/>
                </a:solidFill>
              </a:rPr>
              <a:t>HISTORIA DE LA HOSTERÍA</a:t>
            </a:r>
            <a:r>
              <a:rPr lang="es-ES" sz="2600"/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es-ES" sz="2600">
                <a:cs typeface="Times New Roman" pitchFamily="18" charset="0"/>
              </a:rPr>
              <a:t>	</a:t>
            </a:r>
            <a:endParaRPr lang="es-ES" sz="2000"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es-ES" sz="2600">
                <a:cs typeface="Times New Roman" pitchFamily="18" charset="0"/>
              </a:rPr>
              <a:t>	La Hostería “</a:t>
            </a:r>
            <a:r>
              <a:rPr lang="es-ES" sz="2600" i="1">
                <a:cs typeface="Times New Roman" pitchFamily="18" charset="0"/>
              </a:rPr>
              <a:t>DOLCE FAR NIENTE”</a:t>
            </a:r>
            <a:r>
              <a:rPr lang="es-ES" sz="2600">
                <a:cs typeface="Times New Roman" pitchFamily="18" charset="0"/>
              </a:rPr>
              <a:t>,</a:t>
            </a:r>
            <a:r>
              <a:rPr lang="es-ES" sz="2600" b="1">
                <a:cs typeface="Times New Roman" pitchFamily="18" charset="0"/>
              </a:rPr>
              <a:t>  </a:t>
            </a:r>
            <a:r>
              <a:rPr lang="es-ES" sz="2600">
                <a:cs typeface="Times New Roman" pitchFamily="18" charset="0"/>
              </a:rPr>
              <a:t>se encuentra ubicada en el Km. 23 ½ Vía Daule, cara al río, a 25 minutos del centro de la ciudad.</a:t>
            </a:r>
          </a:p>
          <a:p>
            <a:pPr algn="just">
              <a:buFont typeface="Wingdings" pitchFamily="2" charset="2"/>
              <a:buNone/>
            </a:pPr>
            <a:r>
              <a:rPr lang="es-ES" sz="2600">
                <a:cs typeface="Times New Roman" pitchFamily="18" charset="0"/>
              </a:rPr>
              <a:t>	Su propietario es el Industrial Carlos Bacigalupo O, la hostería brinda los servicios de alojamiento, restaurant y recreación familiar.</a:t>
            </a:r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914400" y="457200"/>
          <a:ext cx="7391400" cy="6046788"/>
        </p:xfrm>
        <a:graphic>
          <a:graphicData uri="http://schemas.openxmlformats.org/presentationml/2006/ole">
            <p:oleObj spid="_x0000_s133124" name="Hoja de cálculo" r:id="rId3" imgW="5972413" imgH="488670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ESTRATÉGIAS DE MERCADOTECNIA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6437313" cy="2782888"/>
          </a:xfrm>
        </p:spPr>
        <p:txBody>
          <a:bodyPr/>
          <a:lstStyle/>
          <a:p>
            <a:r>
              <a:rPr lang="es-ES"/>
              <a:t>Estructura Básica según Porter</a:t>
            </a:r>
          </a:p>
          <a:p>
            <a:pPr>
              <a:buFont typeface="Wingdings" pitchFamily="2" charset="2"/>
              <a:buNone/>
            </a:pPr>
            <a:r>
              <a:rPr lang="es-ES"/>
              <a:t>	 </a:t>
            </a:r>
            <a:r>
              <a:rPr lang="es-ES">
                <a:solidFill>
                  <a:schemeClr val="hlink"/>
                </a:solidFill>
              </a:rPr>
              <a:t>(tabla 4.1)</a:t>
            </a:r>
          </a:p>
          <a:p>
            <a:r>
              <a:rPr lang="es-ES"/>
              <a:t>Estrategia de Fijación de Precios</a:t>
            </a:r>
          </a:p>
          <a:p>
            <a:pPr>
              <a:buFont typeface="Wingdings" pitchFamily="2" charset="2"/>
              <a:buNone/>
            </a:pPr>
            <a:r>
              <a:rPr lang="es-ES">
                <a:solidFill>
                  <a:schemeClr val="hlink"/>
                </a:solidFill>
              </a:rPr>
              <a:t>	 (tabla 4.3)</a:t>
            </a:r>
          </a:p>
          <a:p>
            <a:pPr>
              <a:buFont typeface="Wingdings" pitchFamily="2" charset="2"/>
              <a:buNone/>
            </a:pPr>
            <a:endParaRPr lang="es-ES"/>
          </a:p>
        </p:txBody>
      </p:sp>
      <p:sp>
        <p:nvSpPr>
          <p:cNvPr id="1116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248400" y="32004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162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44196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990600" y="1066800"/>
          <a:ext cx="7177088" cy="4419600"/>
        </p:xfrm>
        <a:graphic>
          <a:graphicData uri="http://schemas.openxmlformats.org/presentationml/2006/ole">
            <p:oleObj spid="_x0000_s134148" name="Hoja de cálculo" r:id="rId3" imgW="6277213" imgH="3648456" progId="Excel.Sheet.8">
              <p:embed/>
            </p:oleObj>
          </a:graphicData>
        </a:graphic>
      </p:graphicFrame>
      <p:sp>
        <p:nvSpPr>
          <p:cNvPr id="13414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BackPrevious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1143000" y="990600"/>
          <a:ext cx="7124700" cy="4648200"/>
        </p:xfrm>
        <a:graphic>
          <a:graphicData uri="http://schemas.openxmlformats.org/presentationml/2006/ole">
            <p:oleObj spid="_x0000_s135172" name="Hoja de cálculo" r:id="rId3" imgW="5258038" imgH="300075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PLAN DE MERCADEO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Objetivos</a:t>
            </a:r>
          </a:p>
          <a:p>
            <a:r>
              <a:rPr lang="es-ES"/>
              <a:t>Producto</a:t>
            </a:r>
          </a:p>
          <a:p>
            <a:r>
              <a:rPr lang="es-ES"/>
              <a:t>Precio</a:t>
            </a:r>
          </a:p>
          <a:p>
            <a:r>
              <a:rPr lang="es-ES"/>
              <a:t>Plaza-Canales de Distribución</a:t>
            </a:r>
          </a:p>
          <a:p>
            <a:r>
              <a:rPr lang="es-ES"/>
              <a:t>Promoción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ESTUDIO ECONÓMICO Y ANÁLISIS FINANCIERO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6894512" cy="4114800"/>
          </a:xfrm>
        </p:spPr>
        <p:txBody>
          <a:bodyPr/>
          <a:lstStyle/>
          <a:p>
            <a:r>
              <a:rPr lang="es-ES"/>
              <a:t>Presupuesto de Mercado</a:t>
            </a:r>
          </a:p>
          <a:p>
            <a:r>
              <a:rPr lang="es-ES"/>
              <a:t>Determinación de costos</a:t>
            </a:r>
          </a:p>
          <a:p>
            <a:pPr lvl="1"/>
            <a:r>
              <a:rPr lang="es-ES"/>
              <a:t>Depreciación (</a:t>
            </a:r>
            <a:r>
              <a:rPr lang="es-ES">
                <a:solidFill>
                  <a:schemeClr val="hlink"/>
                </a:solidFill>
              </a:rPr>
              <a:t>Tabla 6.1)</a:t>
            </a:r>
            <a:endParaRPr lang="es-ES"/>
          </a:p>
          <a:p>
            <a:pPr lvl="1"/>
            <a:r>
              <a:rPr lang="es-ES"/>
              <a:t>Costo de Producción anual </a:t>
            </a:r>
            <a:r>
              <a:rPr lang="es-ES">
                <a:solidFill>
                  <a:schemeClr val="hlink"/>
                </a:solidFill>
              </a:rPr>
              <a:t>(Anexo 3)</a:t>
            </a:r>
          </a:p>
          <a:p>
            <a:pPr lvl="1"/>
            <a:r>
              <a:rPr lang="es-ES"/>
              <a:t>Tabla General de costos de producción </a:t>
            </a:r>
            <a:r>
              <a:rPr lang="es-ES">
                <a:solidFill>
                  <a:schemeClr val="hlink"/>
                </a:solidFill>
              </a:rPr>
              <a:t>(Tabla 6.2)</a:t>
            </a:r>
          </a:p>
          <a:p>
            <a:pPr lvl="1"/>
            <a:r>
              <a:rPr lang="es-ES"/>
              <a:t>Publicidad </a:t>
            </a:r>
            <a:r>
              <a:rPr lang="es-ES">
                <a:solidFill>
                  <a:schemeClr val="hlink"/>
                </a:solidFill>
              </a:rPr>
              <a:t>(Tabla 6.3)</a:t>
            </a:r>
          </a:p>
        </p:txBody>
      </p:sp>
      <p:sp>
        <p:nvSpPr>
          <p:cNvPr id="1136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33528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366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38862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367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48006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367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4102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367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629400"/>
            <a:ext cx="381000" cy="228600"/>
          </a:xfrm>
          <a:prstGeom prst="actionButtonEnd">
            <a:avLst/>
          </a:prstGeom>
          <a:solidFill>
            <a:srgbClr val="CCFFFF">
              <a:alpha val="50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60" name="Object 44"/>
          <p:cNvGraphicFramePr>
            <a:graphicFrameLocks noChangeAspect="1"/>
          </p:cNvGraphicFramePr>
          <p:nvPr/>
        </p:nvGraphicFramePr>
        <p:xfrm>
          <a:off x="1905000" y="381000"/>
          <a:ext cx="5446713" cy="1725613"/>
        </p:xfrm>
        <a:graphic>
          <a:graphicData uri="http://schemas.openxmlformats.org/presentationml/2006/ole">
            <p:oleObj spid="_x0000_s137260" name="Hoja de cálculo" r:id="rId3" imgW="4991338" imgH="1524381" progId="Excel.Sheet.8">
              <p:embed/>
            </p:oleObj>
          </a:graphicData>
        </a:graphic>
      </p:graphicFrame>
      <p:graphicFrame>
        <p:nvGraphicFramePr>
          <p:cNvPr id="137261" name="Object 45"/>
          <p:cNvGraphicFramePr>
            <a:graphicFrameLocks noChangeAspect="1"/>
          </p:cNvGraphicFramePr>
          <p:nvPr/>
        </p:nvGraphicFramePr>
        <p:xfrm>
          <a:off x="990600" y="2362200"/>
          <a:ext cx="7315200" cy="1590675"/>
        </p:xfrm>
        <a:graphic>
          <a:graphicData uri="http://schemas.openxmlformats.org/presentationml/2006/ole">
            <p:oleObj spid="_x0000_s137261" name="Hoja de cálculo" r:id="rId4" imgW="6639163" imgH="1371981" progId="Excel.Sheet.8">
              <p:embed/>
            </p:oleObj>
          </a:graphicData>
        </a:graphic>
      </p:graphicFrame>
      <p:graphicFrame>
        <p:nvGraphicFramePr>
          <p:cNvPr id="137262" name="Object 46"/>
          <p:cNvGraphicFramePr>
            <a:graphicFrameLocks noChangeAspect="1"/>
          </p:cNvGraphicFramePr>
          <p:nvPr/>
        </p:nvGraphicFramePr>
        <p:xfrm>
          <a:off x="2667000" y="4232275"/>
          <a:ext cx="3962400" cy="2355850"/>
        </p:xfrm>
        <a:graphic>
          <a:graphicData uri="http://schemas.openxmlformats.org/presentationml/2006/ole">
            <p:oleObj spid="_x0000_s137262" name="Hoja de cálculo" r:id="rId5" imgW="3619738" imgH="2153031" progId="Excel.Sheet.8">
              <p:embed/>
            </p:oleObj>
          </a:graphicData>
        </a:graphic>
      </p:graphicFrame>
      <p:sp>
        <p:nvSpPr>
          <p:cNvPr id="137263" name="AutoShape 4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BackPrevious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2362200" y="152400"/>
          <a:ext cx="5116513" cy="6705600"/>
        </p:xfrm>
        <a:graphic>
          <a:graphicData uri="http://schemas.openxmlformats.org/presentationml/2006/ole">
            <p:oleObj spid="_x0000_s138244" name="Documento" r:id="rId3" imgW="5530320" imgH="7574400" progId="Word.Document.8">
              <p:embed/>
            </p:oleObj>
          </a:graphicData>
        </a:graphic>
      </p:graphicFrame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447800" y="457200"/>
            <a:ext cx="457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ANEXO</a:t>
            </a:r>
          </a:p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3824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BackPrevious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ESTUDIO ECONÓMICO Y ANÁLISIS FINANCIERO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6589712" cy="3087687"/>
          </a:xfrm>
        </p:spPr>
        <p:txBody>
          <a:bodyPr/>
          <a:lstStyle/>
          <a:p>
            <a:endParaRPr lang="es-ES"/>
          </a:p>
          <a:p>
            <a:r>
              <a:rPr lang="es-ES"/>
              <a:t>Inversiones del Proyecto</a:t>
            </a:r>
          </a:p>
          <a:p>
            <a:pPr lvl="1"/>
            <a:r>
              <a:rPr lang="es-ES"/>
              <a:t>Inversión Fija </a:t>
            </a:r>
            <a:r>
              <a:rPr lang="es-ES">
                <a:solidFill>
                  <a:schemeClr val="hlink"/>
                </a:solidFill>
              </a:rPr>
              <a:t>(tabla 6.4) (Anexo5)</a:t>
            </a:r>
          </a:p>
          <a:p>
            <a:pPr lvl="1"/>
            <a:r>
              <a:rPr lang="es-ES"/>
              <a:t>Publicidad Introducción </a:t>
            </a:r>
            <a:r>
              <a:rPr lang="es-ES">
                <a:solidFill>
                  <a:schemeClr val="hlink"/>
                </a:solidFill>
              </a:rPr>
              <a:t>(tabla 6.5)</a:t>
            </a:r>
          </a:p>
          <a:p>
            <a:pPr lvl="1"/>
            <a:r>
              <a:rPr lang="es-ES"/>
              <a:t>Inversión Inicial </a:t>
            </a:r>
            <a:r>
              <a:rPr lang="es-ES">
                <a:solidFill>
                  <a:schemeClr val="hlink"/>
                </a:solidFill>
              </a:rPr>
              <a:t>(tabla 6.6 Anexo 6)</a:t>
            </a:r>
          </a:p>
          <a:p>
            <a:pPr lvl="1"/>
            <a:endParaRPr lang="es-ES">
              <a:solidFill>
                <a:schemeClr val="hlink"/>
              </a:solidFill>
            </a:endParaRPr>
          </a:p>
        </p:txBody>
      </p:sp>
      <p:sp>
        <p:nvSpPr>
          <p:cNvPr id="1146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33528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469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38862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469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44958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990600" y="381000"/>
          <a:ext cx="3276600" cy="2290763"/>
        </p:xfrm>
        <a:graphic>
          <a:graphicData uri="http://schemas.openxmlformats.org/presentationml/2006/ole">
            <p:oleObj spid="_x0000_s139268" name="Hoja de cálculo" r:id="rId3" imgW="3191113" imgH="2229231" progId="Excel.Sheet.8">
              <p:embed/>
            </p:oleObj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4648200" y="381000"/>
          <a:ext cx="3581400" cy="2447925"/>
        </p:xfrm>
        <a:graphic>
          <a:graphicData uri="http://schemas.openxmlformats.org/presentationml/2006/ole">
            <p:oleObj spid="_x0000_s139269" name="Hoja de cálculo" r:id="rId4" imgW="3705463" imgH="2534031" progId="Excel.Sheet.8">
              <p:embed/>
            </p:oleObj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4495800" y="3200400"/>
          <a:ext cx="4362450" cy="2862263"/>
        </p:xfrm>
        <a:graphic>
          <a:graphicData uri="http://schemas.openxmlformats.org/presentationml/2006/ole">
            <p:oleObj spid="_x0000_s139270" name="Hoja de cálculo" r:id="rId5" imgW="4191238" imgH="2562606" progId="Excel.Sheet.8">
              <p:embed/>
            </p:oleObj>
          </a:graphicData>
        </a:graphic>
      </p:graphicFrame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990600" y="3124200"/>
          <a:ext cx="3352800" cy="1385888"/>
        </p:xfrm>
        <a:graphic>
          <a:graphicData uri="http://schemas.openxmlformats.org/presentationml/2006/ole">
            <p:oleObj spid="_x0000_s139271" name="Hoja de cálculo" r:id="rId6" imgW="3734038" imgH="1543431" progId="Excel.Sheet.8">
              <p:embed/>
            </p:oleObj>
          </a:graphicData>
        </a:graphic>
      </p:graphicFrame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990600" y="4724400"/>
          <a:ext cx="3276600" cy="1187450"/>
        </p:xfrm>
        <a:graphic>
          <a:graphicData uri="http://schemas.openxmlformats.org/presentationml/2006/ole">
            <p:oleObj spid="_x0000_s139272" name="Hoja de cálculo" r:id="rId7" imgW="3734038" imgH="1352931" progId="Excel.Sheet.8">
              <p:embed/>
            </p:oleObj>
          </a:graphicData>
        </a:graphic>
      </p:graphicFrame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304800" y="3505200"/>
            <a:ext cx="381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ANEXO</a:t>
            </a:r>
          </a:p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39274" name="AutoShape 1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BackPrevious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9275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BackPrevious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9276" name="AutoShape 1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BackPrevious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304800" y="609600"/>
            <a:ext cx="381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ANEXO</a:t>
            </a:r>
          </a:p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SERVICIOS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543800" cy="41148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ES" sz="2600">
                <a:cs typeface="Times New Roman" pitchFamily="18" charset="0"/>
              </a:rPr>
              <a:t>. 	Restaurante-cafetería “Dolce Mangiare”</a:t>
            </a:r>
          </a:p>
          <a:p>
            <a:pPr algn="just">
              <a:buFont typeface="Wingdings" pitchFamily="2" charset="2"/>
              <a:buNone/>
            </a:pPr>
            <a:r>
              <a:rPr lang="es-ES" sz="2600">
                <a:cs typeface="Times New Roman" pitchFamily="18" charset="0"/>
              </a:rPr>
              <a:t>. 	Alojamiento en  confortables suites (14 en total) “Picole albergui”</a:t>
            </a:r>
          </a:p>
          <a:p>
            <a:pPr algn="just">
              <a:buFont typeface="Wingdings" pitchFamily="2" charset="2"/>
              <a:buNone/>
            </a:pPr>
            <a:r>
              <a:rPr lang="es-ES" sz="2600">
                <a:cs typeface="Times New Roman" pitchFamily="18" charset="0"/>
              </a:rPr>
              <a:t>. 	2 piscinas, una de adultos y otra de niños</a:t>
            </a:r>
          </a:p>
          <a:p>
            <a:pPr algn="just">
              <a:buFont typeface="Wingdings" pitchFamily="2" charset="2"/>
              <a:buNone/>
            </a:pPr>
            <a:r>
              <a:rPr lang="es-ES" sz="2600">
                <a:cs typeface="Times New Roman" pitchFamily="18" charset="0"/>
              </a:rPr>
              <a:t>. 	Cancha de fútbol y volleyball, sauna, bar, zona de pesca, etc.</a:t>
            </a:r>
          </a:p>
          <a:p>
            <a:pPr algn="just">
              <a:buFont typeface="Wingdings" pitchFamily="2" charset="2"/>
              <a:buNone/>
            </a:pPr>
            <a:r>
              <a:rPr lang="es-ES" sz="2600">
                <a:cs typeface="Times New Roman" pitchFamily="18" charset="0"/>
              </a:rPr>
              <a:t>. 	</a:t>
            </a:r>
            <a:r>
              <a:rPr lang="es-ES" sz="2600">
                <a:solidFill>
                  <a:srgbClr val="000000"/>
                </a:solidFill>
                <a:cs typeface="Tahoma" pitchFamily="34" charset="0"/>
              </a:rPr>
              <a:t>También posee 2 salas de Sesiones (capac. 200 personas)</a:t>
            </a:r>
            <a:endParaRPr lang="es-ES" sz="2600"/>
          </a:p>
          <a:p>
            <a:endParaRPr lang="es-E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ESTUDIO ECONÓMICO Y ANÁLISIS FINANCIERO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667000"/>
            <a:ext cx="6284913" cy="2706688"/>
          </a:xfrm>
        </p:spPr>
        <p:txBody>
          <a:bodyPr/>
          <a:lstStyle/>
          <a:p>
            <a:r>
              <a:rPr lang="es-ES" sz="3000"/>
              <a:t>Ingresos por ventas de productos y servicios </a:t>
            </a:r>
            <a:r>
              <a:rPr lang="es-ES" sz="3000">
                <a:solidFill>
                  <a:schemeClr val="hlink"/>
                </a:solidFill>
              </a:rPr>
              <a:t>(tabla 6.7 Anexo 7)</a:t>
            </a:r>
          </a:p>
          <a:p>
            <a:pPr>
              <a:buFont typeface="Wingdings" pitchFamily="2" charset="2"/>
              <a:buNone/>
            </a:pPr>
            <a:endParaRPr lang="es-ES" sz="1000">
              <a:solidFill>
                <a:schemeClr val="hlink"/>
              </a:solidFill>
            </a:endParaRPr>
          </a:p>
          <a:p>
            <a:r>
              <a:rPr lang="es-ES" sz="3000"/>
              <a:t>Valor de desecho económico</a:t>
            </a:r>
          </a:p>
        </p:txBody>
      </p:sp>
      <p:sp>
        <p:nvSpPr>
          <p:cNvPr id="1157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32766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2819400" y="4648200"/>
          <a:ext cx="3557588" cy="1068388"/>
        </p:xfrm>
        <a:graphic>
          <a:graphicData uri="http://schemas.openxmlformats.org/presentationml/2006/ole">
            <p:oleObj spid="_x0000_s115718" name="Documento" r:id="rId3" imgW="3352680" imgH="100728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2209800" y="228600"/>
          <a:ext cx="5240338" cy="6324600"/>
        </p:xfrm>
        <a:graphic>
          <a:graphicData uri="http://schemas.openxmlformats.org/presentationml/2006/ole">
            <p:oleObj spid="_x0000_s140292" name="Documento" r:id="rId3" imgW="5706720" imgH="7054920" progId="Word.Document.8">
              <p:embed/>
            </p:oleObj>
          </a:graphicData>
        </a:graphic>
      </p:graphicFrame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990600" y="2971800"/>
            <a:ext cx="457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ANEXO</a:t>
            </a:r>
          </a:p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4029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839200" y="6629400"/>
            <a:ext cx="304800" cy="220663"/>
          </a:xfrm>
          <a:prstGeom prst="actionButtonBackPrevious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ESTUDIO ECONÓMICO Y ANÁLISIS FINANCIERO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6513512" cy="4114800"/>
          </a:xfrm>
          <a:solidFill>
            <a:schemeClr val="bg1"/>
          </a:solidFill>
        </p:spPr>
        <p:txBody>
          <a:bodyPr/>
          <a:lstStyle/>
          <a:p>
            <a:r>
              <a:rPr lang="es-ES"/>
              <a:t>Financiamiento de la deuda:</a:t>
            </a:r>
          </a:p>
          <a:p>
            <a:pPr lvl="1"/>
            <a:r>
              <a:rPr lang="es-ES"/>
              <a:t>60% socios, es decir, $78441,00</a:t>
            </a:r>
          </a:p>
          <a:p>
            <a:pPr lvl="1"/>
            <a:r>
              <a:rPr lang="es-ES"/>
              <a:t>40% préstamo bancario, es decir, $52294,00</a:t>
            </a:r>
          </a:p>
          <a:p>
            <a:pPr lvl="1">
              <a:buFont typeface="Wingdings" pitchFamily="2" charset="2"/>
              <a:buNone/>
            </a:pPr>
            <a:r>
              <a:rPr lang="es-ES">
                <a:solidFill>
                  <a:schemeClr val="hlink"/>
                </a:solidFill>
              </a:rPr>
              <a:t>(Anexo 9, tabla de amortización)</a:t>
            </a:r>
          </a:p>
          <a:p>
            <a:pPr lvl="1">
              <a:buFont typeface="Wingdings" pitchFamily="2" charset="2"/>
              <a:buNone/>
            </a:pPr>
            <a:r>
              <a:rPr lang="es-ES"/>
              <a:t>Tasa de descuento para la Hostería:</a:t>
            </a:r>
          </a:p>
          <a:p>
            <a:pPr lvl="1" algn="ctr">
              <a:buFont typeface="Wingdings" pitchFamily="2" charset="2"/>
              <a:buNone/>
            </a:pPr>
            <a:r>
              <a:rPr lang="es-ES" i="1"/>
              <a:t>TMAR: i+f+if</a:t>
            </a:r>
          </a:p>
          <a:p>
            <a:pPr lvl="1" algn="ctr">
              <a:buFont typeface="Wingdings" pitchFamily="2" charset="2"/>
              <a:buNone/>
            </a:pPr>
            <a:r>
              <a:rPr lang="es-ES" i="1"/>
              <a:t>16.29%</a:t>
            </a:r>
          </a:p>
        </p:txBody>
      </p:sp>
      <p:sp>
        <p:nvSpPr>
          <p:cNvPr id="1433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42672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6" name="Object 4"/>
          <p:cNvGraphicFramePr>
            <a:graphicFrameLocks noChangeAspect="1"/>
          </p:cNvGraphicFramePr>
          <p:nvPr/>
        </p:nvGraphicFramePr>
        <p:xfrm>
          <a:off x="1373188" y="384175"/>
          <a:ext cx="6815137" cy="6118225"/>
        </p:xfrm>
        <a:graphic>
          <a:graphicData uri="http://schemas.openxmlformats.org/presentationml/2006/ole">
            <p:oleObj spid="_x0000_s141316" name="Documento" r:id="rId3" imgW="6120720" imgH="549288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ESTUDIO ECONÓMICO Y ANÁLISIS FINANCIERO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7275513" cy="4230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Situación Financiera Actual de la Empresa </a:t>
            </a:r>
            <a:r>
              <a:rPr lang="es-ES">
                <a:solidFill>
                  <a:schemeClr val="hlink"/>
                </a:solidFill>
              </a:rPr>
              <a:t>(Anexos 11 y 12)</a:t>
            </a:r>
          </a:p>
          <a:p>
            <a:pPr>
              <a:lnSpc>
                <a:spcPct val="90000"/>
              </a:lnSpc>
            </a:pPr>
            <a:r>
              <a:rPr lang="es-ES"/>
              <a:t>Situación con Proyecto de la Empresa </a:t>
            </a:r>
            <a:r>
              <a:rPr lang="es-ES">
                <a:solidFill>
                  <a:schemeClr val="hlink"/>
                </a:solidFill>
              </a:rPr>
              <a:t>(Anexo 13)</a:t>
            </a:r>
          </a:p>
          <a:p>
            <a:pPr>
              <a:lnSpc>
                <a:spcPct val="90000"/>
              </a:lnSpc>
            </a:pPr>
            <a:r>
              <a:rPr lang="es-ES"/>
              <a:t>Análisis Incremental </a:t>
            </a:r>
            <a:r>
              <a:rPr lang="es-ES">
                <a:solidFill>
                  <a:schemeClr val="hlink"/>
                </a:solidFill>
              </a:rPr>
              <a:t>(Anexo 14)</a:t>
            </a:r>
            <a:endParaRPr lang="es-ES"/>
          </a:p>
          <a:p>
            <a:pPr>
              <a:lnSpc>
                <a:spcPct val="90000"/>
              </a:lnSpc>
            </a:pPr>
            <a:r>
              <a:rPr lang="es-ES"/>
              <a:t>Análisis de Sensibilidad </a:t>
            </a:r>
            <a:r>
              <a:rPr lang="es-ES">
                <a:solidFill>
                  <a:schemeClr val="hlink"/>
                </a:solidFill>
              </a:rPr>
              <a:t>(Cristall Ball)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>
                <a:solidFill>
                  <a:schemeClr val="hlink"/>
                </a:solidFill>
              </a:rPr>
              <a:t>(Modelo de sensibilización de Hertz)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>
                <a:solidFill>
                  <a:schemeClr val="hlink"/>
                </a:solidFill>
              </a:rPr>
              <a:t>- Escenarios</a:t>
            </a:r>
          </a:p>
        </p:txBody>
      </p:sp>
      <p:sp>
        <p:nvSpPr>
          <p:cNvPr id="1443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28194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43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37338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439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43434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4391" name="AutoShape 7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305800" y="49530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4392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55626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4393" name="AutoShape 9">
            <a:hlinkClick r:id="rId7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810000" y="6019800"/>
            <a:ext cx="457200" cy="2286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509" name="Object 173"/>
          <p:cNvGraphicFramePr>
            <a:graphicFrameLocks noChangeAspect="1"/>
          </p:cNvGraphicFramePr>
          <p:nvPr/>
        </p:nvGraphicFramePr>
        <p:xfrm>
          <a:off x="1143000" y="152400"/>
          <a:ext cx="7086600" cy="6548438"/>
        </p:xfrm>
        <a:graphic>
          <a:graphicData uri="http://schemas.openxmlformats.org/presentationml/2006/ole">
            <p:oleObj spid="_x0000_s142509" name="Hoja de cálculo" r:id="rId3" imgW="6924913" imgH="577253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60" name="Object 4"/>
          <p:cNvGraphicFramePr>
            <a:graphicFrameLocks noChangeAspect="1"/>
          </p:cNvGraphicFramePr>
          <p:nvPr/>
        </p:nvGraphicFramePr>
        <p:xfrm>
          <a:off x="609600" y="14288"/>
          <a:ext cx="8001000" cy="6829425"/>
        </p:xfrm>
        <a:graphic>
          <a:graphicData uri="http://schemas.openxmlformats.org/presentationml/2006/ole">
            <p:oleObj spid="_x0000_s147460" name="Hoja de cálculo" r:id="rId3" imgW="7677388" imgH="6829806" progId="Excel.Sheet.8">
              <p:embed/>
            </p:oleObj>
          </a:graphicData>
        </a:graphic>
      </p:graphicFrame>
      <p:sp>
        <p:nvSpPr>
          <p:cNvPr id="14746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296863"/>
          </a:xfrm>
          <a:prstGeom prst="actionButtonBackPrevious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629400"/>
            <a:ext cx="304800" cy="220663"/>
          </a:xfrm>
          <a:prstGeom prst="actionButtonBackPrevious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45414" name="Object 6"/>
          <p:cNvGraphicFramePr>
            <a:graphicFrameLocks noChangeAspect="1"/>
          </p:cNvGraphicFramePr>
          <p:nvPr/>
        </p:nvGraphicFramePr>
        <p:xfrm>
          <a:off x="381000" y="157163"/>
          <a:ext cx="8458200" cy="6543675"/>
        </p:xfrm>
        <a:graphic>
          <a:graphicData uri="http://schemas.openxmlformats.org/presentationml/2006/ole">
            <p:oleObj spid="_x0000_s145414" name="Hoja de cálculo" r:id="rId4" imgW="7058263" imgH="654405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381000" y="304800"/>
          <a:ext cx="8458200" cy="6248400"/>
        </p:xfrm>
        <a:graphic>
          <a:graphicData uri="http://schemas.openxmlformats.org/presentationml/2006/ole">
            <p:oleObj spid="_x0000_s146436" name="Hoja de cálculo" r:id="rId3" imgW="6972538" imgH="7115556" progId="Excel.Sheet.8">
              <p:embed/>
            </p:oleObj>
          </a:graphicData>
        </a:graphic>
      </p:graphicFrame>
      <p:sp>
        <p:nvSpPr>
          <p:cNvPr id="14643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296863"/>
          </a:xfrm>
          <a:prstGeom prst="actionButtonBackPrevious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4" name="Object 4"/>
          <p:cNvGraphicFramePr>
            <a:graphicFrameLocks noChangeAspect="1"/>
          </p:cNvGraphicFramePr>
          <p:nvPr/>
        </p:nvGraphicFramePr>
        <p:xfrm>
          <a:off x="304800" y="228600"/>
          <a:ext cx="8610600" cy="6629400"/>
        </p:xfrm>
        <a:graphic>
          <a:graphicData uri="http://schemas.openxmlformats.org/presentationml/2006/ole">
            <p:oleObj spid="_x0000_s148484" name="Hoja de cálculo" r:id="rId3" imgW="7410688" imgH="9353931" progId="Excel.Sheet.8">
              <p:embed/>
            </p:oleObj>
          </a:graphicData>
        </a:graphic>
      </p:graphicFrame>
      <p:sp>
        <p:nvSpPr>
          <p:cNvPr id="14848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62200" y="6561138"/>
            <a:ext cx="304800" cy="296862"/>
          </a:xfrm>
          <a:prstGeom prst="actionButtonBackPrevious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PLANTEAMIENTO DEL PROBLEMA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046912" cy="4114800"/>
          </a:xfrm>
        </p:spPr>
        <p:txBody>
          <a:bodyPr/>
          <a:lstStyle/>
          <a:p>
            <a:endParaRPr lang="es-ES"/>
          </a:p>
          <a:p>
            <a:endParaRPr lang="es-ES"/>
          </a:p>
          <a:p>
            <a:r>
              <a:rPr lang="es-ES"/>
              <a:t>Bajas o casi nulas utilidades mensuales debido a la poca afluencia de clientes.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459662" cy="1143000"/>
          </a:xfrm>
        </p:spPr>
        <p:txBody>
          <a:bodyPr/>
          <a:lstStyle/>
          <a:p>
            <a:pPr algn="ctr"/>
            <a:r>
              <a:rPr lang="es-ES"/>
              <a:t>JUSTIFICACIÓN DEL TEMA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199312" cy="4114800"/>
          </a:xfrm>
        </p:spPr>
        <p:txBody>
          <a:bodyPr/>
          <a:lstStyle/>
          <a:p>
            <a:r>
              <a:rPr lang="es-ES"/>
              <a:t>Se propone lo siguiente:</a:t>
            </a:r>
          </a:p>
          <a:p>
            <a:pPr>
              <a:buFont typeface="Wingdings" pitchFamily="2" charset="2"/>
              <a:buNone/>
            </a:pPr>
            <a:r>
              <a:rPr lang="es-ES"/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es-ES"/>
              <a:t>	Realizar un Plan de Comercialización dirigidos a los ejecutivos de las empresas comerciales y de servicios más importantes de la ciudad.</a:t>
            </a:r>
          </a:p>
          <a:p>
            <a:pPr algn="just"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5707063" cy="1143000"/>
          </a:xfrm>
        </p:spPr>
        <p:txBody>
          <a:bodyPr/>
          <a:lstStyle/>
          <a:p>
            <a:r>
              <a:rPr lang="es-ES"/>
              <a:t>ANÁLISIS DE MACROENTORNO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s-ES"/>
          </a:p>
          <a:p>
            <a:r>
              <a:rPr lang="es-ES"/>
              <a:t>Condiciones económicas actuales</a:t>
            </a:r>
          </a:p>
          <a:p>
            <a:r>
              <a:rPr lang="es-ES"/>
              <a:t>Ambiente Natural</a:t>
            </a:r>
          </a:p>
          <a:p>
            <a:r>
              <a:rPr lang="es-ES"/>
              <a:t>Regulaciones Gubernamentales</a:t>
            </a:r>
          </a:p>
          <a:p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5554663" cy="1143000"/>
          </a:xfrm>
        </p:spPr>
        <p:txBody>
          <a:bodyPr/>
          <a:lstStyle/>
          <a:p>
            <a:r>
              <a:rPr lang="es-ES"/>
              <a:t>ANÁLISIS DE MICROENTORNO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6818312" cy="4114800"/>
          </a:xfrm>
        </p:spPr>
        <p:txBody>
          <a:bodyPr/>
          <a:lstStyle/>
          <a:p>
            <a:endParaRPr lang="es-ES"/>
          </a:p>
          <a:p>
            <a:r>
              <a:rPr lang="es-ES"/>
              <a:t>Clientes</a:t>
            </a:r>
          </a:p>
          <a:p>
            <a:r>
              <a:rPr lang="es-ES"/>
              <a:t>Proveedores</a:t>
            </a:r>
          </a:p>
          <a:p>
            <a:r>
              <a:rPr lang="es-ES"/>
              <a:t>Competencia: Directa e Indirecta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011863" cy="1143000"/>
          </a:xfrm>
        </p:spPr>
        <p:txBody>
          <a:bodyPr/>
          <a:lstStyle/>
          <a:p>
            <a:r>
              <a:rPr lang="es-ES"/>
              <a:t>ANÁLISIS DE LA COMPETENCIA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046912" cy="4114800"/>
          </a:xfrm>
        </p:spPr>
        <p:txBody>
          <a:bodyPr/>
          <a:lstStyle/>
          <a:p>
            <a:endParaRPr lang="es-ES"/>
          </a:p>
          <a:p>
            <a:r>
              <a:rPr lang="es-ES"/>
              <a:t>Los principales competidores debido a sus servicios son:</a:t>
            </a:r>
          </a:p>
          <a:p>
            <a:pPr>
              <a:buFont typeface="Wingdings" pitchFamily="2" charset="2"/>
              <a:buNone/>
            </a:pPr>
            <a:r>
              <a:rPr lang="es-ES">
                <a:solidFill>
                  <a:schemeClr val="hlink"/>
                </a:solidFill>
              </a:rPr>
              <a:t>Tabla 2.4 y 2.5</a:t>
            </a:r>
          </a:p>
        </p:txBody>
      </p:sp>
      <p:sp>
        <p:nvSpPr>
          <p:cNvPr id="1085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33600" y="4648200"/>
            <a:ext cx="457200" cy="381000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1371600" y="0"/>
          <a:ext cx="6705600" cy="6705600"/>
        </p:xfrm>
        <a:graphic>
          <a:graphicData uri="http://schemas.openxmlformats.org/presentationml/2006/ole">
            <p:oleObj spid="_x0000_s119812" name="Hoja de cálculo" r:id="rId3" imgW="5077063" imgH="5077206" progId="Excel.Shee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ezclas">
  <a:themeElements>
    <a:clrScheme name="Mezcla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zcl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presentaciones\Mezclas.pot</Template>
  <TotalTime>906</TotalTime>
  <Words>502</Words>
  <Application>Microsoft PowerPoint</Application>
  <PresentationFormat>Presentación en pantalla (4:3)</PresentationFormat>
  <Paragraphs>119</Paragraphs>
  <Slides>39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48" baseType="lpstr">
      <vt:lpstr>Arial</vt:lpstr>
      <vt:lpstr>Tahoma</vt:lpstr>
      <vt:lpstr>Wingdings</vt:lpstr>
      <vt:lpstr>Arial Unicode MS</vt:lpstr>
      <vt:lpstr>Times New Roman</vt:lpstr>
      <vt:lpstr>Stylus BT</vt:lpstr>
      <vt:lpstr>Mezclas</vt:lpstr>
      <vt:lpstr>Hoja de cálculo de Microsoft Excel</vt:lpstr>
      <vt:lpstr>Documento de Microsoft Word</vt:lpstr>
      <vt:lpstr>“PROYECTO DE DESARROLLO DE UN PLAN DE COMERCIALIZACION E IMPLEMENTACION DE NUEVOS SERVICIOS PARA LA HOSTERIA DOLCE FAR NIENTE ENFOCADA AL MERCADO DE GUAYAQUIL”</vt:lpstr>
      <vt:lpstr>INTRODUCCIÓN </vt:lpstr>
      <vt:lpstr>SERVICIOS</vt:lpstr>
      <vt:lpstr>PLANTEAMIENTO DEL PROBLEMA</vt:lpstr>
      <vt:lpstr>JUSTIFICACIÓN DEL TEMA</vt:lpstr>
      <vt:lpstr>ANÁLISIS DE MACROENTORNO</vt:lpstr>
      <vt:lpstr>ANÁLISIS DE MICROENTORNO</vt:lpstr>
      <vt:lpstr>ANÁLISIS DE LA COMPETENCIA</vt:lpstr>
      <vt:lpstr>Diapositiva 9</vt:lpstr>
      <vt:lpstr> </vt:lpstr>
      <vt:lpstr>INVESTIGACIÓN DE MERCADO</vt:lpstr>
      <vt:lpstr>Diapositiva 12</vt:lpstr>
      <vt:lpstr>RESULTADO DE LAS ENCUESTAS</vt:lpstr>
      <vt:lpstr>Diapositiva 14</vt:lpstr>
      <vt:lpstr>Diapositiva 15</vt:lpstr>
      <vt:lpstr>Diapositiva 16</vt:lpstr>
      <vt:lpstr>Diapositiva 17</vt:lpstr>
      <vt:lpstr>PLAN ESTRATÉGICO</vt:lpstr>
      <vt:lpstr>Diapositiva 19</vt:lpstr>
      <vt:lpstr>Diapositiva 20</vt:lpstr>
      <vt:lpstr>ESTRATÉGIAS DE MERCADOTECNIA</vt:lpstr>
      <vt:lpstr>Diapositiva 22</vt:lpstr>
      <vt:lpstr>Diapositiva 23</vt:lpstr>
      <vt:lpstr>PLAN DE MERCADEO</vt:lpstr>
      <vt:lpstr>ESTUDIO ECONÓMICO Y ANÁLISIS FINANCIERO</vt:lpstr>
      <vt:lpstr>Diapositiva 26</vt:lpstr>
      <vt:lpstr>Diapositiva 27</vt:lpstr>
      <vt:lpstr>ESTUDIO ECONÓMICO Y ANÁLISIS FINANCIERO</vt:lpstr>
      <vt:lpstr>Diapositiva 29</vt:lpstr>
      <vt:lpstr>ESTUDIO ECONÓMICO Y ANÁLISIS FINANCIERO</vt:lpstr>
      <vt:lpstr>Diapositiva 31</vt:lpstr>
      <vt:lpstr>ESTUDIO ECONÓMICO Y ANÁLISIS FINANCIERO</vt:lpstr>
      <vt:lpstr>Diapositiva 33</vt:lpstr>
      <vt:lpstr>ESTUDIO ECONÓMICO Y ANÁLISIS FINANCIERO</vt:lpstr>
      <vt:lpstr>Diapositiva 35</vt:lpstr>
      <vt:lpstr>Diapositiva 36</vt:lpstr>
      <vt:lpstr>Diapositiva 37</vt:lpstr>
      <vt:lpstr>Diapositiva 38</vt:lpstr>
      <vt:lpstr>Diapositiva 39</vt:lpstr>
    </vt:vector>
  </TitlesOfParts>
  <Company>BR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“PROYECTO DE DESARROLLO DE UN PLAN DE COMERCIALIZACION E IMPLEMENTACION DE NUEVOS SERVICIOS PARA LA HOSTERIA DOLCE FAR NIENTE ENFOCADA AL MERCADO DE GUAYAQUIL”</dc:title>
  <dc:creator>¤ Heidi Reena ¤</dc:creator>
  <cp:lastModifiedBy>Administrador</cp:lastModifiedBy>
  <cp:revision>32</cp:revision>
  <cp:lastPrinted>1601-01-01T00:00:00Z</cp:lastPrinted>
  <dcterms:created xsi:type="dcterms:W3CDTF">2005-09-12T03:34:33Z</dcterms:created>
  <dcterms:modified xsi:type="dcterms:W3CDTF">2009-12-14T18:40:21Z</dcterms:modified>
</cp:coreProperties>
</file>