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86" r:id="rId20"/>
    <p:sldId id="285" r:id="rId21"/>
    <p:sldId id="284" r:id="rId22"/>
    <p:sldId id="287" r:id="rId23"/>
    <p:sldId id="288" r:id="rId24"/>
    <p:sldId id="282" r:id="rId2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7" autoAdjust="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6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096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096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4096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096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7B6A32-B935-425D-80D6-0264D3A191B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79659-6E51-492A-B95C-080C45596B0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18671-28F4-4407-B9EA-C9F4501CF4C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869D47-A7CC-4C34-B6FF-2456A52E9D3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F8CB6-CDA8-4BFE-BC7E-C8107EBF77C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A5A6-D665-4329-848B-82597B00D8E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C2E3-F30B-4FE2-9A0D-80401D644E9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E2B8-EFC7-438F-86DA-2BBC8A2AB51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A4427-837B-440B-A4E3-CDD47EF079F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19E76-7273-4818-B917-64185C7413B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53A5-64A2-42D5-8724-C19FDCF2E01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C283D-53E6-4FF1-A009-50DADEF734F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 sz="240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 sz="2400">
              <a:solidFill>
                <a:schemeClr val="tx1"/>
              </a:solidFill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 sz="2400">
              <a:solidFill>
                <a:schemeClr val="tx1"/>
              </a:solidFill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 sz="2400">
              <a:solidFill>
                <a:schemeClr val="tx1"/>
              </a:solidFill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 sz="2400">
              <a:solidFill>
                <a:schemeClr val="tx1"/>
              </a:solidFill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 sz="2400">
              <a:solidFill>
                <a:schemeClr val="tx1"/>
              </a:solidFill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 sz="2400">
              <a:solidFill>
                <a:schemeClr val="tx1"/>
              </a:solidFill>
            </a:endParaRP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0480CCD-1429-4107-8675-527C073D32E7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vinculo1.do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052513"/>
            <a:ext cx="7489825" cy="4681537"/>
          </a:xfrm>
        </p:spPr>
        <p:txBody>
          <a:bodyPr/>
          <a:lstStyle/>
          <a:p>
            <a:pPr algn="ctr"/>
            <a:r>
              <a:rPr lang="es-EC" sz="4000" b="1">
                <a:solidFill>
                  <a:schemeClr val="bg1"/>
                </a:solidFill>
              </a:rPr>
              <a:t>PROYECTO DE INVERSIÓN PARA LA INCORPORACIÓN DE UNA PLANTA PROCESADORA DE VEGETALES PARA LA COMPAÑÍA COMARCOS</a:t>
            </a:r>
            <a:endParaRPr lang="es-ES" sz="4000" b="1">
              <a:solidFill>
                <a:schemeClr val="bg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64163" y="60864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800"/>
              <a:t>Yudafin Dumani Ramirez</a:t>
            </a:r>
            <a:endParaRPr lang="es-E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82688" y="2627313"/>
            <a:ext cx="7772400" cy="4114800"/>
          </a:xfrm>
          <a:noFill/>
          <a:ln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400">
                <a:solidFill>
                  <a:schemeClr val="bg1"/>
                </a:solidFill>
              </a:rPr>
              <a:t>Como se ha señalado el precio se establece por el juego de la oferta y la demanda. </a:t>
            </a:r>
          </a:p>
          <a:p>
            <a:pPr algn="just">
              <a:lnSpc>
                <a:spcPct val="90000"/>
              </a:lnSpc>
            </a:pPr>
            <a:r>
              <a:rPr lang="es-ES" sz="2400">
                <a:solidFill>
                  <a:schemeClr val="bg1"/>
                </a:solidFill>
              </a:rPr>
              <a:t>Al aumentar el precio de un bien, disminuye su cantidad demandada y viceversa. </a:t>
            </a:r>
          </a:p>
          <a:p>
            <a:pPr algn="just">
              <a:lnSpc>
                <a:spcPct val="90000"/>
              </a:lnSpc>
            </a:pPr>
            <a:r>
              <a:rPr lang="es-ES" sz="2400">
                <a:solidFill>
                  <a:schemeClr val="bg1"/>
                </a:solidFill>
              </a:rPr>
              <a:t>Para evitar la disparidad entre oferta y demanda, algunas empresas han desarrollado estrategias de negociación como un sistema de fijación de precios de acuerdo a costos de producción más una rentabilidad fija, o en su defecto, mas una rentabilidad variable con una tabla de demanda de precios, señalándose un precio máximo y un mínimo. 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ANÀLISIS E INVESTIGACIÒN DE MERCADO</a:t>
            </a:r>
            <a:endParaRPr lang="es-ES" sz="3600" b="1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476375" y="1196975"/>
            <a:ext cx="4967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200" b="1"/>
              <a:t>... Análisis de las 4P’s</a:t>
            </a:r>
            <a:endParaRPr lang="es-ES" sz="3200" b="1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331913" y="1916113"/>
            <a:ext cx="2303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/>
              <a:t>PRECIO</a:t>
            </a:r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770188"/>
            <a:ext cx="7772400" cy="3322637"/>
          </a:xfrm>
        </p:spPr>
        <p:txBody>
          <a:bodyPr/>
          <a:lstStyle/>
          <a:p>
            <a:r>
              <a:rPr lang="es-ES" sz="2800">
                <a:solidFill>
                  <a:schemeClr val="bg1"/>
                </a:solidFill>
              </a:rPr>
              <a:t>Mercado de Transferencia de Víveres.</a:t>
            </a:r>
          </a:p>
          <a:p>
            <a:r>
              <a:rPr lang="es-ES" sz="2800">
                <a:solidFill>
                  <a:schemeClr val="bg1"/>
                </a:solidFill>
              </a:rPr>
              <a:t>Mercado Caraguay (minorista).</a:t>
            </a:r>
          </a:p>
          <a:p>
            <a:r>
              <a:rPr lang="es-ES" sz="2800">
                <a:solidFill>
                  <a:schemeClr val="bg1"/>
                </a:solidFill>
              </a:rPr>
              <a:t>En los Comisariatos, en funda o libres.</a:t>
            </a:r>
          </a:p>
          <a:p>
            <a:r>
              <a:rPr lang="es-ES" sz="2800">
                <a:solidFill>
                  <a:schemeClr val="bg1"/>
                </a:solidFill>
              </a:rPr>
              <a:t>En los Supermaxi, en funda o libres. </a:t>
            </a:r>
          </a:p>
          <a:p>
            <a:r>
              <a:rPr lang="es-ES" sz="2800">
                <a:solidFill>
                  <a:schemeClr val="bg1"/>
                </a:solidFill>
              </a:rPr>
              <a:t>Micromercados.</a:t>
            </a:r>
          </a:p>
          <a:p>
            <a:r>
              <a:rPr lang="es-ES" sz="2800">
                <a:solidFill>
                  <a:schemeClr val="bg1"/>
                </a:solidFill>
              </a:rPr>
              <a:t>Vendedores Informales.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ANÀLISIS E INVESTIGACIÒN DE MERCADO</a:t>
            </a:r>
            <a:endParaRPr lang="es-ES" sz="3600" b="1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476375" y="1196975"/>
            <a:ext cx="4967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200" b="1"/>
              <a:t>... Análisis de las 4P’s</a:t>
            </a:r>
            <a:endParaRPr lang="es-ES" sz="3200" b="1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331913" y="1916113"/>
            <a:ext cx="734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/>
              <a:t>PLAZA – PUNTOS DE VENTA</a:t>
            </a:r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698750"/>
            <a:ext cx="7772400" cy="3825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>
                <a:solidFill>
                  <a:schemeClr val="bg1"/>
                </a:solidFill>
              </a:rPr>
              <a:t>Para estos productos no hay publicidad editada.</a:t>
            </a:r>
          </a:p>
          <a:p>
            <a:pPr>
              <a:lnSpc>
                <a:spcPct val="80000"/>
              </a:lnSpc>
            </a:pPr>
            <a:r>
              <a:rPr lang="es-ES" sz="2800">
                <a:solidFill>
                  <a:schemeClr val="bg1"/>
                </a:solidFill>
              </a:rPr>
              <a:t>Para los fines de nuestro proyecto son convenientes los descuentos por volúmenes. </a:t>
            </a:r>
          </a:p>
          <a:p>
            <a:pPr>
              <a:lnSpc>
                <a:spcPct val="80000"/>
              </a:lnSpc>
            </a:pPr>
            <a:r>
              <a:rPr lang="es-ES" sz="2800">
                <a:solidFill>
                  <a:schemeClr val="bg1"/>
                </a:solidFill>
              </a:rPr>
              <a:t>Los precios varían de acuerdo a la temporada.</a:t>
            </a:r>
          </a:p>
          <a:p>
            <a:pPr>
              <a:lnSpc>
                <a:spcPct val="80000"/>
              </a:lnSpc>
            </a:pPr>
            <a:r>
              <a:rPr lang="es-ES" sz="2800">
                <a:solidFill>
                  <a:schemeClr val="bg1"/>
                </a:solidFill>
              </a:rPr>
              <a:t>El momento que se lance una marca para alimentos procesados se tendrá que dar a conocer por medio de las relaciones públicas y no con publicidad. 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ANÀLISIS E INVESTIGACIÒN DE MERCADO</a:t>
            </a:r>
            <a:endParaRPr lang="es-ES" sz="3600" b="1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476375" y="1196975"/>
            <a:ext cx="4967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200" b="1"/>
              <a:t>... Análisis de las 4P’s</a:t>
            </a:r>
            <a:endParaRPr lang="es-ES" sz="3200" b="1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331913" y="1916113"/>
            <a:ext cx="734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/>
              <a:t>PROMOCIÒN</a:t>
            </a:r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133600"/>
            <a:ext cx="7772400" cy="472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400">
                <a:solidFill>
                  <a:schemeClr val="bg1"/>
                </a:solidFill>
              </a:rPr>
              <a:t>La economía, hoy en día, está dirigida por empresas que buscan complacer al cliente con calidad total. </a:t>
            </a:r>
          </a:p>
          <a:p>
            <a:pPr algn="just">
              <a:lnSpc>
                <a:spcPct val="80000"/>
              </a:lnSpc>
            </a:pPr>
            <a:r>
              <a:rPr lang="es-ES" sz="2400">
                <a:solidFill>
                  <a:schemeClr val="bg1"/>
                </a:solidFill>
              </a:rPr>
              <a:t>Es necesario reconocer que en las actuales condiciones económicas en Ecuador, la demanda de productos con una verdadera calidad todavía es pequeña.</a:t>
            </a:r>
          </a:p>
          <a:p>
            <a:pPr algn="just">
              <a:lnSpc>
                <a:spcPct val="80000"/>
              </a:lnSpc>
            </a:pPr>
            <a:r>
              <a:rPr lang="es-ES" sz="2400">
                <a:solidFill>
                  <a:schemeClr val="bg1"/>
                </a:solidFill>
              </a:rPr>
              <a:t>El consumidor considera los vegetales como producto vital, casi indispensable. </a:t>
            </a:r>
          </a:p>
          <a:p>
            <a:pPr algn="just">
              <a:lnSpc>
                <a:spcPct val="80000"/>
              </a:lnSpc>
            </a:pPr>
            <a:r>
              <a:rPr lang="es-ES" sz="2400">
                <a:solidFill>
                  <a:schemeClr val="bg1"/>
                </a:solidFill>
              </a:rPr>
              <a:t>La mayor parte de las personas prefieren vegetales que vengan listos para el consumo. </a:t>
            </a:r>
          </a:p>
          <a:p>
            <a:pPr algn="just">
              <a:lnSpc>
                <a:spcPct val="80000"/>
              </a:lnSpc>
            </a:pPr>
            <a:r>
              <a:rPr lang="es-ES" sz="2400">
                <a:solidFill>
                  <a:schemeClr val="bg1"/>
                </a:solidFill>
              </a:rPr>
              <a:t>La gente con mayor capacidad adquisitiva compra en cartón con fundas cerradas o en fundas selladas, mientras que los demás compran en fundas normales abiertas escogiéndolos manualmente.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ANÀLISIS E INVESTIGACIÒN DE MERCADO</a:t>
            </a:r>
            <a:endParaRPr lang="es-ES" sz="3600" b="1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476375" y="1325563"/>
            <a:ext cx="3887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/>
              <a:t>EL CONSUMIDOR</a:t>
            </a:r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ANÀLISIS E INVESTIGACIÒN DE MERCADO</a:t>
            </a:r>
            <a:endParaRPr lang="es-ES" sz="3600" b="1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547813" y="1325563"/>
            <a:ext cx="7272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/>
              <a:t>ANÀLISIS DE IMPORTANCIA</a:t>
            </a:r>
            <a:endParaRPr lang="es-ES" sz="2800" b="1"/>
          </a:p>
        </p:txBody>
      </p:sp>
      <p:graphicFrame>
        <p:nvGraphicFramePr>
          <p:cNvPr id="59471" name="Group 79"/>
          <p:cNvGraphicFramePr>
            <a:graphicFrameLocks noGrp="1"/>
          </p:cNvGraphicFramePr>
          <p:nvPr>
            <p:ph/>
          </p:nvPr>
        </p:nvGraphicFramePr>
        <p:xfrm>
          <a:off x="1403350" y="2276475"/>
          <a:ext cx="7191375" cy="4222752"/>
        </p:xfrm>
        <a:graphic>
          <a:graphicData uri="http://schemas.openxmlformats.org/drawingml/2006/table">
            <a:tbl>
              <a:tblPr/>
              <a:tblGrid>
                <a:gridCol w="1946275"/>
                <a:gridCol w="5245100"/>
              </a:tblGrid>
              <a:tr h="703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IMPORTANCIA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ATRIBUTOS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PRECIO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ASPECTO (FRESCURA)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DISPONIBILIDAD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ENVASE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VARIEDAD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4554538"/>
            <a:ext cx="7772400" cy="2303462"/>
          </a:xfrm>
        </p:spPr>
        <p:txBody>
          <a:bodyPr/>
          <a:lstStyle/>
          <a:p>
            <a:pPr algn="just"/>
            <a:r>
              <a:rPr lang="es-ES" sz="2400">
                <a:solidFill>
                  <a:schemeClr val="bg1"/>
                </a:solidFill>
              </a:rPr>
              <a:t>La inversión es menor. </a:t>
            </a:r>
          </a:p>
          <a:p>
            <a:pPr algn="just"/>
            <a:r>
              <a:rPr lang="es-ES" sz="2400">
                <a:solidFill>
                  <a:schemeClr val="bg1"/>
                </a:solidFill>
              </a:rPr>
              <a:t>El periodo de recuperación de la inversión es menor en la semiautomática. </a:t>
            </a:r>
          </a:p>
          <a:p>
            <a:pPr algn="just"/>
            <a:r>
              <a:rPr lang="es-ES" sz="2400">
                <a:solidFill>
                  <a:schemeClr val="bg1"/>
                </a:solidFill>
              </a:rPr>
              <a:t>Para comenzar es preferible utilizar maquinaria con menor costo.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68313" y="69215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ASPECTOS TECNOLÒGICOS DEL PROYECTO</a:t>
            </a:r>
            <a:endParaRPr lang="es-ES" sz="3600" b="1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331913" y="1700213"/>
            <a:ext cx="7812087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/>
              <a:t>Para el procesamiento de alimentos, se pueden elegir entre dos formas de procesar estos; el tipo semiautomático, o sea una parte manual y otra con maquinaria, y segundo la línea continua. </a:t>
            </a:r>
          </a:p>
          <a:p>
            <a:pPr>
              <a:spcBef>
                <a:spcPct val="50000"/>
              </a:spcBef>
            </a:pPr>
            <a:r>
              <a:rPr lang="es-ES" sz="2400"/>
              <a:t> En este proyecto emplearíamos el método semiautomático en vez del método de línea continua  por las siguientes razones: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581525"/>
            <a:ext cx="7772400" cy="1411288"/>
          </a:xfrm>
        </p:spPr>
        <p:txBody>
          <a:bodyPr/>
          <a:lstStyle/>
          <a:p>
            <a:r>
              <a:rPr lang="es-EC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file"/>
              </a:rPr>
              <a:t>Procesamiento Semiautomático de los Alimentos</a:t>
            </a:r>
            <a:endParaRPr lang="es-EC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8313" y="620713"/>
            <a:ext cx="9144000" cy="112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ASPECTOS TECNOLÒGICOS DEL PROYECTO</a:t>
            </a:r>
            <a:endParaRPr lang="es-ES" sz="3600" b="1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476375" y="2349500"/>
            <a:ext cx="71993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/>
              <a:t>El procesamiento de alimentos (Vegetales) de la forma semiautomática es de la siguiente manera: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95288" y="69215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ASPECTOS TECNOLÒGICOS DEL PROYECTO</a:t>
            </a:r>
            <a:endParaRPr lang="es-ES" sz="3600" b="1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7488237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3200"/>
              <a:t>De todas las maquinas que la empresa que la empresa ofrece y de acuerdo a la capacidad requerida para comenzar el proyecto, las recomendadas para armar nuestro propio sistema son las siguientes: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476375" y="2133600"/>
            <a:ext cx="7056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/>
              <a:t>ELECCIÒN DE LA MAQUINARIA</a:t>
            </a:r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133600"/>
            <a:ext cx="7772400" cy="4032250"/>
          </a:xfrm>
        </p:spPr>
        <p:txBody>
          <a:bodyPr/>
          <a:lstStyle/>
          <a:p>
            <a:r>
              <a:rPr lang="es-ES">
                <a:solidFill>
                  <a:schemeClr val="bg1"/>
                </a:solidFill>
              </a:rPr>
              <a:t>Productos necesarios para la buena alimentación.</a:t>
            </a:r>
          </a:p>
          <a:p>
            <a:r>
              <a:rPr lang="es-ES">
                <a:solidFill>
                  <a:schemeClr val="bg1"/>
                </a:solidFill>
              </a:rPr>
              <a:t> Buena imagen de la compañía. </a:t>
            </a:r>
          </a:p>
          <a:p>
            <a:r>
              <a:rPr lang="es-ES">
                <a:solidFill>
                  <a:schemeClr val="bg1"/>
                </a:solidFill>
              </a:rPr>
              <a:t>Garantía y calidad del producto.</a:t>
            </a:r>
          </a:p>
          <a:p>
            <a:r>
              <a:rPr lang="es-ES">
                <a:solidFill>
                  <a:schemeClr val="bg1"/>
                </a:solidFill>
              </a:rPr>
              <a:t>Clientes satisfechos.</a:t>
            </a:r>
          </a:p>
          <a:p>
            <a:r>
              <a:rPr lang="es-ES">
                <a:solidFill>
                  <a:schemeClr val="bg1"/>
                </a:solidFill>
              </a:rPr>
              <a:t>Capacidad de disminuir costos.</a:t>
            </a:r>
          </a:p>
          <a:p>
            <a:pPr>
              <a:buFont typeface="Wingdings" pitchFamily="2" charset="2"/>
              <a:buNone/>
            </a:pPr>
            <a:endParaRPr lang="es-E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ANÀLISIS FODA</a:t>
            </a:r>
            <a:endParaRPr lang="es-ES" sz="3600" b="1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547813" y="1268413"/>
            <a:ext cx="712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/>
              <a:t>FORTALEZAS</a:t>
            </a:r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1916113"/>
            <a:ext cx="7772400" cy="482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</a:rPr>
              <a:t>No hay competencia directa.</a:t>
            </a:r>
          </a:p>
          <a:p>
            <a:pPr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</a:rPr>
              <a:t>Mercado latente.</a:t>
            </a:r>
          </a:p>
          <a:p>
            <a:pPr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</a:rPr>
              <a:t>Tecnología de punta.</a:t>
            </a:r>
          </a:p>
          <a:p>
            <a:pPr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</a:rPr>
              <a:t>Mayor proporción de consumo de vegetales procesados.</a:t>
            </a:r>
          </a:p>
          <a:p>
            <a:pPr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</a:rPr>
              <a:t>Actitud positiva hacia las promociones por parte de los consumidores.</a:t>
            </a:r>
          </a:p>
          <a:p>
            <a:pPr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</a:rPr>
              <a:t>Disposición del consumidor a cambiarse  a vegetales procesados.</a:t>
            </a:r>
          </a:p>
          <a:p>
            <a:pPr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</a:rPr>
              <a:t>Hay conocimiento de la compañía.</a:t>
            </a:r>
            <a:r>
              <a:rPr lang="es-ES" sz="2800"/>
              <a:t> 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4000" b="1"/>
              <a:t>ANÀLISIS FODA</a:t>
            </a:r>
            <a:endParaRPr lang="es-ES" sz="4000" b="1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547813" y="1268413"/>
            <a:ext cx="712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OPORTUNIDADES</a:t>
            </a:r>
            <a:endParaRPr lang="es-E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981075"/>
            <a:ext cx="7705725" cy="865188"/>
          </a:xfrm>
        </p:spPr>
        <p:txBody>
          <a:bodyPr/>
          <a:lstStyle/>
          <a:p>
            <a:pPr algn="ctr"/>
            <a:r>
              <a:rPr lang="es-E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HISTORIA DE LA COMPAÑÌA</a:t>
            </a:r>
            <a:endParaRPr lang="es-ES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2800">
                <a:solidFill>
                  <a:schemeClr val="bg1"/>
                </a:solidFill>
              </a:rPr>
              <a:t>La compañía COMARCOS Ltda. fue creada en 1976, y  está dedicada al servicio de la panificación industrial y de alimentación, constituyendo así una trayectoria de experiencia a través de sus subsidiarias que a lo largo de los años  se han formado como: panadería Royal, panadería Pandy, pastelería Carmita y comedores en el Mercado de Transferencia de Víveres.</a:t>
            </a:r>
          </a:p>
          <a:p>
            <a:pPr algn="just">
              <a:buFont typeface="Wingdings" pitchFamily="2" charset="2"/>
              <a:buNone/>
            </a:pPr>
            <a:endParaRPr lang="es-ES" sz="28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2492375"/>
            <a:ext cx="7772400" cy="4826000"/>
          </a:xfrm>
        </p:spPr>
        <p:txBody>
          <a:bodyPr/>
          <a:lstStyle/>
          <a:p>
            <a:r>
              <a:rPr lang="es-ES">
                <a:solidFill>
                  <a:schemeClr val="bg1"/>
                </a:solidFill>
              </a:rPr>
              <a:t>No tiene propia fuerza de distribución.</a:t>
            </a:r>
          </a:p>
          <a:p>
            <a:r>
              <a:rPr lang="es-ES">
                <a:solidFill>
                  <a:schemeClr val="bg1"/>
                </a:solidFill>
              </a:rPr>
              <a:t>Producto de poca duración.</a:t>
            </a:r>
          </a:p>
          <a:p>
            <a:r>
              <a:rPr lang="es-ES">
                <a:solidFill>
                  <a:schemeClr val="bg1"/>
                </a:solidFill>
              </a:rPr>
              <a:t>Mayor costo para el consumidor.</a:t>
            </a:r>
          </a:p>
          <a:p>
            <a:r>
              <a:rPr lang="es-ES">
                <a:solidFill>
                  <a:schemeClr val="bg1"/>
                </a:solidFill>
              </a:rPr>
              <a:t>Desconocimiento del verdadero valor del producto.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s-ES" b="1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4000" b="1"/>
              <a:t>ANÀLISIS FODA</a:t>
            </a:r>
            <a:endParaRPr lang="es-ES" sz="4000" b="1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547813" y="1268413"/>
            <a:ext cx="712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DEBILIDADES</a:t>
            </a:r>
            <a:endParaRPr lang="es-E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2420938"/>
            <a:ext cx="7772400" cy="3960812"/>
          </a:xfrm>
        </p:spPr>
        <p:txBody>
          <a:bodyPr/>
          <a:lstStyle/>
          <a:p>
            <a:r>
              <a:rPr lang="es-ES">
                <a:solidFill>
                  <a:schemeClr val="bg1"/>
                </a:solidFill>
              </a:rPr>
              <a:t>Posibles competidores futuros.</a:t>
            </a:r>
          </a:p>
          <a:p>
            <a:r>
              <a:rPr lang="es-ES">
                <a:solidFill>
                  <a:schemeClr val="bg1"/>
                </a:solidFill>
              </a:rPr>
              <a:t>Otros productos sustitutos.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chemeClr val="bg1"/>
              </a:solidFill>
            </a:endParaRP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4000" b="1"/>
              <a:t>ANÀLISIS FODA</a:t>
            </a:r>
            <a:endParaRPr lang="es-ES" sz="4000" b="1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547813" y="1268413"/>
            <a:ext cx="712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/>
              <a:t>AMENAZAS</a:t>
            </a:r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1916113"/>
            <a:ext cx="7772400" cy="4826000"/>
          </a:xfrm>
        </p:spPr>
        <p:txBody>
          <a:bodyPr/>
          <a:lstStyle/>
          <a:p>
            <a:r>
              <a:rPr lang="es-ES" sz="2800">
                <a:solidFill>
                  <a:schemeClr val="bg1"/>
                </a:solidFill>
              </a:rPr>
              <a:t>La inversión total del proyecto asciende a $87,980.00. De este total el 7.8% equivale al capital de trabajo, y el 92.2% equivale al monto de la inversión.</a:t>
            </a:r>
          </a:p>
          <a:p>
            <a:r>
              <a:rPr lang="es-ES" sz="2800">
                <a:solidFill>
                  <a:schemeClr val="bg1"/>
                </a:solidFill>
              </a:rPr>
              <a:t>La TMAR de la compañía Comarcos es del 16%. Esta tasa incluye riesgo agrícola y un margen de rentabilidad. </a:t>
            </a:r>
          </a:p>
          <a:p>
            <a:r>
              <a:rPr lang="es-ES" sz="2800">
                <a:solidFill>
                  <a:schemeClr val="bg1"/>
                </a:solidFill>
              </a:rPr>
              <a:t>Los vegetales son un bien que se paga a diario, máximo con un plazo de dos días. </a:t>
            </a:r>
          </a:p>
          <a:p>
            <a:endParaRPr lang="es-ES" sz="2800">
              <a:solidFill>
                <a:schemeClr val="bg1"/>
              </a:solidFill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765175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4000" b="1"/>
              <a:t>ANÀLISIS FINANCIERO</a:t>
            </a:r>
            <a:endParaRPr lang="es-ES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000" b="1">
                <a:solidFill>
                  <a:schemeClr val="bg1"/>
                </a:solidFill>
              </a:rPr>
              <a:t>ANÀLISIS FINANCIERO</a:t>
            </a:r>
            <a:endParaRPr lang="es-ES" sz="4000" b="1">
              <a:solidFill>
                <a:schemeClr val="bg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>
                <a:solidFill>
                  <a:schemeClr val="bg1"/>
                </a:solidFill>
              </a:rPr>
              <a:t>Cuando son varios productos que se comercializan el punto de equilibrio en cantidades es difícil de calcular y en tal caso no tendría aproximación alguna a la realidad. </a:t>
            </a:r>
          </a:p>
          <a:p>
            <a:r>
              <a:rPr lang="es-EC" sz="2800">
                <a:solidFill>
                  <a:schemeClr val="bg1"/>
                </a:solidFill>
              </a:rPr>
              <a:t>El periodo de recuperación de la inversión es aprox. 2 años y 8 meses.</a:t>
            </a:r>
            <a:endParaRPr lang="es-E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793038" cy="1462088"/>
          </a:xfrm>
        </p:spPr>
        <p:txBody>
          <a:bodyPr/>
          <a:lstStyle/>
          <a:p>
            <a:pPr algn="ctr"/>
            <a:r>
              <a:rPr lang="es-EC" b="1">
                <a:solidFill>
                  <a:schemeClr val="bg1"/>
                </a:solidFill>
              </a:rPr>
              <a:t>CONCLUSIONES</a:t>
            </a:r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400">
                <a:solidFill>
                  <a:schemeClr val="bg1"/>
                </a:solidFill>
              </a:rPr>
              <a:t>Al realizar el estudio financiero, la tasa interna de retorno y el valor actual neto muestran al proyecto como atractivo.  La tasa interna  de retorno de la inversión es de 25,52% </a:t>
            </a:r>
          </a:p>
          <a:p>
            <a:pPr algn="just">
              <a:lnSpc>
                <a:spcPct val="80000"/>
              </a:lnSpc>
            </a:pPr>
            <a:r>
              <a:rPr lang="es-ES" sz="2400">
                <a:solidFill>
                  <a:schemeClr val="bg1"/>
                </a:solidFill>
              </a:rPr>
              <a:t>En el análisis de mercado, se encuentra que es factible vender vegetales procesados debido a que no existe competencia grande y hay bastante aceptación por parte de la gente. </a:t>
            </a:r>
          </a:p>
          <a:p>
            <a:pPr algn="just">
              <a:lnSpc>
                <a:spcPct val="80000"/>
              </a:lnSpc>
            </a:pPr>
            <a:r>
              <a:rPr lang="es-ES" sz="2400">
                <a:solidFill>
                  <a:schemeClr val="bg1"/>
                </a:solidFill>
              </a:rPr>
              <a:t>En el análisis técnico y tecnológico, se indican las capacidades de las maquinarias con las cuales comenzar el proyecto. </a:t>
            </a:r>
          </a:p>
          <a:p>
            <a:pPr algn="just">
              <a:lnSpc>
                <a:spcPct val="80000"/>
              </a:lnSpc>
            </a:pPr>
            <a:r>
              <a:rPr lang="es-ES" sz="2400">
                <a:solidFill>
                  <a:schemeClr val="bg1"/>
                </a:solidFill>
              </a:rPr>
              <a:t>En el plan de marketing indica que es importante posicionarse como unos vegetales “listos para cocinar”.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8388350" cy="1081088"/>
          </a:xfrm>
          <a:noFill/>
          <a:ln/>
        </p:spPr>
        <p:txBody>
          <a:bodyPr/>
          <a:lstStyle/>
          <a:p>
            <a:pPr algn="ctr"/>
            <a:r>
              <a:rPr lang="es-ES" b="1">
                <a:solidFill>
                  <a:schemeClr val="bg1"/>
                </a:solidFill>
              </a:rPr>
              <a:t>ELEMENTOS</a:t>
            </a:r>
            <a:r>
              <a:rPr lang="es-E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TEÓRICOS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3141663"/>
            <a:ext cx="7772400" cy="3167062"/>
          </a:xfrm>
        </p:spPr>
        <p:txBody>
          <a:bodyPr/>
          <a:lstStyle/>
          <a:p>
            <a:pPr marL="990600" lvl="1" indent="-533400" algn="just">
              <a:lnSpc>
                <a:spcPct val="80000"/>
              </a:lnSpc>
              <a:buFont typeface="Wingdings" pitchFamily="2" charset="2"/>
              <a:buNone/>
            </a:pPr>
            <a:endParaRPr lang="es-ES" sz="1800">
              <a:solidFill>
                <a:schemeClr val="bg1"/>
              </a:solidFill>
            </a:endParaRPr>
          </a:p>
          <a:p>
            <a:pPr marL="990600" lvl="1" indent="-533400" algn="just">
              <a:lnSpc>
                <a:spcPct val="80000"/>
              </a:lnSpc>
              <a:buFont typeface="Wingdings" pitchFamily="2" charset="2"/>
              <a:buNone/>
            </a:pPr>
            <a:endParaRPr lang="es-ES" sz="1800">
              <a:solidFill>
                <a:schemeClr val="bg1"/>
              </a:solidFill>
            </a:endParaRPr>
          </a:p>
          <a:p>
            <a:pPr marL="609600" indent="-609600" algn="just">
              <a:lnSpc>
                <a:spcPct val="80000"/>
              </a:lnSpc>
              <a:buClr>
                <a:schemeClr val="accent2"/>
              </a:buClr>
            </a:pPr>
            <a:r>
              <a:rPr lang="es-ES" sz="2000">
                <a:solidFill>
                  <a:schemeClr val="bg1"/>
                </a:solidFill>
              </a:rPr>
              <a:t>1.  </a:t>
            </a:r>
            <a:r>
              <a:rPr lang="es-ES" sz="2400">
                <a:solidFill>
                  <a:schemeClr val="bg1"/>
                </a:solidFill>
              </a:rPr>
              <a:t>Elimina   bacterias   patógenas. </a:t>
            </a:r>
          </a:p>
          <a:p>
            <a:pPr marL="609600" indent="-609600" algn="just">
              <a:lnSpc>
                <a:spcPct val="80000"/>
              </a:lnSpc>
              <a:buClr>
                <a:schemeClr val="accent2"/>
              </a:buClr>
            </a:pPr>
            <a:r>
              <a:rPr lang="es-ES" sz="2400">
                <a:solidFill>
                  <a:schemeClr val="bg1"/>
                </a:solidFill>
              </a:rPr>
              <a:t>2.  Elimina bacterias no deseables.</a:t>
            </a:r>
          </a:p>
          <a:p>
            <a:pPr marL="609600" indent="-609600" algn="just">
              <a:lnSpc>
                <a:spcPct val="80000"/>
              </a:lnSpc>
              <a:buClr>
                <a:schemeClr val="accent2"/>
              </a:buClr>
            </a:pPr>
            <a:r>
              <a:rPr lang="es-ES" sz="2400">
                <a:solidFill>
                  <a:schemeClr val="bg1"/>
                </a:solidFill>
              </a:rPr>
              <a:t>3. Inactiva enzimas.</a:t>
            </a:r>
          </a:p>
          <a:p>
            <a:pPr marL="609600" indent="-609600" algn="just">
              <a:lnSpc>
                <a:spcPct val="80000"/>
              </a:lnSpc>
              <a:buClr>
                <a:schemeClr val="accent2"/>
              </a:buClr>
            </a:pPr>
            <a:r>
              <a:rPr lang="es-ES" sz="2400">
                <a:solidFill>
                  <a:schemeClr val="bg1"/>
                </a:solidFill>
              </a:rPr>
              <a:t>4.  Mejora la actividad de los cultivos.</a:t>
            </a:r>
          </a:p>
          <a:p>
            <a:pPr marL="609600" indent="-609600" algn="just">
              <a:lnSpc>
                <a:spcPct val="80000"/>
              </a:lnSpc>
              <a:buClr>
                <a:schemeClr val="accent2"/>
              </a:buClr>
            </a:pPr>
            <a:r>
              <a:rPr lang="es-ES" sz="2400">
                <a:solidFill>
                  <a:schemeClr val="bg1"/>
                </a:solidFill>
              </a:rPr>
              <a:t>5.  Cumple  con  los requisitos de los reglamentos  de  salud  pública.</a:t>
            </a:r>
          </a:p>
          <a:p>
            <a:pPr marL="609600" indent="-609600" algn="just">
              <a:lnSpc>
                <a:spcPct val="80000"/>
              </a:lnSpc>
              <a:buClr>
                <a:schemeClr val="accent2"/>
              </a:buClr>
            </a:pPr>
            <a:r>
              <a:rPr lang="es-ES" sz="2400">
                <a:solidFill>
                  <a:schemeClr val="bg1"/>
                </a:solidFill>
              </a:rPr>
              <a:t>6.  Mejora y mantiene la calidad del producto.	</a:t>
            </a:r>
          </a:p>
          <a:p>
            <a:pPr marL="609600" indent="-609600" algn="just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s-ES" sz="2400">
              <a:solidFill>
                <a:schemeClr val="bg1"/>
              </a:solidFill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403350" y="1773238"/>
            <a:ext cx="75612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s-ES"/>
              <a:t>El Ecuador es un país privilegiado respecto a sus recursos naturales. Sin embargo, no ha sido posible una planificación para una proyección organizada y adecuada a su medio ambiente.</a:t>
            </a:r>
          </a:p>
          <a:p>
            <a:pPr algn="just"/>
            <a:r>
              <a:rPr lang="es-ES"/>
              <a:t>Hay que recalcar que  el procesamiento de alimentos es importante por varias razones: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4292600"/>
            <a:ext cx="7377113" cy="2952750"/>
          </a:xfrm>
        </p:spPr>
        <p:txBody>
          <a:bodyPr/>
          <a:lstStyle/>
          <a:p>
            <a:r>
              <a:rPr lang="es-EC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Disponibilidad de Terreno.</a:t>
            </a:r>
          </a:p>
          <a:p>
            <a:r>
              <a:rPr lang="es-EC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Cercanía a las empresas en donde se labora conjuntamente.</a:t>
            </a:r>
          </a:p>
          <a:p>
            <a:r>
              <a:rPr lang="es-EC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Seguridad.</a:t>
            </a:r>
            <a:endParaRPr lang="es-E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36613"/>
            <a:ext cx="9144000" cy="981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UBICACIÓN </a:t>
            </a:r>
            <a:r>
              <a:rPr lang="es-ES" sz="4000" b="1"/>
              <a:t>DEL</a:t>
            </a:r>
            <a:r>
              <a:rPr lang="es-E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PROYECTO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331913" y="1916113"/>
            <a:ext cx="7561262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La planta procesadora estará ubicada en la provincia del Guayas, en la ciudad de Guayaquil, en el Interior de la  bodega “Centro de Acopio” en la calle primera, Mapasingue Este.</a:t>
            </a:r>
          </a:p>
          <a:p>
            <a:r>
              <a:rPr lang="es-E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Las razones por las cuales se ha escogido este lugar son:</a:t>
            </a:r>
          </a:p>
          <a:p>
            <a:pPr>
              <a:spcBef>
                <a:spcPct val="50000"/>
              </a:spcBef>
            </a:pPr>
            <a:endParaRPr lang="es-E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6513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Redefinir las funciones del personal de producción.</a:t>
            </a:r>
          </a:p>
          <a:p>
            <a:pPr algn="just">
              <a:lnSpc>
                <a:spcPct val="80000"/>
              </a:lnSpc>
            </a:pPr>
            <a:r>
              <a:rPr lang="es-ES" sz="2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Reestructurar ciertas instalaciones eléctricas para que funcione la maquinaria. </a:t>
            </a:r>
          </a:p>
          <a:p>
            <a:pPr algn="just">
              <a:lnSpc>
                <a:spcPct val="80000"/>
              </a:lnSpc>
            </a:pPr>
            <a:r>
              <a:rPr lang="es-ES" sz="2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sistema de distribución se organizará de manera que las nuevas rutas de recorrido general favorezcan en primer plano a las instalaciones donde se ubicará el proyecto.</a:t>
            </a:r>
          </a:p>
          <a:p>
            <a:pPr algn="just">
              <a:lnSpc>
                <a:spcPct val="80000"/>
              </a:lnSpc>
            </a:pPr>
            <a:r>
              <a:rPr lang="es-ES" sz="2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Buena labor de ventas para captar más empresas a las cuales vender. </a:t>
            </a:r>
          </a:p>
          <a:p>
            <a:pPr algn="just">
              <a:lnSpc>
                <a:spcPct val="80000"/>
              </a:lnSpc>
            </a:pPr>
            <a:r>
              <a:rPr lang="es-ES" sz="2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Mantener un orden y distribución apropiado para maximizar el espacio asignado para el proyecto.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79388" y="549275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CONDICIONES PARA LA VIABILIDAD DEL PROYECTO</a:t>
            </a:r>
            <a:endParaRPr lang="es-E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76475"/>
            <a:ext cx="7961312" cy="45815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s-ES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s-E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 recolectará la información primaria por medio de la observación personal, investigación por medio de encuestas a una muestra de 400 persona (</a:t>
            </a:r>
            <a:r>
              <a:rPr lang="es-ES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 anexo 3 y 4</a:t>
            </a:r>
            <a:r>
              <a:rPr lang="es-E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).  Este número se  lo obtiene mediante la fórmula de muestreo: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n=4pq/e^2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donde e^2=0,05  es el margen de error del 5%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p=0,5 		q=0,5. </a:t>
            </a:r>
          </a:p>
          <a:p>
            <a:pPr>
              <a:lnSpc>
                <a:spcPct val="80000"/>
              </a:lnSpc>
            </a:pPr>
            <a:endParaRPr lang="es-E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s-E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 recolectará información secundaria de los siguientes medios: Fuentes internas, periódicos, libros, datos comerciales y publicaciones en Internet.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39750" y="620713"/>
            <a:ext cx="9144000" cy="112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ANÀLISIS E INVESTIGACIÒN DE MERCADO</a:t>
            </a:r>
            <a:endParaRPr lang="es-ES" sz="3600" b="1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116013" y="1916113"/>
            <a:ext cx="8027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Plan de Investigación para Recolectar Información</a:t>
            </a:r>
            <a:r>
              <a:rPr lang="es-E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627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C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Oferta Actual:</a:t>
            </a:r>
            <a:r>
              <a:rPr lang="es-EC" sz="2400">
                <a:solidFill>
                  <a:schemeClr val="bg1"/>
                </a:solidFill>
              </a:rPr>
              <a:t> </a:t>
            </a:r>
            <a:r>
              <a:rPr lang="es-ES" sz="2400">
                <a:solidFill>
                  <a:schemeClr val="bg1"/>
                </a:solidFill>
              </a:rPr>
              <a:t>De acuerdo a la información de campo realizada, existen oferentes que son personas naturales cuya vocación agrícola los ha llevado a montar pequeñas plantaciones en sus propiedades particulares. Productores grandes que ofrecen la mayor parte de vegetales  a las plantas procesadoras que utilizan ese producto para uso interno.</a:t>
            </a:r>
          </a:p>
          <a:p>
            <a:pPr>
              <a:lnSpc>
                <a:spcPct val="90000"/>
              </a:lnSpc>
            </a:pPr>
            <a:r>
              <a:rPr lang="es-EC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Oferta Futura:</a:t>
            </a:r>
            <a:r>
              <a:rPr lang="es-EC" sz="2400">
                <a:solidFill>
                  <a:schemeClr val="bg1"/>
                </a:solidFill>
              </a:rPr>
              <a:t> </a:t>
            </a:r>
            <a:r>
              <a:rPr lang="es-ES" sz="2400">
                <a:solidFill>
                  <a:schemeClr val="bg1"/>
                </a:solidFill>
              </a:rPr>
              <a:t>En la fase de planificación de este proyecto se ha considerado que el sector agrícola se ha transformado ocurriendo importantes progresos de modernización.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23850" y="69215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ANÀLISIS E INVESTIGACIÒN DE MERCADO</a:t>
            </a:r>
            <a:endParaRPr lang="es-ES" sz="3600" b="1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116013" y="1916113"/>
            <a:ext cx="8027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/>
              <a:t>Oferta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492375"/>
            <a:ext cx="7772400" cy="3538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cuanto a la demanda de vegetales por parte de los industriales, podemos decir que éstos no demandan la totalidad de la producción. </a:t>
            </a:r>
          </a:p>
          <a:p>
            <a:pPr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Cada vez es mayor la cantidad de tubérculos que requiere la industria debido a la diversificación cultural, la dinámica, estructura de la población, etc. </a:t>
            </a:r>
          </a:p>
          <a:p>
            <a:pPr>
              <a:lnSpc>
                <a:spcPct val="90000"/>
              </a:lnSpc>
            </a:pPr>
            <a:r>
              <a:rPr lang="es-E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industria exige calidad en la materia prima que recibe.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23850" y="69215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ANÀLISIS E INVESTIGACIÒN DE MERCADO</a:t>
            </a:r>
            <a:endParaRPr lang="es-ES" sz="3600" b="1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116013" y="1916113"/>
            <a:ext cx="8027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/>
              <a:t>Demanda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627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>
                <a:solidFill>
                  <a:schemeClr val="bg1"/>
                </a:solidFill>
              </a:rPr>
              <a:t>Los vegetales que se venden en autoservicios son regulados por normas que hacen que el producto sea  estandarizado y cumpla con unos requisitos ya establecidos. </a:t>
            </a:r>
          </a:p>
          <a:p>
            <a:pPr>
              <a:lnSpc>
                <a:spcPct val="90000"/>
              </a:lnSpc>
            </a:pPr>
            <a:r>
              <a:rPr lang="es-ES" sz="2400">
                <a:solidFill>
                  <a:schemeClr val="bg1"/>
                </a:solidFill>
              </a:rPr>
              <a:t>Pero existen mercados y productores informales que comercializan los vegetales de manera artesanal y no cumplen ninguna norma. </a:t>
            </a:r>
          </a:p>
          <a:p>
            <a:pPr>
              <a:lnSpc>
                <a:spcPct val="90000"/>
              </a:lnSpc>
            </a:pPr>
            <a:r>
              <a:rPr lang="es-ES" sz="2400">
                <a:solidFill>
                  <a:schemeClr val="bg1"/>
                </a:solidFill>
              </a:rPr>
              <a:t>Entre los productos más necesitados para el uso diario y que se pueden procesar están: Zanahoria, Remolacha, Papa, Verdura, Choclo, Lechuga, Alverjita, Haba, Col, Yuca, Cebolla, Tomate y Verde. 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C" sz="3600" b="1"/>
              <a:t>ANÀLISIS E INVESTIGACIÒN DE MERCADO</a:t>
            </a:r>
            <a:endParaRPr lang="es-ES" sz="3600" b="1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476375" y="1196975"/>
            <a:ext cx="4967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200" b="1"/>
              <a:t>Análisis de las 4P’s</a:t>
            </a:r>
            <a:endParaRPr lang="es-ES" sz="3200" b="1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331913" y="1916113"/>
            <a:ext cx="2303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800" b="1"/>
              <a:t>PRODUCTO</a:t>
            </a:r>
            <a:endParaRPr lang="es-E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zclas">
  <a:themeElements>
    <a:clrScheme name="Mezcla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ezcl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ezcla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490</TotalTime>
  <Words>1503</Words>
  <Application>Microsoft Office PowerPoint</Application>
  <PresentationFormat>Presentación en pantalla (4:3)</PresentationFormat>
  <Paragraphs>144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Tahoma</vt:lpstr>
      <vt:lpstr>Wingdings</vt:lpstr>
      <vt:lpstr>Times New Roman</vt:lpstr>
      <vt:lpstr>Mezclas</vt:lpstr>
      <vt:lpstr>PROYECTO DE INVERSIÓN PARA LA INCORPORACIÓN DE UNA PLANTA PROCESADORA DE VEGETALES PARA LA COMPAÑÍA COMARCOS</vt:lpstr>
      <vt:lpstr>HISTORIA DE LA COMPAÑÌA</vt:lpstr>
      <vt:lpstr>ELEMENTOS TEÓRICOS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ANÀLISIS FINANCIERO</vt:lpstr>
      <vt:lpstr>CONCLUSIONES</vt:lpstr>
    </vt:vector>
  </TitlesOfParts>
  <Company>Equipo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inversión para la incorporación de una planta procesadora de vegetales para la Compañía Comarcos</dc:title>
  <dc:creator>LINDA Y SELIM</dc:creator>
  <cp:lastModifiedBy>Administrador</cp:lastModifiedBy>
  <cp:revision>57</cp:revision>
  <dcterms:created xsi:type="dcterms:W3CDTF">2007-01-24T23:04:12Z</dcterms:created>
  <dcterms:modified xsi:type="dcterms:W3CDTF">2009-12-16T16:38:14Z</dcterms:modified>
</cp:coreProperties>
</file>