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handoutMasterIdLst>
    <p:handoutMasterId r:id="rId77"/>
  </p:handoutMasterIdLst>
  <p:sldIdLst>
    <p:sldId id="256" r:id="rId2"/>
    <p:sldId id="259" r:id="rId3"/>
    <p:sldId id="335" r:id="rId4"/>
    <p:sldId id="336" r:id="rId5"/>
    <p:sldId id="261" r:id="rId6"/>
    <p:sldId id="258" r:id="rId7"/>
    <p:sldId id="257" r:id="rId8"/>
    <p:sldId id="263" r:id="rId9"/>
    <p:sldId id="264" r:id="rId10"/>
    <p:sldId id="265" r:id="rId11"/>
    <p:sldId id="271" r:id="rId12"/>
    <p:sldId id="272" r:id="rId13"/>
    <p:sldId id="267" r:id="rId14"/>
    <p:sldId id="273" r:id="rId15"/>
    <p:sldId id="269" r:id="rId16"/>
    <p:sldId id="268" r:id="rId17"/>
    <p:sldId id="274" r:id="rId18"/>
    <p:sldId id="275" r:id="rId19"/>
    <p:sldId id="278" r:id="rId20"/>
    <p:sldId id="276" r:id="rId21"/>
    <p:sldId id="277" r:id="rId22"/>
    <p:sldId id="279" r:id="rId23"/>
    <p:sldId id="280" r:id="rId24"/>
    <p:sldId id="281" r:id="rId25"/>
    <p:sldId id="270" r:id="rId26"/>
    <p:sldId id="283" r:id="rId27"/>
    <p:sldId id="282" r:id="rId28"/>
    <p:sldId id="284" r:id="rId29"/>
    <p:sldId id="285" r:id="rId30"/>
    <p:sldId id="286" r:id="rId31"/>
    <p:sldId id="287" r:id="rId32"/>
    <p:sldId id="288" r:id="rId33"/>
    <p:sldId id="289" r:id="rId34"/>
    <p:sldId id="290" r:id="rId35"/>
    <p:sldId id="291" r:id="rId36"/>
    <p:sldId id="292" r:id="rId37"/>
    <p:sldId id="295" r:id="rId38"/>
    <p:sldId id="294" r:id="rId39"/>
    <p:sldId id="296" r:id="rId40"/>
    <p:sldId id="293" r:id="rId41"/>
    <p:sldId id="297" r:id="rId42"/>
    <p:sldId id="300" r:id="rId43"/>
    <p:sldId id="333" r:id="rId44"/>
    <p:sldId id="301" r:id="rId45"/>
    <p:sldId id="299" r:id="rId46"/>
    <p:sldId id="298" r:id="rId47"/>
    <p:sldId id="302" r:id="rId48"/>
    <p:sldId id="303" r:id="rId49"/>
    <p:sldId id="304" r:id="rId50"/>
    <p:sldId id="306" r:id="rId51"/>
    <p:sldId id="305" r:id="rId52"/>
    <p:sldId id="307" r:id="rId53"/>
    <p:sldId id="308" r:id="rId54"/>
    <p:sldId id="309" r:id="rId55"/>
    <p:sldId id="310" r:id="rId56"/>
    <p:sldId id="311" r:id="rId57"/>
    <p:sldId id="315" r:id="rId58"/>
    <p:sldId id="317" r:id="rId59"/>
    <p:sldId id="312" r:id="rId60"/>
    <p:sldId id="314" r:id="rId61"/>
    <p:sldId id="316" r:id="rId62"/>
    <p:sldId id="313" r:id="rId63"/>
    <p:sldId id="318" r:id="rId64"/>
    <p:sldId id="319" r:id="rId65"/>
    <p:sldId id="320" r:id="rId66"/>
    <p:sldId id="321" r:id="rId67"/>
    <p:sldId id="322" r:id="rId68"/>
    <p:sldId id="323" r:id="rId69"/>
    <p:sldId id="324" r:id="rId70"/>
    <p:sldId id="326" r:id="rId71"/>
    <p:sldId id="325" r:id="rId72"/>
    <p:sldId id="327" r:id="rId73"/>
    <p:sldId id="328" r:id="rId74"/>
    <p:sldId id="331" r:id="rId75"/>
    <p:sldId id="332" r:id="rId76"/>
  </p:sldIdLst>
  <p:sldSz cx="9144000" cy="6858000" type="screen4x3"/>
  <p:notesSz cx="6858000" cy="9312275"/>
  <p:defaultTextStyle>
    <a:defPPr>
      <a:defRPr lang="es-MX"/>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683" autoAdjust="0"/>
  </p:normalViewPr>
  <p:slideViewPr>
    <p:cSldViewPr>
      <p:cViewPr>
        <p:scale>
          <a:sx n="50" d="100"/>
          <a:sy n="50" d="100"/>
        </p:scale>
        <p:origin x="-150"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s-ES"/>
          </a:p>
        </p:txBody>
      </p:sp>
      <p:sp>
        <p:nvSpPr>
          <p:cNvPr id="2129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s-ES"/>
          </a:p>
        </p:txBody>
      </p:sp>
      <p:sp>
        <p:nvSpPr>
          <p:cNvPr id="212996" name="Rectangle 4"/>
          <p:cNvSpPr>
            <a:spLocks noGrp="1" noChangeArrowheads="1"/>
          </p:cNvSpPr>
          <p:nvPr>
            <p:ph type="ftr" sz="quarter" idx="2"/>
          </p:nvPr>
        </p:nvSpPr>
        <p:spPr bwMode="auto">
          <a:xfrm>
            <a:off x="0" y="8845550"/>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s-ES"/>
          </a:p>
        </p:txBody>
      </p:sp>
      <p:sp>
        <p:nvSpPr>
          <p:cNvPr id="212997" name="Rectangle 5"/>
          <p:cNvSpPr>
            <a:spLocks noGrp="1" noChangeArrowheads="1"/>
          </p:cNvSpPr>
          <p:nvPr>
            <p:ph type="sldNum" sz="quarter" idx="3"/>
          </p:nvPr>
        </p:nvSpPr>
        <p:spPr bwMode="auto">
          <a:xfrm>
            <a:off x="3884613" y="8845550"/>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4B87CEE3-F114-4ADC-82B6-485467215DF1}" type="slidenum">
              <a:rPr lang="es-ES"/>
              <a:pPr/>
              <a:t>‹Nº›</a:t>
            </a:fld>
            <a:endParaRPr lang="es-E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264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s-MX"/>
              <a:t>Haga clic para cambiar el estilo de título	</a:t>
            </a:r>
          </a:p>
        </p:txBody>
      </p:sp>
      <p:sp>
        <p:nvSpPr>
          <p:cNvPr id="11264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s-MX"/>
              <a:t>Haga clic para modificar el estilo de subtítulo del patrón</a:t>
            </a:r>
          </a:p>
        </p:txBody>
      </p:sp>
      <p:sp>
        <p:nvSpPr>
          <p:cNvPr id="11264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s-ES"/>
          </a:p>
        </p:txBody>
      </p:sp>
      <p:sp>
        <p:nvSpPr>
          <p:cNvPr id="112645" name="Rectangle 5"/>
          <p:cNvSpPr>
            <a:spLocks noGrp="1" noChangeArrowheads="1"/>
          </p:cNvSpPr>
          <p:nvPr>
            <p:ph type="ftr" sz="quarter" idx="3"/>
          </p:nvPr>
        </p:nvSpPr>
        <p:spPr/>
        <p:txBody>
          <a:bodyPr/>
          <a:lstStyle>
            <a:lvl1pPr>
              <a:defRPr/>
            </a:lvl1pPr>
          </a:lstStyle>
          <a:p>
            <a:endParaRPr lang="es-MX"/>
          </a:p>
        </p:txBody>
      </p:sp>
      <p:sp>
        <p:nvSpPr>
          <p:cNvPr id="112646" name="Rectangle 6"/>
          <p:cNvSpPr>
            <a:spLocks noGrp="1" noChangeArrowheads="1"/>
          </p:cNvSpPr>
          <p:nvPr>
            <p:ph type="sldNum" sz="quarter" idx="4"/>
          </p:nvPr>
        </p:nvSpPr>
        <p:spPr/>
        <p:txBody>
          <a:bodyPr/>
          <a:lstStyle>
            <a:lvl1pPr>
              <a:defRPr/>
            </a:lvl1pPr>
          </a:lstStyle>
          <a:p>
            <a:fld id="{18960503-A3DE-4B09-9ECA-8912B47B66A5}" type="slidenum">
              <a:rPr lang="es-MX"/>
              <a:pPr/>
              <a:t>‹Nº›</a:t>
            </a:fld>
            <a:endParaRPr lang="es-MX"/>
          </a:p>
        </p:txBody>
      </p:sp>
      <p:sp>
        <p:nvSpPr>
          <p:cNvPr id="112647" name="Rectangle 7"/>
          <p:cNvSpPr>
            <a:spLocks noGrp="1" noChangeArrowheads="1"/>
          </p:cNvSpPr>
          <p:nvPr>
            <p:ph type="dt" sz="quarter" idx="2"/>
          </p:nvPr>
        </p:nvSpPr>
        <p:spPr/>
        <p:txBody>
          <a:bodyPr/>
          <a:lstStyle>
            <a:lvl1pPr>
              <a:defRPr/>
            </a:lvl1pPr>
          </a:lstStyle>
          <a:p>
            <a:endParaRPr lang="es-MX"/>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9316D97D-86AD-4FA8-AB5C-6C2E9A7B6476}" type="slidenum">
              <a:rPr lang="es-MX"/>
              <a:pPr/>
              <a:t>‹Nº›</a:t>
            </a:fld>
            <a:endParaRPr lang="es-MX"/>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92100"/>
            <a:ext cx="2057400" cy="57277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92100"/>
            <a:ext cx="6019800" cy="57277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CB71F9F0-A576-483E-89AC-33B39C62A7A5}" type="slidenum">
              <a:rPr lang="es-MX"/>
              <a:pPr/>
              <a:t>‹Nº›</a:t>
            </a:fld>
            <a:endParaRPr lang="es-MX"/>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92100"/>
            <a:ext cx="8229600" cy="57277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57200" y="6245225"/>
            <a:ext cx="2133600" cy="476250"/>
          </a:xfrm>
        </p:spPr>
        <p:txBody>
          <a:bodyPr/>
          <a:lstStyle>
            <a:lvl1pPr>
              <a:defRPr/>
            </a:lvl1pPr>
          </a:lstStyle>
          <a:p>
            <a:endParaRPr lang="es-MX"/>
          </a:p>
        </p:txBody>
      </p:sp>
      <p:sp>
        <p:nvSpPr>
          <p:cNvPr id="4" name="3 Marcador de pie de página"/>
          <p:cNvSpPr>
            <a:spLocks noGrp="1"/>
          </p:cNvSpPr>
          <p:nvPr>
            <p:ph type="ftr" sz="quarter" idx="11"/>
          </p:nvPr>
        </p:nvSpPr>
        <p:spPr>
          <a:xfrm>
            <a:off x="3124200" y="6245225"/>
            <a:ext cx="2895600" cy="476250"/>
          </a:xfrm>
        </p:spPr>
        <p:txBody>
          <a:bodyPr/>
          <a:lstStyle>
            <a:lvl1pPr>
              <a:defRPr/>
            </a:lvl1pPr>
          </a:lstStyle>
          <a:p>
            <a:endParaRPr lang="es-MX"/>
          </a:p>
        </p:txBody>
      </p:sp>
      <p:sp>
        <p:nvSpPr>
          <p:cNvPr id="5" name="4 Marcador de número de diapositiva"/>
          <p:cNvSpPr>
            <a:spLocks noGrp="1"/>
          </p:cNvSpPr>
          <p:nvPr>
            <p:ph type="sldNum" sz="quarter" idx="12"/>
          </p:nvPr>
        </p:nvSpPr>
        <p:spPr>
          <a:xfrm>
            <a:off x="6553200" y="6245225"/>
            <a:ext cx="2133600" cy="476250"/>
          </a:xfrm>
        </p:spPr>
        <p:txBody>
          <a:bodyPr/>
          <a:lstStyle>
            <a:lvl1pPr>
              <a:defRPr/>
            </a:lvl1pPr>
          </a:lstStyle>
          <a:p>
            <a:fld id="{F434BFA5-A519-47B8-B104-79D5D6B71BC2}" type="slidenum">
              <a:rPr lang="es-MX"/>
              <a:pPr/>
              <a:t>‹Nº›</a:t>
            </a:fld>
            <a:endParaRPr lang="es-MX"/>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92100"/>
            <a:ext cx="8229600" cy="13843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9050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050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245225"/>
            <a:ext cx="2133600" cy="476250"/>
          </a:xfrm>
        </p:spPr>
        <p:txBody>
          <a:bodyPr/>
          <a:lstStyle>
            <a:lvl1pPr>
              <a:defRPr/>
            </a:lvl1pPr>
          </a:lstStyle>
          <a:p>
            <a:endParaRPr lang="es-MX"/>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endParaRPr lang="es-MX"/>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493C4445-043D-46CC-B291-1D6B58F26246}" type="slidenum">
              <a:rPr lang="es-MX"/>
              <a:pPr/>
              <a:t>‹Nº›</a:t>
            </a:fld>
            <a:endParaRPr lang="es-MX"/>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92100"/>
            <a:ext cx="8229600" cy="13843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9050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050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40386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40386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457200" y="6245225"/>
            <a:ext cx="2133600" cy="476250"/>
          </a:xfrm>
        </p:spPr>
        <p:txBody>
          <a:bodyPr/>
          <a:lstStyle>
            <a:lvl1pPr>
              <a:defRPr/>
            </a:lvl1pPr>
          </a:lstStyle>
          <a:p>
            <a:endParaRPr lang="es-MX"/>
          </a:p>
        </p:txBody>
      </p:sp>
      <p:sp>
        <p:nvSpPr>
          <p:cNvPr id="8" name="7 Marcador de pie de página"/>
          <p:cNvSpPr>
            <a:spLocks noGrp="1"/>
          </p:cNvSpPr>
          <p:nvPr>
            <p:ph type="ftr" sz="quarter" idx="11"/>
          </p:nvPr>
        </p:nvSpPr>
        <p:spPr>
          <a:xfrm>
            <a:off x="3124200" y="6245225"/>
            <a:ext cx="2895600" cy="476250"/>
          </a:xfrm>
        </p:spPr>
        <p:txBody>
          <a:bodyPr/>
          <a:lstStyle>
            <a:lvl1pPr>
              <a:defRPr/>
            </a:lvl1pPr>
          </a:lstStyle>
          <a:p>
            <a:endParaRPr lang="es-MX"/>
          </a:p>
        </p:txBody>
      </p:sp>
      <p:sp>
        <p:nvSpPr>
          <p:cNvPr id="9" name="8 Marcador de número de diapositiva"/>
          <p:cNvSpPr>
            <a:spLocks noGrp="1"/>
          </p:cNvSpPr>
          <p:nvPr>
            <p:ph type="sldNum" sz="quarter" idx="12"/>
          </p:nvPr>
        </p:nvSpPr>
        <p:spPr>
          <a:xfrm>
            <a:off x="6553200" y="6245225"/>
            <a:ext cx="2133600" cy="476250"/>
          </a:xfrm>
        </p:spPr>
        <p:txBody>
          <a:bodyPr/>
          <a:lstStyle>
            <a:lvl1pPr>
              <a:defRPr/>
            </a:lvl1pPr>
          </a:lstStyle>
          <a:p>
            <a:fld id="{470ED2A9-F44E-4FD8-974B-041C32018C92}" type="slidenum">
              <a:rPr lang="es-MX"/>
              <a:pPr/>
              <a:t>‹Nº›</a:t>
            </a:fld>
            <a:endParaRPr lang="es-MX"/>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92100"/>
            <a:ext cx="8229600" cy="13843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9050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050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0386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457200" y="6245225"/>
            <a:ext cx="2133600" cy="476250"/>
          </a:xfrm>
        </p:spPr>
        <p:txBody>
          <a:bodyPr/>
          <a:lstStyle>
            <a:lvl1pPr>
              <a:defRPr/>
            </a:lvl1pPr>
          </a:lstStyle>
          <a:p>
            <a:endParaRPr lang="es-MX"/>
          </a:p>
        </p:txBody>
      </p:sp>
      <p:sp>
        <p:nvSpPr>
          <p:cNvPr id="7" name="6 Marcador de pie de página"/>
          <p:cNvSpPr>
            <a:spLocks noGrp="1"/>
          </p:cNvSpPr>
          <p:nvPr>
            <p:ph type="ftr" sz="quarter" idx="11"/>
          </p:nvPr>
        </p:nvSpPr>
        <p:spPr>
          <a:xfrm>
            <a:off x="3124200" y="6245225"/>
            <a:ext cx="2895600" cy="476250"/>
          </a:xfrm>
        </p:spPr>
        <p:txBody>
          <a:bodyPr/>
          <a:lstStyle>
            <a:lvl1pPr>
              <a:defRPr/>
            </a:lvl1pPr>
          </a:lstStyle>
          <a:p>
            <a:endParaRPr lang="es-MX"/>
          </a:p>
        </p:txBody>
      </p:sp>
      <p:sp>
        <p:nvSpPr>
          <p:cNvPr id="8" name="7 Marcador de número de diapositiva"/>
          <p:cNvSpPr>
            <a:spLocks noGrp="1"/>
          </p:cNvSpPr>
          <p:nvPr>
            <p:ph type="sldNum" sz="quarter" idx="12"/>
          </p:nvPr>
        </p:nvSpPr>
        <p:spPr>
          <a:xfrm>
            <a:off x="6553200" y="6245225"/>
            <a:ext cx="2133600" cy="476250"/>
          </a:xfrm>
        </p:spPr>
        <p:txBody>
          <a:bodyPr/>
          <a:lstStyle>
            <a:lvl1pPr>
              <a:defRPr/>
            </a:lvl1pPr>
          </a:lstStyle>
          <a:p>
            <a:fld id="{36174803-2541-4A79-83C4-B80C7DE85621}" type="slidenum">
              <a:rPr lang="es-MX"/>
              <a:pPr/>
              <a:t>‹Nº›</a:t>
            </a:fld>
            <a:endParaRPr lang="es-MX"/>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92100"/>
            <a:ext cx="8229600" cy="13843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57200" y="1905000"/>
            <a:ext cx="8229600" cy="4114800"/>
          </a:xfrm>
        </p:spPr>
        <p:txBody>
          <a:bodyPr/>
          <a:lstStyle/>
          <a:p>
            <a:endParaRPr lang="es-ES"/>
          </a:p>
        </p:txBody>
      </p:sp>
      <p:sp>
        <p:nvSpPr>
          <p:cNvPr id="4" name="3 Marcador de fecha"/>
          <p:cNvSpPr>
            <a:spLocks noGrp="1"/>
          </p:cNvSpPr>
          <p:nvPr>
            <p:ph type="dt" sz="half" idx="10"/>
          </p:nvPr>
        </p:nvSpPr>
        <p:spPr>
          <a:xfrm>
            <a:off x="457200" y="6245225"/>
            <a:ext cx="2133600" cy="476250"/>
          </a:xfrm>
        </p:spPr>
        <p:txBody>
          <a:bodyPr/>
          <a:lstStyle>
            <a:lvl1pPr>
              <a:defRPr/>
            </a:lvl1pPr>
          </a:lstStyle>
          <a:p>
            <a:endParaRPr lang="es-MX"/>
          </a:p>
        </p:txBody>
      </p:sp>
      <p:sp>
        <p:nvSpPr>
          <p:cNvPr id="5" name="4 Marcador de pie de página"/>
          <p:cNvSpPr>
            <a:spLocks noGrp="1"/>
          </p:cNvSpPr>
          <p:nvPr>
            <p:ph type="ftr" sz="quarter" idx="11"/>
          </p:nvPr>
        </p:nvSpPr>
        <p:spPr>
          <a:xfrm>
            <a:off x="3124200" y="6245225"/>
            <a:ext cx="2895600" cy="476250"/>
          </a:xfrm>
        </p:spPr>
        <p:txBody>
          <a:bodyPr/>
          <a:lstStyle>
            <a:lvl1pPr>
              <a:defRPr/>
            </a:lvl1pPr>
          </a:lstStyle>
          <a:p>
            <a:endParaRPr lang="es-MX"/>
          </a:p>
        </p:txBody>
      </p:sp>
      <p:sp>
        <p:nvSpPr>
          <p:cNvPr id="6" name="5 Marcador de número de diapositiva"/>
          <p:cNvSpPr>
            <a:spLocks noGrp="1"/>
          </p:cNvSpPr>
          <p:nvPr>
            <p:ph type="sldNum" sz="quarter" idx="12"/>
          </p:nvPr>
        </p:nvSpPr>
        <p:spPr>
          <a:xfrm>
            <a:off x="6553200" y="6245225"/>
            <a:ext cx="2133600" cy="476250"/>
          </a:xfrm>
        </p:spPr>
        <p:txBody>
          <a:bodyPr/>
          <a:lstStyle>
            <a:lvl1pPr>
              <a:defRPr/>
            </a:lvl1pPr>
          </a:lstStyle>
          <a:p>
            <a:fld id="{D6FC7FCC-A24E-417B-9483-CC7F1A6786D6}" type="slidenum">
              <a:rPr lang="es-MX"/>
              <a:pPr/>
              <a:t>‹Nº›</a:t>
            </a:fld>
            <a:endParaRPr lang="es-MX"/>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26114D29-DD0D-4AC8-9978-99FF00C6DE04}" type="slidenum">
              <a:rPr lang="es-MX"/>
              <a:pPr/>
              <a:t>‹Nº›</a:t>
            </a:fld>
            <a:endParaRPr lang="es-MX"/>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EB09B56D-1921-458E-87D4-5E09B040CF42}" type="slidenum">
              <a:rPr lang="es-MX"/>
              <a:pPr/>
              <a:t>‹Nº›</a:t>
            </a:fld>
            <a:endParaRPr lang="es-MX"/>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MX"/>
          </a:p>
        </p:txBody>
      </p:sp>
      <p:sp>
        <p:nvSpPr>
          <p:cNvPr id="6" name="5 Marcador de pie de página"/>
          <p:cNvSpPr>
            <a:spLocks noGrp="1"/>
          </p:cNvSpPr>
          <p:nvPr>
            <p:ph type="ftr" sz="quarter" idx="11"/>
          </p:nvPr>
        </p:nvSpPr>
        <p:spPr/>
        <p:txBody>
          <a:bodyPr/>
          <a:lstStyle>
            <a:lvl1pPr>
              <a:defRPr/>
            </a:lvl1pPr>
          </a:lstStyle>
          <a:p>
            <a:endParaRPr lang="es-MX"/>
          </a:p>
        </p:txBody>
      </p:sp>
      <p:sp>
        <p:nvSpPr>
          <p:cNvPr id="7" name="6 Marcador de número de diapositiva"/>
          <p:cNvSpPr>
            <a:spLocks noGrp="1"/>
          </p:cNvSpPr>
          <p:nvPr>
            <p:ph type="sldNum" sz="quarter" idx="12"/>
          </p:nvPr>
        </p:nvSpPr>
        <p:spPr/>
        <p:txBody>
          <a:bodyPr/>
          <a:lstStyle>
            <a:lvl1pPr>
              <a:defRPr/>
            </a:lvl1pPr>
          </a:lstStyle>
          <a:p>
            <a:fld id="{D0171C0F-380A-4ECC-9DAF-B07038A7A8F3}" type="slidenum">
              <a:rPr lang="es-MX"/>
              <a:pPr/>
              <a:t>‹Nº›</a:t>
            </a:fld>
            <a:endParaRPr lang="es-MX"/>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MX"/>
          </a:p>
        </p:txBody>
      </p:sp>
      <p:sp>
        <p:nvSpPr>
          <p:cNvPr id="8" name="7 Marcador de pie de página"/>
          <p:cNvSpPr>
            <a:spLocks noGrp="1"/>
          </p:cNvSpPr>
          <p:nvPr>
            <p:ph type="ftr" sz="quarter" idx="11"/>
          </p:nvPr>
        </p:nvSpPr>
        <p:spPr/>
        <p:txBody>
          <a:bodyPr/>
          <a:lstStyle>
            <a:lvl1pPr>
              <a:defRPr/>
            </a:lvl1pPr>
          </a:lstStyle>
          <a:p>
            <a:endParaRPr lang="es-MX"/>
          </a:p>
        </p:txBody>
      </p:sp>
      <p:sp>
        <p:nvSpPr>
          <p:cNvPr id="9" name="8 Marcador de número de diapositiva"/>
          <p:cNvSpPr>
            <a:spLocks noGrp="1"/>
          </p:cNvSpPr>
          <p:nvPr>
            <p:ph type="sldNum" sz="quarter" idx="12"/>
          </p:nvPr>
        </p:nvSpPr>
        <p:spPr/>
        <p:txBody>
          <a:bodyPr/>
          <a:lstStyle>
            <a:lvl1pPr>
              <a:defRPr/>
            </a:lvl1pPr>
          </a:lstStyle>
          <a:p>
            <a:fld id="{87B07844-E5A7-4718-B39B-748D62C4F297}" type="slidenum">
              <a:rPr lang="es-MX"/>
              <a:pPr/>
              <a:t>‹Nº›</a:t>
            </a:fld>
            <a:endParaRPr lang="es-MX"/>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MX"/>
          </a:p>
        </p:txBody>
      </p:sp>
      <p:sp>
        <p:nvSpPr>
          <p:cNvPr id="4" name="3 Marcador de pie de página"/>
          <p:cNvSpPr>
            <a:spLocks noGrp="1"/>
          </p:cNvSpPr>
          <p:nvPr>
            <p:ph type="ftr" sz="quarter" idx="11"/>
          </p:nvPr>
        </p:nvSpPr>
        <p:spPr/>
        <p:txBody>
          <a:bodyPr/>
          <a:lstStyle>
            <a:lvl1pPr>
              <a:defRPr/>
            </a:lvl1pPr>
          </a:lstStyle>
          <a:p>
            <a:endParaRPr lang="es-MX"/>
          </a:p>
        </p:txBody>
      </p:sp>
      <p:sp>
        <p:nvSpPr>
          <p:cNvPr id="5" name="4 Marcador de número de diapositiva"/>
          <p:cNvSpPr>
            <a:spLocks noGrp="1"/>
          </p:cNvSpPr>
          <p:nvPr>
            <p:ph type="sldNum" sz="quarter" idx="12"/>
          </p:nvPr>
        </p:nvSpPr>
        <p:spPr/>
        <p:txBody>
          <a:bodyPr/>
          <a:lstStyle>
            <a:lvl1pPr>
              <a:defRPr/>
            </a:lvl1pPr>
          </a:lstStyle>
          <a:p>
            <a:fld id="{ED8509D7-F90D-4756-8A1B-F7730FD32A95}" type="slidenum">
              <a:rPr lang="es-MX"/>
              <a:pPr/>
              <a:t>‹Nº›</a:t>
            </a:fld>
            <a:endParaRPr lang="es-MX"/>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MX"/>
          </a:p>
        </p:txBody>
      </p:sp>
      <p:sp>
        <p:nvSpPr>
          <p:cNvPr id="3" name="2 Marcador de pie de página"/>
          <p:cNvSpPr>
            <a:spLocks noGrp="1"/>
          </p:cNvSpPr>
          <p:nvPr>
            <p:ph type="ftr" sz="quarter" idx="11"/>
          </p:nvPr>
        </p:nvSpPr>
        <p:spPr/>
        <p:txBody>
          <a:bodyPr/>
          <a:lstStyle>
            <a:lvl1pPr>
              <a:defRPr/>
            </a:lvl1pPr>
          </a:lstStyle>
          <a:p>
            <a:endParaRPr lang="es-MX"/>
          </a:p>
        </p:txBody>
      </p:sp>
      <p:sp>
        <p:nvSpPr>
          <p:cNvPr id="4" name="3 Marcador de número de diapositiva"/>
          <p:cNvSpPr>
            <a:spLocks noGrp="1"/>
          </p:cNvSpPr>
          <p:nvPr>
            <p:ph type="sldNum" sz="quarter" idx="12"/>
          </p:nvPr>
        </p:nvSpPr>
        <p:spPr/>
        <p:txBody>
          <a:bodyPr/>
          <a:lstStyle>
            <a:lvl1pPr>
              <a:defRPr/>
            </a:lvl1pPr>
          </a:lstStyle>
          <a:p>
            <a:fld id="{7A642CCE-B998-4EDB-9A72-E341FA2B0C6E}" type="slidenum">
              <a:rPr lang="es-MX"/>
              <a:pPr/>
              <a:t>‹Nº›</a:t>
            </a:fld>
            <a:endParaRPr lang="es-MX"/>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MX"/>
          </a:p>
        </p:txBody>
      </p:sp>
      <p:sp>
        <p:nvSpPr>
          <p:cNvPr id="6" name="5 Marcador de pie de página"/>
          <p:cNvSpPr>
            <a:spLocks noGrp="1"/>
          </p:cNvSpPr>
          <p:nvPr>
            <p:ph type="ftr" sz="quarter" idx="11"/>
          </p:nvPr>
        </p:nvSpPr>
        <p:spPr/>
        <p:txBody>
          <a:bodyPr/>
          <a:lstStyle>
            <a:lvl1pPr>
              <a:defRPr/>
            </a:lvl1pPr>
          </a:lstStyle>
          <a:p>
            <a:endParaRPr lang="es-MX"/>
          </a:p>
        </p:txBody>
      </p:sp>
      <p:sp>
        <p:nvSpPr>
          <p:cNvPr id="7" name="6 Marcador de número de diapositiva"/>
          <p:cNvSpPr>
            <a:spLocks noGrp="1"/>
          </p:cNvSpPr>
          <p:nvPr>
            <p:ph type="sldNum" sz="quarter" idx="12"/>
          </p:nvPr>
        </p:nvSpPr>
        <p:spPr/>
        <p:txBody>
          <a:bodyPr/>
          <a:lstStyle>
            <a:lvl1pPr>
              <a:defRPr/>
            </a:lvl1pPr>
          </a:lstStyle>
          <a:p>
            <a:fld id="{196EE05A-BC99-4BA7-9F2A-9FDD5B7841C2}" type="slidenum">
              <a:rPr lang="es-MX"/>
              <a:pPr/>
              <a:t>‹Nº›</a:t>
            </a:fld>
            <a:endParaRPr lang="es-MX"/>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MX"/>
          </a:p>
        </p:txBody>
      </p:sp>
      <p:sp>
        <p:nvSpPr>
          <p:cNvPr id="6" name="5 Marcador de pie de página"/>
          <p:cNvSpPr>
            <a:spLocks noGrp="1"/>
          </p:cNvSpPr>
          <p:nvPr>
            <p:ph type="ftr" sz="quarter" idx="11"/>
          </p:nvPr>
        </p:nvSpPr>
        <p:spPr/>
        <p:txBody>
          <a:bodyPr/>
          <a:lstStyle>
            <a:lvl1pPr>
              <a:defRPr/>
            </a:lvl1pPr>
          </a:lstStyle>
          <a:p>
            <a:endParaRPr lang="es-MX"/>
          </a:p>
        </p:txBody>
      </p:sp>
      <p:sp>
        <p:nvSpPr>
          <p:cNvPr id="7" name="6 Marcador de número de diapositiva"/>
          <p:cNvSpPr>
            <a:spLocks noGrp="1"/>
          </p:cNvSpPr>
          <p:nvPr>
            <p:ph type="sldNum" sz="quarter" idx="12"/>
          </p:nvPr>
        </p:nvSpPr>
        <p:spPr/>
        <p:txBody>
          <a:bodyPr/>
          <a:lstStyle>
            <a:lvl1pPr>
              <a:defRPr/>
            </a:lvl1pPr>
          </a:lstStyle>
          <a:p>
            <a:fld id="{994599DA-12AF-40D8-9B22-9F6FE9E796C9}" type="slidenum">
              <a:rPr lang="es-MX"/>
              <a:pPr/>
              <a:t>‹Nº›</a:t>
            </a:fld>
            <a:endParaRPr lang="es-MX"/>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MX" smtClean="0"/>
              <a:t>Haga clic para cambiar el estilo de título	</a:t>
            </a:r>
          </a:p>
        </p:txBody>
      </p:sp>
      <p:sp>
        <p:nvSpPr>
          <p:cNvPr id="11161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MX" smtClean="0"/>
              <a:t>Haga clic para modificar el estilo de texto del patrón</a:t>
            </a:r>
          </a:p>
          <a:p>
            <a:pPr lvl="1"/>
            <a:r>
              <a:rPr lang="es-MX" smtClean="0"/>
              <a:t>Segundo nivel</a:t>
            </a:r>
          </a:p>
          <a:p>
            <a:pPr lvl="2"/>
            <a:r>
              <a:rPr lang="es-MX" smtClean="0"/>
              <a:t>Tercer nivel</a:t>
            </a:r>
          </a:p>
          <a:p>
            <a:pPr lvl="3"/>
            <a:r>
              <a:rPr lang="es-MX" smtClean="0"/>
              <a:t>Cuarto nivel</a:t>
            </a:r>
          </a:p>
          <a:p>
            <a:pPr lvl="4"/>
            <a:r>
              <a:rPr lang="es-MX" smtClean="0"/>
              <a:t>Quinto nivel</a:t>
            </a:r>
          </a:p>
        </p:txBody>
      </p:sp>
      <p:sp>
        <p:nvSpPr>
          <p:cNvPr id="111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endParaRPr lang="es-MX"/>
          </a:p>
        </p:txBody>
      </p:sp>
      <p:sp>
        <p:nvSpPr>
          <p:cNvPr id="111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endParaRPr lang="es-MX"/>
          </a:p>
        </p:txBody>
      </p:sp>
      <p:sp>
        <p:nvSpPr>
          <p:cNvPr id="111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fld id="{D40379C5-B2F4-4905-B70B-C930B7C11A51}" type="slidenum">
              <a:rPr lang="es-MX"/>
              <a:pPr/>
              <a:t>‹Nº›</a:t>
            </a:fld>
            <a:endParaRPr lang="es-MX"/>
          </a:p>
        </p:txBody>
      </p:sp>
    </p:spTree>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ransition>
    <p:fade thruBlk="1"/>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4.xml"/><Relationship Id="rId5" Type="http://schemas.openxmlformats.org/officeDocument/2006/relationships/image" Target="../media/image31.emf"/><Relationship Id="rId4" Type="http://schemas.openxmlformats.org/officeDocument/2006/relationships/image" Target="../media/image30.emf"/></Relationships>
</file>

<file path=ppt/slides/_rels/slide4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34.wmf"/><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23.wmf"/><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14.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2492375"/>
            <a:ext cx="7772400" cy="1431925"/>
          </a:xfrm>
        </p:spPr>
        <p:txBody>
          <a:bodyPr/>
          <a:lstStyle/>
          <a:p>
            <a:r>
              <a:rPr lang="es-ES_tradnl"/>
              <a:t>Manejo Eficiente del Puerto Marítimo de Guayaquil</a:t>
            </a:r>
            <a:endParaRPr lang="es-MX"/>
          </a:p>
        </p:txBody>
      </p:sp>
      <p:sp>
        <p:nvSpPr>
          <p:cNvPr id="2051" name="Rectangle 3"/>
          <p:cNvSpPr>
            <a:spLocks noGrp="1" noChangeArrowheads="1"/>
          </p:cNvSpPr>
          <p:nvPr>
            <p:ph type="subTitle" idx="1"/>
          </p:nvPr>
        </p:nvSpPr>
        <p:spPr>
          <a:xfrm>
            <a:off x="1476375" y="4437063"/>
            <a:ext cx="6400800" cy="1752600"/>
          </a:xfrm>
        </p:spPr>
        <p:txBody>
          <a:bodyPr/>
          <a:lstStyle/>
          <a:p>
            <a:r>
              <a:rPr lang="es-ES_tradnl"/>
              <a:t>Tesis de Grado presentada por</a:t>
            </a:r>
          </a:p>
          <a:p>
            <a:r>
              <a:rPr lang="es-ES_tradnl"/>
              <a:t>Andrés Segovia Beltrán</a:t>
            </a:r>
          </a:p>
          <a:p>
            <a:r>
              <a:rPr lang="es-ES_tradnl"/>
              <a:t>Elena Suárez Guerra</a:t>
            </a:r>
            <a:endParaRPr lang="es-MX"/>
          </a:p>
        </p:txBody>
      </p:sp>
      <p:pic>
        <p:nvPicPr>
          <p:cNvPr id="2052" name="Picture 4" descr="j0250337"/>
          <p:cNvPicPr>
            <a:picLocks noChangeAspect="1" noChangeArrowheads="1"/>
          </p:cNvPicPr>
          <p:nvPr/>
        </p:nvPicPr>
        <p:blipFill>
          <a:blip r:embed="rId2"/>
          <a:srcRect/>
          <a:stretch>
            <a:fillRect/>
          </a:stretch>
        </p:blipFill>
        <p:spPr bwMode="auto">
          <a:xfrm>
            <a:off x="3492500" y="404813"/>
            <a:ext cx="2106613" cy="167798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31075" name="Rectangle 3"/>
          <p:cNvSpPr>
            <a:spLocks noGrp="1" noChangeArrowheads="1"/>
          </p:cNvSpPr>
          <p:nvPr>
            <p:ph type="body" idx="1"/>
          </p:nvPr>
        </p:nvSpPr>
        <p:spPr>
          <a:xfrm>
            <a:off x="395288" y="1905000"/>
            <a:ext cx="8497887" cy="4403725"/>
          </a:xfrm>
        </p:spPr>
        <p:txBody>
          <a:bodyPr/>
          <a:lstStyle/>
          <a:p>
            <a:r>
              <a:rPr lang="es-ES_tradnl"/>
              <a:t>La enorme brecha en eficiencia portuaria de Hong Kong, Singapur y Bélgica con América Latina, se explica por diferencias de la infraestructura física. Pero no lo es todo.</a:t>
            </a:r>
          </a:p>
          <a:p>
            <a:r>
              <a:rPr lang="es-ES_tradnl"/>
              <a:t>También se debe a un entorno regulatorio e institucional pobre que impide la competencia, alienta las mafias organizadas y retrasa el uso de técnicas modernas de manejo de carga y gestión portuaria.</a:t>
            </a:r>
            <a:endParaRPr lang="es-MX"/>
          </a:p>
        </p:txBody>
      </p:sp>
      <p:pic>
        <p:nvPicPr>
          <p:cNvPr id="131076" name="Picture 4" descr="j0230976"/>
          <p:cNvPicPr>
            <a:picLocks noChangeAspect="1" noChangeArrowheads="1"/>
          </p:cNvPicPr>
          <p:nvPr>
            <p:ph idx="4294967295"/>
          </p:nvPr>
        </p:nvPicPr>
        <p:blipFill>
          <a:blip r:embed="rId2"/>
          <a:srcRect/>
          <a:stretch>
            <a:fillRect/>
          </a:stretch>
        </p:blipFill>
        <p:spPr>
          <a:xfrm>
            <a:off x="6588125" y="260350"/>
            <a:ext cx="2303463" cy="1512888"/>
          </a:xfrm>
          <a:noFill/>
          <a:ln/>
        </p:spPr>
      </p:pic>
      <p:sp>
        <p:nvSpPr>
          <p:cNvPr id="131077"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38243" name="Rectangle 3"/>
          <p:cNvSpPr>
            <a:spLocks noGrp="1" noChangeArrowheads="1"/>
          </p:cNvSpPr>
          <p:nvPr>
            <p:ph type="body" idx="1"/>
          </p:nvPr>
        </p:nvSpPr>
        <p:spPr>
          <a:xfrm>
            <a:off x="395288" y="1905000"/>
            <a:ext cx="8497887" cy="4403725"/>
          </a:xfrm>
        </p:spPr>
        <p:txBody>
          <a:bodyPr/>
          <a:lstStyle/>
          <a:p>
            <a:r>
              <a:rPr lang="es-ES"/>
              <a:t>Los costos de flete a nivel mundial es 5% del valor comercial.  Incluye a los países desarrollados, cuyas importaciones representan más del 70% del comercio global y su proximidad explica un costo de flete relativamente bajo (4,2%).</a:t>
            </a:r>
            <a:r>
              <a:rPr lang="es-ES" sz="2800"/>
              <a:t> </a:t>
            </a:r>
          </a:p>
          <a:p>
            <a:r>
              <a:rPr lang="es-ES"/>
              <a:t>Al desagregar el costo de fletes por región, algunas exceden sustancialmente el promedio mundial.</a:t>
            </a:r>
          </a:p>
        </p:txBody>
      </p:sp>
      <p:pic>
        <p:nvPicPr>
          <p:cNvPr id="138244" name="Picture 4" descr="j0230976"/>
          <p:cNvPicPr>
            <a:picLocks noChangeAspect="1" noChangeArrowheads="1"/>
          </p:cNvPicPr>
          <p:nvPr>
            <p:ph idx="4294967295"/>
          </p:nvPr>
        </p:nvPicPr>
        <p:blipFill>
          <a:blip r:embed="rId2"/>
          <a:srcRect/>
          <a:stretch>
            <a:fillRect/>
          </a:stretch>
        </p:blipFill>
        <p:spPr>
          <a:xfrm>
            <a:off x="7092950" y="260350"/>
            <a:ext cx="1798638" cy="1439863"/>
          </a:xfrm>
          <a:noFill/>
          <a:ln/>
        </p:spPr>
      </p:pic>
      <p:sp>
        <p:nvSpPr>
          <p:cNvPr id="138245"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39267" name="Rectangle 3"/>
          <p:cNvSpPr>
            <a:spLocks noGrp="1" noChangeArrowheads="1"/>
          </p:cNvSpPr>
          <p:nvPr>
            <p:ph type="body" idx="1"/>
          </p:nvPr>
        </p:nvSpPr>
        <p:spPr>
          <a:xfrm>
            <a:off x="468313" y="2238375"/>
            <a:ext cx="8362950" cy="4070350"/>
          </a:xfrm>
        </p:spPr>
        <p:txBody>
          <a:bodyPr/>
          <a:lstStyle/>
          <a:p>
            <a:r>
              <a:rPr lang="es-MX"/>
              <a:t>América Latina parece tener bajos costos de transporte en relación con otras regiones en desarrollo (7%, en comparación con 8% en Asia y 11,5% en África). La cifra es menor por la proximidad de México a su principal socio comercial, los Estados Unidos, que se refleja en bajos costos de flete. Sin México llega a 8,3%.</a:t>
            </a:r>
          </a:p>
        </p:txBody>
      </p:sp>
      <p:pic>
        <p:nvPicPr>
          <p:cNvPr id="139268" name="Picture 4" descr="j0230976"/>
          <p:cNvPicPr>
            <a:picLocks noChangeAspect="1" noChangeArrowheads="1"/>
          </p:cNvPicPr>
          <p:nvPr>
            <p:ph idx="4294967295"/>
          </p:nvPr>
        </p:nvPicPr>
        <p:blipFill>
          <a:blip r:embed="rId2"/>
          <a:srcRect/>
          <a:stretch>
            <a:fillRect/>
          </a:stretch>
        </p:blipFill>
        <p:spPr>
          <a:xfrm>
            <a:off x="5867400" y="260350"/>
            <a:ext cx="3024188" cy="1900238"/>
          </a:xfrm>
          <a:noFill/>
          <a:ln/>
        </p:spPr>
      </p:pic>
      <p:sp>
        <p:nvSpPr>
          <p:cNvPr id="139269"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s-ES_tradnl" sz="4000"/>
              <a:t>I. El Comercio y los                Costos de Transporte</a:t>
            </a:r>
            <a:endParaRPr lang="es-MX" sz="4000"/>
          </a:p>
        </p:txBody>
      </p:sp>
      <p:pic>
        <p:nvPicPr>
          <p:cNvPr id="133124" name="Picture 4" descr="j0230976"/>
          <p:cNvPicPr>
            <a:picLocks noChangeAspect="1" noChangeArrowheads="1"/>
          </p:cNvPicPr>
          <p:nvPr>
            <p:ph idx="4294967295"/>
          </p:nvPr>
        </p:nvPicPr>
        <p:blipFill>
          <a:blip r:embed="rId2"/>
          <a:srcRect/>
          <a:stretch>
            <a:fillRect/>
          </a:stretch>
        </p:blipFill>
        <p:spPr>
          <a:xfrm>
            <a:off x="5867400" y="260350"/>
            <a:ext cx="3024188" cy="1900238"/>
          </a:xfrm>
          <a:noFill/>
          <a:ln/>
        </p:spPr>
      </p:pic>
      <p:sp>
        <p:nvSpPr>
          <p:cNvPr id="133125"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
        <p:nvSpPr>
          <p:cNvPr id="133128" name="Text Box 8"/>
          <p:cNvSpPr txBox="1">
            <a:spLocks noChangeArrowheads="1"/>
          </p:cNvSpPr>
          <p:nvPr/>
        </p:nvSpPr>
        <p:spPr bwMode="auto">
          <a:xfrm>
            <a:off x="611188" y="1628775"/>
            <a:ext cx="4897437" cy="641350"/>
          </a:xfrm>
          <a:prstGeom prst="rect">
            <a:avLst/>
          </a:prstGeom>
          <a:noFill/>
          <a:ln w="9525">
            <a:noFill/>
            <a:miter lim="800000"/>
            <a:headEnd/>
            <a:tailEnd/>
          </a:ln>
          <a:effectLst/>
        </p:spPr>
        <p:txBody>
          <a:bodyPr>
            <a:spAutoFit/>
          </a:bodyPr>
          <a:lstStyle/>
          <a:p>
            <a:pPr>
              <a:spcBef>
                <a:spcPct val="50000"/>
              </a:spcBef>
            </a:pPr>
            <a:r>
              <a:rPr lang="es-ES_tradnl"/>
              <a:t>Costos de Transporte estimados como % del Valor total de las importaciones (FOB) 1997</a:t>
            </a:r>
            <a:endParaRPr lang="es-MX"/>
          </a:p>
        </p:txBody>
      </p:sp>
      <p:pic>
        <p:nvPicPr>
          <p:cNvPr id="133132" name="Picture 12"/>
          <p:cNvPicPr>
            <a:picLocks noChangeAspect="1" noChangeArrowheads="1"/>
          </p:cNvPicPr>
          <p:nvPr>
            <p:ph idx="1"/>
          </p:nvPr>
        </p:nvPicPr>
        <p:blipFill>
          <a:blip r:embed="rId3"/>
          <a:srcRect/>
          <a:stretch>
            <a:fillRect/>
          </a:stretch>
        </p:blipFill>
        <p:spPr>
          <a:xfrm>
            <a:off x="1692275" y="2420938"/>
            <a:ext cx="5975350" cy="3922712"/>
          </a:xfrm>
          <a:noFill/>
          <a:ln/>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40291" name="Rectangle 3"/>
          <p:cNvSpPr>
            <a:spLocks noGrp="1" noChangeArrowheads="1"/>
          </p:cNvSpPr>
          <p:nvPr>
            <p:ph type="body" idx="1"/>
          </p:nvPr>
        </p:nvSpPr>
        <p:spPr>
          <a:xfrm>
            <a:off x="468313" y="2238375"/>
            <a:ext cx="8362950" cy="4214813"/>
          </a:xfrm>
        </p:spPr>
        <p:txBody>
          <a:bodyPr/>
          <a:lstStyle/>
          <a:p>
            <a:r>
              <a:rPr lang="es-ES_tradnl"/>
              <a:t>En Perú, el flete de importación paga el doble que el arancel promedio del 12%.</a:t>
            </a:r>
          </a:p>
          <a:p>
            <a:r>
              <a:rPr lang="es-ES_tradnl"/>
              <a:t>En Costa Rica, El Salvador y Nicaragua, el costo de flete supera el 10% mientras los aranceles son menores al 5%.</a:t>
            </a:r>
          </a:p>
          <a:p>
            <a:r>
              <a:rPr lang="es-ES_tradnl"/>
              <a:t>Para Chile y Ecuador los aranceles en los EE.UU. son menos del 1% de sus ventas pero los costos de transporte son del 12%.</a:t>
            </a:r>
            <a:endParaRPr lang="es-MX"/>
          </a:p>
        </p:txBody>
      </p:sp>
      <p:pic>
        <p:nvPicPr>
          <p:cNvPr id="140292" name="Picture 4" descr="j0230976"/>
          <p:cNvPicPr>
            <a:picLocks noChangeAspect="1" noChangeArrowheads="1"/>
          </p:cNvPicPr>
          <p:nvPr>
            <p:ph idx="4294967295"/>
          </p:nvPr>
        </p:nvPicPr>
        <p:blipFill>
          <a:blip r:embed="rId2"/>
          <a:srcRect/>
          <a:stretch>
            <a:fillRect/>
          </a:stretch>
        </p:blipFill>
        <p:spPr>
          <a:xfrm>
            <a:off x="5867400" y="260350"/>
            <a:ext cx="3024188" cy="1900238"/>
          </a:xfrm>
          <a:noFill/>
          <a:ln/>
        </p:spPr>
      </p:pic>
      <p:sp>
        <p:nvSpPr>
          <p:cNvPr id="140293"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s-ES_tradnl" sz="4000"/>
              <a:t>I. El Comercio y los                Costos de Transporte</a:t>
            </a:r>
            <a:endParaRPr lang="es-MX" sz="4000"/>
          </a:p>
        </p:txBody>
      </p:sp>
      <p:pic>
        <p:nvPicPr>
          <p:cNvPr id="136195" name="Picture 3" descr="j0230976"/>
          <p:cNvPicPr>
            <a:picLocks noChangeAspect="1" noChangeArrowheads="1"/>
          </p:cNvPicPr>
          <p:nvPr>
            <p:ph idx="4294967295"/>
          </p:nvPr>
        </p:nvPicPr>
        <p:blipFill>
          <a:blip r:embed="rId2"/>
          <a:srcRect/>
          <a:stretch>
            <a:fillRect/>
          </a:stretch>
        </p:blipFill>
        <p:spPr>
          <a:xfrm>
            <a:off x="5867400" y="260350"/>
            <a:ext cx="3024188" cy="1900238"/>
          </a:xfrm>
          <a:noFill/>
          <a:ln/>
        </p:spPr>
      </p:pic>
      <p:sp>
        <p:nvSpPr>
          <p:cNvPr id="136196"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
        <p:nvSpPr>
          <p:cNvPr id="136197" name="Text Box 5"/>
          <p:cNvSpPr txBox="1">
            <a:spLocks noChangeArrowheads="1"/>
          </p:cNvSpPr>
          <p:nvPr/>
        </p:nvSpPr>
        <p:spPr bwMode="auto">
          <a:xfrm>
            <a:off x="611188" y="1628775"/>
            <a:ext cx="4608512" cy="641350"/>
          </a:xfrm>
          <a:prstGeom prst="rect">
            <a:avLst/>
          </a:prstGeom>
          <a:noFill/>
          <a:ln w="9525">
            <a:noFill/>
            <a:miter lim="800000"/>
            <a:headEnd/>
            <a:tailEnd/>
          </a:ln>
          <a:effectLst/>
        </p:spPr>
        <p:txBody>
          <a:bodyPr>
            <a:spAutoFit/>
          </a:bodyPr>
          <a:lstStyle/>
          <a:p>
            <a:pPr>
              <a:spcBef>
                <a:spcPct val="50000"/>
              </a:spcBef>
            </a:pPr>
            <a:r>
              <a:rPr lang="es-ES_tradnl"/>
              <a:t>Costos de Transporte y Tarifas Arancelarias de las Importaciones en América Latina</a:t>
            </a:r>
            <a:endParaRPr lang="es-MX"/>
          </a:p>
        </p:txBody>
      </p:sp>
      <p:pic>
        <p:nvPicPr>
          <p:cNvPr id="136198" name="Picture 6"/>
          <p:cNvPicPr>
            <a:picLocks noChangeAspect="1" noChangeArrowheads="1"/>
          </p:cNvPicPr>
          <p:nvPr>
            <p:ph idx="1"/>
          </p:nvPr>
        </p:nvPicPr>
        <p:blipFill>
          <a:blip r:embed="rId3"/>
          <a:srcRect/>
          <a:stretch>
            <a:fillRect/>
          </a:stretch>
        </p:blipFill>
        <p:spPr>
          <a:xfrm>
            <a:off x="1908175" y="2276475"/>
            <a:ext cx="5688013" cy="4248150"/>
          </a:xfrm>
          <a:noFill/>
          <a:ln/>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s-ES_tradnl" sz="4000"/>
              <a:t>I. El Comercio y los                Costos de Transporte</a:t>
            </a:r>
            <a:endParaRPr lang="es-MX" sz="4000"/>
          </a:p>
        </p:txBody>
      </p:sp>
      <p:pic>
        <p:nvPicPr>
          <p:cNvPr id="135171" name="Picture 3" descr="j0230976"/>
          <p:cNvPicPr>
            <a:picLocks noChangeAspect="1" noChangeArrowheads="1"/>
          </p:cNvPicPr>
          <p:nvPr>
            <p:ph idx="4294967295"/>
          </p:nvPr>
        </p:nvPicPr>
        <p:blipFill>
          <a:blip r:embed="rId2"/>
          <a:srcRect/>
          <a:stretch>
            <a:fillRect/>
          </a:stretch>
        </p:blipFill>
        <p:spPr>
          <a:xfrm>
            <a:off x="5867400" y="260350"/>
            <a:ext cx="3024188" cy="1900238"/>
          </a:xfrm>
          <a:noFill/>
          <a:ln/>
        </p:spPr>
      </p:pic>
      <p:sp>
        <p:nvSpPr>
          <p:cNvPr id="135172"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35173" name="Picture 5"/>
          <p:cNvPicPr>
            <a:picLocks noChangeAspect="1" noChangeArrowheads="1"/>
          </p:cNvPicPr>
          <p:nvPr>
            <p:ph idx="1"/>
          </p:nvPr>
        </p:nvPicPr>
        <p:blipFill>
          <a:blip r:embed="rId3"/>
          <a:srcRect/>
          <a:stretch>
            <a:fillRect/>
          </a:stretch>
        </p:blipFill>
        <p:spPr>
          <a:xfrm>
            <a:off x="1403350" y="2420938"/>
            <a:ext cx="6624638" cy="4103687"/>
          </a:xfrm>
          <a:noFill/>
          <a:ln/>
        </p:spPr>
      </p:pic>
      <p:sp>
        <p:nvSpPr>
          <p:cNvPr id="135174" name="Text Box 6"/>
          <p:cNvSpPr txBox="1">
            <a:spLocks noChangeArrowheads="1"/>
          </p:cNvSpPr>
          <p:nvPr/>
        </p:nvSpPr>
        <p:spPr bwMode="auto">
          <a:xfrm>
            <a:off x="611188" y="1628775"/>
            <a:ext cx="4608512" cy="641350"/>
          </a:xfrm>
          <a:prstGeom prst="rect">
            <a:avLst/>
          </a:prstGeom>
          <a:noFill/>
          <a:ln w="9525">
            <a:noFill/>
            <a:miter lim="800000"/>
            <a:headEnd/>
            <a:tailEnd/>
          </a:ln>
          <a:effectLst/>
        </p:spPr>
        <p:txBody>
          <a:bodyPr>
            <a:spAutoFit/>
          </a:bodyPr>
          <a:lstStyle/>
          <a:p>
            <a:pPr>
              <a:spcBef>
                <a:spcPct val="50000"/>
              </a:spcBef>
            </a:pPr>
            <a:r>
              <a:rPr lang="es-ES_tradnl"/>
              <a:t>Costos de Transporte de Exportaciones de América Latina y Aranceles de EE.UU.,1998</a:t>
            </a:r>
            <a:endParaRPr lang="es-MX"/>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41315" name="Rectangle 3"/>
          <p:cNvSpPr>
            <a:spLocks noGrp="1" noChangeArrowheads="1"/>
          </p:cNvSpPr>
          <p:nvPr>
            <p:ph type="body" idx="1"/>
          </p:nvPr>
        </p:nvSpPr>
        <p:spPr>
          <a:xfrm>
            <a:off x="395288" y="2238375"/>
            <a:ext cx="8435975" cy="4359275"/>
          </a:xfrm>
        </p:spPr>
        <p:txBody>
          <a:bodyPr/>
          <a:lstStyle/>
          <a:p>
            <a:pPr>
              <a:lnSpc>
                <a:spcPct val="90000"/>
              </a:lnSpc>
            </a:pPr>
            <a:r>
              <a:rPr lang="es-MX"/>
              <a:t>¿Porqué algunos países tienen costos de transporte mas elevados?. </a:t>
            </a:r>
            <a:r>
              <a:rPr lang="es-ES_tradnl"/>
              <a:t>La duplicación de la distancia aumenta el costo un 20%. </a:t>
            </a:r>
          </a:p>
          <a:p>
            <a:pPr>
              <a:lnSpc>
                <a:spcPct val="90000"/>
              </a:lnSpc>
            </a:pPr>
            <a:r>
              <a:rPr lang="es-ES_tradnl"/>
              <a:t>El costo de flete en un contenedor estándar desde Baltimore (EE.UU) aumenta $380 (un 8% para un cargamento medio) cada 1.000 km. Por mar 1.000 km. cuestan  $190 y por tierra $1.380 si son adicionales. Es  decir, un 4% y 30% respectivamente.</a:t>
            </a:r>
            <a:endParaRPr lang="es-MX"/>
          </a:p>
        </p:txBody>
      </p:sp>
      <p:pic>
        <p:nvPicPr>
          <p:cNvPr id="141316" name="Picture 4" descr="j0230976"/>
          <p:cNvPicPr>
            <a:picLocks noChangeAspect="1" noChangeArrowheads="1"/>
          </p:cNvPicPr>
          <p:nvPr>
            <p:ph idx="4294967295"/>
          </p:nvPr>
        </p:nvPicPr>
        <p:blipFill>
          <a:blip r:embed="rId2"/>
          <a:srcRect/>
          <a:stretch>
            <a:fillRect/>
          </a:stretch>
        </p:blipFill>
        <p:spPr>
          <a:xfrm>
            <a:off x="5867400" y="260350"/>
            <a:ext cx="3024188" cy="1900238"/>
          </a:xfrm>
          <a:noFill/>
          <a:ln/>
        </p:spPr>
      </p:pic>
      <p:sp>
        <p:nvSpPr>
          <p:cNvPr id="141317"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42339" name="Rectangle 3"/>
          <p:cNvSpPr>
            <a:spLocks noGrp="1" noChangeArrowheads="1"/>
          </p:cNvSpPr>
          <p:nvPr>
            <p:ph type="body" idx="1"/>
          </p:nvPr>
        </p:nvSpPr>
        <p:spPr>
          <a:xfrm>
            <a:off x="468313" y="2060575"/>
            <a:ext cx="8362950" cy="4070350"/>
          </a:xfrm>
        </p:spPr>
        <p:txBody>
          <a:bodyPr/>
          <a:lstStyle/>
          <a:p>
            <a:r>
              <a:rPr lang="es-MX"/>
              <a:t>Para un país sin acceso al mar, los costos de transporte aumentan $2.170 , 50% por encima del costo promedio. Implica estar 10.000 km. mas lejos de los mercados. </a:t>
            </a:r>
          </a:p>
          <a:p>
            <a:r>
              <a:rPr lang="es-ES_tradnl"/>
              <a:t>Los gastos de seguro son el 2% del valor comercializado y 15% de la carga total. El  país exportador de productos de alto valor agregado asume mas gastos por unidad de peso debido al seguro.</a:t>
            </a:r>
            <a:endParaRPr lang="es-MX"/>
          </a:p>
        </p:txBody>
      </p:sp>
      <p:pic>
        <p:nvPicPr>
          <p:cNvPr id="142340" name="Picture 4" descr="j0230976"/>
          <p:cNvPicPr>
            <a:picLocks noChangeAspect="1" noChangeArrowheads="1"/>
          </p:cNvPicPr>
          <p:nvPr>
            <p:ph idx="4294967295"/>
          </p:nvPr>
        </p:nvPicPr>
        <p:blipFill>
          <a:blip r:embed="rId2"/>
          <a:srcRect/>
          <a:stretch>
            <a:fillRect/>
          </a:stretch>
        </p:blipFill>
        <p:spPr>
          <a:xfrm>
            <a:off x="5867400" y="260350"/>
            <a:ext cx="3024188" cy="1900238"/>
          </a:xfrm>
          <a:noFill/>
          <a:ln/>
        </p:spPr>
      </p:pic>
      <p:sp>
        <p:nvSpPr>
          <p:cNvPr id="142341"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084888" y="836613"/>
            <a:ext cx="3059112" cy="3240087"/>
          </a:xfrm>
        </p:spPr>
        <p:txBody>
          <a:bodyPr/>
          <a:lstStyle/>
          <a:p>
            <a:pPr algn="ctr"/>
            <a:r>
              <a:rPr lang="es-ES_tradnl" sz="4000"/>
              <a:t>I.              El Comercio  y los    Costos de Transporte</a:t>
            </a:r>
            <a:endParaRPr lang="es-MX" sz="4000"/>
          </a:p>
        </p:txBody>
      </p:sp>
      <p:pic>
        <p:nvPicPr>
          <p:cNvPr id="145412" name="Picture 4" descr="j0230976"/>
          <p:cNvPicPr>
            <a:picLocks noChangeAspect="1" noChangeArrowheads="1"/>
          </p:cNvPicPr>
          <p:nvPr>
            <p:ph idx="4294967295"/>
          </p:nvPr>
        </p:nvPicPr>
        <p:blipFill>
          <a:blip r:embed="rId2"/>
          <a:srcRect/>
          <a:stretch>
            <a:fillRect/>
          </a:stretch>
        </p:blipFill>
        <p:spPr>
          <a:xfrm>
            <a:off x="6119813" y="4365625"/>
            <a:ext cx="2773362" cy="1900238"/>
          </a:xfrm>
          <a:noFill/>
          <a:ln/>
        </p:spPr>
      </p:pic>
      <p:sp>
        <p:nvSpPr>
          <p:cNvPr id="145413"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45414" name="Picture 6"/>
          <p:cNvPicPr>
            <a:picLocks noChangeAspect="1" noChangeArrowheads="1"/>
          </p:cNvPicPr>
          <p:nvPr>
            <p:ph idx="1"/>
          </p:nvPr>
        </p:nvPicPr>
        <p:blipFill>
          <a:blip r:embed="rId3"/>
          <a:srcRect/>
          <a:stretch>
            <a:fillRect/>
          </a:stretch>
        </p:blipFill>
        <p:spPr>
          <a:xfrm>
            <a:off x="0" y="0"/>
            <a:ext cx="6084888" cy="6858000"/>
          </a:xfrm>
          <a:noFill/>
          <a:ln/>
        </p:spPr>
      </p:pic>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3" name="Picture 7" descr="01010022"/>
          <p:cNvPicPr>
            <a:picLocks noChangeAspect="1" noChangeArrowheads="1"/>
          </p:cNvPicPr>
          <p:nvPr>
            <p:ph/>
          </p:nvPr>
        </p:nvPicPr>
        <p:blipFill>
          <a:blip r:embed="rId2"/>
          <a:srcRect/>
          <a:stretch>
            <a:fillRect/>
          </a:stretch>
        </p:blipFill>
        <p:spPr>
          <a:xfrm>
            <a:off x="250825" y="292100"/>
            <a:ext cx="8642350" cy="6305550"/>
          </a:xfrm>
          <a:noFill/>
          <a:ln/>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43363" name="Rectangle 3"/>
          <p:cNvSpPr>
            <a:spLocks noGrp="1" noChangeArrowheads="1"/>
          </p:cNvSpPr>
          <p:nvPr>
            <p:ph type="body" idx="1"/>
          </p:nvPr>
        </p:nvSpPr>
        <p:spPr>
          <a:xfrm>
            <a:off x="395288" y="2238375"/>
            <a:ext cx="8435975" cy="4359275"/>
          </a:xfrm>
        </p:spPr>
        <p:txBody>
          <a:bodyPr/>
          <a:lstStyle/>
          <a:p>
            <a:pPr>
              <a:lnSpc>
                <a:spcPct val="90000"/>
              </a:lnSpc>
            </a:pPr>
            <a:r>
              <a:rPr lang="es-ES_tradnl"/>
              <a:t>El transporte marítimo es un ejemplo de una industria con rendimientos crecientes. </a:t>
            </a:r>
          </a:p>
          <a:p>
            <a:pPr>
              <a:lnSpc>
                <a:spcPct val="90000"/>
              </a:lnSpc>
            </a:pPr>
            <a:r>
              <a:rPr lang="es-MX"/>
              <a:t>Las rutas en las que los transportistas se ven obligados a llevar  contenedores vacíos a su regreso, hace que las importaciones o las exportaciones se tornen más onerosas. Un exportador de EE.UU. paga mas que un importador entre Miami y Puerto España en Trinidad y Tobago (Fuchsluger 2000).</a:t>
            </a:r>
          </a:p>
        </p:txBody>
      </p:sp>
      <p:pic>
        <p:nvPicPr>
          <p:cNvPr id="143364" name="Picture 4" descr="j0230976"/>
          <p:cNvPicPr>
            <a:picLocks noChangeAspect="1" noChangeArrowheads="1"/>
          </p:cNvPicPr>
          <p:nvPr>
            <p:ph idx="4294967295"/>
          </p:nvPr>
        </p:nvPicPr>
        <p:blipFill>
          <a:blip r:embed="rId2"/>
          <a:srcRect/>
          <a:stretch>
            <a:fillRect/>
          </a:stretch>
        </p:blipFill>
        <p:spPr>
          <a:xfrm>
            <a:off x="5867400" y="260350"/>
            <a:ext cx="3024188" cy="1900238"/>
          </a:xfrm>
          <a:noFill/>
          <a:ln/>
        </p:spPr>
      </p:pic>
      <p:sp>
        <p:nvSpPr>
          <p:cNvPr id="143365"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44387" name="Rectangle 3"/>
          <p:cNvSpPr>
            <a:spLocks noGrp="1" noChangeArrowheads="1"/>
          </p:cNvSpPr>
          <p:nvPr>
            <p:ph type="body" idx="1"/>
          </p:nvPr>
        </p:nvSpPr>
        <p:spPr>
          <a:xfrm>
            <a:off x="395288" y="1989138"/>
            <a:ext cx="8435975" cy="4359275"/>
          </a:xfrm>
        </p:spPr>
        <p:txBody>
          <a:bodyPr/>
          <a:lstStyle/>
          <a:p>
            <a:pPr>
              <a:lnSpc>
                <a:spcPct val="90000"/>
              </a:lnSpc>
            </a:pPr>
            <a:r>
              <a:rPr lang="es-ES_tradnl"/>
              <a:t>Las rutas con bajo volumen comercial son transitadas por buques pequeños. </a:t>
            </a:r>
            <a:endParaRPr lang="es-MX"/>
          </a:p>
          <a:p>
            <a:pPr>
              <a:lnSpc>
                <a:spcPct val="90000"/>
              </a:lnSpc>
            </a:pPr>
            <a:r>
              <a:rPr lang="es-ES_tradnl"/>
              <a:t>El cambio tecnológico en contenedores ha traído grandes reducciones de costos en la manipulación de cargas, mayor trasbordo de mercancías y mayor cabotaje. </a:t>
            </a:r>
          </a:p>
          <a:p>
            <a:pPr>
              <a:lnSpc>
                <a:spcPct val="90000"/>
              </a:lnSpc>
            </a:pPr>
            <a:r>
              <a:rPr lang="es-ES_tradnl"/>
              <a:t>El mayor cabotaje provocó la creación de puertos centrales que permiten a países o regiones sacar ventaja de los rendimientos crecientes a escala.</a:t>
            </a:r>
            <a:r>
              <a:rPr lang="es-MX"/>
              <a:t> </a:t>
            </a:r>
          </a:p>
        </p:txBody>
      </p:sp>
      <p:pic>
        <p:nvPicPr>
          <p:cNvPr id="144388" name="Picture 4" descr="j0230976"/>
          <p:cNvPicPr>
            <a:picLocks noChangeAspect="1" noChangeArrowheads="1"/>
          </p:cNvPicPr>
          <p:nvPr>
            <p:ph idx="4294967295"/>
          </p:nvPr>
        </p:nvPicPr>
        <p:blipFill>
          <a:blip r:embed="rId2"/>
          <a:srcRect/>
          <a:stretch>
            <a:fillRect/>
          </a:stretch>
        </p:blipFill>
        <p:spPr>
          <a:xfrm>
            <a:off x="5867400" y="260350"/>
            <a:ext cx="3024188" cy="1800225"/>
          </a:xfrm>
          <a:noFill/>
          <a:ln/>
        </p:spPr>
      </p:pic>
      <p:sp>
        <p:nvSpPr>
          <p:cNvPr id="144389"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47459" name="Rectangle 3"/>
          <p:cNvSpPr>
            <a:spLocks noGrp="1" noChangeArrowheads="1"/>
          </p:cNvSpPr>
          <p:nvPr>
            <p:ph type="body" idx="1"/>
          </p:nvPr>
        </p:nvSpPr>
        <p:spPr>
          <a:xfrm>
            <a:off x="395288" y="1989138"/>
            <a:ext cx="8435975" cy="4359275"/>
          </a:xfrm>
        </p:spPr>
        <p:txBody>
          <a:bodyPr/>
          <a:lstStyle/>
          <a:p>
            <a:pPr>
              <a:lnSpc>
                <a:spcPct val="90000"/>
              </a:lnSpc>
            </a:pPr>
            <a:r>
              <a:rPr lang="es-ES_tradnl"/>
              <a:t>Las rutas mas competitivas y menos monopólicas tendrán menor margen de recargo. Hoy las conferencias marítimas han perdido poder y las empresas navieras tienden a fusionarse para tener el control.</a:t>
            </a:r>
          </a:p>
          <a:p>
            <a:pPr>
              <a:lnSpc>
                <a:spcPct val="90000"/>
              </a:lnSpc>
            </a:pPr>
            <a:r>
              <a:rPr lang="es-ES_tradnl"/>
              <a:t>En los puertos monopolios laborales logran licencias especiales, que implican ineficiencias. Los salarios se traducen en altos costos y baja productividad.</a:t>
            </a:r>
            <a:endParaRPr lang="es-MX"/>
          </a:p>
        </p:txBody>
      </p:sp>
      <p:pic>
        <p:nvPicPr>
          <p:cNvPr id="147460" name="Picture 4" descr="j0230976"/>
          <p:cNvPicPr>
            <a:picLocks noChangeAspect="1" noChangeArrowheads="1"/>
          </p:cNvPicPr>
          <p:nvPr>
            <p:ph idx="4294967295"/>
          </p:nvPr>
        </p:nvPicPr>
        <p:blipFill>
          <a:blip r:embed="rId2"/>
          <a:srcRect/>
          <a:stretch>
            <a:fillRect/>
          </a:stretch>
        </p:blipFill>
        <p:spPr>
          <a:xfrm>
            <a:off x="5867400" y="260350"/>
            <a:ext cx="3024188" cy="1800225"/>
          </a:xfrm>
          <a:noFill/>
          <a:ln/>
        </p:spPr>
      </p:pic>
      <p:sp>
        <p:nvSpPr>
          <p:cNvPr id="147461"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48483" name="Rectangle 3"/>
          <p:cNvSpPr>
            <a:spLocks noGrp="1" noChangeArrowheads="1"/>
          </p:cNvSpPr>
          <p:nvPr>
            <p:ph type="body" idx="1"/>
          </p:nvPr>
        </p:nvSpPr>
        <p:spPr>
          <a:xfrm>
            <a:off x="395288" y="1989138"/>
            <a:ext cx="8435975" cy="4359275"/>
          </a:xfrm>
        </p:spPr>
        <p:txBody>
          <a:bodyPr/>
          <a:lstStyle/>
          <a:p>
            <a:pPr>
              <a:lnSpc>
                <a:spcPct val="90000"/>
              </a:lnSpc>
            </a:pPr>
            <a:r>
              <a:rPr lang="es-MX"/>
              <a:t>La calidad de la infraestructura en tierra representa 40% de los costos para países costeros y 60% sin salida al mar. Si países con una infraestructura relativamente pobre, como Brasil o Ecuador, que están en el percentil 75 del ranking internacional, pudieran mejorar hasta alcanzar el percentil 25— el nivel de Francia o Suecia— reduciría sus costos de transporte entre 30% y 50%. (Limao y Venable 2000). </a:t>
            </a:r>
          </a:p>
        </p:txBody>
      </p:sp>
      <p:pic>
        <p:nvPicPr>
          <p:cNvPr id="148484" name="Picture 4" descr="j0230976"/>
          <p:cNvPicPr>
            <a:picLocks noChangeAspect="1" noChangeArrowheads="1"/>
          </p:cNvPicPr>
          <p:nvPr>
            <p:ph idx="4294967295"/>
          </p:nvPr>
        </p:nvPicPr>
        <p:blipFill>
          <a:blip r:embed="rId2"/>
          <a:srcRect/>
          <a:stretch>
            <a:fillRect/>
          </a:stretch>
        </p:blipFill>
        <p:spPr>
          <a:xfrm>
            <a:off x="6804025" y="260350"/>
            <a:ext cx="2087563" cy="1584325"/>
          </a:xfrm>
          <a:noFill/>
          <a:ln/>
        </p:spPr>
      </p:pic>
      <p:sp>
        <p:nvSpPr>
          <p:cNvPr id="148485"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s-ES_tradnl" sz="4000"/>
              <a:t>II. Costos de Flete                        y Eficiencia Portuaria</a:t>
            </a:r>
            <a:endParaRPr lang="es-MX" sz="4000"/>
          </a:p>
        </p:txBody>
      </p:sp>
      <p:sp>
        <p:nvSpPr>
          <p:cNvPr id="149507" name="Rectangle 3"/>
          <p:cNvSpPr>
            <a:spLocks noGrp="1" noChangeArrowheads="1"/>
          </p:cNvSpPr>
          <p:nvPr>
            <p:ph type="body" idx="1"/>
          </p:nvPr>
        </p:nvSpPr>
        <p:spPr>
          <a:xfrm>
            <a:off x="395288" y="1989138"/>
            <a:ext cx="8435975" cy="4359275"/>
          </a:xfrm>
        </p:spPr>
        <p:txBody>
          <a:bodyPr/>
          <a:lstStyle/>
          <a:p>
            <a:pPr>
              <a:lnSpc>
                <a:spcPct val="90000"/>
              </a:lnSpc>
            </a:pPr>
            <a:r>
              <a:rPr lang="es-MX"/>
              <a:t>La eficiencia portuaria incluye actividades que dependen de la infraestructura del puerto, como el remolque o el manejo de cargas, pero también con las relacionadas con los procedimientos aduaneros. </a:t>
            </a:r>
          </a:p>
          <a:p>
            <a:pPr>
              <a:lnSpc>
                <a:spcPct val="90000"/>
              </a:lnSpc>
            </a:pPr>
            <a:r>
              <a:rPr lang="es-MX"/>
              <a:t>“La (in)eficiencia de muchas operaciones portuarias, incluso el momento que se dan, depende en gran medida del servicio de aduanas (que a menudo determina totalmente la operación)”. Raven 2000 </a:t>
            </a:r>
          </a:p>
        </p:txBody>
      </p:sp>
      <p:pic>
        <p:nvPicPr>
          <p:cNvPr id="149508" name="Picture 4" descr="j0230976"/>
          <p:cNvPicPr>
            <a:picLocks noChangeAspect="1" noChangeArrowheads="1"/>
          </p:cNvPicPr>
          <p:nvPr>
            <p:ph idx="4294967295"/>
          </p:nvPr>
        </p:nvPicPr>
        <p:blipFill>
          <a:blip r:embed="rId2"/>
          <a:srcRect/>
          <a:stretch>
            <a:fillRect/>
          </a:stretch>
        </p:blipFill>
        <p:spPr>
          <a:xfrm>
            <a:off x="6732588" y="260350"/>
            <a:ext cx="2159000" cy="1512888"/>
          </a:xfrm>
          <a:noFill/>
          <a:ln/>
        </p:spPr>
      </p:pic>
      <p:sp>
        <p:nvSpPr>
          <p:cNvPr id="149509"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descr="j0230976"/>
          <p:cNvPicPr>
            <a:picLocks noChangeAspect="1" noChangeArrowheads="1"/>
          </p:cNvPicPr>
          <p:nvPr>
            <p:ph idx="4294967295"/>
          </p:nvPr>
        </p:nvPicPr>
        <p:blipFill>
          <a:blip r:embed="rId2"/>
          <a:srcRect/>
          <a:stretch>
            <a:fillRect/>
          </a:stretch>
        </p:blipFill>
        <p:spPr>
          <a:xfrm>
            <a:off x="6443663" y="260350"/>
            <a:ext cx="2447925" cy="1584325"/>
          </a:xfrm>
          <a:noFill/>
          <a:ln/>
        </p:spPr>
      </p:pic>
      <p:sp>
        <p:nvSpPr>
          <p:cNvPr id="137220"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
        <p:nvSpPr>
          <p:cNvPr id="137222" name="Text Box 6"/>
          <p:cNvSpPr txBox="1">
            <a:spLocks noChangeArrowheads="1"/>
          </p:cNvSpPr>
          <p:nvPr/>
        </p:nvSpPr>
        <p:spPr bwMode="auto">
          <a:xfrm>
            <a:off x="611188" y="1628775"/>
            <a:ext cx="4608512" cy="366713"/>
          </a:xfrm>
          <a:prstGeom prst="rect">
            <a:avLst/>
          </a:prstGeom>
          <a:noFill/>
          <a:ln w="9525">
            <a:noFill/>
            <a:miter lim="800000"/>
            <a:headEnd/>
            <a:tailEnd/>
          </a:ln>
          <a:effectLst/>
        </p:spPr>
        <p:txBody>
          <a:bodyPr>
            <a:spAutoFit/>
          </a:bodyPr>
          <a:lstStyle/>
          <a:p>
            <a:pPr>
              <a:spcBef>
                <a:spcPct val="50000"/>
              </a:spcBef>
            </a:pPr>
            <a:r>
              <a:rPr lang="es-ES_tradnl"/>
              <a:t>Variables de Eficiencia Portuaria. BID 2000</a:t>
            </a:r>
            <a:endParaRPr lang="es-MX"/>
          </a:p>
        </p:txBody>
      </p:sp>
      <p:pic>
        <p:nvPicPr>
          <p:cNvPr id="137226" name="Picture 10"/>
          <p:cNvPicPr>
            <a:picLocks noChangeAspect="1" noChangeArrowheads="1"/>
          </p:cNvPicPr>
          <p:nvPr>
            <p:ph idx="1"/>
          </p:nvPr>
        </p:nvPicPr>
        <p:blipFill>
          <a:blip r:embed="rId3"/>
          <a:srcRect/>
          <a:stretch>
            <a:fillRect/>
          </a:stretch>
        </p:blipFill>
        <p:spPr>
          <a:xfrm>
            <a:off x="0" y="2420938"/>
            <a:ext cx="9144000" cy="4437062"/>
          </a:xfrm>
          <a:noFill/>
          <a:ln/>
        </p:spPr>
      </p:pic>
      <p:sp>
        <p:nvSpPr>
          <p:cNvPr id="137227" name="Rectangle 11"/>
          <p:cNvSpPr>
            <a:spLocks noGrp="1" noChangeArrowheads="1"/>
          </p:cNvSpPr>
          <p:nvPr>
            <p:ph type="title"/>
          </p:nvPr>
        </p:nvSpPr>
        <p:spPr>
          <a:noFill/>
          <a:ln/>
        </p:spPr>
        <p:txBody>
          <a:bodyPr/>
          <a:lstStyle/>
          <a:p>
            <a:r>
              <a:rPr lang="es-ES_tradnl" sz="4000"/>
              <a:t>II. Costos de Flete                         y Eficiencia Portuaria</a:t>
            </a:r>
            <a:endParaRPr lang="es-MX" sz="4000"/>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ChangeArrowheads="1"/>
          </p:cNvSpPr>
          <p:nvPr>
            <p:ph type="body" idx="1"/>
          </p:nvPr>
        </p:nvSpPr>
        <p:spPr>
          <a:xfrm>
            <a:off x="395288" y="1989138"/>
            <a:ext cx="8435975" cy="4359275"/>
          </a:xfrm>
        </p:spPr>
        <p:txBody>
          <a:bodyPr/>
          <a:lstStyle/>
          <a:p>
            <a:pPr>
              <a:lnSpc>
                <a:spcPct val="90000"/>
              </a:lnSpc>
            </a:pPr>
            <a:r>
              <a:rPr lang="es-MX"/>
              <a:t>América Latina y Asia Meridional, son las regiones con puertos menos eficientes.</a:t>
            </a:r>
          </a:p>
          <a:p>
            <a:pPr>
              <a:lnSpc>
                <a:spcPct val="90000"/>
              </a:lnSpc>
            </a:pPr>
            <a:r>
              <a:rPr lang="es-MX"/>
              <a:t>Después de África, la segunda región que presenta más problemas en las aduanas es América Latina, con una demora promedio de 7 días en el despacho de aduanas. En este grupo, Ecuador (15 días) y Venezuela (11 días) son los que muestran las mayores demoras. Latinoamérica tiene costos de manejo de carga mas costosos por eso.</a:t>
            </a:r>
          </a:p>
        </p:txBody>
      </p:sp>
      <p:pic>
        <p:nvPicPr>
          <p:cNvPr id="151556" name="Picture 4" descr="j0230976"/>
          <p:cNvPicPr>
            <a:picLocks noChangeAspect="1" noChangeArrowheads="1"/>
          </p:cNvPicPr>
          <p:nvPr>
            <p:ph idx="4294967295"/>
          </p:nvPr>
        </p:nvPicPr>
        <p:blipFill>
          <a:blip r:embed="rId2"/>
          <a:srcRect/>
          <a:stretch>
            <a:fillRect/>
          </a:stretch>
        </p:blipFill>
        <p:spPr>
          <a:xfrm>
            <a:off x="6516688" y="260350"/>
            <a:ext cx="2374900" cy="1439863"/>
          </a:xfrm>
          <a:noFill/>
          <a:ln/>
        </p:spPr>
      </p:pic>
      <p:sp>
        <p:nvSpPr>
          <p:cNvPr id="151557"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
        <p:nvSpPr>
          <p:cNvPr id="151558" name="Rectangle 6"/>
          <p:cNvSpPr>
            <a:spLocks noGrp="1" noChangeArrowheads="1"/>
          </p:cNvSpPr>
          <p:nvPr>
            <p:ph type="title"/>
          </p:nvPr>
        </p:nvSpPr>
        <p:spPr>
          <a:noFill/>
          <a:ln/>
        </p:spPr>
        <p:txBody>
          <a:bodyPr/>
          <a:lstStyle/>
          <a:p>
            <a:r>
              <a:rPr lang="es-ES_tradnl" sz="4000"/>
              <a:t>II. Costos de Flete                         y Eficiencia Portuaria</a:t>
            </a:r>
            <a:endParaRPr lang="es-MX" sz="4000"/>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descr="j0230976"/>
          <p:cNvPicPr>
            <a:picLocks noChangeAspect="1" noChangeArrowheads="1"/>
          </p:cNvPicPr>
          <p:nvPr>
            <p:ph idx="4294967295"/>
          </p:nvPr>
        </p:nvPicPr>
        <p:blipFill>
          <a:blip r:embed="rId2"/>
          <a:srcRect/>
          <a:stretch>
            <a:fillRect/>
          </a:stretch>
        </p:blipFill>
        <p:spPr>
          <a:xfrm>
            <a:off x="6372225" y="260350"/>
            <a:ext cx="2519363" cy="1512888"/>
          </a:xfrm>
          <a:noFill/>
          <a:ln/>
        </p:spPr>
      </p:pic>
      <p:sp>
        <p:nvSpPr>
          <p:cNvPr id="150532"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
        <p:nvSpPr>
          <p:cNvPr id="150533" name="Text Box 5"/>
          <p:cNvSpPr txBox="1">
            <a:spLocks noChangeArrowheads="1"/>
          </p:cNvSpPr>
          <p:nvPr/>
        </p:nvSpPr>
        <p:spPr bwMode="auto">
          <a:xfrm>
            <a:off x="611188" y="1628775"/>
            <a:ext cx="4608512" cy="641350"/>
          </a:xfrm>
          <a:prstGeom prst="rect">
            <a:avLst/>
          </a:prstGeom>
          <a:noFill/>
          <a:ln w="9525">
            <a:noFill/>
            <a:miter lim="800000"/>
            <a:headEnd/>
            <a:tailEnd/>
          </a:ln>
          <a:effectLst/>
        </p:spPr>
        <p:txBody>
          <a:bodyPr>
            <a:spAutoFit/>
          </a:bodyPr>
          <a:lstStyle/>
          <a:p>
            <a:pPr>
              <a:spcBef>
                <a:spcPct val="50000"/>
              </a:spcBef>
            </a:pPr>
            <a:r>
              <a:rPr lang="es-ES_tradnl"/>
              <a:t>Costos de Manejo de Carga y Eficiencia Portuaria. Cálculos del BID</a:t>
            </a:r>
            <a:endParaRPr lang="es-MX"/>
          </a:p>
        </p:txBody>
      </p:sp>
      <p:pic>
        <p:nvPicPr>
          <p:cNvPr id="150534" name="Picture 6"/>
          <p:cNvPicPr>
            <a:picLocks noChangeAspect="1" noChangeArrowheads="1"/>
          </p:cNvPicPr>
          <p:nvPr>
            <p:ph idx="1"/>
          </p:nvPr>
        </p:nvPicPr>
        <p:blipFill>
          <a:blip r:embed="rId3"/>
          <a:srcRect/>
          <a:stretch>
            <a:fillRect/>
          </a:stretch>
        </p:blipFill>
        <p:spPr>
          <a:xfrm>
            <a:off x="2051050" y="2420938"/>
            <a:ext cx="5119688" cy="4114800"/>
          </a:xfrm>
          <a:noFill/>
          <a:ln/>
        </p:spPr>
      </p:pic>
      <p:sp>
        <p:nvSpPr>
          <p:cNvPr id="150538" name="Rectangle 10"/>
          <p:cNvSpPr>
            <a:spLocks noGrp="1" noChangeArrowheads="1"/>
          </p:cNvSpPr>
          <p:nvPr>
            <p:ph type="title"/>
          </p:nvPr>
        </p:nvSpPr>
        <p:spPr>
          <a:noFill/>
          <a:ln/>
        </p:spPr>
        <p:txBody>
          <a:bodyPr/>
          <a:lstStyle/>
          <a:p>
            <a:r>
              <a:rPr lang="es-ES_tradnl" sz="4000"/>
              <a:t>II. Costos de Flete                         y Eficiencia Portuaria</a:t>
            </a:r>
            <a:endParaRPr lang="es-MX" sz="400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p:cNvSpPr>
            <a:spLocks noGrp="1" noChangeArrowheads="1"/>
          </p:cNvSpPr>
          <p:nvPr>
            <p:ph type="body" idx="1"/>
          </p:nvPr>
        </p:nvSpPr>
        <p:spPr>
          <a:xfrm>
            <a:off x="395288" y="2060575"/>
            <a:ext cx="8435975" cy="4359275"/>
          </a:xfrm>
        </p:spPr>
        <p:txBody>
          <a:bodyPr/>
          <a:lstStyle/>
          <a:p>
            <a:pPr>
              <a:lnSpc>
                <a:spcPct val="90000"/>
              </a:lnSpc>
            </a:pPr>
            <a:r>
              <a:rPr lang="es-MX"/>
              <a:t>La eficiencia portuaria no se centra solo en infraestructura física. Necesitan cierto nivel de reglamentación para que el puerto sea eficiente, pero el exceso de normas puede ser perjudicial. </a:t>
            </a:r>
          </a:p>
          <a:p>
            <a:pPr>
              <a:lnSpc>
                <a:spcPct val="90000"/>
              </a:lnSpc>
            </a:pPr>
            <a:r>
              <a:rPr lang="es-MX"/>
              <a:t>Argentina tiene un nivel de reglamentación moderado en sus puertos marítimos, mientras que Brasil impone demasiadas normas. Mayores reglas implican mayor demora y mayores costos en puerto.</a:t>
            </a:r>
          </a:p>
        </p:txBody>
      </p:sp>
      <p:pic>
        <p:nvPicPr>
          <p:cNvPr id="152580" name="Picture 4" descr="j0230976"/>
          <p:cNvPicPr>
            <a:picLocks noChangeAspect="1" noChangeArrowheads="1"/>
          </p:cNvPicPr>
          <p:nvPr>
            <p:ph idx="4294967295"/>
          </p:nvPr>
        </p:nvPicPr>
        <p:blipFill>
          <a:blip r:embed="rId2"/>
          <a:srcRect/>
          <a:stretch>
            <a:fillRect/>
          </a:stretch>
        </p:blipFill>
        <p:spPr>
          <a:xfrm>
            <a:off x="6443663" y="260350"/>
            <a:ext cx="2447925" cy="1584325"/>
          </a:xfrm>
          <a:noFill/>
          <a:ln/>
        </p:spPr>
      </p:pic>
      <p:sp>
        <p:nvSpPr>
          <p:cNvPr id="152581"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
        <p:nvSpPr>
          <p:cNvPr id="152584" name="Rectangle 8"/>
          <p:cNvSpPr>
            <a:spLocks noGrp="1" noChangeArrowheads="1"/>
          </p:cNvSpPr>
          <p:nvPr>
            <p:ph type="title"/>
          </p:nvPr>
        </p:nvSpPr>
        <p:spPr>
          <a:noFill/>
          <a:ln/>
        </p:spPr>
        <p:txBody>
          <a:bodyPr/>
          <a:lstStyle/>
          <a:p>
            <a:r>
              <a:rPr lang="es-ES_tradnl" sz="4000"/>
              <a:t>II. Costos de Flete                         y Eficiencia Portuaria</a:t>
            </a:r>
            <a:endParaRPr lang="es-MX" sz="4000"/>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a:xfrm>
            <a:off x="395288" y="2060575"/>
            <a:ext cx="8435975" cy="4359275"/>
          </a:xfrm>
        </p:spPr>
        <p:txBody>
          <a:bodyPr/>
          <a:lstStyle/>
          <a:p>
            <a:pPr>
              <a:lnSpc>
                <a:spcPct val="90000"/>
              </a:lnSpc>
            </a:pPr>
            <a:r>
              <a:rPr lang="es-MX"/>
              <a:t>Las restricciones de manejo de carga por parte de proveedores extranjeros, tiende a desalentar la competencia. </a:t>
            </a:r>
          </a:p>
          <a:p>
            <a:pPr>
              <a:lnSpc>
                <a:spcPct val="90000"/>
              </a:lnSpc>
            </a:pPr>
            <a:r>
              <a:rPr lang="es-MX"/>
              <a:t>La variable “mafias organizadas” es muy significativa y sugiere que gran parte de la ineficiencia portuaria se debe a la calidad del entorno institucional. Una disminución del índice de delincuencia organizada del percentil 75 al 25 implicaría un aumento de la eficiencia portuaria del percentil 50 al 25. </a:t>
            </a:r>
          </a:p>
        </p:txBody>
      </p:sp>
      <p:pic>
        <p:nvPicPr>
          <p:cNvPr id="153604" name="Picture 4" descr="j0230976"/>
          <p:cNvPicPr>
            <a:picLocks noChangeAspect="1" noChangeArrowheads="1"/>
          </p:cNvPicPr>
          <p:nvPr>
            <p:ph idx="4294967295"/>
          </p:nvPr>
        </p:nvPicPr>
        <p:blipFill>
          <a:blip r:embed="rId2"/>
          <a:srcRect/>
          <a:stretch>
            <a:fillRect/>
          </a:stretch>
        </p:blipFill>
        <p:spPr>
          <a:xfrm>
            <a:off x="6804025" y="260350"/>
            <a:ext cx="2087563" cy="1512888"/>
          </a:xfrm>
          <a:noFill/>
          <a:ln/>
        </p:spPr>
      </p:pic>
      <p:sp>
        <p:nvSpPr>
          <p:cNvPr id="153605"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
        <p:nvSpPr>
          <p:cNvPr id="153607" name="Rectangle 7"/>
          <p:cNvSpPr>
            <a:spLocks noGrp="1" noChangeArrowheads="1"/>
          </p:cNvSpPr>
          <p:nvPr>
            <p:ph type="title"/>
          </p:nvPr>
        </p:nvSpPr>
        <p:spPr>
          <a:noFill/>
          <a:ln/>
        </p:spPr>
        <p:txBody>
          <a:bodyPr/>
          <a:lstStyle/>
          <a:p>
            <a:r>
              <a:rPr lang="es-ES_tradnl" sz="4000"/>
              <a:t>II. Costos de Flete                         y Eficiencia Portuaria</a:t>
            </a:r>
            <a:endParaRPr lang="es-MX" sz="400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02"/>
          <p:cNvPicPr>
            <a:picLocks noChangeAspect="1" noChangeArrowheads="1"/>
          </p:cNvPicPr>
          <p:nvPr>
            <p:ph sz="half" idx="2"/>
          </p:nvPr>
        </p:nvPicPr>
        <p:blipFill>
          <a:blip r:embed="rId2"/>
          <a:srcRect/>
          <a:stretch>
            <a:fillRect/>
          </a:stretch>
        </p:blipFill>
        <p:spPr>
          <a:xfrm>
            <a:off x="1476375" y="692150"/>
            <a:ext cx="5761038" cy="5256213"/>
          </a:xfrm>
          <a:noFill/>
          <a:ln/>
        </p:spPr>
      </p:pic>
      <p:pic>
        <p:nvPicPr>
          <p:cNvPr id="254979" name="Picture 3" descr="04"/>
          <p:cNvPicPr>
            <a:picLocks noChangeAspect="1" noChangeArrowheads="1"/>
          </p:cNvPicPr>
          <p:nvPr>
            <p:ph sz="half" idx="1"/>
          </p:nvPr>
        </p:nvPicPr>
        <p:blipFill>
          <a:blip r:embed="rId3"/>
          <a:srcRect/>
          <a:stretch>
            <a:fillRect/>
          </a:stretch>
        </p:blipFill>
        <p:spPr>
          <a:xfrm>
            <a:off x="1547813" y="765175"/>
            <a:ext cx="5976937" cy="5184775"/>
          </a:xfrm>
          <a:noFill/>
          <a:ln/>
        </p:spPr>
      </p:pic>
      <p:pic>
        <p:nvPicPr>
          <p:cNvPr id="254980" name="Picture 4" descr="PARTE 1"/>
          <p:cNvPicPr>
            <a:picLocks noChangeAspect="1" noChangeArrowheads="1"/>
          </p:cNvPicPr>
          <p:nvPr/>
        </p:nvPicPr>
        <p:blipFill>
          <a:blip r:embed="rId4" cstate="print"/>
          <a:srcRect/>
          <a:stretch>
            <a:fillRect/>
          </a:stretch>
        </p:blipFill>
        <p:spPr bwMode="auto">
          <a:xfrm>
            <a:off x="827088" y="549275"/>
            <a:ext cx="7488237" cy="5641975"/>
          </a:xfrm>
          <a:prstGeom prst="rect">
            <a:avLst/>
          </a:prstGeom>
          <a:noFill/>
          <a:ln w="9525">
            <a:noFill/>
            <a:miter lim="800000"/>
            <a:headEnd/>
            <a:tailEnd/>
          </a:ln>
        </p:spPr>
      </p:pic>
      <p:pic>
        <p:nvPicPr>
          <p:cNvPr id="254981" name="Picture 5" descr="PARTE 2"/>
          <p:cNvPicPr>
            <a:picLocks noChangeAspect="1" noChangeArrowheads="1"/>
          </p:cNvPicPr>
          <p:nvPr/>
        </p:nvPicPr>
        <p:blipFill>
          <a:blip r:embed="rId5"/>
          <a:srcRect/>
          <a:stretch>
            <a:fillRect/>
          </a:stretch>
        </p:blipFill>
        <p:spPr bwMode="auto">
          <a:xfrm>
            <a:off x="827088" y="620713"/>
            <a:ext cx="7488237" cy="54737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4979"/>
                                        </p:tgtEl>
                                        <p:attrNameLst>
                                          <p:attrName>style.visibility</p:attrName>
                                        </p:attrNameLst>
                                      </p:cBhvr>
                                      <p:to>
                                        <p:strVal val="visible"/>
                                      </p:to>
                                    </p:set>
                                    <p:animEffect transition="in" filter="blinds(horizontal)">
                                      <p:cBhvr>
                                        <p:cTn id="12" dur="500"/>
                                        <p:tgtEl>
                                          <p:spTgt spid="2549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54980"/>
                                        </p:tgtEl>
                                        <p:attrNameLst>
                                          <p:attrName>style.visibility</p:attrName>
                                        </p:attrNameLst>
                                      </p:cBhvr>
                                      <p:to>
                                        <p:strVal val="visible"/>
                                      </p:to>
                                    </p:set>
                                    <p:animEffect transition="in" filter="blinds(horizontal)">
                                      <p:cBhvr>
                                        <p:cTn id="17" dur="500"/>
                                        <p:tgtEl>
                                          <p:spTgt spid="25498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54981"/>
                                        </p:tgtEl>
                                        <p:attrNameLst>
                                          <p:attrName>style.visibility</p:attrName>
                                        </p:attrNameLst>
                                      </p:cBhvr>
                                      <p:to>
                                        <p:strVal val="visible"/>
                                      </p:to>
                                    </p:set>
                                    <p:animEffect transition="in" filter="blinds(horizontal)">
                                      <p:cBhvr>
                                        <p:cTn id="22" dur="500"/>
                                        <p:tgtEl>
                                          <p:spTgt spid="25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971550" y="2492375"/>
            <a:ext cx="1684338" cy="1438275"/>
          </a:xfrm>
          <a:prstGeom prst="rect">
            <a:avLst/>
          </a:prstGeom>
          <a:noFill/>
          <a:ln w="9525">
            <a:noFill/>
            <a:miter lim="800000"/>
            <a:headEnd/>
            <a:tailEnd/>
          </a:ln>
          <a:effectLst/>
        </p:spPr>
        <p:txBody>
          <a:bodyPr wrap="none" anchor="ctr"/>
          <a:lstStyle/>
          <a:p>
            <a:pPr algn="ctr" eaLnBrk="0" hangingPunct="0"/>
            <a:r>
              <a:rPr lang="es-ES_tradnl" b="1">
                <a:solidFill>
                  <a:schemeClr val="bg1"/>
                </a:solidFill>
                <a:latin typeface="Times New Roman" pitchFamily="18" charset="0"/>
              </a:rPr>
              <a:t>2. Infraestructura:</a:t>
            </a:r>
          </a:p>
          <a:p>
            <a:pPr algn="ctr" eaLnBrk="0" hangingPunct="0"/>
            <a:r>
              <a:rPr lang="es-ES_tradnl">
                <a:latin typeface="Times New Roman" pitchFamily="18" charset="0"/>
              </a:rPr>
              <a:t>Marítima</a:t>
            </a:r>
          </a:p>
          <a:p>
            <a:pPr algn="ctr" eaLnBrk="0" hangingPunct="0"/>
            <a:r>
              <a:rPr lang="es-ES_tradnl">
                <a:latin typeface="Times New Roman" pitchFamily="18" charset="0"/>
              </a:rPr>
              <a:t>Terrestre</a:t>
            </a:r>
          </a:p>
          <a:p>
            <a:pPr algn="ctr" eaLnBrk="0" hangingPunct="0"/>
            <a:r>
              <a:rPr lang="es-ES_tradnl">
                <a:latin typeface="Times New Roman" pitchFamily="18" charset="0"/>
              </a:rPr>
              <a:t>Telemática</a:t>
            </a:r>
            <a:endParaRPr lang="es-ES">
              <a:latin typeface="Times New Roman" pitchFamily="18" charset="0"/>
            </a:endParaRPr>
          </a:p>
        </p:txBody>
      </p:sp>
      <p:sp>
        <p:nvSpPr>
          <p:cNvPr id="154627" name="Rectangle 3"/>
          <p:cNvSpPr>
            <a:spLocks noChangeArrowheads="1"/>
          </p:cNvSpPr>
          <p:nvPr/>
        </p:nvSpPr>
        <p:spPr bwMode="auto">
          <a:xfrm>
            <a:off x="6516688" y="2565400"/>
            <a:ext cx="1684337" cy="1495425"/>
          </a:xfrm>
          <a:prstGeom prst="rect">
            <a:avLst/>
          </a:prstGeom>
          <a:noFill/>
          <a:ln w="9525">
            <a:noFill/>
            <a:miter lim="800000"/>
            <a:headEnd/>
            <a:tailEnd/>
          </a:ln>
          <a:effectLst/>
        </p:spPr>
        <p:txBody>
          <a:bodyPr wrap="none" anchor="ctr"/>
          <a:lstStyle/>
          <a:p>
            <a:pPr algn="ctr" eaLnBrk="0" hangingPunct="0"/>
            <a:r>
              <a:rPr lang="es-ES_tradnl" b="1">
                <a:solidFill>
                  <a:schemeClr val="bg1"/>
                </a:solidFill>
                <a:latin typeface="Times New Roman" pitchFamily="18" charset="0"/>
              </a:rPr>
              <a:t>1. Superestructura</a:t>
            </a:r>
            <a:r>
              <a:rPr lang="es-ES_tradnl">
                <a:solidFill>
                  <a:schemeClr val="bg1"/>
                </a:solidFill>
                <a:latin typeface="Times New Roman" pitchFamily="18" charset="0"/>
              </a:rPr>
              <a:t>:</a:t>
            </a:r>
          </a:p>
          <a:p>
            <a:pPr algn="ctr" eaLnBrk="0" hangingPunct="0"/>
            <a:r>
              <a:rPr lang="es-ES_tradnl">
                <a:latin typeface="Times New Roman" pitchFamily="18" charset="0"/>
              </a:rPr>
              <a:t>Equipos</a:t>
            </a:r>
          </a:p>
          <a:p>
            <a:pPr algn="ctr" eaLnBrk="0" hangingPunct="0"/>
            <a:r>
              <a:rPr lang="es-ES_tradnl">
                <a:latin typeface="Times New Roman" pitchFamily="18" charset="0"/>
              </a:rPr>
              <a:t>Recursos humanos</a:t>
            </a:r>
          </a:p>
          <a:p>
            <a:pPr algn="ctr" eaLnBrk="0" hangingPunct="0"/>
            <a:r>
              <a:rPr lang="es-ES_tradnl">
                <a:latin typeface="Times New Roman" pitchFamily="18" charset="0"/>
              </a:rPr>
              <a:t>Instalaciones</a:t>
            </a:r>
          </a:p>
          <a:p>
            <a:pPr algn="ctr" eaLnBrk="0" hangingPunct="0"/>
            <a:r>
              <a:rPr lang="es-ES_tradnl">
                <a:latin typeface="Times New Roman" pitchFamily="18" charset="0"/>
              </a:rPr>
              <a:t>Espacios</a:t>
            </a:r>
            <a:endParaRPr lang="es-ES">
              <a:latin typeface="Times New Roman" pitchFamily="18" charset="0"/>
            </a:endParaRPr>
          </a:p>
        </p:txBody>
      </p:sp>
      <p:sp>
        <p:nvSpPr>
          <p:cNvPr id="154628" name="Rectangle 4"/>
          <p:cNvSpPr>
            <a:spLocks noChangeArrowheads="1"/>
          </p:cNvSpPr>
          <p:nvPr/>
        </p:nvSpPr>
        <p:spPr bwMode="auto">
          <a:xfrm>
            <a:off x="2247900" y="5326063"/>
            <a:ext cx="2103438" cy="798512"/>
          </a:xfrm>
          <a:prstGeom prst="rect">
            <a:avLst/>
          </a:prstGeom>
          <a:noFill/>
          <a:ln w="9525">
            <a:noFill/>
            <a:miter lim="800000"/>
            <a:headEnd/>
            <a:tailEnd/>
          </a:ln>
          <a:effectLst/>
        </p:spPr>
        <p:txBody>
          <a:bodyPr wrap="none" anchor="ctr"/>
          <a:lstStyle/>
          <a:p>
            <a:pPr algn="ctr" eaLnBrk="0" hangingPunct="0"/>
            <a:endParaRPr lang="es-ES">
              <a:latin typeface="Times New Roman" pitchFamily="18" charset="0"/>
            </a:endParaRPr>
          </a:p>
        </p:txBody>
      </p:sp>
      <p:sp>
        <p:nvSpPr>
          <p:cNvPr id="154629" name="Rectangle 5"/>
          <p:cNvSpPr>
            <a:spLocks noChangeArrowheads="1"/>
          </p:cNvSpPr>
          <p:nvPr/>
        </p:nvSpPr>
        <p:spPr bwMode="auto">
          <a:xfrm>
            <a:off x="7031038" y="5218113"/>
            <a:ext cx="1684337" cy="798512"/>
          </a:xfrm>
          <a:prstGeom prst="rect">
            <a:avLst/>
          </a:prstGeom>
          <a:noFill/>
          <a:ln w="9525">
            <a:noFill/>
            <a:miter lim="800000"/>
            <a:headEnd/>
            <a:tailEnd/>
          </a:ln>
          <a:effectLst/>
        </p:spPr>
        <p:txBody>
          <a:bodyPr wrap="none" anchor="ctr"/>
          <a:lstStyle/>
          <a:p>
            <a:pPr algn="ctr" eaLnBrk="0" hangingPunct="0"/>
            <a:endParaRPr lang="es-ES" b="1">
              <a:solidFill>
                <a:schemeClr val="bg1"/>
              </a:solidFill>
              <a:latin typeface="Times New Roman" pitchFamily="18" charset="0"/>
            </a:endParaRPr>
          </a:p>
        </p:txBody>
      </p:sp>
      <p:sp>
        <p:nvSpPr>
          <p:cNvPr id="154630" name="Line 6"/>
          <p:cNvSpPr>
            <a:spLocks noChangeShapeType="1"/>
          </p:cNvSpPr>
          <p:nvPr/>
        </p:nvSpPr>
        <p:spPr bwMode="auto">
          <a:xfrm flipV="1">
            <a:off x="5940425" y="2997200"/>
            <a:ext cx="742950" cy="523875"/>
          </a:xfrm>
          <a:prstGeom prst="line">
            <a:avLst/>
          </a:prstGeom>
          <a:noFill/>
          <a:ln w="25400">
            <a:solidFill>
              <a:srgbClr val="FFCC00"/>
            </a:solidFill>
            <a:round/>
            <a:headEnd type="triangle" w="med" len="med"/>
            <a:tailEnd/>
          </a:ln>
          <a:effectLst/>
        </p:spPr>
        <p:txBody>
          <a:bodyPr/>
          <a:lstStyle/>
          <a:p>
            <a:endParaRPr lang="es-ES"/>
          </a:p>
        </p:txBody>
      </p:sp>
      <p:sp>
        <p:nvSpPr>
          <p:cNvPr id="154631" name="Line 7"/>
          <p:cNvSpPr>
            <a:spLocks noChangeShapeType="1"/>
          </p:cNvSpPr>
          <p:nvPr/>
        </p:nvSpPr>
        <p:spPr bwMode="auto">
          <a:xfrm>
            <a:off x="5940425" y="3644900"/>
            <a:ext cx="863600" cy="576263"/>
          </a:xfrm>
          <a:prstGeom prst="line">
            <a:avLst/>
          </a:prstGeom>
          <a:noFill/>
          <a:ln w="25400">
            <a:solidFill>
              <a:srgbClr val="FFCC00"/>
            </a:solidFill>
            <a:round/>
            <a:headEnd type="triangle" w="med" len="lg"/>
            <a:tailEnd/>
          </a:ln>
          <a:effectLst/>
        </p:spPr>
        <p:txBody>
          <a:bodyPr/>
          <a:lstStyle/>
          <a:p>
            <a:endParaRPr lang="es-ES"/>
          </a:p>
        </p:txBody>
      </p:sp>
      <p:sp>
        <p:nvSpPr>
          <p:cNvPr id="154632" name="Line 8"/>
          <p:cNvSpPr>
            <a:spLocks noChangeShapeType="1"/>
          </p:cNvSpPr>
          <p:nvPr/>
        </p:nvSpPr>
        <p:spPr bwMode="auto">
          <a:xfrm flipH="1">
            <a:off x="2411413" y="3573463"/>
            <a:ext cx="695325" cy="565150"/>
          </a:xfrm>
          <a:prstGeom prst="line">
            <a:avLst/>
          </a:prstGeom>
          <a:noFill/>
          <a:ln w="25400">
            <a:solidFill>
              <a:srgbClr val="FFCC00"/>
            </a:solidFill>
            <a:round/>
            <a:headEnd type="triangle" w="med" len="med"/>
            <a:tailEnd/>
          </a:ln>
          <a:effectLst/>
        </p:spPr>
        <p:txBody>
          <a:bodyPr/>
          <a:lstStyle/>
          <a:p>
            <a:endParaRPr lang="es-ES"/>
          </a:p>
        </p:txBody>
      </p:sp>
      <p:sp>
        <p:nvSpPr>
          <p:cNvPr id="154633" name="Line 9"/>
          <p:cNvSpPr>
            <a:spLocks noChangeShapeType="1"/>
          </p:cNvSpPr>
          <p:nvPr/>
        </p:nvSpPr>
        <p:spPr bwMode="auto">
          <a:xfrm flipH="1" flipV="1">
            <a:off x="2339975" y="2997200"/>
            <a:ext cx="755650" cy="423863"/>
          </a:xfrm>
          <a:prstGeom prst="line">
            <a:avLst/>
          </a:prstGeom>
          <a:noFill/>
          <a:ln w="25400">
            <a:solidFill>
              <a:srgbClr val="FFCC00"/>
            </a:solidFill>
            <a:round/>
            <a:headEnd type="triangle" w="med" len="med"/>
            <a:tailEnd/>
          </a:ln>
          <a:effectLst/>
        </p:spPr>
        <p:txBody>
          <a:bodyPr/>
          <a:lstStyle/>
          <a:p>
            <a:endParaRPr lang="es-ES"/>
          </a:p>
        </p:txBody>
      </p:sp>
      <p:sp>
        <p:nvSpPr>
          <p:cNvPr id="154634" name="Oval 10"/>
          <p:cNvSpPr>
            <a:spLocks noChangeArrowheads="1"/>
          </p:cNvSpPr>
          <p:nvPr/>
        </p:nvSpPr>
        <p:spPr bwMode="auto">
          <a:xfrm>
            <a:off x="250825" y="1700213"/>
            <a:ext cx="8642350" cy="4103687"/>
          </a:xfrm>
          <a:prstGeom prst="ellipse">
            <a:avLst/>
          </a:prstGeom>
          <a:noFill/>
          <a:ln w="38100">
            <a:solidFill>
              <a:schemeClr val="tx1"/>
            </a:solidFill>
            <a:round/>
            <a:headEnd/>
            <a:tailEnd/>
          </a:ln>
          <a:effectLst/>
        </p:spPr>
        <p:txBody>
          <a:bodyPr wrap="none" anchor="ctr"/>
          <a:lstStyle/>
          <a:p>
            <a:pPr algn="ctr"/>
            <a:endParaRPr lang="es-ES" b="1"/>
          </a:p>
        </p:txBody>
      </p:sp>
      <p:sp>
        <p:nvSpPr>
          <p:cNvPr id="154635" name="Rectangle 11"/>
          <p:cNvSpPr>
            <a:spLocks noChangeArrowheads="1"/>
          </p:cNvSpPr>
          <p:nvPr/>
        </p:nvSpPr>
        <p:spPr bwMode="auto">
          <a:xfrm>
            <a:off x="5219700" y="4292600"/>
            <a:ext cx="2722563" cy="798513"/>
          </a:xfrm>
          <a:prstGeom prst="rect">
            <a:avLst/>
          </a:prstGeom>
          <a:noFill/>
          <a:ln w="9525">
            <a:noFill/>
            <a:miter lim="800000"/>
            <a:headEnd/>
            <a:tailEnd/>
          </a:ln>
          <a:effectLst/>
        </p:spPr>
        <p:txBody>
          <a:bodyPr wrap="none" anchor="ctr"/>
          <a:lstStyle/>
          <a:p>
            <a:pPr algn="ctr" eaLnBrk="0" hangingPunct="0"/>
            <a:r>
              <a:rPr lang="es-ES_tradnl" b="1">
                <a:solidFill>
                  <a:schemeClr val="bg1"/>
                </a:solidFill>
                <a:latin typeface="Times New Roman" pitchFamily="18" charset="0"/>
              </a:rPr>
              <a:t>4. Tarifas y </a:t>
            </a:r>
          </a:p>
          <a:p>
            <a:pPr algn="ctr" eaLnBrk="0" hangingPunct="0"/>
            <a:r>
              <a:rPr lang="es-ES_tradnl" b="1">
                <a:solidFill>
                  <a:schemeClr val="bg1"/>
                </a:solidFill>
                <a:latin typeface="Times New Roman" pitchFamily="18" charset="0"/>
              </a:rPr>
              <a:t>precios: </a:t>
            </a:r>
          </a:p>
          <a:p>
            <a:pPr algn="ctr" eaLnBrk="0" hangingPunct="0"/>
            <a:r>
              <a:rPr lang="es-ES_tradnl">
                <a:latin typeface="Times New Roman" pitchFamily="18" charset="0"/>
              </a:rPr>
              <a:t>Eficiencia</a:t>
            </a:r>
          </a:p>
          <a:p>
            <a:pPr algn="ctr" eaLnBrk="0" hangingPunct="0"/>
            <a:r>
              <a:rPr lang="es-ES_tradnl">
                <a:latin typeface="Times New Roman" pitchFamily="18" charset="0"/>
              </a:rPr>
              <a:t>Productividad</a:t>
            </a:r>
            <a:endParaRPr lang="es-ES" b="1">
              <a:latin typeface="Times New Roman" pitchFamily="18" charset="0"/>
            </a:endParaRPr>
          </a:p>
        </p:txBody>
      </p:sp>
      <p:sp>
        <p:nvSpPr>
          <p:cNvPr id="154636" name="WordArt 12"/>
          <p:cNvSpPr>
            <a:spLocks noChangeArrowheads="1" noChangeShapeType="1" noTextEdit="1"/>
          </p:cNvSpPr>
          <p:nvPr/>
        </p:nvSpPr>
        <p:spPr bwMode="auto">
          <a:xfrm>
            <a:off x="3635375" y="3429000"/>
            <a:ext cx="1873250" cy="517525"/>
          </a:xfrm>
          <a:prstGeom prst="rect">
            <a:avLst/>
          </a:prstGeom>
        </p:spPr>
        <p:txBody>
          <a:bodyPr wrap="none" fromWordArt="1">
            <a:prstTxWarp prst="textPlain">
              <a:avLst>
                <a:gd name="adj" fmla="val 50000"/>
              </a:avLst>
            </a:prstTxWarp>
          </a:bodyPr>
          <a:lstStyle/>
          <a:p>
            <a:pPr algn="ctr"/>
            <a:r>
              <a:rPr lang="es-ES" kern="10">
                <a:ln w="9525">
                  <a:noFill/>
                  <a:round/>
                  <a:headEnd/>
                  <a:tailEnd/>
                </a:ln>
                <a:solidFill>
                  <a:srgbClr val="00FFFF"/>
                </a:solidFill>
                <a:effectLst>
                  <a:outerShdw dist="35921" dir="2700000" algn="ctr" rotWithShape="0">
                    <a:srgbClr val="C0C0C0"/>
                  </a:outerShdw>
                </a:effectLst>
                <a:latin typeface="Impact"/>
              </a:rPr>
              <a:t>Competitividad</a:t>
            </a:r>
          </a:p>
        </p:txBody>
      </p:sp>
      <p:sp>
        <p:nvSpPr>
          <p:cNvPr id="154637" name="Oval 13"/>
          <p:cNvSpPr>
            <a:spLocks noChangeArrowheads="1"/>
          </p:cNvSpPr>
          <p:nvPr/>
        </p:nvSpPr>
        <p:spPr bwMode="auto">
          <a:xfrm>
            <a:off x="4257675" y="4373563"/>
            <a:ext cx="914400" cy="914400"/>
          </a:xfrm>
          <a:prstGeom prst="ellipse">
            <a:avLst/>
          </a:prstGeom>
          <a:noFill/>
          <a:ln w="9525">
            <a:noFill/>
            <a:round/>
            <a:headEnd/>
            <a:tailEnd/>
          </a:ln>
          <a:effectLst/>
        </p:spPr>
        <p:txBody>
          <a:bodyPr wrap="none" anchor="ctr"/>
          <a:lstStyle/>
          <a:p>
            <a:endParaRPr lang="es-ES"/>
          </a:p>
        </p:txBody>
      </p:sp>
      <p:sp>
        <p:nvSpPr>
          <p:cNvPr id="154638" name="Oval 14"/>
          <p:cNvSpPr>
            <a:spLocks noChangeArrowheads="1"/>
          </p:cNvSpPr>
          <p:nvPr/>
        </p:nvSpPr>
        <p:spPr bwMode="auto">
          <a:xfrm>
            <a:off x="3203575" y="2924175"/>
            <a:ext cx="2613025" cy="1558925"/>
          </a:xfrm>
          <a:prstGeom prst="ellipse">
            <a:avLst/>
          </a:prstGeom>
          <a:noFill/>
          <a:ln w="3175">
            <a:solidFill>
              <a:schemeClr val="tx1"/>
            </a:solidFill>
            <a:round/>
            <a:headEnd/>
            <a:tailEnd/>
          </a:ln>
          <a:effectLst/>
        </p:spPr>
        <p:txBody>
          <a:bodyPr wrap="none" anchor="ctr"/>
          <a:lstStyle/>
          <a:p>
            <a:endParaRPr lang="es-ES"/>
          </a:p>
        </p:txBody>
      </p:sp>
      <p:sp>
        <p:nvSpPr>
          <p:cNvPr id="154639" name="Rectangle 15"/>
          <p:cNvSpPr>
            <a:spLocks noChangeArrowheads="1"/>
          </p:cNvSpPr>
          <p:nvPr/>
        </p:nvSpPr>
        <p:spPr bwMode="auto">
          <a:xfrm>
            <a:off x="2700338" y="1916113"/>
            <a:ext cx="3744912" cy="579437"/>
          </a:xfrm>
          <a:prstGeom prst="rect">
            <a:avLst/>
          </a:prstGeom>
          <a:noFill/>
          <a:ln w="9525">
            <a:noFill/>
            <a:miter lim="800000"/>
            <a:headEnd/>
            <a:tailEnd/>
          </a:ln>
          <a:effectLst/>
        </p:spPr>
        <p:txBody>
          <a:bodyPr>
            <a:spAutoFit/>
          </a:bodyPr>
          <a:lstStyle/>
          <a:p>
            <a:pPr algn="r" eaLnBrk="0" hangingPunct="0"/>
            <a:r>
              <a:rPr lang="es-VE" sz="3200">
                <a:effectLst>
                  <a:outerShdw blurRad="38100" dist="38100" dir="2700000" algn="tl">
                    <a:srgbClr val="000000"/>
                  </a:outerShdw>
                </a:effectLst>
              </a:rPr>
              <a:t>Marco Institucional</a:t>
            </a:r>
            <a:endParaRPr lang="es-ES" sz="3200">
              <a:effectLst>
                <a:outerShdw blurRad="38100" dist="38100" dir="2700000" algn="tl">
                  <a:srgbClr val="000000"/>
                </a:outerShdw>
              </a:effectLst>
            </a:endParaRPr>
          </a:p>
        </p:txBody>
      </p:sp>
      <p:sp>
        <p:nvSpPr>
          <p:cNvPr id="154640" name="Rectangle 16"/>
          <p:cNvSpPr>
            <a:spLocks noChangeArrowheads="1"/>
          </p:cNvSpPr>
          <p:nvPr/>
        </p:nvSpPr>
        <p:spPr bwMode="auto">
          <a:xfrm>
            <a:off x="1187450" y="4149725"/>
            <a:ext cx="2305050" cy="1190625"/>
          </a:xfrm>
          <a:prstGeom prst="rect">
            <a:avLst/>
          </a:prstGeom>
          <a:noFill/>
          <a:ln w="9525">
            <a:noFill/>
            <a:miter lim="800000"/>
            <a:headEnd/>
            <a:tailEnd/>
          </a:ln>
          <a:effectLst/>
        </p:spPr>
        <p:txBody>
          <a:bodyPr>
            <a:spAutoFit/>
          </a:bodyPr>
          <a:lstStyle/>
          <a:p>
            <a:pPr algn="ctr"/>
            <a:r>
              <a:rPr lang="es-ES_tradnl" b="1">
                <a:solidFill>
                  <a:schemeClr val="bg1"/>
                </a:solidFill>
                <a:latin typeface="Times New Roman" pitchFamily="18" charset="0"/>
              </a:rPr>
              <a:t>3. Organización y servicios</a:t>
            </a:r>
            <a:r>
              <a:rPr lang="es-ES_tradnl">
                <a:solidFill>
                  <a:schemeClr val="bg1"/>
                </a:solidFill>
                <a:latin typeface="Times New Roman" pitchFamily="18" charset="0"/>
              </a:rPr>
              <a:t>:</a:t>
            </a:r>
          </a:p>
          <a:p>
            <a:pPr algn="ctr"/>
            <a:r>
              <a:rPr lang="es-ES_tradnl">
                <a:latin typeface="Times New Roman" pitchFamily="18" charset="0"/>
              </a:rPr>
              <a:t>Comunidad Portuaria</a:t>
            </a:r>
          </a:p>
          <a:p>
            <a:pPr algn="ctr"/>
            <a:r>
              <a:rPr lang="es-ES_tradnl">
                <a:latin typeface="Times New Roman" pitchFamily="18" charset="0"/>
              </a:rPr>
              <a:t>Calidad</a:t>
            </a:r>
            <a:endParaRPr lang="es-ES">
              <a:latin typeface="Times New Roman" pitchFamily="18" charset="0"/>
            </a:endParaRPr>
          </a:p>
        </p:txBody>
      </p:sp>
      <p:sp>
        <p:nvSpPr>
          <p:cNvPr id="154641" name="Rectangle 17"/>
          <p:cNvSpPr>
            <a:spLocks noChangeArrowheads="1"/>
          </p:cNvSpPr>
          <p:nvPr/>
        </p:nvSpPr>
        <p:spPr bwMode="auto">
          <a:xfrm>
            <a:off x="250825" y="260350"/>
            <a:ext cx="8229600" cy="1384300"/>
          </a:xfrm>
          <a:prstGeom prst="rect">
            <a:avLst/>
          </a:prstGeom>
          <a:noFill/>
          <a:ln w="9525">
            <a:noFill/>
            <a:miter lim="800000"/>
            <a:headEnd/>
            <a:tailEnd/>
          </a:ln>
          <a:effectLst/>
        </p:spPr>
        <p:txBody>
          <a:bodyPr anchor="ctr"/>
          <a:lstStyle/>
          <a:p>
            <a:r>
              <a:rPr lang="es-ES_tradnl" sz="4000">
                <a:solidFill>
                  <a:schemeClr val="tx2"/>
                </a:solidFill>
                <a:effectLst>
                  <a:outerShdw blurRad="38100" dist="38100" dir="2700000" algn="tl">
                    <a:srgbClr val="000000"/>
                  </a:outerShdw>
                </a:effectLst>
              </a:rPr>
              <a:t>II. Costos de Transporte                y Eficiencia Portuaria</a:t>
            </a:r>
            <a:endParaRPr lang="es-MX" sz="4000">
              <a:solidFill>
                <a:schemeClr val="tx2"/>
              </a:solidFill>
              <a:effectLst>
                <a:outerShdw blurRad="38100" dist="38100" dir="2700000" algn="tl">
                  <a:srgbClr val="000000"/>
                </a:outerShdw>
              </a:effectLst>
            </a:endParaRPr>
          </a:p>
        </p:txBody>
      </p:sp>
      <p:pic>
        <p:nvPicPr>
          <p:cNvPr id="154642" name="Picture 18" descr="j0230976"/>
          <p:cNvPicPr>
            <a:picLocks noChangeAspect="1" noChangeArrowheads="1"/>
          </p:cNvPicPr>
          <p:nvPr/>
        </p:nvPicPr>
        <p:blipFill>
          <a:blip r:embed="rId2"/>
          <a:srcRect/>
          <a:stretch>
            <a:fillRect/>
          </a:stretch>
        </p:blipFill>
        <p:spPr bwMode="auto">
          <a:xfrm>
            <a:off x="6516688" y="260350"/>
            <a:ext cx="2233612" cy="12239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5"/>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55650" name="Rectangle 2"/>
          <p:cNvSpPr>
            <a:spLocks noGrp="1" noChangeArrowheads="1"/>
          </p:cNvSpPr>
          <p:nvPr>
            <p:ph type="body" sz="half" idx="1"/>
          </p:nvPr>
        </p:nvSpPr>
        <p:spPr>
          <a:xfrm>
            <a:off x="457200" y="1905000"/>
            <a:ext cx="8435975" cy="4619625"/>
          </a:xfrm>
        </p:spPr>
        <p:txBody>
          <a:bodyPr/>
          <a:lstStyle/>
          <a:p>
            <a:pPr>
              <a:lnSpc>
                <a:spcPct val="90000"/>
              </a:lnSpc>
            </a:pPr>
            <a:r>
              <a:rPr lang="es-ES"/>
              <a:t>Durante medio siglo los gobiernos han operado los puertos estatales, haciendo caso omiso a las señales del mercado.</a:t>
            </a:r>
          </a:p>
          <a:p>
            <a:pPr>
              <a:lnSpc>
                <a:spcPct val="90000"/>
              </a:lnSpc>
            </a:pPr>
            <a:r>
              <a:rPr lang="es-MX"/>
              <a:t>Permitieron  el monopolio de sindicatos en el manejo y estiba de la carga, negociaron acuerdos colectivos con improductividad, renunciaron al uso de tecnologías que reducen la demanda de estibadores, aceptaron lentas y costosas operaciones, y terminaron subsidiando ineficiencias. </a:t>
            </a:r>
          </a:p>
        </p:txBody>
      </p:sp>
      <p:sp>
        <p:nvSpPr>
          <p:cNvPr id="155652"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55654" name="Picture 6" descr="j0290313"/>
          <p:cNvPicPr>
            <a:picLocks noChangeAspect="1" noChangeArrowheads="1"/>
          </p:cNvPicPr>
          <p:nvPr>
            <p:ph sz="half" idx="2"/>
          </p:nvPr>
        </p:nvPicPr>
        <p:blipFill>
          <a:blip r:embed="rId2"/>
          <a:srcRect/>
          <a:stretch>
            <a:fillRect/>
          </a:stretch>
        </p:blipFill>
        <p:spPr>
          <a:xfrm>
            <a:off x="6732588" y="333375"/>
            <a:ext cx="2016125" cy="1547813"/>
          </a:xfrm>
          <a:noFill/>
          <a:ln/>
        </p:spPr>
      </p:pic>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57699" name="Rectangle 3"/>
          <p:cNvSpPr>
            <a:spLocks noGrp="1" noChangeArrowheads="1"/>
          </p:cNvSpPr>
          <p:nvPr>
            <p:ph type="body" sz="half" idx="1"/>
          </p:nvPr>
        </p:nvSpPr>
        <p:spPr>
          <a:xfrm>
            <a:off x="457200" y="1905000"/>
            <a:ext cx="8686800" cy="4619625"/>
          </a:xfrm>
        </p:spPr>
        <p:txBody>
          <a:bodyPr/>
          <a:lstStyle/>
          <a:p>
            <a:pPr>
              <a:lnSpc>
                <a:spcPct val="90000"/>
              </a:lnSpc>
            </a:pPr>
            <a:r>
              <a:rPr lang="es-MX"/>
              <a:t>Hoy los puertos están en crisis, por la globalización, la economía centrada en las exportaciones, la tecnología de maquinas e instalaciones y la economía marítima. </a:t>
            </a:r>
          </a:p>
          <a:p>
            <a:pPr>
              <a:lnSpc>
                <a:spcPct val="90000"/>
              </a:lnSpc>
            </a:pPr>
            <a:r>
              <a:rPr lang="es-MX"/>
              <a:t>Un puerto hoy tiene que agregar valor al comercio de sus clientes, y fortalecer la tarea de los operadores privados en las terminales marítimas. Las tecnologías amplían los mercados que los puertos atienden y exigen mano de obra productiva.</a:t>
            </a:r>
          </a:p>
        </p:txBody>
      </p:sp>
      <p:sp>
        <p:nvSpPr>
          <p:cNvPr id="157700"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57701" name="Picture 5" descr="j0290313"/>
          <p:cNvPicPr>
            <a:picLocks noChangeAspect="1" noChangeArrowheads="1"/>
          </p:cNvPicPr>
          <p:nvPr>
            <p:ph sz="half" idx="2"/>
          </p:nvPr>
        </p:nvPicPr>
        <p:blipFill>
          <a:blip r:embed="rId2"/>
          <a:srcRect/>
          <a:stretch>
            <a:fillRect/>
          </a:stretch>
        </p:blipFill>
        <p:spPr>
          <a:xfrm>
            <a:off x="6804025" y="333375"/>
            <a:ext cx="1944688" cy="1492250"/>
          </a:xfrm>
          <a:noFill/>
          <a:ln/>
        </p:spPr>
      </p:pic>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58723" name="Rectangle 3"/>
          <p:cNvSpPr>
            <a:spLocks noGrp="1" noChangeArrowheads="1"/>
          </p:cNvSpPr>
          <p:nvPr>
            <p:ph type="body" sz="half" idx="1"/>
          </p:nvPr>
        </p:nvSpPr>
        <p:spPr>
          <a:xfrm>
            <a:off x="250825" y="1916113"/>
            <a:ext cx="8686800" cy="4619625"/>
          </a:xfrm>
        </p:spPr>
        <p:txBody>
          <a:bodyPr/>
          <a:lstStyle/>
          <a:p>
            <a:pPr>
              <a:lnSpc>
                <a:spcPct val="90000"/>
              </a:lnSpc>
            </a:pPr>
            <a:r>
              <a:rPr lang="es-ES_tradnl"/>
              <a:t>El Puerto de Guayaquil necesita renovar</a:t>
            </a:r>
            <a:r>
              <a:rPr lang="es-MX"/>
              <a:t> maquinaria e instalaciones obsoletos, reducir costos por exceso de trabajadores y elevar su productividad del personal. Es asunto de perder la oportunidad de ser competitivos en exportaciones y de reducir el costo de las importaciones. </a:t>
            </a:r>
          </a:p>
          <a:p>
            <a:pPr>
              <a:lnSpc>
                <a:spcPct val="90000"/>
              </a:lnSpc>
            </a:pPr>
            <a:r>
              <a:rPr lang="es-MX"/>
              <a:t>Los Puertos Estatales han</a:t>
            </a:r>
            <a:r>
              <a:rPr lang="es-ES"/>
              <a:t> dado lugar a la promoción de la participación privada y a la reformulación de los regímenes laborales.</a:t>
            </a:r>
            <a:endParaRPr lang="es-MX"/>
          </a:p>
        </p:txBody>
      </p:sp>
      <p:sp>
        <p:nvSpPr>
          <p:cNvPr id="158724"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58725" name="Picture 5" descr="j0290313"/>
          <p:cNvPicPr>
            <a:picLocks noChangeAspect="1" noChangeArrowheads="1"/>
          </p:cNvPicPr>
          <p:nvPr>
            <p:ph sz="half" idx="2"/>
          </p:nvPr>
        </p:nvPicPr>
        <p:blipFill>
          <a:blip r:embed="rId2"/>
          <a:srcRect/>
          <a:stretch>
            <a:fillRect/>
          </a:stretch>
        </p:blipFill>
        <p:spPr>
          <a:xfrm>
            <a:off x="6948488" y="333375"/>
            <a:ext cx="1800225" cy="1381125"/>
          </a:xfrm>
          <a:noFill/>
          <a:ln/>
        </p:spPr>
      </p:pic>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59747" name="Rectangle 3"/>
          <p:cNvSpPr>
            <a:spLocks noGrp="1" noChangeArrowheads="1"/>
          </p:cNvSpPr>
          <p:nvPr>
            <p:ph type="body" sz="half" idx="1"/>
          </p:nvPr>
        </p:nvSpPr>
        <p:spPr>
          <a:xfrm>
            <a:off x="457200" y="1905000"/>
            <a:ext cx="8435975" cy="4953000"/>
          </a:xfrm>
        </p:spPr>
        <p:txBody>
          <a:bodyPr/>
          <a:lstStyle/>
          <a:p>
            <a:r>
              <a:rPr lang="es-ES_tradnl"/>
              <a:t>Transformar puertos no es novedoso, lo es hacerlo según la eficiencia del mercado.</a:t>
            </a:r>
          </a:p>
          <a:p>
            <a:r>
              <a:rPr lang="es-MX"/>
              <a:t>Los puertos pivotes (HUV) concentran carga de diferentes procedencias y destinos, nacionales y extranjeros, para su posterior redistribución. </a:t>
            </a:r>
          </a:p>
          <a:p>
            <a:r>
              <a:rPr lang="es-MX"/>
              <a:t>Generan así negocios para la economía local al transportar el comercio que no es del entorno cercano al propio puerto.</a:t>
            </a:r>
          </a:p>
        </p:txBody>
      </p:sp>
      <p:sp>
        <p:nvSpPr>
          <p:cNvPr id="159748"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59749" name="Picture 5" descr="j0290313"/>
          <p:cNvPicPr>
            <a:picLocks noChangeAspect="1" noChangeArrowheads="1"/>
          </p:cNvPicPr>
          <p:nvPr>
            <p:ph sz="half" idx="2"/>
          </p:nvPr>
        </p:nvPicPr>
        <p:blipFill>
          <a:blip r:embed="rId2"/>
          <a:srcRect/>
          <a:stretch>
            <a:fillRect/>
          </a:stretch>
        </p:blipFill>
        <p:spPr>
          <a:xfrm>
            <a:off x="6877050" y="333375"/>
            <a:ext cx="1871663" cy="1436688"/>
          </a:xfrm>
          <a:noFill/>
          <a:ln/>
        </p:spPr>
      </p:pic>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60771" name="Rectangle 3"/>
          <p:cNvSpPr>
            <a:spLocks noGrp="1" noChangeArrowheads="1"/>
          </p:cNvSpPr>
          <p:nvPr>
            <p:ph type="body" sz="half" idx="1"/>
          </p:nvPr>
        </p:nvSpPr>
        <p:spPr>
          <a:xfrm>
            <a:off x="457200" y="1905000"/>
            <a:ext cx="8435975" cy="4953000"/>
          </a:xfrm>
        </p:spPr>
        <p:txBody>
          <a:bodyPr/>
          <a:lstStyle/>
          <a:p>
            <a:r>
              <a:rPr lang="es-MX"/>
              <a:t>Los puertos pivotes en la costa oeste de Sudamérica es importante para la integración económica intraregión y con Asia Pacífico (APEC).</a:t>
            </a:r>
          </a:p>
          <a:p>
            <a:r>
              <a:rPr lang="es-MX"/>
              <a:t>La industria del transporte marítimo de líneas se ha concentrado, por medio de alianzas y fusiones entre empresas navieras, y un aumento del tráfico portuario de trasbordo de carga en contenedores. </a:t>
            </a:r>
          </a:p>
        </p:txBody>
      </p:sp>
      <p:sp>
        <p:nvSpPr>
          <p:cNvPr id="160772"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60773" name="Picture 5" descr="j0290313"/>
          <p:cNvPicPr>
            <a:picLocks noChangeAspect="1" noChangeArrowheads="1"/>
          </p:cNvPicPr>
          <p:nvPr>
            <p:ph sz="half" idx="2"/>
          </p:nvPr>
        </p:nvPicPr>
        <p:blipFill>
          <a:blip r:embed="rId2"/>
          <a:srcRect/>
          <a:stretch>
            <a:fillRect/>
          </a:stretch>
        </p:blipFill>
        <p:spPr>
          <a:xfrm>
            <a:off x="6732588" y="333375"/>
            <a:ext cx="2016125" cy="1547813"/>
          </a:xfrm>
          <a:noFill/>
          <a:ln/>
        </p:spPr>
      </p:pic>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61795" name="Rectangle 3"/>
          <p:cNvSpPr>
            <a:spLocks noGrp="1" noChangeArrowheads="1"/>
          </p:cNvSpPr>
          <p:nvPr>
            <p:ph type="body" sz="half" idx="1"/>
          </p:nvPr>
        </p:nvSpPr>
        <p:spPr>
          <a:xfrm>
            <a:off x="323850" y="1905000"/>
            <a:ext cx="8569325" cy="4953000"/>
          </a:xfrm>
        </p:spPr>
        <p:txBody>
          <a:bodyPr/>
          <a:lstStyle/>
          <a:p>
            <a:r>
              <a:rPr lang="es-ES_tradnl"/>
              <a:t>Los puertos pivotes y el trasbordo han creado el entorno para pensar en la venta de servicios portuarios a países vecinos.</a:t>
            </a:r>
          </a:p>
          <a:p>
            <a:r>
              <a:rPr lang="es-ES"/>
              <a:t>Tales expectativas han surgido en puertos de los cuatro países sudamericanos que dan al Pacífico: Chile, Colombia, Ecuador y Perú.</a:t>
            </a:r>
          </a:p>
          <a:p>
            <a:r>
              <a:rPr lang="es-MX"/>
              <a:t>Sus puertos están siendo privatizados y buscan inversionistas para mejorar la infraestructura y productividad portuarias. </a:t>
            </a:r>
          </a:p>
        </p:txBody>
      </p:sp>
      <p:sp>
        <p:nvSpPr>
          <p:cNvPr id="161796"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61797" name="Picture 5" descr="j0290313"/>
          <p:cNvPicPr>
            <a:picLocks noChangeAspect="1" noChangeArrowheads="1"/>
          </p:cNvPicPr>
          <p:nvPr>
            <p:ph sz="half" idx="2"/>
          </p:nvPr>
        </p:nvPicPr>
        <p:blipFill>
          <a:blip r:embed="rId2"/>
          <a:srcRect/>
          <a:stretch>
            <a:fillRect/>
          </a:stretch>
        </p:blipFill>
        <p:spPr>
          <a:xfrm>
            <a:off x="6804025" y="333375"/>
            <a:ext cx="1944688" cy="1492250"/>
          </a:xfrm>
          <a:noFill/>
          <a:ln/>
        </p:spPr>
      </p:pic>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0" name="Rectangle 6"/>
          <p:cNvSpPr>
            <a:spLocks noGrp="1" noChangeArrowheads="1"/>
          </p:cNvSpPr>
          <p:nvPr>
            <p:ph type="title"/>
          </p:nvPr>
        </p:nvSpPr>
        <p:spPr>
          <a:xfrm>
            <a:off x="468313" y="692150"/>
            <a:ext cx="3106737" cy="5545138"/>
          </a:xfrm>
        </p:spPr>
        <p:txBody>
          <a:bodyPr/>
          <a:lstStyle/>
          <a:p>
            <a:r>
              <a:rPr lang="es-ES_tradnl" sz="4000"/>
              <a:t>Los Puertos Pivotes en Chile, Colombia, Ecuador </a:t>
            </a:r>
            <a:br>
              <a:rPr lang="es-ES_tradnl" sz="4000"/>
            </a:br>
            <a:r>
              <a:rPr lang="es-ES_tradnl" sz="4000"/>
              <a:t>y Perú en la Cuenca del Pacífico Sur</a:t>
            </a:r>
            <a:endParaRPr lang="es-MX" sz="4000"/>
          </a:p>
        </p:txBody>
      </p:sp>
      <p:pic>
        <p:nvPicPr>
          <p:cNvPr id="164869" name="Picture 5"/>
          <p:cNvPicPr>
            <a:picLocks noChangeAspect="1" noChangeArrowheads="1"/>
          </p:cNvPicPr>
          <p:nvPr>
            <p:ph idx="1"/>
          </p:nvPr>
        </p:nvPicPr>
        <p:blipFill>
          <a:blip r:embed="rId2"/>
          <a:srcRect/>
          <a:stretch>
            <a:fillRect/>
          </a:stretch>
        </p:blipFill>
        <p:spPr>
          <a:xfrm>
            <a:off x="3851275" y="0"/>
            <a:ext cx="5292725" cy="6858000"/>
          </a:xfrm>
          <a:noFill/>
          <a:ln/>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63843" name="Rectangle 3"/>
          <p:cNvSpPr>
            <a:spLocks noGrp="1" noChangeArrowheads="1"/>
          </p:cNvSpPr>
          <p:nvPr>
            <p:ph type="body" sz="half" idx="1"/>
          </p:nvPr>
        </p:nvSpPr>
        <p:spPr>
          <a:xfrm>
            <a:off x="323850" y="1700213"/>
            <a:ext cx="8820150" cy="4953000"/>
          </a:xfrm>
        </p:spPr>
        <p:txBody>
          <a:bodyPr/>
          <a:lstStyle/>
          <a:p>
            <a:r>
              <a:rPr lang="es-MX"/>
              <a:t>Países más cercanos tienen más comercio bilateral que países más lejanos. Chile, Ecuador y Perú, con Europa comercian relativamente menos que Argentina, Brasil y Uruguay. </a:t>
            </a:r>
          </a:p>
          <a:p>
            <a:r>
              <a:rPr lang="es-MX"/>
              <a:t>El comercio del Atlántico con Europa fue casi tres veces mayor que con América del Norte, mientras que el Pacífico con América del Norte casi doblo aquél con Europa.</a:t>
            </a:r>
          </a:p>
        </p:txBody>
      </p:sp>
      <p:sp>
        <p:nvSpPr>
          <p:cNvPr id="163844"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63845" name="Picture 5" descr="j0290313"/>
          <p:cNvPicPr>
            <a:picLocks noChangeAspect="1" noChangeArrowheads="1"/>
          </p:cNvPicPr>
          <p:nvPr>
            <p:ph sz="half" idx="2"/>
          </p:nvPr>
        </p:nvPicPr>
        <p:blipFill>
          <a:blip r:embed="rId2"/>
          <a:srcRect/>
          <a:stretch>
            <a:fillRect/>
          </a:stretch>
        </p:blipFill>
        <p:spPr>
          <a:xfrm>
            <a:off x="6877050" y="333375"/>
            <a:ext cx="1871663" cy="1436688"/>
          </a:xfrm>
          <a:noFill/>
          <a:ln/>
        </p:spPr>
      </p:pic>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1" name="Picture 5"/>
          <p:cNvPicPr>
            <a:picLocks noChangeAspect="1" noChangeArrowheads="1"/>
          </p:cNvPicPr>
          <p:nvPr>
            <p:ph idx="1"/>
          </p:nvPr>
        </p:nvPicPr>
        <p:blipFill>
          <a:blip r:embed="rId2"/>
          <a:srcRect/>
          <a:stretch>
            <a:fillRect/>
          </a:stretch>
        </p:blipFill>
        <p:spPr>
          <a:xfrm>
            <a:off x="827088" y="0"/>
            <a:ext cx="7596187" cy="6858000"/>
          </a:xfrm>
          <a:noFill/>
          <a:ln/>
        </p:spPr>
      </p:pic>
      <p:pic>
        <p:nvPicPr>
          <p:cNvPr id="167944" name="Picture 8" descr="j0290313"/>
          <p:cNvPicPr>
            <a:picLocks noChangeAspect="1" noChangeArrowheads="1"/>
          </p:cNvPicPr>
          <p:nvPr>
            <p:ph type="title"/>
          </p:nvPr>
        </p:nvPicPr>
        <p:blipFill>
          <a:blip r:embed="rId3"/>
          <a:srcRect/>
          <a:stretch>
            <a:fillRect/>
          </a:stretch>
        </p:blipFill>
        <p:spPr>
          <a:xfrm>
            <a:off x="395288" y="2565400"/>
            <a:ext cx="1798637" cy="1381125"/>
          </a:xfrm>
          <a:noFill/>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6" name="Rectangle 6"/>
          <p:cNvSpPr>
            <a:spLocks noGrp="1" noChangeArrowheads="1"/>
          </p:cNvSpPr>
          <p:nvPr>
            <p:ph type="title"/>
          </p:nvPr>
        </p:nvSpPr>
        <p:spPr>
          <a:xfrm>
            <a:off x="250825" y="333375"/>
            <a:ext cx="8229600" cy="544513"/>
          </a:xfrm>
        </p:spPr>
        <p:txBody>
          <a:bodyPr/>
          <a:lstStyle/>
          <a:p>
            <a:r>
              <a:rPr lang="es-ES_tradnl" sz="4000"/>
              <a:t>El contexto internacional</a:t>
            </a:r>
            <a:endParaRPr lang="es-ES" sz="4000"/>
          </a:p>
        </p:txBody>
      </p:sp>
      <p:pic>
        <p:nvPicPr>
          <p:cNvPr id="256008" name="Picture 8"/>
          <p:cNvPicPr>
            <a:picLocks noChangeAspect="1" noChangeArrowheads="1"/>
          </p:cNvPicPr>
          <p:nvPr/>
        </p:nvPicPr>
        <p:blipFill>
          <a:blip r:embed="rId2"/>
          <a:srcRect/>
          <a:stretch>
            <a:fillRect/>
          </a:stretch>
        </p:blipFill>
        <p:spPr bwMode="auto">
          <a:xfrm>
            <a:off x="827088" y="1196975"/>
            <a:ext cx="7416800" cy="5040313"/>
          </a:xfrm>
          <a:prstGeom prst="rect">
            <a:avLst/>
          </a:prstGeom>
          <a:noFill/>
        </p:spPr>
      </p:pic>
      <p:pic>
        <p:nvPicPr>
          <p:cNvPr id="256009" name="Picture 9"/>
          <p:cNvPicPr>
            <a:picLocks noChangeAspect="1" noChangeArrowheads="1"/>
          </p:cNvPicPr>
          <p:nvPr/>
        </p:nvPicPr>
        <p:blipFill>
          <a:blip r:embed="rId3"/>
          <a:srcRect/>
          <a:stretch>
            <a:fillRect/>
          </a:stretch>
        </p:blipFill>
        <p:spPr bwMode="auto">
          <a:xfrm>
            <a:off x="900113" y="1268413"/>
            <a:ext cx="7272337" cy="4968875"/>
          </a:xfrm>
          <a:prstGeom prst="rect">
            <a:avLst/>
          </a:prstGeom>
          <a:noFill/>
        </p:spPr>
      </p:pic>
      <p:pic>
        <p:nvPicPr>
          <p:cNvPr id="256010" name="Picture 10"/>
          <p:cNvPicPr>
            <a:picLocks noChangeAspect="1" noChangeArrowheads="1"/>
          </p:cNvPicPr>
          <p:nvPr/>
        </p:nvPicPr>
        <p:blipFill>
          <a:blip r:embed="rId4"/>
          <a:srcRect/>
          <a:stretch>
            <a:fillRect/>
          </a:stretch>
        </p:blipFill>
        <p:spPr bwMode="auto">
          <a:xfrm>
            <a:off x="900113" y="1268413"/>
            <a:ext cx="7343775" cy="4968875"/>
          </a:xfrm>
          <a:prstGeom prst="rect">
            <a:avLst/>
          </a:prstGeom>
          <a:noFill/>
        </p:spPr>
      </p:pic>
      <p:pic>
        <p:nvPicPr>
          <p:cNvPr id="256011" name="Picture 11"/>
          <p:cNvPicPr>
            <a:picLocks noChangeAspect="1" noChangeArrowheads="1"/>
          </p:cNvPicPr>
          <p:nvPr/>
        </p:nvPicPr>
        <p:blipFill>
          <a:blip r:embed="rId5"/>
          <a:srcRect/>
          <a:stretch>
            <a:fillRect/>
          </a:stretch>
        </p:blipFill>
        <p:spPr bwMode="auto">
          <a:xfrm>
            <a:off x="900113" y="1196975"/>
            <a:ext cx="7272337" cy="5040313"/>
          </a:xfrm>
          <a:prstGeom prst="rect">
            <a:avLst/>
          </a:prstGeom>
          <a:noFill/>
        </p:spPr>
      </p:pic>
      <p:pic>
        <p:nvPicPr>
          <p:cNvPr id="256012" name="Picture 12"/>
          <p:cNvPicPr>
            <a:picLocks noChangeAspect="1" noChangeArrowheads="1"/>
          </p:cNvPicPr>
          <p:nvPr/>
        </p:nvPicPr>
        <p:blipFill>
          <a:blip r:embed="rId6"/>
          <a:srcRect/>
          <a:stretch>
            <a:fillRect/>
          </a:stretch>
        </p:blipFill>
        <p:spPr bwMode="auto">
          <a:xfrm>
            <a:off x="900113" y="1196975"/>
            <a:ext cx="7272337" cy="5040313"/>
          </a:xfrm>
          <a:prstGeom prst="rect">
            <a:avLst/>
          </a:prstGeom>
          <a:noFill/>
        </p:spPr>
      </p:pic>
      <p:pic>
        <p:nvPicPr>
          <p:cNvPr id="256013" name="Picture 13"/>
          <p:cNvPicPr>
            <a:picLocks noChangeAspect="1" noChangeArrowheads="1"/>
          </p:cNvPicPr>
          <p:nvPr/>
        </p:nvPicPr>
        <p:blipFill>
          <a:blip r:embed="rId7"/>
          <a:srcRect/>
          <a:stretch>
            <a:fillRect/>
          </a:stretch>
        </p:blipFill>
        <p:spPr bwMode="auto">
          <a:xfrm>
            <a:off x="900113" y="1196975"/>
            <a:ext cx="7272337" cy="503555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08"/>
                                        </p:tgtEl>
                                        <p:attrNameLst>
                                          <p:attrName>style.visibility</p:attrName>
                                        </p:attrNameLst>
                                      </p:cBhvr>
                                      <p:to>
                                        <p:strVal val="visible"/>
                                      </p:to>
                                    </p:set>
                                    <p:animEffect transition="in" filter="box(in)">
                                      <p:cBhvr>
                                        <p:cTn id="7" dur="500"/>
                                        <p:tgtEl>
                                          <p:spTgt spid="2560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09"/>
                                        </p:tgtEl>
                                        <p:attrNameLst>
                                          <p:attrName>style.visibility</p:attrName>
                                        </p:attrNameLst>
                                      </p:cBhvr>
                                      <p:to>
                                        <p:strVal val="visible"/>
                                      </p:to>
                                    </p:set>
                                    <p:animEffect transition="in" filter="box(in)">
                                      <p:cBhvr>
                                        <p:cTn id="12" dur="500"/>
                                        <p:tgtEl>
                                          <p:spTgt spid="2560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10"/>
                                        </p:tgtEl>
                                        <p:attrNameLst>
                                          <p:attrName>style.visibility</p:attrName>
                                        </p:attrNameLst>
                                      </p:cBhvr>
                                      <p:to>
                                        <p:strVal val="visible"/>
                                      </p:to>
                                    </p:set>
                                    <p:animEffect transition="in" filter="box(in)">
                                      <p:cBhvr>
                                        <p:cTn id="17" dur="500"/>
                                        <p:tgtEl>
                                          <p:spTgt spid="2560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11"/>
                                        </p:tgtEl>
                                        <p:attrNameLst>
                                          <p:attrName>style.visibility</p:attrName>
                                        </p:attrNameLst>
                                      </p:cBhvr>
                                      <p:to>
                                        <p:strVal val="visible"/>
                                      </p:to>
                                    </p:set>
                                    <p:animEffect transition="in" filter="box(in)">
                                      <p:cBhvr>
                                        <p:cTn id="22" dur="500"/>
                                        <p:tgtEl>
                                          <p:spTgt spid="2560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56012"/>
                                        </p:tgtEl>
                                        <p:attrNameLst>
                                          <p:attrName>style.visibility</p:attrName>
                                        </p:attrNameLst>
                                      </p:cBhvr>
                                      <p:to>
                                        <p:strVal val="visible"/>
                                      </p:to>
                                    </p:set>
                                    <p:animEffect transition="in" filter="box(in)">
                                      <p:cBhvr>
                                        <p:cTn id="27" dur="500"/>
                                        <p:tgtEl>
                                          <p:spTgt spid="2560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56013"/>
                                        </p:tgtEl>
                                        <p:attrNameLst>
                                          <p:attrName>style.visibility</p:attrName>
                                        </p:attrNameLst>
                                      </p:cBhvr>
                                      <p:to>
                                        <p:strVal val="visible"/>
                                      </p:to>
                                    </p:set>
                                    <p:animEffect transition="in" filter="box(in)">
                                      <p:cBhvr>
                                        <p:cTn id="32" dur="500"/>
                                        <p:tgtEl>
                                          <p:spTgt spid="256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62819" name="Rectangle 3"/>
          <p:cNvSpPr>
            <a:spLocks noGrp="1" noChangeArrowheads="1"/>
          </p:cNvSpPr>
          <p:nvPr>
            <p:ph type="body" sz="half" idx="1"/>
          </p:nvPr>
        </p:nvSpPr>
        <p:spPr>
          <a:xfrm>
            <a:off x="395288" y="1628775"/>
            <a:ext cx="8435975" cy="4953000"/>
          </a:xfrm>
        </p:spPr>
        <p:txBody>
          <a:bodyPr/>
          <a:lstStyle/>
          <a:p>
            <a:r>
              <a:rPr lang="es-MX"/>
              <a:t>En resumen, hay influencia recíproca entre los flujos de comercio y los servicios de transporte internacional. Ambos se explican por la ubicación geográfica y las distancias hacia los principales mercados. </a:t>
            </a:r>
          </a:p>
          <a:p>
            <a:r>
              <a:rPr lang="es-MX"/>
              <a:t>El impacto de los flujos de comercio sobre el volumen de tráfico portuario es más fuerte que la influencia de una mayor eficiencia portuaria sobre los volúmenes de comercio.</a:t>
            </a:r>
          </a:p>
        </p:txBody>
      </p:sp>
      <p:sp>
        <p:nvSpPr>
          <p:cNvPr id="162820"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62821" name="Picture 5" descr="j0290313"/>
          <p:cNvPicPr>
            <a:picLocks noChangeAspect="1" noChangeArrowheads="1"/>
          </p:cNvPicPr>
          <p:nvPr>
            <p:ph sz="half" idx="2"/>
          </p:nvPr>
        </p:nvPicPr>
        <p:blipFill>
          <a:blip r:embed="rId2"/>
          <a:srcRect/>
          <a:stretch>
            <a:fillRect/>
          </a:stretch>
        </p:blipFill>
        <p:spPr>
          <a:xfrm>
            <a:off x="6877050" y="260350"/>
            <a:ext cx="1871663" cy="1436688"/>
          </a:xfrm>
          <a:noFill/>
          <a:ln/>
        </p:spPr>
      </p:pic>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71011" name="Rectangle 3"/>
          <p:cNvSpPr>
            <a:spLocks noGrp="1" noChangeArrowheads="1"/>
          </p:cNvSpPr>
          <p:nvPr>
            <p:ph type="body" sz="half" idx="1"/>
          </p:nvPr>
        </p:nvSpPr>
        <p:spPr>
          <a:xfrm>
            <a:off x="457200" y="1905000"/>
            <a:ext cx="8435975" cy="4953000"/>
          </a:xfrm>
        </p:spPr>
        <p:txBody>
          <a:bodyPr/>
          <a:lstStyle/>
          <a:p>
            <a:r>
              <a:rPr lang="es-MX"/>
              <a:t>¿Tienen ventajas comparativas los puertos en la costa sudamericana del Pacífico para transformarse en puertos pivotes? </a:t>
            </a:r>
          </a:p>
          <a:p>
            <a:r>
              <a:rPr lang="es-MX"/>
              <a:t>“En Sudamérica hay puertos que están en fila para convertirse en puertos pivotes y que en la costa oeste varios puertos chilenos competirán con Callao (Perú) o Guayaquil (Ecuador)”. Review of Maritime Transport (UNCTAD, 1999, Pág. 3).</a:t>
            </a:r>
          </a:p>
        </p:txBody>
      </p:sp>
      <p:sp>
        <p:nvSpPr>
          <p:cNvPr id="171012"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71013" name="Picture 5" descr="j0290313"/>
          <p:cNvPicPr>
            <a:picLocks noChangeAspect="1" noChangeArrowheads="1"/>
          </p:cNvPicPr>
          <p:nvPr>
            <p:ph sz="half" idx="2"/>
          </p:nvPr>
        </p:nvPicPr>
        <p:blipFill>
          <a:blip r:embed="rId2"/>
          <a:srcRect/>
          <a:stretch>
            <a:fillRect/>
          </a:stretch>
        </p:blipFill>
        <p:spPr>
          <a:xfrm>
            <a:off x="6948488" y="333375"/>
            <a:ext cx="1800225" cy="1381125"/>
          </a:xfrm>
          <a:noFill/>
          <a:ln/>
        </p:spPr>
      </p:pic>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176686" name="Group 558"/>
          <p:cNvGraphicFramePr>
            <a:graphicFrameLocks noGrp="1"/>
          </p:cNvGraphicFramePr>
          <p:nvPr/>
        </p:nvGraphicFramePr>
        <p:xfrm>
          <a:off x="468313" y="549275"/>
          <a:ext cx="8280400" cy="5759450"/>
        </p:xfrm>
        <a:graphic>
          <a:graphicData uri="http://schemas.openxmlformats.org/drawingml/2006/table">
            <a:tbl>
              <a:tblPr/>
              <a:tblGrid>
                <a:gridCol w="1193800"/>
                <a:gridCol w="1492250"/>
                <a:gridCol w="1117600"/>
                <a:gridCol w="1119187"/>
                <a:gridCol w="1616075"/>
                <a:gridCol w="1741488"/>
              </a:tblGrid>
              <a:tr h="798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Puertos Estatales y Privados</a:t>
                      </a:r>
                      <a:endParaRPr kumimoji="0" lang="es-MX" sz="1800" b="1" i="0" u="none" strike="noStrike" cap="none" normalizeH="0" baseline="0" smtClean="0">
                        <a:ln>
                          <a:noFill/>
                        </a:ln>
                        <a:solidFill>
                          <a:srgbClr val="000099"/>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Volumen de carga de maneja</a:t>
                      </a:r>
                      <a:endParaRPr kumimoji="0" lang="es-MX" sz="1800" b="1" i="0" u="none" strike="noStrike" cap="none" normalizeH="0" baseline="0" smtClean="0">
                        <a:ln>
                          <a:noFill/>
                        </a:ln>
                        <a:solidFill>
                          <a:srgbClr val="000099"/>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Profundidad</a:t>
                      </a:r>
                      <a:endParaRPr kumimoji="0" lang="es-MX" sz="1800" b="1" i="0" u="none" strike="noStrike" cap="none" normalizeH="0" baseline="0" smtClean="0">
                        <a:ln>
                          <a:noFill/>
                        </a:ln>
                        <a:solidFill>
                          <a:srgbClr val="000099"/>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Tiempo promedio de Ingreso y Salida</a:t>
                      </a:r>
                      <a:endParaRPr kumimoji="0" lang="es-MX" sz="1800" b="1" i="0" u="none" strike="noStrike" cap="none" normalizeH="0" baseline="0" smtClean="0">
                        <a:ln>
                          <a:noFill/>
                        </a:ln>
                        <a:solidFill>
                          <a:srgbClr val="000099"/>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Inversión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requerida</a:t>
                      </a:r>
                      <a:endParaRPr kumimoji="0" lang="es-MX" sz="1800" b="1" i="0" u="none" strike="noStrike" cap="none" normalizeH="0" baseline="0" smtClean="0">
                        <a:ln>
                          <a:noFill/>
                        </a:ln>
                        <a:solidFill>
                          <a:srgbClr val="000099"/>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Superficie</a:t>
                      </a:r>
                      <a:endParaRPr kumimoji="0" lang="es-MX" sz="1800" b="1" i="0" u="none" strike="noStrike" cap="none" normalizeH="0" baseline="0" smtClean="0">
                        <a:ln>
                          <a:noFill/>
                        </a:ln>
                        <a:solidFill>
                          <a:srgbClr val="000099"/>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1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Esmeraldas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201.000 toneladas en contenedores, 702.000 carga general y 237.000 en granel sólido</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11 mts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Cuatro horas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20 millones de dólares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40 hectáreas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69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Guayaquil </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5.6 millones de toneladas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7,5 mts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Dos horas y 42 minutos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70 millones de dólares (el terminal granelero fue concesionado en 1999)</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200 hectáreas (1.635 metros de muelles)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5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Fertisa</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600.000 toneladas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10,5 mts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s-ES" sz="2800" b="1" i="0" u="none" strike="noStrike" cap="none" normalizeH="0" baseline="0" smtClean="0">
                        <a:ln>
                          <a:noFill/>
                        </a:ln>
                        <a:solidFill>
                          <a:srgbClr val="000099"/>
                        </a:solidFill>
                        <a:effectLst>
                          <a:outerShdw blurRad="38100" dist="38100" dir="2700000" algn="tl">
                            <a:srgbClr val="C0C0C0"/>
                          </a:outerShdw>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15 millones de dólares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14 hectáreas (300 metros de muelle y dos atracaderos)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38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Bananapuerto</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40 millones de cajas de banano (900.000 toneladas)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9,75 mts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s-ES" sz="2800" b="1" i="0" u="none" strike="noStrike" cap="none" normalizeH="0" baseline="0" smtClean="0">
                        <a:ln>
                          <a:noFill/>
                        </a:ln>
                        <a:solidFill>
                          <a:srgbClr val="000099"/>
                        </a:solidFill>
                        <a:effectLst>
                          <a:outerShdw blurRad="38100" dist="38100" dir="2700000" algn="tl">
                            <a:srgbClr val="C0C0C0"/>
                          </a:outerShdw>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30 millones de dólares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120 metros cuadrados (320 metros de muelle y dos atracaderos)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445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Puerto Bolívar </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1.65 millones de toneladas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10,5 mts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3 horas 45 minutos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43 millones de dólares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70 hectáreas (360 metros del muelle marginal con dos atracaderos y el de espigón con dos atracaderos de 130 metros cada uno)</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85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Manta</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1,2 toneladas en contenedores, 60.000 toneladas de carga general</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12 mts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Dos horas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12 millones de dólares (para primera fase)</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smtClean="0">
                          <a:ln>
                            <a:noFill/>
                          </a:ln>
                          <a:solidFill>
                            <a:srgbClr val="000099"/>
                          </a:solidFill>
                          <a:effectLst/>
                          <a:latin typeface="Times New Roman" pitchFamily="18" charset="0"/>
                          <a:cs typeface="Times New Roman" pitchFamily="18" charset="0"/>
                        </a:rPr>
                        <a:t>18 hectáreas (800 metros de muelle y cuatro atracaderos</a:t>
                      </a:r>
                      <a:endParaRPr kumimoji="0" lang="es-MX" sz="1800" b="1" i="0" u="none" strike="noStrike" cap="none" normalizeH="0" baseline="0" smtClean="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6" name="Picture 4" descr="03"/>
          <p:cNvPicPr>
            <a:picLocks noChangeAspect="1" noChangeArrowheads="1"/>
          </p:cNvPicPr>
          <p:nvPr>
            <p:ph/>
          </p:nvPr>
        </p:nvPicPr>
        <p:blipFill>
          <a:blip r:embed="rId2">
            <a:lum contrast="30000"/>
          </a:blip>
          <a:srcRect/>
          <a:stretch>
            <a:fillRect/>
          </a:stretch>
        </p:blipFill>
        <p:spPr>
          <a:xfrm>
            <a:off x="0" y="0"/>
            <a:ext cx="9144000" cy="6858000"/>
          </a:xfrm>
          <a:noFill/>
          <a:ln/>
        </p:spPr>
      </p:pic>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Mapa puerto Gye"/>
          <p:cNvPicPr>
            <a:picLocks noChangeAspect="1" noChangeArrowheads="1"/>
          </p:cNvPicPr>
          <p:nvPr>
            <p:ph/>
          </p:nvPr>
        </p:nvPicPr>
        <p:blipFill>
          <a:blip r:embed="rId2" cstate="print"/>
          <a:srcRect/>
          <a:stretch>
            <a:fillRect/>
          </a:stretch>
        </p:blipFill>
        <p:spPr>
          <a:xfrm>
            <a:off x="457200" y="563563"/>
            <a:ext cx="8229600" cy="5745162"/>
          </a:xfrm>
          <a:noFill/>
          <a:ln/>
        </p:spPr>
      </p:pic>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5" name="Rectangle 25"/>
          <p:cNvSpPr>
            <a:spLocks noGrp="1" noChangeArrowheads="1"/>
          </p:cNvSpPr>
          <p:nvPr>
            <p:ph type="title" sz="quarter"/>
          </p:nvPr>
        </p:nvSpPr>
        <p:spPr>
          <a:xfrm>
            <a:off x="457200" y="292100"/>
            <a:ext cx="8229600" cy="1049338"/>
          </a:xfrm>
        </p:spPr>
        <p:txBody>
          <a:bodyPr/>
          <a:lstStyle/>
          <a:p>
            <a:r>
              <a:rPr lang="es-ES_tradnl" sz="4300"/>
              <a:t>Guayaquil sin Eficiencia Portuaria</a:t>
            </a:r>
            <a:endParaRPr lang="es-MX" sz="4300"/>
          </a:p>
        </p:txBody>
      </p:sp>
      <p:pic>
        <p:nvPicPr>
          <p:cNvPr id="174096" name="Picture 16"/>
          <p:cNvPicPr>
            <a:picLocks noChangeAspect="1" noChangeArrowheads="1"/>
          </p:cNvPicPr>
          <p:nvPr>
            <p:ph sz="quarter" idx="1"/>
          </p:nvPr>
        </p:nvPicPr>
        <p:blipFill>
          <a:blip r:embed="rId2"/>
          <a:srcRect/>
          <a:stretch>
            <a:fillRect/>
          </a:stretch>
        </p:blipFill>
        <p:spPr>
          <a:xfrm>
            <a:off x="468313" y="1557338"/>
            <a:ext cx="3959225" cy="2447925"/>
          </a:xfrm>
          <a:noFill/>
          <a:ln/>
        </p:spPr>
      </p:pic>
      <p:pic>
        <p:nvPicPr>
          <p:cNvPr id="174100" name="Picture 20"/>
          <p:cNvPicPr>
            <a:picLocks noChangeAspect="1" noChangeArrowheads="1"/>
          </p:cNvPicPr>
          <p:nvPr>
            <p:ph sz="quarter" idx="2"/>
          </p:nvPr>
        </p:nvPicPr>
        <p:blipFill>
          <a:blip r:embed="rId3"/>
          <a:srcRect/>
          <a:stretch>
            <a:fillRect/>
          </a:stretch>
        </p:blipFill>
        <p:spPr>
          <a:xfrm>
            <a:off x="4787900" y="1557338"/>
            <a:ext cx="3887788" cy="2447925"/>
          </a:xfrm>
          <a:noFill/>
          <a:ln/>
        </p:spPr>
      </p:pic>
      <p:pic>
        <p:nvPicPr>
          <p:cNvPr id="174101" name="Picture 21"/>
          <p:cNvPicPr>
            <a:picLocks noChangeAspect="1" noChangeArrowheads="1"/>
          </p:cNvPicPr>
          <p:nvPr>
            <p:ph sz="quarter" idx="3"/>
          </p:nvPr>
        </p:nvPicPr>
        <p:blipFill>
          <a:blip r:embed="rId4"/>
          <a:srcRect/>
          <a:stretch>
            <a:fillRect/>
          </a:stretch>
        </p:blipFill>
        <p:spPr>
          <a:xfrm>
            <a:off x="468313" y="4149725"/>
            <a:ext cx="3959225" cy="2408238"/>
          </a:xfrm>
          <a:noFill/>
          <a:ln/>
        </p:spPr>
      </p:pic>
      <p:pic>
        <p:nvPicPr>
          <p:cNvPr id="174104" name="Picture 24"/>
          <p:cNvPicPr>
            <a:picLocks noChangeAspect="1" noChangeArrowheads="1"/>
          </p:cNvPicPr>
          <p:nvPr>
            <p:ph sz="quarter" idx="4"/>
          </p:nvPr>
        </p:nvPicPr>
        <p:blipFill>
          <a:blip r:embed="rId5"/>
          <a:srcRect/>
          <a:stretch>
            <a:fillRect/>
          </a:stretch>
        </p:blipFill>
        <p:spPr>
          <a:xfrm>
            <a:off x="4787900" y="4149725"/>
            <a:ext cx="3898900" cy="2339975"/>
          </a:xfrm>
          <a:noFill/>
          <a:ln/>
        </p:spPr>
      </p:pic>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72035" name="Rectangle 3"/>
          <p:cNvSpPr>
            <a:spLocks noGrp="1" noChangeArrowheads="1"/>
          </p:cNvSpPr>
          <p:nvPr>
            <p:ph type="body" sz="half" idx="1"/>
          </p:nvPr>
        </p:nvSpPr>
        <p:spPr>
          <a:xfrm>
            <a:off x="457200" y="1905000"/>
            <a:ext cx="8435975" cy="4953000"/>
          </a:xfrm>
        </p:spPr>
        <p:txBody>
          <a:bodyPr/>
          <a:lstStyle/>
          <a:p>
            <a:r>
              <a:rPr lang="es-MX"/>
              <a:t>La eficiencia portuaria significa velocidad y confiabilidad de los servicios portuarios.</a:t>
            </a:r>
          </a:p>
          <a:p>
            <a:r>
              <a:rPr lang="es-MX"/>
              <a:t>La UNCTAD (1992) citó la “entrega a tiempo” como principal preocupación de la mayoría de transportistas navieros.</a:t>
            </a:r>
          </a:p>
          <a:p>
            <a:r>
              <a:rPr lang="es-MX"/>
              <a:t>Ceteris paribus, mientras mayor sea el tiempo que un barco permanezca en el atracadero, mayor será el costo que tendrá que pagar.</a:t>
            </a:r>
          </a:p>
        </p:txBody>
      </p:sp>
      <p:sp>
        <p:nvSpPr>
          <p:cNvPr id="172036"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72037" name="Picture 5" descr="j0290313"/>
          <p:cNvPicPr>
            <a:picLocks noChangeAspect="1" noChangeArrowheads="1"/>
          </p:cNvPicPr>
          <p:nvPr>
            <p:ph sz="half" idx="2"/>
          </p:nvPr>
        </p:nvPicPr>
        <p:blipFill>
          <a:blip r:embed="rId2"/>
          <a:srcRect/>
          <a:stretch>
            <a:fillRect/>
          </a:stretch>
        </p:blipFill>
        <p:spPr>
          <a:xfrm>
            <a:off x="6877050" y="333375"/>
            <a:ext cx="1871663" cy="1436688"/>
          </a:xfrm>
          <a:noFill/>
          <a:ln/>
        </p:spPr>
      </p:pic>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86371" name="Rectangle 3"/>
          <p:cNvSpPr>
            <a:spLocks noGrp="1" noChangeArrowheads="1"/>
          </p:cNvSpPr>
          <p:nvPr>
            <p:ph type="body" sz="half" idx="1"/>
          </p:nvPr>
        </p:nvSpPr>
        <p:spPr>
          <a:xfrm>
            <a:off x="250825" y="1700213"/>
            <a:ext cx="8642350" cy="4953000"/>
          </a:xfrm>
        </p:spPr>
        <p:txBody>
          <a:bodyPr/>
          <a:lstStyle/>
          <a:p>
            <a:r>
              <a:rPr lang="es-MX"/>
              <a:t>Las tarifas portuarias son el principal factor determinante de la opción portuaria, en el contexto de los costos totales (Foster 1978) mas los transportistas navieros están más preocupados por los costos indirectos (demoras, pérdida de mercados/segmentos de mercado, pérdida de la confianza del cliente y oportunidades perdidas debido a un servicio ineficiente, que por las tarifas portuarias (Tongzon, 1995:247). </a:t>
            </a:r>
          </a:p>
        </p:txBody>
      </p:sp>
      <p:sp>
        <p:nvSpPr>
          <p:cNvPr id="186372"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86373" name="Picture 5" descr="j0290313"/>
          <p:cNvPicPr>
            <a:picLocks noChangeAspect="1" noChangeArrowheads="1"/>
          </p:cNvPicPr>
          <p:nvPr>
            <p:ph sz="half" idx="2"/>
          </p:nvPr>
        </p:nvPicPr>
        <p:blipFill>
          <a:blip r:embed="rId2"/>
          <a:srcRect/>
          <a:stretch>
            <a:fillRect/>
          </a:stretch>
        </p:blipFill>
        <p:spPr>
          <a:xfrm>
            <a:off x="6948488" y="333375"/>
            <a:ext cx="1800225" cy="1381125"/>
          </a:xfrm>
          <a:noFill/>
          <a:ln/>
        </p:spPr>
      </p:pic>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292100"/>
            <a:ext cx="5122863" cy="1384300"/>
          </a:xfrm>
          <a:noFill/>
          <a:ln/>
        </p:spPr>
        <p:txBody>
          <a:bodyPr/>
          <a:lstStyle/>
          <a:p>
            <a:r>
              <a:rPr lang="es-ES_tradnl" sz="4000"/>
              <a:t>III. La Eficiencia del                Puerto de Guayaquil</a:t>
            </a:r>
            <a:endParaRPr lang="es-MX" sz="4000"/>
          </a:p>
        </p:txBody>
      </p:sp>
      <p:sp>
        <p:nvSpPr>
          <p:cNvPr id="187395" name="Rectangle 3"/>
          <p:cNvSpPr>
            <a:spLocks noGrp="1" noChangeArrowheads="1"/>
          </p:cNvSpPr>
          <p:nvPr>
            <p:ph type="body" sz="half" idx="1"/>
          </p:nvPr>
        </p:nvSpPr>
        <p:spPr>
          <a:xfrm>
            <a:off x="457200" y="1905000"/>
            <a:ext cx="8435975" cy="4953000"/>
          </a:xfrm>
        </p:spPr>
        <p:txBody>
          <a:bodyPr/>
          <a:lstStyle/>
          <a:p>
            <a:r>
              <a:rPr lang="es-MX"/>
              <a:t>Murphy, Daley y Dalenberg (1991, 1992) han demostrado que algunos usuarios están realmente dispuestos a aceptar mayores costos portuarios a cambio de un servicio óptimo y más eficiente.</a:t>
            </a:r>
          </a:p>
          <a:p>
            <a:r>
              <a:rPr lang="es-ES_tradnl"/>
              <a:t>El análisis factorial y la econometría demuestran los determinantes para que sea elegido de entre las opciones en la costa del Pacífico.</a:t>
            </a:r>
            <a:endParaRPr lang="es-MX"/>
          </a:p>
        </p:txBody>
      </p:sp>
      <p:sp>
        <p:nvSpPr>
          <p:cNvPr id="187396"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87397" name="Picture 5" descr="j0290313"/>
          <p:cNvPicPr>
            <a:picLocks noChangeAspect="1" noChangeArrowheads="1"/>
          </p:cNvPicPr>
          <p:nvPr>
            <p:ph sz="half" idx="2"/>
          </p:nvPr>
        </p:nvPicPr>
        <p:blipFill>
          <a:blip r:embed="rId2"/>
          <a:srcRect/>
          <a:stretch>
            <a:fillRect/>
          </a:stretch>
        </p:blipFill>
        <p:spPr>
          <a:xfrm>
            <a:off x="6877050" y="333375"/>
            <a:ext cx="1871663" cy="1436688"/>
          </a:xfrm>
          <a:noFill/>
          <a:ln/>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292100"/>
            <a:ext cx="6059488" cy="1384300"/>
          </a:xfrm>
          <a:noFill/>
          <a:ln/>
        </p:spPr>
        <p:txBody>
          <a:bodyPr/>
          <a:lstStyle/>
          <a:p>
            <a:r>
              <a:rPr lang="es-ES_tradnl" sz="4000"/>
              <a:t>III. La Eficiencia Portuaria según Análisis Factorial</a:t>
            </a:r>
            <a:endParaRPr lang="es-MX" sz="4000"/>
          </a:p>
        </p:txBody>
      </p:sp>
      <p:sp>
        <p:nvSpPr>
          <p:cNvPr id="188419" name="Rectangle 3"/>
          <p:cNvSpPr>
            <a:spLocks noGrp="1" noChangeArrowheads="1"/>
          </p:cNvSpPr>
          <p:nvPr>
            <p:ph type="body" sz="half" idx="1"/>
          </p:nvPr>
        </p:nvSpPr>
        <p:spPr>
          <a:xfrm>
            <a:off x="457200" y="1905000"/>
            <a:ext cx="8435975" cy="4953000"/>
          </a:xfrm>
        </p:spPr>
        <p:txBody>
          <a:bodyPr/>
          <a:lstStyle/>
          <a:p>
            <a:r>
              <a:rPr lang="es-ES_tradnl"/>
              <a:t>El análisis factorial reducir un gran número de datos a un nivel manejable. De un total de 21 atributos, se buscan las correlaciones entre variables y entre casos. </a:t>
            </a:r>
          </a:p>
          <a:p>
            <a:r>
              <a:rPr lang="es-MX"/>
              <a:t>Las variables mas correlacionadas son la reputación de la compañía con la necesidad de cambiar de puerto si este provoca muchas fallas en sus servicios. </a:t>
            </a:r>
          </a:p>
          <a:p>
            <a:r>
              <a:rPr lang="es-ES_tradnl"/>
              <a:t>La reducción de datos llega a solo 12.</a:t>
            </a:r>
            <a:endParaRPr lang="es-MX"/>
          </a:p>
        </p:txBody>
      </p:sp>
      <p:sp>
        <p:nvSpPr>
          <p:cNvPr id="188420"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88421" name="Picture 5" descr="j0290313"/>
          <p:cNvPicPr>
            <a:picLocks noChangeAspect="1" noChangeArrowheads="1"/>
          </p:cNvPicPr>
          <p:nvPr>
            <p:ph sz="half" idx="2"/>
          </p:nvPr>
        </p:nvPicPr>
        <p:blipFill>
          <a:blip r:embed="rId2"/>
          <a:srcRect/>
          <a:stretch>
            <a:fillRect/>
          </a:stretch>
        </p:blipFill>
        <p:spPr>
          <a:xfrm>
            <a:off x="6877050" y="333375"/>
            <a:ext cx="1871663" cy="1436688"/>
          </a:xfrm>
          <a:noFill/>
          <a:ln/>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68313" y="476250"/>
            <a:ext cx="3384550" cy="863600"/>
          </a:xfrm>
        </p:spPr>
        <p:txBody>
          <a:bodyPr/>
          <a:lstStyle/>
          <a:p>
            <a:r>
              <a:rPr lang="es-ES_tradnl"/>
              <a:t>Problemática</a:t>
            </a:r>
            <a:endParaRPr lang="es-MX"/>
          </a:p>
        </p:txBody>
      </p:sp>
      <p:pic>
        <p:nvPicPr>
          <p:cNvPr id="123907" name="Picture 3" descr="j0290315"/>
          <p:cNvPicPr>
            <a:picLocks noChangeAspect="1" noChangeArrowheads="1"/>
          </p:cNvPicPr>
          <p:nvPr>
            <p:ph idx="1"/>
          </p:nvPr>
        </p:nvPicPr>
        <p:blipFill>
          <a:blip r:embed="rId2"/>
          <a:srcRect/>
          <a:stretch>
            <a:fillRect/>
          </a:stretch>
        </p:blipFill>
        <p:spPr>
          <a:xfrm>
            <a:off x="5148263" y="333375"/>
            <a:ext cx="3529012" cy="1511300"/>
          </a:xfrm>
          <a:noFill/>
          <a:ln/>
        </p:spPr>
      </p:pic>
      <p:sp>
        <p:nvSpPr>
          <p:cNvPr id="123908" name="Text Box 4"/>
          <p:cNvSpPr txBox="1">
            <a:spLocks noChangeArrowheads="1"/>
          </p:cNvSpPr>
          <p:nvPr/>
        </p:nvSpPr>
        <p:spPr bwMode="auto">
          <a:xfrm>
            <a:off x="827088" y="2636838"/>
            <a:ext cx="7416800" cy="366712"/>
          </a:xfrm>
          <a:prstGeom prst="rect">
            <a:avLst/>
          </a:prstGeom>
          <a:noFill/>
          <a:ln w="9525">
            <a:noFill/>
            <a:miter lim="800000"/>
            <a:headEnd/>
            <a:tailEnd/>
          </a:ln>
          <a:effectLst/>
        </p:spPr>
        <p:txBody>
          <a:bodyPr>
            <a:spAutoFit/>
          </a:bodyPr>
          <a:lstStyle/>
          <a:p>
            <a:pPr>
              <a:spcBef>
                <a:spcPct val="50000"/>
              </a:spcBef>
            </a:pPr>
            <a:endParaRPr lang="es-ES"/>
          </a:p>
        </p:txBody>
      </p:sp>
      <p:sp>
        <p:nvSpPr>
          <p:cNvPr id="123909" name="Text Box 5"/>
          <p:cNvSpPr txBox="1">
            <a:spLocks noChangeArrowheads="1"/>
          </p:cNvSpPr>
          <p:nvPr/>
        </p:nvSpPr>
        <p:spPr bwMode="auto">
          <a:xfrm>
            <a:off x="395288" y="1844675"/>
            <a:ext cx="8496300" cy="4364038"/>
          </a:xfrm>
          <a:prstGeom prst="rect">
            <a:avLst/>
          </a:prstGeom>
          <a:noFill/>
          <a:ln w="9525">
            <a:noFill/>
            <a:miter lim="800000"/>
            <a:headEnd/>
            <a:tailEnd/>
          </a:ln>
          <a:effectLst/>
        </p:spPr>
        <p:txBody>
          <a:bodyPr>
            <a:spAutoFit/>
          </a:bodyPr>
          <a:lstStyle/>
          <a:p>
            <a:pPr algn="ctr">
              <a:spcBef>
                <a:spcPct val="50000"/>
              </a:spcBef>
            </a:pPr>
            <a:r>
              <a:rPr lang="es-ES_tradnl" sz="2800"/>
              <a:t>“</a:t>
            </a:r>
            <a:r>
              <a:rPr lang="es-ES_tradnl" sz="2800">
                <a:effectLst>
                  <a:outerShdw blurRad="38100" dist="38100" dir="2700000" algn="tl">
                    <a:srgbClr val="000000"/>
                  </a:outerShdw>
                </a:effectLst>
              </a:rPr>
              <a:t>El puerto es sumamente caro                               y su productividad muy baja</a:t>
            </a:r>
            <a:r>
              <a:rPr lang="es-ES_tradnl" sz="2800"/>
              <a:t>”.</a:t>
            </a:r>
          </a:p>
          <a:p>
            <a:pPr>
              <a:spcBef>
                <a:spcPct val="50000"/>
              </a:spcBef>
            </a:pPr>
            <a:r>
              <a:rPr lang="es-ES_tradnl" sz="2800">
                <a:effectLst>
                  <a:outerShdw blurRad="38100" dist="38100" dir="2700000" algn="tl">
                    <a:srgbClr val="000000"/>
                  </a:outerShdw>
                </a:effectLst>
              </a:rPr>
              <a:t>Autoridades</a:t>
            </a:r>
            <a:r>
              <a:rPr lang="es-ES_tradnl" sz="2800"/>
              <a:t>: “La situación es difícil y caótica. Hay excesivos reglamentos de control en cada actividad y una fuerza laboral excesivamente numerosa e insubordinada (hizo 146 huelgas en 5 años)”.</a:t>
            </a:r>
          </a:p>
          <a:p>
            <a:pPr>
              <a:spcBef>
                <a:spcPct val="50000"/>
              </a:spcBef>
            </a:pPr>
            <a:r>
              <a:rPr lang="es-ES_tradnl" sz="2800">
                <a:effectLst>
                  <a:outerShdw blurRad="38100" dist="38100" dir="2700000" algn="tl">
                    <a:srgbClr val="000000"/>
                  </a:outerShdw>
                </a:effectLst>
              </a:rPr>
              <a:t>Clientes</a:t>
            </a:r>
            <a:r>
              <a:rPr lang="es-ES_tradnl" sz="2800"/>
              <a:t>: “Es imposible invertir en mayor producción, atender la demanda externa o adquirir buques mas productivos. El sistema actual no lo justifica”</a:t>
            </a:r>
            <a:endParaRPr lang="es-MX" sz="2800"/>
          </a:p>
        </p:txBody>
      </p:sp>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1825" name="Picture 1361"/>
          <p:cNvPicPr>
            <a:picLocks noChangeAspect="1" noChangeArrowheads="1"/>
          </p:cNvPicPr>
          <p:nvPr/>
        </p:nvPicPr>
        <p:blipFill>
          <a:blip r:embed="rId2">
            <a:grayscl/>
            <a:biLevel thresh="50000"/>
          </a:blip>
          <a:srcRect/>
          <a:stretch>
            <a:fillRect/>
          </a:stretch>
        </p:blipFill>
        <p:spPr bwMode="auto">
          <a:xfrm>
            <a:off x="468313" y="1196975"/>
            <a:ext cx="8923337" cy="4673600"/>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type="body" sz="half" idx="1"/>
          </p:nvPr>
        </p:nvSpPr>
        <p:spPr>
          <a:xfrm>
            <a:off x="457200" y="1905000"/>
            <a:ext cx="8435975" cy="4953000"/>
          </a:xfrm>
        </p:spPr>
        <p:txBody>
          <a:bodyPr/>
          <a:lstStyle/>
          <a:p>
            <a:r>
              <a:rPr lang="es-MX"/>
              <a:t>En la tabla “Total Variance Explained” (Varianza total explicada en español) se proporciona toda la información relativa al conjunto de los 12 factores inicialmente extraídos. La extracción se realizó mediante Análisis de Componentes Principales (Principal Component Analysis).</a:t>
            </a:r>
          </a:p>
          <a:p>
            <a:r>
              <a:rPr lang="es-MX"/>
              <a:t>El 63.100% de la varianza acumulada está explicada por los tres primeros factores.</a:t>
            </a:r>
          </a:p>
        </p:txBody>
      </p:sp>
      <p:sp>
        <p:nvSpPr>
          <p:cNvPr id="189444" name="Rectangle 4"/>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89445" name="Picture 5" descr="j0290313"/>
          <p:cNvPicPr>
            <a:picLocks noChangeAspect="1" noChangeArrowheads="1"/>
          </p:cNvPicPr>
          <p:nvPr>
            <p:ph sz="half" idx="2"/>
          </p:nvPr>
        </p:nvPicPr>
        <p:blipFill>
          <a:blip r:embed="rId2"/>
          <a:srcRect/>
          <a:stretch>
            <a:fillRect/>
          </a:stretch>
        </p:blipFill>
        <p:spPr>
          <a:xfrm>
            <a:off x="7092950" y="333375"/>
            <a:ext cx="1655763" cy="1270000"/>
          </a:xfrm>
          <a:noFill/>
          <a:ln/>
        </p:spPr>
      </p:pic>
      <p:sp>
        <p:nvSpPr>
          <p:cNvPr id="189449" name="Rectangle 9"/>
          <p:cNvSpPr>
            <a:spLocks noGrp="1" noChangeArrowheads="1"/>
          </p:cNvSpPr>
          <p:nvPr>
            <p:ph type="title"/>
          </p:nvPr>
        </p:nvSpPr>
        <p:spPr>
          <a:noFill/>
          <a:ln/>
        </p:spPr>
        <p:txBody>
          <a:bodyPr/>
          <a:lstStyle/>
          <a:p>
            <a:r>
              <a:rPr lang="es-ES_tradnl" sz="4000"/>
              <a:t>III. La Eficiencia Portuaria        según Análisis Factorial</a:t>
            </a:r>
            <a:endParaRPr lang="es-MX" sz="4000"/>
          </a:p>
        </p:txBody>
      </p:sp>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7344" name="Picture 2784"/>
          <p:cNvPicPr>
            <a:picLocks noChangeAspect="1" noChangeArrowheads="1"/>
          </p:cNvPicPr>
          <p:nvPr/>
        </p:nvPicPr>
        <p:blipFill>
          <a:blip r:embed="rId2"/>
          <a:srcRect/>
          <a:stretch>
            <a:fillRect/>
          </a:stretch>
        </p:blipFill>
        <p:spPr bwMode="auto">
          <a:xfrm>
            <a:off x="611188" y="769938"/>
            <a:ext cx="8137525" cy="5319712"/>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body" sz="half" idx="1"/>
          </p:nvPr>
        </p:nvSpPr>
        <p:spPr>
          <a:xfrm>
            <a:off x="457200" y="1905000"/>
            <a:ext cx="8435975" cy="4953000"/>
          </a:xfrm>
        </p:spPr>
        <p:txBody>
          <a:bodyPr/>
          <a:lstStyle/>
          <a:p>
            <a:r>
              <a:rPr lang="es-MX"/>
              <a:t>La comunalidad es la proporción de variabilidad de una variable explicada por el conjunto de los k primeros factores extraídos, en nuestro caso concreto son los tres primeros.</a:t>
            </a:r>
          </a:p>
          <a:p>
            <a:r>
              <a:rPr lang="es-ES"/>
              <a:t>Si la variabilidad total de la muestra está perfectamente explicada por el conjunto de los 12 factores, también lo estará la variabilidad de cada variable en particular.</a:t>
            </a:r>
            <a:r>
              <a:rPr lang="es-MX"/>
              <a:t> </a:t>
            </a:r>
          </a:p>
        </p:txBody>
      </p:sp>
      <p:sp>
        <p:nvSpPr>
          <p:cNvPr id="197635" name="Rectangle 3"/>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197636" name="Picture 4" descr="j0290313"/>
          <p:cNvPicPr>
            <a:picLocks noChangeAspect="1" noChangeArrowheads="1"/>
          </p:cNvPicPr>
          <p:nvPr>
            <p:ph sz="half" idx="2"/>
          </p:nvPr>
        </p:nvPicPr>
        <p:blipFill>
          <a:blip r:embed="rId2"/>
          <a:srcRect/>
          <a:stretch>
            <a:fillRect/>
          </a:stretch>
        </p:blipFill>
        <p:spPr>
          <a:xfrm>
            <a:off x="7019925" y="333375"/>
            <a:ext cx="1728788" cy="1327150"/>
          </a:xfrm>
          <a:noFill/>
          <a:ln/>
        </p:spPr>
      </p:pic>
      <p:sp>
        <p:nvSpPr>
          <p:cNvPr id="197637" name="Rectangle 5"/>
          <p:cNvSpPr>
            <a:spLocks noGrp="1" noChangeArrowheads="1"/>
          </p:cNvSpPr>
          <p:nvPr>
            <p:ph type="title"/>
          </p:nvPr>
        </p:nvSpPr>
        <p:spPr>
          <a:noFill/>
          <a:ln/>
        </p:spPr>
        <p:txBody>
          <a:bodyPr/>
          <a:lstStyle/>
          <a:p>
            <a:r>
              <a:rPr lang="es-ES_tradnl" sz="4000"/>
              <a:t>III. La Eficiencia Portuaria        según Análisis Factorial</a:t>
            </a:r>
            <a:endParaRPr lang="es-MX" sz="4000"/>
          </a:p>
        </p:txBody>
      </p:sp>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5" name="Rectangle 9"/>
          <p:cNvSpPr>
            <a:spLocks noGrp="1" noChangeArrowheads="1"/>
          </p:cNvSpPr>
          <p:nvPr>
            <p:ph type="title"/>
          </p:nvPr>
        </p:nvSpPr>
        <p:spPr>
          <a:noFill/>
          <a:ln/>
        </p:spPr>
        <p:txBody>
          <a:bodyPr/>
          <a:lstStyle/>
          <a:p>
            <a:r>
              <a:rPr lang="es-ES_tradnl" sz="4000"/>
              <a:t>III. La Eficiencia Portuaria        según Análisis Factorial</a:t>
            </a:r>
            <a:endParaRPr lang="es-MX" sz="4000"/>
          </a:p>
        </p:txBody>
      </p:sp>
      <p:sp>
        <p:nvSpPr>
          <p:cNvPr id="198662" name="Rectangle 6"/>
          <p:cNvSpPr>
            <a:spLocks noGrp="1" noChangeArrowheads="1"/>
          </p:cNvSpPr>
          <p:nvPr>
            <p:ph type="body" sz="half" idx="1"/>
          </p:nvPr>
        </p:nvSpPr>
        <p:spPr>
          <a:xfrm>
            <a:off x="250825" y="1844675"/>
            <a:ext cx="4038600" cy="4752975"/>
          </a:xfrm>
        </p:spPr>
        <p:txBody>
          <a:bodyPr/>
          <a:lstStyle/>
          <a:p>
            <a:pPr>
              <a:lnSpc>
                <a:spcPct val="90000"/>
              </a:lnSpc>
            </a:pPr>
            <a:r>
              <a:rPr lang="es-ES" sz="2900"/>
              <a:t>La columna Inicial es 1 porque para los 12 la variabilidad de todas las variables está totalmente explicada. Extracción es la capacidad de explicación que tiene cada variable con respecto a los tres primero factores extraídos.</a:t>
            </a:r>
            <a:r>
              <a:rPr lang="es-MX" sz="2800"/>
              <a:t> </a:t>
            </a:r>
          </a:p>
        </p:txBody>
      </p:sp>
      <p:pic>
        <p:nvPicPr>
          <p:cNvPr id="198664" name="Picture 8"/>
          <p:cNvPicPr>
            <a:picLocks noChangeAspect="1" noChangeArrowheads="1"/>
          </p:cNvPicPr>
          <p:nvPr>
            <p:ph sz="quarter" idx="2"/>
          </p:nvPr>
        </p:nvPicPr>
        <p:blipFill>
          <a:blip r:embed="rId2"/>
          <a:srcRect/>
          <a:stretch>
            <a:fillRect/>
          </a:stretch>
        </p:blipFill>
        <p:spPr>
          <a:xfrm>
            <a:off x="4643438" y="2276475"/>
            <a:ext cx="4249737" cy="4332288"/>
          </a:xfrm>
          <a:noFill/>
          <a:ln/>
        </p:spPr>
      </p:pic>
      <p:pic>
        <p:nvPicPr>
          <p:cNvPr id="198666" name="Picture 10" descr="j0290313"/>
          <p:cNvPicPr>
            <a:picLocks noChangeAspect="1" noChangeArrowheads="1"/>
          </p:cNvPicPr>
          <p:nvPr>
            <p:ph sz="quarter" idx="3"/>
          </p:nvPr>
        </p:nvPicPr>
        <p:blipFill>
          <a:blip r:embed="rId3"/>
          <a:srcRect/>
          <a:stretch>
            <a:fillRect/>
          </a:stretch>
        </p:blipFill>
        <p:spPr>
          <a:xfrm>
            <a:off x="6804025" y="333375"/>
            <a:ext cx="1727200" cy="1325563"/>
          </a:xfrm>
          <a:noFill/>
          <a:ln/>
        </p:spPr>
      </p:pic>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noFill/>
          <a:ln/>
        </p:spPr>
        <p:txBody>
          <a:bodyPr/>
          <a:lstStyle/>
          <a:p>
            <a:r>
              <a:rPr lang="es-ES_tradnl" sz="4000"/>
              <a:t>III. La Eficiencia Portuaria        según Análisis Factorial</a:t>
            </a:r>
            <a:endParaRPr lang="es-MX" sz="4000"/>
          </a:p>
        </p:txBody>
      </p:sp>
      <p:sp>
        <p:nvSpPr>
          <p:cNvPr id="201731" name="Rectangle 3"/>
          <p:cNvSpPr>
            <a:spLocks noGrp="1" noChangeArrowheads="1"/>
          </p:cNvSpPr>
          <p:nvPr>
            <p:ph type="body" sz="half" idx="1"/>
          </p:nvPr>
        </p:nvSpPr>
        <p:spPr>
          <a:xfrm>
            <a:off x="250825" y="1844675"/>
            <a:ext cx="4500563" cy="4752975"/>
          </a:xfrm>
        </p:spPr>
        <p:txBody>
          <a:bodyPr/>
          <a:lstStyle/>
          <a:p>
            <a:pPr>
              <a:lnSpc>
                <a:spcPct val="90000"/>
              </a:lnSpc>
            </a:pPr>
            <a:r>
              <a:rPr lang="es-MX" sz="2800"/>
              <a:t>La rotación varimax agrupa variables con altas saturaciones en un solo factor. Hay 3 factores que agrupan para el consumidor todas las variables (razones, indicadores, cualidades, necesidades, etc.) que necesita un puerto para satisfacer sus expectativas.</a:t>
            </a:r>
          </a:p>
        </p:txBody>
      </p:sp>
      <p:pic>
        <p:nvPicPr>
          <p:cNvPr id="201733" name="Picture 5" descr="j0290313"/>
          <p:cNvPicPr>
            <a:picLocks noChangeAspect="1" noChangeArrowheads="1"/>
          </p:cNvPicPr>
          <p:nvPr>
            <p:ph sz="quarter" idx="3"/>
          </p:nvPr>
        </p:nvPicPr>
        <p:blipFill>
          <a:blip r:embed="rId2"/>
          <a:srcRect/>
          <a:stretch>
            <a:fillRect/>
          </a:stretch>
        </p:blipFill>
        <p:spPr>
          <a:xfrm>
            <a:off x="6804025" y="333375"/>
            <a:ext cx="1727200" cy="1325563"/>
          </a:xfrm>
          <a:noFill/>
          <a:ln/>
        </p:spPr>
      </p:pic>
      <p:pic>
        <p:nvPicPr>
          <p:cNvPr id="201735" name="Picture 7"/>
          <p:cNvPicPr>
            <a:picLocks noChangeAspect="1" noChangeArrowheads="1"/>
          </p:cNvPicPr>
          <p:nvPr>
            <p:ph sz="quarter" idx="2"/>
          </p:nvPr>
        </p:nvPicPr>
        <p:blipFill>
          <a:blip r:embed="rId3"/>
          <a:srcRect/>
          <a:stretch>
            <a:fillRect/>
          </a:stretch>
        </p:blipFill>
        <p:spPr>
          <a:xfrm>
            <a:off x="4716463" y="2060575"/>
            <a:ext cx="4211637" cy="4403725"/>
          </a:xfrm>
          <a:noFill/>
          <a:ln/>
        </p:spPr>
      </p:pic>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2759" name="Picture 7"/>
          <p:cNvPicPr>
            <a:picLocks noChangeAspect="1" noChangeArrowheads="1"/>
          </p:cNvPicPr>
          <p:nvPr>
            <p:ph sz="quarter" idx="2"/>
          </p:nvPr>
        </p:nvPicPr>
        <p:blipFill>
          <a:blip r:embed="rId2"/>
          <a:srcRect/>
          <a:stretch>
            <a:fillRect/>
          </a:stretch>
        </p:blipFill>
        <p:spPr>
          <a:xfrm>
            <a:off x="468313" y="476250"/>
            <a:ext cx="8470900" cy="5976938"/>
          </a:xfrm>
          <a:noFill/>
          <a:ln/>
        </p:spPr>
      </p:pic>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body" sz="half" idx="1"/>
          </p:nvPr>
        </p:nvSpPr>
        <p:spPr>
          <a:xfrm>
            <a:off x="457200" y="1905000"/>
            <a:ext cx="8435975" cy="4953000"/>
          </a:xfrm>
        </p:spPr>
        <p:txBody>
          <a:bodyPr/>
          <a:lstStyle/>
          <a:p>
            <a:pPr>
              <a:lnSpc>
                <a:spcPct val="90000"/>
              </a:lnSpc>
            </a:pPr>
            <a:r>
              <a:rPr lang="es-ES_tradnl"/>
              <a:t>PT= TEUS generado por el puerto de Guayaquil</a:t>
            </a:r>
          </a:p>
          <a:p>
            <a:pPr>
              <a:lnSpc>
                <a:spcPct val="90000"/>
              </a:lnSpc>
            </a:pPr>
            <a:r>
              <a:rPr lang="es-ES_tradnl"/>
              <a:t>A=constante</a:t>
            </a:r>
          </a:p>
          <a:p>
            <a:pPr>
              <a:lnSpc>
                <a:spcPct val="90000"/>
              </a:lnSpc>
            </a:pPr>
            <a:r>
              <a:rPr lang="es-ES_tradnl"/>
              <a:t>SV= frecuencia de visita de barcos</a:t>
            </a:r>
          </a:p>
          <a:p>
            <a:pPr>
              <a:lnSpc>
                <a:spcPct val="90000"/>
              </a:lnSpc>
            </a:pPr>
            <a:r>
              <a:rPr lang="es-ES_tradnl"/>
              <a:t>CP= productividad del contenedor (cont/grúa)</a:t>
            </a:r>
          </a:p>
          <a:p>
            <a:pPr>
              <a:lnSpc>
                <a:spcPct val="90000"/>
              </a:lnSpc>
            </a:pPr>
            <a:r>
              <a:rPr lang="es-MX"/>
              <a:t>PROM= promedio de contenedores por buque</a:t>
            </a:r>
          </a:p>
          <a:p>
            <a:pPr>
              <a:lnSpc>
                <a:spcPct val="90000"/>
              </a:lnSpc>
            </a:pPr>
            <a:r>
              <a:rPr lang="es-MX"/>
              <a:t>DT= tiempo de demora</a:t>
            </a:r>
          </a:p>
        </p:txBody>
      </p:sp>
      <p:sp>
        <p:nvSpPr>
          <p:cNvPr id="207875" name="Rectangle 3"/>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207876" name="Picture 4" descr="j0290313"/>
          <p:cNvPicPr>
            <a:picLocks noChangeAspect="1" noChangeArrowheads="1"/>
          </p:cNvPicPr>
          <p:nvPr>
            <p:ph sz="half" idx="2"/>
          </p:nvPr>
        </p:nvPicPr>
        <p:blipFill>
          <a:blip r:embed="rId2"/>
          <a:srcRect/>
          <a:stretch>
            <a:fillRect/>
          </a:stretch>
        </p:blipFill>
        <p:spPr>
          <a:xfrm>
            <a:off x="7308850" y="0"/>
            <a:ext cx="1835150" cy="1408113"/>
          </a:xfrm>
          <a:noFill/>
          <a:ln/>
        </p:spPr>
      </p:pic>
      <p:sp>
        <p:nvSpPr>
          <p:cNvPr id="207877" name="Rectangle 5"/>
          <p:cNvSpPr>
            <a:spLocks noGrp="1" noChangeArrowheads="1"/>
          </p:cNvSpPr>
          <p:nvPr>
            <p:ph type="title"/>
          </p:nvPr>
        </p:nvSpPr>
        <p:spPr>
          <a:noFill/>
          <a:ln/>
        </p:spPr>
        <p:txBody>
          <a:bodyPr/>
          <a:lstStyle/>
          <a:p>
            <a:r>
              <a:rPr lang="es-ES_tradnl"/>
              <a:t>III. </a:t>
            </a:r>
            <a:r>
              <a:rPr lang="es-ES_tradnl" sz="3600"/>
              <a:t>La Eficiencia Portuaria según Análisis Econométrico</a:t>
            </a:r>
            <a:endParaRPr lang="es-MX" sz="3600"/>
          </a:p>
        </p:txBody>
      </p:sp>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s-ES_tradnl" sz="3600"/>
              <a:t>III.La Eficiencia Portuaria según </a:t>
            </a:r>
            <a:br>
              <a:rPr lang="es-ES_tradnl" sz="3600"/>
            </a:br>
            <a:r>
              <a:rPr lang="es-ES_tradnl" sz="3600"/>
              <a:t>Análisis Econométrico</a:t>
            </a:r>
            <a:endParaRPr lang="es-ES" sz="3600"/>
          </a:p>
        </p:txBody>
      </p:sp>
      <p:sp>
        <p:nvSpPr>
          <p:cNvPr id="211971" name="Rectangle 3"/>
          <p:cNvSpPr>
            <a:spLocks noGrp="1" noChangeArrowheads="1"/>
          </p:cNvSpPr>
          <p:nvPr>
            <p:ph type="body" idx="1"/>
          </p:nvPr>
        </p:nvSpPr>
        <p:spPr>
          <a:xfrm>
            <a:off x="539750" y="1916113"/>
            <a:ext cx="8229600" cy="4114800"/>
          </a:xfrm>
        </p:spPr>
        <p:txBody>
          <a:bodyPr/>
          <a:lstStyle/>
          <a:p>
            <a:r>
              <a:rPr lang="es-ES_tradnl" sz="3600"/>
              <a:t>Como resultado se obtuvo la siguiente ecuación:</a:t>
            </a:r>
          </a:p>
          <a:p>
            <a:pPr algn="ctr">
              <a:buFontTx/>
              <a:buNone/>
            </a:pPr>
            <a:endParaRPr lang="es-ES_tradnl" sz="3600"/>
          </a:p>
          <a:p>
            <a:pPr algn="ctr">
              <a:buFontTx/>
              <a:buNone/>
            </a:pPr>
            <a:r>
              <a:rPr lang="es-ES_tradnl" sz="3600"/>
              <a:t>LPT=10.33954273 – 0.1481278082 LSV – 0.09883440385 LCP + 0.04123490717 LPROM+ 0.4683441647 LDT</a:t>
            </a:r>
            <a:endParaRPr lang="es-ES" sz="3600"/>
          </a:p>
        </p:txBody>
      </p:sp>
      <p:pic>
        <p:nvPicPr>
          <p:cNvPr id="211972" name="Picture 4" descr="j0290313"/>
          <p:cNvPicPr>
            <a:picLocks noChangeAspect="1" noChangeArrowheads="1"/>
          </p:cNvPicPr>
          <p:nvPr/>
        </p:nvPicPr>
        <p:blipFill>
          <a:blip r:embed="rId2"/>
          <a:srcRect/>
          <a:stretch>
            <a:fillRect/>
          </a:stretch>
        </p:blipFill>
        <p:spPr bwMode="auto">
          <a:xfrm>
            <a:off x="7235825" y="0"/>
            <a:ext cx="1908175" cy="146367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04" name="Picture 4"/>
          <p:cNvPicPr>
            <a:picLocks noChangeAspect="1" noChangeArrowheads="1"/>
          </p:cNvPicPr>
          <p:nvPr/>
        </p:nvPicPr>
        <p:blipFill>
          <a:blip r:embed="rId2"/>
          <a:srcRect/>
          <a:stretch>
            <a:fillRect/>
          </a:stretch>
        </p:blipFill>
        <p:spPr bwMode="auto">
          <a:xfrm>
            <a:off x="900113" y="1341438"/>
            <a:ext cx="7343775" cy="4464050"/>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116013" y="549275"/>
            <a:ext cx="3035300" cy="1384300"/>
          </a:xfrm>
        </p:spPr>
        <p:txBody>
          <a:bodyPr/>
          <a:lstStyle/>
          <a:p>
            <a:r>
              <a:rPr lang="es-ES_tradnl"/>
              <a:t>Contenido</a:t>
            </a:r>
            <a:endParaRPr lang="es-MX"/>
          </a:p>
        </p:txBody>
      </p:sp>
      <p:sp>
        <p:nvSpPr>
          <p:cNvPr id="115716" name="Text Box 4"/>
          <p:cNvSpPr txBox="1">
            <a:spLocks noChangeArrowheads="1"/>
          </p:cNvSpPr>
          <p:nvPr/>
        </p:nvSpPr>
        <p:spPr bwMode="auto">
          <a:xfrm>
            <a:off x="827088" y="2636838"/>
            <a:ext cx="7416800" cy="366712"/>
          </a:xfrm>
          <a:prstGeom prst="rect">
            <a:avLst/>
          </a:prstGeom>
          <a:noFill/>
          <a:ln w="9525">
            <a:noFill/>
            <a:miter lim="800000"/>
            <a:headEnd/>
            <a:tailEnd/>
          </a:ln>
          <a:effectLst/>
        </p:spPr>
        <p:txBody>
          <a:bodyPr>
            <a:spAutoFit/>
          </a:bodyPr>
          <a:lstStyle/>
          <a:p>
            <a:pPr>
              <a:spcBef>
                <a:spcPct val="50000"/>
              </a:spcBef>
            </a:pPr>
            <a:endParaRPr lang="es-ES"/>
          </a:p>
        </p:txBody>
      </p:sp>
      <p:sp>
        <p:nvSpPr>
          <p:cNvPr id="115717" name="Text Box 5"/>
          <p:cNvSpPr txBox="1">
            <a:spLocks noChangeArrowheads="1"/>
          </p:cNvSpPr>
          <p:nvPr/>
        </p:nvSpPr>
        <p:spPr bwMode="auto">
          <a:xfrm>
            <a:off x="250825" y="2565400"/>
            <a:ext cx="8893175" cy="3937000"/>
          </a:xfrm>
          <a:prstGeom prst="rect">
            <a:avLst/>
          </a:prstGeom>
          <a:noFill/>
          <a:ln w="9525">
            <a:noFill/>
            <a:miter lim="800000"/>
            <a:headEnd/>
            <a:tailEnd/>
          </a:ln>
          <a:effectLst/>
        </p:spPr>
        <p:txBody>
          <a:bodyPr>
            <a:spAutoFit/>
          </a:bodyPr>
          <a:lstStyle/>
          <a:p>
            <a:pPr marL="457200" indent="-457200">
              <a:spcBef>
                <a:spcPct val="50000"/>
              </a:spcBef>
              <a:buFontTx/>
              <a:buAutoNum type="romanUcPeriod"/>
            </a:pPr>
            <a:r>
              <a:rPr lang="es-ES_tradnl" sz="3600">
                <a:effectLst>
                  <a:outerShdw blurRad="38100" dist="38100" dir="2700000" algn="tl">
                    <a:srgbClr val="000000"/>
                  </a:outerShdw>
                </a:effectLst>
              </a:rPr>
              <a:t>  Comercio y los Costos de Transporte</a:t>
            </a:r>
          </a:p>
          <a:p>
            <a:pPr marL="457200" indent="-457200">
              <a:spcBef>
                <a:spcPct val="50000"/>
              </a:spcBef>
              <a:buFontTx/>
              <a:buAutoNum type="romanUcPeriod"/>
            </a:pPr>
            <a:r>
              <a:rPr lang="es-ES_tradnl" sz="3600">
                <a:effectLst>
                  <a:outerShdw blurRad="38100" dist="38100" dir="2700000" algn="tl">
                    <a:srgbClr val="000000"/>
                  </a:outerShdw>
                </a:effectLst>
              </a:rPr>
              <a:t>  Costos de Flete y Eficiencia Portuaria</a:t>
            </a:r>
          </a:p>
          <a:p>
            <a:pPr marL="457200" indent="-457200">
              <a:spcBef>
                <a:spcPct val="50000"/>
              </a:spcBef>
              <a:buFontTx/>
              <a:buAutoNum type="romanUcPeriod"/>
            </a:pPr>
            <a:r>
              <a:rPr lang="es-ES_tradnl" sz="3600">
                <a:effectLst>
                  <a:outerShdw blurRad="38100" dist="38100" dir="2700000" algn="tl">
                    <a:srgbClr val="000000"/>
                  </a:outerShdw>
                </a:effectLst>
              </a:rPr>
              <a:t> La Eficiencia del Puerto de Guayaquil</a:t>
            </a:r>
          </a:p>
          <a:p>
            <a:pPr marL="457200" indent="-457200">
              <a:spcBef>
                <a:spcPct val="50000"/>
              </a:spcBef>
              <a:buFontTx/>
              <a:buAutoNum type="romanUcPeriod"/>
            </a:pPr>
            <a:r>
              <a:rPr lang="es-ES_tradnl" sz="3600">
                <a:effectLst>
                  <a:outerShdw blurRad="38100" dist="38100" dir="2700000" algn="tl">
                    <a:srgbClr val="000000"/>
                  </a:outerShdw>
                </a:effectLst>
              </a:rPr>
              <a:t> La Privatización y Regulación de los </a:t>
            </a:r>
          </a:p>
          <a:p>
            <a:pPr marL="457200" indent="-457200">
              <a:spcBef>
                <a:spcPct val="50000"/>
              </a:spcBef>
            </a:pPr>
            <a:r>
              <a:rPr lang="es-ES_tradnl" sz="3600">
                <a:effectLst>
                  <a:outerShdw blurRad="38100" dist="38100" dir="2700000" algn="tl">
                    <a:srgbClr val="000000"/>
                  </a:outerShdw>
                </a:effectLst>
              </a:rPr>
              <a:t>     Puertos en América Latina</a:t>
            </a:r>
            <a:endParaRPr lang="es-MX" sz="3600">
              <a:effectLst>
                <a:outerShdw blurRad="38100" dist="38100" dir="2700000" algn="tl">
                  <a:srgbClr val="000000"/>
                </a:outerShdw>
              </a:effectLst>
            </a:endParaRPr>
          </a:p>
        </p:txBody>
      </p:sp>
      <p:pic>
        <p:nvPicPr>
          <p:cNvPr id="115722" name="Picture 10" descr="j0237232"/>
          <p:cNvPicPr>
            <a:picLocks noChangeAspect="1" noChangeArrowheads="1"/>
          </p:cNvPicPr>
          <p:nvPr>
            <p:ph sz="half" idx="2"/>
          </p:nvPr>
        </p:nvPicPr>
        <p:blipFill>
          <a:blip r:embed="rId2"/>
          <a:srcRect/>
          <a:stretch>
            <a:fillRect/>
          </a:stretch>
        </p:blipFill>
        <p:spPr>
          <a:xfrm>
            <a:off x="6300788" y="260350"/>
            <a:ext cx="2241550" cy="2303463"/>
          </a:xfrm>
          <a:noFill/>
          <a:ln/>
        </p:spPr>
      </p:pic>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body" sz="half" idx="1"/>
          </p:nvPr>
        </p:nvSpPr>
        <p:spPr>
          <a:xfrm>
            <a:off x="395288" y="1700213"/>
            <a:ext cx="8435975" cy="4953000"/>
          </a:xfrm>
        </p:spPr>
        <p:txBody>
          <a:bodyPr/>
          <a:lstStyle/>
          <a:p>
            <a:r>
              <a:rPr lang="es-MX"/>
              <a:t>“Al elegir un puerto, el cliente espera que el tiempo de demora de la operación del buque sea lo menor posible, pues el tiempo es un recurso irrecuperable. Si el buque se atrasa en un puerto, cambia todo el cronograma del dicho buque y sus operaciones, provocando así costos innecesarios asumidos por la empresa (cliente). Importa tanto para el puerto que brinda sus servicios como para el cliente ”.</a:t>
            </a:r>
          </a:p>
        </p:txBody>
      </p:sp>
      <p:sp>
        <p:nvSpPr>
          <p:cNvPr id="206851" name="Rectangle 3"/>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206852" name="Picture 4" descr="j0290313"/>
          <p:cNvPicPr>
            <a:picLocks noChangeAspect="1" noChangeArrowheads="1"/>
          </p:cNvPicPr>
          <p:nvPr>
            <p:ph sz="half" idx="2"/>
          </p:nvPr>
        </p:nvPicPr>
        <p:blipFill>
          <a:blip r:embed="rId2"/>
          <a:srcRect/>
          <a:stretch>
            <a:fillRect/>
          </a:stretch>
        </p:blipFill>
        <p:spPr>
          <a:xfrm>
            <a:off x="6948488" y="333375"/>
            <a:ext cx="1800225" cy="1381125"/>
          </a:xfrm>
          <a:noFill/>
          <a:ln/>
        </p:spPr>
      </p:pic>
      <p:sp>
        <p:nvSpPr>
          <p:cNvPr id="206853" name="Rectangle 5"/>
          <p:cNvSpPr>
            <a:spLocks noGrp="1" noChangeArrowheads="1"/>
          </p:cNvSpPr>
          <p:nvPr>
            <p:ph type="title"/>
          </p:nvPr>
        </p:nvSpPr>
        <p:spPr>
          <a:noFill/>
          <a:ln/>
        </p:spPr>
        <p:txBody>
          <a:bodyPr/>
          <a:lstStyle/>
          <a:p>
            <a:r>
              <a:rPr lang="es-ES_tradnl" sz="4000"/>
              <a:t>III. La Eficiencia Portuaria        según Análisis Factorial</a:t>
            </a:r>
            <a:endParaRPr lang="es-MX" sz="4000"/>
          </a:p>
        </p:txBody>
      </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body" sz="half" idx="1"/>
          </p:nvPr>
        </p:nvSpPr>
        <p:spPr>
          <a:xfrm>
            <a:off x="457200" y="1905000"/>
            <a:ext cx="8435975" cy="4953000"/>
          </a:xfrm>
        </p:spPr>
        <p:txBody>
          <a:bodyPr/>
          <a:lstStyle/>
          <a:p>
            <a:r>
              <a:rPr lang="es-MX"/>
              <a:t>“La frecuencia de visitas de buques para el puerto es indiferente a la productividad del puerto, ya que puede venir cuatro buques pequeños con cierta cantidad de contenedores o pueden llegar dos buques grandes con la misma cantidad de contenedores de los buques pequeños. Por eso que podemos decir que es una variable irrelevante en la elección de un puerto”.</a:t>
            </a:r>
          </a:p>
        </p:txBody>
      </p:sp>
      <p:sp>
        <p:nvSpPr>
          <p:cNvPr id="208899" name="Rectangle 3"/>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pic>
        <p:nvPicPr>
          <p:cNvPr id="208900" name="Picture 4" descr="j0290313"/>
          <p:cNvPicPr>
            <a:picLocks noChangeAspect="1" noChangeArrowheads="1"/>
          </p:cNvPicPr>
          <p:nvPr>
            <p:ph sz="half" idx="2"/>
          </p:nvPr>
        </p:nvPicPr>
        <p:blipFill>
          <a:blip r:embed="rId2"/>
          <a:srcRect/>
          <a:stretch>
            <a:fillRect/>
          </a:stretch>
        </p:blipFill>
        <p:spPr>
          <a:xfrm>
            <a:off x="6659563" y="333375"/>
            <a:ext cx="2089150" cy="1603375"/>
          </a:xfrm>
          <a:noFill/>
          <a:ln/>
        </p:spPr>
      </p:pic>
      <p:sp>
        <p:nvSpPr>
          <p:cNvPr id="208901" name="Rectangle 5"/>
          <p:cNvSpPr>
            <a:spLocks noGrp="1" noChangeArrowheads="1"/>
          </p:cNvSpPr>
          <p:nvPr>
            <p:ph type="title"/>
          </p:nvPr>
        </p:nvSpPr>
        <p:spPr>
          <a:noFill/>
          <a:ln/>
        </p:spPr>
        <p:txBody>
          <a:bodyPr/>
          <a:lstStyle/>
          <a:p>
            <a:r>
              <a:rPr lang="es-ES_tradnl" sz="4000"/>
              <a:t>III. La Eficiencia Portuaria        según Análisis Factorial</a:t>
            </a:r>
            <a:endParaRPr lang="es-MX" sz="4000"/>
          </a:p>
        </p:txBody>
      </p:sp>
    </p:spTree>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323850" y="260350"/>
            <a:ext cx="8229600" cy="1384300"/>
          </a:xfrm>
        </p:spPr>
        <p:txBody>
          <a:bodyPr/>
          <a:lstStyle/>
          <a:p>
            <a:r>
              <a:rPr lang="es-ES_tradnl" sz="3600"/>
              <a:t>VI. La Privatización y </a:t>
            </a:r>
            <a:br>
              <a:rPr lang="es-ES_tradnl" sz="3600"/>
            </a:br>
            <a:r>
              <a:rPr lang="es-ES_tradnl" sz="3600"/>
              <a:t>Regulación de los puertos </a:t>
            </a:r>
            <a:br>
              <a:rPr lang="es-ES_tradnl" sz="3600"/>
            </a:br>
            <a:r>
              <a:rPr lang="es-ES_tradnl" sz="3600"/>
              <a:t>en América Latina</a:t>
            </a:r>
            <a:endParaRPr lang="es-ES" sz="3600"/>
          </a:p>
        </p:txBody>
      </p:sp>
      <p:sp>
        <p:nvSpPr>
          <p:cNvPr id="205827" name="Rectangle 3"/>
          <p:cNvSpPr>
            <a:spLocks noGrp="1" noChangeArrowheads="1"/>
          </p:cNvSpPr>
          <p:nvPr>
            <p:ph type="body" idx="1"/>
          </p:nvPr>
        </p:nvSpPr>
        <p:spPr/>
        <p:txBody>
          <a:bodyPr/>
          <a:lstStyle/>
          <a:p>
            <a:pPr>
              <a:lnSpc>
                <a:spcPct val="80000"/>
              </a:lnSpc>
            </a:pPr>
            <a:r>
              <a:rPr lang="es-ES_tradnl"/>
              <a:t>El transporte marítimo </a:t>
            </a:r>
            <a:r>
              <a:rPr lang="es-EC"/>
              <a:t>aventaja al terrestre y al aéreo, por su mayor capacidad, por su bajo coste y por la flexibilidad de su utilización</a:t>
            </a:r>
            <a:r>
              <a:rPr lang="es-ES"/>
              <a:t> </a:t>
            </a:r>
          </a:p>
          <a:p>
            <a:pPr>
              <a:lnSpc>
                <a:spcPct val="80000"/>
              </a:lnSpc>
            </a:pPr>
            <a:r>
              <a:rPr lang="es-EC"/>
              <a:t>Abarca a una actividad internacional, en la que cualquier empresa puede ejercerlo con independencia de su nacionalidad y de su ubicación; y </a:t>
            </a:r>
          </a:p>
          <a:p>
            <a:pPr>
              <a:lnSpc>
                <a:spcPct val="80000"/>
              </a:lnSpc>
            </a:pPr>
            <a:r>
              <a:rPr lang="es-EC"/>
              <a:t>Facilita la existencia de una intensa competitividad</a:t>
            </a:r>
            <a:r>
              <a:rPr lang="es-ES"/>
              <a:t> </a:t>
            </a:r>
          </a:p>
        </p:txBody>
      </p:sp>
      <p:pic>
        <p:nvPicPr>
          <p:cNvPr id="205829" name="Picture 5" descr="j0292238"/>
          <p:cNvPicPr>
            <a:picLocks noChangeAspect="1" noChangeArrowheads="1"/>
          </p:cNvPicPr>
          <p:nvPr/>
        </p:nvPicPr>
        <p:blipFill>
          <a:blip r:embed="rId2"/>
          <a:srcRect/>
          <a:stretch>
            <a:fillRect/>
          </a:stretch>
        </p:blipFill>
        <p:spPr bwMode="auto">
          <a:xfrm>
            <a:off x="7480300" y="0"/>
            <a:ext cx="1663700" cy="182721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s-ES_tradnl" sz="3600"/>
              <a:t>VI. La Privatización y </a:t>
            </a:r>
            <a:br>
              <a:rPr lang="es-ES_tradnl" sz="3600"/>
            </a:br>
            <a:r>
              <a:rPr lang="es-ES_tradnl" sz="3600"/>
              <a:t>Regulación de los puertos </a:t>
            </a:r>
            <a:br>
              <a:rPr lang="es-ES_tradnl" sz="3600"/>
            </a:br>
            <a:r>
              <a:rPr lang="es-ES_tradnl" sz="3600"/>
              <a:t>en América Latina</a:t>
            </a:r>
            <a:endParaRPr lang="es-ES" sz="3600"/>
          </a:p>
        </p:txBody>
      </p:sp>
      <p:sp>
        <p:nvSpPr>
          <p:cNvPr id="216067" name="Rectangle 3"/>
          <p:cNvSpPr>
            <a:spLocks noGrp="1" noChangeArrowheads="1"/>
          </p:cNvSpPr>
          <p:nvPr>
            <p:ph type="body" idx="1"/>
          </p:nvPr>
        </p:nvSpPr>
        <p:spPr>
          <a:xfrm>
            <a:off x="457200" y="1905000"/>
            <a:ext cx="8229600" cy="4476750"/>
          </a:xfrm>
        </p:spPr>
        <p:txBody>
          <a:bodyPr/>
          <a:lstStyle/>
          <a:p>
            <a:r>
              <a:rPr lang="es-EC" sz="2800"/>
              <a:t>La creciente evolución del tráfico marítimo mundial supone que a medida que las tasas medias anuales de la carga general mantengan un aumento del 2%, las cargas desplazadas por los buques contenedores se elevan al 8% anual. Este dato refleja dos rasgos:</a:t>
            </a:r>
          </a:p>
          <a:p>
            <a:pPr lvl="1"/>
            <a:r>
              <a:rPr lang="es-EC"/>
              <a:t>Incremento del tráfico y </a:t>
            </a:r>
          </a:p>
          <a:p>
            <a:pPr lvl="1"/>
            <a:r>
              <a:rPr lang="es-EC"/>
              <a:t>Especialización de las cargas (líquidas, sólidas y en contenedores).</a:t>
            </a:r>
            <a:endParaRPr lang="es-ES"/>
          </a:p>
        </p:txBody>
      </p:sp>
      <p:pic>
        <p:nvPicPr>
          <p:cNvPr id="216068" name="Picture 4" descr="j0292238"/>
          <p:cNvPicPr>
            <a:picLocks noChangeAspect="1" noChangeArrowheads="1"/>
          </p:cNvPicPr>
          <p:nvPr/>
        </p:nvPicPr>
        <p:blipFill>
          <a:blip r:embed="rId2"/>
          <a:srcRect/>
          <a:stretch>
            <a:fillRect/>
          </a:stretch>
        </p:blipFill>
        <p:spPr bwMode="auto">
          <a:xfrm>
            <a:off x="7480300" y="0"/>
            <a:ext cx="1663700" cy="182721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s-ES_tradnl" sz="3600"/>
              <a:t>VI. La Privatización y </a:t>
            </a:r>
            <a:br>
              <a:rPr lang="es-ES_tradnl" sz="3600"/>
            </a:br>
            <a:r>
              <a:rPr lang="es-ES_tradnl" sz="3600"/>
              <a:t>Regulación de los puertos </a:t>
            </a:r>
            <a:br>
              <a:rPr lang="es-ES_tradnl" sz="3600"/>
            </a:br>
            <a:r>
              <a:rPr lang="es-ES_tradnl" sz="3600"/>
              <a:t>en América Latina</a:t>
            </a:r>
            <a:endParaRPr lang="es-ES" sz="3600"/>
          </a:p>
        </p:txBody>
      </p:sp>
      <p:sp>
        <p:nvSpPr>
          <p:cNvPr id="217091" name="Rectangle 3"/>
          <p:cNvSpPr>
            <a:spLocks noGrp="1" noChangeArrowheads="1"/>
          </p:cNvSpPr>
          <p:nvPr>
            <p:ph type="body" idx="1"/>
          </p:nvPr>
        </p:nvSpPr>
        <p:spPr>
          <a:xfrm>
            <a:off x="457200" y="1905000"/>
            <a:ext cx="8229600" cy="4692650"/>
          </a:xfrm>
        </p:spPr>
        <p:txBody>
          <a:bodyPr/>
          <a:lstStyle/>
          <a:p>
            <a:pPr>
              <a:lnSpc>
                <a:spcPct val="90000"/>
              </a:lnSpc>
            </a:pPr>
            <a:r>
              <a:rPr lang="es-EC" sz="2800"/>
              <a:t>La geo-estrategia marítima está siendo determinada por varios escenarios que, a modo de resumen, se sintetizan en los siguientes horizontes</a:t>
            </a:r>
            <a:r>
              <a:rPr lang="es-ES" sz="2800"/>
              <a:t>:</a:t>
            </a:r>
          </a:p>
          <a:p>
            <a:pPr lvl="1">
              <a:lnSpc>
                <a:spcPct val="90000"/>
              </a:lnSpc>
            </a:pPr>
            <a:r>
              <a:rPr lang="es-EC"/>
              <a:t>Fuerte crecimiento en el tráfico del transporte marítimo, sobre todo en lo que respecta a las mercancías movidas en contenedores.</a:t>
            </a:r>
          </a:p>
          <a:p>
            <a:pPr lvl="1">
              <a:lnSpc>
                <a:spcPct val="90000"/>
              </a:lnSpc>
            </a:pPr>
            <a:r>
              <a:rPr lang="es-EC"/>
              <a:t>Fuerte especialización en lo tocante a las rutas mundiales que unen puertos estratégicamente escogidos (jerarquía y ranking portuario).</a:t>
            </a:r>
            <a:endParaRPr lang="es-ES"/>
          </a:p>
        </p:txBody>
      </p:sp>
      <p:pic>
        <p:nvPicPr>
          <p:cNvPr id="217092" name="Picture 4" descr="j0292238"/>
          <p:cNvPicPr>
            <a:picLocks noChangeAspect="1" noChangeArrowheads="1"/>
          </p:cNvPicPr>
          <p:nvPr/>
        </p:nvPicPr>
        <p:blipFill>
          <a:blip r:embed="rId2"/>
          <a:srcRect/>
          <a:stretch>
            <a:fillRect/>
          </a:stretch>
        </p:blipFill>
        <p:spPr bwMode="auto">
          <a:xfrm>
            <a:off x="7480300" y="0"/>
            <a:ext cx="1663700" cy="182721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s-ES_tradnl" sz="3600"/>
              <a:t>VI. La Privatización y </a:t>
            </a:r>
            <a:br>
              <a:rPr lang="es-ES_tradnl" sz="3600"/>
            </a:br>
            <a:r>
              <a:rPr lang="es-ES_tradnl" sz="3600"/>
              <a:t>Regulación de los puertos </a:t>
            </a:r>
            <a:br>
              <a:rPr lang="es-ES_tradnl" sz="3600"/>
            </a:br>
            <a:r>
              <a:rPr lang="es-ES_tradnl" sz="3600"/>
              <a:t>en América Latina</a:t>
            </a:r>
            <a:endParaRPr lang="es-ES" sz="3600"/>
          </a:p>
        </p:txBody>
      </p:sp>
      <p:sp>
        <p:nvSpPr>
          <p:cNvPr id="218115" name="Rectangle 3"/>
          <p:cNvSpPr>
            <a:spLocks noGrp="1" noChangeArrowheads="1"/>
          </p:cNvSpPr>
          <p:nvPr>
            <p:ph type="body" idx="1"/>
          </p:nvPr>
        </p:nvSpPr>
        <p:spPr>
          <a:xfrm>
            <a:off x="457200" y="1905000"/>
            <a:ext cx="8229600" cy="4953000"/>
          </a:xfrm>
        </p:spPr>
        <p:txBody>
          <a:bodyPr/>
          <a:lstStyle/>
          <a:p>
            <a:pPr lvl="1"/>
            <a:r>
              <a:rPr lang="es-EC"/>
              <a:t>Nítida articulación económica alrededor de ciertos núcleos por medio de grandes centros de distribución (Puertos HUB).</a:t>
            </a:r>
          </a:p>
          <a:p>
            <a:pPr lvl="1"/>
            <a:r>
              <a:rPr lang="es-EC"/>
              <a:t>Dinámicas realizadas por operadores internacionales de gran capacidad que reclaman infraestructuras y equipamientos para desarrollar grandes centros de distribución.</a:t>
            </a:r>
          </a:p>
          <a:p>
            <a:pPr lvl="1">
              <a:buFont typeface="Tahoma" pitchFamily="34" charset="0"/>
              <a:buNone/>
            </a:pPr>
            <a:endParaRPr lang="es-ES"/>
          </a:p>
        </p:txBody>
      </p:sp>
      <p:pic>
        <p:nvPicPr>
          <p:cNvPr id="218116" name="Picture 4" descr="j0292238"/>
          <p:cNvPicPr>
            <a:picLocks noChangeAspect="1" noChangeArrowheads="1"/>
          </p:cNvPicPr>
          <p:nvPr/>
        </p:nvPicPr>
        <p:blipFill>
          <a:blip r:embed="rId2"/>
          <a:srcRect/>
          <a:stretch>
            <a:fillRect/>
          </a:stretch>
        </p:blipFill>
        <p:spPr bwMode="auto">
          <a:xfrm>
            <a:off x="7480300" y="0"/>
            <a:ext cx="1663700" cy="182721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s-ES_tradnl" sz="3600"/>
              <a:t>VI. La Privatización y </a:t>
            </a:r>
            <a:br>
              <a:rPr lang="es-ES_tradnl" sz="3600"/>
            </a:br>
            <a:r>
              <a:rPr lang="es-ES_tradnl" sz="3600"/>
              <a:t>Regulación de los puertos </a:t>
            </a:r>
            <a:br>
              <a:rPr lang="es-ES_tradnl" sz="3600"/>
            </a:br>
            <a:r>
              <a:rPr lang="es-ES_tradnl" sz="3600"/>
              <a:t>en América Latina</a:t>
            </a:r>
            <a:endParaRPr lang="es-ES" sz="3600"/>
          </a:p>
        </p:txBody>
      </p:sp>
      <p:pic>
        <p:nvPicPr>
          <p:cNvPr id="219140" name="Picture 4" descr="j0292238"/>
          <p:cNvPicPr>
            <a:picLocks noChangeAspect="1" noChangeArrowheads="1"/>
          </p:cNvPicPr>
          <p:nvPr/>
        </p:nvPicPr>
        <p:blipFill>
          <a:blip r:embed="rId2"/>
          <a:srcRect/>
          <a:stretch>
            <a:fillRect/>
          </a:stretch>
        </p:blipFill>
        <p:spPr bwMode="auto">
          <a:xfrm>
            <a:off x="7480300" y="0"/>
            <a:ext cx="1663700" cy="1827213"/>
          </a:xfrm>
          <a:prstGeom prst="rect">
            <a:avLst/>
          </a:prstGeom>
          <a:noFill/>
        </p:spPr>
      </p:pic>
      <p:sp>
        <p:nvSpPr>
          <p:cNvPr id="219141" name="Text Box 5"/>
          <p:cNvSpPr txBox="1">
            <a:spLocks noChangeArrowheads="1"/>
          </p:cNvSpPr>
          <p:nvPr/>
        </p:nvSpPr>
        <p:spPr bwMode="auto">
          <a:xfrm>
            <a:off x="684213" y="2276475"/>
            <a:ext cx="7561262" cy="366713"/>
          </a:xfrm>
          <a:prstGeom prst="rect">
            <a:avLst/>
          </a:prstGeom>
          <a:noFill/>
          <a:ln w="9525">
            <a:noFill/>
            <a:miter lim="800000"/>
            <a:headEnd/>
            <a:tailEnd/>
          </a:ln>
          <a:effectLst/>
        </p:spPr>
        <p:txBody>
          <a:bodyPr>
            <a:spAutoFit/>
          </a:bodyPr>
          <a:lstStyle/>
          <a:p>
            <a:pPr>
              <a:spcBef>
                <a:spcPct val="50000"/>
              </a:spcBef>
            </a:pPr>
            <a:endParaRPr lang="es-ES"/>
          </a:p>
        </p:txBody>
      </p:sp>
      <p:sp>
        <p:nvSpPr>
          <p:cNvPr id="219142" name="Text Box 6"/>
          <p:cNvSpPr txBox="1">
            <a:spLocks noChangeArrowheads="1"/>
          </p:cNvSpPr>
          <p:nvPr/>
        </p:nvSpPr>
        <p:spPr bwMode="auto">
          <a:xfrm>
            <a:off x="900113" y="2565400"/>
            <a:ext cx="7127875" cy="2430463"/>
          </a:xfrm>
          <a:prstGeom prst="rect">
            <a:avLst/>
          </a:prstGeom>
          <a:noFill/>
          <a:ln w="9525">
            <a:noFill/>
            <a:miter lim="800000"/>
            <a:headEnd/>
            <a:tailEnd/>
          </a:ln>
          <a:effectLst/>
        </p:spPr>
        <p:txBody>
          <a:bodyPr>
            <a:spAutoFit/>
          </a:bodyPr>
          <a:lstStyle/>
          <a:p>
            <a:pPr>
              <a:spcBef>
                <a:spcPct val="50000"/>
              </a:spcBef>
            </a:pPr>
            <a:endParaRPr lang="es-ES_tradnl"/>
          </a:p>
          <a:p>
            <a:pPr>
              <a:spcBef>
                <a:spcPct val="50000"/>
              </a:spcBef>
            </a:pPr>
            <a:endParaRPr lang="es-ES_tradnl"/>
          </a:p>
          <a:p>
            <a:pPr>
              <a:spcBef>
                <a:spcPct val="50000"/>
              </a:spcBef>
            </a:pPr>
            <a:endParaRPr lang="es-ES_tradnl"/>
          </a:p>
          <a:p>
            <a:pPr>
              <a:spcBef>
                <a:spcPct val="50000"/>
              </a:spcBef>
            </a:pPr>
            <a:endParaRPr lang="es-ES_tradnl"/>
          </a:p>
          <a:p>
            <a:pPr>
              <a:spcBef>
                <a:spcPct val="50000"/>
              </a:spcBef>
            </a:pPr>
            <a:endParaRPr lang="es-ES_tradnl"/>
          </a:p>
          <a:p>
            <a:pPr>
              <a:spcBef>
                <a:spcPct val="50000"/>
              </a:spcBef>
            </a:pPr>
            <a:endParaRPr lang="es-MX"/>
          </a:p>
        </p:txBody>
      </p:sp>
      <p:graphicFrame>
        <p:nvGraphicFramePr>
          <p:cNvPr id="219204" name="Group 68"/>
          <p:cNvGraphicFramePr>
            <a:graphicFrameLocks noGrp="1"/>
          </p:cNvGraphicFramePr>
          <p:nvPr>
            <p:ph idx="1"/>
          </p:nvPr>
        </p:nvGraphicFramePr>
        <p:xfrm>
          <a:off x="358775" y="2751138"/>
          <a:ext cx="8785225" cy="4106862"/>
        </p:xfrm>
        <a:graphic>
          <a:graphicData uri="http://schemas.openxmlformats.org/drawingml/2006/table">
            <a:tbl>
              <a:tblPr/>
              <a:tblGrid>
                <a:gridCol w="1441450"/>
                <a:gridCol w="2159000"/>
                <a:gridCol w="2592388"/>
                <a:gridCol w="2592387"/>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s-ES" sz="19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Construcción de infraestructuras</a:t>
                      </a:r>
                      <a:endParaRPr kumimoji="0" lang="es-MX"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Dotación de equipos y superestructuras</a:t>
                      </a:r>
                      <a:endParaRPr kumimoji="0" lang="es-MX"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Presentación y de servicios a buques y mercaderías</a:t>
                      </a:r>
                      <a:endParaRPr kumimoji="0" lang="es-MX"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Puerto Operador</a:t>
                      </a:r>
                      <a:endParaRPr kumimoji="0" lang="es-MX"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Privada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Puerto Instrumento</a:t>
                      </a:r>
                      <a:endParaRPr kumimoji="0" lang="es-MX"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Privada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Puerto Propietario</a:t>
                      </a:r>
                      <a:endParaRPr kumimoji="0" lang="es-MX" sz="19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Privada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Privada</a:t>
                      </a:r>
                      <a:endParaRPr kumimoji="0" lang="es-MX"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9205" name="Text Box 69"/>
          <p:cNvSpPr txBox="1">
            <a:spLocks noChangeArrowheads="1"/>
          </p:cNvSpPr>
          <p:nvPr/>
        </p:nvSpPr>
        <p:spPr bwMode="auto">
          <a:xfrm>
            <a:off x="250825" y="1989138"/>
            <a:ext cx="8424863" cy="701675"/>
          </a:xfrm>
          <a:prstGeom prst="rect">
            <a:avLst/>
          </a:prstGeom>
          <a:noFill/>
          <a:ln w="9525">
            <a:noFill/>
            <a:miter lim="800000"/>
            <a:headEnd/>
            <a:tailEnd/>
          </a:ln>
          <a:effectLst/>
        </p:spPr>
        <p:txBody>
          <a:bodyPr>
            <a:spAutoFit/>
          </a:bodyPr>
          <a:lstStyle/>
          <a:p>
            <a:pPr algn="ctr">
              <a:spcBef>
                <a:spcPct val="50000"/>
              </a:spcBef>
            </a:pPr>
            <a:r>
              <a:rPr lang="es-ES_tradnl" sz="2000" b="1"/>
              <a:t>Clasificación de los Puertos según el desarrollo por la iniciativa privada o pública.</a:t>
            </a:r>
            <a:endParaRPr lang="es-MX" sz="2000" b="1"/>
          </a:p>
        </p:txBody>
      </p:sp>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303" name="Group 143"/>
          <p:cNvGraphicFramePr>
            <a:graphicFrameLocks noGrp="1"/>
          </p:cNvGraphicFramePr>
          <p:nvPr>
            <p:ph idx="1"/>
          </p:nvPr>
        </p:nvGraphicFramePr>
        <p:xfrm>
          <a:off x="395288" y="954088"/>
          <a:ext cx="7931150" cy="5903912"/>
        </p:xfrm>
        <a:graphic>
          <a:graphicData uri="http://schemas.openxmlformats.org/drawingml/2006/table">
            <a:tbl>
              <a:tblPr/>
              <a:tblGrid>
                <a:gridCol w="2243137"/>
                <a:gridCol w="1511300"/>
                <a:gridCol w="1368425"/>
                <a:gridCol w="1296988"/>
                <a:gridCol w="1511300"/>
              </a:tblGrid>
              <a:tr h="4508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s-E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 Tipo I</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 Tipo II</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 Tipo III</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 Tipo IV</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Propiedad</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Mixta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Privada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Autonomía de gestión</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Muy limitada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Limitada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Alta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Completa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Responsabilidad de la gestión portuaria</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Gestionado por el Estado Pto. Instru-mental (*)</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Pto. anfitrión (**)</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Pto. anfitrión (**) (predominante) Puerto instrumental (*)</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Puerto de servicios completos (***)</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Puerto de servicios completos (***)</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Financiación pública externas</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Intensa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Importante</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Muy limitada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Inexistente</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Prácticas de recuperación de costes</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No prioritario</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Recuperación parcial (predominante)</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Total en servicios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Parcial en infraestructuras</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Recuperación total de costes</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0304" name="Text Box 144"/>
          <p:cNvSpPr txBox="1">
            <a:spLocks noChangeArrowheads="1"/>
          </p:cNvSpPr>
          <p:nvPr/>
        </p:nvSpPr>
        <p:spPr bwMode="auto">
          <a:xfrm>
            <a:off x="539750" y="260350"/>
            <a:ext cx="7488238" cy="457200"/>
          </a:xfrm>
          <a:prstGeom prst="rect">
            <a:avLst/>
          </a:prstGeom>
          <a:noFill/>
          <a:ln w="9525">
            <a:noFill/>
            <a:miter lim="800000"/>
            <a:headEnd/>
            <a:tailEnd/>
          </a:ln>
          <a:effectLst/>
        </p:spPr>
        <p:txBody>
          <a:bodyPr>
            <a:spAutoFit/>
          </a:bodyPr>
          <a:lstStyle/>
          <a:p>
            <a:pPr algn="ctr">
              <a:spcBef>
                <a:spcPct val="50000"/>
              </a:spcBef>
            </a:pPr>
            <a:r>
              <a:rPr lang="es-ES_tradnl" sz="2400" b="1"/>
              <a:t>Estructura organizativa de los puertos.</a:t>
            </a:r>
            <a:endParaRPr lang="es-MX" sz="2400" b="1"/>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281" name="Group 97"/>
          <p:cNvGraphicFramePr>
            <a:graphicFrameLocks noGrp="1"/>
          </p:cNvGraphicFramePr>
          <p:nvPr>
            <p:ph idx="1"/>
          </p:nvPr>
        </p:nvGraphicFramePr>
        <p:xfrm>
          <a:off x="468313" y="333375"/>
          <a:ext cx="7920037" cy="6592888"/>
        </p:xfrm>
        <a:graphic>
          <a:graphicData uri="http://schemas.openxmlformats.org/drawingml/2006/table">
            <a:tbl>
              <a:tblPr/>
              <a:tblGrid>
                <a:gridCol w="2159000"/>
                <a:gridCol w="1439862"/>
                <a:gridCol w="1512888"/>
                <a:gridCol w="1296987"/>
                <a:gridCol w="1511300"/>
              </a:tblGrid>
              <a:tr h="822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s-E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 Tipo I</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 Tipo II</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 Tipo III</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Pública Tipo IV</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Acceso a la prestación de servicios</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Licitación abierta Acuerdo directo</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Acuerdos directos (predominante)</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Acuerdos directos</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Normalmente procedimiento cerrado</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Importancia relativa por tráfico</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Limitada (8%)</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Muy importante (75%)</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Limitada (7%)</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Limitada (10%)</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Tipos de organización utilizada por los Estados miembros de la Unión Europea</a:t>
                      </a:r>
                      <a:endParaRPr kumimoji="0" lang="es-MX"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Dinamarca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Grecia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Francia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Portugal</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Alemania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Italia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Bélgica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Dinamarca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Finlandia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Francia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Alemania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Grecia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Países Bajos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Portugal</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España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Suecia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Italia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Dinamarca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Irlanda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Suecia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Reino Unido</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Reino Unido</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292100"/>
            <a:ext cx="8229600" cy="1192213"/>
          </a:xfrm>
        </p:spPr>
        <p:txBody>
          <a:bodyPr/>
          <a:lstStyle/>
          <a:p>
            <a:r>
              <a:rPr lang="es-ES_tradnl" sz="2400" b="1"/>
              <a:t>VI. La Privatización y Regularización</a:t>
            </a:r>
            <a:br>
              <a:rPr lang="es-ES_tradnl" sz="2400" b="1"/>
            </a:br>
            <a:r>
              <a:rPr lang="es-ES_tradnl" sz="2400" b="1"/>
              <a:t>de los puertos en América Latina</a:t>
            </a:r>
            <a:br>
              <a:rPr lang="es-ES_tradnl" sz="2400" b="1"/>
            </a:br>
            <a:endParaRPr lang="es-ES" sz="2400" b="1"/>
          </a:p>
        </p:txBody>
      </p:sp>
      <p:pic>
        <p:nvPicPr>
          <p:cNvPr id="222216" name="Picture 8" descr="j0292238"/>
          <p:cNvPicPr>
            <a:picLocks noChangeAspect="1" noChangeArrowheads="1"/>
          </p:cNvPicPr>
          <p:nvPr>
            <p:ph sz="half" idx="1"/>
          </p:nvPr>
        </p:nvPicPr>
        <p:blipFill>
          <a:blip r:embed="rId2"/>
          <a:srcRect/>
          <a:stretch>
            <a:fillRect/>
          </a:stretch>
        </p:blipFill>
        <p:spPr>
          <a:xfrm>
            <a:off x="7480300" y="0"/>
            <a:ext cx="1663700" cy="1268413"/>
          </a:xfrm>
          <a:noFill/>
          <a:ln/>
        </p:spPr>
      </p:pic>
      <p:sp>
        <p:nvSpPr>
          <p:cNvPr id="222218" name="Text Box 10"/>
          <p:cNvSpPr txBox="1">
            <a:spLocks noChangeArrowheads="1"/>
          </p:cNvSpPr>
          <p:nvPr/>
        </p:nvSpPr>
        <p:spPr bwMode="auto">
          <a:xfrm>
            <a:off x="971550" y="2276475"/>
            <a:ext cx="7777163" cy="366713"/>
          </a:xfrm>
          <a:prstGeom prst="rect">
            <a:avLst/>
          </a:prstGeom>
          <a:noFill/>
          <a:ln w="9525">
            <a:noFill/>
            <a:miter lim="800000"/>
            <a:headEnd/>
            <a:tailEnd/>
          </a:ln>
          <a:effectLst/>
        </p:spPr>
        <p:txBody>
          <a:bodyPr>
            <a:spAutoFit/>
          </a:bodyPr>
          <a:lstStyle/>
          <a:p>
            <a:pPr>
              <a:spcBef>
                <a:spcPct val="50000"/>
              </a:spcBef>
            </a:pPr>
            <a:endParaRPr lang="es-ES"/>
          </a:p>
        </p:txBody>
      </p:sp>
      <p:sp>
        <p:nvSpPr>
          <p:cNvPr id="222219" name="Text Box 11"/>
          <p:cNvSpPr txBox="1">
            <a:spLocks noChangeArrowheads="1"/>
          </p:cNvSpPr>
          <p:nvPr/>
        </p:nvSpPr>
        <p:spPr bwMode="auto">
          <a:xfrm>
            <a:off x="1116013" y="2133600"/>
            <a:ext cx="7272337" cy="366713"/>
          </a:xfrm>
          <a:prstGeom prst="rect">
            <a:avLst/>
          </a:prstGeom>
          <a:noFill/>
          <a:ln w="9525">
            <a:noFill/>
            <a:miter lim="800000"/>
            <a:headEnd/>
            <a:tailEnd/>
          </a:ln>
          <a:effectLst/>
        </p:spPr>
        <p:txBody>
          <a:bodyPr>
            <a:spAutoFit/>
          </a:bodyPr>
          <a:lstStyle/>
          <a:p>
            <a:pPr>
              <a:spcBef>
                <a:spcPct val="50000"/>
              </a:spcBef>
            </a:pPr>
            <a:endParaRPr lang="es-ES"/>
          </a:p>
        </p:txBody>
      </p:sp>
      <p:graphicFrame>
        <p:nvGraphicFramePr>
          <p:cNvPr id="222266" name="Group 58"/>
          <p:cNvGraphicFramePr>
            <a:graphicFrameLocks noGrp="1"/>
          </p:cNvGraphicFramePr>
          <p:nvPr>
            <p:ph sz="half" idx="2"/>
          </p:nvPr>
        </p:nvGraphicFramePr>
        <p:xfrm>
          <a:off x="179388" y="1490663"/>
          <a:ext cx="8496300" cy="5106987"/>
        </p:xfrm>
        <a:graphic>
          <a:graphicData uri="http://schemas.openxmlformats.org/drawingml/2006/table">
            <a:tbl>
              <a:tblPr/>
              <a:tblGrid>
                <a:gridCol w="1223962"/>
                <a:gridCol w="7272338"/>
              </a:tblGrid>
              <a:tr h="274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País</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Conclusiones</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Chile</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Char char="•"/>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El aumento de la eficiencia no requiere necesariamente inversiones adicionales en infraestructura física.</a:t>
                      </a:r>
                    </a:p>
                    <a:p>
                      <a:pPr marL="0" marR="0" lvl="0" indent="0" algn="l" defTabSz="914400" rtl="0" eaLnBrk="1" fontAlgn="base" latinLnBrk="0" hangingPunct="1">
                        <a:lnSpc>
                          <a:spcPct val="100000"/>
                        </a:lnSpc>
                        <a:spcBef>
                          <a:spcPct val="20000"/>
                        </a:spcBef>
                        <a:spcAft>
                          <a:spcPct val="0"/>
                        </a:spcAft>
                        <a:buClr>
                          <a:schemeClr val="hlink"/>
                        </a:buClr>
                        <a:buSzPct val="120000"/>
                        <a:buFontTx/>
                        <a:buChar char="•"/>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Aún cuando un sistema </a:t>
                      </a:r>
                      <a:r>
                        <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multioperador sea exitoso, es posible que no ofrezca buenos incentivos para invertir.</a:t>
                      </a:r>
                    </a:p>
                    <a:p>
                      <a:pPr marL="0" marR="0" lvl="0" indent="0" algn="l" defTabSz="914400" rtl="0" eaLnBrk="1" fontAlgn="base" latinLnBrk="0" hangingPunct="1">
                        <a:lnSpc>
                          <a:spcPct val="100000"/>
                        </a:lnSpc>
                        <a:spcBef>
                          <a:spcPct val="20000"/>
                        </a:spcBef>
                        <a:spcAft>
                          <a:spcPct val="0"/>
                        </a:spcAft>
                        <a:buClr>
                          <a:schemeClr val="hlink"/>
                        </a:buClr>
                        <a:buSzPct val="120000"/>
                        <a:buFontTx/>
                        <a:buChar char="•"/>
                        <a:tabLst/>
                      </a:pPr>
                      <a:r>
                        <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Las concesiones pueden proveer un servicio importante evitando las inversiones faraónicas.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10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Brasil</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La reforma laboral en la actividad portuaria es esencial para poder otorgar concesiones que aumenten la productividad y reduzcan los aranceles.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Argentina</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Aunque algunos servicios portuarios estén en manos del sector privado, el exceso de reglamentación puede limitar el aumento de la eficiencia portuaria. La experiencia de los años noventa muestra que la competencia, cuando es posible, es preferible a la regulación.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23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ES_tradnl"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Panamá</a:t>
                      </a:r>
                      <a:endPar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s-MX" sz="18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La experiencia de Panamá pone de relieve la creciente importancia del cabotaje en el comercio internacional.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Rectangle 5"/>
          <p:cNvSpPr>
            <a:spLocks noGrp="1" noChangeArrowheads="1"/>
          </p:cNvSpPr>
          <p:nvPr>
            <p:ph type="title"/>
          </p:nvPr>
        </p:nvSpPr>
        <p:spPr>
          <a:xfrm>
            <a:off x="468313" y="476250"/>
            <a:ext cx="4391025" cy="863600"/>
          </a:xfrm>
        </p:spPr>
        <p:txBody>
          <a:bodyPr/>
          <a:lstStyle/>
          <a:p>
            <a:r>
              <a:rPr lang="es-ES_tradnl" sz="4000"/>
              <a:t>Lógica Económica</a:t>
            </a:r>
            <a:endParaRPr lang="es-MX" sz="4000"/>
          </a:p>
        </p:txBody>
      </p:sp>
      <p:pic>
        <p:nvPicPr>
          <p:cNvPr id="113674" name="Picture 10" descr="j0290315"/>
          <p:cNvPicPr>
            <a:picLocks noChangeAspect="1" noChangeArrowheads="1"/>
          </p:cNvPicPr>
          <p:nvPr>
            <p:ph idx="1"/>
          </p:nvPr>
        </p:nvPicPr>
        <p:blipFill>
          <a:blip r:embed="rId2"/>
          <a:srcRect/>
          <a:stretch>
            <a:fillRect/>
          </a:stretch>
        </p:blipFill>
        <p:spPr>
          <a:xfrm>
            <a:off x="5148263" y="333375"/>
            <a:ext cx="3529012" cy="1511300"/>
          </a:xfrm>
          <a:noFill/>
          <a:ln/>
        </p:spPr>
      </p:pic>
      <p:sp>
        <p:nvSpPr>
          <p:cNvPr id="113675" name="Text Box 11"/>
          <p:cNvSpPr txBox="1">
            <a:spLocks noChangeArrowheads="1"/>
          </p:cNvSpPr>
          <p:nvPr/>
        </p:nvSpPr>
        <p:spPr bwMode="auto">
          <a:xfrm>
            <a:off x="827088" y="2636838"/>
            <a:ext cx="7416800" cy="366712"/>
          </a:xfrm>
          <a:prstGeom prst="rect">
            <a:avLst/>
          </a:prstGeom>
          <a:noFill/>
          <a:ln w="9525">
            <a:noFill/>
            <a:miter lim="800000"/>
            <a:headEnd/>
            <a:tailEnd/>
          </a:ln>
          <a:effectLst/>
        </p:spPr>
        <p:txBody>
          <a:bodyPr>
            <a:spAutoFit/>
          </a:bodyPr>
          <a:lstStyle/>
          <a:p>
            <a:pPr>
              <a:spcBef>
                <a:spcPct val="50000"/>
              </a:spcBef>
            </a:pPr>
            <a:endParaRPr lang="es-ES"/>
          </a:p>
        </p:txBody>
      </p:sp>
      <p:sp>
        <p:nvSpPr>
          <p:cNvPr id="113676" name="Text Box 12"/>
          <p:cNvSpPr txBox="1">
            <a:spLocks noChangeArrowheads="1"/>
          </p:cNvSpPr>
          <p:nvPr/>
        </p:nvSpPr>
        <p:spPr bwMode="auto">
          <a:xfrm>
            <a:off x="395288" y="1844675"/>
            <a:ext cx="8496300" cy="4364038"/>
          </a:xfrm>
          <a:prstGeom prst="rect">
            <a:avLst/>
          </a:prstGeom>
          <a:noFill/>
          <a:ln w="9525">
            <a:noFill/>
            <a:miter lim="800000"/>
            <a:headEnd/>
            <a:tailEnd/>
          </a:ln>
          <a:effectLst/>
        </p:spPr>
        <p:txBody>
          <a:bodyPr>
            <a:spAutoFit/>
          </a:bodyPr>
          <a:lstStyle/>
          <a:p>
            <a:pPr algn="ctr">
              <a:spcBef>
                <a:spcPct val="50000"/>
              </a:spcBef>
            </a:pPr>
            <a:r>
              <a:rPr lang="es-ES_tradnl" sz="2800"/>
              <a:t>“</a:t>
            </a:r>
            <a:r>
              <a:rPr lang="es-ES_tradnl" sz="2800">
                <a:effectLst>
                  <a:outerShdw blurRad="38100" dist="38100" dir="2700000" algn="tl">
                    <a:srgbClr val="000000"/>
                  </a:outerShdw>
                </a:effectLst>
              </a:rPr>
              <a:t>Los Modelos Neoclásicos de Comercio suponen ausencia de distorsiones como impuestos, incertidumbre o costos de transacción</a:t>
            </a:r>
            <a:r>
              <a:rPr lang="es-ES_tradnl" sz="2800"/>
              <a:t>”.</a:t>
            </a:r>
          </a:p>
          <a:p>
            <a:pPr algn="ctr">
              <a:spcBef>
                <a:spcPct val="50000"/>
              </a:spcBef>
            </a:pPr>
            <a:r>
              <a:rPr lang="es-ES_tradnl" sz="2800"/>
              <a:t>“</a:t>
            </a:r>
            <a:r>
              <a:rPr lang="es-ES_tradnl" sz="2800">
                <a:effectLst>
                  <a:outerShdw blurRad="38100" dist="38100" dir="2700000" algn="tl">
                    <a:srgbClr val="000000"/>
                  </a:outerShdw>
                </a:effectLst>
              </a:rPr>
              <a:t>Los costos de transacción en el comercio (por concepto de transporte) reducen el comercio al doble y el crecimiento económico medio punto</a:t>
            </a:r>
            <a:r>
              <a:rPr lang="es-ES_tradnl" sz="2800"/>
              <a:t> ”.</a:t>
            </a:r>
          </a:p>
          <a:p>
            <a:pPr algn="ctr">
              <a:spcBef>
                <a:spcPct val="50000"/>
              </a:spcBef>
            </a:pPr>
            <a:r>
              <a:rPr lang="es-ES_tradnl" sz="2800"/>
              <a:t> “</a:t>
            </a:r>
            <a:r>
              <a:rPr lang="es-ES_tradnl" sz="2800">
                <a:effectLst>
                  <a:outerShdw blurRad="38100" dist="38100" dir="2700000" algn="tl">
                    <a:srgbClr val="000000"/>
                  </a:outerShdw>
                </a:effectLst>
              </a:rPr>
              <a:t>Los costos de transporte se explican por distancia y peso primero, y por eficiencia portuaria y economía de escala en segundo lugar</a:t>
            </a:r>
            <a:r>
              <a:rPr lang="es-ES_tradnl" sz="2800"/>
              <a:t>”</a:t>
            </a:r>
            <a:endParaRPr lang="es-MX" sz="2800"/>
          </a:p>
        </p:txBody>
      </p:sp>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292100"/>
            <a:ext cx="8229600" cy="615950"/>
          </a:xfrm>
        </p:spPr>
        <p:txBody>
          <a:bodyPr/>
          <a:lstStyle/>
          <a:p>
            <a:pPr algn="ctr"/>
            <a:r>
              <a:rPr lang="es-ES_tradnl" sz="4000"/>
              <a:t>CONCLUSIONES</a:t>
            </a:r>
            <a:endParaRPr lang="es-MX" sz="4000"/>
          </a:p>
        </p:txBody>
      </p:sp>
      <p:sp>
        <p:nvSpPr>
          <p:cNvPr id="231427" name="Rectangle 3"/>
          <p:cNvSpPr>
            <a:spLocks noGrp="1" noChangeArrowheads="1"/>
          </p:cNvSpPr>
          <p:nvPr>
            <p:ph type="body" idx="1"/>
          </p:nvPr>
        </p:nvSpPr>
        <p:spPr>
          <a:xfrm>
            <a:off x="395288" y="981075"/>
            <a:ext cx="8424862" cy="5876925"/>
          </a:xfrm>
        </p:spPr>
        <p:txBody>
          <a:bodyPr/>
          <a:lstStyle/>
          <a:p>
            <a:pPr marL="609600" indent="-609600" algn="just">
              <a:lnSpc>
                <a:spcPct val="80000"/>
              </a:lnSpc>
            </a:pPr>
            <a:r>
              <a:rPr lang="es-ES_tradnl" sz="2800"/>
              <a:t>Los países comercian por dos razones básicas, primero porque son diferentes entre sí y segundo para conseguir economías de escala en la producción.</a:t>
            </a:r>
          </a:p>
          <a:p>
            <a:pPr marL="609600" indent="-609600" algn="just">
              <a:lnSpc>
                <a:spcPct val="80000"/>
              </a:lnSpc>
              <a:buFontTx/>
              <a:buNone/>
            </a:pPr>
            <a:endParaRPr lang="es-ES_tradnl" sz="2800"/>
          </a:p>
          <a:p>
            <a:pPr marL="609600" indent="-609600" algn="just">
              <a:lnSpc>
                <a:spcPct val="80000"/>
              </a:lnSpc>
            </a:pPr>
            <a:r>
              <a:rPr lang="es-ES_tradnl" sz="2800"/>
              <a:t>Las funciones de un puerto en el contexto de economía globalizada es servir de interfaz entre el transporte marítimo y el transporte terrestre y proporcionar servicios que complementen las operaciones de carga y descarga.</a:t>
            </a:r>
          </a:p>
          <a:p>
            <a:pPr marL="609600" indent="-609600" algn="just">
              <a:lnSpc>
                <a:spcPct val="80000"/>
              </a:lnSpc>
              <a:buFontTx/>
              <a:buNone/>
            </a:pPr>
            <a:endParaRPr lang="es-ES_tradnl" sz="2800"/>
          </a:p>
          <a:p>
            <a:pPr marL="609600" indent="-609600" algn="just">
              <a:lnSpc>
                <a:spcPct val="80000"/>
              </a:lnSpc>
            </a:pPr>
            <a:r>
              <a:rPr lang="es-ES_tradnl" sz="2800"/>
              <a:t>Comprendiendo la importancia de los puertos en el comercio globalizado concluimos que el puerto marítimo debe de constituirse en un centro logístico de un ámbito zonal en donde se debe de concentrar las operaciones. </a:t>
            </a:r>
            <a:endParaRPr lang="es-MX" sz="2400"/>
          </a:p>
        </p:txBody>
      </p:sp>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Grp="1" noChangeArrowheads="1"/>
          </p:cNvSpPr>
          <p:nvPr>
            <p:ph type="body" idx="1"/>
          </p:nvPr>
        </p:nvSpPr>
        <p:spPr>
          <a:xfrm>
            <a:off x="468313" y="260350"/>
            <a:ext cx="8229600" cy="6337300"/>
          </a:xfrm>
        </p:spPr>
        <p:txBody>
          <a:bodyPr/>
          <a:lstStyle/>
          <a:p>
            <a:pPr marL="609600" indent="-609600" algn="just">
              <a:lnSpc>
                <a:spcPct val="80000"/>
              </a:lnSpc>
            </a:pPr>
            <a:r>
              <a:rPr lang="es-ES_tradnl" sz="2400" b="1"/>
              <a:t>Para el desarrollo de este tipo de instalaciones se debería converger a una estrategia de desarrollo regional que permita estimularlo con acciones que movilizan los recursos propios capaces de aprovechar el potencial endógeno de las zonas en que se localizan.</a:t>
            </a:r>
          </a:p>
          <a:p>
            <a:pPr marL="609600" indent="-609600" algn="just">
              <a:lnSpc>
                <a:spcPct val="80000"/>
              </a:lnSpc>
              <a:buFontTx/>
              <a:buNone/>
            </a:pPr>
            <a:endParaRPr lang="es-ES_tradnl" sz="2400" b="1"/>
          </a:p>
          <a:p>
            <a:pPr marL="609600" indent="-609600" algn="just">
              <a:lnSpc>
                <a:spcPct val="80000"/>
              </a:lnSpc>
            </a:pPr>
            <a:r>
              <a:rPr lang="es-ES_tradnl" sz="2400" b="1"/>
              <a:t>La eficiencia portuaria es un concepto que ha cambiado de significado con el correr de los años. Actualmente, la eficiencia portuaria alude a la capacidad de operar la maquinaria y las instalaciones portuarias con el rendimiento previsto en su diseño. Sin embargo, es dable esperar que en la próxima década, el significado del término “eficiencia” sea mucho más amplio y comprenderá aumentos de productividad y reducciones de costos de todos los insumos necesarios para operar y mantener la maquinaria y las instalaciones, inversiones en el campo de las comunicaciones para facilitar los servicios aduaneros y bancarios conexos.</a:t>
            </a:r>
            <a:endParaRPr lang="es-MX" sz="2400" b="1"/>
          </a:p>
          <a:p>
            <a:pPr marL="609600" indent="-609600" algn="just">
              <a:lnSpc>
                <a:spcPct val="80000"/>
              </a:lnSpc>
              <a:buFontTx/>
              <a:buNone/>
            </a:pPr>
            <a:endParaRPr lang="es-MX" sz="2800" b="1"/>
          </a:p>
          <a:p>
            <a:pPr marL="609600" indent="-609600" algn="just">
              <a:lnSpc>
                <a:spcPct val="80000"/>
              </a:lnSpc>
              <a:buFontTx/>
              <a:buNone/>
            </a:pPr>
            <a:endParaRPr lang="es-MX" sz="2000" b="1"/>
          </a:p>
          <a:p>
            <a:pPr marL="609600" indent="-609600">
              <a:lnSpc>
                <a:spcPct val="80000"/>
              </a:lnSpc>
            </a:pPr>
            <a:endParaRPr lang="es-MX" sz="1600"/>
          </a:p>
        </p:txBody>
      </p:sp>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Grp="1" noChangeArrowheads="1"/>
          </p:cNvSpPr>
          <p:nvPr>
            <p:ph type="body" idx="1"/>
          </p:nvPr>
        </p:nvSpPr>
        <p:spPr>
          <a:xfrm>
            <a:off x="457200" y="333375"/>
            <a:ext cx="8229600" cy="6524625"/>
          </a:xfrm>
        </p:spPr>
        <p:txBody>
          <a:bodyPr/>
          <a:lstStyle/>
          <a:p>
            <a:pPr marL="609600" indent="-609600" algn="just">
              <a:lnSpc>
                <a:spcPct val="80000"/>
              </a:lnSpc>
            </a:pPr>
            <a:r>
              <a:rPr lang="es-ES_tradnl" sz="2400" b="1"/>
              <a:t>Una manera de comenzar a analizar la evolución de la eficiencia portuaria en el Puerto de Guayaquil puede ser el método que estamos proponiendo en nuestro trabajo. En el comprobamos que el factor que estadísticamente tiene más importancia para los usuarios, según la información que recopila la Autoridad Portuaria a nivel operativo, son los tiempos de espera. Cualquier mejora en el tiempo de espera de cualquier servicio en el Puerto de Guayaquil puede lograr positivos resultados en el desempeño del puerto y una mejor imagen a nivel regional como zonal e internacional.</a:t>
            </a:r>
          </a:p>
          <a:p>
            <a:pPr marL="609600" indent="-609600" algn="just">
              <a:lnSpc>
                <a:spcPct val="80000"/>
              </a:lnSpc>
              <a:buFontTx/>
              <a:buNone/>
            </a:pPr>
            <a:endParaRPr lang="es-ES_tradnl" sz="2400" b="1"/>
          </a:p>
          <a:p>
            <a:pPr marL="609600" indent="-609600" algn="just">
              <a:lnSpc>
                <a:spcPct val="80000"/>
              </a:lnSpc>
            </a:pPr>
            <a:r>
              <a:rPr lang="es-ES_tradnl" sz="2400" b="1"/>
              <a:t>Los gobiernos no deben tratar de controlar los efectos de las actividades comerciales a través de los marcos reglamentarios, en su lugar deberían incorporar principios de economía de mercado, globalización e integración de los diferentes actores en la economía mundial.</a:t>
            </a:r>
            <a:endParaRPr lang="es-MX" sz="2400" b="1"/>
          </a:p>
          <a:p>
            <a:pPr marL="609600" indent="-609600" algn="just">
              <a:lnSpc>
                <a:spcPct val="80000"/>
              </a:lnSpc>
            </a:pPr>
            <a:endParaRPr lang="es-MX" sz="2800" b="1"/>
          </a:p>
          <a:p>
            <a:pPr marL="609600" indent="-609600">
              <a:lnSpc>
                <a:spcPct val="80000"/>
              </a:lnSpc>
            </a:pPr>
            <a:endParaRPr lang="es-MX" sz="2400"/>
          </a:p>
        </p:txBody>
      </p:sp>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p:cNvSpPr>
            <a:spLocks noGrp="1" noChangeArrowheads="1"/>
          </p:cNvSpPr>
          <p:nvPr>
            <p:ph type="body" idx="1"/>
          </p:nvPr>
        </p:nvSpPr>
        <p:spPr>
          <a:xfrm>
            <a:off x="468313" y="1341438"/>
            <a:ext cx="8229600" cy="4114800"/>
          </a:xfrm>
        </p:spPr>
        <p:txBody>
          <a:bodyPr/>
          <a:lstStyle/>
          <a:p>
            <a:pPr algn="just">
              <a:lnSpc>
                <a:spcPct val="80000"/>
              </a:lnSpc>
            </a:pPr>
            <a:r>
              <a:rPr lang="es-ES_tradnl"/>
              <a:t>Los servicios portuarios no deben ejecutarse por separado, en su lugar si los consideramos como un sistema integrado que se optimiza con el objeto de reducir costos y mejorar la productividad, entonces obtendríamos una visión global (no fragmentada) de las actividades portuarias en la cadena de distribución para el beneficio del sistema mas no de los servicios de manera individual.</a:t>
            </a:r>
            <a:endParaRPr lang="es-MX"/>
          </a:p>
          <a:p>
            <a:pPr>
              <a:lnSpc>
                <a:spcPct val="80000"/>
              </a:lnSpc>
            </a:pPr>
            <a:endParaRPr lang="es-MX" sz="2800"/>
          </a:p>
        </p:txBody>
      </p:sp>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Rectangle 4"/>
          <p:cNvSpPr>
            <a:spLocks noGrp="1" noChangeArrowheads="1"/>
          </p:cNvSpPr>
          <p:nvPr>
            <p:ph type="ctrTitle"/>
          </p:nvPr>
        </p:nvSpPr>
        <p:spPr/>
        <p:txBody>
          <a:bodyPr/>
          <a:lstStyle/>
          <a:p>
            <a:r>
              <a:rPr lang="es-ES_tradnl"/>
              <a:t>NUESTRA EXPERIENCIA EN OPERACIONES PORTUARIAS</a:t>
            </a:r>
            <a:endParaRPr lang="es-MX"/>
          </a:p>
        </p:txBody>
      </p:sp>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2" name="Picture 4" descr="01010011"/>
          <p:cNvPicPr>
            <a:picLocks noChangeAspect="1" noChangeArrowheads="1"/>
          </p:cNvPicPr>
          <p:nvPr>
            <p:ph sz="quarter" idx="1"/>
          </p:nvPr>
        </p:nvPicPr>
        <p:blipFill>
          <a:blip r:embed="rId2" cstate="print"/>
          <a:srcRect/>
          <a:stretch>
            <a:fillRect/>
          </a:stretch>
        </p:blipFill>
        <p:spPr>
          <a:xfrm>
            <a:off x="684213" y="620713"/>
            <a:ext cx="7704137" cy="5537200"/>
          </a:xfrm>
          <a:noFill/>
          <a:ln/>
        </p:spPr>
      </p:pic>
      <p:pic>
        <p:nvPicPr>
          <p:cNvPr id="242694" name="Picture 6" descr="01010012"/>
          <p:cNvPicPr>
            <a:picLocks noChangeAspect="1" noChangeArrowheads="1"/>
          </p:cNvPicPr>
          <p:nvPr>
            <p:ph sz="quarter" idx="2"/>
          </p:nvPr>
        </p:nvPicPr>
        <p:blipFill>
          <a:blip r:embed="rId3" cstate="print"/>
          <a:srcRect/>
          <a:stretch>
            <a:fillRect/>
          </a:stretch>
        </p:blipFill>
        <p:spPr>
          <a:xfrm>
            <a:off x="684213" y="620713"/>
            <a:ext cx="7632700" cy="5486400"/>
          </a:xfrm>
          <a:noFill/>
          <a:ln/>
        </p:spPr>
      </p:pic>
      <p:pic>
        <p:nvPicPr>
          <p:cNvPr id="242697" name="Picture 9" descr="01010013"/>
          <p:cNvPicPr>
            <a:picLocks noChangeAspect="1" noChangeArrowheads="1"/>
          </p:cNvPicPr>
          <p:nvPr>
            <p:ph sz="quarter" idx="3"/>
          </p:nvPr>
        </p:nvPicPr>
        <p:blipFill>
          <a:blip r:embed="rId4" cstate="print"/>
          <a:srcRect/>
          <a:stretch>
            <a:fillRect/>
          </a:stretch>
        </p:blipFill>
        <p:spPr>
          <a:xfrm>
            <a:off x="684213" y="620713"/>
            <a:ext cx="7704137" cy="5538787"/>
          </a:xfrm>
          <a:noFill/>
          <a:ln/>
        </p:spPr>
      </p:pic>
      <p:pic>
        <p:nvPicPr>
          <p:cNvPr id="242700" name="Picture 12" descr="01010015"/>
          <p:cNvPicPr>
            <a:picLocks noChangeAspect="1" noChangeArrowheads="1"/>
          </p:cNvPicPr>
          <p:nvPr>
            <p:ph sz="quarter" idx="4"/>
          </p:nvPr>
        </p:nvPicPr>
        <p:blipFill>
          <a:blip r:embed="rId5" cstate="print"/>
          <a:srcRect/>
          <a:stretch>
            <a:fillRect/>
          </a:stretch>
        </p:blipFill>
        <p:spPr>
          <a:xfrm>
            <a:off x="684213" y="620713"/>
            <a:ext cx="7704137" cy="5538787"/>
          </a:xfrm>
          <a:noFill/>
          <a:ln/>
        </p:spPr>
      </p:pic>
      <p:pic>
        <p:nvPicPr>
          <p:cNvPr id="242703" name="Picture 15" descr="01010018"/>
          <p:cNvPicPr>
            <a:picLocks noChangeAspect="1" noChangeArrowheads="1"/>
          </p:cNvPicPr>
          <p:nvPr/>
        </p:nvPicPr>
        <p:blipFill>
          <a:blip r:embed="rId6" cstate="print"/>
          <a:srcRect/>
          <a:stretch>
            <a:fillRect/>
          </a:stretch>
        </p:blipFill>
        <p:spPr bwMode="auto">
          <a:xfrm>
            <a:off x="684213" y="620713"/>
            <a:ext cx="7704137" cy="5538787"/>
          </a:xfrm>
          <a:prstGeom prst="rect">
            <a:avLst/>
          </a:prstGeom>
          <a:noFill/>
        </p:spPr>
      </p:pic>
      <p:pic>
        <p:nvPicPr>
          <p:cNvPr id="242704" name="Picture 16" descr="01010028"/>
          <p:cNvPicPr>
            <a:picLocks noChangeAspect="1" noChangeArrowheads="1"/>
          </p:cNvPicPr>
          <p:nvPr/>
        </p:nvPicPr>
        <p:blipFill>
          <a:blip r:embed="rId7" cstate="print"/>
          <a:srcRect/>
          <a:stretch>
            <a:fillRect/>
          </a:stretch>
        </p:blipFill>
        <p:spPr bwMode="auto">
          <a:xfrm>
            <a:off x="684213" y="620713"/>
            <a:ext cx="7775575" cy="5589587"/>
          </a:xfrm>
          <a:prstGeom prst="rect">
            <a:avLst/>
          </a:prstGeom>
          <a:noFill/>
        </p:spPr>
      </p:pic>
      <p:pic>
        <p:nvPicPr>
          <p:cNvPr id="242705" name="Picture 17" descr="01010030"/>
          <p:cNvPicPr>
            <a:picLocks noChangeAspect="1" noChangeArrowheads="1"/>
          </p:cNvPicPr>
          <p:nvPr/>
        </p:nvPicPr>
        <p:blipFill>
          <a:blip r:embed="rId8" cstate="print"/>
          <a:srcRect/>
          <a:stretch>
            <a:fillRect/>
          </a:stretch>
        </p:blipFill>
        <p:spPr bwMode="auto">
          <a:xfrm>
            <a:off x="684213" y="620713"/>
            <a:ext cx="7775575" cy="5608637"/>
          </a:xfrm>
          <a:prstGeom prst="rect">
            <a:avLst/>
          </a:prstGeom>
          <a:noFill/>
        </p:spPr>
      </p:pic>
      <p:pic>
        <p:nvPicPr>
          <p:cNvPr id="242706" name="Picture 18" descr="01010035"/>
          <p:cNvPicPr>
            <a:picLocks noChangeAspect="1" noChangeArrowheads="1"/>
          </p:cNvPicPr>
          <p:nvPr/>
        </p:nvPicPr>
        <p:blipFill>
          <a:blip r:embed="rId9" cstate="print"/>
          <a:srcRect/>
          <a:stretch>
            <a:fillRect/>
          </a:stretch>
        </p:blipFill>
        <p:spPr bwMode="auto">
          <a:xfrm>
            <a:off x="684213" y="620713"/>
            <a:ext cx="7775575" cy="5616575"/>
          </a:xfrm>
          <a:prstGeom prst="rect">
            <a:avLst/>
          </a:prstGeom>
          <a:noFill/>
        </p:spPr>
      </p:pic>
      <p:pic>
        <p:nvPicPr>
          <p:cNvPr id="242707" name="Picture 19" descr="01010036"/>
          <p:cNvPicPr>
            <a:picLocks noChangeAspect="1" noChangeArrowheads="1"/>
          </p:cNvPicPr>
          <p:nvPr/>
        </p:nvPicPr>
        <p:blipFill>
          <a:blip r:embed="rId10"/>
          <a:srcRect/>
          <a:stretch>
            <a:fillRect/>
          </a:stretch>
        </p:blipFill>
        <p:spPr bwMode="auto">
          <a:xfrm>
            <a:off x="684213" y="620713"/>
            <a:ext cx="7775575" cy="5616575"/>
          </a:xfrm>
          <a:prstGeom prst="rect">
            <a:avLst/>
          </a:prstGeom>
          <a:noFill/>
        </p:spPr>
      </p:pic>
      <p:pic>
        <p:nvPicPr>
          <p:cNvPr id="242708" name="Picture 20" descr="01010033"/>
          <p:cNvPicPr>
            <a:picLocks noChangeAspect="1" noChangeArrowheads="1"/>
          </p:cNvPicPr>
          <p:nvPr/>
        </p:nvPicPr>
        <p:blipFill>
          <a:blip r:embed="rId11" cstate="print"/>
          <a:srcRect/>
          <a:stretch>
            <a:fillRect/>
          </a:stretch>
        </p:blipFill>
        <p:spPr bwMode="auto">
          <a:xfrm>
            <a:off x="684213" y="549275"/>
            <a:ext cx="7775575" cy="5632450"/>
          </a:xfrm>
          <a:prstGeom prst="rect">
            <a:avLst/>
          </a:prstGeom>
          <a:noFill/>
        </p:spPr>
      </p:pic>
      <p:grpSp>
        <p:nvGrpSpPr>
          <p:cNvPr id="242711" name="Group 23"/>
          <p:cNvGrpSpPr>
            <a:grpSpLocks/>
          </p:cNvGrpSpPr>
          <p:nvPr/>
        </p:nvGrpSpPr>
        <p:grpSpPr bwMode="auto">
          <a:xfrm>
            <a:off x="611188" y="620713"/>
            <a:ext cx="7848600" cy="5616575"/>
            <a:chOff x="385" y="391"/>
            <a:chExt cx="4944" cy="3538"/>
          </a:xfrm>
        </p:grpSpPr>
        <p:pic>
          <p:nvPicPr>
            <p:cNvPr id="242709" name="Picture 21" descr="01010024"/>
            <p:cNvPicPr>
              <a:picLocks noChangeAspect="1" noChangeArrowheads="1"/>
            </p:cNvPicPr>
            <p:nvPr/>
          </p:nvPicPr>
          <p:blipFill>
            <a:blip r:embed="rId12" cstate="print"/>
            <a:srcRect/>
            <a:stretch>
              <a:fillRect/>
            </a:stretch>
          </p:blipFill>
          <p:spPr bwMode="auto">
            <a:xfrm rot="-16200000">
              <a:off x="-182" y="958"/>
              <a:ext cx="3538" cy="2404"/>
            </a:xfrm>
            <a:prstGeom prst="rect">
              <a:avLst/>
            </a:prstGeom>
            <a:noFill/>
          </p:spPr>
        </p:pic>
        <p:pic>
          <p:nvPicPr>
            <p:cNvPr id="242710" name="Picture 22" descr="01010025"/>
            <p:cNvPicPr>
              <a:picLocks noChangeAspect="1" noChangeArrowheads="1"/>
            </p:cNvPicPr>
            <p:nvPr/>
          </p:nvPicPr>
          <p:blipFill>
            <a:blip r:embed="rId13" cstate="print"/>
            <a:srcRect/>
            <a:stretch>
              <a:fillRect/>
            </a:stretch>
          </p:blipFill>
          <p:spPr bwMode="auto">
            <a:xfrm rot="-16200000">
              <a:off x="2381" y="981"/>
              <a:ext cx="3538" cy="2358"/>
            </a:xfrm>
            <a:prstGeom prst="rect">
              <a:avLst/>
            </a:prstGeom>
            <a:noFill/>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2692"/>
                                        </p:tgtEl>
                                        <p:attrNameLst>
                                          <p:attrName>style.visibility</p:attrName>
                                        </p:attrNameLst>
                                      </p:cBhvr>
                                      <p:to>
                                        <p:strVal val="visible"/>
                                      </p:to>
                                    </p:set>
                                    <p:animEffect transition="in" filter="blinds(horizontal)">
                                      <p:cBhvr>
                                        <p:cTn id="7" dur="500"/>
                                        <p:tgtEl>
                                          <p:spTgt spid="2426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2694"/>
                                        </p:tgtEl>
                                        <p:attrNameLst>
                                          <p:attrName>style.visibility</p:attrName>
                                        </p:attrNameLst>
                                      </p:cBhvr>
                                      <p:to>
                                        <p:strVal val="visible"/>
                                      </p:to>
                                    </p:set>
                                    <p:animEffect transition="in" filter="blinds(horizontal)">
                                      <p:cBhvr>
                                        <p:cTn id="12" dur="500"/>
                                        <p:tgtEl>
                                          <p:spTgt spid="2426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2697"/>
                                        </p:tgtEl>
                                        <p:attrNameLst>
                                          <p:attrName>style.visibility</p:attrName>
                                        </p:attrNameLst>
                                      </p:cBhvr>
                                      <p:to>
                                        <p:strVal val="visible"/>
                                      </p:to>
                                    </p:set>
                                    <p:animEffect transition="in" filter="blinds(horizontal)">
                                      <p:cBhvr>
                                        <p:cTn id="17" dur="500"/>
                                        <p:tgtEl>
                                          <p:spTgt spid="24269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2700"/>
                                        </p:tgtEl>
                                        <p:attrNameLst>
                                          <p:attrName>style.visibility</p:attrName>
                                        </p:attrNameLst>
                                      </p:cBhvr>
                                      <p:to>
                                        <p:strVal val="visible"/>
                                      </p:to>
                                    </p:set>
                                    <p:animEffect transition="in" filter="blinds(horizontal)">
                                      <p:cBhvr>
                                        <p:cTn id="22" dur="500"/>
                                        <p:tgtEl>
                                          <p:spTgt spid="24270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2703"/>
                                        </p:tgtEl>
                                        <p:attrNameLst>
                                          <p:attrName>style.visibility</p:attrName>
                                        </p:attrNameLst>
                                      </p:cBhvr>
                                      <p:to>
                                        <p:strVal val="visible"/>
                                      </p:to>
                                    </p:set>
                                    <p:animEffect transition="in" filter="blinds(horizontal)">
                                      <p:cBhvr>
                                        <p:cTn id="27" dur="500"/>
                                        <p:tgtEl>
                                          <p:spTgt spid="24270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2704"/>
                                        </p:tgtEl>
                                        <p:attrNameLst>
                                          <p:attrName>style.visibility</p:attrName>
                                        </p:attrNameLst>
                                      </p:cBhvr>
                                      <p:to>
                                        <p:strVal val="visible"/>
                                      </p:to>
                                    </p:set>
                                    <p:animEffect transition="in" filter="blinds(horizontal)">
                                      <p:cBhvr>
                                        <p:cTn id="32" dur="500"/>
                                        <p:tgtEl>
                                          <p:spTgt spid="24270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42705"/>
                                        </p:tgtEl>
                                        <p:attrNameLst>
                                          <p:attrName>style.visibility</p:attrName>
                                        </p:attrNameLst>
                                      </p:cBhvr>
                                      <p:to>
                                        <p:strVal val="visible"/>
                                      </p:to>
                                    </p:set>
                                    <p:animEffect transition="in" filter="blinds(horizontal)">
                                      <p:cBhvr>
                                        <p:cTn id="37" dur="500"/>
                                        <p:tgtEl>
                                          <p:spTgt spid="24270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42706"/>
                                        </p:tgtEl>
                                        <p:attrNameLst>
                                          <p:attrName>style.visibility</p:attrName>
                                        </p:attrNameLst>
                                      </p:cBhvr>
                                      <p:to>
                                        <p:strVal val="visible"/>
                                      </p:to>
                                    </p:set>
                                    <p:animEffect transition="in" filter="blinds(horizontal)">
                                      <p:cBhvr>
                                        <p:cTn id="42" dur="500"/>
                                        <p:tgtEl>
                                          <p:spTgt spid="24270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42707"/>
                                        </p:tgtEl>
                                        <p:attrNameLst>
                                          <p:attrName>style.visibility</p:attrName>
                                        </p:attrNameLst>
                                      </p:cBhvr>
                                      <p:to>
                                        <p:strVal val="visible"/>
                                      </p:to>
                                    </p:set>
                                    <p:animEffect transition="in" filter="blinds(horizontal)">
                                      <p:cBhvr>
                                        <p:cTn id="47" dur="500"/>
                                        <p:tgtEl>
                                          <p:spTgt spid="24270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42708"/>
                                        </p:tgtEl>
                                        <p:attrNameLst>
                                          <p:attrName>style.visibility</p:attrName>
                                        </p:attrNameLst>
                                      </p:cBhvr>
                                      <p:to>
                                        <p:strVal val="visible"/>
                                      </p:to>
                                    </p:set>
                                    <p:animEffect transition="in" filter="blinds(horizontal)">
                                      <p:cBhvr>
                                        <p:cTn id="52" dur="500"/>
                                        <p:tgtEl>
                                          <p:spTgt spid="24270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242711"/>
                                        </p:tgtEl>
                                        <p:attrNameLst>
                                          <p:attrName>style.visibility</p:attrName>
                                        </p:attrNameLst>
                                      </p:cBhvr>
                                      <p:to>
                                        <p:strVal val="visible"/>
                                      </p:to>
                                    </p:set>
                                    <p:animEffect transition="in" filter="blinds(horizontal)">
                                      <p:cBhvr>
                                        <p:cTn id="57" dur="500"/>
                                        <p:tgtEl>
                                          <p:spTgt spid="24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26983" name="Rectangle 7"/>
          <p:cNvSpPr>
            <a:spLocks noGrp="1" noChangeArrowheads="1"/>
          </p:cNvSpPr>
          <p:nvPr>
            <p:ph type="body" idx="1"/>
          </p:nvPr>
        </p:nvSpPr>
        <p:spPr>
          <a:xfrm>
            <a:off x="457200" y="1905000"/>
            <a:ext cx="8362950" cy="4403725"/>
          </a:xfrm>
        </p:spPr>
        <p:txBody>
          <a:bodyPr/>
          <a:lstStyle/>
          <a:p>
            <a:r>
              <a:rPr lang="es-ES_tradnl"/>
              <a:t>En la práctica, el comercio internacional se restringe en bienes con elevada relación peso-valor como el cemento. </a:t>
            </a:r>
          </a:p>
          <a:p>
            <a:r>
              <a:rPr lang="es-ES_tradnl"/>
              <a:t>Muchos bienes son no transables debido a la ausencia de fuertes ventajas de costos nacionales o por altos costos de transporte.</a:t>
            </a:r>
          </a:p>
          <a:p>
            <a:r>
              <a:rPr lang="es-ES_tradnl"/>
              <a:t>Si el bien se convierte en no transables, el país tendrá que producirlo con su renta.  </a:t>
            </a:r>
            <a:endParaRPr lang="es-MX"/>
          </a:p>
        </p:txBody>
      </p:sp>
      <p:pic>
        <p:nvPicPr>
          <p:cNvPr id="126980" name="Picture 4" descr="j0230976"/>
          <p:cNvPicPr>
            <a:picLocks noChangeAspect="1" noChangeArrowheads="1"/>
          </p:cNvPicPr>
          <p:nvPr>
            <p:ph idx="4294967295"/>
          </p:nvPr>
        </p:nvPicPr>
        <p:blipFill>
          <a:blip r:embed="rId2"/>
          <a:srcRect/>
          <a:stretch>
            <a:fillRect/>
          </a:stretch>
        </p:blipFill>
        <p:spPr>
          <a:xfrm>
            <a:off x="5867400" y="260350"/>
            <a:ext cx="3024188" cy="1655763"/>
          </a:xfrm>
          <a:noFill/>
          <a:ln/>
        </p:spPr>
      </p:pic>
      <p:sp>
        <p:nvSpPr>
          <p:cNvPr id="126982" name="Rectangle 6"/>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s-ES_tradnl" sz="4000"/>
              <a:t>I. El Comercio y los                Costos de Transporte</a:t>
            </a:r>
            <a:endParaRPr lang="es-MX" sz="4000"/>
          </a:p>
        </p:txBody>
      </p:sp>
      <p:sp>
        <p:nvSpPr>
          <p:cNvPr id="130051" name="Rectangle 3"/>
          <p:cNvSpPr>
            <a:spLocks noGrp="1" noChangeArrowheads="1"/>
          </p:cNvSpPr>
          <p:nvPr>
            <p:ph type="body" idx="1"/>
          </p:nvPr>
        </p:nvSpPr>
        <p:spPr>
          <a:xfrm>
            <a:off x="457200" y="1905000"/>
            <a:ext cx="8362950" cy="4619625"/>
          </a:xfrm>
        </p:spPr>
        <p:txBody>
          <a:bodyPr/>
          <a:lstStyle/>
          <a:p>
            <a:r>
              <a:rPr lang="es-ES_tradnl"/>
              <a:t>La distancia es la principal variable que afecta los costos, pero la eficiencia de los puertos no es solo la mas importante, sino la que puede ser modificada directamente por la acción del gobierno.</a:t>
            </a:r>
          </a:p>
          <a:p>
            <a:r>
              <a:rPr lang="es-ES_tradnl"/>
              <a:t>La eficiencia portuaria es tan importante que pasar del percentil 75 al 25 en ranking mundial, reduce costos equivalente a 9000 Km. de distancia hacia socios comerciales. </a:t>
            </a:r>
            <a:endParaRPr lang="es-MX"/>
          </a:p>
        </p:txBody>
      </p:sp>
      <p:pic>
        <p:nvPicPr>
          <p:cNvPr id="130052" name="Picture 4" descr="j0230976"/>
          <p:cNvPicPr>
            <a:picLocks noChangeAspect="1" noChangeArrowheads="1"/>
          </p:cNvPicPr>
          <p:nvPr>
            <p:ph idx="4294967295"/>
          </p:nvPr>
        </p:nvPicPr>
        <p:blipFill>
          <a:blip r:embed="rId2"/>
          <a:srcRect/>
          <a:stretch>
            <a:fillRect/>
          </a:stretch>
        </p:blipFill>
        <p:spPr>
          <a:xfrm>
            <a:off x="5867400" y="260350"/>
            <a:ext cx="3024188" cy="1728788"/>
          </a:xfrm>
          <a:noFill/>
          <a:ln/>
        </p:spPr>
      </p:pic>
      <p:sp>
        <p:nvSpPr>
          <p:cNvPr id="130053" name="Rectangle 5"/>
          <p:cNvSpPr>
            <a:spLocks noChangeArrowheads="1"/>
          </p:cNvSpPr>
          <p:nvPr/>
        </p:nvSpPr>
        <p:spPr bwMode="auto">
          <a:xfrm>
            <a:off x="468313" y="2492375"/>
            <a:ext cx="8280400" cy="3744913"/>
          </a:xfrm>
          <a:prstGeom prst="rect">
            <a:avLst/>
          </a:prstGeom>
          <a:noFill/>
          <a:ln w="9525">
            <a:noFill/>
            <a:miter lim="800000"/>
            <a:headEnd/>
            <a:tailEnd/>
          </a:ln>
          <a:effectLst/>
        </p:spPr>
        <p:txBody>
          <a:bodyPr wrap="none" anchor="ctr"/>
          <a:lstStyle/>
          <a:p>
            <a:endParaRPr lang="es-ES"/>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céano">
  <a:themeElements>
    <a:clrScheme name="Océ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é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é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é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é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é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é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é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é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é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1467</TotalTime>
  <Words>4243</Words>
  <Application>Microsoft PowerPoint</Application>
  <PresentationFormat>Presentación en pantalla (4:3)</PresentationFormat>
  <Paragraphs>341</Paragraphs>
  <Slides>75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75</vt:i4>
      </vt:variant>
    </vt:vector>
  </HeadingPairs>
  <TitlesOfParts>
    <vt:vector size="80" baseType="lpstr">
      <vt:lpstr>Arial</vt:lpstr>
      <vt:lpstr>Tahoma</vt:lpstr>
      <vt:lpstr>Wingdings</vt:lpstr>
      <vt:lpstr>Times New Roman</vt:lpstr>
      <vt:lpstr>Océano</vt:lpstr>
      <vt:lpstr>Manejo Eficiente del Puerto Marítimo de Guayaquil</vt:lpstr>
      <vt:lpstr>Diapositiva 2</vt:lpstr>
      <vt:lpstr>Diapositiva 3</vt:lpstr>
      <vt:lpstr>El contexto internacional</vt:lpstr>
      <vt:lpstr>Problemática</vt:lpstr>
      <vt:lpstr>Contenido</vt:lpstr>
      <vt:lpstr>Lógica Económica</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 El Comercio y los                Costos de Transporte</vt:lpstr>
      <vt:lpstr>II. Costos de Flete                        y Eficiencia Portuaria</vt:lpstr>
      <vt:lpstr>II. Costos de Flete                         y Eficiencia Portuaria</vt:lpstr>
      <vt:lpstr>II. Costos de Flete                         y Eficiencia Portuaria</vt:lpstr>
      <vt:lpstr>II. Costos de Flete                         y Eficiencia Portuaria</vt:lpstr>
      <vt:lpstr>II. Costos de Flete                         y Eficiencia Portuaria</vt:lpstr>
      <vt:lpstr>II. Costos de Flete                         y Eficiencia Portuaria</vt:lpstr>
      <vt:lpstr>Diapositiva 30</vt:lpstr>
      <vt:lpstr>III. La Eficiencia del                Puerto de Guayaquil</vt:lpstr>
      <vt:lpstr>III. La Eficiencia del                Puerto de Guayaquil</vt:lpstr>
      <vt:lpstr>III. La Eficiencia del                Puerto de Guayaquil</vt:lpstr>
      <vt:lpstr>III. La Eficiencia del                Puerto de Guayaquil</vt:lpstr>
      <vt:lpstr>III. La Eficiencia del                Puerto de Guayaquil</vt:lpstr>
      <vt:lpstr>III. La Eficiencia del                Puerto de Guayaquil</vt:lpstr>
      <vt:lpstr>Los Puertos Pivotes en Chile, Colombia, Ecuador  y Perú en la Cuenca del Pacífico Sur</vt:lpstr>
      <vt:lpstr>III. La Eficiencia del                Puerto de Guayaquil</vt:lpstr>
      <vt:lpstr>Diapositiva 39</vt:lpstr>
      <vt:lpstr>III. La Eficiencia del                Puerto de Guayaquil</vt:lpstr>
      <vt:lpstr>III. La Eficiencia del                Puerto de Guayaquil</vt:lpstr>
      <vt:lpstr>Diapositiva 42</vt:lpstr>
      <vt:lpstr>Diapositiva 43</vt:lpstr>
      <vt:lpstr>Diapositiva 44</vt:lpstr>
      <vt:lpstr>Guayaquil sin Eficiencia Portuaria</vt:lpstr>
      <vt:lpstr>III. La Eficiencia del                Puerto de Guayaquil</vt:lpstr>
      <vt:lpstr>III. La Eficiencia del                Puerto de Guayaquil</vt:lpstr>
      <vt:lpstr>III. La Eficiencia del                Puerto de Guayaquil</vt:lpstr>
      <vt:lpstr>III. La Eficiencia Portuaria según Análisis Factorial</vt:lpstr>
      <vt:lpstr>Diapositiva 50</vt:lpstr>
      <vt:lpstr>III. La Eficiencia Portuaria        según Análisis Factorial</vt:lpstr>
      <vt:lpstr>Diapositiva 52</vt:lpstr>
      <vt:lpstr>III. La Eficiencia Portuaria        según Análisis Factorial</vt:lpstr>
      <vt:lpstr>III. La Eficiencia Portuaria        según Análisis Factorial</vt:lpstr>
      <vt:lpstr>III. La Eficiencia Portuaria        según Análisis Factorial</vt:lpstr>
      <vt:lpstr>Diapositiva 56</vt:lpstr>
      <vt:lpstr>III. La Eficiencia Portuaria según Análisis Econométrico</vt:lpstr>
      <vt:lpstr>III.La Eficiencia Portuaria según  Análisis Econométrico</vt:lpstr>
      <vt:lpstr>Diapositiva 59</vt:lpstr>
      <vt:lpstr>III. La Eficiencia Portuaria        según Análisis Factorial</vt:lpstr>
      <vt:lpstr>III. La Eficiencia Portuaria        según Análisis Factorial</vt:lpstr>
      <vt:lpstr>VI. La Privatización y  Regulación de los puertos  en América Latina</vt:lpstr>
      <vt:lpstr>VI. La Privatización y  Regulación de los puertos  en América Latina</vt:lpstr>
      <vt:lpstr>VI. La Privatización y  Regulación de los puertos  en América Latina</vt:lpstr>
      <vt:lpstr>VI. La Privatización y  Regulación de los puertos  en América Latina</vt:lpstr>
      <vt:lpstr>VI. La Privatización y  Regulación de los puertos  en América Latina</vt:lpstr>
      <vt:lpstr>Diapositiva 67</vt:lpstr>
      <vt:lpstr>Diapositiva 68</vt:lpstr>
      <vt:lpstr>VI. La Privatización y Regularización de los puertos en América Latina </vt:lpstr>
      <vt:lpstr>CONCLUSIONES</vt:lpstr>
      <vt:lpstr>Diapositiva 71</vt:lpstr>
      <vt:lpstr>Diapositiva 72</vt:lpstr>
      <vt:lpstr>Diapositiva 73</vt:lpstr>
      <vt:lpstr>NUESTRA EXPERIENCIA EN OPERACIONES PORTUARIAS</vt:lpstr>
      <vt:lpstr>Diapositiva 75</vt:lpstr>
    </vt:vector>
  </TitlesOfParts>
  <Company> Familia Segovia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Manejo Eficiente del Puerto Marítimo de Guayaquil</dc:title>
  <dc:creator>Andres Segovia </dc:creator>
  <cp:lastModifiedBy>Administrador</cp:lastModifiedBy>
  <cp:revision>41</cp:revision>
  <dcterms:created xsi:type="dcterms:W3CDTF">2005-02-21T01:36:41Z</dcterms:created>
  <dcterms:modified xsi:type="dcterms:W3CDTF">2009-12-14T16:15:36Z</dcterms:modified>
</cp:coreProperties>
</file>