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36"/>
  </p:handoutMasterIdLst>
  <p:sldIdLst>
    <p:sldId id="256" r:id="rId2"/>
    <p:sldId id="257" r:id="rId3"/>
    <p:sldId id="280" r:id="rId4"/>
    <p:sldId id="286" r:id="rId5"/>
    <p:sldId id="284" r:id="rId6"/>
    <p:sldId id="279" r:id="rId7"/>
    <p:sldId id="283" r:id="rId8"/>
    <p:sldId id="278" r:id="rId9"/>
    <p:sldId id="259" r:id="rId10"/>
    <p:sldId id="277" r:id="rId11"/>
    <p:sldId id="260" r:id="rId12"/>
    <p:sldId id="289" r:id="rId13"/>
    <p:sldId id="290" r:id="rId14"/>
    <p:sldId id="291" r:id="rId15"/>
    <p:sldId id="261" r:id="rId16"/>
    <p:sldId id="262" r:id="rId17"/>
    <p:sldId id="288" r:id="rId18"/>
    <p:sldId id="287" r:id="rId19"/>
    <p:sldId id="264" r:id="rId20"/>
    <p:sldId id="265" r:id="rId21"/>
    <p:sldId id="266" r:id="rId22"/>
    <p:sldId id="269" r:id="rId23"/>
    <p:sldId id="268" r:id="rId24"/>
    <p:sldId id="270" r:id="rId25"/>
    <p:sldId id="271" r:id="rId26"/>
    <p:sldId id="272" r:id="rId27"/>
    <p:sldId id="273" r:id="rId28"/>
    <p:sldId id="274" r:id="rId29"/>
    <p:sldId id="275" r:id="rId30"/>
    <p:sldId id="281" r:id="rId31"/>
    <p:sldId id="276" r:id="rId32"/>
    <p:sldId id="285" r:id="rId33"/>
    <p:sldId id="292" r:id="rId34"/>
    <p:sldId id="293" r:id="rId35"/>
  </p:sldIdLst>
  <p:sldSz cx="9144000" cy="6858000" type="screen4x3"/>
  <p:notesSz cx="9144000" cy="6858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F9C7D"/>
    <a:srgbClr val="449C9C"/>
    <a:srgbClr val="EAEAEA"/>
    <a:srgbClr val="F8F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7" autoAdjust="0"/>
    <p:restoredTop sz="94646" autoAdjust="0"/>
  </p:normalViewPr>
  <p:slideViewPr>
    <p:cSldViewPr>
      <p:cViewPr varScale="1">
        <p:scale>
          <a:sx n="52" d="100"/>
          <a:sy n="52" d="100"/>
        </p:scale>
        <p:origin x="-90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0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0.xml"/><Relationship Id="rId13" Type="http://schemas.openxmlformats.org/officeDocument/2006/relationships/slide" Target="slides/slide27.xml"/><Relationship Id="rId3" Type="http://schemas.openxmlformats.org/officeDocument/2006/relationships/slide" Target="slides/slide9.xml"/><Relationship Id="rId7" Type="http://schemas.openxmlformats.org/officeDocument/2006/relationships/slide" Target="slides/slide19.xml"/><Relationship Id="rId12" Type="http://schemas.openxmlformats.org/officeDocument/2006/relationships/slide" Target="slides/slide26.xml"/><Relationship Id="rId2" Type="http://schemas.openxmlformats.org/officeDocument/2006/relationships/slide" Target="slides/slide2.xml"/><Relationship Id="rId16" Type="http://schemas.openxmlformats.org/officeDocument/2006/relationships/slide" Target="slides/slide31.xml"/><Relationship Id="rId1" Type="http://schemas.openxmlformats.org/officeDocument/2006/relationships/slide" Target="slides/slide1.xml"/><Relationship Id="rId6" Type="http://schemas.openxmlformats.org/officeDocument/2006/relationships/slide" Target="slides/slide16.xml"/><Relationship Id="rId11" Type="http://schemas.openxmlformats.org/officeDocument/2006/relationships/slide" Target="slides/slide25.xml"/><Relationship Id="rId5" Type="http://schemas.openxmlformats.org/officeDocument/2006/relationships/slide" Target="slides/slide15.xml"/><Relationship Id="rId15" Type="http://schemas.openxmlformats.org/officeDocument/2006/relationships/slide" Target="slides/slide29.xml"/><Relationship Id="rId10" Type="http://schemas.openxmlformats.org/officeDocument/2006/relationships/slide" Target="slides/slide22.xml"/><Relationship Id="rId4" Type="http://schemas.openxmlformats.org/officeDocument/2006/relationships/slide" Target="slides/slide11.xml"/><Relationship Id="rId9" Type="http://schemas.openxmlformats.org/officeDocument/2006/relationships/slide" Target="slides/slide21.xml"/><Relationship Id="rId14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C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s-EC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C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4C04AF8-76C0-46F3-9ED5-B401ADEA7C49}" type="slidenum">
              <a:rPr lang="es-EC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9011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011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011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011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011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012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012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012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012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012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012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012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012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012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012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9013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9013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90132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0133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0134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65266E7-2EA9-4B9D-BA82-320D19B90C8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2BB75-E742-446A-8849-C2BEBCC6591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52D46-7A37-4C90-82AE-3B8BDA0DA0B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E98BFF3-F5A3-430E-B043-59C083D2F31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91958-37EB-40B4-B11A-A8375040DB2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23560-0580-4146-8E43-64D3F4B8595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7DE89-9EFC-4C9A-91C8-17F475033BD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BE339-61BE-49A5-B5B0-8A8783CD23D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7F647-9DBD-4C1F-9549-CDDDE2FF28D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A8674-9AC8-4E6F-911B-B3FD49BBA1A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FF0F0-8AD6-4BA8-B1AC-5483043248B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E9DC7-C0B6-4BF2-ACB0-4188C6C72FD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90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89091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9092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9093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9094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9095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9096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9097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9098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9099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9100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9101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9102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9103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9104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9105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8910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8910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8910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8910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16B4438-E2C7-4C70-AD9C-5CBB30BE6F6D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891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918450" cy="3098800"/>
          </a:xfrm>
        </p:spPr>
        <p:txBody>
          <a:bodyPr/>
          <a:lstStyle/>
          <a:p>
            <a:r>
              <a:rPr lang="es-ES_tradnl" sz="4600">
                <a:latin typeface="Batang" pitchFamily="18" charset="-127"/>
              </a:rPr>
              <a:t>Proyecto De Inversión Para La Creación Del Centro De Capacitación Y Albergue Para Madres Adolescentes Y Sus Hijos</a:t>
            </a:r>
            <a:endParaRPr lang="es-ES" sz="5100">
              <a:latin typeface="Batang" pitchFamily="18" charset="-127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692150"/>
            <a:ext cx="5832475" cy="865188"/>
          </a:xfrm>
        </p:spPr>
        <p:txBody>
          <a:bodyPr/>
          <a:lstStyle/>
          <a:p>
            <a:r>
              <a:rPr lang="es-ES" sz="5400" b="1">
                <a:latin typeface="Batang" pitchFamily="18" charset="-127"/>
              </a:rPr>
              <a:t>HOMADSOL </a:t>
            </a:r>
            <a:endParaRPr lang="es-ES" sz="5400" b="1"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900113" y="908050"/>
            <a:ext cx="7632700" cy="434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Objetivos </a:t>
            </a:r>
          </a:p>
          <a:p>
            <a:pPr algn="ctr"/>
            <a:endParaRPr lang="es-E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 algn="ctr"/>
            <a:r>
              <a:rPr lang="es-MX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Brindar un hogar en el que puedan desenvolverse </a:t>
            </a:r>
          </a:p>
          <a:p>
            <a:pPr algn="ctr"/>
            <a:r>
              <a:rPr lang="es-MX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 	y darles la oportunidad de que continúen  sus estudios y se capaciten.</a:t>
            </a:r>
          </a:p>
          <a:p>
            <a:pPr algn="ctr"/>
            <a:endParaRPr lang="es-MX" sz="2400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 algn="ctr"/>
            <a:endParaRPr lang="es-MX" sz="2400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 algn="ctr"/>
            <a:r>
              <a:rPr lang="es-MX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        </a:t>
            </a:r>
            <a:r>
              <a:rPr lang="es-MX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  <a:ea typeface="Batang" pitchFamily="18" charset="-127"/>
              </a:rPr>
              <a:t>Al salir del  hogar las mujeres tendrán  trabajo y habrán alcanzado su total independencia económica.   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  <a:buClr>
                <a:schemeClr val="folHlink"/>
              </a:buClr>
              <a:buSzPct val="65000"/>
              <a:buFont typeface="Wingdings" pitchFamily="2" charset="2"/>
              <a:buNone/>
            </a:pPr>
            <a:endParaRPr lang="es-ES" sz="2400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5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5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5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0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899025"/>
          </a:xfrm>
        </p:spPr>
        <p:txBody>
          <a:bodyPr/>
          <a:lstStyle/>
          <a:p>
            <a:pPr algn="ctr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None/>
            </a:pPr>
            <a:endParaRPr lang="es-ES" sz="1800" b="1"/>
          </a:p>
          <a:p>
            <a:pPr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None/>
            </a:pPr>
            <a:r>
              <a:rPr lang="es-ES" sz="1800" b="1">
                <a:latin typeface="Batang" pitchFamily="18" charset="-127"/>
              </a:rPr>
              <a:t>1. Presencia socio-familiar.</a:t>
            </a:r>
            <a:endParaRPr lang="es-MX" sz="1800" b="1">
              <a:latin typeface="Batang" pitchFamily="18" charset="-127"/>
            </a:endParaRPr>
          </a:p>
          <a:p>
            <a:pPr>
              <a:buFont typeface="Wingdings" pitchFamily="2" charset="2"/>
              <a:buNone/>
            </a:pPr>
            <a:endParaRPr lang="es-ES" sz="1800" b="1">
              <a:latin typeface="Batang" pitchFamily="18" charset="-127"/>
            </a:endParaRPr>
          </a:p>
          <a:p>
            <a:pPr>
              <a:buFont typeface="Wingdings" pitchFamily="2" charset="2"/>
              <a:buNone/>
            </a:pPr>
            <a:r>
              <a:rPr lang="es-ES" sz="1800" b="1">
                <a:latin typeface="Batang" pitchFamily="18" charset="-127"/>
              </a:rPr>
              <a:t>2. Acogida oportuna y reinserción social.</a:t>
            </a:r>
          </a:p>
          <a:p>
            <a:pPr>
              <a:buFont typeface="Wingdings" pitchFamily="2" charset="2"/>
              <a:buNone/>
            </a:pPr>
            <a:endParaRPr lang="es-ES" sz="1800" b="1">
              <a:latin typeface="Batang" pitchFamily="18" charset="-127"/>
            </a:endParaRPr>
          </a:p>
          <a:p>
            <a:pPr>
              <a:buFont typeface="Wingdings" pitchFamily="2" charset="2"/>
              <a:buNone/>
            </a:pPr>
            <a:r>
              <a:rPr lang="es-ES" sz="1800" b="1">
                <a:latin typeface="Batang" pitchFamily="18" charset="-127"/>
              </a:rPr>
              <a:t>3. Trabajo con la comunidad. </a:t>
            </a:r>
          </a:p>
          <a:p>
            <a:pPr>
              <a:buFont typeface="Wingdings" pitchFamily="2" charset="2"/>
              <a:buNone/>
            </a:pPr>
            <a:endParaRPr lang="es-ES" sz="1800" b="1">
              <a:latin typeface="Batang" pitchFamily="18" charset="-127"/>
            </a:endParaRPr>
          </a:p>
          <a:p>
            <a:pPr>
              <a:buFont typeface="Wingdings" pitchFamily="2" charset="2"/>
              <a:buNone/>
            </a:pPr>
            <a:r>
              <a:rPr lang="es-ES" sz="1800" b="1">
                <a:latin typeface="Batang" pitchFamily="18" charset="-127"/>
              </a:rPr>
              <a:t>4. Comunicación y trabajo en red.   </a:t>
            </a:r>
          </a:p>
          <a:p>
            <a:pPr>
              <a:buFont typeface="Wingdings" pitchFamily="2" charset="2"/>
              <a:buNone/>
            </a:pPr>
            <a:endParaRPr lang="es-ES" sz="1800" b="1">
              <a:latin typeface="Batang" pitchFamily="18" charset="-127"/>
            </a:endParaRPr>
          </a:p>
          <a:p>
            <a:pPr>
              <a:buFont typeface="Wingdings" pitchFamily="2" charset="2"/>
              <a:buNone/>
            </a:pPr>
            <a:r>
              <a:rPr lang="es-ES" sz="1800" b="1">
                <a:latin typeface="Batang" pitchFamily="18" charset="-127"/>
              </a:rPr>
              <a:t>5. Educación.</a:t>
            </a:r>
          </a:p>
          <a:p>
            <a:pPr>
              <a:buFont typeface="Wingdings" pitchFamily="2" charset="2"/>
              <a:buNone/>
            </a:pPr>
            <a:endParaRPr lang="es-ES" sz="1800" b="1">
              <a:latin typeface="Batang" pitchFamily="18" charset="-127"/>
            </a:endParaRPr>
          </a:p>
          <a:p>
            <a:pPr>
              <a:buFont typeface="Wingdings" pitchFamily="2" charset="2"/>
              <a:buNone/>
            </a:pPr>
            <a:r>
              <a:rPr lang="es-ES" sz="1800" b="1">
                <a:latin typeface="Batang" pitchFamily="18" charset="-127"/>
              </a:rPr>
              <a:t>6. Capacitación con y para el trabajo.  </a:t>
            </a:r>
          </a:p>
          <a:p>
            <a:pPr>
              <a:buFont typeface="Wingdings" pitchFamily="2" charset="2"/>
              <a:buNone/>
            </a:pPr>
            <a:r>
              <a:rPr lang="es-ES" sz="1800" b="1">
                <a:latin typeface="Batang" pitchFamily="18" charset="-127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s-ES" sz="1800" b="1">
                <a:latin typeface="Batang" pitchFamily="18" charset="-127"/>
              </a:rPr>
              <a:t>7. Maternidad responsable.  </a:t>
            </a:r>
          </a:p>
          <a:p>
            <a:pPr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None/>
            </a:pPr>
            <a:endParaRPr lang="es-ES" sz="180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r>
              <a:rPr lang="es-ES" sz="3800" b="1">
                <a:latin typeface="Batang" pitchFamily="18" charset="-127"/>
              </a:rPr>
              <a:t>Estrategias Operativas</a:t>
            </a:r>
          </a:p>
        </p:txBody>
      </p:sp>
    </p:spTree>
  </p:cSld>
  <p:clrMapOvr>
    <a:masterClrMapping/>
  </p:clrMapOvr>
  <p:transition spd="slow" advTm="6700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"/>
                            </p:stCondLst>
                            <p:childTnLst>
                              <p:par>
                                <p:cTn id="9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50"/>
                            </p:stCondLst>
                            <p:childTnLst>
                              <p:par>
                                <p:cTn id="2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200"/>
                            </p:stCondLst>
                            <p:childTnLst>
                              <p:par>
                                <p:cTn id="3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50"/>
                            </p:stCondLst>
                            <p:childTnLst>
                              <p:par>
                                <p:cTn id="4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100"/>
                            </p:stCondLst>
                            <p:childTnLst>
                              <p:par>
                                <p:cTn id="49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150"/>
                            </p:stCondLst>
                            <p:childTnLst>
                              <p:par>
                                <p:cTn id="57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600"/>
                            </p:stCondLst>
                            <p:childTnLst>
                              <p:par>
                                <p:cTn id="6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4" name="Picture 4" descr="aprof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4000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8" name="Picture 4" descr="aprof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4000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2" name="Picture 4" descr="aprofe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4000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815975"/>
          </a:xfrm>
        </p:spPr>
        <p:txBody>
          <a:bodyPr/>
          <a:lstStyle/>
          <a:p>
            <a:r>
              <a:rPr lang="es-ES" sz="3800" b="1">
                <a:latin typeface="Batang" pitchFamily="18" charset="-127"/>
              </a:rPr>
              <a:t>Análisis Operativo</a:t>
            </a:r>
            <a:r>
              <a:rPr lang="es-ES" sz="4000" b="1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341438"/>
            <a:ext cx="7354887" cy="1295400"/>
          </a:xfrm>
        </p:spPr>
        <p:txBody>
          <a:bodyPr/>
          <a:lstStyle/>
          <a:p>
            <a:pPr>
              <a:buFont typeface="Wingdings" pitchFamily="2" charset="2"/>
              <a:buBlip>
                <a:blip r:embed="rId2"/>
              </a:buBlip>
            </a:pPr>
            <a:r>
              <a:rPr lang="es-ES" sz="1800" b="1">
                <a:latin typeface="Batang" pitchFamily="18" charset="-127"/>
              </a:rPr>
              <a:t>Servicios ofrecidos. 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es-ES" sz="1800" b="1">
                <a:latin typeface="Batang" pitchFamily="18" charset="-127"/>
              </a:rPr>
              <a:t>Desarrollo del Centro.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es-ES" sz="1800" b="1">
                <a:latin typeface="Batang" pitchFamily="18" charset="-127"/>
              </a:rPr>
              <a:t>Deberes y derechos de las pensionistas.</a:t>
            </a:r>
          </a:p>
          <a:p>
            <a:pPr>
              <a:buFont typeface="Wingdings" pitchFamily="2" charset="2"/>
              <a:buNone/>
            </a:pPr>
            <a:endParaRPr lang="es-ES" sz="1800" b="1">
              <a:latin typeface="Batang" pitchFamily="18" charset="-127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3068638"/>
            <a:ext cx="91440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3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Implementación del Hogar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258888" y="4005263"/>
            <a:ext cx="788511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Blip>
                <a:blip r:embed="rId2"/>
              </a:buBlip>
            </a:pPr>
            <a:r>
              <a:rPr lang="es-ES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Infraestructura física.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00"/>
                            </p:stCondLst>
                            <p:childTnLst>
                              <p:par>
                                <p:cTn id="10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800"/>
                            </p:stCondLst>
                            <p:childTnLst>
                              <p:par>
                                <p:cTn id="26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400"/>
                            </p:stCondLst>
                            <p:childTnLst>
                              <p:par>
                                <p:cTn id="3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6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6" grpId="0"/>
      <p:bldP spid="2867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800" b="1">
                <a:latin typeface="Batang" pitchFamily="18" charset="-127"/>
              </a:rPr>
              <a:t>Mercado Objetivo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" sz="3600" b="1"/>
              <a:t> </a:t>
            </a:r>
            <a:r>
              <a:rPr lang="es-ES" sz="4400" b="1">
                <a:solidFill>
                  <a:schemeClr val="hlink"/>
                </a:solidFill>
                <a:latin typeface="Batang" pitchFamily="18" charset="-127"/>
              </a:rPr>
              <a:t>Segmentación </a:t>
            </a:r>
          </a:p>
          <a:p>
            <a:pPr algn="ctr">
              <a:buFont typeface="Wingdings" pitchFamily="2" charset="2"/>
              <a:buNone/>
            </a:pPr>
            <a:endParaRPr lang="es-ES" sz="1800" b="1">
              <a:solidFill>
                <a:schemeClr val="accent1"/>
              </a:solidFill>
              <a:latin typeface="Batang" pitchFamily="18" charset="-127"/>
            </a:endParaRPr>
          </a:p>
          <a:p>
            <a:pPr algn="ctr">
              <a:buFont typeface="Wingdings" pitchFamily="2" charset="2"/>
              <a:buNone/>
            </a:pPr>
            <a:r>
              <a:rPr lang="es-ES" sz="3600" b="1">
                <a:latin typeface="Batang" pitchFamily="18" charset="-127"/>
              </a:rPr>
              <a:t>Tipos de adolescentes abandonadas</a:t>
            </a:r>
          </a:p>
          <a:p>
            <a:pPr algn="ctr">
              <a:buFont typeface="Wingdings" pitchFamily="2" charset="2"/>
              <a:buNone/>
            </a:pPr>
            <a:endParaRPr lang="es-ES" sz="1800" b="1">
              <a:latin typeface="Batang" pitchFamily="18" charset="-127"/>
            </a:endParaRP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es-MX" sz="1800" b="1">
                <a:latin typeface="Batang" pitchFamily="18" charset="-127"/>
              </a:rPr>
              <a:t>Mujeres inmigrantes de sectores campesinos.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es-MX" sz="1800" b="1">
                <a:latin typeface="Batang" pitchFamily="18" charset="-127"/>
              </a:rPr>
              <a:t>Chicas en rebeldía, niñas de la calle, “gomeras”.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es-MX" sz="1800" b="1">
                <a:latin typeface="Batang" pitchFamily="18" charset="-127"/>
              </a:rPr>
              <a:t>Mujeres rechazadas.</a:t>
            </a:r>
            <a:endParaRPr lang="es-ES" sz="1800" b="1">
              <a:latin typeface="Batang" pitchFamily="18" charset="-127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296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00"/>
                            </p:stCondLst>
                            <p:childTnLst>
                              <p:par>
                                <p:cTn id="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00"/>
                            </p:stCondLst>
                            <p:childTnLst>
                              <p:par>
                                <p:cTn id="17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100"/>
                            </p:stCondLst>
                            <p:childTnLst>
                              <p:par>
                                <p:cTn id="4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611188" y="2636838"/>
            <a:ext cx="82296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s-E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Investigación de Mercado</a:t>
            </a:r>
          </a:p>
        </p:txBody>
      </p:sp>
    </p:spTree>
  </p:cSld>
  <p:clrMapOvr>
    <a:masterClrMapping/>
  </p:clrMapOvr>
  <p:transition spd="slow" advClick="0" advTm="3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4" name="Picture 4" descr="madr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981075"/>
            <a:ext cx="7129462" cy="5589588"/>
          </a:xfrm>
        </p:spPr>
        <p:txBody>
          <a:bodyPr/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s-MX" sz="1800" b="1">
                <a:latin typeface="Batang" pitchFamily="18" charset="-127"/>
              </a:rPr>
              <a:t>De 400 mujeres encuestadas: 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es-MX" sz="1800" b="1">
              <a:latin typeface="Batang" pitchFamily="18" charset="-127"/>
            </a:endParaRPr>
          </a:p>
          <a:p>
            <a:pPr>
              <a:lnSpc>
                <a:spcPct val="110000"/>
              </a:lnSpc>
            </a:pPr>
            <a:r>
              <a:rPr lang="es-MX" sz="1600" b="1">
                <a:latin typeface="Batang" pitchFamily="18" charset="-127"/>
              </a:rPr>
              <a:t>190  tenían entre 16  y 19 años.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s-MX" sz="1600" b="1">
                <a:latin typeface="Batang" pitchFamily="18" charset="-127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s-MX" sz="1600" b="1">
                <a:latin typeface="Batang" pitchFamily="18" charset="-127"/>
              </a:rPr>
              <a:t>26% tenía más de un hijo.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s-MX" sz="1600" b="1">
                <a:latin typeface="Batang" pitchFamily="18" charset="-127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s-MX" sz="1600" b="1">
                <a:latin typeface="Batang" pitchFamily="18" charset="-127"/>
              </a:rPr>
              <a:t>21% tenía solo educación primaria, 42% básica, 36% secundaria. 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es-MX" sz="1600" b="1">
              <a:latin typeface="Batang" pitchFamily="18" charset="-127"/>
            </a:endParaRPr>
          </a:p>
          <a:p>
            <a:pPr>
              <a:lnSpc>
                <a:spcPct val="110000"/>
              </a:lnSpc>
            </a:pPr>
            <a:r>
              <a:rPr lang="es-MX" sz="1600" b="1">
                <a:latin typeface="Batang" pitchFamily="18" charset="-127"/>
              </a:rPr>
              <a:t>El 89.47% se dedica a los quehaceres domésticos y no estudia.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es-MX" sz="1600" b="1">
              <a:latin typeface="Batang" pitchFamily="18" charset="-127"/>
            </a:endParaRP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s-MX" sz="2000" b="1">
                <a:latin typeface="Batang" pitchFamily="18" charset="-127"/>
              </a:rPr>
              <a:t>Entre sus actividades preferidas está:</a:t>
            </a:r>
          </a:p>
          <a:p>
            <a:pPr>
              <a:lnSpc>
                <a:spcPct val="80000"/>
              </a:lnSpc>
            </a:pPr>
            <a:endParaRPr lang="es-MX" sz="2000" b="1">
              <a:latin typeface="Batang" pitchFamily="18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MX" sz="1600" b="1">
                <a:latin typeface="Batang" pitchFamily="18" charset="-127"/>
              </a:rPr>
              <a:t>Belleza. </a:t>
            </a:r>
          </a:p>
          <a:p>
            <a:pPr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endParaRPr lang="es-MX" sz="1600" b="1">
              <a:latin typeface="Batang" pitchFamily="18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MX" sz="1600" b="1">
                <a:latin typeface="Batang" pitchFamily="18" charset="-127"/>
              </a:rPr>
              <a:t>Costura.</a:t>
            </a:r>
          </a:p>
          <a:p>
            <a:pPr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endParaRPr lang="es-MX" sz="1600" b="1">
              <a:latin typeface="Batang" pitchFamily="18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MX" sz="1600" b="1">
                <a:latin typeface="Batang" pitchFamily="18" charset="-127"/>
              </a:rPr>
              <a:t>Contabilidad.</a:t>
            </a:r>
            <a:endParaRPr lang="es-EC" sz="1600" b="1">
              <a:latin typeface="Batang" pitchFamily="18" charset="-127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endParaRPr lang="es-ES" sz="1600" b="1">
              <a:latin typeface="Batang" pitchFamily="18" charset="-127"/>
            </a:endParaRP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0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95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45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70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5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5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5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80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500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500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500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50"/>
                            </p:stCondLst>
                            <p:childTnLst>
                              <p:par>
                                <p:cTn id="5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500"/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500"/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500"/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150"/>
                            </p:stCondLst>
                            <p:childTnLst>
                              <p:par>
                                <p:cTn id="5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500"/>
                                        <p:tgtEl>
                                          <p:spTgt spid="327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500"/>
                                        <p:tgtEl>
                                          <p:spTgt spid="327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500"/>
                                        <p:tgtEl>
                                          <p:spTgt spid="327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700"/>
                            </p:stCondLst>
                            <p:childTnLst>
                              <p:par>
                                <p:cTn id="6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500"/>
                                        <p:tgtEl>
                                          <p:spTgt spid="327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500"/>
                                        <p:tgtEl>
                                          <p:spTgt spid="327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500"/>
                                        <p:tgtEl>
                                          <p:spTgt spid="327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92162"/>
          </a:xfrm>
        </p:spPr>
        <p:txBody>
          <a:bodyPr/>
          <a:lstStyle/>
          <a:p>
            <a:r>
              <a:rPr lang="es-MX" sz="3800" b="1">
                <a:latin typeface="Batang" pitchFamily="18" charset="-127"/>
              </a:rPr>
              <a:t>Situación Social Actual</a:t>
            </a:r>
            <a:endParaRPr lang="es-ES" sz="3800" b="1">
              <a:latin typeface="Batang" pitchFamily="18" charset="-127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052513"/>
            <a:ext cx="7777163" cy="55181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MX" b="1">
              <a:latin typeface="Batang" pitchFamily="18" charset="-127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400" b="1">
                <a:latin typeface="Batang" pitchFamily="18" charset="-127"/>
              </a:rPr>
              <a:t>Análisis Macro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MX" sz="2400" b="1">
              <a:latin typeface="Batang" pitchFamily="18" charset="-127"/>
            </a:endParaRPr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s-ES" sz="1800" b="1">
                <a:latin typeface="Batang" pitchFamily="18" charset="-127"/>
              </a:rPr>
              <a:t>Pobreza.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1800" b="1">
              <a:latin typeface="Batang" pitchFamily="18" charset="-127"/>
            </a:endParaRPr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s-ES" sz="1800" b="1">
                <a:latin typeface="Batang" pitchFamily="18" charset="-127"/>
              </a:rPr>
              <a:t>Problemas Sociales.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1800" b="1">
              <a:latin typeface="Batang" pitchFamily="18" charset="-127"/>
            </a:endParaRPr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s-ES" sz="1800" b="1">
                <a:latin typeface="Batang" pitchFamily="18" charset="-127"/>
              </a:rPr>
              <a:t>Delincuencia.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1800" b="1">
              <a:latin typeface="Batang" pitchFamily="18" charset="-127"/>
            </a:endParaRPr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s-ES" sz="1800" b="1">
                <a:latin typeface="Batang" pitchFamily="18" charset="-127"/>
              </a:rPr>
              <a:t>Migración.</a:t>
            </a:r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endParaRPr lang="es-ES" sz="1800" b="1">
              <a:latin typeface="Batang" pitchFamily="18" charset="-127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800" b="1">
              <a:latin typeface="Batang" pitchFamily="18" charset="-127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400" b="1">
                <a:latin typeface="Batang" pitchFamily="18" charset="-127"/>
              </a:rPr>
              <a:t>Análisis Micro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400" b="1">
              <a:latin typeface="Batang" pitchFamily="18" charset="-127"/>
            </a:endParaRPr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s-ES" sz="2000" b="1">
                <a:latin typeface="Batang" pitchFamily="18" charset="-127"/>
              </a:rPr>
              <a:t>Índice Delincuencial.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000" b="1">
              <a:latin typeface="Batang" pitchFamily="18" charset="-127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>
              <a:latin typeface="Batang" pitchFamily="18" charset="-127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00"/>
                            </p:stCondLst>
                            <p:childTnLst>
                              <p:par>
                                <p:cTn id="16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800"/>
                            </p:stCondLst>
                            <p:childTnLst>
                              <p:par>
                                <p:cTn id="23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100"/>
                            </p:stCondLst>
                            <p:childTnLst>
                              <p:par>
                                <p:cTn id="37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200"/>
                            </p:stCondLst>
                            <p:childTnLst>
                              <p:par>
                                <p:cTn id="44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300"/>
                            </p:stCondLst>
                            <p:childTnLst>
                              <p:par>
                                <p:cTn id="51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r>
              <a:rPr lang="es-ES" sz="3800" b="1">
                <a:latin typeface="Batang" pitchFamily="18" charset="-127"/>
              </a:rPr>
              <a:t>Análisis Financiero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>
                <a:latin typeface="Batang" pitchFamily="18" charset="-127"/>
              </a:rPr>
              <a:t>Recursos Internos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s-ES" sz="1800" b="1">
                <a:latin typeface="Batang" pitchFamily="18" charset="-127"/>
              </a:rPr>
              <a:t> </a:t>
            </a:r>
          </a:p>
          <a:p>
            <a:pPr algn="ctr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ES" sz="1800" b="1">
                <a:latin typeface="Batang" pitchFamily="18" charset="-127"/>
              </a:rPr>
              <a:t>El 90% de mujeres que integran nuestro población objetivo nunca ha trabajado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1800" b="1">
                <a:latin typeface="Batang" pitchFamily="18" charset="-127"/>
              </a:rPr>
              <a:t> en labores que no sean las de mantenimiento del hogar.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s-ES" sz="1800" b="1">
              <a:latin typeface="Batang" pitchFamily="18" charset="-127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s-ES" sz="1800" b="1">
              <a:latin typeface="Batang" pitchFamily="18" charset="-127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>
                <a:latin typeface="Batang" pitchFamily="18" charset="-127"/>
              </a:rPr>
              <a:t>Inserción al Ámbito Laboral</a:t>
            </a:r>
            <a:r>
              <a:rPr lang="es-ES" sz="1800" b="1">
                <a:latin typeface="Batang" pitchFamily="18" charset="-127"/>
              </a:rPr>
              <a:t>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s-ES" sz="1800" b="1">
              <a:latin typeface="Batang" pitchFamily="18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ES" sz="1800" b="1">
                <a:latin typeface="Batang" pitchFamily="18" charset="-127"/>
              </a:rPr>
              <a:t>Cursos de Capacitación. </a:t>
            </a:r>
          </a:p>
          <a:p>
            <a:pPr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endParaRPr lang="es-ES" sz="1800" b="1">
              <a:latin typeface="Batang" pitchFamily="18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ES" sz="1800" b="1">
                <a:latin typeface="Batang" pitchFamily="18" charset="-127"/>
              </a:rPr>
              <a:t>Programa de estudios.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50"/>
                            </p:stCondLst>
                            <p:childTnLst>
                              <p:par>
                                <p:cTn id="1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600"/>
                            </p:stCondLst>
                            <p:childTnLst>
                              <p:par>
                                <p:cTn id="1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50"/>
                            </p:stCondLst>
                            <p:childTnLst>
                              <p:par>
                                <p:cTn id="1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750"/>
                            </p:stCondLst>
                            <p:childTnLst>
                              <p:par>
                                <p:cTn id="2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450"/>
                            </p:stCondLst>
                            <p:childTnLst>
                              <p:par>
                                <p:cTn id="2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100"/>
                            </p:stCondLst>
                            <p:childTnLst>
                              <p:par>
                                <p:cTn id="3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600"/>
                            </p:stCondLst>
                            <p:childTnLst>
                              <p:par>
                                <p:cTn id="3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500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71513"/>
          </a:xfrm>
        </p:spPr>
        <p:txBody>
          <a:bodyPr/>
          <a:lstStyle/>
          <a:p>
            <a:r>
              <a:rPr lang="es-ES" sz="3800" b="1">
                <a:latin typeface="Batang" pitchFamily="18" charset="-127"/>
              </a:rPr>
              <a:t>Recursos Externos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3024187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ES" sz="2400" b="1">
                <a:latin typeface="Batang" pitchFamily="18" charset="-127"/>
              </a:rPr>
              <a:t>Instituciones Públicas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s-ES" sz="1800" b="1">
              <a:latin typeface="Batang" pitchFamily="18" charset="-127"/>
            </a:endParaRPr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s-ES" sz="1800" b="1">
                <a:latin typeface="Batang" pitchFamily="18" charset="-127"/>
              </a:rPr>
              <a:t>Ministerio  de Salud,  Ministerio de Bienestar Social  y el Ministerio de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1800" b="1">
                <a:latin typeface="Batang" pitchFamily="18" charset="-127"/>
              </a:rPr>
              <a:t>Trabajo.</a:t>
            </a:r>
            <a:r>
              <a:rPr lang="es-ES" sz="1800">
                <a:latin typeface="Batang" pitchFamily="18" charset="-127"/>
              </a:rPr>
              <a:t>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s-ES" sz="1800">
              <a:latin typeface="Batang" pitchFamily="18" charset="-127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ES" sz="2400" b="1">
                <a:latin typeface="Batang" pitchFamily="18" charset="-127"/>
              </a:rPr>
              <a:t>Instituciones Privadas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s-ES" sz="2400" b="1">
              <a:latin typeface="Batang" pitchFamily="18" charset="-127"/>
            </a:endParaRPr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s-ES" sz="1800" b="1">
                <a:latin typeface="Batang" pitchFamily="18" charset="-127"/>
              </a:rPr>
              <a:t>Aprofe , Kimberly Clark , Nestlè, Yanbal.</a:t>
            </a:r>
            <a:endParaRPr lang="es-ES" sz="280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00"/>
                            </p:stCondLst>
                            <p:childTnLst>
                              <p:par>
                                <p:cTn id="1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5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75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300"/>
                            </p:stCondLst>
                            <p:childTnLst>
                              <p:par>
                                <p:cTn id="3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98512"/>
          </a:xfrm>
        </p:spPr>
        <p:txBody>
          <a:bodyPr/>
          <a:lstStyle/>
          <a:p>
            <a:r>
              <a:rPr lang="es-ES" sz="3800" b="1">
                <a:latin typeface="Batang" pitchFamily="18" charset="-127"/>
              </a:rPr>
              <a:t>Centro Estético de Belleza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4724400"/>
            <a:ext cx="8229600" cy="16319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MX" sz="2000" b="1">
                <a:latin typeface="Batang" pitchFamily="18" charset="-127"/>
              </a:rPr>
              <a:t>El costo total de implementación del centro es totalmente financiada por la empresa Yanbal.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MX" sz="2000" b="1">
              <a:latin typeface="Batang" pitchFamily="18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MX" sz="2000" b="1">
                <a:latin typeface="Batang" pitchFamily="18" charset="-127"/>
              </a:rPr>
              <a:t>La empresa Yanbal como retribución será el único proveedor del centro, que llevará su nombre y logo. </a:t>
            </a:r>
            <a:r>
              <a:rPr lang="es-ES" sz="2000" b="1">
                <a:latin typeface="Batang" pitchFamily="18" charset="-127"/>
              </a:rPr>
              <a:t/>
            </a:r>
            <a:br>
              <a:rPr lang="es-ES" sz="2000" b="1">
                <a:latin typeface="Batang" pitchFamily="18" charset="-127"/>
              </a:rPr>
            </a:br>
            <a:endParaRPr lang="es-ES" sz="2000" b="1">
              <a:latin typeface="Batang" pitchFamily="18" charset="-127"/>
            </a:endParaRPr>
          </a:p>
        </p:txBody>
      </p:sp>
      <p:graphicFrame>
        <p:nvGraphicFramePr>
          <p:cNvPr id="42039" name="Group 55"/>
          <p:cNvGraphicFramePr>
            <a:graphicFrameLocks noGrp="1"/>
          </p:cNvGraphicFramePr>
          <p:nvPr/>
        </p:nvGraphicFramePr>
        <p:xfrm>
          <a:off x="684213" y="1484313"/>
          <a:ext cx="7775575" cy="2998787"/>
        </p:xfrm>
        <a:graphic>
          <a:graphicData uri="http://schemas.openxmlformats.org/drawingml/2006/table">
            <a:tbl>
              <a:tblPr/>
              <a:tblGrid>
                <a:gridCol w="5616575"/>
                <a:gridCol w="2159000"/>
              </a:tblGrid>
              <a:tr h="4318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</a:rPr>
                        <a:t>PRESUPUESTO CENTRO  ESTÉTICO</a:t>
                      </a: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</a:rPr>
                        <a:t>Muebles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  <a:ea typeface="Batang" pitchFamily="18" charset="-127"/>
                        </a:rPr>
                        <a:t>Espejos, sillas de corte y de espera, Tv.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</a:rPr>
                        <a:t>$ 405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</a:rPr>
                        <a:t>Utensilios de estilismo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</a:rPr>
                        <a:t>Cepillos, champú, rulos, secadoras, planchas.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</a:rPr>
                        <a:t>$ 235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</a:rPr>
                        <a:t>Utensilios de manicure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</a:rPr>
                        <a:t>Tijeras, pinturas, limas, mesas de manicure.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</a:rPr>
                        <a:t>$ 183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</a:rPr>
                        <a:t>$ 970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6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1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45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/>
              <a:t> </a:t>
            </a:r>
          </a:p>
        </p:txBody>
      </p:sp>
      <p:graphicFrame>
        <p:nvGraphicFramePr>
          <p:cNvPr id="41829" name="Group 869"/>
          <p:cNvGraphicFramePr>
            <a:graphicFrameLocks noGrp="1"/>
          </p:cNvGraphicFramePr>
          <p:nvPr>
            <p:ph idx="1"/>
          </p:nvPr>
        </p:nvGraphicFramePr>
        <p:xfrm>
          <a:off x="250825" y="333375"/>
          <a:ext cx="8642350" cy="4103688"/>
        </p:xfrm>
        <a:graphic>
          <a:graphicData uri="http://schemas.openxmlformats.org/drawingml/2006/table">
            <a:tbl>
              <a:tblPr/>
              <a:tblGrid>
                <a:gridCol w="6538913"/>
                <a:gridCol w="2103437"/>
              </a:tblGrid>
              <a:tr h="21082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3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</a:rPr>
                        <a:t>COSTOS DE AMOBLAMIENTO E INSTALACIÓN</a:t>
                      </a:r>
                      <a:r>
                        <a:rPr kumimoji="0" lang="es-ES" sz="3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71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</a:rPr>
                        <a:t>COSTOS DE AMOBLAMIENTO</a:t>
                      </a:r>
                      <a:r>
                        <a:rPr kumimoji="0" lang="es-E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                                          </a:t>
                      </a: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</a:rPr>
                        <a:t>Muebles y  Enseres , cocina, refrigeradora, Tv.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</a:rPr>
                        <a:t>$ 4.298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atang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</a:rPr>
                        <a:t>COSTOS DE INSTALACIÓN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</a:rPr>
                        <a:t>                                                    </a:t>
                      </a: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</a:rPr>
                        <a:t>Pinturas, puertas, cerrajería, seguridad, mano de obra.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atang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</a:rPr>
                        <a:t>$ 1.292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</a:rPr>
                        <a:t>$ 5.590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1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87" name="Group 83"/>
          <p:cNvGraphicFramePr>
            <a:graphicFrameLocks noGrp="1"/>
          </p:cNvGraphicFramePr>
          <p:nvPr>
            <p:ph/>
          </p:nvPr>
        </p:nvGraphicFramePr>
        <p:xfrm>
          <a:off x="684213" y="692150"/>
          <a:ext cx="8002587" cy="4140200"/>
        </p:xfrm>
        <a:graphic>
          <a:graphicData uri="http://schemas.openxmlformats.org/drawingml/2006/table">
            <a:tbl>
              <a:tblPr/>
              <a:tblGrid>
                <a:gridCol w="6264275"/>
                <a:gridCol w="1738312"/>
              </a:tblGrid>
              <a:tr h="21161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  <a:cs typeface="Times New Roman" pitchFamily="18" charset="0"/>
                        </a:rPr>
                        <a:t>GASTOS DE FUNCIONAMIENTO MENSUALES</a:t>
                      </a:r>
                      <a:r>
                        <a:rPr kumimoji="0" lang="es-E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</a:rPr>
                        <a:t> 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</a:rPr>
                        <a:t>Costos Variables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</a:rPr>
                        <a:t>Alimentación para madres e hijos, capacitación y salud.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atang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</a:rPr>
                        <a:t>$ 1.642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</a:rPr>
                        <a:t>Costos fijos</a:t>
                      </a: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</a:rPr>
                        <a:t>Salarios administrativos, agua, luz y teléfono.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</a:rPr>
                        <a:t>     $    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atang" pitchFamily="18" charset="-127"/>
                        </a:rPr>
                        <a:t> $ 2.342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19125"/>
          </a:xfrm>
        </p:spPr>
        <p:txBody>
          <a:bodyPr/>
          <a:lstStyle/>
          <a:p>
            <a:r>
              <a:rPr lang="es-ES" sz="3400" b="1">
                <a:latin typeface="Batang" pitchFamily="18" charset="-127"/>
              </a:rPr>
              <a:t>Promoción y Publicidad</a:t>
            </a:r>
            <a:r>
              <a:rPr lang="es-ES" sz="4000"/>
              <a:t>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948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" b="1">
                <a:solidFill>
                  <a:schemeClr val="folHlink"/>
                </a:solidFill>
                <a:latin typeface="Batang" pitchFamily="18" charset="-127"/>
              </a:rPr>
              <a:t>Marketing social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es-ES" sz="2000" b="1">
                <a:latin typeface="Batang" pitchFamily="18" charset="-127"/>
              </a:rPr>
              <a:t>Muestra una relación positiva entre la responsabilidad social y el desempeño económico.</a:t>
            </a:r>
            <a:r>
              <a:rPr lang="es-ES">
                <a:solidFill>
                  <a:schemeClr val="bg2"/>
                </a:solidFill>
                <a:latin typeface="Batang" pitchFamily="18" charset="-127"/>
              </a:rPr>
              <a:t>  </a:t>
            </a:r>
          </a:p>
          <a:p>
            <a:pPr algn="ctr">
              <a:buFont typeface="Wingdings" pitchFamily="2" charset="2"/>
              <a:buNone/>
            </a:pPr>
            <a:endParaRPr lang="es-ES">
              <a:solidFill>
                <a:schemeClr val="bg2"/>
              </a:solidFill>
              <a:latin typeface="Batang" pitchFamily="18" charset="-127"/>
            </a:endParaRP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es-ES" sz="2000" b="1">
                <a:latin typeface="Batang" pitchFamily="18" charset="-127"/>
              </a:rPr>
              <a:t>Asociar una marca a un determinado proyecto social con el propósito único de “vender más”. 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endParaRPr lang="es-ES" sz="2000" b="1">
              <a:solidFill>
                <a:schemeClr val="bg2"/>
              </a:solidFill>
              <a:latin typeface="Batang" pitchFamily="18" charset="-127"/>
            </a:endParaRP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es-ES" sz="2000" b="1">
                <a:latin typeface="Batang" pitchFamily="18" charset="-127"/>
              </a:rPr>
              <a:t>No se vende el producto, se vende la causa social.</a:t>
            </a:r>
          </a:p>
          <a:p>
            <a:pPr>
              <a:buFont typeface="Wingdings" pitchFamily="2" charset="2"/>
              <a:buNone/>
            </a:pPr>
            <a:endParaRPr lang="es-ES" sz="2000" b="1">
              <a:latin typeface="Batang" pitchFamily="18" charset="-127"/>
            </a:endParaRPr>
          </a:p>
          <a:p>
            <a:pPr>
              <a:buFont typeface="Wingdings" pitchFamily="2" charset="2"/>
              <a:buNone/>
            </a:pPr>
            <a:endParaRPr lang="es-ES" sz="2000" b="1">
              <a:latin typeface="Batang" pitchFamily="18" charset="-127"/>
            </a:endParaRPr>
          </a:p>
          <a:p>
            <a:pPr>
              <a:buFont typeface="Wingdings" pitchFamily="2" charset="2"/>
              <a:buNone/>
            </a:pPr>
            <a:endParaRPr lang="es-ES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449C9C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CF9C7D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4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9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4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89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371600"/>
          </a:xfrm>
        </p:spPr>
        <p:txBody>
          <a:bodyPr/>
          <a:lstStyle/>
          <a:p>
            <a:r>
              <a:rPr lang="es-ES" sz="3600" b="1">
                <a:latin typeface="Batang" pitchFamily="18" charset="-127"/>
              </a:rPr>
              <a:t>Empresas que utilizan estrategias del Marketing Social</a:t>
            </a:r>
            <a:endParaRPr lang="es-ES" sz="4000" b="1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9138"/>
            <a:ext cx="8362950" cy="45386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ES" sz="1800" b="1">
                <a:latin typeface="Batang" pitchFamily="18" charset="-127"/>
              </a:rPr>
              <a:t>Nabisco y  WWF (World Wild Life Fund).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1800" b="1">
              <a:latin typeface="Batang" pitchFamily="18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ES" sz="1800" b="1">
                <a:latin typeface="Batang" pitchFamily="18" charset="-127"/>
              </a:rPr>
              <a:t>Estee Lauder, Revlon, Nivea.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1800" b="1">
                <a:latin typeface="Batang" pitchFamily="18" charset="-127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ES" sz="1800" b="1">
                <a:latin typeface="Batang" pitchFamily="18" charset="-127"/>
              </a:rPr>
              <a:t>Avon     Breast Cancer  Awareness Crusade Program.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1800" b="1">
                <a:latin typeface="Batang" pitchFamily="18" charset="-127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>
                <a:latin typeface="Batang" pitchFamily="18" charset="-127"/>
              </a:rPr>
              <a:t>En el Ecuador</a:t>
            </a:r>
            <a:r>
              <a:rPr lang="es-ES" sz="2400">
                <a:latin typeface="Batang" pitchFamily="18" charset="-127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2400">
              <a:latin typeface="Batang" pitchFamily="18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ES" sz="1800" b="1">
                <a:latin typeface="Batang" pitchFamily="18" charset="-127"/>
              </a:rPr>
              <a:t>Ecuavisa y Niño Esperanza.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1800" b="1">
              <a:latin typeface="Batang" pitchFamily="18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ES" sz="1800" b="1">
                <a:latin typeface="Batang" pitchFamily="18" charset="-127"/>
              </a:rPr>
              <a:t>El Universo y el Interbarrial de Fútbol.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1800" b="1">
              <a:latin typeface="Batang" pitchFamily="18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ES" sz="1800" b="1">
                <a:latin typeface="Batang" pitchFamily="18" charset="-127"/>
              </a:rPr>
              <a:t>Diners Club y UNICEF.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1800" b="1">
              <a:latin typeface="Batang" pitchFamily="18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ES" sz="1800" b="1">
                <a:latin typeface="Batang" pitchFamily="18" charset="-127"/>
              </a:rPr>
              <a:t>INNFA y Mac Donald´s.</a:t>
            </a:r>
            <a:r>
              <a:rPr lang="es-ES" sz="1800">
                <a:latin typeface="Batang" pitchFamily="18" charset="-127"/>
              </a:rPr>
              <a:t> </a:t>
            </a:r>
          </a:p>
          <a:p>
            <a:pPr>
              <a:lnSpc>
                <a:spcPct val="80000"/>
              </a:lnSpc>
            </a:pPr>
            <a:endParaRPr lang="es-ES" sz="1800">
              <a:latin typeface="Batang" pitchFamily="18" charset="-127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" decel="100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" decel="100000"/>
                                        <p:tgtEl>
                                          <p:spTgt spid="501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850"/>
                            </p:stCondLst>
                            <p:childTnLst>
                              <p:par>
                                <p:cTn id="1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50"/>
                            </p:stCondLst>
                            <p:childTnLst>
                              <p:par>
                                <p:cTn id="2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10"/>
                            </p:stCondLst>
                            <p:childTnLst>
                              <p:par>
                                <p:cTn id="3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470"/>
                            </p:stCondLst>
                            <p:childTnLst>
                              <p:par>
                                <p:cTn id="3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530"/>
                            </p:stCondLst>
                            <p:childTnLst>
                              <p:par>
                                <p:cTn id="4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990"/>
                            </p:stCondLst>
                            <p:childTnLst>
                              <p:par>
                                <p:cTn id="5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890"/>
                            </p:stCondLst>
                            <p:childTnLst>
                              <p:par>
                                <p:cTn id="6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270"/>
                            </p:stCondLst>
                            <p:childTnLst>
                              <p:par>
                                <p:cTn id="7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3090"/>
                            </p:stCondLst>
                            <p:childTnLst>
                              <p:par>
                                <p:cTn id="7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 tmFilter="0,0; .5, 1; 1, 1"/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4270"/>
                            </p:stCondLst>
                            <p:childTnLst>
                              <p:par>
                                <p:cTn id="8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01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01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01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01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 tmFilter="0,0; .5, 1; 1, 1"/>
                                        <p:tgtEl>
                                          <p:spTgt spid="501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r>
              <a:rPr lang="es-ES" sz="3800" b="1">
                <a:latin typeface="Batang" pitchFamily="18" charset="-127"/>
              </a:rPr>
              <a:t>PLAN DE MARKETING: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748712" cy="5805487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>
                <a:latin typeface="Batang" pitchFamily="18" charset="-127"/>
              </a:rPr>
              <a:t>ANÁLISIS DE LAS CINCO C’S</a:t>
            </a:r>
            <a:r>
              <a:rPr lang="es-ES" sz="2400" b="1">
                <a:latin typeface="Batang" pitchFamily="18" charset="-127"/>
              </a:rPr>
              <a:t>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s-ES" sz="1800" b="1">
              <a:latin typeface="Batang" pitchFamily="18" charset="-127"/>
            </a:endParaRPr>
          </a:p>
          <a:p>
            <a:pPr lvl="1" algn="ctr">
              <a:lnSpc>
                <a:spcPct val="80000"/>
              </a:lnSpc>
              <a:buFontTx/>
              <a:buNone/>
            </a:pPr>
            <a:r>
              <a:rPr lang="es-ES" sz="2400" b="1">
                <a:latin typeface="Batang" pitchFamily="18" charset="-127"/>
              </a:rPr>
              <a:t>CONSUMIDORES</a:t>
            </a:r>
          </a:p>
          <a:p>
            <a:pPr lvl="1" algn="ctr">
              <a:lnSpc>
                <a:spcPct val="80000"/>
              </a:lnSpc>
              <a:buFontTx/>
              <a:buNone/>
            </a:pPr>
            <a:endParaRPr lang="es-ES" sz="2400" b="1">
              <a:latin typeface="Batang" pitchFamily="18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ES" sz="1800" b="1">
                <a:latin typeface="Batang" pitchFamily="18" charset="-127"/>
              </a:rPr>
              <a:t>Población de madres adolescentes solteras, 13.942 aproximadamente.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1800" b="1">
              <a:latin typeface="Batang" pitchFamily="18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ES" sz="1800" b="1">
                <a:latin typeface="Batang" pitchFamily="18" charset="-127"/>
              </a:rPr>
              <a:t>Entidades públicas y privadas. Un total de 150 empresas constituidas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1800" b="1">
                <a:latin typeface="Batang" pitchFamily="18" charset="-127"/>
              </a:rPr>
              <a:t>legalmente.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1800" b="1">
              <a:latin typeface="Batang" pitchFamily="18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1800" b="1">
              <a:latin typeface="Batang" pitchFamily="18" charset="-127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>
                <a:latin typeface="Batang" pitchFamily="18" charset="-127"/>
              </a:rPr>
              <a:t>CONTEXTOS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s-ES" sz="2400" b="1">
              <a:latin typeface="Batang" pitchFamily="18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ES" sz="1800" b="1">
                <a:latin typeface="Batang" pitchFamily="18" charset="-127"/>
              </a:rPr>
              <a:t>Poca inversión del gobierno en el sector social.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1800" b="1">
              <a:latin typeface="Batang" pitchFamily="18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ES" sz="1800" b="1">
                <a:latin typeface="Batang" pitchFamily="18" charset="-127"/>
              </a:rPr>
              <a:t>Desempleo.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1800" b="1">
              <a:latin typeface="Batang" pitchFamily="18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ES" sz="1800" b="1">
                <a:latin typeface="Batang" pitchFamily="18" charset="-127"/>
              </a:rPr>
              <a:t>Deserción escolar.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1800" b="1">
              <a:latin typeface="Batang" pitchFamily="18" charset="-127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" decel="100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" decel="100000"/>
                                        <p:tgtEl>
                                          <p:spTgt spid="512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92" decel="100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92" decel="100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192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92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92" decel="100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192" decel="100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192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92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800"/>
                            </p:stCondLst>
                            <p:childTnLst>
                              <p:par>
                                <p:cTn id="3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92" decel="1000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192" decel="1000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192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92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250"/>
                            </p:stCondLst>
                            <p:childTnLst>
                              <p:par>
                                <p:cTn id="4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92" decel="1000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192" decel="1000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192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192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650"/>
                            </p:stCondLst>
                            <p:childTnLst>
                              <p:par>
                                <p:cTn id="5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92" decel="100000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192" decel="100000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192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192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650"/>
                            </p:stCondLst>
                            <p:childTnLst>
                              <p:par>
                                <p:cTn id="6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92" decel="100000"/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192" decel="100000"/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192" fill="hold"/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192" fill="hold"/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550"/>
                            </p:stCondLst>
                            <p:childTnLst>
                              <p:par>
                                <p:cTn id="7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92" decel="100000"/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192" decel="100000"/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192" fill="hold"/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192" fill="hold"/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50"/>
                            </p:stCondLst>
                            <p:childTnLst>
                              <p:par>
                                <p:cTn id="8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92" decel="100000"/>
                                        <p:tgtEl>
                                          <p:spTgt spid="51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192" decel="100000"/>
                                        <p:tgtEl>
                                          <p:spTgt spid="51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0" dur="192" fill="hold"/>
                                        <p:tgtEl>
                                          <p:spTgt spid="51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192" fill="hold"/>
                                        <p:tgtEl>
                                          <p:spTgt spid="51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6000"/>
                            </p:stCondLst>
                            <p:childTnLst>
                              <p:par>
                                <p:cTn id="9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92" decel="100000"/>
                                        <p:tgtEl>
                                          <p:spTgt spid="51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192" decel="100000"/>
                                        <p:tgtEl>
                                          <p:spTgt spid="51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0" dur="192" fill="hold"/>
                                        <p:tgtEl>
                                          <p:spTgt spid="51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192" fill="hold"/>
                                        <p:tgtEl>
                                          <p:spTgt spid="51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7300"/>
                            </p:stCondLst>
                            <p:childTnLst>
                              <p:par>
                                <p:cTn id="105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9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6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7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10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8700"/>
                            </p:stCondLst>
                            <p:childTnLst>
                              <p:par>
                                <p:cTn id="112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9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3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4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17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695"/>
                            </p:stCondLst>
                            <p:childTnLst>
                              <p:par>
                                <p:cTn id="119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9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0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1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24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2850"/>
                            </p:stCondLst>
                            <p:childTnLst>
                              <p:par>
                                <p:cTn id="126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9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7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8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31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5960"/>
                            </p:stCondLst>
                            <p:childTnLst>
                              <p:par>
                                <p:cTn id="133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9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4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5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38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6910"/>
                            </p:stCondLst>
                            <p:childTnLst>
                              <p:par>
                                <p:cTn id="140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9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1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2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5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7770"/>
                            </p:stCondLst>
                            <p:childTnLst>
                              <p:par>
                                <p:cTn id="147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9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8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9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2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0070"/>
                            </p:stCondLst>
                            <p:childTnLst>
                              <p:par>
                                <p:cTn id="154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9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55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6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51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51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9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0975"/>
                            </p:stCondLst>
                            <p:childTnLst>
                              <p:par>
                                <p:cTn id="161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9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2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3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51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51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6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620713"/>
            <a:ext cx="7488237" cy="576103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s-ES"/>
          </a:p>
          <a:p>
            <a:pPr algn="ctr">
              <a:buFont typeface="Wingdings" pitchFamily="2" charset="2"/>
              <a:buNone/>
            </a:pPr>
            <a:r>
              <a:rPr lang="es-ES" sz="2400" b="1">
                <a:latin typeface="Batang" pitchFamily="18" charset="-127"/>
              </a:rPr>
              <a:t>COMPETIDORES</a:t>
            </a:r>
          </a:p>
          <a:p>
            <a:pPr algn="ctr">
              <a:buFont typeface="Wingdings" pitchFamily="2" charset="2"/>
              <a:buNone/>
            </a:pPr>
            <a:endParaRPr lang="es-ES" sz="2400" b="1">
              <a:latin typeface="Batang" pitchFamily="18" charset="-127"/>
            </a:endParaRP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es-ES" sz="1800" b="1">
                <a:latin typeface="Batang" pitchFamily="18" charset="-127"/>
              </a:rPr>
              <a:t>Pocas dificultades para que se creen nuevas empresas sin fines de lucro. </a:t>
            </a:r>
          </a:p>
          <a:p>
            <a:pPr algn="ctr">
              <a:buFont typeface="Wingdings" pitchFamily="2" charset="2"/>
              <a:buNone/>
            </a:pPr>
            <a:endParaRPr lang="es-ES" sz="1800" b="1">
              <a:latin typeface="Batang" pitchFamily="18" charset="-127"/>
            </a:endParaRPr>
          </a:p>
          <a:p>
            <a:pPr algn="ctr">
              <a:buFont typeface="Wingdings" pitchFamily="2" charset="2"/>
              <a:buNone/>
            </a:pPr>
            <a:endParaRPr lang="es-ES" sz="1800" b="1">
              <a:latin typeface="Batang" pitchFamily="18" charset="-127"/>
            </a:endParaRPr>
          </a:p>
          <a:p>
            <a:pPr algn="ctr">
              <a:buFont typeface="Wingdings" pitchFamily="2" charset="2"/>
              <a:buNone/>
            </a:pPr>
            <a:r>
              <a:rPr lang="es-ES" sz="2400" b="1">
                <a:latin typeface="Batang" pitchFamily="18" charset="-127"/>
              </a:rPr>
              <a:t>COMPAÑÍA </a:t>
            </a:r>
          </a:p>
          <a:p>
            <a:pPr algn="ctr">
              <a:buFont typeface="Wingdings" pitchFamily="2" charset="2"/>
              <a:buNone/>
            </a:pPr>
            <a:endParaRPr lang="es-ES" sz="2400" b="1">
              <a:latin typeface="Batang" pitchFamily="18" charset="-127"/>
            </a:endParaRP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es-ES" sz="1800" b="1">
                <a:latin typeface="Batang" pitchFamily="18" charset="-127"/>
              </a:rPr>
              <a:t>Es una empresa privada sin fines de lucro con el firme propósito de beneficiar a jóvenes y niños. </a:t>
            </a:r>
          </a:p>
          <a:p>
            <a:pPr>
              <a:buFont typeface="Wingdings" pitchFamily="2" charset="2"/>
              <a:buNone/>
            </a:pPr>
            <a:endParaRPr lang="es-ES" sz="1800" b="1">
              <a:latin typeface="Batang" pitchFamily="18" charset="-127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32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432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36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r>
              <a:rPr lang="es-ES" sz="3800" b="1">
                <a:latin typeface="Batang" pitchFamily="18" charset="-127"/>
              </a:rPr>
              <a:t> ANÁLISIS FODA</a:t>
            </a:r>
            <a:r>
              <a:rPr lang="es-ES" b="1"/>
              <a:t> </a:t>
            </a:r>
            <a:endParaRPr lang="es-ES" sz="4000" b="1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060575"/>
            <a:ext cx="7561263" cy="31686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>
                <a:latin typeface="Batang" pitchFamily="18" charset="-127"/>
              </a:rPr>
              <a:t>FORTALEZAS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2400" b="1">
              <a:latin typeface="Batang" pitchFamily="18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ES" sz="1800" b="1">
                <a:latin typeface="Batang" pitchFamily="18" charset="-127"/>
              </a:rPr>
              <a:t>La microempresa será una de las fuentes de ingresos económicos.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1800" b="1">
              <a:latin typeface="Batang" pitchFamily="18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1800" b="1">
              <a:latin typeface="Batang" pitchFamily="18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>
                <a:latin typeface="Batang" pitchFamily="18" charset="-127"/>
              </a:rPr>
              <a:t>OPORTUNIDADES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2400" b="1">
              <a:latin typeface="Batang" pitchFamily="18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ES" sz="1800" b="1">
                <a:latin typeface="Batang" pitchFamily="18" charset="-127"/>
              </a:rPr>
              <a:t>Implementar otros centros en ciudades aledañas; son pocas las empresas de éste tipo.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1800" b="1">
              <a:latin typeface="Batang" pitchFamily="18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1800" b="1">
                <a:latin typeface="Batang" pitchFamily="18" charset="-127"/>
              </a:rPr>
              <a:t>	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6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4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4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14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1476375" y="1773238"/>
            <a:ext cx="6191250" cy="2060575"/>
          </a:xfrm>
        </p:spPr>
        <p:txBody>
          <a:bodyPr/>
          <a:lstStyle/>
          <a:p>
            <a:r>
              <a:rPr lang="es-ES" sz="4000" b="1">
                <a:latin typeface="Batang" pitchFamily="18" charset="-127"/>
              </a:rPr>
              <a:t>Situación de las Madres Adolescentes</a:t>
            </a:r>
          </a:p>
        </p:txBody>
      </p:sp>
    </p:spTree>
  </p:cSld>
  <p:clrMapOvr>
    <a:masterClrMapping/>
  </p:clrMapOvr>
  <p:transition spd="slow"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3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1042988" y="1484313"/>
            <a:ext cx="7632700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DEBILIDADES </a:t>
            </a:r>
            <a:br>
              <a:rPr lang="es-E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</a:br>
            <a:endParaRPr lang="es-ES" sz="2400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>
              <a:buFontTx/>
              <a:buBlip>
                <a:blip r:embed="rId2"/>
              </a:buBlip>
            </a:pPr>
            <a:r>
              <a:rPr lang="es-ES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 Los recursos económicos son limitados por ser una institución sin fines de lucro.</a:t>
            </a:r>
            <a:br>
              <a:rPr lang="es-ES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</a:br>
            <a:endParaRPr lang="es-ES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endParaRPr lang="es-ES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r>
              <a:rPr lang="es-E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AMENAZAS</a:t>
            </a:r>
            <a:br>
              <a:rPr lang="es-E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</a:br>
            <a:endParaRPr lang="es-ES" sz="2400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>
              <a:buFontTx/>
              <a:buBlip>
                <a:blip r:embed="rId2"/>
              </a:buBlip>
            </a:pPr>
            <a:r>
              <a:rPr lang="es-ES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 Los ciclos económicos que llevarían los recursos de las empresas a la reinversión y no a los agentes externos.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s-ES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500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"/>
                            </p:stCondLst>
                            <p:childTnLst>
                              <p:par>
                                <p:cTn id="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" dur="500"/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00"/>
                            </p:stCondLst>
                            <p:childTnLst>
                              <p:par>
                                <p:cTn id="13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" dur="500"/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00"/>
                            </p:stCondLst>
                            <p:childTnLst>
                              <p:par>
                                <p:cTn id="17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9" dur="500"/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792163"/>
          </a:xfrm>
        </p:spPr>
        <p:txBody>
          <a:bodyPr/>
          <a:lstStyle/>
          <a:p>
            <a:r>
              <a:rPr lang="es-ES" sz="3800" b="1">
                <a:latin typeface="Batang" pitchFamily="18" charset="-127"/>
              </a:rPr>
              <a:t>OBJETIVOS DE MARKETING</a:t>
            </a:r>
            <a:endParaRPr lang="es-ES" sz="3800">
              <a:latin typeface="Batang" pitchFamily="18" charset="-127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16113"/>
            <a:ext cx="7777163" cy="41052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s-ES" sz="1800" b="1">
                <a:latin typeface="Batang" pitchFamily="18" charset="-127"/>
              </a:rPr>
              <a:t>Captar el mayor número  de auspiciantes.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1800" b="1">
              <a:latin typeface="Batang" pitchFamily="18" charset="-127"/>
            </a:endParaRPr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s-ES" sz="1800" b="1">
                <a:latin typeface="Batang" pitchFamily="18" charset="-127"/>
              </a:rPr>
              <a:t>Que las instituciones y público en general se identifique con nuestra misión. </a:t>
            </a:r>
            <a:br>
              <a:rPr lang="es-ES" sz="1800" b="1">
                <a:latin typeface="Batang" pitchFamily="18" charset="-127"/>
              </a:rPr>
            </a:br>
            <a:endParaRPr lang="es-ES" sz="1800" b="1">
              <a:latin typeface="Batang" pitchFamily="18" charset="-127"/>
            </a:endParaRPr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s-ES" sz="1800" b="1">
                <a:latin typeface="Batang" pitchFamily="18" charset="-127"/>
              </a:rPr>
              <a:t>Lo que las empresas lucrativas buscan a través del Marketing Social es obtener fidelidad del cliente, ser HOMADSOL el medio.</a:t>
            </a:r>
            <a:br>
              <a:rPr lang="es-ES" sz="1800" b="1">
                <a:latin typeface="Batang" pitchFamily="18" charset="-127"/>
              </a:rPr>
            </a:br>
            <a:endParaRPr lang="es-ES" sz="1800" b="1">
              <a:latin typeface="Batang" pitchFamily="18" charset="-127"/>
            </a:endParaRPr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s-ES" sz="1800" b="1">
                <a:latin typeface="Batang" pitchFamily="18" charset="-127"/>
              </a:rPr>
              <a:t>El objetivo de ventas es obtener la inversión necesaria para el funcionamiento del centro. 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2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470"/>
                            </p:stCondLst>
                            <p:childTnLst>
                              <p:par>
                                <p:cTn id="1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620"/>
                            </p:stCondLst>
                            <p:childTnLst>
                              <p:par>
                                <p:cTn id="2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170"/>
                            </p:stCondLst>
                            <p:childTnLst>
                              <p:par>
                                <p:cTn id="2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800" b="1">
                <a:latin typeface="Batang" pitchFamily="18" charset="-127"/>
              </a:rPr>
              <a:t>CONCLUSIONES</a:t>
            </a: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539750" y="2378075"/>
            <a:ext cx="8208963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buFontTx/>
              <a:buBlip>
                <a:blip r:embed="rId2"/>
              </a:buBlip>
            </a:pPr>
            <a:r>
              <a:rPr lang="es-ES" sz="2000"/>
              <a:t> </a:t>
            </a:r>
            <a:r>
              <a:rPr lang="es-ES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Impacto de Homadsol en la sociedad. </a:t>
            </a:r>
          </a:p>
          <a:p>
            <a:pPr algn="just">
              <a:buFontTx/>
              <a:buBlip>
                <a:blip r:embed="rId2"/>
              </a:buBlip>
            </a:pPr>
            <a:endParaRPr lang="es-ES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 algn="just">
              <a:buFontTx/>
              <a:buBlip>
                <a:blip r:embed="rId2"/>
              </a:buBlip>
            </a:pPr>
            <a:r>
              <a:rPr lang="es-ES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 El Marketing de Causas, ha servido para mejorar vidas.</a:t>
            </a:r>
          </a:p>
          <a:p>
            <a:pPr algn="just">
              <a:buFontTx/>
              <a:buBlip>
                <a:blip r:embed="rId2"/>
              </a:buBlip>
            </a:pPr>
            <a:endParaRPr lang="es-ES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 algn="just">
              <a:buFontTx/>
              <a:buBlip>
                <a:blip r:embed="rId2"/>
              </a:buBlip>
            </a:pPr>
            <a:r>
              <a:rPr lang="es-ES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 El beneficio económico es ambiguo.</a:t>
            </a:r>
          </a:p>
          <a:p>
            <a:pPr algn="just">
              <a:buFontTx/>
              <a:buBlip>
                <a:blip r:embed="rId2"/>
              </a:buBlip>
            </a:pPr>
            <a:endParaRPr lang="es-ES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 algn="just">
              <a:buFontTx/>
              <a:buBlip>
                <a:blip r:embed="rId2"/>
              </a:buBlip>
            </a:pPr>
            <a:r>
              <a:rPr lang="es-ES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 Se crearon nuevas fuentes de trabajo con la microempresa además de incorporar al mundo laboral mano de obra capacitada.</a:t>
            </a:r>
          </a:p>
        </p:txBody>
      </p:sp>
    </p:spTree>
  </p:cSld>
  <p:clrMapOvr>
    <a:masterClrMapping/>
  </p:clrMapOvr>
  <p:transition spd="slow" advTm="75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100"/>
                            </p:stCondLst>
                            <p:childTnLst>
                              <p:par>
                                <p:cTn id="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92" decel="100000"/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92" decel="100000"/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192" fill="hold"/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192" fill="hold"/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775"/>
                            </p:stCondLst>
                            <p:childTnLst>
                              <p:par>
                                <p:cTn id="1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92" decel="100000"/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192" decel="100000"/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192" fill="hold"/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192" fill="hold"/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650"/>
                            </p:stCondLst>
                            <p:childTnLst>
                              <p:par>
                                <p:cTn id="2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92" decel="100000"/>
                                        <p:tgtEl>
                                          <p:spTgt spid="95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192" decel="100000"/>
                                        <p:tgtEl>
                                          <p:spTgt spid="95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192" fill="hold"/>
                                        <p:tgtEl>
                                          <p:spTgt spid="95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192" fill="hold"/>
                                        <p:tgtEl>
                                          <p:spTgt spid="95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325"/>
                            </p:stCondLst>
                            <p:childTnLst>
                              <p:par>
                                <p:cTn id="3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92" decel="100000"/>
                                        <p:tgtEl>
                                          <p:spTgt spid="952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192" decel="100000"/>
                                        <p:tgtEl>
                                          <p:spTgt spid="952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192" fill="hold"/>
                                        <p:tgtEl>
                                          <p:spTgt spid="952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192" fill="hold"/>
                                        <p:tgtEl>
                                          <p:spTgt spid="952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6" name="Picture 4" descr="madres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6000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2051050" y="4292600"/>
            <a:ext cx="51847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000" b="1">
                <a:latin typeface="Batang" pitchFamily="18" charset="-127"/>
              </a:rPr>
              <a:t>JULIO FLORES AYALA</a:t>
            </a:r>
          </a:p>
          <a:p>
            <a:pPr algn="ctr">
              <a:spcBef>
                <a:spcPct val="50000"/>
              </a:spcBef>
            </a:pPr>
            <a:r>
              <a:rPr lang="es-ES" sz="3000" b="1">
                <a:latin typeface="Batang" pitchFamily="18" charset="-127"/>
              </a:rPr>
              <a:t>JILL PERALTA BENÍTEZ</a:t>
            </a:r>
          </a:p>
          <a:p>
            <a:pPr algn="ctr">
              <a:spcBef>
                <a:spcPct val="50000"/>
              </a:spcBef>
            </a:pPr>
            <a:r>
              <a:rPr lang="es-ES" sz="3000" b="1">
                <a:latin typeface="Batang" pitchFamily="18" charset="-127"/>
              </a:rPr>
              <a:t>2005</a:t>
            </a: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1258888" y="404813"/>
            <a:ext cx="6553200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4400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HOMADSOL</a:t>
            </a:r>
          </a:p>
          <a:p>
            <a:pPr algn="ctr"/>
            <a:endParaRPr lang="es-ES_tradnl" sz="3200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 algn="ctr"/>
            <a:r>
              <a:rPr lang="es-ES_tradnl" sz="3200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Proyecto De Inversión Para La Creación Del Centro De Capacitación Y Albergue Para Madres Adolescentes Y Sus Hijos</a:t>
            </a:r>
            <a:endParaRPr lang="es-ES" sz="3200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6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50"/>
                            </p:stCondLst>
                            <p:childTnLst>
                              <p:par>
                                <p:cTn id="13" presetID="40" presetClass="exit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850"/>
                            </p:stCondLst>
                            <p:childTnLst>
                              <p:par>
                                <p:cTn id="19" presetID="40" presetClass="exit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06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06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06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50"/>
                            </p:stCondLst>
                            <p:childTnLst>
                              <p:par>
                                <p:cTn id="2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 tmFilter="0,0; .5, 1; 1, 1"/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0" tmFilter="0,0; .5, 1; 1, 1"/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650"/>
                            </p:stCondLst>
                            <p:childTnLst>
                              <p:par>
                                <p:cTn id="4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3000" tmFilter="0,0; .5, 1; 1, 1"/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7550"/>
                            </p:stCondLst>
                            <p:childTnLst>
                              <p:par>
                                <p:cTn id="48" presetID="4" presetClass="exit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49" dur="3000"/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" presetClass="exit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52" dur="3000"/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" presetClass="exit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55" dur="3000"/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550"/>
                            </p:stCondLst>
                            <p:childTnLst>
                              <p:par>
                                <p:cTn id="58" presetID="28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5000" fill="hold"/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000" fill="hold"/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5000" fill="hold"/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000" fill="hold"/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5000" fill="hold"/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000" fill="hold"/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60" name="Picture 4" descr="mad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4000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2754313" y="850900"/>
            <a:ext cx="36004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3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Características</a:t>
            </a:r>
            <a:endParaRPr lang="es-EC" sz="3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0" y="1700213"/>
            <a:ext cx="8820150" cy="481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2800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Datos Demográficos</a:t>
            </a:r>
            <a:endParaRPr lang="es-ES" sz="2800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endParaRPr lang="es-MX" sz="3800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>
              <a:buFontTx/>
              <a:buBlip>
                <a:blip r:embed="rId2"/>
              </a:buBlip>
            </a:pPr>
            <a:r>
              <a:rPr lang="es-MX" sz="2000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Población de adolescentes  ( 10-19)  : 1´285.212 mujeres. </a:t>
            </a:r>
            <a:endParaRPr lang="es-ES" sz="2000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endParaRPr lang="es-MX" sz="2000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>
              <a:buFontTx/>
              <a:buBlip>
                <a:blip r:embed="rId2"/>
              </a:buBlip>
            </a:pPr>
            <a:r>
              <a:rPr lang="es-MX" sz="2000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Nacimiento por 1000 mujeres de 15-19 años = 91 , área urbana =79  ; área rural = 112.</a:t>
            </a:r>
            <a:endParaRPr lang="es-ES" sz="2000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>
              <a:buFontTx/>
              <a:buBlip>
                <a:blip r:embed="rId2"/>
              </a:buBlip>
            </a:pPr>
            <a:endParaRPr lang="es-MX" sz="2000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>
              <a:buFontTx/>
              <a:buBlip>
                <a:blip r:embed="rId2"/>
              </a:buBlip>
            </a:pPr>
            <a:r>
              <a:rPr lang="es-MX" sz="2000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Mortalidad infantil de madres de 15 a 19 años de edad : 32 por mil nacidos.</a:t>
            </a:r>
          </a:p>
          <a:p>
            <a:endParaRPr lang="es-MX" sz="2800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 algn="ctr"/>
            <a:r>
              <a:rPr lang="es-MX" sz="2800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Pobreza</a:t>
            </a:r>
            <a:endParaRPr lang="es-ES" sz="2800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endParaRPr lang="es-MX" sz="2800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>
              <a:buFontTx/>
              <a:buBlip>
                <a:blip r:embed="rId2"/>
              </a:buBlip>
            </a:pPr>
            <a:r>
              <a:rPr lang="es-MX" sz="2000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El 56%  de los/as adolescentes  son pobres.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00"/>
                            </p:stCondLst>
                            <p:childTnLst>
                              <p:par>
                                <p:cTn id="1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4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4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100"/>
                            </p:stCondLst>
                            <p:childTnLst>
                              <p:par>
                                <p:cTn id="2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4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4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50"/>
                            </p:stCondLst>
                            <p:childTnLst>
                              <p:par>
                                <p:cTn id="2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4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4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4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850"/>
                            </p:stCondLst>
                            <p:childTnLst>
                              <p:par>
                                <p:cTn id="3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42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42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42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350"/>
                            </p:stCondLst>
                            <p:childTnLst>
                              <p:par>
                                <p:cTn id="39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42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42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42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0" y="1341438"/>
            <a:ext cx="91440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endParaRPr lang="es-ES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>
              <a:buFontTx/>
              <a:buBlip>
                <a:blip r:embed="rId2"/>
              </a:buBlip>
            </a:pPr>
            <a:r>
              <a:rPr lang="es-MX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Edad primera relación sexual mujeres de 15-17 años 6%. </a:t>
            </a:r>
          </a:p>
          <a:p>
            <a:r>
              <a:rPr lang="es-MX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 </a:t>
            </a:r>
            <a:endParaRPr lang="es-ES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>
              <a:buFontTx/>
              <a:buBlip>
                <a:blip r:embed="rId2"/>
              </a:buBlip>
            </a:pPr>
            <a:r>
              <a:rPr lang="es-MX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El 25% de mujeres de 15 a 19 años reportó actividad sexual.</a:t>
            </a:r>
          </a:p>
          <a:p>
            <a:endParaRPr lang="es-ES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>
              <a:buFontTx/>
              <a:buBlip>
                <a:blip r:embed="rId2"/>
              </a:buBlip>
            </a:pPr>
            <a:r>
              <a:rPr lang="es-MX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Sólo el 50% de mujeres ( 15-24) han recibido alguna charla sobre educación sexual.</a:t>
            </a:r>
          </a:p>
          <a:p>
            <a:endParaRPr lang="es-ES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>
              <a:buFontTx/>
              <a:buBlip>
                <a:blip r:embed="rId2"/>
              </a:buBlip>
            </a:pPr>
            <a:r>
              <a:rPr lang="es-MX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El 29% de las mujeres de 15-14 no sabía que era la menstruación al momento de la menarquia.</a:t>
            </a:r>
          </a:p>
          <a:p>
            <a:r>
              <a:rPr lang="es-MX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 </a:t>
            </a:r>
            <a:endParaRPr lang="es-ES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>
              <a:buFontTx/>
              <a:buBlip>
                <a:blip r:embed="rId2"/>
              </a:buBlip>
            </a:pPr>
            <a:r>
              <a:rPr lang="es-MX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El 20% alguna vez estuvo embarazada.</a:t>
            </a:r>
          </a:p>
          <a:p>
            <a:endParaRPr lang="es-ES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>
              <a:buFontTx/>
              <a:buBlip>
                <a:blip r:embed="rId2"/>
              </a:buBlip>
            </a:pPr>
            <a:r>
              <a:rPr lang="es-MX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El 12% de los embarazos de adolescentes de 10 a 19 años no tuvo  ningún control prenatal. </a:t>
            </a:r>
          </a:p>
          <a:p>
            <a:endParaRPr lang="es-ES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>
              <a:buFontTx/>
              <a:buBlip>
                <a:blip r:embed="rId2"/>
              </a:buBlip>
            </a:pPr>
            <a:r>
              <a:rPr lang="es-MX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El 8% de los partos de adolescentes no tuvieron asistencia profesional ni de comadrona.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3240088" y="6491288"/>
            <a:ext cx="5903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>
                <a:latin typeface="Arial" charset="0"/>
              </a:rPr>
              <a:t>                                            FUENTES : SIISE , CEPAR, INEC, SEVIP-SINIÑEZ</a:t>
            </a:r>
            <a:r>
              <a:rPr lang="es-ES">
                <a:latin typeface="Arial" charset="0"/>
              </a:rPr>
              <a:t> </a:t>
            </a:r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r>
              <a:rPr lang="es-ES" sz="3800" b="1">
                <a:latin typeface="Batang" pitchFamily="18" charset="-127"/>
              </a:rPr>
              <a:t>Salud Sexual y Reproductiva</a:t>
            </a:r>
          </a:p>
        </p:txBody>
      </p:sp>
    </p:spTree>
  </p:cSld>
  <p:clrMapOvr>
    <a:masterClrMapping/>
  </p:clrMapOvr>
  <p:transition spd="slow" advTm="62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650"/>
                            </p:stCondLst>
                            <p:childTnLst>
                              <p:par>
                                <p:cTn id="1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650"/>
                            </p:stCondLst>
                            <p:childTnLst>
                              <p:par>
                                <p:cTn id="2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150"/>
                            </p:stCondLst>
                            <p:childTnLst>
                              <p:par>
                                <p:cTn id="2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300"/>
                            </p:stCondLst>
                            <p:childTnLst>
                              <p:par>
                                <p:cTn id="3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2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2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2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600"/>
                            </p:stCondLst>
                            <p:childTnLst>
                              <p:par>
                                <p:cTn id="3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24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24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24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50"/>
                            </p:stCondLst>
                            <p:childTnLst>
                              <p:par>
                                <p:cTn id="4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24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24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24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550"/>
                            </p:stCondLst>
                            <p:childTnLst>
                              <p:par>
                                <p:cTn id="5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24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24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24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400"/>
                            </p:stCondLst>
                            <p:childTnLst>
                              <p:par>
                                <p:cTn id="5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24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24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4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850"/>
                            </p:stCondLst>
                            <p:childTnLst>
                              <p:par>
                                <p:cTn id="6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24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24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24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0" grpId="0"/>
      <p:bldP spid="624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8" name="Picture 4" descr="mad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331913" y="817563"/>
            <a:ext cx="7561262" cy="567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s-MX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El 28% de los/as adolescentes de 12 a 17 años no está en el sistema escolar .</a:t>
            </a:r>
            <a:endParaRPr lang="es-ES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>
              <a:buFontTx/>
              <a:buBlip>
                <a:blip r:embed="rId2"/>
              </a:buBlip>
            </a:pPr>
            <a:endParaRPr lang="es-MX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>
              <a:buFontTx/>
              <a:buBlip>
                <a:blip r:embed="rId2"/>
              </a:buBlip>
            </a:pPr>
            <a:r>
              <a:rPr lang="es-MX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El 53% de adolescentes mujeres no se matricula por el costo que implica. </a:t>
            </a:r>
            <a:endParaRPr lang="es-ES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>
              <a:buFontTx/>
              <a:buBlip>
                <a:blip r:embed="rId2"/>
              </a:buBlip>
            </a:pPr>
            <a:endParaRPr lang="es-MX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>
              <a:buFontTx/>
              <a:buBlip>
                <a:blip r:embed="rId2"/>
              </a:buBlip>
            </a:pPr>
            <a:r>
              <a:rPr lang="es-MX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La no matrícula por razones de trabajo es del 12% en mujeres.</a:t>
            </a:r>
            <a:endParaRPr lang="es-ES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>
              <a:buFontTx/>
              <a:buBlip>
                <a:blip r:embed="rId2"/>
              </a:buBlip>
            </a:pPr>
            <a:endParaRPr lang="es-MX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>
              <a:buFontTx/>
              <a:buBlip>
                <a:blip r:embed="rId2"/>
              </a:buBlip>
            </a:pPr>
            <a:r>
              <a:rPr lang="es-MX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El 10% no se matricula porque deben realizar labores domésticas.</a:t>
            </a:r>
            <a:endParaRPr lang="es-ES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>
              <a:buFontTx/>
              <a:buBlip>
                <a:blip r:embed="rId2"/>
              </a:buBlip>
            </a:pPr>
            <a:endParaRPr lang="es-MX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>
              <a:buFontTx/>
              <a:buBlip>
                <a:blip r:embed="rId2"/>
              </a:buBlip>
            </a:pPr>
            <a:r>
              <a:rPr lang="es-MX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El 15% no se matricula  porque no les interesa. </a:t>
            </a:r>
          </a:p>
          <a:p>
            <a:r>
              <a:rPr lang="es-MX" sz="2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			 </a:t>
            </a:r>
          </a:p>
          <a:p>
            <a:r>
              <a:rPr lang="es-MX" sz="2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		      Violencia</a:t>
            </a:r>
          </a:p>
          <a:p>
            <a:endParaRPr lang="es-ES" sz="2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>
              <a:buFontTx/>
              <a:buBlip>
                <a:blip r:embed="rId2"/>
              </a:buBlip>
            </a:pPr>
            <a:r>
              <a:rPr lang="es-MX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32% de adolescentes  mujeres ( 15 –19 años ) alguna vez vió o escuchó a sus padres maltratarse.</a:t>
            </a:r>
          </a:p>
          <a:p>
            <a:pPr>
              <a:buFontTx/>
              <a:buBlip>
                <a:blip r:embed="rId2"/>
              </a:buBlip>
            </a:pPr>
            <a:endParaRPr lang="es-ES" b="1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>
              <a:buFontTx/>
              <a:buBlip>
                <a:blip r:embed="rId2"/>
              </a:buBlip>
            </a:pPr>
            <a:r>
              <a:rPr lang="es-MX" b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25% de adolescentes  mujeres ( 15 –19 años ) ha recibido alguna agresión ; al 21 % han golpeado.</a:t>
            </a:r>
            <a:r>
              <a:rPr lang="es-MX" b="1">
                <a:latin typeface="Batang" pitchFamily="18" charset="-127"/>
              </a:rPr>
              <a:t> 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3240088" y="6491288"/>
            <a:ext cx="5903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>
                <a:latin typeface="Arial" charset="0"/>
              </a:rPr>
              <a:t>                                            FUENTES : SIISE , CEPAR, INEC, SEVIP-SINIÑEZ</a:t>
            </a:r>
            <a:r>
              <a:rPr lang="es-ES">
                <a:latin typeface="Arial" charset="0"/>
              </a:rPr>
              <a:t> </a:t>
            </a:r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r>
              <a:rPr lang="es-ES" sz="2600" b="1">
                <a:latin typeface="Batang" pitchFamily="18" charset="-127"/>
              </a:rPr>
              <a:t>Educación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35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70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500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95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500"/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100"/>
                            </p:stCondLst>
                            <p:childTnLst>
                              <p:par>
                                <p:cTn id="3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61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150"/>
                            </p:stCondLst>
                            <p:childTnLst>
                              <p:par>
                                <p:cTn id="3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4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4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500"/>
                                        <p:tgtEl>
                                          <p:spTgt spid="614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200"/>
                            </p:stCondLst>
                            <p:childTnLst>
                              <p:par>
                                <p:cTn id="4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4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4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500"/>
                                        <p:tgtEl>
                                          <p:spTgt spid="614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700"/>
                            </p:stCondLst>
                            <p:childTnLst>
                              <p:par>
                                <p:cTn id="5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4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4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500"/>
                                        <p:tgtEl>
                                          <p:spTgt spid="614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200"/>
                            </p:stCondLst>
                            <p:childTnLst>
                              <p:par>
                                <p:cTn id="5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44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44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500"/>
                                        <p:tgtEl>
                                          <p:spTgt spid="6144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700"/>
                            </p:stCondLst>
                            <p:childTnLst>
                              <p:par>
                                <p:cTn id="6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144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44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500"/>
                                        <p:tgtEl>
                                          <p:spTgt spid="6144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6" grpId="0"/>
      <p:bldP spid="614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776413"/>
          </a:xfrm>
        </p:spPr>
        <p:txBody>
          <a:bodyPr/>
          <a:lstStyle/>
          <a:p>
            <a:r>
              <a:rPr lang="es-ES" sz="3800" b="1">
                <a:latin typeface="Batang" pitchFamily="18" charset="-127"/>
              </a:rPr>
              <a:t>Análisis Estratégico Del Centro</a:t>
            </a:r>
            <a:endParaRPr lang="es-ES" sz="48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557338"/>
            <a:ext cx="7993062" cy="3673475"/>
          </a:xfrm>
        </p:spPr>
        <p:txBody>
          <a:bodyPr/>
          <a:lstStyle/>
          <a:p>
            <a:pPr marL="609600" indent="-609600" algn="ctr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None/>
            </a:pPr>
            <a:r>
              <a:rPr lang="es-ES" sz="2800" b="1">
                <a:latin typeface="Batang" pitchFamily="18" charset="-127"/>
              </a:rPr>
              <a:t>Misión</a:t>
            </a:r>
          </a:p>
          <a:p>
            <a:pPr marL="609600" indent="-609600" algn="ctr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None/>
            </a:pPr>
            <a:endParaRPr lang="es-ES" sz="1600" b="1">
              <a:latin typeface="Batang" pitchFamily="18" charset="-127"/>
            </a:endParaRPr>
          </a:p>
          <a:p>
            <a:pPr marL="609600" indent="-609600" algn="ctr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None/>
            </a:pPr>
            <a:r>
              <a:rPr lang="es-ES" sz="1200" b="1">
                <a:latin typeface="Batang" pitchFamily="18" charset="-127"/>
              </a:rPr>
              <a:t>	</a:t>
            </a:r>
            <a:r>
              <a:rPr lang="es-ES" sz="2000" b="1">
                <a:latin typeface="Batang" pitchFamily="18" charset="-127"/>
              </a:rPr>
              <a:t>Mejorar la calidad de vida de las adolescentes  y sus hijos, informando, educando,  orientando y brindando  los servicios necesarios  al que no los posee.</a:t>
            </a:r>
          </a:p>
          <a:p>
            <a:pPr marL="609600" indent="-609600" algn="ctr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None/>
            </a:pPr>
            <a:endParaRPr lang="es-ES" sz="2000" b="1">
              <a:latin typeface="Batang" pitchFamily="18" charset="-127"/>
            </a:endParaRPr>
          </a:p>
          <a:p>
            <a:pPr marL="609600" indent="-609600" algn="ctr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None/>
            </a:pPr>
            <a:endParaRPr lang="es-ES" sz="1000" b="1">
              <a:latin typeface="Batang" pitchFamily="18" charset="-127"/>
            </a:endParaRPr>
          </a:p>
          <a:p>
            <a:pPr marL="609600" indent="-609600" algn="ctr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None/>
            </a:pPr>
            <a:r>
              <a:rPr lang="es-ES" sz="2800" b="1">
                <a:latin typeface="Batang" pitchFamily="18" charset="-127"/>
              </a:rPr>
              <a:t>Visión  </a:t>
            </a:r>
          </a:p>
          <a:p>
            <a:pPr marL="609600" indent="-609600" algn="ctr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None/>
            </a:pPr>
            <a:endParaRPr lang="es-ES" sz="2800" b="1">
              <a:latin typeface="Batang" pitchFamily="18" charset="-127"/>
            </a:endParaRPr>
          </a:p>
          <a:p>
            <a:pPr marL="609600" indent="-609600" algn="ctr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None/>
            </a:pPr>
            <a:r>
              <a:rPr lang="es-MX" sz="600" b="1">
                <a:latin typeface="Batang" pitchFamily="18" charset="-127"/>
              </a:rPr>
              <a:t>	</a:t>
            </a:r>
            <a:r>
              <a:rPr lang="es-MX" sz="2200" b="1">
                <a:latin typeface="Batang" pitchFamily="18" charset="-127"/>
              </a:rPr>
              <a:t>Colaborar a la disminución de los comportamientos de riesgo en el grupo de madres adolescentes. </a:t>
            </a:r>
          </a:p>
          <a:p>
            <a:pPr marL="609600" indent="-609600" algn="ctr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None/>
            </a:pPr>
            <a:endParaRPr lang="es-ES" sz="2200" b="1">
              <a:latin typeface="Batang" pitchFamily="18" charset="-127"/>
            </a:endParaRPr>
          </a:p>
          <a:p>
            <a:pPr marL="609600" indent="-609600" algn="ctr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None/>
            </a:pPr>
            <a:endParaRPr lang="es-ES" sz="2200" b="1">
              <a:latin typeface="Batang" pitchFamily="18" charset="-127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1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1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1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1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theme/theme1.xml><?xml version="1.0" encoding="utf-8"?>
<a:theme xmlns:a="http://schemas.openxmlformats.org/drawingml/2006/main" name="Acantilado">
  <a:themeElements>
    <a:clrScheme name="Acantilado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Acantilado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cantilado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</TotalTime>
  <Words>1038</Words>
  <Application>Microsoft PowerPoint</Application>
  <PresentationFormat>Presentación en pantalla (4:3)</PresentationFormat>
  <Paragraphs>271</Paragraphs>
  <Slides>34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42" baseType="lpstr">
      <vt:lpstr>Arial</vt:lpstr>
      <vt:lpstr>Times New Roman</vt:lpstr>
      <vt:lpstr>Verdana</vt:lpstr>
      <vt:lpstr>Wingdings</vt:lpstr>
      <vt:lpstr>Batang</vt:lpstr>
      <vt:lpstr>Bookman Old Style</vt:lpstr>
      <vt:lpstr>Tahoma</vt:lpstr>
      <vt:lpstr>Acantilado</vt:lpstr>
      <vt:lpstr>Proyecto De Inversión Para La Creación Del Centro De Capacitación Y Albergue Para Madres Adolescentes Y Sus Hijos</vt:lpstr>
      <vt:lpstr>Situación Social Actual</vt:lpstr>
      <vt:lpstr>Situación de las Madres Adolescentes</vt:lpstr>
      <vt:lpstr>Diapositiva 4</vt:lpstr>
      <vt:lpstr>Diapositiva 5</vt:lpstr>
      <vt:lpstr>Salud Sexual y Reproductiva</vt:lpstr>
      <vt:lpstr>Diapositiva 7</vt:lpstr>
      <vt:lpstr>Educación</vt:lpstr>
      <vt:lpstr>Análisis Estratégico Del Centro</vt:lpstr>
      <vt:lpstr>Diapositiva 10</vt:lpstr>
      <vt:lpstr>Estrategias Operativas</vt:lpstr>
      <vt:lpstr>Diapositiva 12</vt:lpstr>
      <vt:lpstr>Diapositiva 13</vt:lpstr>
      <vt:lpstr>Diapositiva 14</vt:lpstr>
      <vt:lpstr>Análisis Operativo </vt:lpstr>
      <vt:lpstr>Mercado Objetivo</vt:lpstr>
      <vt:lpstr>Diapositiva 17</vt:lpstr>
      <vt:lpstr>Diapositiva 18</vt:lpstr>
      <vt:lpstr>Diapositiva 19</vt:lpstr>
      <vt:lpstr>Análisis Financiero</vt:lpstr>
      <vt:lpstr>Recursos Externos</vt:lpstr>
      <vt:lpstr>Centro Estético de Belleza</vt:lpstr>
      <vt:lpstr> </vt:lpstr>
      <vt:lpstr>Diapositiva 24</vt:lpstr>
      <vt:lpstr>Promoción y Publicidad </vt:lpstr>
      <vt:lpstr>Empresas que utilizan estrategias del Marketing Social</vt:lpstr>
      <vt:lpstr>PLAN DE MARKETING:</vt:lpstr>
      <vt:lpstr>Diapositiva 28</vt:lpstr>
      <vt:lpstr> ANÁLISIS FODA </vt:lpstr>
      <vt:lpstr>Diapositiva 30</vt:lpstr>
      <vt:lpstr>OBJETIVOS DE MARKETING</vt:lpstr>
      <vt:lpstr>CONCLUSIONES</vt:lpstr>
      <vt:lpstr>Diapositiva 33</vt:lpstr>
      <vt:lpstr>Diapositiva 34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 Inversión Para La Creación Del Centro De Capacitación Y Albergue Para Madres Adolescentes Y Sus Hijos</dc:title>
  <dc:creator>fm</dc:creator>
  <cp:lastModifiedBy>Administrador</cp:lastModifiedBy>
  <cp:revision>54</cp:revision>
  <dcterms:created xsi:type="dcterms:W3CDTF">2005-05-12T15:23:28Z</dcterms:created>
  <dcterms:modified xsi:type="dcterms:W3CDTF">2009-12-15T14:35:22Z</dcterms:modified>
</cp:coreProperties>
</file>