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95" r:id="rId3"/>
    <p:sldId id="258" r:id="rId4"/>
    <p:sldId id="259" r:id="rId5"/>
    <p:sldId id="261" r:id="rId6"/>
    <p:sldId id="262" r:id="rId7"/>
    <p:sldId id="310" r:id="rId8"/>
    <p:sldId id="311" r:id="rId9"/>
    <p:sldId id="264" r:id="rId10"/>
    <p:sldId id="297" r:id="rId11"/>
    <p:sldId id="298" r:id="rId12"/>
    <p:sldId id="299" r:id="rId13"/>
    <p:sldId id="300" r:id="rId14"/>
    <p:sldId id="301" r:id="rId15"/>
    <p:sldId id="267" r:id="rId16"/>
    <p:sldId id="268" r:id="rId17"/>
    <p:sldId id="269" r:id="rId18"/>
    <p:sldId id="270" r:id="rId19"/>
    <p:sldId id="271" r:id="rId20"/>
    <p:sldId id="302" r:id="rId21"/>
    <p:sldId id="303" r:id="rId22"/>
    <p:sldId id="304" r:id="rId23"/>
    <p:sldId id="276" r:id="rId24"/>
    <p:sldId id="277" r:id="rId25"/>
    <p:sldId id="278" r:id="rId26"/>
    <p:sldId id="306" r:id="rId27"/>
    <p:sldId id="308" r:id="rId28"/>
    <p:sldId id="307" r:id="rId29"/>
    <p:sldId id="309" r:id="rId30"/>
    <p:sldId id="305" r:id="rId31"/>
    <p:sldId id="286" r:id="rId32"/>
    <p:sldId id="285" r:id="rId33"/>
    <p:sldId id="287" r:id="rId34"/>
    <p:sldId id="313" r:id="rId35"/>
    <p:sldId id="312" r:id="rId36"/>
    <p:sldId id="314" r:id="rId37"/>
  </p:sldIdLst>
  <p:sldSz cx="9144000" cy="6858000" type="screen4x3"/>
  <p:notesSz cx="685800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51" d="100"/>
          <a:sy n="51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8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4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495A23-2179-4F2B-B279-41B869FB832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8390-2028-435E-B585-B1196B92C9F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7406B-AECB-4630-A3F1-6103B901D22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7F5A99-EE36-44DC-A659-A06853686CF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1642EF-665D-454C-B15E-A65C80EF2EF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42D8BC-5199-44C4-A09C-1FCC6E6626D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08E0FE-1AD4-4935-83C7-0285E42E910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3DC69F-A0E4-4948-B436-8528A2C39E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704D8F-2DF5-4796-9A48-F4697CD05A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82116A-E9EC-4429-8546-37314B713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5754C-9DAB-46DA-A11D-1ABED17F62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5069E-A2A6-4B18-B420-111454EC366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49758-0587-4E25-99D2-CD5FDED23F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42877-BA0F-4785-99FA-634A12ED3A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7B46-58AA-46FB-89DE-ACFDD5B171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AE22-26DF-45F0-A755-004D3AE9C26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739D1-6EBA-4271-B9DA-493EB0C454F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20F2F-6597-472A-AA48-3C1A31C82BF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8BF0E798-CB77-4D24-B575-91713241F2E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4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cumento_de_Microsoft_Office_Word_97-20035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7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8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9.doc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0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2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Documento_de_Microsoft_Office_Word_97-200313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4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Documento_de_Microsoft_Office_Word_97-200315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6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Documento_de_Microsoft_Office_Word_97-200317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8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Documento_de_Microsoft_Office_Word_97-200319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0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2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198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El uso de la Zeolita </a:t>
            </a:r>
            <a:br>
              <a:rPr kumimoji="0" lang="en-US" sz="38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como una adici</a:t>
            </a:r>
            <a:r>
              <a:rPr kumimoji="0" lang="es-EC" sz="3800">
                <a:solidFill>
                  <a:schemeClr val="tx1"/>
                </a:solidFill>
                <a:latin typeface="Arial" pitchFamily="34" charset="0"/>
              </a:rPr>
              <a:t>ó</a:t>
            </a: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n mineral </a:t>
            </a:r>
            <a:br>
              <a:rPr kumimoji="0" lang="en-US" sz="38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para producir Cemento Puzolánico</a:t>
            </a:r>
            <a:endParaRPr kumimoji="0"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>
                <a:latin typeface="Arial" pitchFamily="34" charset="0"/>
              </a:rPr>
              <a:t>Preparación de la zeolita</a:t>
            </a:r>
            <a:endParaRPr lang="es-ES_trad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2103437" cy="2667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s-ES_tradnl" sz="2500"/>
              <a:t>Muestreo</a:t>
            </a:r>
          </a:p>
          <a:p>
            <a:pPr>
              <a:lnSpc>
                <a:spcPct val="140000"/>
              </a:lnSpc>
            </a:pPr>
            <a:r>
              <a:rPr lang="es-ES_tradnl" sz="2500"/>
              <a:t>Trituración</a:t>
            </a:r>
          </a:p>
          <a:p>
            <a:pPr>
              <a:lnSpc>
                <a:spcPct val="140000"/>
              </a:lnSpc>
            </a:pPr>
            <a:r>
              <a:rPr lang="es-ES_tradnl" sz="2500"/>
              <a:t>Molienda</a:t>
            </a:r>
            <a:endParaRPr lang="es-ES_tradnl" sz="280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3352800" y="2184400"/>
          <a:ext cx="5592763" cy="3860800"/>
        </p:xfrm>
        <a:graphic>
          <a:graphicData uri="http://schemas.openxmlformats.org/presentationml/2006/ole">
            <p:oleObj spid="_x0000_s59396" name="Documento" r:id="rId3" imgW="3638520" imgH="25106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96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Muestras de zeolita</a:t>
            </a:r>
            <a:endParaRPr lang="es-ES_tradnl"/>
          </a:p>
        </p:txBody>
      </p:sp>
      <p:graphicFrame>
        <p:nvGraphicFramePr>
          <p:cNvPr id="94208" name="Object 1024"/>
          <p:cNvGraphicFramePr>
            <a:graphicFrameLocks noChangeAspect="1"/>
          </p:cNvGraphicFramePr>
          <p:nvPr>
            <p:ph idx="1"/>
          </p:nvPr>
        </p:nvGraphicFramePr>
        <p:xfrm>
          <a:off x="1447800" y="1400175"/>
          <a:ext cx="6781800" cy="4508500"/>
        </p:xfrm>
        <a:graphic>
          <a:graphicData uri="http://schemas.openxmlformats.org/presentationml/2006/ole">
            <p:oleObj spid="_x0000_s94208" name="Documento" r:id="rId3" imgW="3279240" imgH="21798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457200"/>
            <a:ext cx="7772400" cy="9906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Trituradora de quijadas             Molino de Rodillos</a:t>
            </a:r>
            <a:endParaRPr lang="es-ES_tradnl"/>
          </a:p>
        </p:txBody>
      </p:sp>
      <p:graphicFrame>
        <p:nvGraphicFramePr>
          <p:cNvPr id="95232" name="Object 1024"/>
          <p:cNvGraphicFramePr>
            <a:graphicFrameLocks noChangeAspect="1"/>
          </p:cNvGraphicFramePr>
          <p:nvPr>
            <p:ph sz="quarter" idx="1"/>
          </p:nvPr>
        </p:nvGraphicFramePr>
        <p:xfrm>
          <a:off x="1133475" y="2286000"/>
          <a:ext cx="3743325" cy="3810000"/>
        </p:xfrm>
        <a:graphic>
          <a:graphicData uri="http://schemas.openxmlformats.org/presentationml/2006/ole">
            <p:oleObj spid="_x0000_s95232" name="Documento" r:id="rId3" imgW="2822040" imgH="2872800" progId="Word.Document.8">
              <p:embed/>
            </p:oleObj>
          </a:graphicData>
        </a:graphic>
      </p:graphicFrame>
      <p:graphicFrame>
        <p:nvGraphicFramePr>
          <p:cNvPr id="95233" name="Object 1025"/>
          <p:cNvGraphicFramePr>
            <a:graphicFrameLocks noChangeAspect="1"/>
          </p:cNvGraphicFramePr>
          <p:nvPr>
            <p:ph sz="quarter" idx="2"/>
          </p:nvPr>
        </p:nvGraphicFramePr>
        <p:xfrm>
          <a:off x="5160963" y="2286000"/>
          <a:ext cx="3754437" cy="3810000"/>
        </p:xfrm>
        <a:graphic>
          <a:graphicData uri="http://schemas.openxmlformats.org/presentationml/2006/ole">
            <p:oleObj spid="_x0000_s95233" name="Documento" r:id="rId4" imgW="2743920" imgH="27835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9144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Material triturado</a:t>
            </a:r>
            <a:endParaRPr lang="es-ES_tradnl"/>
          </a:p>
        </p:txBody>
      </p:sp>
      <p:graphicFrame>
        <p:nvGraphicFramePr>
          <p:cNvPr id="96256" name="Object 1024"/>
          <p:cNvGraphicFramePr>
            <a:graphicFrameLocks noChangeAspect="1"/>
          </p:cNvGraphicFramePr>
          <p:nvPr>
            <p:ph idx="1"/>
          </p:nvPr>
        </p:nvGraphicFramePr>
        <p:xfrm>
          <a:off x="2209800" y="1435100"/>
          <a:ext cx="5334000" cy="4737100"/>
        </p:xfrm>
        <a:graphic>
          <a:graphicData uri="http://schemas.openxmlformats.org/presentationml/2006/ole">
            <p:oleObj spid="_x0000_s96256" name="Documento" r:id="rId3" imgW="2908800" imgH="2582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_tradnl" sz="2500">
                <a:latin typeface="Arial" pitchFamily="34" charset="0"/>
              </a:rPr>
              <a:t>    Zeolita en el horno                   Molino de bolas</a:t>
            </a:r>
            <a:endParaRPr lang="es-ES_tradnl"/>
          </a:p>
        </p:txBody>
      </p:sp>
      <p:pic>
        <p:nvPicPr>
          <p:cNvPr id="64519" name="Picture 103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1981200"/>
            <a:ext cx="3810000" cy="4191000"/>
          </a:xfrm>
        </p:spPr>
      </p:pic>
      <p:pic>
        <p:nvPicPr>
          <p:cNvPr id="64520" name="Picture 103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35563" y="2286000"/>
            <a:ext cx="38100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954963" cy="990600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s-ES_tradnl" sz="2500">
                <a:solidFill>
                  <a:schemeClr val="tx1"/>
                </a:solidFill>
                <a:latin typeface="Arial" pitchFamily="34" charset="0"/>
              </a:rPr>
              <a:t>Caracterización del material </a:t>
            </a: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según norma           </a:t>
            </a:r>
            <a:r>
              <a:rPr lang="es-EC" sz="2500" b="1">
                <a:solidFill>
                  <a:schemeClr val="tx1"/>
                </a:solidFill>
                <a:latin typeface="Arial" pitchFamily="34" charset="0"/>
              </a:rPr>
              <a:t> ASTM  C 311-98b </a:t>
            </a:r>
            <a:endParaRPr lang="es-ES_tradnl" sz="38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C" sz="2500"/>
              <a:t>Retenido </a:t>
            </a:r>
            <a:r>
              <a:rPr lang="en-US" sz="2500"/>
              <a:t># 325</a:t>
            </a:r>
          </a:p>
          <a:p>
            <a:pPr>
              <a:lnSpc>
                <a:spcPct val="120000"/>
              </a:lnSpc>
            </a:pPr>
            <a:r>
              <a:rPr lang="en-US" sz="2500"/>
              <a:t>Densidad</a:t>
            </a:r>
          </a:p>
          <a:p>
            <a:pPr>
              <a:lnSpc>
                <a:spcPct val="120000"/>
              </a:lnSpc>
            </a:pPr>
            <a:r>
              <a:rPr lang="es-EC" sz="2500"/>
              <a:t>Análisis químico</a:t>
            </a:r>
          </a:p>
          <a:p>
            <a:pPr>
              <a:lnSpc>
                <a:spcPct val="120000"/>
              </a:lnSpc>
            </a:pPr>
            <a:r>
              <a:rPr lang="es-EC" sz="2500"/>
              <a:t>Superficie específica</a:t>
            </a:r>
          </a:p>
          <a:p>
            <a:pPr>
              <a:lnSpc>
                <a:spcPct val="120000"/>
              </a:lnSpc>
            </a:pPr>
            <a:r>
              <a:rPr lang="es-EC" sz="2500"/>
              <a:t>Determinaci</a:t>
            </a:r>
            <a:r>
              <a:rPr lang="es-ES_tradnl" sz="2500"/>
              <a:t>ón del factor b</a:t>
            </a:r>
          </a:p>
          <a:p>
            <a:pPr>
              <a:lnSpc>
                <a:spcPct val="120000"/>
              </a:lnSpc>
            </a:pPr>
            <a:r>
              <a:rPr lang="es-ES_tradnl" sz="2500"/>
              <a:t>Resistencia  a la compresión simple</a:t>
            </a:r>
          </a:p>
          <a:p>
            <a:pPr>
              <a:lnSpc>
                <a:spcPct val="120000"/>
              </a:lnSpc>
            </a:pPr>
            <a:r>
              <a:rPr lang="es-ES_tradnl" sz="2500"/>
              <a:t>Pruebas de Indice de puzolanidad</a:t>
            </a:r>
          </a:p>
          <a:p>
            <a:pPr>
              <a:lnSpc>
                <a:spcPct val="120000"/>
              </a:lnSpc>
            </a:pPr>
            <a:r>
              <a:rPr lang="es-ES_tradnl" sz="2500"/>
              <a:t>Contenido de aire atrapado en mortero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9906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Norma </a:t>
            </a:r>
            <a:r>
              <a:rPr lang="es-EC" sz="2500" b="1">
                <a:solidFill>
                  <a:schemeClr val="tx1"/>
                </a:solidFill>
                <a:latin typeface="Arial" pitchFamily="34" charset="0"/>
              </a:rPr>
              <a:t>ASTM</a:t>
            </a: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s-EC" sz="2500" b="1">
                <a:solidFill>
                  <a:schemeClr val="tx1"/>
                </a:solidFill>
                <a:latin typeface="Arial" pitchFamily="34" charset="0"/>
              </a:rPr>
              <a:t>C430 </a:t>
            </a: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para el ensayo del retenido en el tamiz #325</a:t>
            </a:r>
            <a:endParaRPr lang="es-ES_tradnl" sz="25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32766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es-EC" sz="2500"/>
              <a:t>Lavado a presión</a:t>
            </a:r>
            <a:endParaRPr lang="es-EC" sz="2500"/>
          </a:p>
          <a:p>
            <a:pPr>
              <a:lnSpc>
                <a:spcPct val="120000"/>
              </a:lnSpc>
            </a:pPr>
            <a:r>
              <a:rPr lang="es-EC" sz="2500"/>
              <a:t>En este caso nos dio una lectura de 15%</a:t>
            </a:r>
            <a:endParaRPr lang="es-ES_tradnl" sz="2500"/>
          </a:p>
        </p:txBody>
      </p:sp>
      <p:graphicFrame>
        <p:nvGraphicFramePr>
          <p:cNvPr id="97280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367213" y="1600200"/>
          <a:ext cx="4471987" cy="4572000"/>
        </p:xfrm>
        <a:graphic>
          <a:graphicData uri="http://schemas.openxmlformats.org/presentationml/2006/ole">
            <p:oleObj spid="_x0000_s97280" name="Documento" r:id="rId3" imgW="3171960" imgH="32432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172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ASTM </a:t>
            </a:r>
            <a:r>
              <a:rPr lang="es-EC" sz="2500" b="1">
                <a:solidFill>
                  <a:schemeClr val="tx1"/>
                </a:solidFill>
                <a:latin typeface="Arial" pitchFamily="34" charset="0"/>
              </a:rPr>
              <a:t>C128-01</a:t>
            </a:r>
            <a:r>
              <a:rPr lang="es-EC" sz="2500" i="1">
                <a:solidFill>
                  <a:schemeClr val="tx1"/>
                </a:solidFill>
                <a:latin typeface="Arial" pitchFamily="34" charset="0"/>
              </a:rPr>
              <a:t> “Standard  Test  Method for Density, Relative Density (Specific Gravity), and Absortion of Fine Aggregate”.</a:t>
            </a:r>
            <a:br>
              <a:rPr lang="es-EC" sz="2500" i="1">
                <a:solidFill>
                  <a:schemeClr val="tx1"/>
                </a:solidFill>
                <a:latin typeface="Arial" pitchFamily="34" charset="0"/>
              </a:rPr>
            </a:br>
            <a:r>
              <a:rPr lang="es-EC" sz="2500" i="1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s-EC" sz="2500" i="1">
                <a:solidFill>
                  <a:schemeClr val="tx1"/>
                </a:solidFill>
                <a:latin typeface="Arial" pitchFamily="34" charset="0"/>
              </a:rPr>
            </a:b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Método  gravim</a:t>
            </a:r>
            <a:r>
              <a:rPr lang="es-ES_tradnl" sz="2500">
                <a:solidFill>
                  <a:schemeClr val="tx1"/>
                </a:solidFill>
                <a:latin typeface="Arial" pitchFamily="34" charset="0"/>
              </a:rPr>
              <a:t>é</a:t>
            </a: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trico obteniendo  una  densidad de</a:t>
            </a:r>
            <a:r>
              <a:rPr lang="en-US" sz="25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D</a:t>
            </a: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 = 2423 Kg/m</a:t>
            </a:r>
            <a:r>
              <a:rPr kumimoji="0" lang="es-EC" sz="2500" baseline="3000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kumimoji="0" lang="es-EC" sz="3600" baseline="30000">
                <a:solidFill>
                  <a:schemeClr val="tx1"/>
                </a:solidFill>
              </a:rPr>
              <a:t/>
            </a:r>
            <a:br>
              <a:rPr kumimoji="0" lang="es-EC" sz="3600" baseline="30000">
                <a:solidFill>
                  <a:schemeClr val="tx1"/>
                </a:solidFill>
              </a:rPr>
            </a:br>
            <a:endParaRPr kumimoji="0" lang="es-ES_tradnl" baseline="30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1682750" y="390525"/>
          <a:ext cx="6205538" cy="6364288"/>
        </p:xfrm>
        <a:graphic>
          <a:graphicData uri="http://schemas.openxmlformats.org/presentationml/2006/ole">
            <p:oleObj spid="_x0000_s23555" name="Document" r:id="rId3" imgW="3216522" imgH="329950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457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s-EC" sz="2600">
                <a:solidFill>
                  <a:schemeClr val="tx1"/>
                </a:solidFill>
              </a:rPr>
              <a:t>S</a:t>
            </a: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uperficie espec</a:t>
            </a:r>
            <a:r>
              <a:rPr kumimoji="0" lang="es-ES_tradnl" sz="2500">
                <a:solidFill>
                  <a:schemeClr val="tx1"/>
                </a:solidFill>
                <a:latin typeface="Arial" pitchFamily="34" charset="0"/>
              </a:rPr>
              <a:t>í</a:t>
            </a: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fica o Blaine</a:t>
            </a:r>
            <a:endParaRPr kumimoji="0" lang="es-ES_tradnl" sz="250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219200" y="914400"/>
          <a:ext cx="3505200" cy="5715000"/>
        </p:xfrm>
        <a:graphic>
          <a:graphicData uri="http://schemas.openxmlformats.org/presentationml/2006/ole">
            <p:oleObj spid="_x0000_s24579" name="Documento" r:id="rId3" imgW="2354400" imgH="4653000" progId="Word.Document.8">
              <p:embed/>
            </p:oleObj>
          </a:graphicData>
        </a:graphic>
      </p:graphicFrame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657600" cy="4876800"/>
          </a:xfrm>
        </p:spPr>
        <p:txBody>
          <a:bodyPr/>
          <a:lstStyle/>
          <a:p>
            <a:r>
              <a:rPr kumimoji="0" lang="es-EC" sz="2500"/>
              <a:t>Define la cantidad  de aire que pasa por una cama   preparada   de cemento</a:t>
            </a:r>
          </a:p>
          <a:p>
            <a:r>
              <a:rPr kumimoji="0" lang="es-ES" sz="2500">
                <a:solidFill>
                  <a:srgbClr val="000000"/>
                </a:solidFill>
              </a:rPr>
              <a:t>Se       obtuvo      una  superficie   específica   de  4840 </a:t>
            </a:r>
            <a:r>
              <a:rPr kumimoji="0" lang="es-EC" sz="2500"/>
              <a:t>cm</a:t>
            </a:r>
            <a:r>
              <a:rPr kumimoji="0" lang="es-EC" sz="2500" baseline="30000"/>
              <a:t>2</a:t>
            </a:r>
            <a:r>
              <a:rPr kumimoji="0" lang="es-EC" sz="2500"/>
              <a:t>/g</a:t>
            </a:r>
            <a:endParaRPr kumimoji="0" lang="es-ES_tradnl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Introducción</a:t>
            </a:r>
            <a:endParaRPr kumimoji="0" lang="es-ES_tradnl" sz="2500" b="1">
              <a:solidFill>
                <a:schemeClr val="tx1"/>
              </a:solidFill>
            </a:endParaRP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970837" cy="4392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0" lang="es-EC" sz="2500"/>
              <a:t>Han tenido un  gran desempe</a:t>
            </a:r>
            <a:r>
              <a:rPr kumimoji="0" lang="es-ES_tradnl" sz="2500"/>
              <a:t>ñ</a:t>
            </a:r>
            <a:r>
              <a:rPr kumimoji="0" lang="es-EC" sz="2500"/>
              <a:t>o  en  diversas ramas</a:t>
            </a:r>
          </a:p>
          <a:p>
            <a:pPr>
              <a:lnSpc>
                <a:spcPct val="130000"/>
              </a:lnSpc>
            </a:pPr>
            <a:r>
              <a:rPr kumimoji="0" lang="es-EC" sz="2500"/>
              <a:t>Es   un    valioso   recurso    para    la   rama   de   la construcci</a:t>
            </a:r>
            <a:r>
              <a:rPr lang="es-ES_tradnl" sz="2500"/>
              <a:t>ó</a:t>
            </a:r>
            <a:r>
              <a:rPr kumimoji="0" lang="es-EC" sz="2500"/>
              <a:t>n.</a:t>
            </a:r>
          </a:p>
          <a:p>
            <a:pPr>
              <a:lnSpc>
                <a:spcPct val="130000"/>
              </a:lnSpc>
            </a:pPr>
            <a:r>
              <a:rPr kumimoji="0" lang="es-EC" sz="2500"/>
              <a:t>El  empleo de minerales puzol</a:t>
            </a:r>
            <a:r>
              <a:rPr kumimoji="0" lang="es-ES_tradnl" sz="2500"/>
              <a:t>ánicos</a:t>
            </a:r>
            <a:r>
              <a:rPr kumimoji="0" lang="es-EC" sz="2500"/>
              <a:t> en las mezclas con cal en las construcciones antiguas.</a:t>
            </a:r>
          </a:p>
          <a:p>
            <a:pPr>
              <a:lnSpc>
                <a:spcPct val="130000"/>
              </a:lnSpc>
            </a:pPr>
            <a:r>
              <a:rPr kumimoji="0" lang="es-EC" sz="2500"/>
              <a:t>Es  una   aplicaci</a:t>
            </a:r>
            <a:r>
              <a:rPr lang="es-ES_tradnl" sz="2500"/>
              <a:t>ó</a:t>
            </a:r>
            <a:r>
              <a:rPr kumimoji="0" lang="es-EC" sz="2500"/>
              <a:t>n  innovadora  de  una  tecnolog</a:t>
            </a:r>
            <a:r>
              <a:rPr lang="es-EC" sz="2100"/>
              <a:t>í</a:t>
            </a:r>
            <a:r>
              <a:rPr kumimoji="0" lang="es-EC" sz="2500"/>
              <a:t>a antigua.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457200"/>
            <a:ext cx="7772400" cy="7620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Ensayo de blaine</a:t>
            </a:r>
            <a:endParaRPr lang="es-ES_tradnl"/>
          </a:p>
        </p:txBody>
      </p:sp>
      <p:pic>
        <p:nvPicPr>
          <p:cNvPr id="66563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3810000" cy="4648200"/>
          </a:xfrm>
        </p:spPr>
      </p:pic>
      <p:pic>
        <p:nvPicPr>
          <p:cNvPr id="66566" name="Picture 6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447800"/>
            <a:ext cx="3886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228600"/>
            <a:ext cx="7772400" cy="9144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Ensayo de blaine</a:t>
            </a:r>
            <a:endParaRPr lang="es-ES_tradnl"/>
          </a:p>
        </p:txBody>
      </p:sp>
      <p:pic>
        <p:nvPicPr>
          <p:cNvPr id="67590" name="Picture 6"/>
          <p:cNvPicPr>
            <a:picLocks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135563" y="1524000"/>
            <a:ext cx="3810000" cy="5105400"/>
          </a:xfrm>
        </p:spPr>
      </p:pic>
      <p:pic>
        <p:nvPicPr>
          <p:cNvPr id="67591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3163" y="17526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228600"/>
            <a:ext cx="7772400" cy="6096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Ensayo de blaine</a:t>
            </a:r>
            <a:endParaRPr lang="es-ES_tradnl"/>
          </a:p>
        </p:txBody>
      </p:sp>
      <p:pic>
        <p:nvPicPr>
          <p:cNvPr id="68615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371600"/>
            <a:ext cx="3810000" cy="4343400"/>
          </a:xfrm>
        </p:spPr>
      </p:pic>
      <p:pic>
        <p:nvPicPr>
          <p:cNvPr id="68617" name="Picture 9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163638" y="914400"/>
            <a:ext cx="3614737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31162" cy="1143000"/>
          </a:xfrm>
        </p:spPr>
        <p:txBody>
          <a:bodyPr/>
          <a:lstStyle/>
          <a:p>
            <a:pPr algn="ctr"/>
            <a:r>
              <a:rPr lang="es-ES" sz="2500">
                <a:solidFill>
                  <a:srgbClr val="000000"/>
                </a:solidFill>
                <a:latin typeface="Arial" pitchFamily="34" charset="0"/>
              </a:rPr>
              <a:t>El factor b es utilizado para los cálculos de finura en materiales que no sea el cemento portland</a:t>
            </a:r>
            <a:endParaRPr lang="es-ES_tradnl" sz="3600">
              <a:solidFill>
                <a:srgbClr val="000000"/>
              </a:solidFill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ph type="tbl" idx="1"/>
          </p:nvPr>
        </p:nvGraphicFramePr>
        <p:xfrm>
          <a:off x="1663700" y="1746250"/>
          <a:ext cx="6946900" cy="4635500"/>
        </p:xfrm>
        <a:graphic>
          <a:graphicData uri="http://schemas.openxmlformats.org/presentationml/2006/ole">
            <p:oleObj spid="_x0000_s29700" name="Documento" r:id="rId3" imgW="3746520" imgH="24998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533400"/>
          </a:xfrm>
        </p:spPr>
        <p:txBody>
          <a:bodyPr/>
          <a:lstStyle/>
          <a:p>
            <a:pPr algn="ctr"/>
            <a:r>
              <a:rPr lang="es-ES_tradnl" sz="2500">
                <a:solidFill>
                  <a:schemeClr val="tx1"/>
                </a:solidFill>
                <a:latin typeface="Arial" pitchFamily="34" charset="0"/>
              </a:rPr>
              <a:t>Determinación del factor b</a:t>
            </a:r>
            <a:endParaRPr lang="es-ES_tradnl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914400" y="866775"/>
          <a:ext cx="8077200" cy="5838825"/>
        </p:xfrm>
        <a:graphic>
          <a:graphicData uri="http://schemas.openxmlformats.org/presentationml/2006/ole">
            <p:oleObj spid="_x0000_s30723" name="Hoja de cálculo" r:id="rId3" imgW="10106431" imgH="73061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20000"/>
              </a:lnSpc>
            </a:pPr>
            <a:r>
              <a:rPr lang="es-EC" sz="2500">
                <a:solidFill>
                  <a:schemeClr val="tx1"/>
                </a:solidFill>
                <a:latin typeface="Arial" pitchFamily="34" charset="0"/>
              </a:rPr>
              <a:t>Prueba para la resistencia según la norma         </a:t>
            </a:r>
            <a:r>
              <a:rPr lang="es-EC" sz="2500" b="1">
                <a:solidFill>
                  <a:schemeClr val="tx1"/>
                </a:solidFill>
                <a:latin typeface="Arial" pitchFamily="34" charset="0"/>
              </a:rPr>
              <a:t>ASTM C109/C109 M-99</a:t>
            </a:r>
            <a:endParaRPr lang="es-ES_tradnl" sz="25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s-EC" sz="2500"/>
              <a:t>Preparación de las mezclas</a:t>
            </a:r>
            <a:r>
              <a:rPr kumimoji="0" lang="en-US" sz="2500"/>
              <a:t>:</a:t>
            </a:r>
            <a:r>
              <a:rPr lang="es-EC" sz="2500"/>
              <a:t> </a:t>
            </a:r>
            <a:r>
              <a:rPr lang="es-EC" sz="2500" b="1" i="1"/>
              <a:t>patrón</a:t>
            </a:r>
            <a:r>
              <a:rPr lang="es-EC" sz="2500"/>
              <a:t> y </a:t>
            </a:r>
            <a:r>
              <a:rPr lang="es-EC" sz="2500" b="1" i="1"/>
              <a:t>muestra</a:t>
            </a:r>
            <a:endParaRPr kumimoji="0" lang="es-EC" sz="2500"/>
          </a:p>
          <a:p>
            <a:r>
              <a:rPr kumimoji="0" lang="es-EC" sz="2500"/>
              <a:t>Determinación del flujo (mesa)</a:t>
            </a:r>
          </a:p>
          <a:p>
            <a:r>
              <a:rPr lang="es-EC" sz="2500"/>
              <a:t>Confección de cubos</a:t>
            </a:r>
          </a:p>
          <a:p>
            <a:r>
              <a:rPr kumimoji="0" lang="es-EC" sz="2500"/>
              <a:t>Curado</a:t>
            </a:r>
          </a:p>
          <a:p>
            <a:r>
              <a:rPr kumimoji="0" lang="es-EC" sz="2500"/>
              <a:t>Resistencia a la compresión simple</a:t>
            </a:r>
          </a:p>
          <a:p>
            <a:r>
              <a:rPr kumimoji="0" lang="es-EC" sz="2500"/>
              <a:t>Resultados de Indice de puzolanidad</a:t>
            </a:r>
          </a:p>
          <a:p>
            <a:r>
              <a:rPr kumimoji="0" lang="es-EC" sz="2500"/>
              <a:t>Tablas y resultados</a:t>
            </a:r>
            <a:endParaRPr kumimoji="0" lang="es-ES_tradnl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304800"/>
            <a:ext cx="7772400" cy="5334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Dosificación y preparación de las mezclas</a:t>
            </a:r>
            <a:endParaRPr lang="es-ES_tradnl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1676400"/>
          <a:ext cx="3048000" cy="3581400"/>
        </p:xfrm>
        <a:graphic>
          <a:graphicData uri="http://schemas.openxmlformats.org/presentationml/2006/ole">
            <p:oleObj spid="_x0000_s72709" name="Documento" r:id="rId3" imgW="2675880" imgH="2595600" progId="Word.Document.8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4191000" y="1447800"/>
          <a:ext cx="4830763" cy="4419600"/>
        </p:xfrm>
        <a:graphic>
          <a:graphicData uri="http://schemas.openxmlformats.org/presentationml/2006/ole">
            <p:oleObj spid="_x0000_s72711" name="Documento" r:id="rId4" imgW="3624480" imgH="36586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228600"/>
            <a:ext cx="7772400" cy="5334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        Mezcladora                             Mesa de flujo</a:t>
            </a:r>
            <a:endParaRPr lang="es-ES_tradnl"/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1031875" y="1447800"/>
          <a:ext cx="3949700" cy="4572000"/>
        </p:xfrm>
        <a:graphic>
          <a:graphicData uri="http://schemas.openxmlformats.org/presentationml/2006/ole">
            <p:oleObj spid="_x0000_s74759" name="Documento" r:id="rId3" imgW="2908800" imgH="3367080" progId="Word.Document.8">
              <p:embed/>
            </p:oleObj>
          </a:graphicData>
        </a:graphic>
      </p:graphicFrame>
      <p:graphicFrame>
        <p:nvGraphicFramePr>
          <p:cNvPr id="74760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151438" y="1295400"/>
          <a:ext cx="3757612" cy="4724400"/>
        </p:xfrm>
        <a:graphic>
          <a:graphicData uri="http://schemas.openxmlformats.org/presentationml/2006/ole">
            <p:oleObj spid="_x0000_s74760" name="Documento" r:id="rId4" imgW="3181320" imgH="40528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304800"/>
            <a:ext cx="7772400" cy="6096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Compactación de cubos              Cámara húmeda</a:t>
            </a:r>
            <a:endParaRPr lang="es-ES_tradnl"/>
          </a:p>
        </p:txBody>
      </p:sp>
      <p:graphicFrame>
        <p:nvGraphicFramePr>
          <p:cNvPr id="98304" name="Object 0"/>
          <p:cNvGraphicFramePr>
            <a:graphicFrameLocks noChangeAspect="1"/>
          </p:cNvGraphicFramePr>
          <p:nvPr>
            <p:ph sz="quarter" idx="2"/>
          </p:nvPr>
        </p:nvGraphicFramePr>
        <p:xfrm>
          <a:off x="1143000" y="1524000"/>
          <a:ext cx="3803650" cy="4495800"/>
        </p:xfrm>
        <a:graphic>
          <a:graphicData uri="http://schemas.openxmlformats.org/presentationml/2006/ole">
            <p:oleObj spid="_x0000_s98304" name="Documento" r:id="rId3" imgW="3093840" imgH="3228840" progId="Word.Document.8">
              <p:embed/>
            </p:oleObj>
          </a:graphicData>
        </a:graphic>
      </p:graphicFrame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5105400" y="1938338"/>
          <a:ext cx="3886200" cy="3548062"/>
        </p:xfrm>
        <a:graphic>
          <a:graphicData uri="http://schemas.openxmlformats.org/presentationml/2006/ole">
            <p:oleObj spid="_x0000_s98305" name="Documento" r:id="rId4" imgW="2919240" imgH="23202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73163" y="304800"/>
            <a:ext cx="7772400" cy="685800"/>
          </a:xfrm>
        </p:spPr>
        <p:txBody>
          <a:bodyPr/>
          <a:lstStyle/>
          <a:p>
            <a:r>
              <a:rPr lang="es-ES_tradnl" sz="2500">
                <a:latin typeface="Arial" pitchFamily="34" charset="0"/>
              </a:rPr>
              <a:t>Piscina con cubos                           Prensa</a:t>
            </a:r>
            <a:endParaRPr lang="es-ES_tradnl"/>
          </a:p>
        </p:txBody>
      </p:sp>
      <p:graphicFrame>
        <p:nvGraphicFramePr>
          <p:cNvPr id="99328" name="Object 0"/>
          <p:cNvGraphicFramePr>
            <a:graphicFrameLocks noChangeAspect="1"/>
          </p:cNvGraphicFramePr>
          <p:nvPr>
            <p:ph sz="quarter" idx="1"/>
          </p:nvPr>
        </p:nvGraphicFramePr>
        <p:xfrm>
          <a:off x="990600" y="2697163"/>
          <a:ext cx="4038600" cy="2681287"/>
        </p:xfrm>
        <a:graphic>
          <a:graphicData uri="http://schemas.openxmlformats.org/presentationml/2006/ole">
            <p:oleObj spid="_x0000_s99328" name="Documento" r:id="rId3" imgW="3356640" imgH="2228760" progId="Word.Document.8">
              <p:embed/>
            </p:oleObj>
          </a:graphicData>
        </a:graphic>
      </p:graphicFrame>
      <p:graphicFrame>
        <p:nvGraphicFramePr>
          <p:cNvPr id="99329" name="Object 1"/>
          <p:cNvGraphicFramePr>
            <a:graphicFrameLocks noChangeAspect="1"/>
          </p:cNvGraphicFramePr>
          <p:nvPr>
            <p:ph sz="quarter" idx="4"/>
          </p:nvPr>
        </p:nvGraphicFramePr>
        <p:xfrm>
          <a:off x="5135563" y="1295400"/>
          <a:ext cx="3810000" cy="4483100"/>
        </p:xfrm>
        <a:graphic>
          <a:graphicData uri="http://schemas.openxmlformats.org/presentationml/2006/ole">
            <p:oleObj spid="_x0000_s99329" name="Documento" r:id="rId4" imgW="2539440" imgH="27766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Objetivos</a:t>
            </a:r>
            <a:endParaRPr kumimoji="0" lang="es-ES_tradnl" sz="25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s-ES_tradnl" sz="2500"/>
              <a:t>Desarrollar la  aplicación de las zeolitas naturales como una adición mineral.</a:t>
            </a:r>
          </a:p>
          <a:p>
            <a:pPr>
              <a:lnSpc>
                <a:spcPct val="130000"/>
              </a:lnSpc>
            </a:pPr>
            <a:r>
              <a:rPr lang="es-ES_tradnl" sz="2500"/>
              <a:t>Componente alternativo en las mezclas    de hormigones y morteros.</a:t>
            </a:r>
          </a:p>
          <a:p>
            <a:pPr>
              <a:lnSpc>
                <a:spcPct val="130000"/>
              </a:lnSpc>
            </a:pPr>
            <a:r>
              <a:rPr lang="es-ES_tradnl" sz="2500"/>
              <a:t>Demostrar     mediante     ensayos   las bondades de la zeolita como adición.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78763" cy="838200"/>
          </a:xfrm>
        </p:spPr>
        <p:txBody>
          <a:bodyPr/>
          <a:lstStyle/>
          <a:p>
            <a:pPr algn="ctr"/>
            <a:r>
              <a:rPr kumimoji="0" lang="es-EC" sz="2800" b="1">
                <a:solidFill>
                  <a:schemeClr val="tx1"/>
                </a:solidFill>
              </a:rPr>
              <a:t>Indice de puzolanidad ASTM C109/C109 M-99</a:t>
            </a:r>
            <a:endParaRPr kumimoji="0" lang="es-ES_tradnl" sz="2800" b="1">
              <a:solidFill>
                <a:schemeClr val="tx1"/>
              </a:solidFill>
            </a:endParaRPr>
          </a:p>
        </p:txBody>
      </p:sp>
      <p:graphicFrame>
        <p:nvGraphicFramePr>
          <p:cNvPr id="100352" name="Object 0"/>
          <p:cNvGraphicFramePr>
            <a:graphicFrameLocks noChangeAspect="1"/>
          </p:cNvGraphicFramePr>
          <p:nvPr>
            <p:ph type="tbl" idx="1"/>
          </p:nvPr>
        </p:nvGraphicFramePr>
        <p:xfrm>
          <a:off x="1752600" y="1219200"/>
          <a:ext cx="6303963" cy="5486400"/>
        </p:xfrm>
        <a:graphic>
          <a:graphicData uri="http://schemas.openxmlformats.org/presentationml/2006/ole">
            <p:oleObj spid="_x0000_s100352" name="Documento" r:id="rId3" imgW="3844440" imgH="34254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533400"/>
          </a:xfrm>
        </p:spPr>
        <p:txBody>
          <a:bodyPr/>
          <a:lstStyle/>
          <a:p>
            <a:r>
              <a:rPr lang="es-ES_tradnl" sz="2900">
                <a:solidFill>
                  <a:schemeClr val="tx1"/>
                </a:solidFill>
              </a:rPr>
              <a:t>Gráfica comparativa de resistencias muestra/patrón</a:t>
            </a:r>
            <a:endParaRPr lang="es-ES_tradnl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762000" y="1143000"/>
          <a:ext cx="8382000" cy="5607050"/>
        </p:xfrm>
        <a:graphic>
          <a:graphicData uri="http://schemas.openxmlformats.org/presentationml/2006/ole">
            <p:oleObj spid="_x0000_s39939" name="Hoja de cálculo" r:id="rId3" imgW="10420621" imgH="69726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77200" cy="838200"/>
          </a:xfrm>
        </p:spPr>
        <p:txBody>
          <a:bodyPr/>
          <a:lstStyle/>
          <a:p>
            <a:pPr algn="ctr"/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Aire atrapado en mortero 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Especificación</a:t>
            </a:r>
            <a:r>
              <a:rPr lang="es-EC" sz="2500" b="1">
                <a:solidFill>
                  <a:schemeClr val="tx1"/>
                </a:solidFill>
                <a:latin typeface="Arial" pitchFamily="34" charset="0"/>
              </a:rPr>
              <a:t> ASTM C150</a:t>
            </a:r>
            <a:endParaRPr lang="es-ES_tradnl" sz="250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173163" y="4114800"/>
          <a:ext cx="7772400" cy="1981200"/>
        </p:xfrm>
        <a:graphic>
          <a:graphicData uri="http://schemas.openxmlformats.org/presentationml/2006/ole">
            <p:oleObj spid="_x0000_s38915" name="Documento" r:id="rId3" imgW="4483080" imgH="1019880" progId="Word.Document.8">
              <p:embed/>
            </p:oleObj>
          </a:graphicData>
        </a:graphic>
      </p:graphicFrame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878763" cy="1905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C" sz="2500"/>
              <a:t>Preparación de  las  muestras  norma  ASTM  C185</a:t>
            </a:r>
            <a:r>
              <a:rPr lang="es-ES" sz="2500"/>
              <a:t> </a:t>
            </a:r>
          </a:p>
          <a:p>
            <a:pPr>
              <a:lnSpc>
                <a:spcPct val="110000"/>
              </a:lnSpc>
            </a:pPr>
            <a:r>
              <a:rPr lang="es-ES" sz="2500"/>
              <a:t>La zeolita no</a:t>
            </a:r>
            <a:r>
              <a:rPr lang="es-ES" sz="2500">
                <a:solidFill>
                  <a:srgbClr val="000000"/>
                </a:solidFill>
              </a:rPr>
              <a:t> tiene incidencia </a:t>
            </a:r>
          </a:p>
          <a:p>
            <a:pPr>
              <a:lnSpc>
                <a:spcPct val="110000"/>
              </a:lnSpc>
            </a:pPr>
            <a:r>
              <a:rPr lang="es-ES" sz="2500">
                <a:solidFill>
                  <a:srgbClr val="000000"/>
                </a:solidFill>
              </a:rPr>
              <a:t>Cumple con  la  norma ASTM  que  debe ser &lt; 20%</a:t>
            </a:r>
            <a:endParaRPr lang="es-ES_tradnl" sz="2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1066800"/>
          </a:xfrm>
        </p:spPr>
        <p:txBody>
          <a:bodyPr/>
          <a:lstStyle/>
          <a:p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Conclusiones</a:t>
            </a:r>
            <a:endParaRPr kumimoji="0" lang="es-ES_tradnl" sz="25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72400" cy="3733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0" lang="es-EC" sz="2500"/>
              <a:t>Incremento en las resistencias finales</a:t>
            </a:r>
          </a:p>
          <a:p>
            <a:pPr>
              <a:lnSpc>
                <a:spcPct val="130000"/>
              </a:lnSpc>
            </a:pPr>
            <a:r>
              <a:rPr kumimoji="0" lang="es-EC" sz="2500"/>
              <a:t>Mayor fluencia que en cementos portland</a:t>
            </a:r>
            <a:endParaRPr lang="es-ES_tradnl" sz="2500"/>
          </a:p>
          <a:p>
            <a:pPr>
              <a:lnSpc>
                <a:spcPct val="130000"/>
              </a:lnSpc>
            </a:pPr>
            <a:r>
              <a:rPr kumimoji="0" lang="es-EC" sz="2500"/>
              <a:t>Disminución del calor de hidratación</a:t>
            </a:r>
          </a:p>
          <a:p>
            <a:pPr>
              <a:lnSpc>
                <a:spcPct val="130000"/>
              </a:lnSpc>
            </a:pPr>
            <a:r>
              <a:rPr kumimoji="0" lang="es-EC" sz="2500"/>
              <a:t>Se pueden obtener hormig</a:t>
            </a:r>
            <a:r>
              <a:rPr kumimoji="0" lang="es-ES_tradnl" sz="2500"/>
              <a:t>o</a:t>
            </a:r>
            <a:r>
              <a:rPr kumimoji="0" lang="es-EC" sz="2500"/>
              <a:t>nes durables</a:t>
            </a:r>
          </a:p>
          <a:p>
            <a:pPr>
              <a:lnSpc>
                <a:spcPct val="130000"/>
              </a:lnSpc>
            </a:pPr>
            <a:r>
              <a:rPr lang="es-ES_tradnl" sz="2500"/>
              <a:t>Ahorro en el 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457200"/>
          </a:xfrm>
        </p:spPr>
        <p:txBody>
          <a:bodyPr/>
          <a:lstStyle/>
          <a:p>
            <a:pPr algn="ctr"/>
            <a:r>
              <a:rPr lang="es-ES_tradnl" sz="2500">
                <a:solidFill>
                  <a:schemeClr val="tx1"/>
                </a:solidFill>
              </a:rPr>
              <a:t>Requerimientos a cumplir</a:t>
            </a:r>
            <a:endParaRPr lang="es-ES_tradnl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842963" y="1595438"/>
          <a:ext cx="8421687" cy="4570412"/>
        </p:xfrm>
        <a:graphic>
          <a:graphicData uri="http://schemas.openxmlformats.org/presentationml/2006/ole">
            <p:oleObj spid="_x0000_s88067" name="Document" r:id="rId3" imgW="5657614" imgH="307010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802563" cy="3527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500"/>
              <a:t>C</a:t>
            </a:r>
            <a:r>
              <a:rPr lang="es-ES_tradnl" sz="2500"/>
              <a:t>omponente    alternativo   en   las  mezclas   de hormigones y morteros</a:t>
            </a:r>
          </a:p>
          <a:p>
            <a:pPr>
              <a:lnSpc>
                <a:spcPct val="120000"/>
              </a:lnSpc>
            </a:pPr>
            <a:r>
              <a:rPr lang="es-EC" sz="2500"/>
              <a:t>Enfocar    este   recurso  hacia   la   rama   de   la construcción</a:t>
            </a:r>
          </a:p>
          <a:p>
            <a:pPr>
              <a:lnSpc>
                <a:spcPct val="120000"/>
              </a:lnSpc>
            </a:pPr>
            <a:r>
              <a:rPr lang="es-EC" sz="2500"/>
              <a:t>Ubicación de yacimientos de zeolita en la ESPOL</a:t>
            </a:r>
          </a:p>
          <a:p>
            <a:pPr>
              <a:lnSpc>
                <a:spcPct val="120000"/>
              </a:lnSpc>
            </a:pPr>
            <a:r>
              <a:rPr kumimoji="0" lang="es-EC" sz="2500"/>
              <a:t>Evaluación detallada de estas reservas</a:t>
            </a:r>
            <a:endParaRPr lang="es-ES_tradnl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198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El uso de la Zeolita </a:t>
            </a:r>
            <a:br>
              <a:rPr kumimoji="0" lang="en-US" sz="38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como una adici</a:t>
            </a:r>
            <a:r>
              <a:rPr kumimoji="0" lang="es-EC" sz="3800">
                <a:solidFill>
                  <a:schemeClr val="tx1"/>
                </a:solidFill>
                <a:latin typeface="Arial" pitchFamily="34" charset="0"/>
              </a:rPr>
              <a:t>ó</a:t>
            </a: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n mineral </a:t>
            </a:r>
            <a:br>
              <a:rPr kumimoji="0" lang="en-US" sz="38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n-US" sz="3800">
                <a:solidFill>
                  <a:schemeClr val="tx1"/>
                </a:solidFill>
                <a:latin typeface="Arial" pitchFamily="34" charset="0"/>
              </a:rPr>
              <a:t>para producir Cemento Puzolánico</a:t>
            </a:r>
            <a:endParaRPr kumimoji="0"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878763" cy="4038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Puzolanas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Materiales naturales o artificiales, que por si solas poseen poco  o ningún valor cementante.</a:t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Existen dos tipos principales de puzolanas:</a:t>
            </a:r>
            <a:endParaRPr kumimoji="0" lang="es-ES_tradnl" sz="25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4419600"/>
            <a:ext cx="7772400" cy="1600200"/>
          </a:xfrm>
        </p:spPr>
        <p:txBody>
          <a:bodyPr/>
          <a:lstStyle/>
          <a:p>
            <a:r>
              <a:rPr kumimoji="0" lang="es-EC" sz="2500" b="1"/>
              <a:t>puzolanas artificiales</a:t>
            </a:r>
            <a:endParaRPr kumimoji="0" lang="es-EC" sz="2500"/>
          </a:p>
          <a:p>
            <a:r>
              <a:rPr kumimoji="0" lang="es-EC" sz="2500" b="1"/>
              <a:t>puzolanas naturales</a:t>
            </a:r>
            <a:endParaRPr kumimoji="0" lang="es-ES_tradnl" sz="2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b="1">
                <a:solidFill>
                  <a:schemeClr val="tx1"/>
                </a:solidFill>
                <a:latin typeface="Arial" pitchFamily="34" charset="0"/>
              </a:rPr>
              <a:t>Clasificación y características</a:t>
            </a:r>
            <a:endParaRPr lang="es-ES_tradnl" sz="3800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78763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0" lang="es-EC" sz="2500"/>
              <a:t>Las  puzolanas  se   clasifican  en  3 tipos según la norma</a:t>
            </a:r>
            <a:r>
              <a:rPr kumimoji="0" lang="es-EC" sz="2500" b="1"/>
              <a:t> ASTM  C 618-01</a:t>
            </a:r>
          </a:p>
          <a:p>
            <a:pPr>
              <a:lnSpc>
                <a:spcPct val="150000"/>
              </a:lnSpc>
            </a:pPr>
            <a:r>
              <a:rPr kumimoji="0" lang="es-EC" sz="2500"/>
              <a:t>Los tipos de puzolanas son: </a:t>
            </a:r>
            <a:r>
              <a:rPr kumimoji="0" lang="es-EC" sz="2500" b="1"/>
              <a:t>N, F y C</a:t>
            </a:r>
            <a:r>
              <a:rPr kumimoji="0" lang="es-EC" sz="2500"/>
              <a:t> </a:t>
            </a:r>
          </a:p>
          <a:p>
            <a:pPr>
              <a:lnSpc>
                <a:spcPct val="150000"/>
              </a:lnSpc>
            </a:pPr>
            <a:r>
              <a:rPr lang="es-EC" sz="2500"/>
              <a:t>Esta especificación cubre su uso como una adición mineral  al  cemento  y  concreto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4" name="Object 0"/>
          <p:cNvGraphicFramePr>
            <a:graphicFrameLocks noChangeAspect="1"/>
          </p:cNvGraphicFramePr>
          <p:nvPr>
            <p:ph type="tbl" idx="1"/>
          </p:nvPr>
        </p:nvGraphicFramePr>
        <p:xfrm>
          <a:off x="2220913" y="228600"/>
          <a:ext cx="5953125" cy="6538913"/>
        </p:xfrm>
        <a:graphic>
          <a:graphicData uri="http://schemas.openxmlformats.org/presentationml/2006/ole">
            <p:oleObj spid="_x0000_s93184" name="Document" r:id="rId3" imgW="5555511" imgH="61016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829550" cy="31686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Zeolitas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Su   nombre  se  deriva  de  dos  palabras  griegas</a:t>
            </a:r>
            <a:r>
              <a:rPr kumimoji="0" lang="en-US" sz="25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i="1">
                <a:solidFill>
                  <a:schemeClr val="tx1"/>
                </a:solidFill>
                <a:latin typeface="Arial" pitchFamily="34" charset="0"/>
              </a:rPr>
              <a:t>zeo:</a:t>
            </a: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 que ebulle</a:t>
            </a:r>
            <a:r>
              <a:rPr kumimoji="0" lang="es-EC" sz="2500">
                <a:latin typeface="Arial" pitchFamily="34" charset="0"/>
              </a:rPr>
              <a:t/>
            </a:r>
            <a:br>
              <a:rPr kumimoji="0" lang="es-EC" sz="2500">
                <a:latin typeface="Arial" pitchFamily="34" charset="0"/>
              </a:rPr>
            </a:br>
            <a:r>
              <a:rPr kumimoji="0" lang="es-EC" sz="2500" i="1">
                <a:solidFill>
                  <a:schemeClr val="tx1"/>
                </a:solidFill>
                <a:latin typeface="Arial" pitchFamily="34" charset="0"/>
              </a:rPr>
              <a:t>lithos:</a:t>
            </a: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 piedra.</a:t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Este mineral es utilizado para diversas aplicaciones</a:t>
            </a:r>
            <a:r>
              <a:rPr kumimoji="0" lang="en-US" sz="2500">
                <a:latin typeface="Arial" pitchFamily="34" charset="0"/>
              </a:rPr>
              <a:t>:</a:t>
            </a:r>
            <a:r>
              <a:rPr kumimoji="0" lang="en-US" sz="4200">
                <a:latin typeface="Arial" pitchFamily="34" charset="0"/>
              </a:rPr>
              <a:t> </a:t>
            </a:r>
            <a:br>
              <a:rPr kumimoji="0" lang="en-US" sz="4200">
                <a:latin typeface="Arial" pitchFamily="34" charset="0"/>
              </a:rPr>
            </a:br>
            <a:endParaRPr kumimoji="0" lang="es-ES_tradnl" sz="420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267200"/>
            <a:ext cx="7802563" cy="1981200"/>
          </a:xfrm>
        </p:spPr>
        <p:txBody>
          <a:bodyPr/>
          <a:lstStyle/>
          <a:p>
            <a:r>
              <a:rPr kumimoji="0" lang="es-EC" sz="2500"/>
              <a:t>nutrición animal</a:t>
            </a:r>
          </a:p>
          <a:p>
            <a:r>
              <a:rPr kumimoji="0" lang="es-EC" sz="2500"/>
              <a:t>agricultura</a:t>
            </a:r>
          </a:p>
          <a:p>
            <a:r>
              <a:rPr kumimoji="0" lang="es-EC" sz="2500"/>
              <a:t>control de malos olores</a:t>
            </a:r>
          </a:p>
          <a:p>
            <a:r>
              <a:rPr kumimoji="0" lang="es-EC" sz="2500"/>
              <a:t>construcci</a:t>
            </a:r>
            <a:r>
              <a:rPr kumimoji="0" lang="es-ES_tradnl" sz="2500"/>
              <a:t>ón</a:t>
            </a:r>
          </a:p>
          <a:p>
            <a:pPr>
              <a:buFont typeface="Monotype Sorts" pitchFamily="2" charset="2"/>
              <a:buNone/>
            </a:pPr>
            <a:endParaRPr kumimoji="0" lang="es-ES_tradnl" sz="2100"/>
          </a:p>
          <a:p>
            <a:endParaRPr kumimoji="0" lang="es-EC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>
                <a:solidFill>
                  <a:schemeClr val="tx1"/>
                </a:solidFill>
                <a:latin typeface="Arial" pitchFamily="34" charset="0"/>
              </a:rPr>
              <a:t>Cemento Portland Puzolánico</a:t>
            </a:r>
            <a:endParaRPr lang="es-ES_tradnl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802563" cy="43434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kumimoji="0" lang="es-EC" sz="2500"/>
              <a:t>Producido por la molienda de un material conocido como puzolana que se ha incorporado al cemento.</a:t>
            </a:r>
          </a:p>
          <a:p>
            <a:pPr>
              <a:lnSpc>
                <a:spcPct val="160000"/>
              </a:lnSpc>
            </a:pPr>
            <a:r>
              <a:rPr kumimoji="0" lang="es-EC" sz="2500"/>
              <a:t>Existen  dos tipos</a:t>
            </a:r>
            <a:r>
              <a:rPr kumimoji="0" lang="en-US" sz="2500"/>
              <a:t>:</a:t>
            </a:r>
          </a:p>
          <a:p>
            <a:pPr lvl="1">
              <a:lnSpc>
                <a:spcPct val="160000"/>
              </a:lnSpc>
            </a:pPr>
            <a:r>
              <a:rPr kumimoji="0" lang="es-EC" sz="2500" b="1"/>
              <a:t>Cemento</a:t>
            </a:r>
            <a:r>
              <a:rPr kumimoji="0" lang="es-EC" sz="2500"/>
              <a:t> </a:t>
            </a:r>
            <a:r>
              <a:rPr kumimoji="0" lang="es-EC" sz="2500" b="1"/>
              <a:t>Portland Puzolánico Tipo IP</a:t>
            </a:r>
            <a:r>
              <a:rPr kumimoji="0" lang="es-EC" sz="2500"/>
              <a:t> </a:t>
            </a:r>
          </a:p>
          <a:p>
            <a:pPr lvl="1">
              <a:lnSpc>
                <a:spcPct val="160000"/>
              </a:lnSpc>
            </a:pPr>
            <a:r>
              <a:rPr kumimoji="0" lang="es-EC" sz="2500" b="1"/>
              <a:t>Cemento Puzolánico</a:t>
            </a:r>
            <a:r>
              <a:rPr kumimoji="0" lang="es-EC" sz="2500"/>
              <a:t>, </a:t>
            </a:r>
            <a:r>
              <a:rPr kumimoji="0" lang="es-EC" sz="2500" b="1"/>
              <a:t>Tipo IPM</a:t>
            </a:r>
            <a:endParaRPr kumimoji="0" lang="es-EC" sz="2100"/>
          </a:p>
          <a:p>
            <a:pPr>
              <a:lnSpc>
                <a:spcPct val="160000"/>
              </a:lnSpc>
            </a:pPr>
            <a:r>
              <a:rPr kumimoji="0" lang="es-EC" sz="2500"/>
              <a:t>Porcentaje adici</a:t>
            </a:r>
            <a:r>
              <a:rPr kumimoji="0" lang="es-ES_tradnl" sz="2500"/>
              <a:t>onado del 20%</a:t>
            </a:r>
            <a:endParaRPr kumimoji="0" lang="es-EC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96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>La adición de la puzolana confiere propiedades para los cementos, tales como:</a:t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kumimoji="0" lang="es-EC" sz="2500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- Calor de hidratación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- Fraguado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- Fluencia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- Resistencia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- Retracción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r>
              <a:rPr kumimoji="0" lang="es-EC" sz="2500" b="1">
                <a:solidFill>
                  <a:schemeClr val="tx1"/>
                </a:solidFill>
                <a:latin typeface="Arial" pitchFamily="34" charset="0"/>
              </a:rPr>
              <a:t>- Durabilidad</a:t>
            </a:r>
            <a:br>
              <a:rPr kumimoji="0" lang="es-EC" sz="2500" b="1">
                <a:solidFill>
                  <a:schemeClr val="tx1"/>
                </a:solidFill>
                <a:latin typeface="Arial" pitchFamily="34" charset="0"/>
              </a:rPr>
            </a:br>
            <a:endParaRPr kumimoji="0" lang="es-ES_tradnl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bata.pot">
  <a:themeElements>
    <a:clrScheme name="Corbata.pot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Corbata.po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bata.pot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bata.pot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.pot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.pot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.pot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presentaciones\CORBATA.POT</Template>
  <TotalTime>1658</TotalTime>
  <Words>534</Words>
  <Application>Microsoft PowerPoint</Application>
  <PresentationFormat>Presentación en pantalla (4:3)</PresentationFormat>
  <Paragraphs>88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Times New Roman</vt:lpstr>
      <vt:lpstr>Arial</vt:lpstr>
      <vt:lpstr>Monotype Sorts</vt:lpstr>
      <vt:lpstr>Corbata.pot</vt:lpstr>
      <vt:lpstr>Microsoft Word Document</vt:lpstr>
      <vt:lpstr>Documento de Microsoft Word</vt:lpstr>
      <vt:lpstr>Hoja de cálculo de Microsoft Excel</vt:lpstr>
      <vt:lpstr>El uso de la Zeolita  como una adición mineral  para producir Cemento Puzolánico</vt:lpstr>
      <vt:lpstr>Introducción</vt:lpstr>
      <vt:lpstr>Objetivos</vt:lpstr>
      <vt:lpstr>Puzolanas  Materiales naturales o artificiales, que por si solas poseen poco  o ningún valor cementante.   Existen dos tipos principales de puzolanas:</vt:lpstr>
      <vt:lpstr>Clasificación y características</vt:lpstr>
      <vt:lpstr>Diapositiva 6</vt:lpstr>
      <vt:lpstr>Zeolitas Su   nombre  se  deriva  de  dos  palabras  griegas:  zeo: que ebulle lithos: piedra.  Este mineral es utilizado para diversas aplicaciones:  </vt:lpstr>
      <vt:lpstr>Cemento Portland Puzolánico</vt:lpstr>
      <vt:lpstr>La adición de la puzolana confiere propiedades para los cementos, tales como:  - Calor de hidratación - Fraguado - Fluencia - Resistencia - Retracción - Durabilidad </vt:lpstr>
      <vt:lpstr>Preparación de la zeolita</vt:lpstr>
      <vt:lpstr>Muestras de zeolita</vt:lpstr>
      <vt:lpstr>Trituradora de quijadas             Molino de Rodillos</vt:lpstr>
      <vt:lpstr>Material triturado</vt:lpstr>
      <vt:lpstr>    Zeolita en el horno                   Molino de bolas</vt:lpstr>
      <vt:lpstr>Caracterización del material según norma            ASTM  C 311-98b </vt:lpstr>
      <vt:lpstr>Norma ASTM C430 para el ensayo del retenido en el tamiz #325</vt:lpstr>
      <vt:lpstr>ASTM C128-01 “Standard  Test  Method for Density, Relative Density (Specific Gravity), and Absortion of Fine Aggregate”.  Método  gravimétrico obteniendo  una  densidad de:  D = 2423 Kg/m3 </vt:lpstr>
      <vt:lpstr>Diapositiva 18</vt:lpstr>
      <vt:lpstr>Superficie específica o Blaine</vt:lpstr>
      <vt:lpstr>Ensayo de blaine</vt:lpstr>
      <vt:lpstr>Ensayo de blaine</vt:lpstr>
      <vt:lpstr>Ensayo de blaine</vt:lpstr>
      <vt:lpstr>El factor b es utilizado para los cálculos de finura en materiales que no sea el cemento portland</vt:lpstr>
      <vt:lpstr>Determinación del factor b</vt:lpstr>
      <vt:lpstr>Prueba para la resistencia según la norma         ASTM C109/C109 M-99</vt:lpstr>
      <vt:lpstr>Dosificación y preparación de las mezclas</vt:lpstr>
      <vt:lpstr>        Mezcladora                             Mesa de flujo</vt:lpstr>
      <vt:lpstr>Compactación de cubos              Cámara húmeda</vt:lpstr>
      <vt:lpstr>Piscina con cubos                           Prensa</vt:lpstr>
      <vt:lpstr>Indice de puzolanidad ASTM C109/C109 M-99</vt:lpstr>
      <vt:lpstr>Gráfica comparativa de resistencias muestra/patrón</vt:lpstr>
      <vt:lpstr>Aire atrapado en mortero  Especificación ASTM C150</vt:lpstr>
      <vt:lpstr>Conclusiones</vt:lpstr>
      <vt:lpstr>Requerimientos a cumplir</vt:lpstr>
      <vt:lpstr>Diapositiva 35</vt:lpstr>
      <vt:lpstr>El uso de la Zeolita  como una adición mineral  para producir Cemento Puzolánico</vt:lpstr>
    </vt:vector>
  </TitlesOfParts>
  <Company>I.T.E.S.M.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uso de la Zeolita  como una adición mineral  para producir Cemento Puzolánico</dc:title>
  <dc:creator>Paola Robalino</dc:creator>
  <cp:lastModifiedBy>Administrador</cp:lastModifiedBy>
  <cp:revision>41</cp:revision>
  <cp:lastPrinted>2004-06-17T16:56:42Z</cp:lastPrinted>
  <dcterms:created xsi:type="dcterms:W3CDTF">2004-06-04T23:44:35Z</dcterms:created>
  <dcterms:modified xsi:type="dcterms:W3CDTF">2009-12-21T19:37:44Z</dcterms:modified>
</cp:coreProperties>
</file>