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1"/>
  </p:notesMasterIdLst>
  <p:handoutMasterIdLst>
    <p:handoutMasterId r:id="rId52"/>
  </p:handoutMasterIdLst>
  <p:sldIdLst>
    <p:sldId id="256" r:id="rId2"/>
    <p:sldId id="257" r:id="rId3"/>
    <p:sldId id="258" r:id="rId4"/>
    <p:sldId id="259" r:id="rId5"/>
    <p:sldId id="260" r:id="rId6"/>
    <p:sldId id="261" r:id="rId7"/>
    <p:sldId id="304" r:id="rId8"/>
    <p:sldId id="303" r:id="rId9"/>
    <p:sldId id="265" r:id="rId10"/>
    <p:sldId id="262" r:id="rId11"/>
    <p:sldId id="263" r:id="rId12"/>
    <p:sldId id="264" r:id="rId13"/>
    <p:sldId id="266" r:id="rId14"/>
    <p:sldId id="267" r:id="rId15"/>
    <p:sldId id="269" r:id="rId16"/>
    <p:sldId id="301" r:id="rId17"/>
    <p:sldId id="302" r:id="rId18"/>
    <p:sldId id="270" r:id="rId19"/>
    <p:sldId id="268" r:id="rId20"/>
    <p:sldId id="271" r:id="rId21"/>
    <p:sldId id="272" r:id="rId22"/>
    <p:sldId id="273" r:id="rId23"/>
    <p:sldId id="275" r:id="rId24"/>
    <p:sldId id="274"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x="9144000" cy="6858000" type="screen4x3"/>
  <p:notesSz cx="6858000" cy="9144000"/>
  <p:defaultTextStyle>
    <a:defPPr>
      <a:defRPr lang="es-ES"/>
    </a:defPPr>
    <a:lvl1pPr algn="l" rtl="0" fontAlgn="base">
      <a:spcBef>
        <a:spcPct val="20000"/>
      </a:spcBef>
      <a:spcAft>
        <a:spcPct val="0"/>
      </a:spcAft>
      <a:defRPr sz="2000" kern="1200">
        <a:solidFill>
          <a:schemeClr val="tx1"/>
        </a:solidFill>
        <a:latin typeface="Lucida Console" pitchFamily="49" charset="0"/>
        <a:ea typeface="+mn-ea"/>
        <a:cs typeface="+mn-cs"/>
      </a:defRPr>
    </a:lvl1pPr>
    <a:lvl2pPr marL="457200" algn="l" rtl="0" fontAlgn="base">
      <a:spcBef>
        <a:spcPct val="20000"/>
      </a:spcBef>
      <a:spcAft>
        <a:spcPct val="0"/>
      </a:spcAft>
      <a:defRPr sz="2000" kern="1200">
        <a:solidFill>
          <a:schemeClr val="tx1"/>
        </a:solidFill>
        <a:latin typeface="Lucida Console" pitchFamily="49" charset="0"/>
        <a:ea typeface="+mn-ea"/>
        <a:cs typeface="+mn-cs"/>
      </a:defRPr>
    </a:lvl2pPr>
    <a:lvl3pPr marL="914400" algn="l" rtl="0" fontAlgn="base">
      <a:spcBef>
        <a:spcPct val="20000"/>
      </a:spcBef>
      <a:spcAft>
        <a:spcPct val="0"/>
      </a:spcAft>
      <a:defRPr sz="2000" kern="1200">
        <a:solidFill>
          <a:schemeClr val="tx1"/>
        </a:solidFill>
        <a:latin typeface="Lucida Console" pitchFamily="49" charset="0"/>
        <a:ea typeface="+mn-ea"/>
        <a:cs typeface="+mn-cs"/>
      </a:defRPr>
    </a:lvl3pPr>
    <a:lvl4pPr marL="1371600" algn="l" rtl="0" fontAlgn="base">
      <a:spcBef>
        <a:spcPct val="20000"/>
      </a:spcBef>
      <a:spcAft>
        <a:spcPct val="0"/>
      </a:spcAft>
      <a:defRPr sz="2000" kern="1200">
        <a:solidFill>
          <a:schemeClr val="tx1"/>
        </a:solidFill>
        <a:latin typeface="Lucida Console" pitchFamily="49" charset="0"/>
        <a:ea typeface="+mn-ea"/>
        <a:cs typeface="+mn-cs"/>
      </a:defRPr>
    </a:lvl4pPr>
    <a:lvl5pPr marL="1828800" algn="l" rtl="0" fontAlgn="base">
      <a:spcBef>
        <a:spcPct val="20000"/>
      </a:spcBef>
      <a:spcAft>
        <a:spcPct val="0"/>
      </a:spcAft>
      <a:defRPr sz="2000" kern="1200">
        <a:solidFill>
          <a:schemeClr val="tx1"/>
        </a:solidFill>
        <a:latin typeface="Lucida Console" pitchFamily="49" charset="0"/>
        <a:ea typeface="+mn-ea"/>
        <a:cs typeface="+mn-cs"/>
      </a:defRPr>
    </a:lvl5pPr>
    <a:lvl6pPr marL="2286000" algn="l" defTabSz="914400" rtl="0" eaLnBrk="1" latinLnBrk="0" hangingPunct="1">
      <a:defRPr sz="2000" kern="1200">
        <a:solidFill>
          <a:schemeClr val="tx1"/>
        </a:solidFill>
        <a:latin typeface="Lucida Console" pitchFamily="49" charset="0"/>
        <a:ea typeface="+mn-ea"/>
        <a:cs typeface="+mn-cs"/>
      </a:defRPr>
    </a:lvl6pPr>
    <a:lvl7pPr marL="2743200" algn="l" defTabSz="914400" rtl="0" eaLnBrk="1" latinLnBrk="0" hangingPunct="1">
      <a:defRPr sz="2000" kern="1200">
        <a:solidFill>
          <a:schemeClr val="tx1"/>
        </a:solidFill>
        <a:latin typeface="Lucida Console" pitchFamily="49" charset="0"/>
        <a:ea typeface="+mn-ea"/>
        <a:cs typeface="+mn-cs"/>
      </a:defRPr>
    </a:lvl7pPr>
    <a:lvl8pPr marL="3200400" algn="l" defTabSz="914400" rtl="0" eaLnBrk="1" latinLnBrk="0" hangingPunct="1">
      <a:defRPr sz="2000" kern="1200">
        <a:solidFill>
          <a:schemeClr val="tx1"/>
        </a:solidFill>
        <a:latin typeface="Lucida Console" pitchFamily="49" charset="0"/>
        <a:ea typeface="+mn-ea"/>
        <a:cs typeface="+mn-cs"/>
      </a:defRPr>
    </a:lvl8pPr>
    <a:lvl9pPr marL="3657600" algn="l" defTabSz="914400" rtl="0" eaLnBrk="1" latinLnBrk="0" hangingPunct="1">
      <a:defRPr sz="2000" kern="1200">
        <a:solidFill>
          <a:schemeClr val="tx1"/>
        </a:solidFill>
        <a:latin typeface="Lucida Console" pitchFamily="4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663300"/>
    <a:srgbClr val="CCCC00"/>
    <a:srgbClr val="00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36493" autoAdjust="0"/>
    <p:restoredTop sz="90929"/>
  </p:normalViewPr>
  <p:slideViewPr>
    <p:cSldViewPr>
      <p:cViewPr varScale="1">
        <p:scale>
          <a:sx n="62" d="100"/>
          <a:sy n="62" d="100"/>
        </p:scale>
        <p:origin x="-72" y="-96"/>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84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slide" Target="slides/slide16.xml"/><Relationship Id="rId1"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endParaRPr lang="es-ES"/>
          </a:p>
        </p:txBody>
      </p:sp>
      <p:sp>
        <p:nvSpPr>
          <p:cNvPr id="92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endParaRPr lang="es-ES"/>
          </a:p>
        </p:txBody>
      </p:sp>
      <p:sp>
        <p:nvSpPr>
          <p:cNvPr id="92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endParaRPr lang="es-ES"/>
          </a:p>
        </p:txBody>
      </p:sp>
      <p:sp>
        <p:nvSpPr>
          <p:cNvPr id="92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fld id="{0A79142B-5987-43D9-86D3-EA0BC722511A}" type="slidenum">
              <a:rPr lang="es-ES"/>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317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3174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17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317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2BB5C78-5EAA-4F05-A7DB-F0BBFC128DBE}"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A104EA-25EB-47D6-96BC-396ED6291D5E}" type="slidenum">
              <a:rPr lang="es-ES"/>
              <a:pPr/>
              <a:t>30</a:t>
            </a:fld>
            <a:endParaRPr lang="es-ES"/>
          </a:p>
        </p:txBody>
      </p:sp>
      <p:sp>
        <p:nvSpPr>
          <p:cNvPr id="32770" name="Rectangle 2"/>
          <p:cNvSpPr>
            <a:spLocks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5122" name="Rectangle 1026"/>
          <p:cNvSpPr>
            <a:spLocks noGrp="1" noChangeArrowheads="1"/>
          </p:cNvSpPr>
          <p:nvPr>
            <p:ph type="ctrTitle"/>
          </p:nvPr>
        </p:nvSpPr>
        <p:spPr>
          <a:xfrm>
            <a:off x="1752600" y="990600"/>
            <a:ext cx="6400800" cy="2514600"/>
          </a:xfrm>
          <a:ln w="76200" cmpd="tri"/>
        </p:spPr>
        <p:txBody>
          <a:bodyPr/>
          <a:lstStyle>
            <a:lvl1pPr algn="ctr">
              <a:defRPr/>
            </a:lvl1pPr>
          </a:lstStyle>
          <a:p>
            <a:r>
              <a:rPr lang="es-ES"/>
              <a:t>Haga clic para modificar el estilo de título del patrón</a:t>
            </a:r>
          </a:p>
        </p:txBody>
      </p:sp>
      <p:sp>
        <p:nvSpPr>
          <p:cNvPr id="5123" name="Rectangle 1027"/>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s-ES"/>
              <a:t>Haga clic para modificar el estilo de subtítulo del patrón</a:t>
            </a:r>
          </a:p>
        </p:txBody>
      </p:sp>
      <p:sp>
        <p:nvSpPr>
          <p:cNvPr id="5124" name="Rectangle 1028"/>
          <p:cNvSpPr>
            <a:spLocks noGrp="1" noChangeArrowheads="1"/>
          </p:cNvSpPr>
          <p:nvPr>
            <p:ph type="dt" sz="half" idx="2"/>
          </p:nvPr>
        </p:nvSpPr>
        <p:spPr>
          <a:xfrm>
            <a:off x="914400" y="6400800"/>
            <a:ext cx="1905000" cy="457200"/>
          </a:xfrm>
        </p:spPr>
        <p:txBody>
          <a:bodyPr anchorCtr="0"/>
          <a:lstStyle>
            <a:lvl1pPr>
              <a:defRPr/>
            </a:lvl1pPr>
          </a:lstStyle>
          <a:p>
            <a:endParaRPr lang="es-ES"/>
          </a:p>
        </p:txBody>
      </p:sp>
      <p:sp>
        <p:nvSpPr>
          <p:cNvPr id="5125" name="Rectangle 1029"/>
          <p:cNvSpPr>
            <a:spLocks noGrp="1" noChangeArrowheads="1"/>
          </p:cNvSpPr>
          <p:nvPr>
            <p:ph type="ftr" sz="quarter" idx="3"/>
          </p:nvPr>
        </p:nvSpPr>
        <p:spPr>
          <a:xfrm>
            <a:off x="3505200" y="6400800"/>
            <a:ext cx="2895600" cy="457200"/>
          </a:xfrm>
        </p:spPr>
        <p:txBody>
          <a:bodyPr anchorCtr="0"/>
          <a:lstStyle>
            <a:lvl1pPr>
              <a:defRPr/>
            </a:lvl1pPr>
          </a:lstStyle>
          <a:p>
            <a:endParaRPr lang="es-ES"/>
          </a:p>
        </p:txBody>
      </p:sp>
      <p:sp>
        <p:nvSpPr>
          <p:cNvPr id="5126" name="Rectangle 1030"/>
          <p:cNvSpPr>
            <a:spLocks noGrp="1" noChangeArrowheads="1"/>
          </p:cNvSpPr>
          <p:nvPr>
            <p:ph type="sldNum" sz="quarter" idx="4"/>
          </p:nvPr>
        </p:nvSpPr>
        <p:spPr/>
        <p:txBody>
          <a:bodyPr anchorCtr="0"/>
          <a:lstStyle>
            <a:lvl1pPr>
              <a:defRPr/>
            </a:lvl1pPr>
          </a:lstStyle>
          <a:p>
            <a:fld id="{358E46E4-10E5-4ADC-963D-0537C13C58D3}" type="slidenum">
              <a:rPr lang="es-ES"/>
              <a:pPr/>
              <a:t>‹Nº›</a:t>
            </a:fld>
            <a:endParaRPr lang="es-ES"/>
          </a:p>
        </p:txBody>
      </p:sp>
      <p:grpSp>
        <p:nvGrpSpPr>
          <p:cNvPr id="5127" name="Group 1031"/>
          <p:cNvGrpSpPr>
            <a:grpSpLocks/>
          </p:cNvGrpSpPr>
          <p:nvPr/>
        </p:nvGrpSpPr>
        <p:grpSpPr bwMode="auto">
          <a:xfrm>
            <a:off x="0" y="0"/>
            <a:ext cx="6362700" cy="6858000"/>
            <a:chOff x="0" y="0"/>
            <a:chExt cx="4008" cy="4320"/>
          </a:xfrm>
        </p:grpSpPr>
        <p:pic>
          <p:nvPicPr>
            <p:cNvPr id="5128" name="Picture 1032" descr="C:\My Documents\bits\Expbanna.png"/>
            <p:cNvPicPr>
              <a:picLocks noChangeAspect="1" noChangeArrowheads="1"/>
            </p:cNvPicPr>
            <p:nvPr/>
          </p:nvPicPr>
          <p:blipFill>
            <a:blip r:embed="rId2"/>
            <a:srcRect/>
            <a:stretch>
              <a:fillRect/>
            </a:stretch>
          </p:blipFill>
          <p:spPr bwMode="invGray">
            <a:xfrm>
              <a:off x="0" y="0"/>
              <a:ext cx="432" cy="4320"/>
            </a:xfrm>
            <a:prstGeom prst="rect">
              <a:avLst/>
            </a:prstGeom>
            <a:noFill/>
          </p:spPr>
        </p:pic>
        <p:pic>
          <p:nvPicPr>
            <p:cNvPr id="5129" name="Picture 1033" descr="D:\FRONTPAGE THEMES\EXPEDITN\EXPHORSA.PNG"/>
            <p:cNvPicPr>
              <a:picLocks noChangeAspect="1" noChangeArrowheads="1"/>
            </p:cNvPicPr>
            <p:nvPr/>
          </p:nvPicPr>
          <p:blipFill>
            <a:blip r:embed="rId3"/>
            <a:srcRect/>
            <a:stretch>
              <a:fillRect/>
            </a:stretch>
          </p:blipFill>
          <p:spPr bwMode="auto">
            <a:xfrm>
              <a:off x="2208" y="3600"/>
              <a:ext cx="1800" cy="60"/>
            </a:xfrm>
            <a:prstGeom prst="rect">
              <a:avLst/>
            </a:prstGeom>
            <a:noFill/>
          </p:spPr>
        </p:pic>
      </p:grpSp>
      <p:pic>
        <p:nvPicPr>
          <p:cNvPr id="5130" name="Picture 1034" descr="P:\!Themes\Expedition\EXPHORSA.GIF"/>
          <p:cNvPicPr>
            <a:picLocks noChangeAspect="1" noChangeArrowheads="1"/>
          </p:cNvPicPr>
          <p:nvPr/>
        </p:nvPicPr>
        <p:blipFill>
          <a:blip r:embed="rId4"/>
          <a:srcRect/>
          <a:stretch>
            <a:fillRect/>
          </a:stretch>
        </p:blipFill>
        <p:spPr bwMode="auto">
          <a:xfrm>
            <a:off x="1981200" y="3657600"/>
            <a:ext cx="5715000" cy="9525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C60B8449-5624-423B-9959-92072A86AE15}"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96100" y="381000"/>
            <a:ext cx="1943100" cy="54991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062038" y="381000"/>
            <a:ext cx="5681662" cy="54991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A09E6D6-C578-44EF-A971-55B99B528D32}"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3810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062038" y="1766888"/>
            <a:ext cx="3808412" cy="4113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5022850" y="1766888"/>
            <a:ext cx="3808413" cy="4113212"/>
          </a:xfrm>
        </p:spPr>
        <p:txBody>
          <a:bodyPr/>
          <a:lstStyle/>
          <a:p>
            <a:endParaRPr lang="es-ES"/>
          </a:p>
        </p:txBody>
      </p:sp>
      <p:sp>
        <p:nvSpPr>
          <p:cNvPr id="5" name="4 Marcador de fecha"/>
          <p:cNvSpPr>
            <a:spLocks noGrp="1"/>
          </p:cNvSpPr>
          <p:nvPr>
            <p:ph type="dt" sz="half" idx="10"/>
          </p:nvPr>
        </p:nvSpPr>
        <p:spPr>
          <a:xfrm>
            <a:off x="838200" y="6400800"/>
            <a:ext cx="19050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429000" y="64008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7010400" y="6400800"/>
            <a:ext cx="1905000" cy="457200"/>
          </a:xfrm>
        </p:spPr>
        <p:txBody>
          <a:bodyPr/>
          <a:lstStyle>
            <a:lvl1pPr>
              <a:defRPr/>
            </a:lvl1pPr>
          </a:lstStyle>
          <a:p>
            <a:fld id="{A2598EDB-68D2-467D-8789-7ED155B529A0}"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1066800" y="381000"/>
            <a:ext cx="7772400" cy="1143000"/>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1062038" y="1766888"/>
            <a:ext cx="3808412" cy="4113212"/>
          </a:xfrm>
        </p:spPr>
        <p:txBody>
          <a:bodyPr/>
          <a:lstStyle/>
          <a:p>
            <a:endParaRPr lang="es-ES"/>
          </a:p>
        </p:txBody>
      </p:sp>
      <p:sp>
        <p:nvSpPr>
          <p:cNvPr id="4" name="3 Marcador de texto"/>
          <p:cNvSpPr>
            <a:spLocks noGrp="1"/>
          </p:cNvSpPr>
          <p:nvPr>
            <p:ph type="body" sz="half" idx="2"/>
          </p:nvPr>
        </p:nvSpPr>
        <p:spPr>
          <a:xfrm>
            <a:off x="5022850" y="1766888"/>
            <a:ext cx="3808413" cy="4113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838200" y="6400800"/>
            <a:ext cx="19050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429000" y="64008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7010400" y="6400800"/>
            <a:ext cx="1905000" cy="457200"/>
          </a:xfrm>
        </p:spPr>
        <p:txBody>
          <a:bodyPr/>
          <a:lstStyle>
            <a:lvl1pPr>
              <a:defRPr/>
            </a:lvl1pPr>
          </a:lstStyle>
          <a:p>
            <a:fld id="{E722525D-CDEB-4487-8479-DCFCB0D2A95C}"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530FECC4-1F00-4B14-B7C5-EE0863F509E8}"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BDF7098-9A32-4C78-8A75-80319A98CAA2}"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27AC6BC4-D3E2-4160-B207-52ED74A487BB}"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D3F4D058-EA81-454F-98EF-D00C3017DB7A}"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63773B92-90F4-48FC-8AE5-DA98FE66B0B6}"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6E9C4215-2A83-45B1-9150-3AD7B86928C7}"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9D4D0ECE-D43F-46E0-AB19-C9EBD77F8E8A}"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A7E9650B-C86E-4CDE-9D9E-94ECEC34F24C}"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pic>
        <p:nvPicPr>
          <p:cNvPr id="4098" name="Picture 2" descr="C:\My Documents\bits\Expbanna.png"/>
          <p:cNvPicPr>
            <a:picLocks noChangeAspect="1" noChangeArrowheads="1"/>
          </p:cNvPicPr>
          <p:nvPr/>
        </p:nvPicPr>
        <p:blipFill>
          <a:blip r:embed="rId16"/>
          <a:srcRect/>
          <a:stretch>
            <a:fillRect/>
          </a:stretch>
        </p:blipFill>
        <p:spPr bwMode="invGray">
          <a:xfrm>
            <a:off x="0" y="0"/>
            <a:ext cx="685800" cy="6858000"/>
          </a:xfrm>
          <a:prstGeom prst="rect">
            <a:avLst/>
          </a:prstGeom>
          <a:noFill/>
        </p:spPr>
      </p:pic>
      <p:sp>
        <p:nvSpPr>
          <p:cNvPr id="4099" name="Rectangle 3"/>
          <p:cNvSpPr>
            <a:spLocks noGrp="1" noChangeArrowheads="1"/>
          </p:cNvSpPr>
          <p:nvPr>
            <p:ph type="title"/>
          </p:nvPr>
        </p:nvSpPr>
        <p:spPr bwMode="auto">
          <a:xfrm>
            <a:off x="1066800" y="3810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s-ES" smtClean="0"/>
              <a:t>Haga clic para modificar el estilo de título del patrón</a:t>
            </a:r>
          </a:p>
        </p:txBody>
      </p:sp>
      <p:sp>
        <p:nvSpPr>
          <p:cNvPr id="4100"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spcBef>
                <a:spcPct val="0"/>
              </a:spcBef>
              <a:defRPr sz="1400">
                <a:solidFill>
                  <a:schemeClr val="tx2"/>
                </a:solidFill>
                <a:latin typeface="Arial" charset="0"/>
              </a:defRPr>
            </a:lvl1pPr>
          </a:lstStyle>
          <a:p>
            <a:endParaRPr lang="es-ES"/>
          </a:p>
        </p:txBody>
      </p:sp>
      <p:sp>
        <p:nvSpPr>
          <p:cNvPr id="4101" name="Rectangle 5"/>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spcBef>
                <a:spcPct val="0"/>
              </a:spcBef>
              <a:defRPr sz="1400">
                <a:solidFill>
                  <a:schemeClr val="tx2"/>
                </a:solidFill>
                <a:latin typeface="Arial" charset="0"/>
              </a:defRPr>
            </a:lvl1pPr>
          </a:lstStyle>
          <a:p>
            <a:endParaRPr lang="es-ES"/>
          </a:p>
        </p:txBody>
      </p:sp>
      <p:sp>
        <p:nvSpPr>
          <p:cNvPr id="4102"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spcBef>
                <a:spcPct val="0"/>
              </a:spcBef>
              <a:defRPr sz="1400">
                <a:solidFill>
                  <a:schemeClr val="tx2"/>
                </a:solidFill>
                <a:latin typeface="Arial" charset="0"/>
              </a:defRPr>
            </a:lvl1pPr>
          </a:lstStyle>
          <a:p>
            <a:fld id="{25DDF02E-19A4-4D96-A928-2A024ADB8D3F}" type="slidenum">
              <a:rPr lang="es-ES"/>
              <a:pPr/>
              <a:t>‹Nº›</a:t>
            </a:fld>
            <a:endParaRPr lang="es-ES"/>
          </a:p>
        </p:txBody>
      </p:sp>
      <p:pic>
        <p:nvPicPr>
          <p:cNvPr id="4103" name="Picture 7" descr="P:\!Themes\Expedition\EXPHORSA.GIF"/>
          <p:cNvPicPr>
            <a:picLocks noChangeAspect="1" noChangeArrowheads="1"/>
          </p:cNvPicPr>
          <p:nvPr/>
        </p:nvPicPr>
        <p:blipFill>
          <a:blip r:embed="rId17"/>
          <a:srcRect/>
          <a:stretch>
            <a:fillRect/>
          </a:stretch>
        </p:blipFill>
        <p:spPr bwMode="auto">
          <a:xfrm>
            <a:off x="1066800" y="1574800"/>
            <a:ext cx="7772400" cy="130175"/>
          </a:xfrm>
          <a:prstGeom prst="rect">
            <a:avLst/>
          </a:prstGeom>
          <a:noFill/>
        </p:spPr>
      </p:pic>
      <p:sp>
        <p:nvSpPr>
          <p:cNvPr id="4104" name="Rectangle 8"/>
          <p:cNvSpPr>
            <a:spLocks noGrp="1" noChangeArrowheads="1"/>
          </p:cNvSpPr>
          <p:nvPr>
            <p:ph type="body" idx="1"/>
          </p:nvPr>
        </p:nvSpPr>
        <p:spPr bwMode="auto">
          <a:xfrm>
            <a:off x="1062038" y="1766888"/>
            <a:ext cx="7769225" cy="4113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charset="0"/>
        </a:defRPr>
      </a:lvl2pPr>
      <a:lvl3pPr algn="l" rtl="0" fontAlgn="base">
        <a:spcBef>
          <a:spcPct val="0"/>
        </a:spcBef>
        <a:spcAft>
          <a:spcPct val="0"/>
        </a:spcAft>
        <a:defRPr sz="4400">
          <a:solidFill>
            <a:schemeClr val="tx2"/>
          </a:solidFill>
          <a:latin typeface="Times New Roman" charset="0"/>
        </a:defRPr>
      </a:lvl3pPr>
      <a:lvl4pPr algn="l" rtl="0" fontAlgn="base">
        <a:spcBef>
          <a:spcPct val="0"/>
        </a:spcBef>
        <a:spcAft>
          <a:spcPct val="0"/>
        </a:spcAft>
        <a:defRPr sz="4400">
          <a:solidFill>
            <a:schemeClr val="tx2"/>
          </a:solidFill>
          <a:latin typeface="Times New Roman" charset="0"/>
        </a:defRPr>
      </a:lvl4pPr>
      <a:lvl5pPr algn="l" rtl="0" fontAlgn="base">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Blip>
          <a:blip r:embed="rId18"/>
        </a:buBlip>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Font typeface="Wingdings" pitchFamily="2" charset="2"/>
        <a:buBlip>
          <a:blip r:embed="rId19"/>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slide" Target="slide26.xml"/></Relationships>
</file>

<file path=ppt/slides/_rels/slide3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066800"/>
            <a:ext cx="7772400" cy="3124200"/>
          </a:xfrm>
        </p:spPr>
        <p:txBody>
          <a:bodyPr/>
          <a:lstStyle/>
          <a:p>
            <a:r>
              <a:rPr lang="es-MX" sz="3200" b="1">
                <a:solidFill>
                  <a:schemeClr val="tx1"/>
                </a:solidFill>
                <a:latin typeface="Century Gothic" pitchFamily="34" charset="0"/>
              </a:rPr>
              <a:t>ANALISIS DE MORFOESTRUCTURAS EN IMÁGENES RADAR, FOTOS AEREAS, RED DE DRENAJE Y MODELOS NUMERICOS  PARA LA OBSERVACIÓN DE DEFORMACIONES DE UNA MARGEN ACTIVA: EJEMPLO DE MANTA</a:t>
            </a:r>
            <a:endParaRPr lang="es-ES" sz="3200" b="1">
              <a:solidFill>
                <a:schemeClr val="tx1"/>
              </a:solidFill>
              <a:latin typeface="Century Gothic" pitchFamily="34" charset="0"/>
            </a:endParaRPr>
          </a:p>
        </p:txBody>
      </p:sp>
      <p:sp>
        <p:nvSpPr>
          <p:cNvPr id="2052" name="Text Box 4"/>
          <p:cNvSpPr txBox="1">
            <a:spLocks noChangeArrowheads="1"/>
          </p:cNvSpPr>
          <p:nvPr/>
        </p:nvSpPr>
        <p:spPr bwMode="auto">
          <a:xfrm>
            <a:off x="2667000" y="4648200"/>
            <a:ext cx="3867150" cy="457200"/>
          </a:xfrm>
          <a:prstGeom prst="rect">
            <a:avLst/>
          </a:prstGeom>
          <a:noFill/>
          <a:ln w="9525">
            <a:noFill/>
            <a:miter lim="800000"/>
            <a:headEnd/>
            <a:tailEnd/>
          </a:ln>
          <a:effectLst/>
        </p:spPr>
        <p:txBody>
          <a:bodyPr wrap="none">
            <a:spAutoFit/>
          </a:bodyPr>
          <a:lstStyle/>
          <a:p>
            <a:pPr>
              <a:spcBef>
                <a:spcPct val="0"/>
              </a:spcBef>
            </a:pPr>
            <a:r>
              <a:rPr lang="es-MX" sz="2400">
                <a:solidFill>
                  <a:srgbClr val="000066"/>
                </a:solidFill>
                <a:latin typeface="Times New Roman" charset="0"/>
              </a:rPr>
              <a:t>Por Jorge Alberto CORONEL</a:t>
            </a:r>
            <a:endParaRPr lang="es-ES" sz="2400">
              <a:solidFill>
                <a:srgbClr val="000066"/>
              </a:solidFill>
              <a:latin typeface="Times New Roman"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90600" y="762000"/>
            <a:ext cx="6248400" cy="762000"/>
          </a:xfrm>
        </p:spPr>
        <p:txBody>
          <a:bodyPr/>
          <a:lstStyle/>
          <a:p>
            <a:r>
              <a:rPr lang="es-MX" sz="2000" b="1">
                <a:solidFill>
                  <a:schemeClr val="tx1"/>
                </a:solidFill>
                <a:latin typeface="Lucida Console" pitchFamily="49" charset="0"/>
              </a:rPr>
              <a:t>Interpretación visual: MORFOLOGÍA</a:t>
            </a:r>
            <a:endParaRPr lang="es-ES" sz="2000" b="1">
              <a:solidFill>
                <a:schemeClr val="tx1"/>
              </a:solidFill>
              <a:latin typeface="Lucida Console" pitchFamily="49" charset="0"/>
            </a:endParaRPr>
          </a:p>
        </p:txBody>
      </p:sp>
      <p:sp>
        <p:nvSpPr>
          <p:cNvPr id="11269" name="Text Box 5"/>
          <p:cNvSpPr txBox="1">
            <a:spLocks noChangeArrowheads="1"/>
          </p:cNvSpPr>
          <p:nvPr/>
        </p:nvSpPr>
        <p:spPr bwMode="auto">
          <a:xfrm>
            <a:off x="898525" y="1817688"/>
            <a:ext cx="7396163" cy="3713162"/>
          </a:xfrm>
          <a:prstGeom prst="rect">
            <a:avLst/>
          </a:prstGeom>
          <a:noFill/>
          <a:ln w="9525">
            <a:noFill/>
            <a:miter lim="800000"/>
            <a:headEnd/>
            <a:tailEnd/>
          </a:ln>
          <a:effectLst/>
        </p:spPr>
        <p:txBody>
          <a:bodyPr>
            <a:spAutoFit/>
          </a:bodyPr>
          <a:lstStyle/>
          <a:p>
            <a:r>
              <a:rPr lang="es-MX" sz="1600"/>
              <a:t>En estudios morfológicos el análisis cualitativo de las formas es realizado en base a las sombras y textura de la imagen, que junto con otros rasgos del terreno dan la apariencia pseudo 3D de la escena</a:t>
            </a:r>
          </a:p>
          <a:p>
            <a:endParaRPr lang="es-MX" sz="1600"/>
          </a:p>
          <a:p>
            <a:r>
              <a:rPr lang="es-MX" sz="1600"/>
              <a:t>Se realizó una clasificación en el área de estudio, la cual</a:t>
            </a:r>
          </a:p>
          <a:p>
            <a:r>
              <a:rPr lang="es-MX" sz="1600"/>
              <a:t>Consistió en:</a:t>
            </a:r>
          </a:p>
          <a:p>
            <a:endParaRPr lang="es-MX" sz="1600"/>
          </a:p>
          <a:p>
            <a:r>
              <a:rPr lang="es-MX" sz="1600"/>
              <a:t> 			</a:t>
            </a:r>
            <a:r>
              <a:rPr lang="es-ES" sz="1600">
                <a:latin typeface="Arial" charset="0"/>
                <a:cs typeface="Arial" charset="0"/>
              </a:rPr>
              <a:t>A: Montañas</a:t>
            </a:r>
            <a:endParaRPr lang="es-ES" sz="1600">
              <a:latin typeface="Times New Roman" charset="0"/>
              <a:cs typeface="Times New Roman" charset="0"/>
            </a:endParaRPr>
          </a:p>
          <a:p>
            <a:r>
              <a:rPr lang="es-MX" sz="1600">
                <a:latin typeface="Arial" charset="0"/>
                <a:cs typeface="Arial" charset="0"/>
              </a:rPr>
              <a:t>			</a:t>
            </a:r>
            <a:r>
              <a:rPr lang="es-ES" sz="1600">
                <a:latin typeface="Arial" charset="0"/>
                <a:cs typeface="Arial" charset="0"/>
              </a:rPr>
              <a:t>B: Colinas Altas</a:t>
            </a:r>
            <a:endParaRPr lang="es-ES" sz="1600">
              <a:cs typeface="Times New Roman" charset="0"/>
            </a:endParaRPr>
          </a:p>
          <a:p>
            <a:r>
              <a:rPr lang="es-MX" sz="1600">
                <a:latin typeface="Arial" charset="0"/>
                <a:cs typeface="Arial" charset="0"/>
              </a:rPr>
              <a:t>			</a:t>
            </a:r>
            <a:r>
              <a:rPr lang="es-ES" sz="1600">
                <a:latin typeface="Arial" charset="0"/>
                <a:cs typeface="Arial" charset="0"/>
              </a:rPr>
              <a:t>C: Colinas Bajas</a:t>
            </a:r>
            <a:endParaRPr lang="es-ES" sz="1600">
              <a:cs typeface="Times New Roman" charset="0"/>
            </a:endParaRPr>
          </a:p>
          <a:p>
            <a:r>
              <a:rPr lang="es-MX" sz="1600">
                <a:latin typeface="Arial" charset="0"/>
                <a:cs typeface="Arial" charset="0"/>
              </a:rPr>
              <a:t>			</a:t>
            </a:r>
            <a:r>
              <a:rPr lang="es-ES" sz="1600">
                <a:latin typeface="Arial" charset="0"/>
                <a:cs typeface="Arial" charset="0"/>
              </a:rPr>
              <a:t>D: Planicies</a:t>
            </a:r>
            <a:endParaRPr lang="es-ES" sz="1600">
              <a:latin typeface="Times New Roman" charset="0"/>
              <a:cs typeface="Times New Roman" charset="0"/>
            </a:endParaRPr>
          </a:p>
          <a:p>
            <a:endParaRPr lang="es-ES" sz="1600"/>
          </a:p>
        </p:txBody>
      </p:sp>
      <p:sp>
        <p:nvSpPr>
          <p:cNvPr id="11270" name="AutoShape 6">
            <a:hlinkClick r:id="" action="ppaction://hlinkshowjump?jump=nextslide" highlightClick="1"/>
          </p:cNvPr>
          <p:cNvSpPr>
            <a:spLocks noChangeArrowheads="1"/>
          </p:cNvSpPr>
          <p:nvPr/>
        </p:nvSpPr>
        <p:spPr bwMode="auto">
          <a:xfrm>
            <a:off x="5257800" y="2667000"/>
            <a:ext cx="533400" cy="304800"/>
          </a:xfrm>
          <a:prstGeom prst="actionButtonForwardNext">
            <a:avLst/>
          </a:prstGeom>
          <a:solidFill>
            <a:schemeClr val="accent1"/>
          </a:solidFill>
          <a:ln w="9525">
            <a:solidFill>
              <a:schemeClr val="tx1"/>
            </a:solidFill>
            <a:miter lim="800000"/>
            <a:headEnd/>
            <a:tailEnd/>
          </a:ln>
          <a:effectLst/>
        </p:spPr>
        <p:txBody>
          <a:bodyPr wrap="none" anchor="ctr"/>
          <a:lstStyle/>
          <a:p>
            <a:endParaRPr lang="es-E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290" name="Group 2"/>
          <p:cNvGrpSpPr>
            <a:grpSpLocks noChangeAspect="1"/>
          </p:cNvGrpSpPr>
          <p:nvPr/>
        </p:nvGrpSpPr>
        <p:grpSpPr bwMode="auto">
          <a:xfrm>
            <a:off x="3962400" y="914400"/>
            <a:ext cx="4724400" cy="4724400"/>
            <a:chOff x="2781" y="7024"/>
            <a:chExt cx="6840" cy="6840"/>
          </a:xfrm>
        </p:grpSpPr>
        <p:grpSp>
          <p:nvGrpSpPr>
            <p:cNvPr id="12291" name="Group 3"/>
            <p:cNvGrpSpPr>
              <a:grpSpLocks noChangeAspect="1"/>
            </p:cNvGrpSpPr>
            <p:nvPr/>
          </p:nvGrpSpPr>
          <p:grpSpPr bwMode="auto">
            <a:xfrm>
              <a:off x="2781" y="7024"/>
              <a:ext cx="6840" cy="6840"/>
              <a:chOff x="2781" y="7024"/>
              <a:chExt cx="6840" cy="6840"/>
            </a:xfrm>
          </p:grpSpPr>
          <p:grpSp>
            <p:nvGrpSpPr>
              <p:cNvPr id="12292" name="Group 4"/>
              <p:cNvGrpSpPr>
                <a:grpSpLocks noChangeAspect="1"/>
              </p:cNvGrpSpPr>
              <p:nvPr/>
            </p:nvGrpSpPr>
            <p:grpSpPr bwMode="auto">
              <a:xfrm>
                <a:off x="2781" y="7024"/>
                <a:ext cx="2880" cy="3420"/>
                <a:chOff x="4590" y="1237"/>
                <a:chExt cx="2880" cy="3420"/>
              </a:xfrm>
            </p:grpSpPr>
            <p:sp>
              <p:nvSpPr>
                <p:cNvPr id="12293" name="Rectangle 5"/>
                <p:cNvSpPr>
                  <a:spLocks noChangeAspect="1" noChangeArrowheads="1"/>
                </p:cNvSpPr>
                <p:nvPr/>
              </p:nvSpPr>
              <p:spPr bwMode="auto">
                <a:xfrm>
                  <a:off x="4590" y="1237"/>
                  <a:ext cx="2880" cy="3420"/>
                </a:xfrm>
                <a:prstGeom prst="rect">
                  <a:avLst/>
                </a:prstGeom>
                <a:noFill/>
                <a:ln w="9525">
                  <a:solidFill>
                    <a:srgbClr val="000000"/>
                  </a:solidFill>
                  <a:miter lim="800000"/>
                  <a:headEnd/>
                  <a:tailEnd/>
                </a:ln>
              </p:spPr>
              <p:txBody>
                <a:bodyPr/>
                <a:lstStyle/>
                <a:p>
                  <a:endParaRPr lang="es-ES"/>
                </a:p>
              </p:txBody>
            </p:sp>
            <p:pic>
              <p:nvPicPr>
                <p:cNvPr id="12294" name="Picture 6" descr="C:\Teledetección\Ayudantes\Jorge\mon.jpg"/>
                <p:cNvPicPr preferRelativeResize="0">
                  <a:picLocks noChangeAspect="1" noChangeArrowheads="1"/>
                </p:cNvPicPr>
                <p:nvPr/>
              </p:nvPicPr>
              <p:blipFill>
                <a:blip r:embed="rId2"/>
                <a:srcRect/>
                <a:stretch>
                  <a:fillRect/>
                </a:stretch>
              </p:blipFill>
              <p:spPr bwMode="auto">
                <a:xfrm>
                  <a:off x="4767" y="1597"/>
                  <a:ext cx="2520" cy="2173"/>
                </a:xfrm>
                <a:prstGeom prst="rect">
                  <a:avLst/>
                </a:prstGeom>
                <a:noFill/>
                <a:ln w="9525">
                  <a:noFill/>
                  <a:miter lim="800000"/>
                  <a:headEnd/>
                  <a:tailEnd/>
                </a:ln>
              </p:spPr>
            </p:pic>
          </p:grpSp>
          <p:grpSp>
            <p:nvGrpSpPr>
              <p:cNvPr id="12295" name="Group 7"/>
              <p:cNvGrpSpPr>
                <a:grpSpLocks noChangeAspect="1"/>
              </p:cNvGrpSpPr>
              <p:nvPr/>
            </p:nvGrpSpPr>
            <p:grpSpPr bwMode="auto">
              <a:xfrm>
                <a:off x="6732" y="7024"/>
                <a:ext cx="2880" cy="3420"/>
                <a:chOff x="8541" y="1237"/>
                <a:chExt cx="2880" cy="3420"/>
              </a:xfrm>
            </p:grpSpPr>
            <p:pic>
              <p:nvPicPr>
                <p:cNvPr id="12296" name="Picture 8" descr="C:\Teledetección\Ayudantes\Jorge\col al.jpg"/>
                <p:cNvPicPr preferRelativeResize="0">
                  <a:picLocks noChangeAspect="1" noChangeArrowheads="1"/>
                </p:cNvPicPr>
                <p:nvPr/>
              </p:nvPicPr>
              <p:blipFill>
                <a:blip r:embed="rId3"/>
                <a:srcRect/>
                <a:stretch>
                  <a:fillRect/>
                </a:stretch>
              </p:blipFill>
              <p:spPr bwMode="auto">
                <a:xfrm>
                  <a:off x="8721" y="1597"/>
                  <a:ext cx="2520" cy="2171"/>
                </a:xfrm>
                <a:prstGeom prst="rect">
                  <a:avLst/>
                </a:prstGeom>
                <a:noFill/>
                <a:ln w="9525">
                  <a:noFill/>
                  <a:miter lim="800000"/>
                  <a:headEnd/>
                  <a:tailEnd/>
                </a:ln>
              </p:spPr>
            </p:pic>
            <p:sp>
              <p:nvSpPr>
                <p:cNvPr id="12297" name="Rectangle 9"/>
                <p:cNvSpPr>
                  <a:spLocks noChangeAspect="1" noChangeArrowheads="1"/>
                </p:cNvSpPr>
                <p:nvPr/>
              </p:nvSpPr>
              <p:spPr bwMode="auto">
                <a:xfrm>
                  <a:off x="8541" y="1237"/>
                  <a:ext cx="2880" cy="3420"/>
                </a:xfrm>
                <a:prstGeom prst="rect">
                  <a:avLst/>
                </a:prstGeom>
                <a:noFill/>
                <a:ln w="9525">
                  <a:solidFill>
                    <a:srgbClr val="000000"/>
                  </a:solidFill>
                  <a:miter lim="800000"/>
                  <a:headEnd/>
                  <a:tailEnd/>
                </a:ln>
              </p:spPr>
              <p:txBody>
                <a:bodyPr/>
                <a:lstStyle/>
                <a:p>
                  <a:endParaRPr lang="es-ES"/>
                </a:p>
              </p:txBody>
            </p:sp>
          </p:grpSp>
          <p:grpSp>
            <p:nvGrpSpPr>
              <p:cNvPr id="12298" name="Group 10"/>
              <p:cNvGrpSpPr>
                <a:grpSpLocks noChangeAspect="1"/>
              </p:cNvGrpSpPr>
              <p:nvPr/>
            </p:nvGrpSpPr>
            <p:grpSpPr bwMode="auto">
              <a:xfrm>
                <a:off x="2781" y="10444"/>
                <a:ext cx="2880" cy="3420"/>
                <a:chOff x="4595" y="4657"/>
                <a:chExt cx="2880" cy="3420"/>
              </a:xfrm>
            </p:grpSpPr>
            <p:pic>
              <p:nvPicPr>
                <p:cNvPr id="12299" name="Picture 11" descr="C:\Teledetección\Ayudantes\Jorge\col ba.jpg"/>
                <p:cNvPicPr preferRelativeResize="0">
                  <a:picLocks noChangeAspect="1" noChangeArrowheads="1"/>
                </p:cNvPicPr>
                <p:nvPr/>
              </p:nvPicPr>
              <p:blipFill>
                <a:blip r:embed="rId4"/>
                <a:srcRect/>
                <a:stretch>
                  <a:fillRect/>
                </a:stretch>
              </p:blipFill>
              <p:spPr bwMode="auto">
                <a:xfrm>
                  <a:off x="4761" y="5017"/>
                  <a:ext cx="2523" cy="2171"/>
                </a:xfrm>
                <a:prstGeom prst="rect">
                  <a:avLst/>
                </a:prstGeom>
                <a:noFill/>
                <a:ln w="9525">
                  <a:noFill/>
                  <a:miter lim="800000"/>
                  <a:headEnd/>
                  <a:tailEnd/>
                </a:ln>
              </p:spPr>
            </p:pic>
            <p:sp>
              <p:nvSpPr>
                <p:cNvPr id="12300" name="Rectangle 12"/>
                <p:cNvSpPr>
                  <a:spLocks noChangeAspect="1" noChangeArrowheads="1"/>
                </p:cNvSpPr>
                <p:nvPr/>
              </p:nvSpPr>
              <p:spPr bwMode="auto">
                <a:xfrm>
                  <a:off x="4595" y="4657"/>
                  <a:ext cx="2880" cy="3420"/>
                </a:xfrm>
                <a:prstGeom prst="rect">
                  <a:avLst/>
                </a:prstGeom>
                <a:noFill/>
                <a:ln w="9525">
                  <a:solidFill>
                    <a:srgbClr val="000000"/>
                  </a:solidFill>
                  <a:miter lim="800000"/>
                  <a:headEnd/>
                  <a:tailEnd/>
                </a:ln>
              </p:spPr>
              <p:txBody>
                <a:bodyPr/>
                <a:lstStyle/>
                <a:p>
                  <a:endParaRPr lang="es-ES"/>
                </a:p>
              </p:txBody>
            </p:sp>
          </p:grpSp>
          <p:grpSp>
            <p:nvGrpSpPr>
              <p:cNvPr id="12301" name="Group 13"/>
              <p:cNvGrpSpPr>
                <a:grpSpLocks noChangeAspect="1"/>
              </p:cNvGrpSpPr>
              <p:nvPr/>
            </p:nvGrpSpPr>
            <p:grpSpPr bwMode="auto">
              <a:xfrm>
                <a:off x="6741" y="10441"/>
                <a:ext cx="2880" cy="3420"/>
                <a:chOff x="6741" y="10441"/>
                <a:chExt cx="2880" cy="3420"/>
              </a:xfrm>
            </p:grpSpPr>
            <p:pic>
              <p:nvPicPr>
                <p:cNvPr id="12302" name="Picture 14" descr="C:\Teledetección\Ayudantes\Jorge\pla.jpg"/>
                <p:cNvPicPr preferRelativeResize="0">
                  <a:picLocks noChangeAspect="1" noChangeArrowheads="1"/>
                </p:cNvPicPr>
                <p:nvPr/>
              </p:nvPicPr>
              <p:blipFill>
                <a:blip r:embed="rId5"/>
                <a:srcRect/>
                <a:stretch>
                  <a:fillRect/>
                </a:stretch>
              </p:blipFill>
              <p:spPr bwMode="auto">
                <a:xfrm>
                  <a:off x="6921" y="10804"/>
                  <a:ext cx="2520" cy="2173"/>
                </a:xfrm>
                <a:prstGeom prst="rect">
                  <a:avLst/>
                </a:prstGeom>
                <a:noFill/>
                <a:ln w="9525">
                  <a:noFill/>
                  <a:miter lim="800000"/>
                  <a:headEnd/>
                  <a:tailEnd/>
                </a:ln>
              </p:spPr>
            </p:pic>
            <p:sp>
              <p:nvSpPr>
                <p:cNvPr id="12303" name="Rectangle 15"/>
                <p:cNvSpPr>
                  <a:spLocks noChangeAspect="1" noChangeArrowheads="1"/>
                </p:cNvSpPr>
                <p:nvPr/>
              </p:nvSpPr>
              <p:spPr bwMode="auto">
                <a:xfrm>
                  <a:off x="6741" y="10441"/>
                  <a:ext cx="2880" cy="3420"/>
                </a:xfrm>
                <a:prstGeom prst="rect">
                  <a:avLst/>
                </a:prstGeom>
                <a:noFill/>
                <a:ln w="9525">
                  <a:solidFill>
                    <a:srgbClr val="000000"/>
                  </a:solidFill>
                  <a:miter lim="800000"/>
                  <a:headEnd/>
                  <a:tailEnd/>
                </a:ln>
              </p:spPr>
              <p:txBody>
                <a:bodyPr/>
                <a:lstStyle/>
                <a:p>
                  <a:endParaRPr lang="es-ES"/>
                </a:p>
              </p:txBody>
            </p:sp>
          </p:grpSp>
        </p:grpSp>
        <p:sp>
          <p:nvSpPr>
            <p:cNvPr id="12304" name="Text Box 16"/>
            <p:cNvSpPr txBox="1">
              <a:spLocks noChangeAspect="1" noChangeArrowheads="1"/>
            </p:cNvSpPr>
            <p:nvPr/>
          </p:nvSpPr>
          <p:spPr bwMode="auto">
            <a:xfrm>
              <a:off x="2961" y="9544"/>
              <a:ext cx="2520" cy="900"/>
            </a:xfrm>
            <a:prstGeom prst="rect">
              <a:avLst/>
            </a:prstGeom>
            <a:solidFill>
              <a:srgbClr val="FFFFFF"/>
            </a:solidFill>
            <a:ln w="9525">
              <a:solidFill>
                <a:srgbClr val="000000"/>
              </a:solidFill>
              <a:miter lim="800000"/>
              <a:headEnd/>
              <a:tailEnd/>
            </a:ln>
          </p:spPr>
          <p:txBody>
            <a:bodyPr/>
            <a:lstStyle/>
            <a:p>
              <a:pPr algn="ctr" eaLnBrk="0" hangingPunct="0">
                <a:spcBef>
                  <a:spcPct val="0"/>
                </a:spcBef>
              </a:pPr>
              <a:r>
                <a:rPr lang="es-ES" sz="1400" b="1">
                  <a:latin typeface="Times New Roman" charset="0"/>
                </a:rPr>
                <a:t>A</a:t>
              </a:r>
              <a:r>
                <a:rPr lang="es-ES" sz="1200">
                  <a:latin typeface="Times New Roman" charset="0"/>
                </a:rPr>
                <a:t>: </a:t>
              </a:r>
              <a:r>
                <a:rPr lang="es-ES" sz="900">
                  <a:latin typeface="Times New Roman" charset="0"/>
                </a:rPr>
                <a:t>Montañas. Cordillera Costanera</a:t>
              </a:r>
              <a:endParaRPr lang="es-ES" sz="1200">
                <a:latin typeface="Times New Roman" charset="0"/>
              </a:endParaRPr>
            </a:p>
          </p:txBody>
        </p:sp>
        <p:sp>
          <p:nvSpPr>
            <p:cNvPr id="12305" name="Text Box 17"/>
            <p:cNvSpPr txBox="1">
              <a:spLocks noChangeAspect="1" noChangeArrowheads="1"/>
            </p:cNvSpPr>
            <p:nvPr/>
          </p:nvSpPr>
          <p:spPr bwMode="auto">
            <a:xfrm>
              <a:off x="6921" y="9544"/>
              <a:ext cx="2520" cy="900"/>
            </a:xfrm>
            <a:prstGeom prst="rect">
              <a:avLst/>
            </a:prstGeom>
            <a:solidFill>
              <a:srgbClr val="FFFFFF"/>
            </a:solidFill>
            <a:ln w="9525">
              <a:solidFill>
                <a:srgbClr val="000000"/>
              </a:solidFill>
              <a:miter lim="800000"/>
              <a:headEnd/>
              <a:tailEnd/>
            </a:ln>
          </p:spPr>
          <p:txBody>
            <a:bodyPr/>
            <a:lstStyle/>
            <a:p>
              <a:pPr algn="ctr" eaLnBrk="0" hangingPunct="0">
                <a:spcBef>
                  <a:spcPct val="0"/>
                </a:spcBef>
              </a:pPr>
              <a:r>
                <a:rPr lang="es-ES" sz="1400" b="1">
                  <a:latin typeface="Times New Roman" charset="0"/>
                </a:rPr>
                <a:t>B</a:t>
              </a:r>
              <a:r>
                <a:rPr lang="es-ES" sz="1200">
                  <a:latin typeface="Times New Roman" charset="0"/>
                </a:rPr>
                <a:t>: </a:t>
              </a:r>
              <a:r>
                <a:rPr lang="es-ES" sz="900">
                  <a:latin typeface="Times New Roman" charset="0"/>
                </a:rPr>
                <a:t>Colinas Altas. Zona de El Aromo</a:t>
              </a:r>
              <a:endParaRPr lang="es-ES" sz="1200">
                <a:latin typeface="Times New Roman" charset="0"/>
              </a:endParaRPr>
            </a:p>
            <a:p>
              <a:pPr eaLnBrk="0" hangingPunct="0">
                <a:spcBef>
                  <a:spcPct val="0"/>
                </a:spcBef>
              </a:pPr>
              <a:endParaRPr lang="es-ES" sz="1200">
                <a:latin typeface="Times New Roman" charset="0"/>
              </a:endParaRPr>
            </a:p>
          </p:txBody>
        </p:sp>
        <p:sp>
          <p:nvSpPr>
            <p:cNvPr id="12306" name="Text Box 18"/>
            <p:cNvSpPr txBox="1">
              <a:spLocks noChangeAspect="1" noChangeArrowheads="1"/>
            </p:cNvSpPr>
            <p:nvPr/>
          </p:nvSpPr>
          <p:spPr bwMode="auto">
            <a:xfrm>
              <a:off x="2961" y="12964"/>
              <a:ext cx="2520" cy="900"/>
            </a:xfrm>
            <a:prstGeom prst="rect">
              <a:avLst/>
            </a:prstGeom>
            <a:solidFill>
              <a:srgbClr val="FFFFFF"/>
            </a:solidFill>
            <a:ln w="9525">
              <a:solidFill>
                <a:srgbClr val="000000"/>
              </a:solidFill>
              <a:miter lim="800000"/>
              <a:headEnd/>
              <a:tailEnd/>
            </a:ln>
          </p:spPr>
          <p:txBody>
            <a:bodyPr/>
            <a:lstStyle/>
            <a:p>
              <a:pPr algn="ctr" eaLnBrk="0" hangingPunct="0">
                <a:spcBef>
                  <a:spcPct val="0"/>
                </a:spcBef>
              </a:pPr>
              <a:r>
                <a:rPr lang="es-ES" sz="1400" b="1">
                  <a:latin typeface="Times New Roman" charset="0"/>
                </a:rPr>
                <a:t>C</a:t>
              </a:r>
              <a:r>
                <a:rPr lang="es-ES" sz="1200">
                  <a:latin typeface="Times New Roman" charset="0"/>
                </a:rPr>
                <a:t>: </a:t>
              </a:r>
              <a:r>
                <a:rPr lang="es-ES" sz="900">
                  <a:latin typeface="Times New Roman" charset="0"/>
                </a:rPr>
                <a:t>Colinas Bajas. Cercano a Paján</a:t>
              </a:r>
              <a:endParaRPr lang="es-ES" sz="1200">
                <a:latin typeface="Times New Roman" charset="0"/>
              </a:endParaRPr>
            </a:p>
            <a:p>
              <a:pPr eaLnBrk="0" hangingPunct="0">
                <a:spcBef>
                  <a:spcPct val="0"/>
                </a:spcBef>
              </a:pPr>
              <a:endParaRPr lang="es-ES" sz="1200">
                <a:latin typeface="Times New Roman" charset="0"/>
              </a:endParaRPr>
            </a:p>
          </p:txBody>
        </p:sp>
        <p:sp>
          <p:nvSpPr>
            <p:cNvPr id="12307" name="Text Box 19"/>
            <p:cNvSpPr txBox="1">
              <a:spLocks noChangeAspect="1" noChangeArrowheads="1"/>
            </p:cNvSpPr>
            <p:nvPr/>
          </p:nvSpPr>
          <p:spPr bwMode="auto">
            <a:xfrm>
              <a:off x="6921" y="12964"/>
              <a:ext cx="2520" cy="900"/>
            </a:xfrm>
            <a:prstGeom prst="rect">
              <a:avLst/>
            </a:prstGeom>
            <a:solidFill>
              <a:srgbClr val="FFFFFF"/>
            </a:solidFill>
            <a:ln w="9525">
              <a:solidFill>
                <a:srgbClr val="000000"/>
              </a:solidFill>
              <a:miter lim="800000"/>
              <a:headEnd/>
              <a:tailEnd/>
            </a:ln>
          </p:spPr>
          <p:txBody>
            <a:bodyPr/>
            <a:lstStyle/>
            <a:p>
              <a:pPr algn="ctr" eaLnBrk="0" hangingPunct="0">
                <a:spcBef>
                  <a:spcPct val="0"/>
                </a:spcBef>
              </a:pPr>
              <a:r>
                <a:rPr lang="es-ES" sz="1400" b="1">
                  <a:latin typeface="Times New Roman" charset="0"/>
                </a:rPr>
                <a:t>D</a:t>
              </a:r>
              <a:r>
                <a:rPr lang="es-ES" sz="1200">
                  <a:latin typeface="Times New Roman" charset="0"/>
                </a:rPr>
                <a:t>: Planicies. Llanura de Membrillal</a:t>
              </a:r>
            </a:p>
            <a:p>
              <a:pPr eaLnBrk="0" hangingPunct="0">
                <a:spcBef>
                  <a:spcPct val="0"/>
                </a:spcBef>
              </a:pPr>
              <a:endParaRPr lang="es-ES" sz="1200">
                <a:latin typeface="Times New Roman" charset="0"/>
              </a:endParaRPr>
            </a:p>
          </p:txBody>
        </p:sp>
      </p:grpSp>
      <p:sp>
        <p:nvSpPr>
          <p:cNvPr id="12309" name="Rectangle 21"/>
          <p:cNvSpPr>
            <a:spLocks noChangeArrowheads="1"/>
          </p:cNvSpPr>
          <p:nvPr/>
        </p:nvSpPr>
        <p:spPr bwMode="auto">
          <a:xfrm>
            <a:off x="900113" y="1085850"/>
            <a:ext cx="9144000" cy="0"/>
          </a:xfrm>
          <a:prstGeom prst="rect">
            <a:avLst/>
          </a:prstGeom>
          <a:noFill/>
          <a:ln w="9525">
            <a:noFill/>
            <a:miter lim="800000"/>
            <a:headEnd/>
            <a:tailEnd/>
          </a:ln>
          <a:effectLst/>
        </p:spPr>
        <p:txBody>
          <a:bodyPr>
            <a:spAutoFit/>
          </a:bodyPr>
          <a:lstStyle/>
          <a:p>
            <a:endParaRPr lang="es-ES"/>
          </a:p>
        </p:txBody>
      </p:sp>
      <p:pic>
        <p:nvPicPr>
          <p:cNvPr id="12308" name="Picture 20" descr="radar strech"/>
          <p:cNvPicPr>
            <a:picLocks noChangeAspect="1" noChangeArrowheads="1"/>
          </p:cNvPicPr>
          <p:nvPr/>
        </p:nvPicPr>
        <p:blipFill>
          <a:blip r:embed="rId6"/>
          <a:srcRect l="35260" t="10648" r="33128" b="11253"/>
          <a:stretch>
            <a:fillRect/>
          </a:stretch>
        </p:blipFill>
        <p:spPr bwMode="auto">
          <a:xfrm>
            <a:off x="381000" y="381000"/>
            <a:ext cx="3251200" cy="6248400"/>
          </a:xfrm>
          <a:prstGeom prst="rect">
            <a:avLst/>
          </a:prstGeom>
          <a:noFill/>
        </p:spPr>
      </p:pic>
      <p:sp>
        <p:nvSpPr>
          <p:cNvPr id="12310" name="Rectangle 22"/>
          <p:cNvSpPr>
            <a:spLocks noGrp="1" noChangeArrowheads="1"/>
          </p:cNvSpPr>
          <p:nvPr>
            <p:ph type="title" idx="4294967295"/>
          </p:nvPr>
        </p:nvSpPr>
        <p:spPr>
          <a:xfrm>
            <a:off x="4191000" y="304800"/>
            <a:ext cx="3886200" cy="457200"/>
          </a:xfrm>
        </p:spPr>
        <p:txBody>
          <a:bodyPr/>
          <a:lstStyle/>
          <a:p>
            <a:r>
              <a:rPr lang="es-MX" sz="1800">
                <a:solidFill>
                  <a:schemeClr val="hlink"/>
                </a:solidFill>
                <a:latin typeface="Lucida Console" pitchFamily="49" charset="0"/>
              </a:rPr>
              <a:t>Clasificación Morfológica</a:t>
            </a:r>
            <a:endParaRPr lang="es-ES" sz="1800">
              <a:solidFill>
                <a:schemeClr val="hlink"/>
              </a:solidFill>
              <a:latin typeface="Lucida Console" pitchFamily="49" charset="0"/>
            </a:endParaRPr>
          </a:p>
        </p:txBody>
      </p:sp>
      <p:sp>
        <p:nvSpPr>
          <p:cNvPr id="12311" name="Text Box 23"/>
          <p:cNvSpPr txBox="1">
            <a:spLocks noChangeArrowheads="1"/>
          </p:cNvSpPr>
          <p:nvPr/>
        </p:nvSpPr>
        <p:spPr bwMode="auto">
          <a:xfrm>
            <a:off x="3870325" y="5976938"/>
            <a:ext cx="4652963" cy="274637"/>
          </a:xfrm>
          <a:prstGeom prst="rect">
            <a:avLst/>
          </a:prstGeom>
          <a:noFill/>
          <a:ln w="9525">
            <a:noFill/>
            <a:miter lim="800000"/>
            <a:headEnd/>
            <a:tailEnd/>
          </a:ln>
          <a:effectLst/>
        </p:spPr>
        <p:txBody>
          <a:bodyPr wrap="none">
            <a:spAutoFit/>
          </a:bodyPr>
          <a:lstStyle/>
          <a:p>
            <a:r>
              <a:rPr lang="es-MX" sz="1200"/>
              <a:t>Tomado de </a:t>
            </a:r>
            <a:r>
              <a:rPr lang="es-ES" sz="1200">
                <a:latin typeface="Arial" charset="0"/>
                <a:cs typeface="Arial" charset="0"/>
              </a:rPr>
              <a:t> Shwarz y Mower, 1968; Mac Donald y Lewis, 1969</a:t>
            </a:r>
            <a:r>
              <a:rPr lang="es-ES" sz="120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morfologia zona"/>
          <p:cNvPicPr>
            <a:picLocks noChangeAspect="1" noChangeArrowheads="1"/>
          </p:cNvPicPr>
          <p:nvPr/>
        </p:nvPicPr>
        <p:blipFill>
          <a:blip r:embed="rId2"/>
          <a:srcRect l="17590" t="6367" r="19669" b="22325"/>
          <a:stretch>
            <a:fillRect/>
          </a:stretch>
        </p:blipFill>
        <p:spPr bwMode="auto">
          <a:xfrm>
            <a:off x="2819400" y="609600"/>
            <a:ext cx="3703638" cy="5762625"/>
          </a:xfrm>
          <a:prstGeom prst="rect">
            <a:avLst/>
          </a:prstGeom>
          <a:noFill/>
        </p:spPr>
      </p:pic>
      <p:sp>
        <p:nvSpPr>
          <p:cNvPr id="13316" name="Text Box 4"/>
          <p:cNvSpPr txBox="1">
            <a:spLocks noChangeArrowheads="1"/>
          </p:cNvSpPr>
          <p:nvPr/>
        </p:nvSpPr>
        <p:spPr bwMode="auto">
          <a:xfrm>
            <a:off x="4708525" y="952500"/>
            <a:ext cx="644525" cy="274638"/>
          </a:xfrm>
          <a:prstGeom prst="rect">
            <a:avLst/>
          </a:prstGeom>
          <a:noFill/>
          <a:ln w="9525">
            <a:noFill/>
            <a:miter lim="800000"/>
            <a:headEnd/>
            <a:tailEnd/>
          </a:ln>
          <a:effectLst/>
        </p:spPr>
        <p:txBody>
          <a:bodyPr wrap="none">
            <a:spAutoFit/>
          </a:bodyPr>
          <a:lstStyle/>
          <a:p>
            <a:r>
              <a:rPr lang="es-MX" sz="1200"/>
              <a:t>Manta</a:t>
            </a:r>
            <a:endParaRPr lang="es-ES" sz="1200"/>
          </a:p>
        </p:txBody>
      </p:sp>
      <p:sp>
        <p:nvSpPr>
          <p:cNvPr id="13317" name="Text Box 5"/>
          <p:cNvSpPr txBox="1">
            <a:spLocks noChangeArrowheads="1"/>
          </p:cNvSpPr>
          <p:nvPr/>
        </p:nvSpPr>
        <p:spPr bwMode="auto">
          <a:xfrm>
            <a:off x="5181600" y="2133600"/>
            <a:ext cx="1196975" cy="274638"/>
          </a:xfrm>
          <a:prstGeom prst="rect">
            <a:avLst/>
          </a:prstGeom>
          <a:noFill/>
          <a:ln w="9525">
            <a:noFill/>
            <a:miter lim="800000"/>
            <a:headEnd/>
            <a:tailEnd/>
          </a:ln>
          <a:effectLst/>
        </p:spPr>
        <p:txBody>
          <a:bodyPr wrap="none">
            <a:spAutoFit/>
          </a:bodyPr>
          <a:lstStyle/>
          <a:p>
            <a:r>
              <a:rPr lang="es-MX" sz="1200"/>
              <a:t>Montecristi</a:t>
            </a:r>
            <a:endParaRPr lang="es-ES" sz="1200"/>
          </a:p>
        </p:txBody>
      </p:sp>
      <p:sp>
        <p:nvSpPr>
          <p:cNvPr id="13318" name="Rectangle 6"/>
          <p:cNvSpPr>
            <a:spLocks noGrp="1" noChangeArrowheads="1"/>
          </p:cNvSpPr>
          <p:nvPr>
            <p:ph type="title" idx="4294967295"/>
          </p:nvPr>
        </p:nvSpPr>
        <p:spPr>
          <a:xfrm>
            <a:off x="2743200" y="0"/>
            <a:ext cx="4038600" cy="533400"/>
          </a:xfrm>
        </p:spPr>
        <p:txBody>
          <a:bodyPr/>
          <a:lstStyle/>
          <a:p>
            <a:r>
              <a:rPr lang="es-MX" sz="2400" b="1">
                <a:solidFill>
                  <a:schemeClr val="hlink"/>
                </a:solidFill>
              </a:rPr>
              <a:t>Resultado de la Clasificación</a:t>
            </a:r>
            <a:endParaRPr lang="es-ES" sz="2400" b="1">
              <a:solidFill>
                <a:schemeClr val="hlink"/>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6800" y="152400"/>
            <a:ext cx="1828800" cy="685800"/>
          </a:xfrm>
        </p:spPr>
        <p:txBody>
          <a:bodyPr/>
          <a:lstStyle/>
          <a:p>
            <a:r>
              <a:rPr lang="es-MX" sz="3200" b="1">
                <a:latin typeface="Lucida Console" pitchFamily="49" charset="0"/>
              </a:rPr>
              <a:t>RADAR</a:t>
            </a:r>
            <a:endParaRPr lang="es-ES" sz="3200" b="1">
              <a:latin typeface="Lucida Console" pitchFamily="49" charset="0"/>
            </a:endParaRPr>
          </a:p>
        </p:txBody>
      </p:sp>
      <p:sp>
        <p:nvSpPr>
          <p:cNvPr id="15363" name="Rectangle 3"/>
          <p:cNvSpPr>
            <a:spLocks noGrp="1" noChangeArrowheads="1"/>
          </p:cNvSpPr>
          <p:nvPr>
            <p:ph type="body" idx="1"/>
          </p:nvPr>
        </p:nvSpPr>
        <p:spPr>
          <a:xfrm>
            <a:off x="1066800" y="762000"/>
            <a:ext cx="7769225" cy="442913"/>
          </a:xfrm>
        </p:spPr>
        <p:txBody>
          <a:bodyPr/>
          <a:lstStyle/>
          <a:p>
            <a:pPr>
              <a:buFontTx/>
              <a:buNone/>
            </a:pPr>
            <a:r>
              <a:rPr lang="es-MX" sz="2000" b="1">
                <a:latin typeface="Lucida Console" pitchFamily="49" charset="0"/>
              </a:rPr>
              <a:t>Interpretación visual: LINEAMIENTOS</a:t>
            </a:r>
          </a:p>
          <a:p>
            <a:pPr>
              <a:buFontTx/>
              <a:buNone/>
            </a:pPr>
            <a:endParaRPr lang="es-MX" sz="2000" b="1">
              <a:latin typeface="Lucida Console" pitchFamily="49" charset="0"/>
            </a:endParaRPr>
          </a:p>
          <a:p>
            <a:pPr>
              <a:buFontTx/>
              <a:buNone/>
            </a:pPr>
            <a:endParaRPr lang="es-ES" sz="2000" b="1">
              <a:latin typeface="Lucida Console" pitchFamily="49" charset="0"/>
            </a:endParaRPr>
          </a:p>
        </p:txBody>
      </p:sp>
      <p:pic>
        <p:nvPicPr>
          <p:cNvPr id="15364" name="Picture 4" descr="lineamientos"/>
          <p:cNvPicPr>
            <a:picLocks noChangeAspect="1" noChangeArrowheads="1"/>
          </p:cNvPicPr>
          <p:nvPr/>
        </p:nvPicPr>
        <p:blipFill>
          <a:blip r:embed="rId2"/>
          <a:srcRect l="4520" t="2661" r="4912" b="6987"/>
          <a:stretch>
            <a:fillRect/>
          </a:stretch>
        </p:blipFill>
        <p:spPr bwMode="auto">
          <a:xfrm>
            <a:off x="1524000" y="1171575"/>
            <a:ext cx="6781800" cy="547846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66800" y="304800"/>
            <a:ext cx="1524000" cy="609600"/>
          </a:xfrm>
        </p:spPr>
        <p:txBody>
          <a:bodyPr/>
          <a:lstStyle/>
          <a:p>
            <a:r>
              <a:rPr lang="es-MX" sz="3200" b="1">
                <a:latin typeface="Lucida Console" pitchFamily="49" charset="0"/>
              </a:rPr>
              <a:t>RADAR</a:t>
            </a:r>
            <a:endParaRPr lang="es-ES" sz="3200" b="1">
              <a:latin typeface="Lucida Console" pitchFamily="49" charset="0"/>
            </a:endParaRPr>
          </a:p>
        </p:txBody>
      </p:sp>
      <p:sp>
        <p:nvSpPr>
          <p:cNvPr id="16387" name="Rectangle 3"/>
          <p:cNvSpPr>
            <a:spLocks noGrp="1" noChangeArrowheads="1"/>
          </p:cNvSpPr>
          <p:nvPr>
            <p:ph type="body" idx="1"/>
          </p:nvPr>
        </p:nvSpPr>
        <p:spPr>
          <a:xfrm>
            <a:off x="990600" y="1219200"/>
            <a:ext cx="7769225" cy="3810000"/>
          </a:xfrm>
        </p:spPr>
        <p:txBody>
          <a:bodyPr/>
          <a:lstStyle/>
          <a:p>
            <a:pPr marL="609600" indent="-609600">
              <a:buFontTx/>
              <a:buNone/>
            </a:pPr>
            <a:r>
              <a:rPr lang="es-MX" sz="2000" b="1">
                <a:latin typeface="Lucida Console" pitchFamily="49" charset="0"/>
              </a:rPr>
              <a:t>Interpretación digital: LINEAMIENTOS</a:t>
            </a:r>
          </a:p>
          <a:p>
            <a:pPr marL="609600" indent="-609600">
              <a:buFontTx/>
              <a:buNone/>
            </a:pPr>
            <a:endParaRPr lang="es-MX" sz="2000" b="1">
              <a:latin typeface="Lucida Console" pitchFamily="49" charset="0"/>
            </a:endParaRPr>
          </a:p>
          <a:p>
            <a:pPr marL="609600" indent="-609600">
              <a:buFontTx/>
              <a:buNone/>
            </a:pPr>
            <a:endParaRPr lang="es-MX" sz="2000" b="1">
              <a:latin typeface="Lucida Console" pitchFamily="49" charset="0"/>
            </a:endParaRPr>
          </a:p>
          <a:p>
            <a:pPr marL="609600" indent="-609600">
              <a:buFontTx/>
              <a:buAutoNum type="alphaLcParenR"/>
            </a:pPr>
            <a:r>
              <a:rPr lang="es-MX" sz="2000" b="1">
                <a:latin typeface="Lucida Console" pitchFamily="49" charset="0"/>
              </a:rPr>
              <a:t>MEJORAMIENTO DE IMAGEN</a:t>
            </a:r>
          </a:p>
          <a:p>
            <a:pPr marL="609600" indent="-609600">
              <a:buFontTx/>
              <a:buNone/>
            </a:pPr>
            <a:endParaRPr lang="es-MX" sz="2000" b="1">
              <a:latin typeface="Lucida Console" pitchFamily="49" charset="0"/>
            </a:endParaRPr>
          </a:p>
          <a:p>
            <a:pPr marL="609600" indent="-609600"/>
            <a:r>
              <a:rPr lang="es-MX" sz="2000" b="1">
                <a:latin typeface="Lucida Console" pitchFamily="49" charset="0"/>
              </a:rPr>
              <a:t>Equalización de imagen mediante estiramiento o strech de su histograma.</a:t>
            </a:r>
          </a:p>
          <a:p>
            <a:pPr marL="609600" indent="-609600">
              <a:buFontTx/>
              <a:buNone/>
            </a:pPr>
            <a:endParaRPr lang="es-MX" sz="2000" b="1">
              <a:latin typeface="Lucida Console" pitchFamily="49" charset="0"/>
            </a:endParaRPr>
          </a:p>
          <a:p>
            <a:pPr marL="609600" indent="-609600"/>
            <a:r>
              <a:rPr lang="es-MX" sz="2000" b="1">
                <a:latin typeface="Lucida Console" pitchFamily="49" charset="0"/>
              </a:rPr>
              <a:t>Inversión de los niveles de contraste para realzar lineamientos.</a:t>
            </a:r>
            <a:endParaRPr lang="es-ES" sz="2000" b="1">
              <a:latin typeface="Lucida Console" pitchFamily="49"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1026" descr="histogramas"/>
          <p:cNvPicPr>
            <a:picLocks noChangeAspect="1" noChangeArrowheads="1"/>
          </p:cNvPicPr>
          <p:nvPr/>
        </p:nvPicPr>
        <p:blipFill>
          <a:blip r:embed="rId2" cstate="print">
            <a:lum bright="-6000" contrast="84000"/>
          </a:blip>
          <a:srcRect l="23470" r="24490" b="48984"/>
          <a:stretch>
            <a:fillRect/>
          </a:stretch>
        </p:blipFill>
        <p:spPr bwMode="auto">
          <a:xfrm>
            <a:off x="838200" y="2133600"/>
            <a:ext cx="3886200" cy="2590800"/>
          </a:xfrm>
          <a:prstGeom prst="rect">
            <a:avLst/>
          </a:prstGeom>
          <a:noFill/>
          <a:ln w="38100" cmpd="dbl">
            <a:solidFill>
              <a:srgbClr val="000000"/>
            </a:solidFill>
            <a:miter lim="800000"/>
            <a:headEnd/>
            <a:tailEnd/>
          </a:ln>
        </p:spPr>
      </p:pic>
      <p:sp>
        <p:nvSpPr>
          <p:cNvPr id="18437" name="Rectangle 1029"/>
          <p:cNvSpPr>
            <a:spLocks noGrp="1" noChangeArrowheads="1"/>
          </p:cNvSpPr>
          <p:nvPr>
            <p:ph type="title" idx="4294967295"/>
          </p:nvPr>
        </p:nvSpPr>
        <p:spPr>
          <a:xfrm>
            <a:off x="762000" y="1295400"/>
            <a:ext cx="4343400" cy="457200"/>
          </a:xfrm>
        </p:spPr>
        <p:txBody>
          <a:bodyPr/>
          <a:lstStyle/>
          <a:p>
            <a:r>
              <a:rPr lang="es-MX" sz="2400" b="1">
                <a:solidFill>
                  <a:schemeClr val="tx1"/>
                </a:solidFill>
                <a:latin typeface="Lucida Console" pitchFamily="49" charset="0"/>
              </a:rPr>
              <a:t>Histograma</a:t>
            </a:r>
            <a:br>
              <a:rPr lang="es-MX" sz="2400" b="1">
                <a:solidFill>
                  <a:schemeClr val="tx1"/>
                </a:solidFill>
                <a:latin typeface="Lucida Console" pitchFamily="49" charset="0"/>
              </a:rPr>
            </a:br>
            <a:r>
              <a:rPr lang="es-MX" sz="2400" b="1">
                <a:solidFill>
                  <a:schemeClr val="tx1"/>
                </a:solidFill>
                <a:latin typeface="Lucida Console" pitchFamily="49" charset="0"/>
              </a:rPr>
              <a:t>de imagen original</a:t>
            </a:r>
            <a:endParaRPr lang="es-ES" sz="2400" b="1">
              <a:solidFill>
                <a:schemeClr val="tx1"/>
              </a:solidFill>
              <a:latin typeface="Lucida Console" pitchFamily="49" charset="0"/>
            </a:endParaRPr>
          </a:p>
        </p:txBody>
      </p:sp>
      <p:pic>
        <p:nvPicPr>
          <p:cNvPr id="18438" name="Picture 1030" descr="radar strech"/>
          <p:cNvPicPr>
            <a:picLocks noChangeAspect="1" noChangeArrowheads="1"/>
          </p:cNvPicPr>
          <p:nvPr/>
        </p:nvPicPr>
        <p:blipFill>
          <a:blip r:embed="rId3"/>
          <a:srcRect l="3462" t="10648" r="64995" b="11253"/>
          <a:stretch>
            <a:fillRect/>
          </a:stretch>
        </p:blipFill>
        <p:spPr bwMode="auto">
          <a:xfrm>
            <a:off x="5638800" y="990600"/>
            <a:ext cx="2605088" cy="5018088"/>
          </a:xfrm>
          <a:prstGeom prst="rect">
            <a:avLst/>
          </a:prstGeom>
          <a:noFill/>
          <a:ln w="38100" cmpd="dbl">
            <a:solidFill>
              <a:srgbClr val="000000"/>
            </a:solidFill>
            <a:miter lim="800000"/>
            <a:headEnd/>
            <a:tailEnd/>
          </a:ln>
        </p:spPr>
      </p:pic>
      <p:sp>
        <p:nvSpPr>
          <p:cNvPr id="18439" name="Line 1031"/>
          <p:cNvSpPr>
            <a:spLocks noChangeShapeType="1"/>
          </p:cNvSpPr>
          <p:nvPr/>
        </p:nvSpPr>
        <p:spPr bwMode="auto">
          <a:xfrm>
            <a:off x="4876800" y="3429000"/>
            <a:ext cx="533400" cy="0"/>
          </a:xfrm>
          <a:prstGeom prst="line">
            <a:avLst/>
          </a:prstGeom>
          <a:noFill/>
          <a:ln w="34925">
            <a:solidFill>
              <a:schemeClr val="tx1"/>
            </a:solidFill>
            <a:round/>
            <a:headEnd/>
            <a:tailEnd type="triangle" w="med" len="med"/>
          </a:ln>
          <a:effectLst/>
        </p:spPr>
        <p:txBody>
          <a:bodyPr wrap="none"/>
          <a:lstStyle/>
          <a:p>
            <a:endParaRPr lang="es-ES"/>
          </a:p>
        </p:txBody>
      </p:sp>
      <p:sp>
        <p:nvSpPr>
          <p:cNvPr id="18440" name="Text Box 1032"/>
          <p:cNvSpPr txBox="1">
            <a:spLocks noChangeArrowheads="1"/>
          </p:cNvSpPr>
          <p:nvPr/>
        </p:nvSpPr>
        <p:spPr bwMode="auto">
          <a:xfrm>
            <a:off x="5638800" y="476250"/>
            <a:ext cx="2470150" cy="396875"/>
          </a:xfrm>
          <a:prstGeom prst="rect">
            <a:avLst/>
          </a:prstGeom>
          <a:noFill/>
          <a:ln w="9525">
            <a:noFill/>
            <a:miter lim="800000"/>
            <a:headEnd/>
            <a:tailEnd/>
          </a:ln>
          <a:effectLst/>
        </p:spPr>
        <p:txBody>
          <a:bodyPr wrap="none">
            <a:spAutoFit/>
          </a:bodyPr>
          <a:lstStyle/>
          <a:p>
            <a:r>
              <a:rPr lang="es-MX"/>
              <a:t>Imagen Original</a:t>
            </a:r>
            <a:endParaRPr lang="es-E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2" descr="histogramas"/>
          <p:cNvPicPr>
            <a:picLocks noChangeAspect="1" noChangeArrowheads="1"/>
          </p:cNvPicPr>
          <p:nvPr/>
        </p:nvPicPr>
        <p:blipFill>
          <a:blip r:embed="rId2" cstate="print">
            <a:lum bright="-6000" contrast="84000"/>
          </a:blip>
          <a:srcRect t="46515" r="51021" b="-2032"/>
          <a:stretch>
            <a:fillRect/>
          </a:stretch>
        </p:blipFill>
        <p:spPr bwMode="auto">
          <a:xfrm>
            <a:off x="838200" y="1905000"/>
            <a:ext cx="3657600" cy="2819400"/>
          </a:xfrm>
          <a:prstGeom prst="rect">
            <a:avLst/>
          </a:prstGeom>
          <a:noFill/>
          <a:ln w="38100" cmpd="dbl">
            <a:solidFill>
              <a:srgbClr val="000000"/>
            </a:solidFill>
            <a:miter lim="800000"/>
            <a:headEnd/>
            <a:tailEnd/>
          </a:ln>
        </p:spPr>
      </p:pic>
      <p:pic>
        <p:nvPicPr>
          <p:cNvPr id="55299" name="Picture 3" descr="radar strech"/>
          <p:cNvPicPr>
            <a:picLocks noChangeAspect="1" noChangeArrowheads="1"/>
          </p:cNvPicPr>
          <p:nvPr/>
        </p:nvPicPr>
        <p:blipFill>
          <a:blip r:embed="rId3"/>
          <a:srcRect l="35928" t="10648" r="33624" b="11253"/>
          <a:stretch>
            <a:fillRect/>
          </a:stretch>
        </p:blipFill>
        <p:spPr bwMode="auto">
          <a:xfrm>
            <a:off x="5791200" y="914400"/>
            <a:ext cx="2514600" cy="5018088"/>
          </a:xfrm>
          <a:prstGeom prst="rect">
            <a:avLst/>
          </a:prstGeom>
          <a:noFill/>
          <a:ln w="38100" cmpd="dbl">
            <a:solidFill>
              <a:srgbClr val="000000"/>
            </a:solidFill>
            <a:miter lim="800000"/>
            <a:headEnd/>
            <a:tailEnd/>
          </a:ln>
        </p:spPr>
      </p:pic>
      <p:sp>
        <p:nvSpPr>
          <p:cNvPr id="55300" name="Line 4"/>
          <p:cNvSpPr>
            <a:spLocks noChangeShapeType="1"/>
          </p:cNvSpPr>
          <p:nvPr/>
        </p:nvSpPr>
        <p:spPr bwMode="auto">
          <a:xfrm>
            <a:off x="4800600" y="3352800"/>
            <a:ext cx="609600" cy="0"/>
          </a:xfrm>
          <a:prstGeom prst="line">
            <a:avLst/>
          </a:prstGeom>
          <a:noFill/>
          <a:ln w="25400">
            <a:solidFill>
              <a:schemeClr val="tx1"/>
            </a:solidFill>
            <a:round/>
            <a:headEnd/>
            <a:tailEnd type="triangle" w="med" len="med"/>
          </a:ln>
          <a:effectLst/>
        </p:spPr>
        <p:txBody>
          <a:bodyPr wrap="none"/>
          <a:lstStyle/>
          <a:p>
            <a:endParaRPr lang="es-ES"/>
          </a:p>
        </p:txBody>
      </p:sp>
      <p:sp>
        <p:nvSpPr>
          <p:cNvPr id="55301" name="Rectangle 5"/>
          <p:cNvSpPr>
            <a:spLocks noChangeArrowheads="1"/>
          </p:cNvSpPr>
          <p:nvPr/>
        </p:nvSpPr>
        <p:spPr bwMode="auto">
          <a:xfrm>
            <a:off x="762000" y="1295400"/>
            <a:ext cx="4343400" cy="457200"/>
          </a:xfrm>
          <a:prstGeom prst="rect">
            <a:avLst/>
          </a:prstGeom>
          <a:noFill/>
          <a:ln w="9525">
            <a:noFill/>
            <a:miter lim="800000"/>
            <a:headEnd/>
            <a:tailEnd/>
          </a:ln>
          <a:effectLst/>
        </p:spPr>
        <p:txBody>
          <a:bodyPr anchor="b"/>
          <a:lstStyle/>
          <a:p>
            <a:pPr>
              <a:spcBef>
                <a:spcPct val="0"/>
              </a:spcBef>
            </a:pPr>
            <a:r>
              <a:rPr lang="es-MX" sz="2400" b="1"/>
              <a:t>Histograma</a:t>
            </a:r>
            <a:br>
              <a:rPr lang="es-MX" sz="2400" b="1"/>
            </a:br>
            <a:r>
              <a:rPr lang="es-MX" sz="2400" b="1"/>
              <a:t>de imagen con strech de contraste</a:t>
            </a:r>
            <a:endParaRPr lang="es-ES" sz="2400" b="1"/>
          </a:p>
        </p:txBody>
      </p:sp>
      <p:sp>
        <p:nvSpPr>
          <p:cNvPr id="55302" name="Text Box 6"/>
          <p:cNvSpPr txBox="1">
            <a:spLocks noChangeArrowheads="1"/>
          </p:cNvSpPr>
          <p:nvPr/>
        </p:nvSpPr>
        <p:spPr bwMode="auto">
          <a:xfrm>
            <a:off x="5486400" y="228600"/>
            <a:ext cx="3384550" cy="762000"/>
          </a:xfrm>
          <a:prstGeom prst="rect">
            <a:avLst/>
          </a:prstGeom>
          <a:noFill/>
          <a:ln w="9525">
            <a:noFill/>
            <a:miter lim="800000"/>
            <a:headEnd/>
            <a:tailEnd/>
          </a:ln>
          <a:effectLst/>
        </p:spPr>
        <p:txBody>
          <a:bodyPr wrap="none">
            <a:spAutoFit/>
          </a:bodyPr>
          <a:lstStyle/>
          <a:p>
            <a:pPr algn="ctr"/>
            <a:r>
              <a:rPr lang="es-MX"/>
              <a:t>Imagen con strech de </a:t>
            </a:r>
          </a:p>
          <a:p>
            <a:pPr algn="ctr"/>
            <a:r>
              <a:rPr lang="es-MX"/>
              <a:t>contraste</a:t>
            </a:r>
            <a:endParaRPr lang="es-E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2" descr="histogramas"/>
          <p:cNvPicPr>
            <a:picLocks noChangeAspect="1" noChangeArrowheads="1"/>
          </p:cNvPicPr>
          <p:nvPr/>
        </p:nvPicPr>
        <p:blipFill>
          <a:blip r:embed="rId2" cstate="print">
            <a:lum bright="-6000" contrast="84000"/>
          </a:blip>
          <a:srcRect l="51021" t="46515" r="1021" b="969"/>
          <a:stretch>
            <a:fillRect/>
          </a:stretch>
        </p:blipFill>
        <p:spPr bwMode="auto">
          <a:xfrm>
            <a:off x="685800" y="1905000"/>
            <a:ext cx="3581400" cy="2667000"/>
          </a:xfrm>
          <a:prstGeom prst="rect">
            <a:avLst/>
          </a:prstGeom>
          <a:noFill/>
          <a:ln w="38100" cmpd="dbl">
            <a:solidFill>
              <a:srgbClr val="000000"/>
            </a:solidFill>
            <a:miter lim="800000"/>
            <a:headEnd/>
            <a:tailEnd/>
          </a:ln>
        </p:spPr>
      </p:pic>
      <p:pic>
        <p:nvPicPr>
          <p:cNvPr id="56323" name="Picture 3" descr="radar strech"/>
          <p:cNvPicPr>
            <a:picLocks noChangeAspect="1" noChangeArrowheads="1"/>
          </p:cNvPicPr>
          <p:nvPr/>
        </p:nvPicPr>
        <p:blipFill>
          <a:blip r:embed="rId3"/>
          <a:srcRect l="66376" t="10648" r="1332" b="11253"/>
          <a:stretch>
            <a:fillRect/>
          </a:stretch>
        </p:blipFill>
        <p:spPr bwMode="auto">
          <a:xfrm>
            <a:off x="5867400" y="990600"/>
            <a:ext cx="2667000" cy="5018088"/>
          </a:xfrm>
          <a:prstGeom prst="rect">
            <a:avLst/>
          </a:prstGeom>
          <a:noFill/>
          <a:ln w="38100" cmpd="dbl">
            <a:solidFill>
              <a:srgbClr val="000000"/>
            </a:solidFill>
            <a:miter lim="800000"/>
            <a:headEnd/>
            <a:tailEnd/>
          </a:ln>
        </p:spPr>
      </p:pic>
      <p:sp>
        <p:nvSpPr>
          <p:cNvPr id="56324" name="Line 4"/>
          <p:cNvSpPr>
            <a:spLocks noChangeShapeType="1"/>
          </p:cNvSpPr>
          <p:nvPr/>
        </p:nvSpPr>
        <p:spPr bwMode="auto">
          <a:xfrm>
            <a:off x="4724400" y="3200400"/>
            <a:ext cx="685800" cy="0"/>
          </a:xfrm>
          <a:prstGeom prst="line">
            <a:avLst/>
          </a:prstGeom>
          <a:noFill/>
          <a:ln w="28575">
            <a:solidFill>
              <a:schemeClr val="tx1"/>
            </a:solidFill>
            <a:round/>
            <a:headEnd/>
            <a:tailEnd type="triangle" w="lg" len="lg"/>
          </a:ln>
          <a:effectLst/>
        </p:spPr>
        <p:txBody>
          <a:bodyPr wrap="none"/>
          <a:lstStyle/>
          <a:p>
            <a:endParaRPr lang="es-ES"/>
          </a:p>
        </p:txBody>
      </p:sp>
      <p:sp>
        <p:nvSpPr>
          <p:cNvPr id="56325" name="Rectangle 5"/>
          <p:cNvSpPr>
            <a:spLocks noChangeArrowheads="1"/>
          </p:cNvSpPr>
          <p:nvPr/>
        </p:nvSpPr>
        <p:spPr bwMode="auto">
          <a:xfrm>
            <a:off x="762000" y="1295400"/>
            <a:ext cx="4343400" cy="457200"/>
          </a:xfrm>
          <a:prstGeom prst="rect">
            <a:avLst/>
          </a:prstGeom>
          <a:noFill/>
          <a:ln w="9525">
            <a:noFill/>
            <a:miter lim="800000"/>
            <a:headEnd/>
            <a:tailEnd/>
          </a:ln>
          <a:effectLst/>
        </p:spPr>
        <p:txBody>
          <a:bodyPr anchor="b"/>
          <a:lstStyle/>
          <a:p>
            <a:pPr>
              <a:spcBef>
                <a:spcPct val="0"/>
              </a:spcBef>
            </a:pPr>
            <a:r>
              <a:rPr lang="es-MX" sz="2400" b="1"/>
              <a:t>Histograma</a:t>
            </a:r>
            <a:br>
              <a:rPr lang="es-MX" sz="2400" b="1"/>
            </a:br>
            <a:r>
              <a:rPr lang="es-MX" sz="2400" b="1"/>
              <a:t>de imagen con strech de contraste invertido</a:t>
            </a:r>
            <a:endParaRPr lang="es-ES" sz="2400" b="1"/>
          </a:p>
        </p:txBody>
      </p:sp>
      <p:sp>
        <p:nvSpPr>
          <p:cNvPr id="56326" name="Text Box 6"/>
          <p:cNvSpPr txBox="1">
            <a:spLocks noChangeArrowheads="1"/>
          </p:cNvSpPr>
          <p:nvPr/>
        </p:nvSpPr>
        <p:spPr bwMode="auto">
          <a:xfrm>
            <a:off x="5486400" y="228600"/>
            <a:ext cx="3384550" cy="762000"/>
          </a:xfrm>
          <a:prstGeom prst="rect">
            <a:avLst/>
          </a:prstGeom>
          <a:noFill/>
          <a:ln w="9525">
            <a:noFill/>
            <a:miter lim="800000"/>
            <a:headEnd/>
            <a:tailEnd/>
          </a:ln>
          <a:effectLst/>
        </p:spPr>
        <p:txBody>
          <a:bodyPr wrap="none">
            <a:spAutoFit/>
          </a:bodyPr>
          <a:lstStyle/>
          <a:p>
            <a:pPr algn="ctr"/>
            <a:r>
              <a:rPr lang="es-MX"/>
              <a:t>Imagen con strech de </a:t>
            </a:r>
          </a:p>
          <a:p>
            <a:pPr algn="ctr"/>
            <a:r>
              <a:rPr lang="es-MX"/>
              <a:t>contraste invertido</a:t>
            </a:r>
            <a:endParaRPr lang="es-E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descr="radar strech"/>
          <p:cNvPicPr>
            <a:picLocks noChangeAspect="1" noChangeArrowheads="1"/>
          </p:cNvPicPr>
          <p:nvPr/>
        </p:nvPicPr>
        <p:blipFill>
          <a:blip r:embed="rId2"/>
          <a:srcRect l="3462" t="10648" r="1332" b="11253"/>
          <a:stretch>
            <a:fillRect/>
          </a:stretch>
        </p:blipFill>
        <p:spPr bwMode="auto">
          <a:xfrm>
            <a:off x="671513" y="990600"/>
            <a:ext cx="7862887" cy="5018088"/>
          </a:xfrm>
          <a:prstGeom prst="rect">
            <a:avLst/>
          </a:prstGeom>
          <a:noFill/>
          <a:ln w="38100" cmpd="dbl">
            <a:solidFill>
              <a:srgbClr val="000000"/>
            </a:solidFill>
            <a:miter lim="800000"/>
            <a:headEnd/>
            <a:tailEnd/>
          </a:ln>
        </p:spPr>
      </p:pic>
      <p:sp>
        <p:nvSpPr>
          <p:cNvPr id="19460" name="Text Box 4"/>
          <p:cNvSpPr txBox="1">
            <a:spLocks noChangeArrowheads="1"/>
          </p:cNvSpPr>
          <p:nvPr/>
        </p:nvSpPr>
        <p:spPr bwMode="auto">
          <a:xfrm>
            <a:off x="2667000" y="304800"/>
            <a:ext cx="4186238" cy="396875"/>
          </a:xfrm>
          <a:prstGeom prst="rect">
            <a:avLst/>
          </a:prstGeom>
          <a:noFill/>
          <a:ln w="9525">
            <a:noFill/>
            <a:miter lim="800000"/>
            <a:headEnd/>
            <a:tailEnd/>
          </a:ln>
          <a:effectLst/>
        </p:spPr>
        <p:txBody>
          <a:bodyPr wrap="none">
            <a:spAutoFit/>
          </a:bodyPr>
          <a:lstStyle/>
          <a:p>
            <a:r>
              <a:rPr lang="es-MX" b="1"/>
              <a:t>Mejoramiento de la imagen</a:t>
            </a:r>
            <a:r>
              <a:rPr lang="es-MX"/>
              <a:t> </a:t>
            </a:r>
            <a:endParaRPr lang="es-ES"/>
          </a:p>
        </p:txBody>
      </p:sp>
      <p:sp>
        <p:nvSpPr>
          <p:cNvPr id="19462" name="Text Box 6"/>
          <p:cNvSpPr txBox="1">
            <a:spLocks noChangeArrowheads="1"/>
          </p:cNvSpPr>
          <p:nvPr/>
        </p:nvSpPr>
        <p:spPr bwMode="auto">
          <a:xfrm>
            <a:off x="1492250" y="5505450"/>
            <a:ext cx="336550" cy="396875"/>
          </a:xfrm>
          <a:prstGeom prst="rect">
            <a:avLst/>
          </a:prstGeom>
          <a:noFill/>
          <a:ln w="9525">
            <a:noFill/>
            <a:miter lim="800000"/>
            <a:headEnd/>
            <a:tailEnd/>
          </a:ln>
          <a:effectLst/>
        </p:spPr>
        <p:txBody>
          <a:bodyPr wrap="none">
            <a:spAutoFit/>
          </a:bodyPr>
          <a:lstStyle/>
          <a:p>
            <a:r>
              <a:rPr lang="es-MX"/>
              <a:t>A</a:t>
            </a:r>
            <a:endParaRPr lang="es-ES"/>
          </a:p>
        </p:txBody>
      </p:sp>
      <p:sp>
        <p:nvSpPr>
          <p:cNvPr id="19463" name="Text Box 7"/>
          <p:cNvSpPr txBox="1">
            <a:spLocks noChangeArrowheads="1"/>
          </p:cNvSpPr>
          <p:nvPr/>
        </p:nvSpPr>
        <p:spPr bwMode="auto">
          <a:xfrm>
            <a:off x="4022725" y="5505450"/>
            <a:ext cx="336550" cy="396875"/>
          </a:xfrm>
          <a:prstGeom prst="rect">
            <a:avLst/>
          </a:prstGeom>
          <a:noFill/>
          <a:ln w="9525">
            <a:noFill/>
            <a:miter lim="800000"/>
            <a:headEnd/>
            <a:tailEnd/>
          </a:ln>
          <a:effectLst/>
        </p:spPr>
        <p:txBody>
          <a:bodyPr wrap="none">
            <a:spAutoFit/>
          </a:bodyPr>
          <a:lstStyle/>
          <a:p>
            <a:r>
              <a:rPr lang="es-MX"/>
              <a:t>B</a:t>
            </a:r>
            <a:endParaRPr lang="es-ES"/>
          </a:p>
        </p:txBody>
      </p:sp>
      <p:sp>
        <p:nvSpPr>
          <p:cNvPr id="19464" name="Text Box 8"/>
          <p:cNvSpPr txBox="1">
            <a:spLocks noChangeArrowheads="1"/>
          </p:cNvSpPr>
          <p:nvPr/>
        </p:nvSpPr>
        <p:spPr bwMode="auto">
          <a:xfrm>
            <a:off x="6689725" y="5486400"/>
            <a:ext cx="336550" cy="396875"/>
          </a:xfrm>
          <a:prstGeom prst="rect">
            <a:avLst/>
          </a:prstGeom>
          <a:noFill/>
          <a:ln w="9525">
            <a:noFill/>
            <a:miter lim="800000"/>
            <a:headEnd/>
            <a:tailEnd/>
          </a:ln>
          <a:effectLst/>
        </p:spPr>
        <p:txBody>
          <a:bodyPr wrap="none">
            <a:spAutoFit/>
          </a:bodyPr>
          <a:lstStyle/>
          <a:p>
            <a:r>
              <a:rPr lang="es-MX"/>
              <a:t>C</a:t>
            </a:r>
            <a:endParaRPr lang="es-E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66800" y="381000"/>
            <a:ext cx="1752600" cy="609600"/>
          </a:xfrm>
        </p:spPr>
        <p:txBody>
          <a:bodyPr/>
          <a:lstStyle/>
          <a:p>
            <a:r>
              <a:rPr lang="es-MX" sz="3200" b="1">
                <a:latin typeface="Lucida Console" pitchFamily="49" charset="0"/>
              </a:rPr>
              <a:t>RADAR</a:t>
            </a:r>
            <a:endParaRPr lang="es-ES" sz="3200" b="1">
              <a:latin typeface="Lucida Console" pitchFamily="49" charset="0"/>
            </a:endParaRPr>
          </a:p>
        </p:txBody>
      </p:sp>
      <p:sp>
        <p:nvSpPr>
          <p:cNvPr id="17411" name="Rectangle 3"/>
          <p:cNvSpPr>
            <a:spLocks noGrp="1" noChangeArrowheads="1"/>
          </p:cNvSpPr>
          <p:nvPr>
            <p:ph type="body" idx="1"/>
          </p:nvPr>
        </p:nvSpPr>
        <p:spPr/>
        <p:txBody>
          <a:bodyPr/>
          <a:lstStyle/>
          <a:p>
            <a:pPr marL="609600" indent="-609600">
              <a:buFontTx/>
              <a:buNone/>
            </a:pPr>
            <a:r>
              <a:rPr lang="es-MX" sz="2000" b="1">
                <a:latin typeface="Lucida Console" pitchFamily="49" charset="0"/>
              </a:rPr>
              <a:t>Interpretación digital: LINEAMIENTOS</a:t>
            </a:r>
          </a:p>
          <a:p>
            <a:pPr marL="609600" indent="-609600">
              <a:buFontTx/>
              <a:buNone/>
            </a:pPr>
            <a:endParaRPr lang="es-MX" sz="2000" b="1">
              <a:latin typeface="Lucida Console" pitchFamily="49" charset="0"/>
            </a:endParaRPr>
          </a:p>
          <a:p>
            <a:pPr marL="609600" indent="-609600">
              <a:buFontTx/>
              <a:buNone/>
            </a:pPr>
            <a:r>
              <a:rPr lang="es-MX" sz="2000" b="1">
                <a:latin typeface="Lucida Console" pitchFamily="49" charset="0"/>
              </a:rPr>
              <a:t>b) USO DE FILTROS</a:t>
            </a:r>
          </a:p>
          <a:p>
            <a:pPr marL="609600" indent="-609600">
              <a:buFontTx/>
              <a:buNone/>
            </a:pPr>
            <a:endParaRPr lang="es-MX" sz="2000" b="1">
              <a:latin typeface="Lucida Console" pitchFamily="49" charset="0"/>
            </a:endParaRPr>
          </a:p>
          <a:p>
            <a:pPr marL="609600" indent="-609600"/>
            <a:r>
              <a:rPr lang="es-MX" sz="2000">
                <a:latin typeface="Lucida Console" pitchFamily="49" charset="0"/>
              </a:rPr>
              <a:t>Reducción de Speckle</a:t>
            </a:r>
          </a:p>
          <a:p>
            <a:pPr marL="609600" indent="-609600">
              <a:buFontTx/>
              <a:buNone/>
            </a:pPr>
            <a:endParaRPr lang="es-MX" sz="2000">
              <a:latin typeface="Lucida Console" pitchFamily="49" charset="0"/>
            </a:endParaRPr>
          </a:p>
          <a:p>
            <a:pPr marL="609600" indent="-609600"/>
            <a:r>
              <a:rPr lang="es-MX" sz="2000">
                <a:latin typeface="Lucida Console" pitchFamily="49" charset="0"/>
              </a:rPr>
              <a:t>Mejoramiento de bordes</a:t>
            </a:r>
            <a:endParaRPr lang="es-ES" sz="2000">
              <a:latin typeface="Lucida Console" pitchFamily="49"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124200" y="304800"/>
            <a:ext cx="3733800" cy="914400"/>
          </a:xfrm>
        </p:spPr>
        <p:txBody>
          <a:bodyPr/>
          <a:lstStyle/>
          <a:p>
            <a:r>
              <a:rPr lang="es-MX">
                <a:solidFill>
                  <a:schemeClr val="tx1"/>
                </a:solidFill>
                <a:latin typeface="Lucida Console" pitchFamily="49" charset="0"/>
              </a:rPr>
              <a:t>Objetivos</a:t>
            </a:r>
            <a:endParaRPr lang="es-ES">
              <a:solidFill>
                <a:schemeClr val="tx1"/>
              </a:solidFill>
              <a:latin typeface="Lucida Console" pitchFamily="49" charset="0"/>
            </a:endParaRPr>
          </a:p>
        </p:txBody>
      </p:sp>
      <p:sp>
        <p:nvSpPr>
          <p:cNvPr id="3075" name="Rectangle 3"/>
          <p:cNvSpPr>
            <a:spLocks noGrp="1" noChangeArrowheads="1"/>
          </p:cNvSpPr>
          <p:nvPr>
            <p:ph type="body" idx="1"/>
          </p:nvPr>
        </p:nvSpPr>
        <p:spPr>
          <a:xfrm>
            <a:off x="685800" y="1295400"/>
            <a:ext cx="8229600" cy="4800600"/>
          </a:xfrm>
        </p:spPr>
        <p:txBody>
          <a:bodyPr/>
          <a:lstStyle/>
          <a:p>
            <a:pPr>
              <a:buFontTx/>
              <a:buNone/>
            </a:pPr>
            <a:r>
              <a:rPr lang="es-MX" sz="2000">
                <a:latin typeface="Lucida Console" pitchFamily="49" charset="0"/>
              </a:rPr>
              <a:t>TECNICOS</a:t>
            </a:r>
          </a:p>
          <a:p>
            <a:pPr>
              <a:buFontTx/>
              <a:buNone/>
            </a:pPr>
            <a:endParaRPr lang="es-MX" sz="1800">
              <a:latin typeface="Lucida Console" pitchFamily="49" charset="0"/>
            </a:endParaRPr>
          </a:p>
          <a:p>
            <a:r>
              <a:rPr lang="es-ES" sz="2000">
                <a:latin typeface="Lucida Console" pitchFamily="49" charset="0"/>
                <a:cs typeface="Times New Roman" charset="0"/>
              </a:rPr>
              <a:t>Utilizar la teledetección radar como base para </a:t>
            </a:r>
            <a:r>
              <a:rPr lang="es-MX" sz="2000">
                <a:latin typeface="Lucida Console" pitchFamily="49" charset="0"/>
                <a:cs typeface="Times New Roman" charset="0"/>
              </a:rPr>
              <a:t>reconocimiento de </a:t>
            </a:r>
            <a:r>
              <a:rPr lang="es-ES" sz="2000">
                <a:latin typeface="Lucida Console" pitchFamily="49" charset="0"/>
                <a:cs typeface="Times New Roman" charset="0"/>
              </a:rPr>
              <a:t>morfoestructuras a escala regional</a:t>
            </a:r>
            <a:r>
              <a:rPr lang="es-MX" sz="2000">
                <a:latin typeface="Lucida Console" pitchFamily="49" charset="0"/>
                <a:cs typeface="Times New Roman" charset="0"/>
              </a:rPr>
              <a:t>;</a:t>
            </a:r>
          </a:p>
          <a:p>
            <a:pPr>
              <a:buFontTx/>
              <a:buNone/>
            </a:pPr>
            <a:endParaRPr lang="es-MX" sz="2000">
              <a:latin typeface="Lucida Console" pitchFamily="49" charset="0"/>
            </a:endParaRPr>
          </a:p>
          <a:p>
            <a:pPr algn="just"/>
            <a:r>
              <a:rPr lang="es-ES" sz="2000">
                <a:latin typeface="Lucida Console" pitchFamily="49" charset="0"/>
                <a:cs typeface="Times New Roman" charset="0"/>
              </a:rPr>
              <a:t>Mostrar las capacidades</a:t>
            </a:r>
            <a:r>
              <a:rPr lang="es-MX" sz="2000">
                <a:latin typeface="Lucida Console" pitchFamily="49" charset="0"/>
                <a:cs typeface="Times New Roman" charset="0"/>
              </a:rPr>
              <a:t> </a:t>
            </a:r>
            <a:r>
              <a:rPr lang="es-ES" sz="2000">
                <a:latin typeface="Lucida Console" pitchFamily="49" charset="0"/>
                <a:cs typeface="Times New Roman" charset="0"/>
              </a:rPr>
              <a:t>de los Modelos Numéricos de Terreno como herramienta de análisis, presentando las utilidades que brinda a la Geología</a:t>
            </a:r>
            <a:r>
              <a:rPr lang="es-ES" sz="2000">
                <a:cs typeface="Times New Roman"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descr="com edge"/>
          <p:cNvPicPr preferRelativeResize="0">
            <a:picLocks noChangeArrowheads="1"/>
          </p:cNvPicPr>
          <p:nvPr/>
        </p:nvPicPr>
        <p:blipFill>
          <a:blip r:embed="rId2">
            <a:grayscl/>
          </a:blip>
          <a:srcRect l="6441" t="1820" r="2466" b="4970"/>
          <a:stretch>
            <a:fillRect/>
          </a:stretch>
        </p:blipFill>
        <p:spPr bwMode="auto">
          <a:xfrm>
            <a:off x="685800" y="762000"/>
            <a:ext cx="7696200" cy="5715000"/>
          </a:xfrm>
          <a:prstGeom prst="rect">
            <a:avLst/>
          </a:prstGeom>
          <a:noFill/>
          <a:ln w="38100" cmpd="dbl">
            <a:solidFill>
              <a:srgbClr val="000000"/>
            </a:solidFill>
            <a:miter lim="800000"/>
            <a:headEnd/>
            <a:tailEnd/>
          </a:ln>
        </p:spPr>
      </p:pic>
      <p:sp>
        <p:nvSpPr>
          <p:cNvPr id="20484" name="Text Box 4"/>
          <p:cNvSpPr txBox="1">
            <a:spLocks noChangeArrowheads="1"/>
          </p:cNvSpPr>
          <p:nvPr/>
        </p:nvSpPr>
        <p:spPr bwMode="auto">
          <a:xfrm>
            <a:off x="1371600" y="304800"/>
            <a:ext cx="2927350" cy="396875"/>
          </a:xfrm>
          <a:prstGeom prst="rect">
            <a:avLst/>
          </a:prstGeom>
          <a:noFill/>
          <a:ln w="9525">
            <a:noFill/>
            <a:miter lim="800000"/>
            <a:headEnd/>
            <a:tailEnd/>
          </a:ln>
          <a:effectLst/>
        </p:spPr>
        <p:txBody>
          <a:bodyPr wrap="none">
            <a:spAutoFit/>
          </a:bodyPr>
          <a:lstStyle/>
          <a:p>
            <a:r>
              <a:rPr lang="es-MX"/>
              <a:t>A: Gradiente Norte</a:t>
            </a:r>
            <a:endParaRPr lang="es-ES"/>
          </a:p>
        </p:txBody>
      </p:sp>
      <p:sp>
        <p:nvSpPr>
          <p:cNvPr id="20485" name="Text Box 5"/>
          <p:cNvSpPr txBox="1">
            <a:spLocks noChangeArrowheads="1"/>
          </p:cNvSpPr>
          <p:nvPr/>
        </p:nvSpPr>
        <p:spPr bwMode="auto">
          <a:xfrm>
            <a:off x="5226050" y="304800"/>
            <a:ext cx="2927350" cy="396875"/>
          </a:xfrm>
          <a:prstGeom prst="rect">
            <a:avLst/>
          </a:prstGeom>
          <a:noFill/>
          <a:ln w="9525">
            <a:noFill/>
            <a:miter lim="800000"/>
            <a:headEnd/>
            <a:tailEnd/>
          </a:ln>
          <a:effectLst/>
        </p:spPr>
        <p:txBody>
          <a:bodyPr wrap="none">
            <a:spAutoFit/>
          </a:bodyPr>
          <a:lstStyle/>
          <a:p>
            <a:r>
              <a:rPr lang="es-MX"/>
              <a:t>B: Gradiente Oeste</a:t>
            </a:r>
            <a:endParaRPr lang="es-E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7924800" cy="609600"/>
          </a:xfrm>
        </p:spPr>
        <p:txBody>
          <a:bodyPr/>
          <a:lstStyle/>
          <a:p>
            <a:r>
              <a:rPr lang="es-MX" sz="3200" b="1">
                <a:latin typeface="Lucida Console" pitchFamily="49" charset="0"/>
              </a:rPr>
              <a:t>RADAR </a:t>
            </a:r>
            <a:r>
              <a:rPr lang="es-MX" sz="1600" b="1">
                <a:latin typeface="Lucida Console" pitchFamily="49" charset="0"/>
              </a:rPr>
              <a:t>Comparación de linemientos con tratamiento digital.</a:t>
            </a:r>
            <a:endParaRPr lang="es-ES" sz="1600" b="1">
              <a:latin typeface="Lucida Console" pitchFamily="49" charset="0"/>
            </a:endParaRPr>
          </a:p>
        </p:txBody>
      </p:sp>
      <p:grpSp>
        <p:nvGrpSpPr>
          <p:cNvPr id="21512" name="Group 8"/>
          <p:cNvGrpSpPr>
            <a:grpSpLocks/>
          </p:cNvGrpSpPr>
          <p:nvPr/>
        </p:nvGrpSpPr>
        <p:grpSpPr bwMode="auto">
          <a:xfrm>
            <a:off x="803275" y="685800"/>
            <a:ext cx="7654925" cy="5772150"/>
            <a:chOff x="384" y="432"/>
            <a:chExt cx="4822" cy="3636"/>
          </a:xfrm>
        </p:grpSpPr>
        <p:pic>
          <p:nvPicPr>
            <p:cNvPr id="21508" name="Picture 4" descr="lin radar"/>
            <p:cNvPicPr>
              <a:picLocks noChangeAspect="1" noChangeArrowheads="1"/>
            </p:cNvPicPr>
            <p:nvPr/>
          </p:nvPicPr>
          <p:blipFill>
            <a:blip r:embed="rId2"/>
            <a:srcRect l="25758" t="9483" r="26790" b="32675"/>
            <a:stretch>
              <a:fillRect/>
            </a:stretch>
          </p:blipFill>
          <p:spPr bwMode="auto">
            <a:xfrm>
              <a:off x="384" y="432"/>
              <a:ext cx="2148" cy="3636"/>
            </a:xfrm>
            <a:prstGeom prst="rect">
              <a:avLst/>
            </a:prstGeom>
            <a:noFill/>
            <a:ln w="38100" cmpd="dbl">
              <a:solidFill>
                <a:srgbClr val="000000"/>
              </a:solidFill>
              <a:miter lim="800000"/>
              <a:headEnd/>
              <a:tailEnd/>
            </a:ln>
          </p:spPr>
        </p:pic>
        <p:pic>
          <p:nvPicPr>
            <p:cNvPr id="21510" name="Picture 6" descr="line edge"/>
            <p:cNvPicPr>
              <a:picLocks noChangeAspect="1" noChangeArrowheads="1"/>
            </p:cNvPicPr>
            <p:nvPr/>
          </p:nvPicPr>
          <p:blipFill>
            <a:blip r:embed="rId3">
              <a:grayscl/>
            </a:blip>
            <a:srcRect l="24437" t="10898" r="12125" b="21802"/>
            <a:stretch>
              <a:fillRect/>
            </a:stretch>
          </p:blipFill>
          <p:spPr bwMode="auto">
            <a:xfrm>
              <a:off x="2928" y="432"/>
              <a:ext cx="2278" cy="3552"/>
            </a:xfrm>
            <a:prstGeom prst="rect">
              <a:avLst/>
            </a:prstGeom>
            <a:noFill/>
            <a:ln w="38100" cmpd="dbl">
              <a:solidFill>
                <a:srgbClr val="000000"/>
              </a:solidFill>
              <a:miter lim="800000"/>
              <a:headEnd/>
              <a:tailEnd/>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381000"/>
            <a:ext cx="8305800" cy="609600"/>
          </a:xfrm>
        </p:spPr>
        <p:txBody>
          <a:bodyPr/>
          <a:lstStyle/>
          <a:p>
            <a:r>
              <a:rPr lang="es-MX" sz="3000" b="1">
                <a:latin typeface="Lucida Console" pitchFamily="49" charset="0"/>
              </a:rPr>
              <a:t>INTERPRETACION DE LA RED DE DRENAJE</a:t>
            </a:r>
            <a:endParaRPr lang="es-ES" sz="3000" b="1">
              <a:latin typeface="Lucida Console" pitchFamily="49" charset="0"/>
            </a:endParaRPr>
          </a:p>
        </p:txBody>
      </p:sp>
      <p:pic>
        <p:nvPicPr>
          <p:cNvPr id="22532" name="Picture 4" descr="drenaje"/>
          <p:cNvPicPr>
            <a:picLocks noChangeAspect="1" noChangeArrowheads="1"/>
          </p:cNvPicPr>
          <p:nvPr/>
        </p:nvPicPr>
        <p:blipFill>
          <a:blip r:embed="rId2"/>
          <a:srcRect l="2423" t="4538" r="5577" b="2293"/>
          <a:stretch>
            <a:fillRect/>
          </a:stretch>
        </p:blipFill>
        <p:spPr bwMode="auto">
          <a:xfrm>
            <a:off x="2667000" y="990600"/>
            <a:ext cx="3956050" cy="5676900"/>
          </a:xfrm>
          <a:prstGeom prst="rect">
            <a:avLst/>
          </a:prstGeom>
          <a:noFill/>
          <a:ln w="57150" cmpd="thickThin">
            <a:solidFill>
              <a:srgbClr val="000000"/>
            </a:solid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381000"/>
            <a:ext cx="2286000" cy="685800"/>
          </a:xfrm>
        </p:spPr>
        <p:txBody>
          <a:bodyPr/>
          <a:lstStyle/>
          <a:p>
            <a:r>
              <a:rPr lang="es-MX" sz="3600">
                <a:latin typeface="Lucida Console" pitchFamily="49" charset="0"/>
              </a:rPr>
              <a:t>MODELO</a:t>
            </a:r>
            <a:endParaRPr lang="es-ES" sz="3600">
              <a:latin typeface="Lucida Console" pitchFamily="49" charset="0"/>
            </a:endParaRPr>
          </a:p>
        </p:txBody>
      </p:sp>
      <p:sp>
        <p:nvSpPr>
          <p:cNvPr id="24579" name="Rectangle 3"/>
          <p:cNvSpPr>
            <a:spLocks noGrp="1" noChangeArrowheads="1"/>
          </p:cNvSpPr>
          <p:nvPr>
            <p:ph type="body" idx="1"/>
          </p:nvPr>
        </p:nvSpPr>
        <p:spPr>
          <a:xfrm>
            <a:off x="1066800" y="1295400"/>
            <a:ext cx="7769225" cy="5029200"/>
          </a:xfrm>
        </p:spPr>
        <p:txBody>
          <a:bodyPr/>
          <a:lstStyle/>
          <a:p>
            <a:pPr algn="just">
              <a:buFontTx/>
              <a:buNone/>
            </a:pPr>
            <a:r>
              <a:rPr lang="es-ES" sz="2800">
                <a:latin typeface="Arial" charset="0"/>
                <a:cs typeface="Arial" charset="0"/>
              </a:rPr>
              <a:t>Debido al proceso de levantamiento</a:t>
            </a:r>
            <a:r>
              <a:rPr lang="es-MX" sz="2800">
                <a:latin typeface="Arial" charset="0"/>
                <a:cs typeface="Arial" charset="0"/>
              </a:rPr>
              <a:t> de la península por la subducción de Carnegie</a:t>
            </a:r>
            <a:r>
              <a:rPr lang="es-ES" sz="2800">
                <a:latin typeface="Arial" charset="0"/>
                <a:cs typeface="Arial" charset="0"/>
              </a:rPr>
              <a:t> </a:t>
            </a:r>
            <a:r>
              <a:rPr lang="es-MX" sz="2800">
                <a:latin typeface="Arial" charset="0"/>
                <a:cs typeface="Arial" charset="0"/>
              </a:rPr>
              <a:t>emergen</a:t>
            </a:r>
            <a:r>
              <a:rPr lang="es-ES" sz="2800">
                <a:latin typeface="Arial" charset="0"/>
                <a:cs typeface="Arial" charset="0"/>
              </a:rPr>
              <a:t> sucesivamente nuevas y extensas áreas de plataforma (terrazas marinas o tablazos), lo cual conlleva a la </a:t>
            </a:r>
            <a:r>
              <a:rPr lang="es-MX" sz="2800">
                <a:latin typeface="Arial" charset="0"/>
                <a:cs typeface="Arial" charset="0"/>
              </a:rPr>
              <a:t>formación de una isla y la </a:t>
            </a:r>
            <a:r>
              <a:rPr lang="es-ES" sz="2800">
                <a:latin typeface="Arial" charset="0"/>
                <a:cs typeface="Arial" charset="0"/>
              </a:rPr>
              <a:t>instalación de un sistema de drenaje propio</a:t>
            </a:r>
            <a:r>
              <a:rPr lang="es-MX" sz="2800">
                <a:latin typeface="Arial" charset="0"/>
                <a:cs typeface="Arial" charset="0"/>
              </a:rPr>
              <a:t> en cada una de las terrazas, siendo el más antiguo no mayor a 700000 años</a:t>
            </a:r>
            <a:r>
              <a:rPr lang="es-ES" sz="2800">
                <a:latin typeface="Arial" charset="0"/>
                <a:cs typeface="Arial" charset="0"/>
              </a:rPr>
              <a:t>; hasta encontrarse con el continente y la generación del drenaje actual</a:t>
            </a:r>
            <a:r>
              <a:rPr lang="es-MX" sz="2800">
                <a:latin typeface="Arial" charset="0"/>
                <a:cs typeface="Arial" charset="0"/>
              </a:rPr>
              <a:t>.</a:t>
            </a:r>
            <a:endParaRPr lang="es-ES" sz="2800">
              <a:cs typeface="Times New Roman" charset="0"/>
            </a:endParaRPr>
          </a:p>
          <a:p>
            <a:pPr>
              <a:buFontTx/>
              <a:buNone/>
            </a:pPr>
            <a:endParaRPr lang="es-E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90600" y="762000"/>
            <a:ext cx="7772400" cy="533400"/>
          </a:xfrm>
        </p:spPr>
        <p:txBody>
          <a:bodyPr/>
          <a:lstStyle/>
          <a:p>
            <a:r>
              <a:rPr lang="es-MX" sz="2400" b="1"/>
              <a:t>CRITERIOS EN SEÑALAMIENTO DE ANOMALIAS</a:t>
            </a:r>
            <a:endParaRPr lang="es-ES" sz="2400" b="1"/>
          </a:p>
        </p:txBody>
      </p:sp>
      <p:sp>
        <p:nvSpPr>
          <p:cNvPr id="23555" name="Rectangle 3"/>
          <p:cNvSpPr>
            <a:spLocks noGrp="1" noChangeArrowheads="1"/>
          </p:cNvSpPr>
          <p:nvPr>
            <p:ph type="body" idx="1"/>
          </p:nvPr>
        </p:nvSpPr>
        <p:spPr>
          <a:xfrm>
            <a:off x="1062038" y="1995488"/>
            <a:ext cx="7769225" cy="3567112"/>
          </a:xfrm>
        </p:spPr>
        <p:txBody>
          <a:bodyPr/>
          <a:lstStyle/>
          <a:p>
            <a:r>
              <a:rPr lang="es-MX"/>
              <a:t>Modificaciones en el patrón de drenaje</a:t>
            </a:r>
          </a:p>
          <a:p>
            <a:r>
              <a:rPr lang="es-MX"/>
              <a:t>Modificaciones del modelo del canal</a:t>
            </a:r>
          </a:p>
          <a:p>
            <a:r>
              <a:rPr lang="es-MX"/>
              <a:t>Divergencia o convergencia de corrientes</a:t>
            </a:r>
          </a:p>
          <a:p>
            <a:r>
              <a:rPr lang="es-MX"/>
              <a:t>Direcciones de flujo</a:t>
            </a:r>
          </a:p>
          <a:p>
            <a:r>
              <a:rPr lang="es-MX"/>
              <a:t>Angulos de confluencia</a:t>
            </a:r>
          </a:p>
          <a:p>
            <a:pPr algn="r">
              <a:buFontTx/>
              <a:buNone/>
            </a:pPr>
            <a:r>
              <a:rPr lang="es-MX" sz="1400"/>
              <a:t>Deffontaines et al. 1991</a:t>
            </a:r>
            <a:r>
              <a:rPr lang="es-MX"/>
              <a:t> </a:t>
            </a:r>
            <a:endParaRPr lang="es-E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s-MX"/>
              <a:t>Observaciones con respecto a:</a:t>
            </a:r>
            <a:endParaRPr lang="es-ES"/>
          </a:p>
        </p:txBody>
      </p:sp>
      <p:sp>
        <p:nvSpPr>
          <p:cNvPr id="25603" name="Rectangle 3"/>
          <p:cNvSpPr>
            <a:spLocks noGrp="1" noChangeArrowheads="1"/>
          </p:cNvSpPr>
          <p:nvPr>
            <p:ph type="body" idx="1"/>
          </p:nvPr>
        </p:nvSpPr>
        <p:spPr>
          <a:xfrm>
            <a:off x="1062038" y="2300288"/>
            <a:ext cx="7769225" cy="2424112"/>
          </a:xfrm>
        </p:spPr>
        <p:txBody>
          <a:bodyPr/>
          <a:lstStyle/>
          <a:p>
            <a:r>
              <a:rPr lang="es-MX"/>
              <a:t>Variaciones en los diferentes niveles de terrazas.</a:t>
            </a:r>
          </a:p>
          <a:p>
            <a:r>
              <a:rPr lang="es-MX"/>
              <a:t>Lineamientos en el drenaje</a:t>
            </a:r>
          </a:p>
          <a:p>
            <a:r>
              <a:rPr lang="es-MX"/>
              <a:t>Asimetría de cuencas.</a:t>
            </a:r>
            <a:endParaRPr lang="es-E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38200" y="228600"/>
            <a:ext cx="7772400" cy="1143000"/>
          </a:xfrm>
        </p:spPr>
        <p:txBody>
          <a:bodyPr/>
          <a:lstStyle/>
          <a:p>
            <a:r>
              <a:rPr lang="es-MX" sz="3000" b="1">
                <a:latin typeface="Lucida Console" pitchFamily="49" charset="0"/>
              </a:rPr>
              <a:t>Variaciones del drenaje en las terrazas marinas</a:t>
            </a:r>
            <a:endParaRPr lang="es-ES" sz="3000" b="1">
              <a:latin typeface="Lucida Console" pitchFamily="49" charset="0"/>
            </a:endParaRPr>
          </a:p>
        </p:txBody>
      </p:sp>
      <p:pic>
        <p:nvPicPr>
          <p:cNvPr id="26627" name="Picture 3" descr="tablazos"/>
          <p:cNvPicPr>
            <a:picLocks noChangeAspect="1" noChangeArrowheads="1"/>
          </p:cNvPicPr>
          <p:nvPr/>
        </p:nvPicPr>
        <p:blipFill>
          <a:blip r:embed="rId2"/>
          <a:srcRect l="8249" t="15439" r="17400" b="25807"/>
          <a:stretch>
            <a:fillRect/>
          </a:stretch>
        </p:blipFill>
        <p:spPr bwMode="auto">
          <a:xfrm>
            <a:off x="914400" y="1447800"/>
            <a:ext cx="4937125" cy="5334000"/>
          </a:xfrm>
          <a:prstGeom prst="rect">
            <a:avLst/>
          </a:prstGeom>
          <a:noFill/>
        </p:spPr>
      </p:pic>
      <p:sp>
        <p:nvSpPr>
          <p:cNvPr id="26629" name="Text Box 5"/>
          <p:cNvSpPr txBox="1">
            <a:spLocks noChangeArrowheads="1"/>
          </p:cNvSpPr>
          <p:nvPr/>
        </p:nvSpPr>
        <p:spPr bwMode="auto">
          <a:xfrm>
            <a:off x="6003925" y="1717675"/>
            <a:ext cx="2682875" cy="2841625"/>
          </a:xfrm>
          <a:prstGeom prst="rect">
            <a:avLst/>
          </a:prstGeom>
          <a:noFill/>
          <a:ln w="9525">
            <a:noFill/>
            <a:miter lim="800000"/>
            <a:headEnd/>
            <a:tailEnd/>
          </a:ln>
          <a:effectLst/>
        </p:spPr>
        <p:txBody>
          <a:bodyPr>
            <a:spAutoFit/>
          </a:bodyPr>
          <a:lstStyle/>
          <a:p>
            <a:r>
              <a:rPr lang="es-MX" sz="1800"/>
              <a:t>Niveles de tablazos</a:t>
            </a:r>
          </a:p>
          <a:p>
            <a:r>
              <a:rPr lang="es-MX" sz="1800"/>
              <a:t>Según Pedoja.</a:t>
            </a:r>
          </a:p>
          <a:p>
            <a:endParaRPr lang="es-MX" sz="1800"/>
          </a:p>
          <a:p>
            <a:r>
              <a:rPr lang="es-MX" sz="1800"/>
              <a:t>El eje de la península</a:t>
            </a:r>
          </a:p>
          <a:p>
            <a:r>
              <a:rPr lang="es-MX" sz="1800"/>
              <a:t>es la línea Cabo </a:t>
            </a:r>
          </a:p>
          <a:p>
            <a:r>
              <a:rPr lang="es-MX" sz="1800"/>
              <a:t>San Lorenzo-Montecristi</a:t>
            </a:r>
            <a:endParaRPr lang="es-ES" sz="1800"/>
          </a:p>
        </p:txBody>
      </p:sp>
      <p:sp>
        <p:nvSpPr>
          <p:cNvPr id="26630" name="AutoShape 6">
            <a:hlinkClick r:id="" action="ppaction://hlinkshowjump?jump=lastslideviewed" highlightClick="1"/>
          </p:cNvPr>
          <p:cNvSpPr>
            <a:spLocks noChangeArrowheads="1"/>
          </p:cNvSpPr>
          <p:nvPr/>
        </p:nvSpPr>
        <p:spPr bwMode="auto">
          <a:xfrm>
            <a:off x="6858000" y="5105400"/>
            <a:ext cx="762000" cy="609600"/>
          </a:xfrm>
          <a:prstGeom prst="actionButtonForwardNext">
            <a:avLst/>
          </a:prstGeom>
          <a:solidFill>
            <a:schemeClr val="accent1"/>
          </a:solidFill>
          <a:ln w="9525">
            <a:solidFill>
              <a:schemeClr val="tx1"/>
            </a:solidFill>
            <a:miter lim="800000"/>
            <a:headEnd/>
            <a:tailEnd/>
          </a:ln>
          <a:effectLst/>
        </p:spPr>
        <p:txBody>
          <a:bodyPr wrap="none" anchor="ctr"/>
          <a:lstStyle/>
          <a:p>
            <a:endParaRPr lang="es-E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66800" y="381000"/>
            <a:ext cx="4267200" cy="685800"/>
          </a:xfrm>
        </p:spPr>
        <p:txBody>
          <a:bodyPr/>
          <a:lstStyle/>
          <a:p>
            <a:r>
              <a:rPr lang="es-MX" sz="3200" b="1">
                <a:latin typeface="Lucida Console" pitchFamily="49" charset="0"/>
              </a:rPr>
              <a:t>Tablazo El Aromo</a:t>
            </a:r>
            <a:endParaRPr lang="es-ES" sz="3200" b="1">
              <a:latin typeface="Lucida Console" pitchFamily="49" charset="0"/>
            </a:endParaRPr>
          </a:p>
        </p:txBody>
      </p:sp>
      <p:sp>
        <p:nvSpPr>
          <p:cNvPr id="27651" name="Rectangle 3"/>
          <p:cNvSpPr>
            <a:spLocks noGrp="1" noChangeArrowheads="1"/>
          </p:cNvSpPr>
          <p:nvPr>
            <p:ph type="body" sz="half" idx="1"/>
          </p:nvPr>
        </p:nvSpPr>
        <p:spPr>
          <a:xfrm>
            <a:off x="685800" y="1282700"/>
            <a:ext cx="3205163" cy="4660900"/>
          </a:xfrm>
        </p:spPr>
        <p:txBody>
          <a:bodyPr/>
          <a:lstStyle/>
          <a:p>
            <a:pPr>
              <a:lnSpc>
                <a:spcPct val="90000"/>
              </a:lnSpc>
            </a:pPr>
            <a:r>
              <a:rPr lang="es-MX" sz="2000">
                <a:latin typeface="Lucida Console" pitchFamily="49" charset="0"/>
              </a:rPr>
              <a:t>Primera etapa en la formación de la péninsula</a:t>
            </a:r>
          </a:p>
          <a:p>
            <a:pPr>
              <a:lnSpc>
                <a:spcPct val="90000"/>
              </a:lnSpc>
            </a:pPr>
            <a:r>
              <a:rPr lang="es-MX" sz="2000">
                <a:latin typeface="Lucida Console" pitchFamily="49" charset="0"/>
              </a:rPr>
              <a:t>Planicie desarrollada y ausencia de drenajes</a:t>
            </a:r>
          </a:p>
          <a:p>
            <a:pPr>
              <a:lnSpc>
                <a:spcPct val="90000"/>
              </a:lnSpc>
            </a:pPr>
            <a:r>
              <a:rPr lang="es-MX" sz="2000">
                <a:latin typeface="Lucida Console" pitchFamily="49" charset="0"/>
              </a:rPr>
              <a:t>Ríos se alejan de la costa</a:t>
            </a:r>
          </a:p>
          <a:p>
            <a:pPr>
              <a:lnSpc>
                <a:spcPct val="90000"/>
              </a:lnSpc>
            </a:pPr>
            <a:r>
              <a:rPr lang="es-MX" sz="2000">
                <a:latin typeface="Lucida Console" pitchFamily="49" charset="0"/>
              </a:rPr>
              <a:t>Rasgos: entrante de már, control estructural de río y ríos paralelos al límite del tablazo.</a:t>
            </a:r>
            <a:endParaRPr lang="es-ES" sz="2000">
              <a:latin typeface="Lucida Console" pitchFamily="49" charset="0"/>
            </a:endParaRPr>
          </a:p>
        </p:txBody>
      </p:sp>
      <p:pic>
        <p:nvPicPr>
          <p:cNvPr id="27653" name="Picture 5" descr="nivel 1"/>
          <p:cNvPicPr>
            <a:picLocks noChangeAspect="1" noChangeArrowheads="1"/>
          </p:cNvPicPr>
          <p:nvPr/>
        </p:nvPicPr>
        <p:blipFill>
          <a:blip r:embed="rId2"/>
          <a:srcRect l="10513" t="10780" r="13161" b="15314"/>
          <a:stretch>
            <a:fillRect/>
          </a:stretch>
        </p:blipFill>
        <p:spPr bwMode="auto">
          <a:xfrm>
            <a:off x="4038600" y="1866900"/>
            <a:ext cx="5029200" cy="3771900"/>
          </a:xfrm>
          <a:prstGeom prst="rect">
            <a:avLst/>
          </a:prstGeom>
          <a:noFill/>
          <a:ln w="38100" cmpd="dbl">
            <a:solidFill>
              <a:srgbClr val="000000"/>
            </a:solidFill>
            <a:miter lim="800000"/>
            <a:headEnd/>
            <a:tailEnd/>
          </a:ln>
        </p:spPr>
      </p:pic>
      <p:sp>
        <p:nvSpPr>
          <p:cNvPr id="27655" name="AutoShape 7">
            <a:hlinkClick r:id="" action="ppaction://hlinkshowjump?jump=previousslide" highlightClick="1"/>
          </p:cNvPr>
          <p:cNvSpPr>
            <a:spLocks noChangeArrowheads="1"/>
          </p:cNvSpPr>
          <p:nvPr/>
        </p:nvSpPr>
        <p:spPr bwMode="auto">
          <a:xfrm>
            <a:off x="5334000" y="1066800"/>
            <a:ext cx="685800" cy="533400"/>
          </a:xfrm>
          <a:prstGeom prst="actionButtonBackPrevious">
            <a:avLst/>
          </a:prstGeom>
          <a:solidFill>
            <a:schemeClr val="accent1"/>
          </a:solidFill>
          <a:ln w="9525">
            <a:solidFill>
              <a:schemeClr val="tx1"/>
            </a:solidFill>
            <a:miter lim="800000"/>
            <a:headEnd/>
            <a:tailEnd/>
          </a:ln>
          <a:effectLst/>
        </p:spPr>
        <p:txBody>
          <a:bodyPr wrap="none" anchor="ctr"/>
          <a:lstStyle/>
          <a:p>
            <a:endParaRPr lang="es-E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66800" y="381000"/>
            <a:ext cx="6934200" cy="685800"/>
          </a:xfrm>
        </p:spPr>
        <p:txBody>
          <a:bodyPr/>
          <a:lstStyle/>
          <a:p>
            <a:r>
              <a:rPr lang="es-MX" sz="3200" b="1">
                <a:latin typeface="Lucida Console" pitchFamily="49" charset="0"/>
              </a:rPr>
              <a:t>Tablazos El Aromo - Pacocha</a:t>
            </a:r>
            <a:r>
              <a:rPr lang="es-MX"/>
              <a:t> </a:t>
            </a:r>
            <a:endParaRPr lang="es-ES"/>
          </a:p>
        </p:txBody>
      </p:sp>
      <p:sp>
        <p:nvSpPr>
          <p:cNvPr id="28675" name="Rectangle 3"/>
          <p:cNvSpPr>
            <a:spLocks noGrp="1" noChangeArrowheads="1"/>
          </p:cNvSpPr>
          <p:nvPr>
            <p:ph type="body" sz="half" idx="1"/>
          </p:nvPr>
        </p:nvSpPr>
        <p:spPr>
          <a:xfrm>
            <a:off x="762000" y="1766888"/>
            <a:ext cx="3124200" cy="4113212"/>
          </a:xfrm>
        </p:spPr>
        <p:txBody>
          <a:bodyPr/>
          <a:lstStyle/>
          <a:p>
            <a:r>
              <a:rPr lang="es-MX" sz="2000">
                <a:latin typeface="Lucida Console" pitchFamily="49" charset="0"/>
              </a:rPr>
              <a:t>Separación de corrientes.</a:t>
            </a:r>
          </a:p>
          <a:p>
            <a:pPr>
              <a:buFontTx/>
              <a:buNone/>
            </a:pPr>
            <a:endParaRPr lang="es-MX" sz="2000">
              <a:latin typeface="Lucida Console" pitchFamily="49" charset="0"/>
            </a:endParaRPr>
          </a:p>
          <a:p>
            <a:r>
              <a:rPr lang="es-MX" sz="2000">
                <a:latin typeface="Lucida Console" pitchFamily="49" charset="0"/>
              </a:rPr>
              <a:t>Ortogonal a paleolínea de costa.</a:t>
            </a:r>
          </a:p>
          <a:p>
            <a:pPr>
              <a:buFontTx/>
              <a:buNone/>
            </a:pPr>
            <a:endParaRPr lang="es-MX" sz="2000">
              <a:latin typeface="Lucida Console" pitchFamily="49" charset="0"/>
            </a:endParaRPr>
          </a:p>
          <a:p>
            <a:r>
              <a:rPr lang="es-MX" sz="2000">
                <a:latin typeface="Lucida Console" pitchFamily="49" charset="0"/>
              </a:rPr>
              <a:t>Dirección contraria al mar actual.</a:t>
            </a:r>
          </a:p>
          <a:p>
            <a:pPr>
              <a:buFontTx/>
              <a:buNone/>
            </a:pPr>
            <a:endParaRPr lang="es-MX" sz="2000">
              <a:latin typeface="Lucida Console" pitchFamily="49" charset="0"/>
            </a:endParaRPr>
          </a:p>
          <a:p>
            <a:endParaRPr lang="es-ES" sz="2000">
              <a:latin typeface="Lucida Console" pitchFamily="49" charset="0"/>
            </a:endParaRPr>
          </a:p>
        </p:txBody>
      </p:sp>
      <p:sp>
        <p:nvSpPr>
          <p:cNvPr id="28678" name="Rectangle 6"/>
          <p:cNvSpPr>
            <a:spLocks noChangeArrowheads="1"/>
          </p:cNvSpPr>
          <p:nvPr/>
        </p:nvSpPr>
        <p:spPr bwMode="auto">
          <a:xfrm>
            <a:off x="2509838" y="1847850"/>
            <a:ext cx="9144000" cy="0"/>
          </a:xfrm>
          <a:prstGeom prst="rect">
            <a:avLst/>
          </a:prstGeom>
          <a:noFill/>
          <a:ln w="9525">
            <a:noFill/>
            <a:miter lim="800000"/>
            <a:headEnd/>
            <a:tailEnd/>
          </a:ln>
          <a:effectLst/>
        </p:spPr>
        <p:txBody>
          <a:bodyPr>
            <a:spAutoFit/>
          </a:bodyPr>
          <a:lstStyle/>
          <a:p>
            <a:endParaRPr lang="es-ES"/>
          </a:p>
        </p:txBody>
      </p:sp>
      <p:pic>
        <p:nvPicPr>
          <p:cNvPr id="28677" name="Picture 5" descr="nivel 2"/>
          <p:cNvPicPr>
            <a:picLocks noChangeAspect="1" noChangeArrowheads="1"/>
          </p:cNvPicPr>
          <p:nvPr/>
        </p:nvPicPr>
        <p:blipFill>
          <a:blip r:embed="rId2"/>
          <a:srcRect l="10529" t="10878" r="13147" b="13573"/>
          <a:stretch>
            <a:fillRect/>
          </a:stretch>
        </p:blipFill>
        <p:spPr bwMode="auto">
          <a:xfrm>
            <a:off x="3733800" y="1725613"/>
            <a:ext cx="5181600" cy="3971925"/>
          </a:xfrm>
          <a:prstGeom prst="rect">
            <a:avLst/>
          </a:prstGeom>
          <a:noFill/>
          <a:ln w="38100" cmpd="dbl">
            <a:solidFill>
              <a:srgbClr val="000000"/>
            </a:solidFill>
            <a:miter lim="800000"/>
            <a:headEnd/>
            <a:tailEnd/>
          </a:ln>
        </p:spPr>
      </p:pic>
      <p:sp>
        <p:nvSpPr>
          <p:cNvPr id="28679" name="AutoShape 7">
            <a:hlinkClick r:id="rId3" action="ppaction://hlinksldjump" highlightClick="1"/>
          </p:cNvPr>
          <p:cNvSpPr>
            <a:spLocks noChangeArrowheads="1"/>
          </p:cNvSpPr>
          <p:nvPr/>
        </p:nvSpPr>
        <p:spPr bwMode="auto">
          <a:xfrm>
            <a:off x="762000" y="1143000"/>
            <a:ext cx="685800" cy="533400"/>
          </a:xfrm>
          <a:prstGeom prst="actionButtonBackPrevious">
            <a:avLst/>
          </a:prstGeom>
          <a:solidFill>
            <a:schemeClr val="accent1"/>
          </a:solidFill>
          <a:ln w="9525">
            <a:solidFill>
              <a:schemeClr val="tx1"/>
            </a:solidFill>
            <a:miter lim="800000"/>
            <a:headEnd/>
            <a:tailEnd/>
          </a:ln>
          <a:effectLst/>
        </p:spPr>
        <p:txBody>
          <a:bodyPr wrap="none" anchor="ctr"/>
          <a:lstStyle/>
          <a:p>
            <a:endParaRPr lang="es-E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s-MX" sz="3000" b="1">
                <a:latin typeface="Lucida Console" pitchFamily="49" charset="0"/>
              </a:rPr>
              <a:t>Tablazos Pacoche-Barbascales-Montecristi</a:t>
            </a:r>
            <a:endParaRPr lang="es-ES" sz="3000" b="1">
              <a:latin typeface="Lucida Console" pitchFamily="49" charset="0"/>
            </a:endParaRPr>
          </a:p>
        </p:txBody>
      </p:sp>
      <p:sp>
        <p:nvSpPr>
          <p:cNvPr id="29699" name="Rectangle 3"/>
          <p:cNvSpPr>
            <a:spLocks noGrp="1" noChangeArrowheads="1"/>
          </p:cNvSpPr>
          <p:nvPr>
            <p:ph type="body" sz="half" idx="1"/>
          </p:nvPr>
        </p:nvSpPr>
        <p:spPr>
          <a:xfrm>
            <a:off x="762000" y="1766888"/>
            <a:ext cx="2667000" cy="4113212"/>
          </a:xfrm>
        </p:spPr>
        <p:txBody>
          <a:bodyPr/>
          <a:lstStyle/>
          <a:p>
            <a:pPr>
              <a:lnSpc>
                <a:spcPct val="90000"/>
              </a:lnSpc>
            </a:pPr>
            <a:r>
              <a:rPr lang="es-MX" sz="2000">
                <a:latin typeface="Lucida Console" pitchFamily="49" charset="0"/>
              </a:rPr>
              <a:t>Drenaje en su mayoría radial</a:t>
            </a:r>
          </a:p>
          <a:p>
            <a:pPr>
              <a:lnSpc>
                <a:spcPct val="90000"/>
              </a:lnSpc>
            </a:pPr>
            <a:r>
              <a:rPr lang="es-MX" sz="2000">
                <a:latin typeface="Lucida Console" pitchFamily="49" charset="0"/>
              </a:rPr>
              <a:t>Convergencia de corrientes</a:t>
            </a:r>
          </a:p>
          <a:p>
            <a:pPr>
              <a:lnSpc>
                <a:spcPct val="90000"/>
              </a:lnSpc>
            </a:pPr>
            <a:r>
              <a:rPr lang="es-MX" sz="2000">
                <a:latin typeface="Lucida Console" pitchFamily="49" charset="0"/>
              </a:rPr>
              <a:t>Drenaje dendrítico en la zona de encuentro.</a:t>
            </a:r>
          </a:p>
          <a:p>
            <a:pPr>
              <a:lnSpc>
                <a:spcPct val="90000"/>
              </a:lnSpc>
            </a:pPr>
            <a:r>
              <a:rPr lang="es-MX" sz="2000">
                <a:latin typeface="Lucida Console" pitchFamily="49" charset="0"/>
              </a:rPr>
              <a:t>Formación del paso de unión al continente, divisoria hacia el sur del eje.</a:t>
            </a:r>
            <a:endParaRPr lang="es-ES" sz="2000">
              <a:latin typeface="Lucida Console" pitchFamily="49" charset="0"/>
            </a:endParaRPr>
          </a:p>
        </p:txBody>
      </p:sp>
      <p:pic>
        <p:nvPicPr>
          <p:cNvPr id="29701" name="Picture 5" descr="nivel 4"/>
          <p:cNvPicPr>
            <a:picLocks noChangeAspect="1" noChangeArrowheads="1"/>
          </p:cNvPicPr>
          <p:nvPr/>
        </p:nvPicPr>
        <p:blipFill>
          <a:blip r:embed="rId2"/>
          <a:srcRect l="8429" t="6596" r="8549" b="12727"/>
          <a:stretch>
            <a:fillRect/>
          </a:stretch>
        </p:blipFill>
        <p:spPr bwMode="auto">
          <a:xfrm>
            <a:off x="3429000" y="1981200"/>
            <a:ext cx="5429250" cy="4076700"/>
          </a:xfrm>
          <a:prstGeom prst="rect">
            <a:avLst/>
          </a:prstGeom>
          <a:noFill/>
        </p:spPr>
      </p:pic>
      <p:sp>
        <p:nvSpPr>
          <p:cNvPr id="29703" name="AutoShape 7">
            <a:hlinkClick r:id="rId3" action="ppaction://hlinksldjump" highlightClick="1"/>
          </p:cNvPr>
          <p:cNvSpPr>
            <a:spLocks noChangeArrowheads="1"/>
          </p:cNvSpPr>
          <p:nvPr/>
        </p:nvSpPr>
        <p:spPr bwMode="auto">
          <a:xfrm>
            <a:off x="5410200" y="1219200"/>
            <a:ext cx="685800" cy="533400"/>
          </a:xfrm>
          <a:prstGeom prst="actionButtonBackPrevious">
            <a:avLst/>
          </a:prstGeom>
          <a:solidFill>
            <a:schemeClr val="accent1"/>
          </a:solidFill>
          <a:ln w="9525">
            <a:solidFill>
              <a:schemeClr val="tx1"/>
            </a:solidFill>
            <a:miter lim="800000"/>
            <a:headEnd/>
            <a:tailEnd/>
          </a:ln>
          <a:effectLst/>
        </p:spPr>
        <p:txBody>
          <a:bodyPr wrap="none" anchor="ctr"/>
          <a:lstStyle/>
          <a:p>
            <a:endParaRPr lang="es-E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1066800" y="228600"/>
            <a:ext cx="7772400" cy="838200"/>
          </a:xfrm>
        </p:spPr>
        <p:txBody>
          <a:bodyPr/>
          <a:lstStyle/>
          <a:p>
            <a:pPr algn="ctr"/>
            <a:r>
              <a:rPr lang="es-MX">
                <a:solidFill>
                  <a:schemeClr val="tx1"/>
                </a:solidFill>
                <a:latin typeface="Lucida Console" pitchFamily="49" charset="0"/>
              </a:rPr>
              <a:t>Objetivos</a:t>
            </a:r>
            <a:endParaRPr lang="es-ES">
              <a:solidFill>
                <a:schemeClr val="tx1"/>
              </a:solidFill>
              <a:latin typeface="Lucida Console" pitchFamily="49" charset="0"/>
            </a:endParaRPr>
          </a:p>
        </p:txBody>
      </p:sp>
      <p:sp>
        <p:nvSpPr>
          <p:cNvPr id="1027" name="Rectangle 3"/>
          <p:cNvSpPr>
            <a:spLocks noGrp="1" noChangeArrowheads="1"/>
          </p:cNvSpPr>
          <p:nvPr>
            <p:ph type="body" idx="1"/>
          </p:nvPr>
        </p:nvSpPr>
        <p:spPr>
          <a:xfrm>
            <a:off x="838200" y="1219200"/>
            <a:ext cx="8001000" cy="4646613"/>
          </a:xfrm>
        </p:spPr>
        <p:txBody>
          <a:bodyPr/>
          <a:lstStyle/>
          <a:p>
            <a:pPr>
              <a:lnSpc>
                <a:spcPct val="90000"/>
              </a:lnSpc>
              <a:buFontTx/>
              <a:buNone/>
            </a:pPr>
            <a:r>
              <a:rPr lang="es-MX" sz="2400">
                <a:latin typeface="Lucida Console" pitchFamily="49" charset="0"/>
              </a:rPr>
              <a:t>CIENTÍFICOS</a:t>
            </a:r>
          </a:p>
          <a:p>
            <a:pPr>
              <a:lnSpc>
                <a:spcPct val="90000"/>
              </a:lnSpc>
              <a:buFontTx/>
              <a:buNone/>
            </a:pPr>
            <a:endParaRPr lang="es-ES" sz="2400">
              <a:latin typeface="Lucida Console" pitchFamily="49" charset="0"/>
              <a:cs typeface="Times New Roman" charset="0"/>
            </a:endParaRPr>
          </a:p>
          <a:p>
            <a:pPr algn="just">
              <a:lnSpc>
                <a:spcPct val="90000"/>
              </a:lnSpc>
            </a:pPr>
            <a:r>
              <a:rPr lang="es-ES" sz="2400">
                <a:latin typeface="Lucida Console" pitchFamily="49" charset="0"/>
                <a:cs typeface="Times New Roman" charset="0"/>
              </a:rPr>
              <a:t>Presentar una visión diferente al estudio de las terrazas</a:t>
            </a:r>
            <a:r>
              <a:rPr lang="es-MX" sz="2400">
                <a:latin typeface="Lucida Console" pitchFamily="49" charset="0"/>
                <a:cs typeface="Times New Roman" charset="0"/>
              </a:rPr>
              <a:t> marinas, </a:t>
            </a:r>
            <a:r>
              <a:rPr lang="es-ES" sz="2400">
                <a:latin typeface="Lucida Console" pitchFamily="49" charset="0"/>
                <a:cs typeface="Times New Roman" charset="0"/>
              </a:rPr>
              <a:t>enfocando su firma en </a:t>
            </a:r>
            <a:r>
              <a:rPr lang="es-MX" sz="2400">
                <a:latin typeface="Lucida Console" pitchFamily="49" charset="0"/>
                <a:cs typeface="Times New Roman" charset="0"/>
              </a:rPr>
              <a:t>la red de drenaje</a:t>
            </a:r>
            <a:r>
              <a:rPr lang="es-ES" sz="2400">
                <a:latin typeface="Lucida Console" pitchFamily="49" charset="0"/>
                <a:cs typeface="Times New Roman" charset="0"/>
              </a:rPr>
              <a:t> y sus relaciones con la morfología y estructuras locales</a:t>
            </a:r>
            <a:r>
              <a:rPr lang="es-MX" sz="2400">
                <a:latin typeface="Lucida Console" pitchFamily="49" charset="0"/>
                <a:cs typeface="Times New Roman" charset="0"/>
              </a:rPr>
              <a:t>;</a:t>
            </a:r>
            <a:endParaRPr lang="es-ES" sz="2400">
              <a:latin typeface="Lucida Console" pitchFamily="49" charset="0"/>
              <a:cs typeface="Times New Roman" charset="0"/>
            </a:endParaRPr>
          </a:p>
          <a:p>
            <a:pPr algn="just">
              <a:lnSpc>
                <a:spcPct val="90000"/>
              </a:lnSpc>
            </a:pPr>
            <a:r>
              <a:rPr lang="es-ES" sz="2400">
                <a:latin typeface="Lucida Console" pitchFamily="49" charset="0"/>
                <a:cs typeface="Times New Roman" charset="0"/>
              </a:rPr>
              <a:t>Precisar el estilo de las megaestructuras asociadas: la falla Montecristi y la Cordillera Costanera</a:t>
            </a:r>
            <a:r>
              <a:rPr lang="es-MX" sz="2400">
                <a:latin typeface="Lucida Console" pitchFamily="49" charset="0"/>
                <a:cs typeface="Times New Roman" charset="0"/>
              </a:rPr>
              <a:t>;</a:t>
            </a:r>
            <a:endParaRPr lang="es-ES" sz="2400">
              <a:latin typeface="Lucida Console" pitchFamily="49" charset="0"/>
              <a:cs typeface="Times New Roman" charset="0"/>
            </a:endParaRPr>
          </a:p>
          <a:p>
            <a:pPr algn="just">
              <a:lnSpc>
                <a:spcPct val="90000"/>
              </a:lnSpc>
            </a:pPr>
            <a:r>
              <a:rPr lang="es-ES" sz="2400">
                <a:latin typeface="Lucida Console" pitchFamily="49" charset="0"/>
                <a:cs typeface="Times New Roman" charset="0"/>
              </a:rPr>
              <a:t>Aportar ideas al sistema tectónico de la región de la Península de Manta.</a:t>
            </a:r>
          </a:p>
          <a:p>
            <a:pPr>
              <a:lnSpc>
                <a:spcPct val="90000"/>
              </a:lnSpc>
            </a:pPr>
            <a:endParaRPr lang="es-ES" sz="2400">
              <a:latin typeface="Lucida Console" pitchFamily="49"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62000" y="76200"/>
            <a:ext cx="8077200" cy="1143000"/>
          </a:xfrm>
        </p:spPr>
        <p:txBody>
          <a:bodyPr/>
          <a:lstStyle/>
          <a:p>
            <a:r>
              <a:rPr lang="es-MX" sz="3000" b="1">
                <a:latin typeface="Lucida Console" pitchFamily="49" charset="0"/>
              </a:rPr>
              <a:t>Tablazos Montecristi-Barbascales-San Mateo</a:t>
            </a:r>
            <a:endParaRPr lang="es-ES" sz="3000" b="1">
              <a:latin typeface="Lucida Console" pitchFamily="49" charset="0"/>
            </a:endParaRPr>
          </a:p>
        </p:txBody>
      </p:sp>
      <p:sp>
        <p:nvSpPr>
          <p:cNvPr id="30723" name="Rectangle 3"/>
          <p:cNvSpPr>
            <a:spLocks noGrp="1" noChangeArrowheads="1"/>
          </p:cNvSpPr>
          <p:nvPr>
            <p:ph type="body" sz="half" idx="1"/>
          </p:nvPr>
        </p:nvSpPr>
        <p:spPr>
          <a:xfrm>
            <a:off x="762000" y="1295400"/>
            <a:ext cx="2819400" cy="4572000"/>
          </a:xfrm>
        </p:spPr>
        <p:txBody>
          <a:bodyPr/>
          <a:lstStyle/>
          <a:p>
            <a:r>
              <a:rPr lang="es-MX" sz="2000">
                <a:latin typeface="Lucida Console" pitchFamily="49" charset="0"/>
              </a:rPr>
              <a:t>Parte del sistema norte</a:t>
            </a:r>
          </a:p>
          <a:p>
            <a:r>
              <a:rPr lang="es-MX" sz="2000">
                <a:latin typeface="Lucida Console" pitchFamily="49" charset="0"/>
              </a:rPr>
              <a:t>Ríos corren hacia el NE con patrón paralelo a subparalelo (pendiente o control estructural)</a:t>
            </a:r>
          </a:p>
          <a:p>
            <a:r>
              <a:rPr lang="es-MX" sz="2000">
                <a:latin typeface="Lucida Console" pitchFamily="49" charset="0"/>
              </a:rPr>
              <a:t>Divergen en San Mateo</a:t>
            </a:r>
          </a:p>
          <a:p>
            <a:r>
              <a:rPr lang="es-MX" sz="2000">
                <a:latin typeface="Lucida Console" pitchFamily="49" charset="0"/>
              </a:rPr>
              <a:t>Zona central con pocos drenajes.</a:t>
            </a:r>
            <a:endParaRPr lang="es-ES" sz="2000">
              <a:latin typeface="Lucida Console" pitchFamily="49" charset="0"/>
            </a:endParaRPr>
          </a:p>
        </p:txBody>
      </p:sp>
      <p:pic>
        <p:nvPicPr>
          <p:cNvPr id="30725" name="Picture 5" descr="nivel 5"/>
          <p:cNvPicPr>
            <a:picLocks noChangeAspect="1" noChangeArrowheads="1"/>
          </p:cNvPicPr>
          <p:nvPr/>
        </p:nvPicPr>
        <p:blipFill>
          <a:blip r:embed="rId3"/>
          <a:srcRect l="8409" t="5392" r="6786" b="12457"/>
          <a:stretch>
            <a:fillRect/>
          </a:stretch>
        </p:blipFill>
        <p:spPr bwMode="auto">
          <a:xfrm>
            <a:off x="3657600" y="1905000"/>
            <a:ext cx="5286375" cy="3962400"/>
          </a:xfrm>
          <a:prstGeom prst="rect">
            <a:avLst/>
          </a:prstGeom>
          <a:noFill/>
          <a:ln w="38100" cmpd="dbl">
            <a:solidFill>
              <a:srgbClr val="000000"/>
            </a:solidFill>
            <a:miter lim="800000"/>
            <a:headEnd/>
            <a:tailEnd/>
          </a:ln>
        </p:spPr>
      </p:pic>
      <p:sp>
        <p:nvSpPr>
          <p:cNvPr id="30727" name="AutoShape 7">
            <a:hlinkClick r:id="rId4" action="ppaction://hlinksldjump" highlightClick="1"/>
          </p:cNvPr>
          <p:cNvSpPr>
            <a:spLocks noChangeArrowheads="1"/>
          </p:cNvSpPr>
          <p:nvPr/>
        </p:nvSpPr>
        <p:spPr bwMode="auto">
          <a:xfrm>
            <a:off x="5410200" y="1219200"/>
            <a:ext cx="685800" cy="533400"/>
          </a:xfrm>
          <a:prstGeom prst="actionButtonBackPrevious">
            <a:avLst/>
          </a:prstGeom>
          <a:solidFill>
            <a:schemeClr val="accent1"/>
          </a:solidFill>
          <a:ln w="9525">
            <a:solidFill>
              <a:schemeClr val="tx1"/>
            </a:solidFill>
            <a:miter lim="800000"/>
            <a:headEnd/>
            <a:tailEnd/>
          </a:ln>
          <a:effectLst/>
        </p:spPr>
        <p:txBody>
          <a:bodyPr wrap="none" anchor="ctr"/>
          <a:lstStyle/>
          <a:p>
            <a:endParaRPr lang="es-E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s-MX" sz="3000" b="1">
                <a:latin typeface="Lucida Console" pitchFamily="49" charset="0"/>
              </a:rPr>
              <a:t>Tablazos San Mateo-Jaramijó-Perfil Costero</a:t>
            </a:r>
            <a:endParaRPr lang="es-ES" sz="3000" b="1">
              <a:latin typeface="Lucida Console" pitchFamily="49" charset="0"/>
            </a:endParaRPr>
          </a:p>
        </p:txBody>
      </p:sp>
      <p:sp>
        <p:nvSpPr>
          <p:cNvPr id="33795" name="Rectangle 3"/>
          <p:cNvSpPr>
            <a:spLocks noGrp="1" noChangeArrowheads="1"/>
          </p:cNvSpPr>
          <p:nvPr>
            <p:ph type="body" sz="half" idx="1"/>
          </p:nvPr>
        </p:nvSpPr>
        <p:spPr>
          <a:xfrm>
            <a:off x="5638800" y="2590800"/>
            <a:ext cx="3198813" cy="2514600"/>
          </a:xfrm>
        </p:spPr>
        <p:txBody>
          <a:bodyPr/>
          <a:lstStyle/>
          <a:p>
            <a:r>
              <a:rPr lang="es-MX" sz="2000">
                <a:latin typeface="Lucida Console" pitchFamily="49" charset="0"/>
              </a:rPr>
              <a:t>Zona de planice y cerros bajos.</a:t>
            </a:r>
          </a:p>
          <a:p>
            <a:pPr>
              <a:buFontTx/>
              <a:buNone/>
            </a:pPr>
            <a:endParaRPr lang="es-MX" sz="2000">
              <a:latin typeface="Lucida Console" pitchFamily="49" charset="0"/>
            </a:endParaRPr>
          </a:p>
          <a:p>
            <a:r>
              <a:rPr lang="es-MX" sz="2000">
                <a:latin typeface="Lucida Console" pitchFamily="49" charset="0"/>
              </a:rPr>
              <a:t>El drenaje entra con dirección NNE cambia hasta ir ortogonal al mar.</a:t>
            </a:r>
            <a:endParaRPr lang="es-ES" sz="2000">
              <a:latin typeface="Lucida Console" pitchFamily="49" charset="0"/>
            </a:endParaRPr>
          </a:p>
        </p:txBody>
      </p:sp>
      <p:pic>
        <p:nvPicPr>
          <p:cNvPr id="33797" name="Picture 5" descr="nivel 6"/>
          <p:cNvPicPr>
            <a:picLocks noChangeAspect="1" noChangeArrowheads="1"/>
          </p:cNvPicPr>
          <p:nvPr/>
        </p:nvPicPr>
        <p:blipFill>
          <a:blip r:embed="rId2"/>
          <a:srcRect l="4164" t="14503" r="6786" b="18855"/>
          <a:stretch>
            <a:fillRect/>
          </a:stretch>
        </p:blipFill>
        <p:spPr bwMode="auto">
          <a:xfrm>
            <a:off x="228600" y="2209800"/>
            <a:ext cx="5486400" cy="3176588"/>
          </a:xfrm>
          <a:prstGeom prst="rect">
            <a:avLst/>
          </a:prstGeom>
          <a:noFill/>
          <a:ln w="38100" cmpd="dbl">
            <a:solidFill>
              <a:srgbClr val="000000"/>
            </a:solidFill>
            <a:miter lim="800000"/>
            <a:headEnd/>
            <a:tailEnd/>
          </a:ln>
        </p:spPr>
      </p:pic>
      <p:sp>
        <p:nvSpPr>
          <p:cNvPr id="33799" name="AutoShape 7">
            <a:hlinkClick r:id="rId3" action="ppaction://hlinksldjump" highlightClick="1"/>
          </p:cNvPr>
          <p:cNvSpPr>
            <a:spLocks noChangeArrowheads="1"/>
          </p:cNvSpPr>
          <p:nvPr/>
        </p:nvSpPr>
        <p:spPr bwMode="auto">
          <a:xfrm>
            <a:off x="5410200" y="1219200"/>
            <a:ext cx="685800" cy="533400"/>
          </a:xfrm>
          <a:prstGeom prst="actionButtonBackPrevious">
            <a:avLst/>
          </a:prstGeom>
          <a:solidFill>
            <a:schemeClr val="accent1"/>
          </a:solidFill>
          <a:ln w="9525">
            <a:solidFill>
              <a:schemeClr val="tx1"/>
            </a:solidFill>
            <a:miter lim="800000"/>
            <a:headEnd/>
            <a:tailEnd/>
          </a:ln>
          <a:effectLst/>
        </p:spPr>
        <p:txBody>
          <a:bodyPr wrap="none" anchor="ctr"/>
          <a:lstStyle/>
          <a:p>
            <a:endParaRPr lang="es-E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s-MX" sz="3000" b="1">
                <a:latin typeface="Lucida Console" pitchFamily="49" charset="0"/>
              </a:rPr>
              <a:t>Control de la Red debido a lineamientos</a:t>
            </a:r>
            <a:endParaRPr lang="es-ES" sz="3000" b="1">
              <a:latin typeface="Lucida Console" pitchFamily="49" charset="0"/>
            </a:endParaRPr>
          </a:p>
        </p:txBody>
      </p:sp>
      <p:sp>
        <p:nvSpPr>
          <p:cNvPr id="34819" name="Rectangle 3"/>
          <p:cNvSpPr>
            <a:spLocks noGrp="1" noChangeArrowheads="1"/>
          </p:cNvSpPr>
          <p:nvPr>
            <p:ph type="body" idx="1"/>
          </p:nvPr>
        </p:nvSpPr>
        <p:spPr>
          <a:ln/>
        </p:spPr>
        <p:txBody>
          <a:bodyPr/>
          <a:lstStyle/>
          <a:p>
            <a:pPr>
              <a:buFontTx/>
              <a:buNone/>
            </a:pPr>
            <a:r>
              <a:rPr lang="es-MX" sz="2000">
                <a:latin typeface="Lucida Console" pitchFamily="49" charset="0"/>
              </a:rPr>
              <a:t>De lo observado en la concentración de los lineamientos se distinguen 2 zonas:</a:t>
            </a:r>
          </a:p>
          <a:p>
            <a:pPr>
              <a:buFontTx/>
              <a:buNone/>
            </a:pPr>
            <a:endParaRPr lang="es-MX" sz="2000">
              <a:latin typeface="Lucida Console" pitchFamily="49" charset="0"/>
            </a:endParaRPr>
          </a:p>
          <a:p>
            <a:r>
              <a:rPr lang="es-MX" sz="2000">
                <a:solidFill>
                  <a:schemeClr val="hlink"/>
                </a:solidFill>
                <a:latin typeface="Lucida Console" pitchFamily="49" charset="0"/>
              </a:rPr>
              <a:t>Zona A</a:t>
            </a:r>
            <a:r>
              <a:rPr lang="es-MX" sz="2000">
                <a:latin typeface="Lucida Console" pitchFamily="49" charset="0"/>
              </a:rPr>
              <a:t> (San Mateo-El Aromo-Montecristi): dirección preferencial NNE y NNO.</a:t>
            </a:r>
          </a:p>
          <a:p>
            <a:r>
              <a:rPr lang="es-MX" sz="2000">
                <a:solidFill>
                  <a:schemeClr val="hlink"/>
                </a:solidFill>
                <a:latin typeface="Lucida Console" pitchFamily="49" charset="0"/>
              </a:rPr>
              <a:t>Zona B</a:t>
            </a:r>
            <a:r>
              <a:rPr lang="es-MX" sz="2000">
                <a:latin typeface="Lucida Console" pitchFamily="49" charset="0"/>
              </a:rPr>
              <a:t> (Pta. San José-Membrillal-Jipijapa):</a:t>
            </a:r>
          </a:p>
          <a:p>
            <a:pPr>
              <a:buFontTx/>
              <a:buNone/>
            </a:pPr>
            <a:r>
              <a:rPr lang="es-MX" sz="2000">
                <a:latin typeface="Lucida Console" pitchFamily="49" charset="0"/>
              </a:rPr>
              <a:t>	direcciones varias</a:t>
            </a:r>
          </a:p>
          <a:p>
            <a:pPr>
              <a:buFontTx/>
              <a:buNone/>
            </a:pPr>
            <a:endParaRPr lang="es-MX" sz="2000">
              <a:latin typeface="Lucida Console" pitchFamily="49" charset="0"/>
            </a:endParaRPr>
          </a:p>
          <a:p>
            <a:pPr>
              <a:buFontTx/>
              <a:buNone/>
            </a:pPr>
            <a:r>
              <a:rPr lang="es-MX" sz="2000">
                <a:latin typeface="Lucida Console" pitchFamily="49" charset="0"/>
              </a:rPr>
              <a:t>La traza de la falla Montecristi está muy bien delineada por los ríos.</a:t>
            </a:r>
            <a:endParaRPr lang="es-ES" sz="2000">
              <a:latin typeface="Lucida Console" pitchFamily="49"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0" y="2590800"/>
            <a:ext cx="3124200" cy="1143000"/>
          </a:xfrm>
        </p:spPr>
        <p:txBody>
          <a:bodyPr/>
          <a:lstStyle/>
          <a:p>
            <a:r>
              <a:rPr lang="es-MX" sz="3600" b="1"/>
              <a:t>Lineamientos de la red de drenaje.</a:t>
            </a:r>
            <a:endParaRPr lang="es-ES" sz="3600" b="1"/>
          </a:p>
        </p:txBody>
      </p:sp>
      <p:sp>
        <p:nvSpPr>
          <p:cNvPr id="35844" name="Rectangle 4"/>
          <p:cNvSpPr>
            <a:spLocks noChangeArrowheads="1"/>
          </p:cNvSpPr>
          <p:nvPr/>
        </p:nvSpPr>
        <p:spPr bwMode="auto">
          <a:xfrm>
            <a:off x="2190750" y="119063"/>
            <a:ext cx="9144000" cy="0"/>
          </a:xfrm>
          <a:prstGeom prst="rect">
            <a:avLst/>
          </a:prstGeom>
          <a:noFill/>
          <a:ln w="9525">
            <a:noFill/>
            <a:miter lim="800000"/>
            <a:headEnd/>
            <a:tailEnd/>
          </a:ln>
          <a:effectLst/>
        </p:spPr>
        <p:txBody>
          <a:bodyPr>
            <a:spAutoFit/>
          </a:bodyPr>
          <a:lstStyle/>
          <a:p>
            <a:endParaRPr lang="es-ES"/>
          </a:p>
        </p:txBody>
      </p:sp>
      <p:pic>
        <p:nvPicPr>
          <p:cNvPr id="35843" name="Picture 3" descr="lineamientos drenaje"/>
          <p:cNvPicPr>
            <a:picLocks noChangeAspect="1" noChangeArrowheads="1"/>
          </p:cNvPicPr>
          <p:nvPr/>
        </p:nvPicPr>
        <p:blipFill>
          <a:blip r:embed="rId2"/>
          <a:srcRect l="1891" t="5098" r="5104"/>
          <a:stretch>
            <a:fillRect/>
          </a:stretch>
        </p:blipFill>
        <p:spPr bwMode="auto">
          <a:xfrm>
            <a:off x="4038600" y="238125"/>
            <a:ext cx="4762500" cy="6619875"/>
          </a:xfrm>
          <a:prstGeom prst="rect">
            <a:avLst/>
          </a:prstGeom>
          <a:noFill/>
        </p:spPr>
      </p:pic>
      <p:sp>
        <p:nvSpPr>
          <p:cNvPr id="35845" name="Text Box 5"/>
          <p:cNvSpPr txBox="1">
            <a:spLocks noChangeArrowheads="1"/>
          </p:cNvSpPr>
          <p:nvPr/>
        </p:nvSpPr>
        <p:spPr bwMode="auto">
          <a:xfrm>
            <a:off x="4343400" y="1066800"/>
            <a:ext cx="1098550" cy="396875"/>
          </a:xfrm>
          <a:prstGeom prst="rect">
            <a:avLst/>
          </a:prstGeom>
          <a:noFill/>
          <a:ln w="9525">
            <a:noFill/>
            <a:miter lim="800000"/>
            <a:headEnd/>
            <a:tailEnd/>
          </a:ln>
          <a:effectLst/>
        </p:spPr>
        <p:txBody>
          <a:bodyPr wrap="none">
            <a:spAutoFit/>
          </a:bodyPr>
          <a:lstStyle/>
          <a:p>
            <a:r>
              <a:rPr lang="es-MX">
                <a:solidFill>
                  <a:schemeClr val="hlink"/>
                </a:solidFill>
              </a:rPr>
              <a:t>Zona A</a:t>
            </a:r>
            <a:endParaRPr lang="es-ES">
              <a:solidFill>
                <a:schemeClr val="hlink"/>
              </a:solidFill>
            </a:endParaRPr>
          </a:p>
        </p:txBody>
      </p:sp>
      <p:sp>
        <p:nvSpPr>
          <p:cNvPr id="35846" name="Text Box 6"/>
          <p:cNvSpPr txBox="1">
            <a:spLocks noChangeArrowheads="1"/>
          </p:cNvSpPr>
          <p:nvPr/>
        </p:nvSpPr>
        <p:spPr bwMode="auto">
          <a:xfrm>
            <a:off x="5410200" y="5867400"/>
            <a:ext cx="1098550" cy="396875"/>
          </a:xfrm>
          <a:prstGeom prst="rect">
            <a:avLst/>
          </a:prstGeom>
          <a:noFill/>
          <a:ln w="9525">
            <a:noFill/>
            <a:miter lim="800000"/>
            <a:headEnd/>
            <a:tailEnd/>
          </a:ln>
          <a:effectLst/>
        </p:spPr>
        <p:txBody>
          <a:bodyPr wrap="none">
            <a:spAutoFit/>
          </a:bodyPr>
          <a:lstStyle/>
          <a:p>
            <a:r>
              <a:rPr lang="es-MX">
                <a:solidFill>
                  <a:schemeClr val="hlink"/>
                </a:solidFill>
              </a:rPr>
              <a:t>Zona B</a:t>
            </a:r>
            <a:endParaRPr lang="es-ES">
              <a:solidFill>
                <a:schemeClr val="hlink"/>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14400" y="533400"/>
            <a:ext cx="7772400" cy="1143000"/>
          </a:xfrm>
        </p:spPr>
        <p:txBody>
          <a:bodyPr/>
          <a:lstStyle/>
          <a:p>
            <a:r>
              <a:rPr lang="es-MX" sz="3000" b="1">
                <a:latin typeface="Lucida Console" pitchFamily="49" charset="0"/>
              </a:rPr>
              <a:t>Observaciones de Asimetría de Cuencas.</a:t>
            </a:r>
            <a:endParaRPr lang="es-ES" sz="3000" b="1">
              <a:latin typeface="Lucida Console" pitchFamily="49" charset="0"/>
            </a:endParaRPr>
          </a:p>
        </p:txBody>
      </p:sp>
      <p:sp>
        <p:nvSpPr>
          <p:cNvPr id="37891" name="Rectangle 3"/>
          <p:cNvSpPr>
            <a:spLocks noGrp="1" noChangeArrowheads="1"/>
          </p:cNvSpPr>
          <p:nvPr>
            <p:ph type="body" idx="1"/>
          </p:nvPr>
        </p:nvSpPr>
        <p:spPr/>
        <p:txBody>
          <a:bodyPr/>
          <a:lstStyle/>
          <a:p>
            <a:endParaRPr lang="es-MX"/>
          </a:p>
          <a:p>
            <a:r>
              <a:rPr lang="es-MX"/>
              <a:t>Observaciones sobre las cuencas por separado, una asimetría indica que un lado a sido levantado (el de menor drenajes o más cortos) por falla o plegamiento.</a:t>
            </a:r>
          </a:p>
        </p:txBody>
      </p:sp>
      <p:grpSp>
        <p:nvGrpSpPr>
          <p:cNvPr id="37898" name="Group 10"/>
          <p:cNvGrpSpPr>
            <a:grpSpLocks/>
          </p:cNvGrpSpPr>
          <p:nvPr/>
        </p:nvGrpSpPr>
        <p:grpSpPr bwMode="auto">
          <a:xfrm>
            <a:off x="1828800" y="4876800"/>
            <a:ext cx="5791200" cy="1066800"/>
            <a:chOff x="1488" y="2928"/>
            <a:chExt cx="3648" cy="672"/>
          </a:xfrm>
        </p:grpSpPr>
        <p:sp>
          <p:nvSpPr>
            <p:cNvPr id="37894" name="Line 6"/>
            <p:cNvSpPr>
              <a:spLocks noChangeShapeType="1"/>
            </p:cNvSpPr>
            <p:nvPr/>
          </p:nvSpPr>
          <p:spPr bwMode="auto">
            <a:xfrm>
              <a:off x="1488" y="3072"/>
              <a:ext cx="336" cy="528"/>
            </a:xfrm>
            <a:prstGeom prst="line">
              <a:avLst/>
            </a:prstGeom>
            <a:noFill/>
            <a:ln w="9525">
              <a:solidFill>
                <a:schemeClr val="tx1"/>
              </a:solidFill>
              <a:round/>
              <a:headEnd/>
              <a:tailEnd/>
            </a:ln>
            <a:effectLst/>
          </p:spPr>
          <p:txBody>
            <a:bodyPr wrap="none"/>
            <a:lstStyle/>
            <a:p>
              <a:endParaRPr lang="es-ES"/>
            </a:p>
          </p:txBody>
        </p:sp>
        <p:sp>
          <p:nvSpPr>
            <p:cNvPr id="37895" name="Line 7"/>
            <p:cNvSpPr>
              <a:spLocks noChangeShapeType="1"/>
            </p:cNvSpPr>
            <p:nvPr/>
          </p:nvSpPr>
          <p:spPr bwMode="auto">
            <a:xfrm flipV="1">
              <a:off x="1824" y="2976"/>
              <a:ext cx="1584" cy="624"/>
            </a:xfrm>
            <a:prstGeom prst="line">
              <a:avLst/>
            </a:prstGeom>
            <a:noFill/>
            <a:ln w="9525">
              <a:solidFill>
                <a:schemeClr val="tx1"/>
              </a:solidFill>
              <a:round/>
              <a:headEnd/>
              <a:tailEnd/>
            </a:ln>
            <a:effectLst/>
          </p:spPr>
          <p:txBody>
            <a:bodyPr wrap="none"/>
            <a:lstStyle/>
            <a:p>
              <a:endParaRPr lang="es-ES"/>
            </a:p>
          </p:txBody>
        </p:sp>
        <p:sp>
          <p:nvSpPr>
            <p:cNvPr id="37896" name="Line 8"/>
            <p:cNvSpPr>
              <a:spLocks noChangeShapeType="1"/>
            </p:cNvSpPr>
            <p:nvPr/>
          </p:nvSpPr>
          <p:spPr bwMode="auto">
            <a:xfrm>
              <a:off x="3408" y="2976"/>
              <a:ext cx="336" cy="480"/>
            </a:xfrm>
            <a:prstGeom prst="line">
              <a:avLst/>
            </a:prstGeom>
            <a:noFill/>
            <a:ln w="9525">
              <a:solidFill>
                <a:schemeClr val="tx1"/>
              </a:solidFill>
              <a:round/>
              <a:headEnd/>
              <a:tailEnd/>
            </a:ln>
            <a:effectLst/>
          </p:spPr>
          <p:txBody>
            <a:bodyPr wrap="none"/>
            <a:lstStyle/>
            <a:p>
              <a:endParaRPr lang="es-ES"/>
            </a:p>
          </p:txBody>
        </p:sp>
        <p:sp>
          <p:nvSpPr>
            <p:cNvPr id="37897" name="Line 9"/>
            <p:cNvSpPr>
              <a:spLocks noChangeShapeType="1"/>
            </p:cNvSpPr>
            <p:nvPr/>
          </p:nvSpPr>
          <p:spPr bwMode="auto">
            <a:xfrm flipV="1">
              <a:off x="3744" y="2928"/>
              <a:ext cx="1392" cy="528"/>
            </a:xfrm>
            <a:prstGeom prst="line">
              <a:avLst/>
            </a:prstGeom>
            <a:noFill/>
            <a:ln w="9525">
              <a:solidFill>
                <a:schemeClr val="tx1"/>
              </a:solidFill>
              <a:round/>
              <a:headEnd/>
              <a:tailEnd/>
            </a:ln>
            <a:effectLst/>
          </p:spPr>
          <p:txBody>
            <a:bodyPr wrap="none"/>
            <a:lstStyle/>
            <a:p>
              <a:endParaRPr lang="es-ES"/>
            </a:p>
          </p:txBody>
        </p:sp>
      </p:grpSp>
      <p:sp>
        <p:nvSpPr>
          <p:cNvPr id="37899" name="Text Box 11"/>
          <p:cNvSpPr txBox="1">
            <a:spLocks noChangeArrowheads="1"/>
          </p:cNvSpPr>
          <p:nvPr/>
        </p:nvSpPr>
        <p:spPr bwMode="auto">
          <a:xfrm>
            <a:off x="4327525" y="4446588"/>
            <a:ext cx="428625" cy="579437"/>
          </a:xfrm>
          <a:prstGeom prst="rect">
            <a:avLst/>
          </a:prstGeom>
          <a:noFill/>
          <a:ln w="9525">
            <a:noFill/>
            <a:miter lim="800000"/>
            <a:headEnd/>
            <a:tailEnd/>
          </a:ln>
          <a:effectLst/>
        </p:spPr>
        <p:txBody>
          <a:bodyPr wrap="none">
            <a:spAutoFit/>
          </a:bodyPr>
          <a:lstStyle/>
          <a:p>
            <a:r>
              <a:rPr lang="es-MX" sz="3200">
                <a:solidFill>
                  <a:schemeClr val="hlink"/>
                </a:solidFill>
              </a:rPr>
              <a:t>+</a:t>
            </a:r>
            <a:endParaRPr lang="es-ES" sz="3200">
              <a:solidFill>
                <a:schemeClr val="hlink"/>
              </a:solidFill>
            </a:endParaRPr>
          </a:p>
        </p:txBody>
      </p:sp>
      <p:sp>
        <p:nvSpPr>
          <p:cNvPr id="37900" name="Text Box 12"/>
          <p:cNvSpPr txBox="1">
            <a:spLocks noChangeArrowheads="1"/>
          </p:cNvSpPr>
          <p:nvPr/>
        </p:nvSpPr>
        <p:spPr bwMode="auto">
          <a:xfrm>
            <a:off x="5410200" y="4572000"/>
            <a:ext cx="428625" cy="579438"/>
          </a:xfrm>
          <a:prstGeom prst="rect">
            <a:avLst/>
          </a:prstGeom>
          <a:noFill/>
          <a:ln w="9525">
            <a:noFill/>
            <a:miter lim="800000"/>
            <a:headEnd/>
            <a:tailEnd/>
          </a:ln>
          <a:effectLst/>
        </p:spPr>
        <p:txBody>
          <a:bodyPr wrap="none">
            <a:spAutoFit/>
          </a:bodyPr>
          <a:lstStyle/>
          <a:p>
            <a:r>
              <a:rPr lang="es-MX" sz="3200">
                <a:solidFill>
                  <a:schemeClr val="hlink"/>
                </a:solidFill>
              </a:rPr>
              <a:t>-</a:t>
            </a:r>
            <a:endParaRPr lang="es-ES" sz="3200">
              <a:solidFill>
                <a:schemeClr val="hlink"/>
              </a:solidFill>
            </a:endParaRPr>
          </a:p>
        </p:txBody>
      </p:sp>
      <p:grpSp>
        <p:nvGrpSpPr>
          <p:cNvPr id="37903" name="Group 15"/>
          <p:cNvGrpSpPr>
            <a:grpSpLocks/>
          </p:cNvGrpSpPr>
          <p:nvPr/>
        </p:nvGrpSpPr>
        <p:grpSpPr bwMode="auto">
          <a:xfrm>
            <a:off x="5181600" y="5105400"/>
            <a:ext cx="304800" cy="457200"/>
            <a:chOff x="3264" y="3216"/>
            <a:chExt cx="192" cy="288"/>
          </a:xfrm>
        </p:grpSpPr>
        <p:sp>
          <p:nvSpPr>
            <p:cNvPr id="37901" name="Line 13"/>
            <p:cNvSpPr>
              <a:spLocks noChangeShapeType="1"/>
            </p:cNvSpPr>
            <p:nvPr/>
          </p:nvSpPr>
          <p:spPr bwMode="auto">
            <a:xfrm>
              <a:off x="3264" y="3216"/>
              <a:ext cx="192" cy="288"/>
            </a:xfrm>
            <a:prstGeom prst="line">
              <a:avLst/>
            </a:prstGeom>
            <a:noFill/>
            <a:ln w="15875">
              <a:solidFill>
                <a:schemeClr val="tx1"/>
              </a:solidFill>
              <a:round/>
              <a:headEnd/>
              <a:tailEnd/>
            </a:ln>
            <a:effectLst/>
          </p:spPr>
          <p:txBody>
            <a:bodyPr wrap="none"/>
            <a:lstStyle/>
            <a:p>
              <a:endParaRPr lang="es-ES"/>
            </a:p>
          </p:txBody>
        </p:sp>
        <p:sp>
          <p:nvSpPr>
            <p:cNvPr id="37902" name="Line 14"/>
            <p:cNvSpPr>
              <a:spLocks noChangeShapeType="1"/>
            </p:cNvSpPr>
            <p:nvPr/>
          </p:nvSpPr>
          <p:spPr bwMode="auto">
            <a:xfrm flipV="1">
              <a:off x="3456" y="3312"/>
              <a:ext cx="0" cy="192"/>
            </a:xfrm>
            <a:prstGeom prst="line">
              <a:avLst/>
            </a:prstGeom>
            <a:noFill/>
            <a:ln w="15875">
              <a:solidFill>
                <a:schemeClr val="tx1"/>
              </a:solidFill>
              <a:round/>
              <a:headEnd/>
              <a:tailEnd/>
            </a:ln>
            <a:effectLst/>
          </p:spPr>
          <p:txBody>
            <a:bodyPr wrap="none"/>
            <a:lstStyle/>
            <a:p>
              <a:endParaRPr lang="es-ES"/>
            </a:p>
          </p:txBody>
        </p:sp>
      </p:grpSp>
      <p:grpSp>
        <p:nvGrpSpPr>
          <p:cNvPr id="37904" name="Group 16"/>
          <p:cNvGrpSpPr>
            <a:grpSpLocks/>
          </p:cNvGrpSpPr>
          <p:nvPr/>
        </p:nvGrpSpPr>
        <p:grpSpPr bwMode="auto">
          <a:xfrm rot="10800000">
            <a:off x="4876800" y="5334000"/>
            <a:ext cx="304800" cy="457200"/>
            <a:chOff x="3264" y="3216"/>
            <a:chExt cx="192" cy="288"/>
          </a:xfrm>
        </p:grpSpPr>
        <p:sp>
          <p:nvSpPr>
            <p:cNvPr id="37905" name="Line 17"/>
            <p:cNvSpPr>
              <a:spLocks noChangeShapeType="1"/>
            </p:cNvSpPr>
            <p:nvPr/>
          </p:nvSpPr>
          <p:spPr bwMode="auto">
            <a:xfrm>
              <a:off x="3264" y="3216"/>
              <a:ext cx="192" cy="288"/>
            </a:xfrm>
            <a:prstGeom prst="line">
              <a:avLst/>
            </a:prstGeom>
            <a:noFill/>
            <a:ln w="15875">
              <a:solidFill>
                <a:schemeClr val="tx1"/>
              </a:solidFill>
              <a:round/>
              <a:headEnd/>
              <a:tailEnd/>
            </a:ln>
            <a:effectLst/>
          </p:spPr>
          <p:txBody>
            <a:bodyPr wrap="none"/>
            <a:lstStyle/>
            <a:p>
              <a:endParaRPr lang="es-ES"/>
            </a:p>
          </p:txBody>
        </p:sp>
        <p:sp>
          <p:nvSpPr>
            <p:cNvPr id="37906" name="Line 18"/>
            <p:cNvSpPr>
              <a:spLocks noChangeShapeType="1"/>
            </p:cNvSpPr>
            <p:nvPr/>
          </p:nvSpPr>
          <p:spPr bwMode="auto">
            <a:xfrm flipV="1">
              <a:off x="3456" y="3312"/>
              <a:ext cx="0" cy="192"/>
            </a:xfrm>
            <a:prstGeom prst="line">
              <a:avLst/>
            </a:prstGeom>
            <a:noFill/>
            <a:ln w="15875">
              <a:solidFill>
                <a:schemeClr val="tx1"/>
              </a:solidFill>
              <a:round/>
              <a:headEnd/>
              <a:tailEnd/>
            </a:ln>
            <a:effectLst/>
          </p:spPr>
          <p:txBody>
            <a:bodyPr wrap="none"/>
            <a:lstStyle/>
            <a:p>
              <a:endParaRPr lang="es-ES"/>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1066800" y="1447800"/>
            <a:ext cx="6831013" cy="4557713"/>
            <a:chOff x="1341" y="1237"/>
            <a:chExt cx="9196" cy="5940"/>
          </a:xfrm>
        </p:grpSpPr>
        <p:pic>
          <p:nvPicPr>
            <p:cNvPr id="38915" name="Picture 3" descr="C:\Teledetección\Ayudantes\Jorge\asimetría1-2.jpg"/>
            <p:cNvPicPr>
              <a:picLocks noChangeAspect="1" noChangeArrowheads="1"/>
            </p:cNvPicPr>
            <p:nvPr/>
          </p:nvPicPr>
          <p:blipFill>
            <a:blip r:embed="rId2"/>
            <a:srcRect l="16968" t="19966" r="15251" b="11139"/>
            <a:stretch>
              <a:fillRect/>
            </a:stretch>
          </p:blipFill>
          <p:spPr bwMode="auto">
            <a:xfrm>
              <a:off x="1341" y="1237"/>
              <a:ext cx="4219" cy="5928"/>
            </a:xfrm>
            <a:prstGeom prst="rect">
              <a:avLst/>
            </a:prstGeom>
            <a:noFill/>
            <a:ln w="38100" cmpd="dbl">
              <a:solidFill>
                <a:srgbClr val="000000"/>
              </a:solidFill>
              <a:miter lim="800000"/>
              <a:headEnd/>
              <a:tailEnd/>
            </a:ln>
          </p:spPr>
        </p:pic>
        <p:pic>
          <p:nvPicPr>
            <p:cNvPr id="38916" name="Picture 4" descr="C:\Teledetección\Ayudantes\Jorge\asimetría4.jpg"/>
            <p:cNvPicPr>
              <a:picLocks noChangeAspect="1" noChangeArrowheads="1"/>
            </p:cNvPicPr>
            <p:nvPr/>
          </p:nvPicPr>
          <p:blipFill>
            <a:blip r:embed="rId3"/>
            <a:srcRect l="14830" t="10724" r="13136" b="23404"/>
            <a:stretch>
              <a:fillRect/>
            </a:stretch>
          </p:blipFill>
          <p:spPr bwMode="auto">
            <a:xfrm>
              <a:off x="5841" y="1237"/>
              <a:ext cx="4696" cy="5940"/>
            </a:xfrm>
            <a:prstGeom prst="rect">
              <a:avLst/>
            </a:prstGeom>
            <a:noFill/>
            <a:ln w="38100" cmpd="dbl">
              <a:solidFill>
                <a:srgbClr val="000000"/>
              </a:solidFill>
              <a:miter lim="800000"/>
              <a:headEnd/>
              <a:tailEnd/>
            </a:ln>
          </p:spPr>
        </p:pic>
      </p:grpSp>
      <p:sp>
        <p:nvSpPr>
          <p:cNvPr id="38917" name="Rectangle 5"/>
          <p:cNvSpPr>
            <a:spLocks noGrp="1" noChangeArrowheads="1"/>
          </p:cNvSpPr>
          <p:nvPr>
            <p:ph type="title" idx="4294967295"/>
          </p:nvPr>
        </p:nvSpPr>
        <p:spPr>
          <a:xfrm>
            <a:off x="685800" y="685800"/>
            <a:ext cx="7772400" cy="533400"/>
          </a:xfrm>
        </p:spPr>
        <p:txBody>
          <a:bodyPr/>
          <a:lstStyle/>
          <a:p>
            <a:r>
              <a:rPr lang="es-MX" sz="2400" b="1">
                <a:latin typeface="Lucida Console" pitchFamily="49" charset="0"/>
              </a:rPr>
              <a:t>Algunos Ejemplos de Asimetría de Cuencas</a:t>
            </a:r>
            <a:endParaRPr lang="es-ES" sz="2400" b="1">
              <a:latin typeface="Lucida Console" pitchFamily="49"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s-MX" sz="3200" b="1">
                <a:latin typeface="Lucida Console" pitchFamily="49" charset="0"/>
              </a:rPr>
              <a:t>Fotogeología</a:t>
            </a:r>
            <a:endParaRPr lang="es-ES" sz="3200" b="1">
              <a:latin typeface="Lucida Console" pitchFamily="49" charset="0"/>
            </a:endParaRPr>
          </a:p>
        </p:txBody>
      </p:sp>
      <p:sp>
        <p:nvSpPr>
          <p:cNvPr id="40963" name="Rectangle 3"/>
          <p:cNvSpPr>
            <a:spLocks noGrp="1" noChangeArrowheads="1"/>
          </p:cNvSpPr>
          <p:nvPr>
            <p:ph type="body" idx="1"/>
          </p:nvPr>
        </p:nvSpPr>
        <p:spPr/>
        <p:txBody>
          <a:bodyPr/>
          <a:lstStyle/>
          <a:p>
            <a:r>
              <a:rPr lang="es-MX"/>
              <a:t>Generación del fotomosaico digital.</a:t>
            </a:r>
          </a:p>
          <a:p>
            <a:r>
              <a:rPr lang="es-MX"/>
              <a:t>Las fotos son de gran ayuda para apreciar el detalle de lineamientos, más a escala regional los mismos quedan difuminados.</a:t>
            </a:r>
          </a:p>
          <a:p>
            <a:r>
              <a:rPr lang="es-MX"/>
              <a:t>Las dos zonas mencionadas antes se repiten.</a:t>
            </a:r>
          </a:p>
          <a:p>
            <a:r>
              <a:rPr lang="es-MX"/>
              <a:t>Se obserban los límites de terrazas.</a:t>
            </a:r>
          </a:p>
          <a:p>
            <a:pPr>
              <a:buFontTx/>
              <a:buNone/>
            </a:pPr>
            <a:r>
              <a:rPr lang="es-MX"/>
              <a:t> </a:t>
            </a:r>
            <a:endParaRPr lang="es-E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2" descr="zona de estudio fotomosaico"/>
          <p:cNvPicPr>
            <a:picLocks noChangeAspect="1" noChangeArrowheads="1"/>
          </p:cNvPicPr>
          <p:nvPr/>
        </p:nvPicPr>
        <p:blipFill>
          <a:blip r:embed="rId2"/>
          <a:srcRect l="4150" t="7451" b="5939"/>
          <a:stretch>
            <a:fillRect/>
          </a:stretch>
        </p:blipFill>
        <p:spPr bwMode="auto">
          <a:xfrm>
            <a:off x="3327400" y="0"/>
            <a:ext cx="5816600" cy="6858000"/>
          </a:xfrm>
          <a:prstGeom prst="rect">
            <a:avLst/>
          </a:prstGeom>
          <a:noFill/>
        </p:spPr>
      </p:pic>
      <p:sp>
        <p:nvSpPr>
          <p:cNvPr id="41988" name="Text Box 4"/>
          <p:cNvSpPr txBox="1">
            <a:spLocks noChangeArrowheads="1"/>
          </p:cNvSpPr>
          <p:nvPr/>
        </p:nvSpPr>
        <p:spPr bwMode="auto">
          <a:xfrm>
            <a:off x="730250" y="1162050"/>
            <a:ext cx="2470150" cy="2222500"/>
          </a:xfrm>
          <a:prstGeom prst="rect">
            <a:avLst/>
          </a:prstGeom>
          <a:noFill/>
          <a:ln w="9525">
            <a:noFill/>
            <a:miter lim="800000"/>
            <a:headEnd/>
            <a:tailEnd/>
          </a:ln>
          <a:effectLst/>
        </p:spPr>
        <p:txBody>
          <a:bodyPr wrap="none">
            <a:spAutoFit/>
          </a:bodyPr>
          <a:lstStyle/>
          <a:p>
            <a:r>
              <a:rPr lang="es-MX"/>
              <a:t>FOTOMOSAICO </a:t>
            </a:r>
          </a:p>
          <a:p>
            <a:r>
              <a:rPr lang="es-MX"/>
              <a:t>DIGITAL </a:t>
            </a:r>
          </a:p>
          <a:p>
            <a:r>
              <a:rPr lang="es-MX"/>
              <a:t>GEOREFERENCIADO</a:t>
            </a:r>
          </a:p>
          <a:p>
            <a:r>
              <a:rPr lang="es-MX"/>
              <a:t>de la </a:t>
            </a:r>
          </a:p>
          <a:p>
            <a:r>
              <a:rPr lang="es-MX"/>
              <a:t>PENINSULA de</a:t>
            </a:r>
          </a:p>
          <a:p>
            <a:r>
              <a:rPr lang="es-MX"/>
              <a:t>MANTA</a:t>
            </a:r>
            <a:endParaRPr lang="es-ES"/>
          </a:p>
        </p:txBody>
      </p:sp>
      <p:sp>
        <p:nvSpPr>
          <p:cNvPr id="41989" name="Text Box 5"/>
          <p:cNvSpPr txBox="1">
            <a:spLocks noChangeArrowheads="1"/>
          </p:cNvSpPr>
          <p:nvPr/>
        </p:nvSpPr>
        <p:spPr bwMode="auto">
          <a:xfrm>
            <a:off x="1066800" y="3505200"/>
            <a:ext cx="1490663" cy="815975"/>
          </a:xfrm>
          <a:prstGeom prst="rect">
            <a:avLst/>
          </a:prstGeom>
          <a:noFill/>
          <a:ln w="9525">
            <a:noFill/>
            <a:miter lim="800000"/>
            <a:headEnd/>
            <a:tailEnd/>
          </a:ln>
          <a:effectLst/>
        </p:spPr>
        <p:txBody>
          <a:bodyPr wrap="none">
            <a:spAutoFit/>
          </a:bodyPr>
          <a:lstStyle/>
          <a:p>
            <a:r>
              <a:rPr lang="es-MX" sz="1400">
                <a:latin typeface="Impact" pitchFamily="34" charset="0"/>
              </a:rPr>
              <a:t>Lineamientos</a:t>
            </a:r>
          </a:p>
          <a:p>
            <a:r>
              <a:rPr lang="es-MX" sz="1400">
                <a:latin typeface="Impact" pitchFamily="34" charset="0"/>
              </a:rPr>
              <a:t>Identificados</a:t>
            </a:r>
          </a:p>
          <a:p>
            <a:r>
              <a:rPr lang="es-MX" sz="1400">
                <a:latin typeface="Impact" pitchFamily="34" charset="0"/>
              </a:rPr>
              <a:t>en estereoscopio.</a:t>
            </a:r>
            <a:endParaRPr lang="es-ES" sz="1400">
              <a:latin typeface="Impact"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s-MX" sz="3200" b="1">
                <a:latin typeface="Lucida Console" pitchFamily="49" charset="0"/>
              </a:rPr>
              <a:t>Modelos Numéricos de Terreno y Análisis Morfoestructural</a:t>
            </a:r>
            <a:endParaRPr lang="es-ES" sz="3200" b="1">
              <a:latin typeface="Lucida Console" pitchFamily="49" charset="0"/>
            </a:endParaRPr>
          </a:p>
        </p:txBody>
      </p:sp>
      <p:sp>
        <p:nvSpPr>
          <p:cNvPr id="43011" name="Rectangle 3"/>
          <p:cNvSpPr>
            <a:spLocks noGrp="1" noChangeArrowheads="1"/>
          </p:cNvSpPr>
          <p:nvPr>
            <p:ph type="body" idx="1"/>
          </p:nvPr>
        </p:nvSpPr>
        <p:spPr>
          <a:xfrm>
            <a:off x="1062038" y="2147888"/>
            <a:ext cx="7769225" cy="3338512"/>
          </a:xfrm>
        </p:spPr>
        <p:txBody>
          <a:bodyPr/>
          <a:lstStyle/>
          <a:p>
            <a:pPr>
              <a:lnSpc>
                <a:spcPct val="90000"/>
              </a:lnSpc>
              <a:buFontTx/>
              <a:buNone/>
            </a:pPr>
            <a:r>
              <a:rPr lang="es-MX" sz="2400">
                <a:latin typeface="Lucida Console" pitchFamily="49" charset="0"/>
              </a:rPr>
              <a:t>Simulaciones Topográficas generadas a partir de datos X, Y, Z.</a:t>
            </a:r>
          </a:p>
          <a:p>
            <a:pPr>
              <a:lnSpc>
                <a:spcPct val="90000"/>
              </a:lnSpc>
              <a:buFontTx/>
              <a:buNone/>
            </a:pPr>
            <a:r>
              <a:rPr lang="es-MX" sz="2400">
                <a:latin typeface="Lucida Console" pitchFamily="49" charset="0"/>
              </a:rPr>
              <a:t>Su uso se está generalizando en estudios aplicados de Geología, es una herramienta para lograr perspectivas de visualización que de lo contrario serían imposible de lograr por costo-tiempo.</a:t>
            </a:r>
          </a:p>
          <a:p>
            <a:pPr>
              <a:lnSpc>
                <a:spcPct val="90000"/>
              </a:lnSpc>
              <a:buFontTx/>
              <a:buNone/>
            </a:pPr>
            <a:r>
              <a:rPr lang="es-MX" sz="2400">
                <a:latin typeface="Lucida Console" pitchFamily="49" charset="0"/>
              </a:rPr>
              <a:t>Método de Interpolación: TIN (Triangular Irregular Network)</a:t>
            </a:r>
            <a:endParaRPr lang="es-ES" sz="2400">
              <a:latin typeface="Lucida Console" pitchFamily="49"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219200" y="914400"/>
            <a:ext cx="7620000" cy="609600"/>
          </a:xfrm>
        </p:spPr>
        <p:txBody>
          <a:bodyPr/>
          <a:lstStyle/>
          <a:p>
            <a:r>
              <a:rPr lang="es-MX" sz="3200" b="1">
                <a:latin typeface="Lucida Console" pitchFamily="49" charset="0"/>
              </a:rPr>
              <a:t>Ubicación de MNT’s a detalle</a:t>
            </a:r>
            <a:endParaRPr lang="es-ES" sz="3200" b="1">
              <a:latin typeface="Lucida Console" pitchFamily="49" charset="0"/>
            </a:endParaRPr>
          </a:p>
        </p:txBody>
      </p:sp>
      <p:sp>
        <p:nvSpPr>
          <p:cNvPr id="44036" name="Rectangle 4"/>
          <p:cNvSpPr>
            <a:spLocks noChangeArrowheads="1"/>
          </p:cNvSpPr>
          <p:nvPr/>
        </p:nvSpPr>
        <p:spPr bwMode="auto">
          <a:xfrm>
            <a:off x="2000250" y="2038350"/>
            <a:ext cx="9144000" cy="0"/>
          </a:xfrm>
          <a:prstGeom prst="rect">
            <a:avLst/>
          </a:prstGeom>
          <a:noFill/>
          <a:ln w="9525">
            <a:noFill/>
            <a:miter lim="800000"/>
            <a:headEnd/>
            <a:tailEnd/>
          </a:ln>
          <a:effectLst/>
        </p:spPr>
        <p:txBody>
          <a:bodyPr>
            <a:spAutoFit/>
          </a:bodyPr>
          <a:lstStyle/>
          <a:p>
            <a:endParaRPr lang="es-ES"/>
          </a:p>
        </p:txBody>
      </p:sp>
      <p:pic>
        <p:nvPicPr>
          <p:cNvPr id="44035" name="Picture 3" descr="vistamnt"/>
          <p:cNvPicPr>
            <a:picLocks noChangeAspect="1" noChangeArrowheads="1"/>
          </p:cNvPicPr>
          <p:nvPr/>
        </p:nvPicPr>
        <p:blipFill>
          <a:blip r:embed="rId2"/>
          <a:srcRect l="6279"/>
          <a:stretch>
            <a:fillRect/>
          </a:stretch>
        </p:blipFill>
        <p:spPr bwMode="auto">
          <a:xfrm>
            <a:off x="990600" y="2038350"/>
            <a:ext cx="7848600" cy="4243388"/>
          </a:xfrm>
          <a:prstGeom prst="rect">
            <a:avLst/>
          </a:prstGeom>
          <a:noFill/>
          <a:ln w="38100" cmpd="dbl">
            <a:solidFill>
              <a:srgbClr val="000000"/>
            </a:solidFill>
            <a:miter lim="800000"/>
            <a:headEnd/>
            <a:tailEnd/>
          </a:ln>
        </p:spPr>
      </p:pic>
      <p:sp>
        <p:nvSpPr>
          <p:cNvPr id="44037" name="Rectangle 5"/>
          <p:cNvSpPr>
            <a:spLocks noChangeArrowheads="1"/>
          </p:cNvSpPr>
          <p:nvPr/>
        </p:nvSpPr>
        <p:spPr bwMode="auto">
          <a:xfrm rot="-1436834">
            <a:off x="2209800" y="3962400"/>
            <a:ext cx="3352800" cy="609600"/>
          </a:xfrm>
          <a:prstGeom prst="rect">
            <a:avLst/>
          </a:prstGeom>
          <a:noFill/>
          <a:ln w="15875">
            <a:solidFill>
              <a:srgbClr val="FF0000"/>
            </a:solidFill>
            <a:miter lim="800000"/>
            <a:headEnd/>
            <a:tailEnd/>
          </a:ln>
          <a:effectLst/>
        </p:spPr>
        <p:txBody>
          <a:bodyPr wrap="none" anchor="ctr"/>
          <a:lstStyle/>
          <a:p>
            <a:endParaRPr lang="es-ES"/>
          </a:p>
        </p:txBody>
      </p:sp>
      <p:sp>
        <p:nvSpPr>
          <p:cNvPr id="44038" name="Rectangle 6"/>
          <p:cNvSpPr>
            <a:spLocks noChangeArrowheads="1"/>
          </p:cNvSpPr>
          <p:nvPr/>
        </p:nvSpPr>
        <p:spPr bwMode="auto">
          <a:xfrm rot="-2190721">
            <a:off x="6096000" y="3962400"/>
            <a:ext cx="1143000" cy="1676400"/>
          </a:xfrm>
          <a:prstGeom prst="rect">
            <a:avLst/>
          </a:prstGeom>
          <a:noFill/>
          <a:ln w="15875">
            <a:solidFill>
              <a:srgbClr val="FF0000"/>
            </a:solidFill>
            <a:miter lim="800000"/>
            <a:headEnd/>
            <a:tailEnd/>
          </a:ln>
          <a:effectLst/>
        </p:spPr>
        <p:txBody>
          <a:bodyPr wrap="none" anchor="ctr"/>
          <a:lstStyle/>
          <a:p>
            <a:endParaRPr lang="es-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66800" y="381000"/>
            <a:ext cx="7772400" cy="685800"/>
          </a:xfrm>
        </p:spPr>
        <p:txBody>
          <a:bodyPr/>
          <a:lstStyle/>
          <a:p>
            <a:r>
              <a:rPr lang="es-MX" sz="3000" b="1">
                <a:solidFill>
                  <a:schemeClr val="tx1"/>
                </a:solidFill>
                <a:latin typeface="Lucida Console" pitchFamily="49" charset="0"/>
              </a:rPr>
              <a:t>¿Por qué la península de Manta?</a:t>
            </a:r>
            <a:endParaRPr lang="es-ES" sz="3000" b="1">
              <a:solidFill>
                <a:schemeClr val="tx1"/>
              </a:solidFill>
              <a:latin typeface="Lucida Console" pitchFamily="49" charset="0"/>
            </a:endParaRPr>
          </a:p>
        </p:txBody>
      </p:sp>
      <p:sp>
        <p:nvSpPr>
          <p:cNvPr id="6147" name="Rectangle 3"/>
          <p:cNvSpPr>
            <a:spLocks noGrp="1" noChangeArrowheads="1"/>
          </p:cNvSpPr>
          <p:nvPr>
            <p:ph type="body" idx="1"/>
          </p:nvPr>
        </p:nvSpPr>
        <p:spPr>
          <a:xfrm>
            <a:off x="1062038" y="2147888"/>
            <a:ext cx="7769225" cy="3567112"/>
          </a:xfrm>
        </p:spPr>
        <p:txBody>
          <a:bodyPr/>
          <a:lstStyle/>
          <a:p>
            <a:pPr>
              <a:lnSpc>
                <a:spcPct val="90000"/>
              </a:lnSpc>
            </a:pPr>
            <a:r>
              <a:rPr lang="es-MX" sz="2400">
                <a:latin typeface="Lucida Console" pitchFamily="49" charset="0"/>
              </a:rPr>
              <a:t>Presencia de  estructuras mayores: terrazas marinas, falla Montecristi y cordillera costanera.</a:t>
            </a:r>
          </a:p>
          <a:p>
            <a:pPr>
              <a:lnSpc>
                <a:spcPct val="90000"/>
              </a:lnSpc>
              <a:buFontTx/>
              <a:buNone/>
            </a:pPr>
            <a:endParaRPr lang="es-MX" sz="2400">
              <a:latin typeface="Lucida Console" pitchFamily="49" charset="0"/>
            </a:endParaRPr>
          </a:p>
          <a:p>
            <a:pPr>
              <a:lnSpc>
                <a:spcPct val="90000"/>
              </a:lnSpc>
            </a:pPr>
            <a:r>
              <a:rPr lang="es-MX" sz="2400">
                <a:latin typeface="Lucida Console" pitchFamily="49" charset="0"/>
              </a:rPr>
              <a:t>Surgimiento en el cuaternario.</a:t>
            </a:r>
          </a:p>
          <a:p>
            <a:pPr>
              <a:lnSpc>
                <a:spcPct val="90000"/>
              </a:lnSpc>
              <a:buFontTx/>
              <a:buNone/>
            </a:pPr>
            <a:endParaRPr lang="es-MX" sz="2400">
              <a:latin typeface="Lucida Console" pitchFamily="49" charset="0"/>
            </a:endParaRPr>
          </a:p>
          <a:p>
            <a:pPr>
              <a:lnSpc>
                <a:spcPct val="90000"/>
              </a:lnSpc>
            </a:pPr>
            <a:r>
              <a:rPr lang="es-MX" sz="2400">
                <a:latin typeface="Lucida Console" pitchFamily="49" charset="0"/>
              </a:rPr>
              <a:t>Cercanía a la fosa de subducción.</a:t>
            </a:r>
          </a:p>
          <a:p>
            <a:pPr>
              <a:lnSpc>
                <a:spcPct val="90000"/>
              </a:lnSpc>
            </a:pPr>
            <a:endParaRPr lang="es-MX" sz="2400">
              <a:latin typeface="Lucida Console" pitchFamily="49" charset="0"/>
            </a:endParaRPr>
          </a:p>
          <a:p>
            <a:pPr>
              <a:lnSpc>
                <a:spcPct val="90000"/>
              </a:lnSpc>
            </a:pPr>
            <a:r>
              <a:rPr lang="es-MX" sz="2400">
                <a:latin typeface="Lucida Console" pitchFamily="49" charset="0"/>
              </a:rPr>
              <a:t>Complemento a trabajos realizados.</a:t>
            </a:r>
            <a:endParaRPr lang="es-ES" sz="2800">
              <a:latin typeface="Lucida Console" pitchFamily="49" charset="0"/>
            </a:endParaRPr>
          </a:p>
        </p:txBody>
      </p:sp>
      <p:sp>
        <p:nvSpPr>
          <p:cNvPr id="6149" name="AutoShape 5">
            <a:hlinkClick r:id="rId2" action="ppaction://hlinksldjump" highlightClick="1"/>
          </p:cNvPr>
          <p:cNvSpPr>
            <a:spLocks noChangeArrowheads="1"/>
          </p:cNvSpPr>
          <p:nvPr/>
        </p:nvSpPr>
        <p:spPr bwMode="auto">
          <a:xfrm>
            <a:off x="5562600" y="2895600"/>
            <a:ext cx="381000" cy="304800"/>
          </a:xfrm>
          <a:prstGeom prst="actionButtonForwardNext">
            <a:avLst/>
          </a:prstGeom>
          <a:solidFill>
            <a:schemeClr val="accent1"/>
          </a:solidFill>
          <a:ln w="9525">
            <a:solidFill>
              <a:schemeClr val="tx1"/>
            </a:solidFill>
            <a:miter lim="800000"/>
            <a:headEnd/>
            <a:tailEnd/>
          </a:ln>
          <a:effectLst/>
        </p:spPr>
        <p:txBody>
          <a:bodyPr wrap="none" anchor="ctr"/>
          <a:lstStyle/>
          <a:p>
            <a:endParaRPr lang="es-ES"/>
          </a:p>
        </p:txBody>
      </p:sp>
      <p:sp>
        <p:nvSpPr>
          <p:cNvPr id="6150" name="AutoShape 6">
            <a:hlinkClick r:id="rId3" action="ppaction://hlinksldjump" highlightClick="1"/>
          </p:cNvPr>
          <p:cNvSpPr>
            <a:spLocks noChangeArrowheads="1"/>
          </p:cNvSpPr>
          <p:nvPr/>
        </p:nvSpPr>
        <p:spPr bwMode="auto">
          <a:xfrm>
            <a:off x="7543800" y="4419600"/>
            <a:ext cx="381000" cy="304800"/>
          </a:xfrm>
          <a:prstGeom prst="actionButtonForwardNext">
            <a:avLst/>
          </a:prstGeom>
          <a:solidFill>
            <a:schemeClr val="accent1"/>
          </a:solidFill>
          <a:ln w="9525">
            <a:solidFill>
              <a:schemeClr val="tx1"/>
            </a:solidFill>
            <a:miter lim="800000"/>
            <a:headEnd/>
            <a:tailEnd/>
          </a:ln>
          <a:effectLst/>
        </p:spPr>
        <p:txBody>
          <a:bodyPr wrap="none" anchor="ctr"/>
          <a:lstStyle/>
          <a:p>
            <a:endParaRPr lang="es-E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8600" y="76200"/>
            <a:ext cx="4724400" cy="838200"/>
          </a:xfrm>
        </p:spPr>
        <p:txBody>
          <a:bodyPr/>
          <a:lstStyle/>
          <a:p>
            <a:r>
              <a:rPr lang="es-MX" sz="3600" b="1">
                <a:solidFill>
                  <a:srgbClr val="CCCC00"/>
                </a:solidFill>
                <a:latin typeface="Lucida Console" pitchFamily="49" charset="0"/>
              </a:rPr>
              <a:t>Cabo San Lorenzo</a:t>
            </a:r>
            <a:endParaRPr lang="es-ES" sz="3600" b="1">
              <a:solidFill>
                <a:srgbClr val="CCCC00"/>
              </a:solidFill>
              <a:latin typeface="Lucida Console" pitchFamily="49" charset="0"/>
            </a:endParaRPr>
          </a:p>
        </p:txBody>
      </p:sp>
      <p:sp>
        <p:nvSpPr>
          <p:cNvPr id="45062" name="Rectangle 6"/>
          <p:cNvSpPr>
            <a:spLocks noChangeArrowheads="1"/>
          </p:cNvSpPr>
          <p:nvPr/>
        </p:nvSpPr>
        <p:spPr bwMode="auto">
          <a:xfrm>
            <a:off x="1876425" y="2709863"/>
            <a:ext cx="9144000" cy="0"/>
          </a:xfrm>
          <a:prstGeom prst="rect">
            <a:avLst/>
          </a:prstGeom>
          <a:noFill/>
          <a:ln w="9525">
            <a:noFill/>
            <a:miter lim="800000"/>
            <a:headEnd/>
            <a:tailEnd/>
          </a:ln>
          <a:effectLst/>
        </p:spPr>
        <p:txBody>
          <a:bodyPr>
            <a:spAutoFit/>
          </a:bodyPr>
          <a:lstStyle/>
          <a:p>
            <a:endParaRPr lang="es-ES"/>
          </a:p>
        </p:txBody>
      </p:sp>
      <p:pic>
        <p:nvPicPr>
          <p:cNvPr id="45061" name="Picture 5" descr="panoramica cabo san Lorenzo"/>
          <p:cNvPicPr>
            <a:picLocks noChangeAspect="1" noChangeArrowheads="1"/>
          </p:cNvPicPr>
          <p:nvPr/>
        </p:nvPicPr>
        <p:blipFill>
          <a:blip r:embed="rId2"/>
          <a:srcRect/>
          <a:stretch>
            <a:fillRect/>
          </a:stretch>
        </p:blipFill>
        <p:spPr bwMode="auto">
          <a:xfrm>
            <a:off x="0" y="1066800"/>
            <a:ext cx="9144000" cy="2438400"/>
          </a:xfrm>
          <a:prstGeom prst="rect">
            <a:avLst/>
          </a:prstGeom>
          <a:noFill/>
          <a:ln w="57150" cmpd="thinThick">
            <a:solidFill>
              <a:srgbClr val="000000"/>
            </a:solidFill>
            <a:miter lim="800000"/>
            <a:headEnd/>
            <a:tailEnd/>
          </a:ln>
        </p:spPr>
      </p:pic>
      <p:pic>
        <p:nvPicPr>
          <p:cNvPr id="45063" name="Picture 7" descr="CABO SAN LORENZO 3"/>
          <p:cNvPicPr>
            <a:picLocks noChangeAspect="1" noChangeArrowheads="1"/>
          </p:cNvPicPr>
          <p:nvPr/>
        </p:nvPicPr>
        <p:blipFill>
          <a:blip r:embed="rId3"/>
          <a:srcRect/>
          <a:stretch>
            <a:fillRect/>
          </a:stretch>
        </p:blipFill>
        <p:spPr bwMode="auto">
          <a:xfrm>
            <a:off x="381000" y="4495800"/>
            <a:ext cx="8305800" cy="1012825"/>
          </a:xfrm>
          <a:prstGeom prst="rect">
            <a:avLst/>
          </a:prstGeom>
          <a:noFill/>
        </p:spPr>
      </p:pic>
      <p:sp>
        <p:nvSpPr>
          <p:cNvPr id="45078" name="Text Box 22"/>
          <p:cNvSpPr txBox="1">
            <a:spLocks noChangeArrowheads="1"/>
          </p:cNvSpPr>
          <p:nvPr/>
        </p:nvSpPr>
        <p:spPr bwMode="auto">
          <a:xfrm>
            <a:off x="746125" y="4895850"/>
            <a:ext cx="336550" cy="396875"/>
          </a:xfrm>
          <a:prstGeom prst="rect">
            <a:avLst/>
          </a:prstGeom>
          <a:noFill/>
          <a:ln w="9525">
            <a:noFill/>
            <a:miter lim="800000"/>
            <a:headEnd/>
            <a:tailEnd/>
          </a:ln>
          <a:effectLst/>
        </p:spPr>
        <p:txBody>
          <a:bodyPr wrap="none">
            <a:spAutoFit/>
          </a:bodyPr>
          <a:lstStyle/>
          <a:p>
            <a:r>
              <a:rPr lang="es-MX"/>
              <a:t>1</a:t>
            </a:r>
            <a:endParaRPr lang="es-ES"/>
          </a:p>
        </p:txBody>
      </p:sp>
      <p:sp>
        <p:nvSpPr>
          <p:cNvPr id="45079" name="Text Box 23"/>
          <p:cNvSpPr txBox="1">
            <a:spLocks noChangeArrowheads="1"/>
          </p:cNvSpPr>
          <p:nvPr/>
        </p:nvSpPr>
        <p:spPr bwMode="auto">
          <a:xfrm>
            <a:off x="1660525" y="4743450"/>
            <a:ext cx="336550" cy="396875"/>
          </a:xfrm>
          <a:prstGeom prst="rect">
            <a:avLst/>
          </a:prstGeom>
          <a:noFill/>
          <a:ln w="9525">
            <a:noFill/>
            <a:miter lim="800000"/>
            <a:headEnd/>
            <a:tailEnd/>
          </a:ln>
          <a:effectLst/>
        </p:spPr>
        <p:txBody>
          <a:bodyPr wrap="none">
            <a:spAutoFit/>
          </a:bodyPr>
          <a:lstStyle/>
          <a:p>
            <a:r>
              <a:rPr lang="es-MX"/>
              <a:t>2</a:t>
            </a:r>
            <a:endParaRPr lang="es-ES"/>
          </a:p>
        </p:txBody>
      </p:sp>
      <p:sp>
        <p:nvSpPr>
          <p:cNvPr id="45080" name="Text Box 24"/>
          <p:cNvSpPr txBox="1">
            <a:spLocks noChangeArrowheads="1"/>
          </p:cNvSpPr>
          <p:nvPr/>
        </p:nvSpPr>
        <p:spPr bwMode="auto">
          <a:xfrm>
            <a:off x="3032125" y="4591050"/>
            <a:ext cx="336550" cy="396875"/>
          </a:xfrm>
          <a:prstGeom prst="rect">
            <a:avLst/>
          </a:prstGeom>
          <a:noFill/>
          <a:ln w="9525">
            <a:noFill/>
            <a:miter lim="800000"/>
            <a:headEnd/>
            <a:tailEnd/>
          </a:ln>
          <a:effectLst/>
        </p:spPr>
        <p:txBody>
          <a:bodyPr wrap="none">
            <a:spAutoFit/>
          </a:bodyPr>
          <a:lstStyle/>
          <a:p>
            <a:r>
              <a:rPr lang="es-MX"/>
              <a:t>3</a:t>
            </a:r>
            <a:endParaRPr lang="es-ES"/>
          </a:p>
        </p:txBody>
      </p:sp>
      <p:sp>
        <p:nvSpPr>
          <p:cNvPr id="45081" name="Text Box 25"/>
          <p:cNvSpPr txBox="1">
            <a:spLocks noChangeArrowheads="1"/>
          </p:cNvSpPr>
          <p:nvPr/>
        </p:nvSpPr>
        <p:spPr bwMode="auto">
          <a:xfrm>
            <a:off x="3946525" y="4591050"/>
            <a:ext cx="336550" cy="396875"/>
          </a:xfrm>
          <a:prstGeom prst="rect">
            <a:avLst/>
          </a:prstGeom>
          <a:noFill/>
          <a:ln w="9525">
            <a:noFill/>
            <a:miter lim="800000"/>
            <a:headEnd/>
            <a:tailEnd/>
          </a:ln>
          <a:effectLst/>
        </p:spPr>
        <p:txBody>
          <a:bodyPr wrap="none">
            <a:spAutoFit/>
          </a:bodyPr>
          <a:lstStyle/>
          <a:p>
            <a:r>
              <a:rPr lang="es-MX"/>
              <a:t>4</a:t>
            </a:r>
            <a:endParaRPr lang="es-ES"/>
          </a:p>
        </p:txBody>
      </p:sp>
      <p:sp>
        <p:nvSpPr>
          <p:cNvPr id="45082" name="Text Box 26"/>
          <p:cNvSpPr txBox="1">
            <a:spLocks noChangeArrowheads="1"/>
          </p:cNvSpPr>
          <p:nvPr/>
        </p:nvSpPr>
        <p:spPr bwMode="auto">
          <a:xfrm>
            <a:off x="4479925" y="4438650"/>
            <a:ext cx="336550" cy="396875"/>
          </a:xfrm>
          <a:prstGeom prst="rect">
            <a:avLst/>
          </a:prstGeom>
          <a:noFill/>
          <a:ln w="9525">
            <a:noFill/>
            <a:miter lim="800000"/>
            <a:headEnd/>
            <a:tailEnd/>
          </a:ln>
          <a:effectLst/>
        </p:spPr>
        <p:txBody>
          <a:bodyPr wrap="none">
            <a:spAutoFit/>
          </a:bodyPr>
          <a:lstStyle/>
          <a:p>
            <a:r>
              <a:rPr lang="es-MX"/>
              <a:t>5</a:t>
            </a:r>
            <a:endParaRPr lang="es-ES"/>
          </a:p>
        </p:txBody>
      </p:sp>
      <p:sp>
        <p:nvSpPr>
          <p:cNvPr id="45083" name="Text Box 27"/>
          <p:cNvSpPr txBox="1">
            <a:spLocks noChangeArrowheads="1"/>
          </p:cNvSpPr>
          <p:nvPr/>
        </p:nvSpPr>
        <p:spPr bwMode="auto">
          <a:xfrm>
            <a:off x="5546725" y="4438650"/>
            <a:ext cx="336550" cy="396875"/>
          </a:xfrm>
          <a:prstGeom prst="rect">
            <a:avLst/>
          </a:prstGeom>
          <a:noFill/>
          <a:ln w="9525">
            <a:noFill/>
            <a:miter lim="800000"/>
            <a:headEnd/>
            <a:tailEnd/>
          </a:ln>
          <a:effectLst/>
        </p:spPr>
        <p:txBody>
          <a:bodyPr wrap="none">
            <a:spAutoFit/>
          </a:bodyPr>
          <a:lstStyle/>
          <a:p>
            <a:r>
              <a:rPr lang="es-MX"/>
              <a:t>6</a:t>
            </a:r>
            <a:endParaRPr lang="es-ES"/>
          </a:p>
        </p:txBody>
      </p:sp>
      <p:sp>
        <p:nvSpPr>
          <p:cNvPr id="45084" name="Text Box 28"/>
          <p:cNvSpPr txBox="1">
            <a:spLocks noChangeArrowheads="1"/>
          </p:cNvSpPr>
          <p:nvPr/>
        </p:nvSpPr>
        <p:spPr bwMode="auto">
          <a:xfrm>
            <a:off x="0" y="3676650"/>
            <a:ext cx="9083675" cy="762000"/>
          </a:xfrm>
          <a:prstGeom prst="rect">
            <a:avLst/>
          </a:prstGeom>
          <a:noFill/>
          <a:ln w="9525">
            <a:noFill/>
            <a:miter lim="800000"/>
            <a:headEnd/>
            <a:tailEnd/>
          </a:ln>
          <a:effectLst/>
        </p:spPr>
        <p:txBody>
          <a:bodyPr>
            <a:spAutoFit/>
          </a:bodyPr>
          <a:lstStyle/>
          <a:p>
            <a:pPr algn="ctr"/>
            <a:r>
              <a:rPr lang="es-MX">
                <a:solidFill>
                  <a:schemeClr val="bg1"/>
                </a:solidFill>
              </a:rPr>
              <a:t>Se aprecian diferentes perspectivas de la misma zona</a:t>
            </a:r>
          </a:p>
          <a:p>
            <a:pPr algn="ctr"/>
            <a:r>
              <a:rPr lang="es-MX">
                <a:solidFill>
                  <a:schemeClr val="bg1"/>
                </a:solidFill>
              </a:rPr>
              <a:t>geográfica. Topografía base IGM escalas 1/25000 1/50000 </a:t>
            </a:r>
            <a:endParaRPr lang="es-ES">
              <a:solidFill>
                <a:schemeClr val="bg1"/>
              </a:solidFill>
            </a:endParaRPr>
          </a:p>
        </p:txBody>
      </p:sp>
      <p:sp>
        <p:nvSpPr>
          <p:cNvPr id="45085" name="Rectangle 29"/>
          <p:cNvSpPr>
            <a:spLocks noChangeArrowheads="1"/>
          </p:cNvSpPr>
          <p:nvPr/>
        </p:nvSpPr>
        <p:spPr bwMode="auto">
          <a:xfrm>
            <a:off x="3429000" y="3124200"/>
            <a:ext cx="5715000" cy="457200"/>
          </a:xfrm>
          <a:prstGeom prst="rect">
            <a:avLst/>
          </a:prstGeom>
          <a:solidFill>
            <a:schemeClr val="tx1"/>
          </a:solidFill>
          <a:ln w="9525">
            <a:solidFill>
              <a:schemeClr val="tx1"/>
            </a:solidFill>
            <a:miter lim="800000"/>
            <a:headEnd/>
            <a:tailEnd/>
          </a:ln>
          <a:effectLst/>
        </p:spPr>
        <p:txBody>
          <a:bodyPr wrap="none" anchor="ctr"/>
          <a:lstStyle/>
          <a:p>
            <a:endParaRPr lang="es-ES"/>
          </a:p>
        </p:txBody>
      </p:sp>
      <p:sp>
        <p:nvSpPr>
          <p:cNvPr id="45086" name="Rectangle 30"/>
          <p:cNvSpPr>
            <a:spLocks noChangeArrowheads="1"/>
          </p:cNvSpPr>
          <p:nvPr/>
        </p:nvSpPr>
        <p:spPr bwMode="auto">
          <a:xfrm>
            <a:off x="3429000" y="990600"/>
            <a:ext cx="304800" cy="2286000"/>
          </a:xfrm>
          <a:prstGeom prst="rect">
            <a:avLst/>
          </a:prstGeom>
          <a:solidFill>
            <a:schemeClr val="tx1"/>
          </a:solidFill>
          <a:ln w="9525">
            <a:solidFill>
              <a:schemeClr val="tx1"/>
            </a:solidFill>
            <a:miter lim="800000"/>
            <a:headEnd/>
            <a:tailEnd/>
          </a:ln>
          <a:effectLst/>
        </p:spPr>
        <p:txBody>
          <a:bodyPr wrap="none" anchor="ctr"/>
          <a:lstStyle/>
          <a:p>
            <a:endParaRPr lang="es-ES"/>
          </a:p>
        </p:txBody>
      </p:sp>
      <p:sp>
        <p:nvSpPr>
          <p:cNvPr id="45087" name="Rectangle 31"/>
          <p:cNvSpPr>
            <a:spLocks noChangeArrowheads="1"/>
          </p:cNvSpPr>
          <p:nvPr/>
        </p:nvSpPr>
        <p:spPr bwMode="auto">
          <a:xfrm>
            <a:off x="3657600" y="990600"/>
            <a:ext cx="5486400" cy="304800"/>
          </a:xfrm>
          <a:prstGeom prst="rect">
            <a:avLst/>
          </a:prstGeom>
          <a:solidFill>
            <a:schemeClr val="tx1"/>
          </a:solidFill>
          <a:ln w="9525">
            <a:solidFill>
              <a:schemeClr val="tx1"/>
            </a:solidFill>
            <a:miter lim="800000"/>
            <a:headEnd/>
            <a:tailEnd/>
          </a:ln>
          <a:effectLst/>
        </p:spPr>
        <p:txBody>
          <a:bodyPr wrap="none" anchor="ctr"/>
          <a:lstStyle/>
          <a:p>
            <a:endParaRPr lang="es-E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66800" y="0"/>
            <a:ext cx="2895600" cy="685800"/>
          </a:xfrm>
        </p:spPr>
        <p:txBody>
          <a:bodyPr/>
          <a:lstStyle/>
          <a:p>
            <a:r>
              <a:rPr lang="es-MX" sz="3600" b="1">
                <a:solidFill>
                  <a:srgbClr val="CCCC00"/>
                </a:solidFill>
                <a:latin typeface="Lucida Console" pitchFamily="49" charset="0"/>
              </a:rPr>
              <a:t>El Aromo</a:t>
            </a:r>
            <a:endParaRPr lang="es-ES" sz="3600" b="1">
              <a:solidFill>
                <a:srgbClr val="CCCC00"/>
              </a:solidFill>
              <a:latin typeface="Lucida Console" pitchFamily="49" charset="0"/>
            </a:endParaRPr>
          </a:p>
        </p:txBody>
      </p:sp>
      <p:sp>
        <p:nvSpPr>
          <p:cNvPr id="46084" name="Rectangle 4"/>
          <p:cNvSpPr>
            <a:spLocks noChangeArrowheads="1"/>
          </p:cNvSpPr>
          <p:nvPr/>
        </p:nvSpPr>
        <p:spPr bwMode="auto">
          <a:xfrm>
            <a:off x="2347913" y="1871663"/>
            <a:ext cx="9144000" cy="0"/>
          </a:xfrm>
          <a:prstGeom prst="rect">
            <a:avLst/>
          </a:prstGeom>
          <a:noFill/>
          <a:ln w="9525">
            <a:noFill/>
            <a:miter lim="800000"/>
            <a:headEnd/>
            <a:tailEnd/>
          </a:ln>
          <a:effectLst/>
        </p:spPr>
        <p:txBody>
          <a:bodyPr>
            <a:spAutoFit/>
          </a:bodyPr>
          <a:lstStyle/>
          <a:p>
            <a:endParaRPr lang="es-ES"/>
          </a:p>
        </p:txBody>
      </p:sp>
      <p:pic>
        <p:nvPicPr>
          <p:cNvPr id="46083" name="Picture 3" descr="Aromal 1"/>
          <p:cNvPicPr>
            <a:picLocks noChangeAspect="1" noChangeArrowheads="1"/>
          </p:cNvPicPr>
          <p:nvPr/>
        </p:nvPicPr>
        <p:blipFill>
          <a:blip r:embed="rId2"/>
          <a:srcRect/>
          <a:stretch>
            <a:fillRect/>
          </a:stretch>
        </p:blipFill>
        <p:spPr bwMode="auto">
          <a:xfrm>
            <a:off x="914400" y="685800"/>
            <a:ext cx="7391400" cy="5176838"/>
          </a:xfrm>
          <a:prstGeom prst="rect">
            <a:avLst/>
          </a:prstGeom>
          <a:noFill/>
        </p:spPr>
      </p:pic>
      <p:sp>
        <p:nvSpPr>
          <p:cNvPr id="46085" name="Text Box 5"/>
          <p:cNvSpPr txBox="1">
            <a:spLocks noChangeArrowheads="1"/>
          </p:cNvSpPr>
          <p:nvPr/>
        </p:nvSpPr>
        <p:spPr bwMode="auto">
          <a:xfrm>
            <a:off x="76200" y="5943600"/>
            <a:ext cx="9328150" cy="762000"/>
          </a:xfrm>
          <a:prstGeom prst="rect">
            <a:avLst/>
          </a:prstGeom>
          <a:noFill/>
          <a:ln w="9525">
            <a:noFill/>
            <a:miter lim="800000"/>
            <a:headEnd/>
            <a:tailEnd/>
          </a:ln>
          <a:effectLst/>
        </p:spPr>
        <p:txBody>
          <a:bodyPr wrap="none">
            <a:spAutoFit/>
          </a:bodyPr>
          <a:lstStyle/>
          <a:p>
            <a:pPr algn="ctr"/>
            <a:r>
              <a:rPr lang="es-MX">
                <a:solidFill>
                  <a:schemeClr val="bg1"/>
                </a:solidFill>
              </a:rPr>
              <a:t>Terrazas marinas a 360 m; erosión, fallas </a:t>
            </a:r>
          </a:p>
          <a:p>
            <a:pPr algn="ctr"/>
            <a:r>
              <a:rPr lang="es-MX">
                <a:solidFill>
                  <a:schemeClr val="bg1"/>
                </a:solidFill>
              </a:rPr>
              <a:t>que cortan el tablazo el Aromo y captura de río San Lorenzo.</a:t>
            </a:r>
            <a:endParaRPr lang="es-ES">
              <a:solidFill>
                <a:schemeClr val="bg1"/>
              </a:solidFill>
            </a:endParaRPr>
          </a:p>
        </p:txBody>
      </p:sp>
      <p:sp>
        <p:nvSpPr>
          <p:cNvPr id="46086" name="Rectangle 6"/>
          <p:cNvSpPr>
            <a:spLocks noChangeArrowheads="1"/>
          </p:cNvSpPr>
          <p:nvPr/>
        </p:nvSpPr>
        <p:spPr bwMode="auto">
          <a:xfrm>
            <a:off x="838200" y="2895600"/>
            <a:ext cx="7620000" cy="533400"/>
          </a:xfrm>
          <a:prstGeom prst="rect">
            <a:avLst/>
          </a:prstGeom>
          <a:solidFill>
            <a:schemeClr val="tx1"/>
          </a:solidFill>
          <a:ln w="9525">
            <a:solidFill>
              <a:schemeClr val="tx1"/>
            </a:solidFill>
            <a:miter lim="800000"/>
            <a:headEnd/>
            <a:tailEnd/>
          </a:ln>
          <a:effectLst/>
        </p:spPr>
        <p:txBody>
          <a:bodyPr wrap="none" anchor="ctr"/>
          <a:lstStyle/>
          <a:p>
            <a:endParaRPr lang="es-E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371600" y="152400"/>
            <a:ext cx="6781800" cy="1143000"/>
          </a:xfrm>
        </p:spPr>
        <p:txBody>
          <a:bodyPr/>
          <a:lstStyle/>
          <a:p>
            <a:r>
              <a:rPr lang="es-MX" sz="3200" b="1">
                <a:solidFill>
                  <a:srgbClr val="CCCC00"/>
                </a:solidFill>
                <a:latin typeface="Lucida Console" pitchFamily="49" charset="0"/>
              </a:rPr>
              <a:t>Eje de la península: Cabo-Montecristi-Cerro de Hojas</a:t>
            </a:r>
            <a:endParaRPr lang="es-ES" sz="3200" b="1">
              <a:solidFill>
                <a:srgbClr val="CCCC00"/>
              </a:solidFill>
              <a:latin typeface="Lucida Console" pitchFamily="49" charset="0"/>
            </a:endParaRPr>
          </a:p>
        </p:txBody>
      </p:sp>
      <p:sp>
        <p:nvSpPr>
          <p:cNvPr id="47108" name="Rectangle 4"/>
          <p:cNvSpPr>
            <a:spLocks noChangeArrowheads="1"/>
          </p:cNvSpPr>
          <p:nvPr/>
        </p:nvSpPr>
        <p:spPr bwMode="auto">
          <a:xfrm>
            <a:off x="1876425" y="1866900"/>
            <a:ext cx="9144000" cy="0"/>
          </a:xfrm>
          <a:prstGeom prst="rect">
            <a:avLst/>
          </a:prstGeom>
          <a:noFill/>
          <a:ln w="9525">
            <a:noFill/>
            <a:miter lim="800000"/>
            <a:headEnd/>
            <a:tailEnd/>
          </a:ln>
          <a:effectLst/>
        </p:spPr>
        <p:txBody>
          <a:bodyPr>
            <a:spAutoFit/>
          </a:bodyPr>
          <a:lstStyle/>
          <a:p>
            <a:endParaRPr lang="es-ES"/>
          </a:p>
        </p:txBody>
      </p:sp>
      <p:pic>
        <p:nvPicPr>
          <p:cNvPr id="47107" name="Picture 3" descr="cam"/>
          <p:cNvPicPr>
            <a:picLocks noChangeAspect="1" noChangeArrowheads="1"/>
          </p:cNvPicPr>
          <p:nvPr/>
        </p:nvPicPr>
        <p:blipFill>
          <a:blip r:embed="rId2"/>
          <a:srcRect/>
          <a:stretch>
            <a:fillRect/>
          </a:stretch>
        </p:blipFill>
        <p:spPr bwMode="auto">
          <a:xfrm>
            <a:off x="685800" y="1600200"/>
            <a:ext cx="8001000" cy="4637088"/>
          </a:xfrm>
          <a:prstGeom prst="rect">
            <a:avLst/>
          </a:prstGeom>
          <a:noFill/>
        </p:spPr>
      </p:pic>
      <p:sp>
        <p:nvSpPr>
          <p:cNvPr id="47110" name="Rectangle 6"/>
          <p:cNvSpPr>
            <a:spLocks noChangeArrowheads="1"/>
          </p:cNvSpPr>
          <p:nvPr/>
        </p:nvSpPr>
        <p:spPr bwMode="auto">
          <a:xfrm>
            <a:off x="7239000" y="2743200"/>
            <a:ext cx="1447800" cy="3505200"/>
          </a:xfrm>
          <a:prstGeom prst="rect">
            <a:avLst/>
          </a:prstGeom>
          <a:solidFill>
            <a:schemeClr val="tx1"/>
          </a:solidFill>
          <a:ln w="9525">
            <a:solidFill>
              <a:schemeClr val="tx1"/>
            </a:solidFill>
            <a:miter lim="800000"/>
            <a:headEnd/>
            <a:tailEnd/>
          </a:ln>
          <a:effectLst/>
        </p:spPr>
        <p:txBody>
          <a:bodyPr wrap="none" anchor="ctr"/>
          <a:lstStyle/>
          <a:p>
            <a:endParaRPr lang="es-ES"/>
          </a:p>
        </p:txBody>
      </p:sp>
      <p:sp>
        <p:nvSpPr>
          <p:cNvPr id="47111" name="Rectangle 7"/>
          <p:cNvSpPr>
            <a:spLocks noChangeArrowheads="1"/>
          </p:cNvSpPr>
          <p:nvPr/>
        </p:nvSpPr>
        <p:spPr bwMode="auto">
          <a:xfrm>
            <a:off x="533400" y="2743200"/>
            <a:ext cx="1447800" cy="3657600"/>
          </a:xfrm>
          <a:prstGeom prst="rect">
            <a:avLst/>
          </a:prstGeom>
          <a:solidFill>
            <a:schemeClr val="tx1"/>
          </a:solidFill>
          <a:ln w="9525">
            <a:solidFill>
              <a:schemeClr val="tx1"/>
            </a:solidFill>
            <a:miter lim="800000"/>
            <a:headEnd/>
            <a:tailEnd/>
          </a:ln>
          <a:effectLst/>
        </p:spPr>
        <p:txBody>
          <a:bodyPr wrap="none" anchor="ctr"/>
          <a:lstStyle/>
          <a:p>
            <a:pPr algn="ctr"/>
            <a:endParaRPr lang="es-E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66800" y="0"/>
            <a:ext cx="3886200" cy="762000"/>
          </a:xfrm>
        </p:spPr>
        <p:txBody>
          <a:bodyPr/>
          <a:lstStyle/>
          <a:p>
            <a:r>
              <a:rPr lang="es-MX" sz="3200" b="1">
                <a:solidFill>
                  <a:srgbClr val="CCCC00"/>
                </a:solidFill>
                <a:latin typeface="Lucida Console" pitchFamily="49" charset="0"/>
              </a:rPr>
              <a:t>Zona Membrillal</a:t>
            </a:r>
            <a:endParaRPr lang="es-ES" sz="3200" b="1">
              <a:solidFill>
                <a:srgbClr val="CCCC00"/>
              </a:solidFill>
              <a:latin typeface="Lucida Console" pitchFamily="49" charset="0"/>
            </a:endParaRPr>
          </a:p>
        </p:txBody>
      </p:sp>
      <p:grpSp>
        <p:nvGrpSpPr>
          <p:cNvPr id="48131" name="Group 3"/>
          <p:cNvGrpSpPr>
            <a:grpSpLocks noChangeAspect="1"/>
          </p:cNvGrpSpPr>
          <p:nvPr/>
        </p:nvGrpSpPr>
        <p:grpSpPr bwMode="auto">
          <a:xfrm>
            <a:off x="1066800" y="990600"/>
            <a:ext cx="7086600" cy="5546725"/>
            <a:chOff x="1881" y="1984"/>
            <a:chExt cx="8280" cy="6480"/>
          </a:xfrm>
        </p:grpSpPr>
        <p:grpSp>
          <p:nvGrpSpPr>
            <p:cNvPr id="48132" name="Group 4"/>
            <p:cNvGrpSpPr>
              <a:grpSpLocks noChangeAspect="1"/>
            </p:cNvGrpSpPr>
            <p:nvPr/>
          </p:nvGrpSpPr>
          <p:grpSpPr bwMode="auto">
            <a:xfrm>
              <a:off x="3861" y="1984"/>
              <a:ext cx="4140" cy="4715"/>
              <a:chOff x="3861" y="1984"/>
              <a:chExt cx="4140" cy="4715"/>
            </a:xfrm>
          </p:grpSpPr>
          <p:grpSp>
            <p:nvGrpSpPr>
              <p:cNvPr id="48133" name="Group 5"/>
              <p:cNvGrpSpPr>
                <a:grpSpLocks noChangeAspect="1"/>
              </p:cNvGrpSpPr>
              <p:nvPr/>
            </p:nvGrpSpPr>
            <p:grpSpPr bwMode="auto">
              <a:xfrm>
                <a:off x="3861" y="1984"/>
                <a:ext cx="4140" cy="4715"/>
                <a:chOff x="1680" y="864"/>
                <a:chExt cx="2434" cy="2678"/>
              </a:xfrm>
            </p:grpSpPr>
            <p:pic>
              <p:nvPicPr>
                <p:cNvPr id="48134" name="Picture 6" descr="C:\Teledetección\Ayudantes\Jorge\mnt1.jpg"/>
                <p:cNvPicPr>
                  <a:picLocks noChangeAspect="1" noChangeArrowheads="1"/>
                </p:cNvPicPr>
                <p:nvPr/>
              </p:nvPicPr>
              <p:blipFill>
                <a:blip r:embed="rId2">
                  <a:grayscl/>
                </a:blip>
                <a:srcRect/>
                <a:stretch>
                  <a:fillRect/>
                </a:stretch>
              </p:blipFill>
              <p:spPr bwMode="auto">
                <a:xfrm>
                  <a:off x="1680" y="864"/>
                  <a:ext cx="2434" cy="2678"/>
                </a:xfrm>
                <a:prstGeom prst="rect">
                  <a:avLst/>
                </a:prstGeom>
                <a:noFill/>
              </p:spPr>
            </p:pic>
            <p:grpSp>
              <p:nvGrpSpPr>
                <p:cNvPr id="48135" name="Group 7"/>
                <p:cNvGrpSpPr>
                  <a:grpSpLocks noChangeAspect="1"/>
                </p:cNvGrpSpPr>
                <p:nvPr/>
              </p:nvGrpSpPr>
              <p:grpSpPr bwMode="auto">
                <a:xfrm>
                  <a:off x="1775" y="1392"/>
                  <a:ext cx="290" cy="480"/>
                  <a:chOff x="1775" y="1392"/>
                  <a:chExt cx="290" cy="480"/>
                </a:xfrm>
              </p:grpSpPr>
              <p:sp>
                <p:nvSpPr>
                  <p:cNvPr id="48136" name="Line 8"/>
                  <p:cNvSpPr>
                    <a:spLocks noChangeAspect="1" noChangeShapeType="1"/>
                  </p:cNvSpPr>
                  <p:nvPr/>
                </p:nvSpPr>
                <p:spPr bwMode="auto">
                  <a:xfrm flipV="1">
                    <a:off x="1920" y="1392"/>
                    <a:ext cx="0" cy="480"/>
                  </a:xfrm>
                  <a:prstGeom prst="line">
                    <a:avLst/>
                  </a:prstGeom>
                  <a:noFill/>
                  <a:ln w="22225">
                    <a:solidFill>
                      <a:srgbClr val="000000"/>
                    </a:solidFill>
                    <a:round/>
                    <a:headEnd/>
                    <a:tailEnd type="arrow" w="med" len="med"/>
                  </a:ln>
                </p:spPr>
                <p:txBody>
                  <a:bodyPr/>
                  <a:lstStyle/>
                  <a:p>
                    <a:endParaRPr lang="es-ES"/>
                  </a:p>
                </p:txBody>
              </p:sp>
              <p:sp>
                <p:nvSpPr>
                  <p:cNvPr id="48137" name="Text Box 9"/>
                  <p:cNvSpPr txBox="1">
                    <a:spLocks noChangeAspect="1" noChangeArrowheads="1"/>
                  </p:cNvSpPr>
                  <p:nvPr/>
                </p:nvSpPr>
                <p:spPr bwMode="auto">
                  <a:xfrm>
                    <a:off x="1775" y="1536"/>
                    <a:ext cx="290" cy="303"/>
                  </a:xfrm>
                  <a:prstGeom prst="rect">
                    <a:avLst/>
                  </a:prstGeom>
                  <a:noFill/>
                  <a:ln w="9525">
                    <a:noFill/>
                    <a:miter lim="800000"/>
                    <a:headEnd/>
                    <a:tailEnd/>
                  </a:ln>
                </p:spPr>
                <p:txBody>
                  <a:bodyPr>
                    <a:spAutoFit/>
                  </a:bodyPr>
                  <a:lstStyle/>
                  <a:p>
                    <a:pPr eaLnBrk="0" hangingPunct="0">
                      <a:spcBef>
                        <a:spcPct val="0"/>
                      </a:spcBef>
                    </a:pPr>
                    <a:r>
                      <a:rPr lang="es-ES" sz="2400">
                        <a:solidFill>
                          <a:srgbClr val="000000"/>
                        </a:solidFill>
                        <a:latin typeface="Arial Black" pitchFamily="34" charset="0"/>
                      </a:rPr>
                      <a:t>N</a:t>
                    </a:r>
                  </a:p>
                </p:txBody>
              </p:sp>
            </p:grpSp>
          </p:grpSp>
          <p:sp>
            <p:nvSpPr>
              <p:cNvPr id="48138" name="Line 10"/>
              <p:cNvSpPr>
                <a:spLocks noChangeAspect="1" noChangeShapeType="1"/>
              </p:cNvSpPr>
              <p:nvPr/>
            </p:nvSpPr>
            <p:spPr bwMode="auto">
              <a:xfrm flipH="1">
                <a:off x="7281" y="3244"/>
                <a:ext cx="180" cy="1080"/>
              </a:xfrm>
              <a:prstGeom prst="line">
                <a:avLst/>
              </a:prstGeom>
              <a:noFill/>
              <a:ln w="25400">
                <a:solidFill>
                  <a:srgbClr val="000000"/>
                </a:solidFill>
                <a:prstDash val="dash"/>
                <a:round/>
                <a:headEnd/>
                <a:tailEnd/>
              </a:ln>
            </p:spPr>
            <p:txBody>
              <a:bodyPr/>
              <a:lstStyle/>
              <a:p>
                <a:endParaRPr lang="es-ES"/>
              </a:p>
            </p:txBody>
          </p:sp>
          <p:sp>
            <p:nvSpPr>
              <p:cNvPr id="48139" name="Line 11"/>
              <p:cNvSpPr>
                <a:spLocks noChangeAspect="1" noChangeShapeType="1"/>
              </p:cNvSpPr>
              <p:nvPr/>
            </p:nvSpPr>
            <p:spPr bwMode="auto">
              <a:xfrm>
                <a:off x="4941" y="2884"/>
                <a:ext cx="2700" cy="1980"/>
              </a:xfrm>
              <a:prstGeom prst="line">
                <a:avLst/>
              </a:prstGeom>
              <a:noFill/>
              <a:ln w="25400">
                <a:solidFill>
                  <a:srgbClr val="000000"/>
                </a:solidFill>
                <a:prstDash val="dash"/>
                <a:round/>
                <a:headEnd/>
                <a:tailEnd/>
              </a:ln>
            </p:spPr>
            <p:txBody>
              <a:bodyPr/>
              <a:lstStyle/>
              <a:p>
                <a:endParaRPr lang="es-ES"/>
              </a:p>
            </p:txBody>
          </p:sp>
          <p:sp>
            <p:nvSpPr>
              <p:cNvPr id="48140" name="Line 12"/>
              <p:cNvSpPr>
                <a:spLocks noChangeAspect="1" noChangeShapeType="1"/>
              </p:cNvSpPr>
              <p:nvPr/>
            </p:nvSpPr>
            <p:spPr bwMode="auto">
              <a:xfrm flipH="1">
                <a:off x="5121" y="5407"/>
                <a:ext cx="360" cy="1080"/>
              </a:xfrm>
              <a:prstGeom prst="line">
                <a:avLst/>
              </a:prstGeom>
              <a:noFill/>
              <a:ln w="25400">
                <a:solidFill>
                  <a:srgbClr val="000000"/>
                </a:solidFill>
                <a:prstDash val="dash"/>
                <a:round/>
                <a:headEnd/>
                <a:tailEnd/>
              </a:ln>
            </p:spPr>
            <p:txBody>
              <a:bodyPr/>
              <a:lstStyle/>
              <a:p>
                <a:endParaRPr lang="es-ES"/>
              </a:p>
            </p:txBody>
          </p:sp>
          <p:sp>
            <p:nvSpPr>
              <p:cNvPr id="48141" name="Line 13"/>
              <p:cNvSpPr>
                <a:spLocks noChangeAspect="1" noChangeShapeType="1"/>
              </p:cNvSpPr>
              <p:nvPr/>
            </p:nvSpPr>
            <p:spPr bwMode="auto">
              <a:xfrm>
                <a:off x="4761" y="5044"/>
                <a:ext cx="2340" cy="900"/>
              </a:xfrm>
              <a:prstGeom prst="line">
                <a:avLst/>
              </a:prstGeom>
              <a:noFill/>
              <a:ln w="25400">
                <a:solidFill>
                  <a:srgbClr val="000000"/>
                </a:solidFill>
                <a:prstDash val="dash"/>
                <a:round/>
                <a:headEnd/>
                <a:tailEnd/>
              </a:ln>
            </p:spPr>
            <p:txBody>
              <a:bodyPr/>
              <a:lstStyle/>
              <a:p>
                <a:endParaRPr lang="es-ES"/>
              </a:p>
            </p:txBody>
          </p:sp>
          <p:sp>
            <p:nvSpPr>
              <p:cNvPr id="48142" name="Line 14"/>
              <p:cNvSpPr>
                <a:spLocks noChangeAspect="1" noChangeShapeType="1"/>
              </p:cNvSpPr>
              <p:nvPr/>
            </p:nvSpPr>
            <p:spPr bwMode="auto">
              <a:xfrm flipV="1">
                <a:off x="6201" y="3424"/>
                <a:ext cx="1080" cy="2160"/>
              </a:xfrm>
              <a:prstGeom prst="line">
                <a:avLst/>
              </a:prstGeom>
              <a:noFill/>
              <a:ln w="25400">
                <a:solidFill>
                  <a:srgbClr val="000000"/>
                </a:solidFill>
                <a:prstDash val="dash"/>
                <a:round/>
                <a:headEnd/>
                <a:tailEnd/>
              </a:ln>
            </p:spPr>
            <p:txBody>
              <a:bodyPr/>
              <a:lstStyle/>
              <a:p>
                <a:endParaRPr lang="es-ES"/>
              </a:p>
            </p:txBody>
          </p:sp>
        </p:grpSp>
        <p:grpSp>
          <p:nvGrpSpPr>
            <p:cNvPr id="48143" name="Group 15"/>
            <p:cNvGrpSpPr>
              <a:grpSpLocks noChangeAspect="1"/>
            </p:cNvGrpSpPr>
            <p:nvPr/>
          </p:nvGrpSpPr>
          <p:grpSpPr bwMode="auto">
            <a:xfrm>
              <a:off x="1881" y="6844"/>
              <a:ext cx="8280" cy="1620"/>
              <a:chOff x="864" y="672"/>
              <a:chExt cx="4248" cy="1476"/>
            </a:xfrm>
          </p:grpSpPr>
          <p:pic>
            <p:nvPicPr>
              <p:cNvPr id="48144" name="Picture 16" descr="C:\Teledetección\Ayudantes\Jorge\mnt2.jpg"/>
              <p:cNvPicPr>
                <a:picLocks noChangeAspect="1" noChangeArrowheads="1"/>
              </p:cNvPicPr>
              <p:nvPr/>
            </p:nvPicPr>
            <p:blipFill>
              <a:blip r:embed="rId3">
                <a:grayscl/>
              </a:blip>
              <a:srcRect/>
              <a:stretch>
                <a:fillRect/>
              </a:stretch>
            </p:blipFill>
            <p:spPr bwMode="auto">
              <a:xfrm>
                <a:off x="864" y="672"/>
                <a:ext cx="4248" cy="1476"/>
              </a:xfrm>
              <a:prstGeom prst="rect">
                <a:avLst/>
              </a:prstGeom>
              <a:noFill/>
            </p:spPr>
          </p:pic>
          <p:grpSp>
            <p:nvGrpSpPr>
              <p:cNvPr id="48145" name="Group 17"/>
              <p:cNvGrpSpPr>
                <a:grpSpLocks noChangeAspect="1"/>
              </p:cNvGrpSpPr>
              <p:nvPr/>
            </p:nvGrpSpPr>
            <p:grpSpPr bwMode="auto">
              <a:xfrm rot="16200000">
                <a:off x="2784" y="1617"/>
                <a:ext cx="288" cy="480"/>
                <a:chOff x="1776" y="1377"/>
                <a:chExt cx="288" cy="480"/>
              </a:xfrm>
            </p:grpSpPr>
            <p:sp>
              <p:nvSpPr>
                <p:cNvPr id="48146" name="Line 18"/>
                <p:cNvSpPr>
                  <a:spLocks noChangeAspect="1" noChangeShapeType="1"/>
                </p:cNvSpPr>
                <p:nvPr/>
              </p:nvSpPr>
              <p:spPr bwMode="auto">
                <a:xfrm flipV="1">
                  <a:off x="1905" y="1377"/>
                  <a:ext cx="0" cy="480"/>
                </a:xfrm>
                <a:prstGeom prst="line">
                  <a:avLst/>
                </a:prstGeom>
                <a:noFill/>
                <a:ln w="22225">
                  <a:solidFill>
                    <a:srgbClr val="000000"/>
                  </a:solidFill>
                  <a:round/>
                  <a:headEnd/>
                  <a:tailEnd type="arrow" w="med" len="med"/>
                </a:ln>
              </p:spPr>
              <p:txBody>
                <a:bodyPr/>
                <a:lstStyle/>
                <a:p>
                  <a:endParaRPr lang="es-ES"/>
                </a:p>
              </p:txBody>
            </p:sp>
            <p:sp>
              <p:nvSpPr>
                <p:cNvPr id="48147" name="Text Box 19"/>
                <p:cNvSpPr txBox="1">
                  <a:spLocks noChangeAspect="1" noChangeArrowheads="1"/>
                </p:cNvSpPr>
                <p:nvPr/>
              </p:nvSpPr>
              <p:spPr bwMode="auto">
                <a:xfrm>
                  <a:off x="1776" y="1512"/>
                  <a:ext cx="288" cy="274"/>
                </a:xfrm>
                <a:prstGeom prst="rect">
                  <a:avLst/>
                </a:prstGeom>
                <a:noFill/>
                <a:ln w="9525">
                  <a:noFill/>
                  <a:miter lim="800000"/>
                  <a:headEnd/>
                  <a:tailEnd/>
                </a:ln>
              </p:spPr>
              <p:txBody>
                <a:bodyPr>
                  <a:spAutoFit/>
                </a:bodyPr>
                <a:lstStyle/>
                <a:p>
                  <a:pPr eaLnBrk="0" hangingPunct="0">
                    <a:spcBef>
                      <a:spcPct val="0"/>
                    </a:spcBef>
                  </a:pPr>
                  <a:r>
                    <a:rPr lang="es-ES" sz="2400">
                      <a:solidFill>
                        <a:srgbClr val="000000"/>
                      </a:solidFill>
                      <a:latin typeface="Arial Black" pitchFamily="34" charset="0"/>
                    </a:rPr>
                    <a:t>N</a:t>
                  </a:r>
                </a:p>
              </p:txBody>
            </p:sp>
          </p:grpSp>
        </p:gr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14400" y="685800"/>
            <a:ext cx="3429000" cy="609600"/>
          </a:xfrm>
        </p:spPr>
        <p:txBody>
          <a:bodyPr/>
          <a:lstStyle/>
          <a:p>
            <a:r>
              <a:rPr lang="es-MX" sz="3200">
                <a:latin typeface="Lucida Console" pitchFamily="49" charset="0"/>
              </a:rPr>
              <a:t>Comparaciones</a:t>
            </a:r>
            <a:endParaRPr lang="es-ES" sz="3200">
              <a:latin typeface="Lucida Console" pitchFamily="49" charset="0"/>
            </a:endParaRPr>
          </a:p>
        </p:txBody>
      </p:sp>
      <p:grpSp>
        <p:nvGrpSpPr>
          <p:cNvPr id="49160" name="Group 8"/>
          <p:cNvGrpSpPr>
            <a:grpSpLocks noChangeAspect="1"/>
          </p:cNvGrpSpPr>
          <p:nvPr/>
        </p:nvGrpSpPr>
        <p:grpSpPr bwMode="auto">
          <a:xfrm>
            <a:off x="387350" y="1958975"/>
            <a:ext cx="8680450" cy="3527425"/>
            <a:chOff x="528" y="432"/>
            <a:chExt cx="4972" cy="1837"/>
          </a:xfrm>
        </p:grpSpPr>
        <p:grpSp>
          <p:nvGrpSpPr>
            <p:cNvPr id="49155" name="Group 3"/>
            <p:cNvGrpSpPr>
              <a:grpSpLocks noChangeAspect="1"/>
            </p:cNvGrpSpPr>
            <p:nvPr/>
          </p:nvGrpSpPr>
          <p:grpSpPr bwMode="auto">
            <a:xfrm>
              <a:off x="528" y="432"/>
              <a:ext cx="2387" cy="1818"/>
              <a:chOff x="384" y="432"/>
              <a:chExt cx="4822" cy="3636"/>
            </a:xfrm>
          </p:grpSpPr>
          <p:pic>
            <p:nvPicPr>
              <p:cNvPr id="49156" name="Picture 4" descr="lin radar"/>
              <p:cNvPicPr>
                <a:picLocks noChangeAspect="1" noChangeArrowheads="1"/>
              </p:cNvPicPr>
              <p:nvPr/>
            </p:nvPicPr>
            <p:blipFill>
              <a:blip r:embed="rId2"/>
              <a:srcRect l="25758" t="9483" r="26790" b="32675"/>
              <a:stretch>
                <a:fillRect/>
              </a:stretch>
            </p:blipFill>
            <p:spPr bwMode="auto">
              <a:xfrm>
                <a:off x="384" y="432"/>
                <a:ext cx="2148" cy="3636"/>
              </a:xfrm>
              <a:prstGeom prst="rect">
                <a:avLst/>
              </a:prstGeom>
              <a:noFill/>
              <a:ln w="38100" cmpd="dbl">
                <a:solidFill>
                  <a:srgbClr val="000000"/>
                </a:solidFill>
                <a:miter lim="800000"/>
                <a:headEnd/>
                <a:tailEnd/>
              </a:ln>
            </p:spPr>
          </p:pic>
          <p:pic>
            <p:nvPicPr>
              <p:cNvPr id="49157" name="Picture 5" descr="line edge"/>
              <p:cNvPicPr>
                <a:picLocks noChangeAspect="1" noChangeArrowheads="1"/>
              </p:cNvPicPr>
              <p:nvPr/>
            </p:nvPicPr>
            <p:blipFill>
              <a:blip r:embed="rId3">
                <a:grayscl/>
              </a:blip>
              <a:srcRect l="24437" t="10898" r="12125" b="21802"/>
              <a:stretch>
                <a:fillRect/>
              </a:stretch>
            </p:blipFill>
            <p:spPr bwMode="auto">
              <a:xfrm>
                <a:off x="2928" y="432"/>
                <a:ext cx="2278" cy="3552"/>
              </a:xfrm>
              <a:prstGeom prst="rect">
                <a:avLst/>
              </a:prstGeom>
              <a:noFill/>
              <a:ln w="38100" cmpd="dbl">
                <a:solidFill>
                  <a:srgbClr val="000000"/>
                </a:solidFill>
                <a:miter lim="800000"/>
                <a:headEnd/>
                <a:tailEnd/>
              </a:ln>
            </p:spPr>
          </p:pic>
        </p:grpSp>
        <p:pic>
          <p:nvPicPr>
            <p:cNvPr id="49158" name="Picture 6" descr="lineamientos drenaje"/>
            <p:cNvPicPr preferRelativeResize="0">
              <a:picLocks noChangeAspect="1" noChangeArrowheads="1"/>
            </p:cNvPicPr>
            <p:nvPr/>
          </p:nvPicPr>
          <p:blipFill>
            <a:blip r:embed="rId4" cstate="print"/>
            <a:srcRect l="1906" t="5086" r="5124"/>
            <a:stretch>
              <a:fillRect/>
            </a:stretch>
          </p:blipFill>
          <p:spPr bwMode="auto">
            <a:xfrm>
              <a:off x="4416" y="528"/>
              <a:ext cx="1084" cy="1508"/>
            </a:xfrm>
            <a:prstGeom prst="rect">
              <a:avLst/>
            </a:prstGeom>
            <a:noFill/>
            <a:ln w="38100" cmpd="dbl">
              <a:solidFill>
                <a:srgbClr val="000000"/>
              </a:solidFill>
              <a:miter lim="800000"/>
              <a:headEnd/>
              <a:tailEnd/>
            </a:ln>
          </p:spPr>
        </p:pic>
        <p:pic>
          <p:nvPicPr>
            <p:cNvPr id="49159" name="Picture 7" descr="zona de estudio fotomosaico"/>
            <p:cNvPicPr preferRelativeResize="0">
              <a:picLocks noChangeAspect="1" noChangeArrowheads="1"/>
            </p:cNvPicPr>
            <p:nvPr/>
          </p:nvPicPr>
          <p:blipFill>
            <a:blip r:embed="rId5"/>
            <a:srcRect l="9596" t="7437" r="22597" b="5937"/>
            <a:stretch>
              <a:fillRect/>
            </a:stretch>
          </p:blipFill>
          <p:spPr bwMode="auto">
            <a:xfrm>
              <a:off x="3120" y="432"/>
              <a:ext cx="1102" cy="1837"/>
            </a:xfrm>
            <a:prstGeom prst="rect">
              <a:avLst/>
            </a:prstGeom>
            <a:noFill/>
            <a:ln w="38100" cmpd="dbl">
              <a:solidFill>
                <a:srgbClr val="000000"/>
              </a:solidFill>
              <a:miter lim="800000"/>
              <a:headEnd/>
              <a:tailEnd/>
            </a:ln>
          </p:spPr>
        </p:pic>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33400" y="1219200"/>
            <a:ext cx="3505200" cy="2133600"/>
          </a:xfrm>
        </p:spPr>
        <p:txBody>
          <a:bodyPr/>
          <a:lstStyle/>
          <a:p>
            <a:r>
              <a:rPr lang="es-MX" sz="3200" b="1">
                <a:latin typeface="Lucida Console" pitchFamily="49" charset="0"/>
              </a:rPr>
              <a:t>Comparación de lineamientos identificados</a:t>
            </a:r>
            <a:endParaRPr lang="es-ES" sz="3200" b="1">
              <a:latin typeface="Lucida Console" pitchFamily="49" charset="0"/>
            </a:endParaRPr>
          </a:p>
        </p:txBody>
      </p:sp>
      <p:sp>
        <p:nvSpPr>
          <p:cNvPr id="50180" name="Rectangle 4"/>
          <p:cNvSpPr>
            <a:spLocks noChangeArrowheads="1"/>
          </p:cNvSpPr>
          <p:nvPr/>
        </p:nvSpPr>
        <p:spPr bwMode="auto">
          <a:xfrm>
            <a:off x="2095500" y="-166688"/>
            <a:ext cx="9144000" cy="0"/>
          </a:xfrm>
          <a:prstGeom prst="rect">
            <a:avLst/>
          </a:prstGeom>
          <a:noFill/>
          <a:ln w="9525">
            <a:noFill/>
            <a:miter lim="800000"/>
            <a:headEnd/>
            <a:tailEnd/>
          </a:ln>
          <a:effectLst/>
        </p:spPr>
        <p:txBody>
          <a:bodyPr>
            <a:spAutoFit/>
          </a:bodyPr>
          <a:lstStyle/>
          <a:p>
            <a:endParaRPr lang="es-ES"/>
          </a:p>
        </p:txBody>
      </p:sp>
      <p:pic>
        <p:nvPicPr>
          <p:cNvPr id="50179" name="Picture 3" descr="comparaciones"/>
          <p:cNvPicPr>
            <a:picLocks noChangeAspect="1" noChangeArrowheads="1"/>
          </p:cNvPicPr>
          <p:nvPr/>
        </p:nvPicPr>
        <p:blipFill>
          <a:blip r:embed="rId2"/>
          <a:srcRect l="8810" r="4158" b="3862"/>
          <a:stretch>
            <a:fillRect/>
          </a:stretch>
        </p:blipFill>
        <p:spPr bwMode="auto">
          <a:xfrm>
            <a:off x="4267200" y="0"/>
            <a:ext cx="4722813" cy="68580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s-MX"/>
              <a:t>Conclusiones</a:t>
            </a:r>
            <a:endParaRPr lang="es-ES"/>
          </a:p>
        </p:txBody>
      </p:sp>
      <p:sp>
        <p:nvSpPr>
          <p:cNvPr id="51203" name="Rectangle 3"/>
          <p:cNvSpPr>
            <a:spLocks noGrp="1" noChangeArrowheads="1"/>
          </p:cNvSpPr>
          <p:nvPr>
            <p:ph type="body" idx="1"/>
          </p:nvPr>
        </p:nvSpPr>
        <p:spPr/>
        <p:txBody>
          <a:bodyPr/>
          <a:lstStyle/>
          <a:p>
            <a:pPr>
              <a:lnSpc>
                <a:spcPct val="90000"/>
              </a:lnSpc>
            </a:pPr>
            <a:r>
              <a:rPr lang="es-MX" sz="2800"/>
              <a:t>Mediante el análisis detenido de la red de drenaje es factible hallar evidencias de los procesos de deformación de una región. Manta resulta un buen ejemplo de aplicación: fallas, terrazas marinas, cambio de modelos, captura de ríos, etc; influenciados por la entrada de la cordillera submarina de Carnegie. La falla Montecristi y sus fallas asociadas controlan en gran medida el modelo de la hidrografía y la morfología de la zona.</a:t>
            </a:r>
            <a:endParaRPr lang="es-ES" sz="28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s-MX"/>
              <a:t>Conclusiones</a:t>
            </a:r>
            <a:endParaRPr lang="es-ES"/>
          </a:p>
        </p:txBody>
      </p:sp>
      <p:sp>
        <p:nvSpPr>
          <p:cNvPr id="52227" name="Rectangle 3"/>
          <p:cNvSpPr>
            <a:spLocks noGrp="1" noChangeArrowheads="1"/>
          </p:cNvSpPr>
          <p:nvPr>
            <p:ph type="body" idx="1"/>
          </p:nvPr>
        </p:nvSpPr>
        <p:spPr/>
        <p:txBody>
          <a:bodyPr/>
          <a:lstStyle/>
          <a:p>
            <a:r>
              <a:rPr lang="es-MX" sz="2800"/>
              <a:t>El tratamiento digital de imágenes aprovecha las ventajas de los sensores remotos. El uso de filtros permite resaltar rasgos no muy visibles. Sin embargo en áreas planas se debe buscar apoyo en red de drenaje o fotos aéreas. El reconocimiento de estructuras puede ser subjetivo. </a:t>
            </a:r>
            <a:endParaRPr lang="es-ES" sz="28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s-MX"/>
              <a:t>Conclusiones</a:t>
            </a:r>
            <a:endParaRPr lang="es-ES"/>
          </a:p>
        </p:txBody>
      </p:sp>
      <p:sp>
        <p:nvSpPr>
          <p:cNvPr id="53251" name="Rectangle 3"/>
          <p:cNvSpPr>
            <a:spLocks noGrp="1" noChangeArrowheads="1"/>
          </p:cNvSpPr>
          <p:nvPr>
            <p:ph type="body" idx="1"/>
          </p:nvPr>
        </p:nvSpPr>
        <p:spPr/>
        <p:txBody>
          <a:bodyPr/>
          <a:lstStyle/>
          <a:p>
            <a:pPr>
              <a:lnSpc>
                <a:spcPct val="90000"/>
              </a:lnSpc>
            </a:pPr>
            <a:r>
              <a:rPr lang="es-MX" sz="2800"/>
              <a:t>Los Modelos de Elevación Digital permiten formar criterios adicionales en estudios geomorfológicos y estructurales regionales en este caso para los Tablazos de Manta. Los MNT’s son más productivos generados en conjunto con la dirección en las estructuras;</a:t>
            </a:r>
          </a:p>
          <a:p>
            <a:pPr>
              <a:lnSpc>
                <a:spcPct val="90000"/>
              </a:lnSpc>
            </a:pPr>
            <a:r>
              <a:rPr lang="es-MX" sz="2800"/>
              <a:t>Se diferencian 2 zonas en las cuales la actividad tectónica ha tenido mayor incidencia: San Mateo por el levantamiento de la península y Membrillal por la cordillera costanera. </a:t>
            </a:r>
          </a:p>
          <a:p>
            <a:pPr>
              <a:lnSpc>
                <a:spcPct val="90000"/>
              </a:lnSpc>
              <a:buFontTx/>
              <a:buNone/>
            </a:pPr>
            <a:endParaRPr lang="es-ES" sz="2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p:txBody>
          <a:bodyPr/>
          <a:lstStyle/>
          <a:p>
            <a:r>
              <a:rPr lang="es-MX" sz="5400" b="1"/>
              <a:t>FIN</a:t>
            </a:r>
            <a:endParaRPr lang="es-ES" sz="54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E:\terrazaskevin.jpg"/>
          <p:cNvPicPr>
            <a:picLocks noChangeAspect="1" noChangeArrowheads="1"/>
          </p:cNvPicPr>
          <p:nvPr/>
        </p:nvPicPr>
        <p:blipFill>
          <a:blip r:embed="rId2" cstate="print"/>
          <a:srcRect r="2905" b="2263"/>
          <a:stretch>
            <a:fillRect/>
          </a:stretch>
        </p:blipFill>
        <p:spPr bwMode="auto">
          <a:xfrm>
            <a:off x="2362200" y="838200"/>
            <a:ext cx="4476750" cy="4648200"/>
          </a:xfrm>
          <a:prstGeom prst="rect">
            <a:avLst/>
          </a:prstGeom>
          <a:noFill/>
        </p:spPr>
      </p:pic>
      <p:sp>
        <p:nvSpPr>
          <p:cNvPr id="7174" name="Text Box 6"/>
          <p:cNvSpPr txBox="1">
            <a:spLocks noChangeArrowheads="1"/>
          </p:cNvSpPr>
          <p:nvPr/>
        </p:nvSpPr>
        <p:spPr bwMode="auto">
          <a:xfrm>
            <a:off x="1295400" y="5638800"/>
            <a:ext cx="6540500" cy="630238"/>
          </a:xfrm>
          <a:prstGeom prst="rect">
            <a:avLst/>
          </a:prstGeom>
          <a:noFill/>
          <a:ln w="9525">
            <a:noFill/>
            <a:miter lim="800000"/>
            <a:headEnd/>
            <a:tailEnd/>
          </a:ln>
          <a:effectLst/>
        </p:spPr>
        <p:txBody>
          <a:bodyPr wrap="none">
            <a:spAutoFit/>
          </a:bodyPr>
          <a:lstStyle/>
          <a:p>
            <a:r>
              <a:rPr lang="es-MX" sz="1600"/>
              <a:t>Se observan las estructuras importantes, límites de</a:t>
            </a:r>
          </a:p>
          <a:p>
            <a:r>
              <a:rPr lang="es-MX" sz="1600"/>
              <a:t>Tablazos por Pedoja (en prep.). MNT por B. Labrousse</a:t>
            </a:r>
            <a:endParaRPr lang="es-ES" sz="1600"/>
          </a:p>
        </p:txBody>
      </p:sp>
      <p:sp>
        <p:nvSpPr>
          <p:cNvPr id="7176" name="AutoShape 8">
            <a:hlinkClick r:id="rId3" action="ppaction://hlinksldjump" highlightClick="1"/>
          </p:cNvPr>
          <p:cNvSpPr>
            <a:spLocks noChangeArrowheads="1"/>
          </p:cNvSpPr>
          <p:nvPr/>
        </p:nvSpPr>
        <p:spPr bwMode="auto">
          <a:xfrm>
            <a:off x="1447800" y="2819400"/>
            <a:ext cx="381000" cy="304800"/>
          </a:xfrm>
          <a:prstGeom prst="actionButtonBackPrevious">
            <a:avLst/>
          </a:prstGeom>
          <a:solidFill>
            <a:schemeClr val="accent1"/>
          </a:solidFill>
          <a:ln w="9525">
            <a:solidFill>
              <a:schemeClr val="tx1"/>
            </a:solidFill>
            <a:miter lim="800000"/>
            <a:headEnd/>
            <a:tailEnd/>
          </a:ln>
          <a:effectLst/>
        </p:spPr>
        <p:txBody>
          <a:bodyPr wrap="none" anchor="ctr"/>
          <a:lstStyle/>
          <a:p>
            <a:endParaRPr lang="es-ES"/>
          </a:p>
        </p:txBody>
      </p:sp>
      <p:sp>
        <p:nvSpPr>
          <p:cNvPr id="7178" name="Rectangle 10"/>
          <p:cNvSpPr>
            <a:spLocks noGrp="1" noChangeArrowheads="1"/>
          </p:cNvSpPr>
          <p:nvPr>
            <p:ph type="title" idx="4294967295"/>
          </p:nvPr>
        </p:nvSpPr>
        <p:spPr>
          <a:xfrm>
            <a:off x="2057400" y="381000"/>
            <a:ext cx="5105400" cy="381000"/>
          </a:xfrm>
        </p:spPr>
        <p:txBody>
          <a:bodyPr/>
          <a:lstStyle/>
          <a:p>
            <a:r>
              <a:rPr lang="es-MX" sz="1600">
                <a:solidFill>
                  <a:schemeClr val="tx1"/>
                </a:solidFill>
                <a:latin typeface="Lucida Console" pitchFamily="49" charset="0"/>
              </a:rPr>
              <a:t>Modelo Numérico de la Península de Manta</a:t>
            </a:r>
            <a:endParaRPr lang="es-E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557463" y="1509713"/>
            <a:ext cx="9144000" cy="0"/>
          </a:xfrm>
          <a:prstGeom prst="rect">
            <a:avLst/>
          </a:prstGeom>
          <a:noFill/>
          <a:ln w="9525">
            <a:noFill/>
            <a:miter lim="800000"/>
            <a:headEnd/>
            <a:tailEnd/>
          </a:ln>
          <a:effectLst/>
        </p:spPr>
        <p:txBody>
          <a:bodyPr>
            <a:spAutoFit/>
          </a:bodyPr>
          <a:lstStyle/>
          <a:p>
            <a:endParaRPr lang="es-ES"/>
          </a:p>
        </p:txBody>
      </p:sp>
      <p:pic>
        <p:nvPicPr>
          <p:cNvPr id="10242" name="Picture 2" descr="F1_TecSet"/>
          <p:cNvPicPr>
            <a:picLocks noChangeAspect="1" noChangeArrowheads="1"/>
          </p:cNvPicPr>
          <p:nvPr/>
        </p:nvPicPr>
        <p:blipFill>
          <a:blip r:embed="rId2"/>
          <a:srcRect b="8694"/>
          <a:stretch>
            <a:fillRect/>
          </a:stretch>
        </p:blipFill>
        <p:spPr bwMode="auto">
          <a:xfrm>
            <a:off x="2133600" y="990600"/>
            <a:ext cx="5257800" cy="4797425"/>
          </a:xfrm>
          <a:prstGeom prst="rect">
            <a:avLst/>
          </a:prstGeom>
          <a:noFill/>
        </p:spPr>
      </p:pic>
      <p:sp>
        <p:nvSpPr>
          <p:cNvPr id="10245" name="Text Box 5"/>
          <p:cNvSpPr txBox="1">
            <a:spLocks noChangeArrowheads="1"/>
          </p:cNvSpPr>
          <p:nvPr/>
        </p:nvSpPr>
        <p:spPr bwMode="auto">
          <a:xfrm>
            <a:off x="3505200" y="5943600"/>
            <a:ext cx="2974975" cy="336550"/>
          </a:xfrm>
          <a:prstGeom prst="rect">
            <a:avLst/>
          </a:prstGeom>
          <a:noFill/>
          <a:ln w="9525">
            <a:noFill/>
            <a:miter lim="800000"/>
            <a:headEnd/>
            <a:tailEnd/>
          </a:ln>
          <a:effectLst/>
        </p:spPr>
        <p:txBody>
          <a:bodyPr wrap="none">
            <a:spAutoFit/>
          </a:bodyPr>
          <a:lstStyle/>
          <a:p>
            <a:r>
              <a:rPr lang="es-MX" sz="1600">
                <a:latin typeface="Arial" charset="0"/>
                <a:cs typeface="Arial" charset="0"/>
              </a:rPr>
              <a:t> Según </a:t>
            </a:r>
            <a:r>
              <a:rPr lang="es-ES" sz="1600">
                <a:latin typeface="Arial" charset="0"/>
                <a:cs typeface="Arial" charset="0"/>
              </a:rPr>
              <a:t>Gutscher et al. (1999)</a:t>
            </a:r>
            <a:r>
              <a:rPr lang="es-ES" sz="1600"/>
              <a:t> </a:t>
            </a:r>
          </a:p>
        </p:txBody>
      </p:sp>
      <p:sp>
        <p:nvSpPr>
          <p:cNvPr id="10246" name="AutoShape 6">
            <a:hlinkClick r:id="rId3" action="ppaction://hlinksldjump" highlightClick="1"/>
          </p:cNvPr>
          <p:cNvSpPr>
            <a:spLocks noChangeArrowheads="1"/>
          </p:cNvSpPr>
          <p:nvPr/>
        </p:nvSpPr>
        <p:spPr bwMode="auto">
          <a:xfrm>
            <a:off x="1447800" y="2819400"/>
            <a:ext cx="381000" cy="304800"/>
          </a:xfrm>
          <a:prstGeom prst="actionButtonBackPrevious">
            <a:avLst/>
          </a:prstGeom>
          <a:solidFill>
            <a:schemeClr val="accent1"/>
          </a:solidFill>
          <a:ln w="9525">
            <a:solidFill>
              <a:schemeClr val="tx1"/>
            </a:solidFill>
            <a:miter lim="800000"/>
            <a:headEnd/>
            <a:tailEnd/>
          </a:ln>
          <a:effectLst/>
        </p:spPr>
        <p:txBody>
          <a:bodyPr wrap="none" anchor="ctr"/>
          <a:lstStyle/>
          <a:p>
            <a:endParaRPr lang="es-ES"/>
          </a:p>
        </p:txBody>
      </p:sp>
      <p:sp>
        <p:nvSpPr>
          <p:cNvPr id="10247" name="Rectangle 7"/>
          <p:cNvSpPr>
            <a:spLocks noGrp="1" noChangeArrowheads="1"/>
          </p:cNvSpPr>
          <p:nvPr>
            <p:ph type="title" idx="4294967295"/>
          </p:nvPr>
        </p:nvSpPr>
        <p:spPr>
          <a:xfrm>
            <a:off x="2667000" y="914400"/>
            <a:ext cx="4114800" cy="609600"/>
          </a:xfrm>
        </p:spPr>
        <p:txBody>
          <a:bodyPr/>
          <a:lstStyle/>
          <a:p>
            <a:r>
              <a:rPr lang="es-MX" sz="1600">
                <a:solidFill>
                  <a:schemeClr val="tx1"/>
                </a:solidFill>
                <a:latin typeface="Lucida Console" pitchFamily="49" charset="0"/>
              </a:rPr>
              <a:t>Contexto Geodinámico y Tectónico </a:t>
            </a:r>
            <a:br>
              <a:rPr lang="es-MX" sz="1600">
                <a:solidFill>
                  <a:schemeClr val="tx1"/>
                </a:solidFill>
                <a:latin typeface="Lucida Console" pitchFamily="49" charset="0"/>
              </a:rPr>
            </a:br>
            <a:r>
              <a:rPr lang="es-MX" sz="1600">
                <a:solidFill>
                  <a:schemeClr val="tx1"/>
                </a:solidFill>
                <a:latin typeface="Lucida Console" pitchFamily="49" charset="0"/>
              </a:rPr>
              <a:t>de la Márgen Activa del Ecuador</a:t>
            </a:r>
            <a:r>
              <a:rPr lang="es-ES" sz="1600">
                <a:solidFill>
                  <a:schemeClr val="tx1"/>
                </a:solidFill>
                <a:latin typeface="Lucida Console" pitchFamily="49" charset="0"/>
              </a:rPr>
              <a:t/>
            </a:r>
            <a:br>
              <a:rPr lang="es-ES" sz="1600">
                <a:solidFill>
                  <a:schemeClr val="tx1"/>
                </a:solidFill>
                <a:latin typeface="Lucida Console" pitchFamily="49" charset="0"/>
              </a:rPr>
            </a:br>
            <a:endParaRPr lang="es-E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1371600" y="2819400"/>
            <a:ext cx="7086600" cy="685800"/>
          </a:xfrm>
        </p:spPr>
        <p:txBody>
          <a:bodyPr/>
          <a:lstStyle/>
          <a:p>
            <a:r>
              <a:rPr lang="es-MX"/>
              <a:t>Uso del Radar en Geología</a:t>
            </a:r>
            <a:endParaRPr lang="es-E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s-MX" sz="3200">
                <a:latin typeface="Lucida Console" pitchFamily="49" charset="0"/>
              </a:rPr>
              <a:t>Características principales de los Sistemas Radar</a:t>
            </a:r>
            <a:endParaRPr lang="es-ES" sz="3200">
              <a:latin typeface="Lucida Console" pitchFamily="49" charset="0"/>
            </a:endParaRPr>
          </a:p>
        </p:txBody>
      </p:sp>
      <p:sp>
        <p:nvSpPr>
          <p:cNvPr id="57347" name="Rectangle 3"/>
          <p:cNvSpPr>
            <a:spLocks noGrp="1" noChangeArrowheads="1"/>
          </p:cNvSpPr>
          <p:nvPr>
            <p:ph type="body" idx="1"/>
          </p:nvPr>
        </p:nvSpPr>
        <p:spPr/>
        <p:txBody>
          <a:bodyPr/>
          <a:lstStyle/>
          <a:p>
            <a:r>
              <a:rPr lang="es-MX"/>
              <a:t>Teledetección activa</a:t>
            </a:r>
          </a:p>
          <a:p>
            <a:r>
              <a:rPr lang="es-MX"/>
              <a:t>24 horas de operatividad.</a:t>
            </a:r>
          </a:p>
          <a:p>
            <a:r>
              <a:rPr lang="es-MX"/>
              <a:t>Rango de operación de longitud de onda 1mm-1m.</a:t>
            </a:r>
          </a:p>
          <a:p>
            <a:r>
              <a:rPr lang="es-MX"/>
              <a:t>Sin dependencia del clima.</a:t>
            </a:r>
          </a:p>
          <a:p>
            <a:r>
              <a:rPr lang="es-MX"/>
              <a:t>Presentan direccionalidad en la discriminación de lineamientos.</a:t>
            </a:r>
          </a:p>
          <a:p>
            <a:endParaRPr lang="es-E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s-MX" sz="3200" b="1">
                <a:solidFill>
                  <a:srgbClr val="663300"/>
                </a:solidFill>
                <a:latin typeface="Lucida Console" pitchFamily="49" charset="0"/>
              </a:rPr>
              <a:t> INTERPRETACION RADAR</a:t>
            </a:r>
            <a:endParaRPr lang="es-ES" sz="3200" b="1">
              <a:solidFill>
                <a:srgbClr val="663300"/>
              </a:solidFill>
              <a:latin typeface="Lucida Console" pitchFamily="49" charset="0"/>
            </a:endParaRPr>
          </a:p>
        </p:txBody>
      </p:sp>
      <p:sp>
        <p:nvSpPr>
          <p:cNvPr id="14339" name="Rectangle 3"/>
          <p:cNvSpPr>
            <a:spLocks noGrp="1" noChangeArrowheads="1"/>
          </p:cNvSpPr>
          <p:nvPr>
            <p:ph type="body" idx="1"/>
          </p:nvPr>
        </p:nvSpPr>
        <p:spPr>
          <a:xfrm>
            <a:off x="990600" y="2133600"/>
            <a:ext cx="7769225" cy="2805113"/>
          </a:xfrm>
        </p:spPr>
        <p:txBody>
          <a:bodyPr/>
          <a:lstStyle/>
          <a:p>
            <a:pPr>
              <a:buFontTx/>
              <a:buNone/>
            </a:pPr>
            <a:r>
              <a:rPr lang="es-MX" sz="2000">
                <a:latin typeface="Lucida Console" pitchFamily="49" charset="0"/>
              </a:rPr>
              <a:t>Dos formas de interpretación de la Imagen ERS-1 4221_3627</a:t>
            </a:r>
          </a:p>
          <a:p>
            <a:pPr>
              <a:buFontTx/>
              <a:buNone/>
            </a:pPr>
            <a:endParaRPr lang="es-MX" sz="2000">
              <a:latin typeface="Lucida Console" pitchFamily="49" charset="0"/>
            </a:endParaRPr>
          </a:p>
          <a:p>
            <a:r>
              <a:rPr lang="es-MX" sz="2000">
                <a:latin typeface="Lucida Console" pitchFamily="49" charset="0"/>
              </a:rPr>
              <a:t>Visual: analizando cambios de tonos, sombras, texturas.</a:t>
            </a:r>
          </a:p>
          <a:p>
            <a:pPr>
              <a:buFontTx/>
              <a:buNone/>
            </a:pPr>
            <a:endParaRPr lang="es-MX" sz="2000">
              <a:latin typeface="Lucida Console" pitchFamily="49" charset="0"/>
            </a:endParaRPr>
          </a:p>
          <a:p>
            <a:r>
              <a:rPr lang="es-MX" sz="2000">
                <a:latin typeface="Lucida Console" pitchFamily="49" charset="0"/>
              </a:rPr>
              <a:t>Digital: mejorar la imagen y aplicación de  filtros</a:t>
            </a:r>
            <a:endParaRPr lang="es-ES" sz="2000">
              <a:latin typeface="Lucida Console" pitchFamily="49" charset="0"/>
            </a:endParaRPr>
          </a:p>
        </p:txBody>
      </p:sp>
    </p:spTree>
  </p:cSld>
  <p:clrMapOvr>
    <a:masterClrMapping/>
  </p:clrMapOvr>
</p:sld>
</file>

<file path=ppt/theme/theme1.xml><?xml version="1.0" encoding="utf-8"?>
<a:theme xmlns:a="http://schemas.openxmlformats.org/drawingml/2006/main" name="Expedición">
  <a:themeElements>
    <a:clrScheme name="Expedició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ció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s-ES" sz="2000" b="0" i="0" u="none" strike="noStrike" cap="none" normalizeH="0" baseline="0" smtClean="0">
            <a:ln>
              <a:noFill/>
            </a:ln>
            <a:solidFill>
              <a:schemeClr val="tx1"/>
            </a:solidFill>
            <a:effectLst/>
            <a:latin typeface="Lucida Console" pitchFamily="4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s-ES" sz="2000" b="0" i="0" u="none" strike="noStrike" cap="none" normalizeH="0" baseline="0" smtClean="0">
            <a:ln>
              <a:noFill/>
            </a:ln>
            <a:solidFill>
              <a:schemeClr val="tx1"/>
            </a:solidFill>
            <a:effectLst/>
            <a:latin typeface="Lucida Console" pitchFamily="49" charset="0"/>
          </a:defRPr>
        </a:defPPr>
      </a:lstStyle>
    </a:lnDef>
  </a:objectDefaults>
  <a:extraClrSchemeLst>
    <a:extraClrScheme>
      <a:clrScheme name="Expedició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ció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ció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ció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presentaciones\Expedición.pot</Template>
  <TotalTime>744</TotalTime>
  <Words>1279</Words>
  <Application>Microsoft PowerPoint</Application>
  <PresentationFormat>Presentación en pantalla (4:3)</PresentationFormat>
  <Paragraphs>203</Paragraphs>
  <Slides>49</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49</vt:i4>
      </vt:variant>
    </vt:vector>
  </HeadingPairs>
  <TitlesOfParts>
    <vt:vector size="57" baseType="lpstr">
      <vt:lpstr>Times New Roman</vt:lpstr>
      <vt:lpstr>Wingdings</vt:lpstr>
      <vt:lpstr>Arial</vt:lpstr>
      <vt:lpstr>Lucida Console</vt:lpstr>
      <vt:lpstr>Century Gothic</vt:lpstr>
      <vt:lpstr>Impact</vt:lpstr>
      <vt:lpstr>Arial Black</vt:lpstr>
      <vt:lpstr>Expedición</vt:lpstr>
      <vt:lpstr>ANALISIS DE MORFOESTRUCTURAS EN IMÁGENES RADAR, FOTOS AEREAS, RED DE DRENAJE Y MODELOS NUMERICOS  PARA LA OBSERVACIÓN DE DEFORMACIONES DE UNA MARGEN ACTIVA: EJEMPLO DE MANTA</vt:lpstr>
      <vt:lpstr>Objetivos</vt:lpstr>
      <vt:lpstr>Objetivos</vt:lpstr>
      <vt:lpstr>¿Por qué la península de Manta?</vt:lpstr>
      <vt:lpstr>Modelo Numérico de la Península de Manta</vt:lpstr>
      <vt:lpstr>Contexto Geodinámico y Tectónico  de la Márgen Activa del Ecuador </vt:lpstr>
      <vt:lpstr>Uso del Radar en Geología</vt:lpstr>
      <vt:lpstr>Características principales de los Sistemas Radar</vt:lpstr>
      <vt:lpstr> INTERPRETACION RADAR</vt:lpstr>
      <vt:lpstr>Interpretación visual: MORFOLOGÍA</vt:lpstr>
      <vt:lpstr>Clasificación Morfológica</vt:lpstr>
      <vt:lpstr>Resultado de la Clasificación</vt:lpstr>
      <vt:lpstr>RADAR</vt:lpstr>
      <vt:lpstr>RADAR</vt:lpstr>
      <vt:lpstr>Histograma de imagen original</vt:lpstr>
      <vt:lpstr>Diapositiva 16</vt:lpstr>
      <vt:lpstr>Diapositiva 17</vt:lpstr>
      <vt:lpstr>Diapositiva 18</vt:lpstr>
      <vt:lpstr>RADAR</vt:lpstr>
      <vt:lpstr>Diapositiva 20</vt:lpstr>
      <vt:lpstr>RADAR Comparación de linemientos con tratamiento digital.</vt:lpstr>
      <vt:lpstr>INTERPRETACION DE LA RED DE DRENAJE</vt:lpstr>
      <vt:lpstr>MODELO</vt:lpstr>
      <vt:lpstr>CRITERIOS EN SEÑALAMIENTO DE ANOMALIAS</vt:lpstr>
      <vt:lpstr>Observaciones con respecto a:</vt:lpstr>
      <vt:lpstr>Variaciones del drenaje en las terrazas marinas</vt:lpstr>
      <vt:lpstr>Tablazo El Aromo</vt:lpstr>
      <vt:lpstr>Tablazos El Aromo - Pacocha </vt:lpstr>
      <vt:lpstr>Tablazos Pacoche-Barbascales-Montecristi</vt:lpstr>
      <vt:lpstr>Tablazos Montecristi-Barbascales-San Mateo</vt:lpstr>
      <vt:lpstr>Tablazos San Mateo-Jaramijó-Perfil Costero</vt:lpstr>
      <vt:lpstr>Control de la Red debido a lineamientos</vt:lpstr>
      <vt:lpstr>Lineamientos de la red de drenaje.</vt:lpstr>
      <vt:lpstr>Observaciones de Asimetría de Cuencas.</vt:lpstr>
      <vt:lpstr>Algunos Ejemplos de Asimetría de Cuencas</vt:lpstr>
      <vt:lpstr>Fotogeología</vt:lpstr>
      <vt:lpstr>Diapositiva 37</vt:lpstr>
      <vt:lpstr>Modelos Numéricos de Terreno y Análisis Morfoestructural</vt:lpstr>
      <vt:lpstr>Ubicación de MNT’s a detalle</vt:lpstr>
      <vt:lpstr>Cabo San Lorenzo</vt:lpstr>
      <vt:lpstr>El Aromo</vt:lpstr>
      <vt:lpstr>Eje de la península: Cabo-Montecristi-Cerro de Hojas</vt:lpstr>
      <vt:lpstr>Zona Membrillal</vt:lpstr>
      <vt:lpstr>Comparaciones</vt:lpstr>
      <vt:lpstr>Comparación de lineamientos identificados</vt:lpstr>
      <vt:lpstr>Conclusiones</vt:lpstr>
      <vt:lpstr>Conclusiones</vt:lpstr>
      <vt:lpstr>Conclusiones</vt:lpstr>
      <vt:lpstr>FIN</vt:lpstr>
    </vt:vector>
  </TitlesOfParts>
  <Company>Casa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DE MORFOESTRUCUTRAS EN IMÁGENES RADAR, FOTOS AEREAS, RED DE DRENAJE Y MODELOS NUMERICOS DE TERRENO PARA EL ESTUDIO DE UNA MARGEN ACTIVA: EJEMPLO DE MANTA</dc:title>
  <dc:creator>Coronel</dc:creator>
  <cp:lastModifiedBy>Administrador</cp:lastModifiedBy>
  <cp:revision>76</cp:revision>
  <dcterms:created xsi:type="dcterms:W3CDTF">2001-09-06T04:48:17Z</dcterms:created>
  <dcterms:modified xsi:type="dcterms:W3CDTF">2009-12-21T19:11:25Z</dcterms:modified>
</cp:coreProperties>
</file>