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303" r:id="rId33"/>
    <p:sldId id="276" r:id="rId34"/>
    <p:sldId id="314" r:id="rId35"/>
    <p:sldId id="313" r:id="rId36"/>
    <p:sldId id="304" r:id="rId37"/>
    <p:sldId id="306" r:id="rId38"/>
    <p:sldId id="307" r:id="rId39"/>
    <p:sldId id="308" r:id="rId40"/>
    <p:sldId id="309" r:id="rId41"/>
    <p:sldId id="310" r:id="rId42"/>
    <p:sldId id="311" r:id="rId43"/>
    <p:sldId id="280" r:id="rId44"/>
    <p:sldId id="281" r:id="rId45"/>
    <p:sldId id="282" r:id="rId46"/>
    <p:sldId id="283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284" r:id="rId57"/>
    <p:sldId id="285" r:id="rId58"/>
    <p:sldId id="286" r:id="rId59"/>
    <p:sldId id="287" r:id="rId60"/>
    <p:sldId id="288" r:id="rId61"/>
    <p:sldId id="289" r:id="rId62"/>
    <p:sldId id="290" r:id="rId6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921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9216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9216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16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16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9216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9216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17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921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7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7D6449-1981-42E9-9373-59516A39410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C334D-D615-4AC6-B87D-8C36E989654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ACB56-7F0D-4DA4-BD0A-94B5F393FD5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442924-C1DA-4432-8085-A022501AAB9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59FA23-3B9D-4164-929A-C9499BC6D3A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6287D-534B-4F43-81D4-8566D487ADD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2569-C4E2-4CA1-B30E-5123A6BE82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BB67-E705-4B07-9D42-D0F49EE873F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BEA21-DD33-41BF-AE17-D65E92EA484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DCB58-26B3-4522-BA75-05C6D9291C6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4B8C1-D5E7-4E3F-ABAE-C182A4699BB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CB738-28CC-4F3E-9B18-7FB17D655B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16941-02EA-409D-8BC1-83BD97EFD42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9114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114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114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911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911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62669E-F681-4E69-8565-3FBB7B0BBFF3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-152400"/>
            <a:ext cx="7772400" cy="1066800"/>
          </a:xfrm>
        </p:spPr>
        <p:txBody>
          <a:bodyPr/>
          <a:lstStyle/>
          <a:p>
            <a:r>
              <a:rPr lang="en-US" sz="3600"/>
              <a:t>TEMA</a:t>
            </a:r>
            <a:endParaRPr lang="es-ES" sz="3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-152400"/>
            <a:ext cx="7620000" cy="3810000"/>
          </a:xfrm>
        </p:spPr>
        <p:txBody>
          <a:bodyPr/>
          <a:lstStyle/>
          <a:p>
            <a:endParaRPr lang="es-ES" sz="2000" b="1">
              <a:solidFill>
                <a:srgbClr val="000099"/>
              </a:solidFill>
            </a:endParaRPr>
          </a:p>
          <a:p>
            <a:endParaRPr lang="es-ES" sz="2000" b="1">
              <a:solidFill>
                <a:srgbClr val="000099"/>
              </a:solidFill>
            </a:endParaRPr>
          </a:p>
          <a:p>
            <a:r>
              <a:rPr lang="es-ES" b="1">
                <a:solidFill>
                  <a:srgbClr val="000099"/>
                </a:solidFill>
              </a:rPr>
              <a:t>“PROYECTO DE DESARROLLO PARA LA IMPLEMENTACIÓN DEL SERVICIO DE ALQUILER DE MÁQUINAS Y HERRAMIENTAS DENTRO DE UNA COMPAÑÍA DE VENTA Y DISTRIBUCIÓN DE PRODUCTOS INDUSTRIALES”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4419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/>
              <a:t>INTRODUCCIÓN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ENCUESTA</a:t>
            </a:r>
            <a:endParaRPr lang="en-US"/>
          </a:p>
        </p:txBody>
      </p:sp>
      <p:graphicFrame>
        <p:nvGraphicFramePr>
          <p:cNvPr id="53251" name="Group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394960"/>
        </p:xfrm>
        <a:graphic>
          <a:graphicData uri="http://schemas.openxmlformats.org/drawingml/2006/table">
            <a:tbl>
              <a:tblPr/>
              <a:tblGrid>
                <a:gridCol w="6092825"/>
                <a:gridCol w="261938"/>
                <a:gridCol w="260350"/>
                <a:gridCol w="261937"/>
                <a:gridCol w="830263"/>
                <a:gridCol w="260350"/>
                <a:gridCol w="261937"/>
              </a:tblGrid>
              <a:tr h="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2.- ¿Con qué frecuencia las obras industriales de producción y mantenimiento las terceriza a otras empresas?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Siempre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Muy seguido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veces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Nunca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Si su repuesta fue nunca favor seguir con la pregunta 4)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ENCUESTA</a:t>
            </a:r>
            <a:endParaRPr lang="en-US"/>
          </a:p>
        </p:txBody>
      </p:sp>
      <p:graphicFrame>
        <p:nvGraphicFramePr>
          <p:cNvPr id="54275" name="Group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305800" cy="4283076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3.- ¿Si su compañía terceriza, indique cuales de las siguientes razones influyen a tomar esta decisión?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Evitar el incremento de activos fijos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Falta de capacidad para realizar la tarea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Evitar el incremento de personal o gastos en capacitación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Disminución del impuesto a la renta.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Gastos de planificación de la obra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Garantías del trabajo realizado 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ENCUESTA</a:t>
            </a:r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000">
                <a:latin typeface="Times New Roman" pitchFamily="18" charset="0"/>
              </a:rPr>
              <a:t>4,- ¿Si su compañía realiza los trabajos con sus propios recursos, indique cuales de las siguientes razones influyen a tomar esta decisión?</a:t>
            </a:r>
          </a:p>
          <a:p>
            <a:pPr>
              <a:buFont typeface="Wingdings" pitchFamily="2" charset="2"/>
              <a:buNone/>
            </a:pPr>
            <a:endParaRPr lang="es-ES" sz="2000">
              <a:latin typeface="Times New Roman" pitchFamily="18" charset="0"/>
            </a:endParaRPr>
          </a:p>
          <a:p>
            <a:r>
              <a:rPr lang="es-ES" sz="2000">
                <a:latin typeface="Times New Roman" pitchFamily="18" charset="0"/>
              </a:rPr>
              <a:t>Disminución de gastos</a:t>
            </a:r>
          </a:p>
          <a:p>
            <a:r>
              <a:rPr lang="es-ES" sz="2000">
                <a:latin typeface="Times New Roman" pitchFamily="18" charset="0"/>
              </a:rPr>
              <a:t>Evitar tener personal ocioso</a:t>
            </a:r>
          </a:p>
          <a:p>
            <a:r>
              <a:rPr lang="es-ES" sz="2000">
                <a:latin typeface="Times New Roman" pitchFamily="18" charset="0"/>
              </a:rPr>
              <a:t>Tener equipos en constante producción</a:t>
            </a:r>
          </a:p>
          <a:p>
            <a:r>
              <a:rPr lang="es-ES" sz="2000">
                <a:latin typeface="Times New Roman" pitchFamily="18" charset="0"/>
              </a:rPr>
              <a:t>Conocimiento general y experiencia de las obras a realizarse</a:t>
            </a:r>
          </a:p>
          <a:p>
            <a:r>
              <a:rPr lang="es-ES" sz="2000">
                <a:latin typeface="Times New Roman" pitchFamily="18" charset="0"/>
              </a:rPr>
              <a:t>Evitar contratos a tercerizadores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ENCUESTA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000"/>
              <a:t>5.- ¿En cualquiera de los casos usted estaría dispuesto a alquilar ciertos equipos industriales en vez de adquirirlos?					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					</a:t>
            </a:r>
          </a:p>
          <a:p>
            <a:pPr algn="ctr">
              <a:buFont typeface="Wingdings" pitchFamily="2" charset="2"/>
              <a:buNone/>
            </a:pPr>
            <a:r>
              <a:rPr lang="es-ES" sz="2000"/>
              <a:t>SI					NO</a:t>
            </a:r>
          </a:p>
          <a:p>
            <a:endParaRPr lang="es-ES" sz="2000"/>
          </a:p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s-EC"/>
              <a:t>ENCUESTA</a:t>
            </a:r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609600" y="1219200"/>
            <a:ext cx="8229600" cy="533400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04800" y="1219200"/>
            <a:ext cx="304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>
            <p:ph idx="1"/>
          </p:nvPr>
        </p:nvGraphicFramePr>
        <p:xfrm>
          <a:off x="685800" y="914400"/>
          <a:ext cx="8153400" cy="5562600"/>
        </p:xfrm>
        <a:graphic>
          <a:graphicData uri="http://schemas.openxmlformats.org/presentationml/2006/ole">
            <p:oleObj spid="_x0000_s57347" name="Hoja de cálculo" r:id="rId3" imgW="4737223" imgH="6565939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800"/>
              <a:t>ESTIMACION DE ENCUESTAS PARA POBLACION FINITA</a:t>
            </a:r>
            <a:endParaRPr lang="en-US" sz="380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3200400" y="2514600"/>
            <a:ext cx="2362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514600" y="2133600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C" sz="2400" i="1">
                <a:cs typeface="Times New Roman" pitchFamily="18" charset="0"/>
              </a:rPr>
              <a:t>n</a:t>
            </a:r>
            <a:r>
              <a:rPr lang="es-EC" sz="2400">
                <a:cs typeface="Times New Roman" pitchFamily="18" charset="0"/>
              </a:rPr>
              <a:t> =       Z</a:t>
            </a:r>
            <a:r>
              <a:rPr lang="es-EC" sz="2400" baseline="30000">
                <a:cs typeface="Times New Roman" pitchFamily="18" charset="0"/>
              </a:rPr>
              <a:t>2 </a:t>
            </a:r>
            <a:r>
              <a:rPr lang="es-EC" sz="2400">
                <a:cs typeface="Times New Roman" pitchFamily="18" charset="0"/>
              </a:rPr>
              <a:t>* p * q * N</a:t>
            </a:r>
            <a:endParaRPr lang="en-US" sz="2400"/>
          </a:p>
          <a:p>
            <a:pPr eaLnBrk="0" hangingPunct="0"/>
            <a:r>
              <a:rPr lang="es-EC" sz="2400">
                <a:cs typeface="Times New Roman" pitchFamily="18" charset="0"/>
              </a:rPr>
              <a:t>       E</a:t>
            </a:r>
            <a:r>
              <a:rPr lang="es-EC" sz="2400" baseline="30000">
                <a:cs typeface="Times New Roman" pitchFamily="18" charset="0"/>
              </a:rPr>
              <a:t>2 </a:t>
            </a:r>
            <a:r>
              <a:rPr lang="es-EC" sz="2400">
                <a:cs typeface="Times New Roman" pitchFamily="18" charset="0"/>
              </a:rPr>
              <a:t>(N-1) + Z</a:t>
            </a:r>
            <a:r>
              <a:rPr lang="es-EC" sz="2400" baseline="30000">
                <a:cs typeface="Times New Roman" pitchFamily="18" charset="0"/>
              </a:rPr>
              <a:t>2 </a:t>
            </a:r>
            <a:r>
              <a:rPr lang="es-EC" sz="2400">
                <a:cs typeface="Times New Roman" pitchFamily="18" charset="0"/>
              </a:rPr>
              <a:t>* p * q</a:t>
            </a:r>
            <a:endParaRPr lang="es-EC" sz="240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2362200" y="3276600"/>
          <a:ext cx="4552950" cy="909638"/>
        </p:xfrm>
        <a:graphic>
          <a:graphicData uri="http://schemas.openxmlformats.org/presentationml/2006/ole">
            <p:oleObj spid="_x0000_s58375" name="Ecuación" r:id="rId3" imgW="2095200" imgH="419040" progId="Equation.3">
              <p:embed/>
            </p:oleObj>
          </a:graphicData>
        </a:graphic>
      </p:graphicFrame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819400" y="46482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i="1">
                <a:latin typeface="Times New Roman" pitchFamily="18" charset="0"/>
              </a:rPr>
              <a:t>n = </a:t>
            </a:r>
            <a:r>
              <a:rPr lang="es-ES" sz="2400">
                <a:latin typeface="Times New Roman" pitchFamily="18" charset="0"/>
              </a:rPr>
              <a:t>187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300" b="1"/>
              <a:t>PROCESAMIENTO DE RECOLECCIÓN DE DATOS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72400" cy="4530725"/>
          </a:xfrm>
        </p:spPr>
        <p:txBody>
          <a:bodyPr/>
          <a:lstStyle/>
          <a:p>
            <a:r>
              <a:rPr lang="es-ES"/>
              <a:t>Tener material listo para encuestas</a:t>
            </a:r>
          </a:p>
          <a:p>
            <a:endParaRPr lang="es-ES"/>
          </a:p>
          <a:p>
            <a:r>
              <a:rPr lang="es-ES"/>
              <a:t>Vendedores externos</a:t>
            </a:r>
          </a:p>
          <a:p>
            <a:r>
              <a:rPr lang="es-ES"/>
              <a:t>Vendedores internos</a:t>
            </a:r>
          </a:p>
          <a:p>
            <a:r>
              <a:rPr lang="es-ES"/>
              <a:t>Llamar a los clientes</a:t>
            </a:r>
          </a:p>
          <a:p>
            <a:endParaRPr lang="es-ES"/>
          </a:p>
          <a:p>
            <a:r>
              <a:rPr lang="es-ES"/>
              <a:t>El encuestador llenaba las encuestas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500" b="1"/>
              <a:t>ANÁLISIS Y PRESENTACIÓN DE RESULTADOS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800"/>
              <a:t>1. En que tipo de industria pertenece la empresa que representa?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914400" y="2057400"/>
          <a:ext cx="7162800" cy="4416425"/>
        </p:xfrm>
        <a:graphic>
          <a:graphicData uri="http://schemas.openxmlformats.org/presentationml/2006/ole">
            <p:oleObj spid="_x0000_s7172" name="Gráfico" r:id="rId3" imgW="5467502" imgH="337200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1900" b="1"/>
              <a:t>2.- ¿Con qué frecuencia las obras industriales de producción y mantenimiento las terceriza a otras empresas?</a:t>
            </a:r>
            <a:r>
              <a:rPr lang="es-ES" sz="380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62000" y="1524000"/>
          <a:ext cx="7772400" cy="4938713"/>
        </p:xfrm>
        <a:graphic>
          <a:graphicData uri="http://schemas.openxmlformats.org/presentationml/2006/ole">
            <p:oleObj spid="_x0000_s8196" name="Gráfico" r:id="rId3" imgW="5486400" imgH="348609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/>
          <a:lstStyle/>
          <a:p>
            <a:r>
              <a:rPr lang="es-ES" sz="1900" b="1"/>
              <a:t>3.- ¿Si su compañía terceriza, indique cuáles de las siguientes razones influyen a tomar esta decisión?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443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33400" y="762000"/>
          <a:ext cx="8305800" cy="4495800"/>
        </p:xfrm>
        <a:graphic>
          <a:graphicData uri="http://schemas.openxmlformats.org/presentationml/2006/ole">
            <p:oleObj spid="_x0000_s9220" name="Gráfico" r:id="rId3" imgW="5486400" imgH="3981501" progId="Excel.Chart.8">
              <p:embed/>
            </p:oleObj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" y="5181600"/>
            <a:ext cx="6324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a) Evitar el incremento de activos fijos                                 b) Falta de capacidad para realizar la tarea                           c) Evitar el incremento de personal o gastos en capacitación d) Disminución del impuesto a la renta                                   e) Gastos de planificación de la obra                                       f) Garantías del trabajo realizado        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04800" y="990600"/>
            <a:ext cx="304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/>
              <a:t>DESCRIPCIÓN DEL PROYECTO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CARACTERÍSTICAS DEL PROYECTO: </a:t>
            </a:r>
          </a:p>
          <a:p>
            <a:endParaRPr lang="es-ES"/>
          </a:p>
          <a:p>
            <a:endParaRPr lang="es-ES"/>
          </a:p>
          <a:p>
            <a:r>
              <a:rPr lang="es-ES"/>
              <a:t>OBJETIVOS DEL PROYECTO</a:t>
            </a:r>
          </a:p>
          <a:p>
            <a:r>
              <a:rPr lang="es-ES"/>
              <a:t>      Incrementar nivel de facturación</a:t>
            </a:r>
          </a:p>
          <a:p>
            <a:r>
              <a:rPr lang="es-ES"/>
              <a:t>      Dar a los clientes opción de alquilar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sz="1900" b="1"/>
              <a:t>4,- ¿Si su compañía realiza los trabajos con sus propios recursos, indique cuáles de las siguientes razones influyen a tomar esta decisión?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33400" y="1066800"/>
          <a:ext cx="8305800" cy="4279900"/>
        </p:xfrm>
        <a:graphic>
          <a:graphicData uri="http://schemas.openxmlformats.org/presentationml/2006/ole">
            <p:oleObj spid="_x0000_s10244" name="Gráfico" r:id="rId3" imgW="5562600" imgH="3810000" progId="Excel.Chart.8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" y="5392738"/>
            <a:ext cx="67056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a) Disminución de gastos                                                            b) Evitar tener personal ocioso                                                    c) Tener equipos en constante producción                                 d) Conocimiento general y experiencia de las obras a realizarse      e) Evitar contratos a tercerizadores             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04800" y="990600"/>
            <a:ext cx="304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1900" b="1"/>
              <a:t>5.- ¿En cualquiera de los casos usted estaría dispuesto a alquilar ciertos equipos industriales en vez de adquirirlos?</a:t>
            </a:r>
            <a:r>
              <a:rPr lang="es-ES" sz="380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33400" y="1524000"/>
          <a:ext cx="8458200" cy="4713288"/>
        </p:xfrm>
        <a:graphic>
          <a:graphicData uri="http://schemas.openxmlformats.org/presentationml/2006/ole">
            <p:oleObj spid="_x0000_s11268" name="Gráfico" r:id="rId3" imgW="5486400" imgH="305734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88" name="Rectangle 3552"/>
          <p:cNvSpPr>
            <a:spLocks noChangeArrowheads="1"/>
          </p:cNvSpPr>
          <p:nvPr/>
        </p:nvSpPr>
        <p:spPr bwMode="auto">
          <a:xfrm>
            <a:off x="609600" y="1371600"/>
            <a:ext cx="815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7885" name="Object 3549"/>
          <p:cNvGraphicFramePr>
            <a:graphicFrameLocks noGrp="1" noChangeAspect="1"/>
          </p:cNvGraphicFramePr>
          <p:nvPr>
            <p:ph idx="1"/>
          </p:nvPr>
        </p:nvGraphicFramePr>
        <p:xfrm>
          <a:off x="685800" y="582613"/>
          <a:ext cx="7620000" cy="6275387"/>
        </p:xfrm>
        <a:graphic>
          <a:graphicData uri="http://schemas.openxmlformats.org/presentationml/2006/ole">
            <p:oleObj spid="_x0000_s17885" name="Hoja de cálculo" r:id="rId3" imgW="7195723" imgH="5925672" progId="Excel.Sheet.8">
              <p:embed/>
            </p:oleObj>
          </a:graphicData>
        </a:graphic>
      </p:graphicFrame>
      <p:sp>
        <p:nvSpPr>
          <p:cNvPr id="17886" name="Text Box 3550"/>
          <p:cNvSpPr txBox="1">
            <a:spLocks noChangeArrowheads="1"/>
          </p:cNvSpPr>
          <p:nvPr/>
        </p:nvSpPr>
        <p:spPr bwMode="auto">
          <a:xfrm>
            <a:off x="1219200" y="152400"/>
            <a:ext cx="960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PRECIO POR MAQUINA MAS ELEGIDO Y FRECUENCIA</a:t>
            </a:r>
            <a:endParaRPr lang="es-ES" b="1"/>
          </a:p>
        </p:txBody>
      </p:sp>
      <p:sp>
        <p:nvSpPr>
          <p:cNvPr id="17887" name="Rectangle 3551"/>
          <p:cNvSpPr>
            <a:spLocks noChangeArrowheads="1"/>
          </p:cNvSpPr>
          <p:nvPr/>
        </p:nvSpPr>
        <p:spPr bwMode="auto">
          <a:xfrm>
            <a:off x="304800" y="1219200"/>
            <a:ext cx="304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33400" y="1295400"/>
          <a:ext cx="8305800" cy="5075238"/>
        </p:xfrm>
        <a:graphic>
          <a:graphicData uri="http://schemas.openxmlformats.org/presentationml/2006/ole">
            <p:oleObj spid="_x0000_s18436" name="Gráfico" r:id="rId3" imgW="5467350" imgH="3371901" progId="Excel.Chart.8">
              <p:embed/>
            </p:oleObj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600200" y="6096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TIPO DE MÁQUINA MAS ELEGIDO</a:t>
            </a:r>
            <a:endParaRPr lang="es-ES" sz="2800" b="1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04800" y="1219200"/>
            <a:ext cx="304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09600" y="1371600"/>
            <a:ext cx="8229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85800" y="609600"/>
          <a:ext cx="7696200" cy="5915025"/>
        </p:xfrm>
        <a:graphic>
          <a:graphicData uri="http://schemas.openxmlformats.org/presentationml/2006/ole">
            <p:oleObj spid="_x0000_s19460" name="Gráfico" r:id="rId3" imgW="5524500" imgH="4238752" progId="Excel.Chart.8">
              <p:embed/>
            </p:oleObj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1219200"/>
            <a:ext cx="304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09600" y="1371600"/>
            <a:ext cx="8229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04800" y="1219200"/>
            <a:ext cx="304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33400" y="1295400"/>
          <a:ext cx="8305800" cy="4860925"/>
        </p:xfrm>
        <a:graphic>
          <a:graphicData uri="http://schemas.openxmlformats.org/presentationml/2006/ole">
            <p:oleObj spid="_x0000_s20484" name="Gráfico" r:id="rId3" imgW="5372100" imgH="314340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85800" y="762000"/>
          <a:ext cx="7848600" cy="5621338"/>
        </p:xfrm>
        <a:graphic>
          <a:graphicData uri="http://schemas.openxmlformats.org/presentationml/2006/ole">
            <p:oleObj spid="_x0000_s21508" name="Gráfico" r:id="rId3" imgW="5505450" imgH="394329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09600" y="1066800"/>
          <a:ext cx="8382000" cy="5081588"/>
        </p:xfrm>
        <a:graphic>
          <a:graphicData uri="http://schemas.openxmlformats.org/presentationml/2006/ole">
            <p:oleObj spid="_x0000_s22532" name="Gráfico" r:id="rId3" imgW="5372100" imgH="325770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09600" y="914400"/>
          <a:ext cx="8305800" cy="5284788"/>
        </p:xfrm>
        <a:graphic>
          <a:graphicData uri="http://schemas.openxmlformats.org/presentationml/2006/ole">
            <p:oleObj spid="_x0000_s23556" name="Gráfico" r:id="rId3" imgW="5448300" imgH="346710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09600" y="914400"/>
          <a:ext cx="8458200" cy="5146675"/>
        </p:xfrm>
        <a:graphic>
          <a:graphicData uri="http://schemas.openxmlformats.org/presentationml/2006/ole">
            <p:oleObj spid="_x0000_s24580" name="Gráfico" r:id="rId3" imgW="5448300" imgH="331459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BENEFICIOS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772400" cy="4530725"/>
          </a:xfrm>
        </p:spPr>
        <p:txBody>
          <a:bodyPr/>
          <a:lstStyle/>
          <a:p>
            <a:r>
              <a:rPr lang="es-ES"/>
              <a:t>Equipos que no se ajustan a los requerimientos y de no uso frecuente</a:t>
            </a:r>
          </a:p>
          <a:p>
            <a:r>
              <a:rPr lang="es-ES"/>
              <a:t>Reducir costos y no endeudarse</a:t>
            </a:r>
          </a:p>
          <a:p>
            <a:r>
              <a:rPr lang="es-ES"/>
              <a:t>Reducir pago de impuesto a la renta</a:t>
            </a:r>
          </a:p>
          <a:p>
            <a:r>
              <a:rPr lang="es-ES"/>
              <a:t>Evitar gastos de mantenimiento</a:t>
            </a:r>
          </a:p>
          <a:p>
            <a:r>
              <a:rPr lang="es-ES"/>
              <a:t>Realizar propios trabajos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SEGMENTACIÓN DE MERCADO</a:t>
            </a:r>
            <a:endParaRPr lang="es-ES" sz="38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30725"/>
          </a:xfrm>
        </p:spPr>
        <p:txBody>
          <a:bodyPr/>
          <a:lstStyle/>
          <a:p>
            <a:r>
              <a:rPr lang="es-ES"/>
              <a:t>Concepto: Es definir a los clientes con eficacia.</a:t>
            </a:r>
          </a:p>
          <a:p>
            <a:endParaRPr lang="es-ES"/>
          </a:p>
          <a:p>
            <a:r>
              <a:rPr lang="es-ES"/>
              <a:t>Diferenciar clientes buenos de los malos.</a:t>
            </a:r>
          </a:p>
          <a:p>
            <a:endParaRPr lang="es-ES"/>
          </a:p>
          <a:p>
            <a:r>
              <a:rPr lang="es-ES"/>
              <a:t>Diferencia entre marketing de consumo y marketing industrial</a:t>
            </a: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POSICIONAMIENTO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s-ES"/>
              <a:t>Definición. Es hacer que el mercado objetivo piense lo que uno quiere que piense</a:t>
            </a:r>
          </a:p>
          <a:p>
            <a:endParaRPr lang="es-ES"/>
          </a:p>
          <a:p>
            <a:r>
              <a:rPr lang="es-ES"/>
              <a:t>Para posicionarnos en la mente del consumidor hay que tomar en cuenta: el mercado objetivo, la estrategia de diferenciación y la competencia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/>
              <a:t>ANÁLISIS DE LA COMPETENCIA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s-ES"/>
              <a:t>IIASA, Equitransa, Urazul</a:t>
            </a:r>
          </a:p>
          <a:p>
            <a:endParaRPr lang="es-ES"/>
          </a:p>
          <a:p>
            <a:r>
              <a:rPr lang="es-ES"/>
              <a:t>Pequeños talleres</a:t>
            </a:r>
          </a:p>
          <a:p>
            <a:endParaRPr lang="es-ES"/>
          </a:p>
          <a:p>
            <a:r>
              <a:rPr lang="es-ES"/>
              <a:t>Empresas de construcción con equipos inactivos</a:t>
            </a:r>
          </a:p>
          <a:p>
            <a:endParaRPr lang="es-ES"/>
          </a:p>
          <a:p>
            <a:r>
              <a:rPr lang="es-ES"/>
              <a:t>Amenazas de productos sustitutos o nuevas competencias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MERCADO OBJETIVO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32038"/>
            <a:ext cx="8229600" cy="4525962"/>
          </a:xfrm>
        </p:spPr>
        <p:txBody>
          <a:bodyPr/>
          <a:lstStyle/>
          <a:p>
            <a:r>
              <a:rPr lang="es-ES"/>
              <a:t>Segmentar a un conjunto de clientes que poseen los mismos gustos y preferencias.</a:t>
            </a:r>
          </a:p>
          <a:p>
            <a:endParaRPr lang="es-ES"/>
          </a:p>
          <a:p>
            <a:r>
              <a:rPr lang="es-ES"/>
              <a:t>Definición de el mercado objetivo de la sección de alquiler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500" b="1"/>
              <a:t>CARÁCTERISTICAS DEL MERCADO DE ALQUILER DE MÁQUINAS INDUSTRIALES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229600" cy="5486400"/>
          </a:xfrm>
        </p:spPr>
        <p:txBody>
          <a:bodyPr/>
          <a:lstStyle/>
          <a:p>
            <a:r>
              <a:rPr lang="es-ES" sz="2400"/>
              <a:t>Mercado poco desarrollado</a:t>
            </a:r>
          </a:p>
          <a:p>
            <a:endParaRPr lang="es-ES" sz="2400"/>
          </a:p>
          <a:p>
            <a:r>
              <a:rPr lang="es-ES" sz="2400"/>
              <a:t>Mercado con poca competencia profesional</a:t>
            </a:r>
          </a:p>
          <a:p>
            <a:endParaRPr lang="es-ES" sz="2400"/>
          </a:p>
          <a:p>
            <a:r>
              <a:rPr lang="es-ES" sz="2400"/>
              <a:t>Tendencia en aumento por economía y la dolarización</a:t>
            </a:r>
          </a:p>
          <a:p>
            <a:endParaRPr lang="es-ES" sz="2400"/>
          </a:p>
          <a:p>
            <a:r>
              <a:rPr lang="es-ES" sz="2400"/>
              <a:t>Tercerización de trabajos</a:t>
            </a:r>
          </a:p>
          <a:p>
            <a:endParaRPr lang="es-ES" sz="2400"/>
          </a:p>
          <a:p>
            <a:r>
              <a:rPr lang="es-ES" sz="2400"/>
              <a:t>Competencia voraz para ganar obras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DIFERENCIACIÓN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Amplia gama de equipos</a:t>
            </a:r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Servicio</a:t>
            </a:r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Asesoramiento</a:t>
            </a:r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Acceso a diferentes sectores de la industria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ANÁLISIS FODA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Herramienta para comprender la situación de la empresa</a:t>
            </a:r>
          </a:p>
          <a:p>
            <a:endParaRPr lang="es-EC"/>
          </a:p>
          <a:p>
            <a:r>
              <a:rPr lang="es-EC"/>
              <a:t>Es el análisis de variables controlables y no controlables</a:t>
            </a:r>
          </a:p>
          <a:p>
            <a:endParaRPr lang="es-EC"/>
          </a:p>
          <a:p>
            <a:r>
              <a:rPr lang="en-US"/>
              <a:t>Transformar debilidades en fortalezas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FORTALEZAS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Tener base de clientes actuales</a:t>
            </a:r>
          </a:p>
          <a:p>
            <a:endParaRPr lang="es-EC"/>
          </a:p>
          <a:p>
            <a:r>
              <a:rPr lang="es-EC"/>
              <a:t>Ser parte de una empresa con experiencia</a:t>
            </a:r>
          </a:p>
          <a:p>
            <a:endParaRPr lang="es-EC"/>
          </a:p>
          <a:p>
            <a:r>
              <a:rPr lang="es-EC"/>
              <a:t>Ser reconocida como una empresa industrial</a:t>
            </a:r>
          </a:p>
          <a:p>
            <a:endParaRPr lang="es-EC"/>
          </a:p>
          <a:p>
            <a:r>
              <a:rPr lang="es-EC"/>
              <a:t>Conocimiento total de las máquinas a alquilar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OPORTUNIDADES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La falta de oferta de máquinas para alquiler</a:t>
            </a:r>
          </a:p>
          <a:p>
            <a:pPr>
              <a:buFont typeface="Wingdings" pitchFamily="2" charset="2"/>
              <a:buNone/>
            </a:pPr>
            <a:endParaRPr lang="es-EC"/>
          </a:p>
          <a:p>
            <a:r>
              <a:rPr lang="es-EC"/>
              <a:t>La alta competencia entre las industrias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DEBILIDADES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La imagen de la compañía de solo vender máquinas.</a:t>
            </a:r>
          </a:p>
          <a:p>
            <a:pPr>
              <a:buFont typeface="Wingdings" pitchFamily="2" charset="2"/>
              <a:buNone/>
            </a:pPr>
            <a:endParaRPr lang="es-EC"/>
          </a:p>
          <a:p>
            <a:r>
              <a:rPr lang="es-EC"/>
              <a:t>La costumbre de las empresas de solo comprar y no alquilar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800"/>
              <a:t>INVESTIGACIÓN DE MERCADO</a:t>
            </a:r>
            <a:endParaRPr lang="en-US" sz="38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2400"/>
          </a:p>
          <a:p>
            <a:r>
              <a:rPr lang="es-ES" sz="2400"/>
              <a:t>Sirve de enlace entre la organización y su entorno de mercado.</a:t>
            </a:r>
          </a:p>
          <a:p>
            <a:endParaRPr lang="es-ES" sz="2400"/>
          </a:p>
          <a:p>
            <a:endParaRPr lang="es-ES" sz="2400"/>
          </a:p>
          <a:p>
            <a:r>
              <a:rPr lang="es-ES" sz="2400"/>
              <a:t>Se identificará el mercado objetivo y las máquinas.</a:t>
            </a:r>
          </a:p>
          <a:p>
            <a:endParaRPr lang="es-ES" sz="2400"/>
          </a:p>
          <a:p>
            <a:endParaRPr lang="es-ES" sz="2400"/>
          </a:p>
          <a:p>
            <a:r>
              <a:rPr lang="es-EC" sz="2400"/>
              <a:t>El medio que se utilizó fue una encuesta.</a:t>
            </a:r>
          </a:p>
          <a:p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AMENAZAS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La competencia puede copiar el servicio de alquiler</a:t>
            </a:r>
          </a:p>
          <a:p>
            <a:endParaRPr lang="es-EC"/>
          </a:p>
          <a:p>
            <a:r>
              <a:rPr lang="es-EC"/>
              <a:t>Que los clientes no quieran el servicio de alquiler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ESTRATEGIA DE PRODUCTO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530725"/>
          </a:xfrm>
        </p:spPr>
        <p:txBody>
          <a:bodyPr/>
          <a:lstStyle/>
          <a:p>
            <a:endParaRPr lang="es-EC"/>
          </a:p>
          <a:p>
            <a:pPr>
              <a:buFont typeface="Wingdings" pitchFamily="2" charset="2"/>
              <a:buNone/>
            </a:pPr>
            <a:endParaRPr lang="es-EC"/>
          </a:p>
          <a:p>
            <a:r>
              <a:rPr lang="es-EC"/>
              <a:t>El producto nuevo será el servicio de alquiler de las máquinas industriales</a:t>
            </a:r>
          </a:p>
          <a:p>
            <a:pPr>
              <a:buFont typeface="Wingdings" pitchFamily="2" charset="2"/>
              <a:buNone/>
            </a:pPr>
            <a:endParaRPr lang="es-EC"/>
          </a:p>
          <a:p>
            <a:endParaRPr lang="es-EC"/>
          </a:p>
          <a:p>
            <a:endParaRPr lang="es-EC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ESTRATEGIA DE PRECIOS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Se obtendrá por medio de la encuesta</a:t>
            </a:r>
          </a:p>
          <a:p>
            <a:endParaRPr lang="es-EC"/>
          </a:p>
          <a:p>
            <a:r>
              <a:rPr lang="es-EC"/>
              <a:t>Variará dependiendo del tipo de máquina</a:t>
            </a:r>
          </a:p>
          <a:p>
            <a:endParaRPr lang="es-EC"/>
          </a:p>
          <a:p>
            <a:endParaRPr lang="es-EC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/>
              <a:t>ESTRATEGIA DE PROMOCIÓN INDUSTRIAL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229600" cy="4525963"/>
          </a:xfrm>
        </p:spPr>
        <p:txBody>
          <a:bodyPr/>
          <a:lstStyle/>
          <a:p>
            <a:r>
              <a:rPr lang="es-ES"/>
              <a:t>Publicidad</a:t>
            </a:r>
          </a:p>
          <a:p>
            <a:endParaRPr lang="es-ES"/>
          </a:p>
          <a:p>
            <a:r>
              <a:rPr lang="es-ES"/>
              <a:t>Venta personal</a:t>
            </a:r>
          </a:p>
          <a:p>
            <a:endParaRPr lang="es-ES"/>
          </a:p>
          <a:p>
            <a:r>
              <a:rPr lang="es-ES"/>
              <a:t>Relaciones públicas</a:t>
            </a:r>
          </a:p>
          <a:p>
            <a:endParaRPr lang="es-ES"/>
          </a:p>
          <a:p>
            <a:r>
              <a:rPr lang="es-ES"/>
              <a:t>Promoción de ventas</a:t>
            </a: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ESTRATEGIA DE PLAZA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r>
              <a:rPr lang="es-ES"/>
              <a:t>Configuración del canal de distribución</a:t>
            </a:r>
          </a:p>
          <a:p>
            <a:endParaRPr lang="es-ES"/>
          </a:p>
          <a:p>
            <a:endParaRPr lang="es-ES"/>
          </a:p>
          <a:p>
            <a:r>
              <a:rPr lang="es-ES"/>
              <a:t>Ubicación de la sección de alquiler</a:t>
            </a: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/>
              <a:t>FORMACIÓN DE LA EMPRESA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 sz="2400"/>
              <a:t>Garantía a la entrega de las máquinas</a:t>
            </a:r>
          </a:p>
          <a:p>
            <a:endParaRPr lang="es-ES" sz="2400"/>
          </a:p>
          <a:p>
            <a:r>
              <a:rPr lang="es-ES" sz="2400"/>
              <a:t>Recepción y devolución de los equipos</a:t>
            </a:r>
          </a:p>
          <a:p>
            <a:endParaRPr lang="es-ES" sz="2400"/>
          </a:p>
          <a:p>
            <a:r>
              <a:rPr lang="es-ES" sz="2400"/>
              <a:t>Identificación de los equipos</a:t>
            </a:r>
          </a:p>
          <a:p>
            <a:endParaRPr lang="es-ES" sz="2400"/>
          </a:p>
          <a:p>
            <a:r>
              <a:rPr lang="es-ES" sz="2400"/>
              <a:t>Transporte para entrega y devolución</a:t>
            </a:r>
          </a:p>
          <a:p>
            <a:endParaRPr lang="es-E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u="sng"/>
              <a:t>Protocolo de la sección de alquiler: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endParaRPr lang="es-ES"/>
          </a:p>
          <a:p>
            <a:r>
              <a:rPr lang="es-ES" sz="2400"/>
              <a:t>Mantenimiento de los equipos</a:t>
            </a:r>
          </a:p>
          <a:p>
            <a:endParaRPr lang="es-ES" sz="2400"/>
          </a:p>
          <a:p>
            <a:r>
              <a:rPr lang="es-ES" sz="2400"/>
              <a:t>Forma de pago</a:t>
            </a:r>
          </a:p>
          <a:p>
            <a:endParaRPr lang="es-ES" sz="2400"/>
          </a:p>
          <a:p>
            <a:r>
              <a:rPr lang="es-ES" sz="2400"/>
              <a:t>Precios y descuentos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676400" y="15240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u="sng"/>
              <a:t>Protocolo de la sección de alquiler: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800"/>
              <a:t>ESTRUCTURA ADMINISTRATIVA</a:t>
            </a:r>
            <a:endParaRPr lang="en-US" sz="3800"/>
          </a:p>
        </p:txBody>
      </p:sp>
      <p:pic>
        <p:nvPicPr>
          <p:cNvPr id="71683" name="Picture 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 t="14781" b="26350"/>
          <a:stretch>
            <a:fillRect/>
          </a:stretch>
        </p:blipFill>
        <p:spPr>
          <a:xfrm>
            <a:off x="228600" y="1233488"/>
            <a:ext cx="8763000" cy="55435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72708" name="Rectangle 4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aphicFrame>
        <p:nvGraphicFramePr>
          <p:cNvPr id="72706" name="Object 2"/>
          <p:cNvGraphicFramePr>
            <a:graphicFrameLocks noChangeAspect="1"/>
          </p:cNvGraphicFramePr>
          <p:nvPr>
            <p:ph idx="1"/>
          </p:nvPr>
        </p:nvGraphicFramePr>
        <p:xfrm>
          <a:off x="228600" y="228600"/>
          <a:ext cx="8839200" cy="6557963"/>
        </p:xfrm>
        <a:graphic>
          <a:graphicData uri="http://schemas.openxmlformats.org/presentationml/2006/ole">
            <p:oleObj spid="_x0000_s72706" name="Hoja de cálculo" r:id="rId3" imgW="7216241" imgH="6753944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frecuencias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228600"/>
            <a:ext cx="8839200" cy="66294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ANALISIS DE LA DEMANDA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 sz="2400"/>
          </a:p>
          <a:p>
            <a:r>
              <a:rPr lang="es-EC" sz="2400"/>
              <a:t>Demanda Insatisfecha</a:t>
            </a:r>
          </a:p>
          <a:p>
            <a:endParaRPr lang="es-EC" sz="2400"/>
          </a:p>
          <a:p>
            <a:r>
              <a:rPr lang="es-EC" sz="2400"/>
              <a:t>Demanda Continua</a:t>
            </a:r>
          </a:p>
          <a:p>
            <a:endParaRPr lang="es-EC" sz="2400"/>
          </a:p>
          <a:p>
            <a:r>
              <a:rPr lang="es-EC" sz="2400"/>
              <a:t>Demanda de Bienes Necesarios</a:t>
            </a:r>
          </a:p>
          <a:p>
            <a:endParaRPr lang="es-EC" sz="2400"/>
          </a:p>
          <a:p>
            <a:r>
              <a:rPr lang="es-EC" sz="2400"/>
              <a:t>Demanda de Bienes Finales</a:t>
            </a:r>
          </a:p>
          <a:p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74756" name="Rectangle 4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74754" name="Picture 2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0"/>
            <a:ext cx="8534400" cy="668496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9" name="Group 3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75780" name="Rectangle 4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75778" name="Picture 2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609600"/>
            <a:ext cx="8763000" cy="5715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76804" name="Rectangle 4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76802" name="Picture 2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0"/>
            <a:ext cx="5334000" cy="67056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77828" name="Rectangle 4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77826" name="Picture 2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152400"/>
            <a:ext cx="4876800" cy="67056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78852" name="Rectangle 4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78850" name="Picture 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381000"/>
            <a:ext cx="7081838" cy="6477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79876" name="Rectangle 4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9877" name="Rectangle 5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79874" name="Picture 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152400"/>
            <a:ext cx="8839200" cy="66357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/>
              <a:t>CRITERIOS DE EVALUACION DE PROYECTOS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s-ES"/>
              <a:t>Valor actual neto (VAN) con TMAR del 10% = $ 38,244.82</a:t>
            </a:r>
          </a:p>
          <a:p>
            <a:endParaRPr lang="es-ES"/>
          </a:p>
          <a:p>
            <a:r>
              <a:rPr lang="es-ES"/>
              <a:t>Tasa interna de retorno (TIR) = 21.43%</a:t>
            </a:r>
          </a:p>
          <a:p>
            <a:endParaRPr lang="es-ES"/>
          </a:p>
          <a:p>
            <a:r>
              <a:rPr lang="es-ES"/>
              <a:t>Costo anual uniforme equivalente (CAUE) = $ 15,378.81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ANÁLISIS DE SENSIBILIDAD</a:t>
            </a:r>
          </a:p>
        </p:txBody>
      </p:sp>
      <p:graphicFrame>
        <p:nvGraphicFramePr>
          <p:cNvPr id="40178" name="Object 1266"/>
          <p:cNvGraphicFramePr>
            <a:graphicFrameLocks noChangeAspect="1"/>
          </p:cNvGraphicFramePr>
          <p:nvPr>
            <p:ph idx="1"/>
          </p:nvPr>
        </p:nvGraphicFramePr>
        <p:xfrm>
          <a:off x="609600" y="1600200"/>
          <a:ext cx="8534400" cy="4724400"/>
        </p:xfrm>
        <a:graphic>
          <a:graphicData uri="http://schemas.openxmlformats.org/presentationml/2006/ole">
            <p:oleObj spid="_x0000_s40178" name="Hoja de cálculo" r:id="rId3" imgW="3057449" imgH="2495702" progId="Excel.Sheet.8">
              <p:embed/>
            </p:oleObj>
          </a:graphicData>
        </a:graphic>
      </p:graphicFrame>
      <p:sp>
        <p:nvSpPr>
          <p:cNvPr id="37291" name="Rectangle 427"/>
          <p:cNvSpPr>
            <a:spLocks noChangeArrowheads="1"/>
          </p:cNvSpPr>
          <p:nvPr/>
        </p:nvSpPr>
        <p:spPr bwMode="auto">
          <a:xfrm>
            <a:off x="0" y="58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502" name="Rectangle 638"/>
          <p:cNvSpPr>
            <a:spLocks noChangeArrowheads="1"/>
          </p:cNvSpPr>
          <p:nvPr/>
        </p:nvSpPr>
        <p:spPr bwMode="auto">
          <a:xfrm>
            <a:off x="0" y="58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711" name="Rectangle 847"/>
          <p:cNvSpPr>
            <a:spLocks noChangeArrowheads="1"/>
          </p:cNvSpPr>
          <p:nvPr/>
        </p:nvSpPr>
        <p:spPr bwMode="auto">
          <a:xfrm>
            <a:off x="0" y="58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8" name="Rectangle 1056"/>
          <p:cNvSpPr>
            <a:spLocks noChangeArrowheads="1"/>
          </p:cNvSpPr>
          <p:nvPr/>
        </p:nvSpPr>
        <p:spPr bwMode="auto">
          <a:xfrm>
            <a:off x="0" y="58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685800" y="990600"/>
          <a:ext cx="7848600" cy="5064125"/>
        </p:xfrm>
        <a:graphic>
          <a:graphicData uri="http://schemas.openxmlformats.org/presentationml/2006/ole">
            <p:oleObj spid="_x0000_s41988" name="Gráfico" r:id="rId3" imgW="4267200" imgH="275254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4" name="Group 6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914400" y="685800"/>
          <a:ext cx="7315200" cy="5691188"/>
        </p:xfrm>
        <a:graphic>
          <a:graphicData uri="http://schemas.openxmlformats.org/presentationml/2006/ole">
            <p:oleObj spid="_x0000_s43012" name="Gráfico" r:id="rId3" imgW="4333875" imgH="337190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800"/>
              <a:t>OBJETIVOS Y NECESIDADES DE INFORMACIÓN</a:t>
            </a:r>
            <a:endParaRPr lang="en-US" sz="38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C" sz="2400"/>
              <a:t>El objetivo principal es explotar oportunidades no tomadas.</a:t>
            </a:r>
          </a:p>
          <a:p>
            <a:pPr>
              <a:lnSpc>
                <a:spcPct val="80000"/>
              </a:lnSpc>
            </a:pPr>
            <a:endParaRPr lang="es-EC" sz="2400"/>
          </a:p>
          <a:p>
            <a:pPr>
              <a:lnSpc>
                <a:spcPct val="80000"/>
              </a:lnSpc>
            </a:pPr>
            <a:r>
              <a:rPr lang="es-EC" sz="2400"/>
              <a:t>Sobreponerse a las dificultades de atraer clientes</a:t>
            </a:r>
          </a:p>
          <a:p>
            <a:pPr>
              <a:lnSpc>
                <a:spcPct val="80000"/>
              </a:lnSpc>
            </a:pPr>
            <a:endParaRPr lang="es-EC" sz="2400"/>
          </a:p>
          <a:p>
            <a:pPr>
              <a:lnSpc>
                <a:spcPct val="80000"/>
              </a:lnSpc>
            </a:pPr>
            <a:r>
              <a:rPr lang="es-EC" sz="2400"/>
              <a:t>Cambiar la imagen del alquiler de máquinas.</a:t>
            </a:r>
            <a:br>
              <a:rPr lang="es-EC" sz="2400"/>
            </a:br>
            <a:endParaRPr lang="es-EC" sz="2400"/>
          </a:p>
          <a:p>
            <a:pPr>
              <a:lnSpc>
                <a:spcPct val="80000"/>
              </a:lnSpc>
            </a:pPr>
            <a:r>
              <a:rPr lang="es-EC" sz="2400"/>
              <a:t>Hay una necesidad no explotada</a:t>
            </a:r>
          </a:p>
          <a:p>
            <a:pPr>
              <a:lnSpc>
                <a:spcPct val="80000"/>
              </a:lnSpc>
            </a:pPr>
            <a:endParaRPr lang="es-EC" sz="2400"/>
          </a:p>
          <a:p>
            <a:pPr>
              <a:lnSpc>
                <a:spcPct val="80000"/>
              </a:lnSpc>
            </a:pPr>
            <a:r>
              <a:rPr lang="es-EC" sz="2400"/>
              <a:t>Se definirá los tipos de equipos para alquilar.</a:t>
            </a:r>
          </a:p>
          <a:p>
            <a:pPr>
              <a:lnSpc>
                <a:spcPct val="80000"/>
              </a:lnSpc>
            </a:pPr>
            <a:endParaRPr lang="es-EC" sz="2400"/>
          </a:p>
          <a:p>
            <a:pPr>
              <a:lnSpc>
                <a:spcPct val="80000"/>
              </a:lnSpc>
            </a:pPr>
            <a:r>
              <a:rPr lang="es-EC" sz="2400"/>
              <a:t>Razones de tercerización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304800" y="1219200"/>
            <a:ext cx="8534400" cy="685800"/>
            <a:chOff x="192" y="768"/>
            <a:chExt cx="5376" cy="432"/>
          </a:xfrm>
        </p:grpSpPr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384" y="864"/>
              <a:ext cx="5184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192" y="768"/>
              <a:ext cx="192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143000" y="838200"/>
          <a:ext cx="6781800" cy="5259388"/>
        </p:xfrm>
        <a:graphic>
          <a:graphicData uri="http://schemas.openxmlformats.org/presentationml/2006/ole">
            <p:oleObj spid="_x0000_s44036" name="Gráfico" r:id="rId3" imgW="4286250" imgH="332435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/>
              <a:t>CONLUSIONES Y RECOMENDACIONES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s-ES"/>
              <a:t>La sección de alquiler es atractiva para el almacén</a:t>
            </a:r>
          </a:p>
          <a:p>
            <a:r>
              <a:rPr lang="es-ES"/>
              <a:t>Si se invierte con el mismo capital del almacén la rentabilidad es mayor.</a:t>
            </a:r>
          </a:p>
          <a:p>
            <a:r>
              <a:rPr lang="es-ES"/>
              <a:t>Entre más clientes y frecuencias de alquiler tengamos es más atractivo</a:t>
            </a:r>
          </a:p>
          <a:p>
            <a:r>
              <a:rPr lang="es-ES"/>
              <a:t>Los equipos deben tener excelente mantenimiento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s-ES"/>
              <a:t>Los equipos deben ser de marcas reconocidas.</a:t>
            </a:r>
          </a:p>
          <a:p>
            <a:endParaRPr lang="es-ES"/>
          </a:p>
          <a:p>
            <a:r>
              <a:rPr lang="es-ES"/>
              <a:t>Se obtendrán más clientes y se incrementará la facturación y satisfacción de los clientes.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800"/>
              <a:t>OBJETIVOS DE LA INV. MERCADOS</a:t>
            </a:r>
            <a:endParaRPr lang="en-US" sz="38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 sz="2400"/>
          </a:p>
          <a:p>
            <a:r>
              <a:rPr lang="es-EC" sz="2400"/>
              <a:t>Establecer las mejores condiciones para el alquiler</a:t>
            </a:r>
          </a:p>
          <a:p>
            <a:r>
              <a:rPr lang="es-EC" sz="2400"/>
              <a:t>Analizar las condiciones de Mercado</a:t>
            </a:r>
          </a:p>
          <a:p>
            <a:r>
              <a:rPr lang="es-EC" sz="2400"/>
              <a:t>Determinar el segmento de mercado</a:t>
            </a:r>
          </a:p>
          <a:p>
            <a:r>
              <a:rPr lang="es-EC" sz="2400"/>
              <a:t>Definir las necesidades de los clientes</a:t>
            </a:r>
          </a:p>
          <a:p>
            <a:r>
              <a:rPr lang="es-EC" sz="2400"/>
              <a:t>Determinar que maquinas se van a ofrecer</a:t>
            </a:r>
          </a:p>
          <a:p>
            <a:r>
              <a:rPr lang="es-EC" sz="2400"/>
              <a:t>Definir rango de precios</a:t>
            </a:r>
          </a:p>
          <a:p>
            <a:r>
              <a:rPr lang="es-EC" sz="2400"/>
              <a:t>Conocer las razones por las empresas sub contratan</a:t>
            </a:r>
          </a:p>
          <a:p>
            <a:endParaRPr lang="es-EC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DISEÑO DE INVESTIGACIÓN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 sz="2000"/>
          </a:p>
          <a:p>
            <a:r>
              <a:rPr lang="es-EC" sz="2000"/>
              <a:t>Se utilizó una encuesta</a:t>
            </a:r>
          </a:p>
          <a:p>
            <a:endParaRPr lang="es-EC" sz="2000"/>
          </a:p>
          <a:p>
            <a:r>
              <a:rPr lang="es-EC" sz="2000"/>
              <a:t>La información se obtuvo por los dueños de empresas, jefes de plantas, departamento de compras y vendedores</a:t>
            </a:r>
          </a:p>
          <a:p>
            <a:endParaRPr lang="es-EC" sz="2000"/>
          </a:p>
          <a:p>
            <a:r>
              <a:rPr lang="es-EC" sz="2000"/>
              <a:t>Se utilizó el método de observación</a:t>
            </a:r>
          </a:p>
          <a:p>
            <a:endParaRPr lang="es-EC" sz="20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ENCUESTA</a:t>
            </a:r>
            <a:endParaRPr lang="en-US"/>
          </a:p>
        </p:txBody>
      </p:sp>
      <p:graphicFrame>
        <p:nvGraphicFramePr>
          <p:cNvPr id="5222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/>
              <a:tblGrid>
                <a:gridCol w="5984875"/>
                <a:gridCol w="358775"/>
                <a:gridCol w="1168400"/>
                <a:gridCol w="358775"/>
                <a:gridCol w="358775"/>
              </a:tblGrid>
              <a:tr h="1619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1.- ¿En que tipo de industria pertenece la empresa que usted representa?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Agrícola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Forestal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Petrolero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Construcción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Metalurgia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Minero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Alimenticia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Otros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s">
  <a:themeElements>
    <a:clrScheme name="Cap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614</TotalTime>
  <Words>1179</Words>
  <Application>Microsoft PowerPoint</Application>
  <PresentationFormat>Presentación en pantalla (4:3)</PresentationFormat>
  <Paragraphs>255</Paragraphs>
  <Slides>62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62</vt:i4>
      </vt:variant>
    </vt:vector>
  </HeadingPairs>
  <TitlesOfParts>
    <vt:vector size="70" baseType="lpstr">
      <vt:lpstr>Arial</vt:lpstr>
      <vt:lpstr>Times New Roman</vt:lpstr>
      <vt:lpstr>Wingdings</vt:lpstr>
      <vt:lpstr>Capas</vt:lpstr>
      <vt:lpstr>Gráfico de Microsoft Excel</vt:lpstr>
      <vt:lpstr>Hoja de cálculo de Microsoft Excel</vt:lpstr>
      <vt:lpstr>Hoja de cálculo de Microsoft Office Excel</vt:lpstr>
      <vt:lpstr>Microsoft Editor de ecuaciones 3.0</vt:lpstr>
      <vt:lpstr>TEMA</vt:lpstr>
      <vt:lpstr>DESCRIPCIÓN DEL PROYECTO</vt:lpstr>
      <vt:lpstr>BENEFICIOS</vt:lpstr>
      <vt:lpstr>INVESTIGACIÓN DE MERCADO</vt:lpstr>
      <vt:lpstr>ANALISIS DE LA DEMANDA</vt:lpstr>
      <vt:lpstr>OBJETIVOS Y NECESIDADES DE INFORMACIÓN</vt:lpstr>
      <vt:lpstr>OBJETIVOS DE LA INV. MERCADOS</vt:lpstr>
      <vt:lpstr>DISEÑO DE INVESTIGACIÓN</vt:lpstr>
      <vt:lpstr>ENCUESTA</vt:lpstr>
      <vt:lpstr>ENCUESTA</vt:lpstr>
      <vt:lpstr>ENCUESTA</vt:lpstr>
      <vt:lpstr>ENCUESTA</vt:lpstr>
      <vt:lpstr>ENCUESTA</vt:lpstr>
      <vt:lpstr>ENCUESTA</vt:lpstr>
      <vt:lpstr>ESTIMACION DE ENCUESTAS PARA POBLACION FINITA</vt:lpstr>
      <vt:lpstr>PROCESAMIENTO DE RECOLECCIÓN DE DATOS</vt:lpstr>
      <vt:lpstr>ANÁLISIS Y PRESENTACIÓN DE RESULTADOS</vt:lpstr>
      <vt:lpstr>2.- ¿Con qué frecuencia las obras industriales de producción y mantenimiento las terceriza a otras empresas? </vt:lpstr>
      <vt:lpstr>3.- ¿Si su compañía terceriza, indique cuáles de las siguientes razones influyen a tomar esta decisión?</vt:lpstr>
      <vt:lpstr>4,- ¿Si su compañía realiza los trabajos con sus propios recursos, indique cuáles de las siguientes razones influyen a tomar esta decisión?</vt:lpstr>
      <vt:lpstr>5.- ¿En cualquiera de los casos usted estaría dispuesto a alquilar ciertos equipos industriales en vez de adquirirlos? 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SEGMENTACIÓN DE MERCADO</vt:lpstr>
      <vt:lpstr>POSICIONAMIENTO</vt:lpstr>
      <vt:lpstr>ANÁLISIS DE LA COMPETENCIA</vt:lpstr>
      <vt:lpstr>MERCADO OBJETIVO</vt:lpstr>
      <vt:lpstr>CARÁCTERISTICAS DEL MERCADO DE ALQUILER DE MÁQUINAS INDUSTRIALES</vt:lpstr>
      <vt:lpstr>DIFERENCIACIÓN</vt:lpstr>
      <vt:lpstr>ANÁLISIS FODA</vt:lpstr>
      <vt:lpstr>FORTALEZAS</vt:lpstr>
      <vt:lpstr>OPORTUNIDADES</vt:lpstr>
      <vt:lpstr>DEBILIDADES</vt:lpstr>
      <vt:lpstr>AMENAZAS</vt:lpstr>
      <vt:lpstr>ESTRATEGIA DE PRODUCTO</vt:lpstr>
      <vt:lpstr>ESTRATEGIA DE PRECIOS</vt:lpstr>
      <vt:lpstr>ESTRATEGIA DE PROMOCIÓN INDUSTRIAL</vt:lpstr>
      <vt:lpstr>ESTRATEGIA DE PLAZA</vt:lpstr>
      <vt:lpstr>FORMACIÓN DE LA EMPRESA</vt:lpstr>
      <vt:lpstr>Diapositiva 46</vt:lpstr>
      <vt:lpstr>ESTRUCTURA ADMINISTRATIVA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CRITERIOS DE EVALUACION DE PROYECTOS</vt:lpstr>
      <vt:lpstr>ANÁLISIS DE SENSIBILIDAD</vt:lpstr>
      <vt:lpstr>Diapositiva 58</vt:lpstr>
      <vt:lpstr>Diapositiva 59</vt:lpstr>
      <vt:lpstr>Diapositiva 60</vt:lpstr>
      <vt:lpstr>CONLUSIONES Y RECOMENDACIONES</vt:lpstr>
      <vt:lpstr>Diapositiva 62</vt:lpstr>
    </vt:vector>
  </TitlesOfParts>
  <Company>Empacadora Songa C.A.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Songa</dc:creator>
  <cp:lastModifiedBy>Administrador</cp:lastModifiedBy>
  <cp:revision>31</cp:revision>
  <dcterms:created xsi:type="dcterms:W3CDTF">2005-02-18T00:39:30Z</dcterms:created>
  <dcterms:modified xsi:type="dcterms:W3CDTF">2009-12-14T19:08:40Z</dcterms:modified>
</cp:coreProperties>
</file>