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70" r:id="rId5"/>
    <p:sldId id="267" r:id="rId6"/>
    <p:sldId id="277" r:id="rId7"/>
    <p:sldId id="292" r:id="rId8"/>
    <p:sldId id="293" r:id="rId9"/>
  </p:sldIdLst>
  <p:sldSz cx="9144000" cy="6858000" type="letter"/>
  <p:notesSz cx="6858000" cy="9717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80" d="100"/>
          <a:sy n="80" d="100"/>
        </p:scale>
        <p:origin x="-7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976"/>
    </p:cViewPr>
  </p:sorterViewPr>
  <p:notesViewPr>
    <p:cSldViewPr>
      <p:cViewPr varScale="1">
        <p:scale>
          <a:sx n="58" d="100"/>
          <a:sy n="58" d="100"/>
        </p:scale>
        <p:origin x="-1746" y="-78"/>
      </p:cViewPr>
      <p:guideLst>
        <p:guide orient="horz" pos="306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131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3131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829A77E8-6006-4605-BD72-09DEF279875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29019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8063" y="700088"/>
            <a:ext cx="4878387" cy="3659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592638"/>
            <a:ext cx="500856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4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9263063"/>
            <a:ext cx="29019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C4E6D6-4749-40E0-8401-B06945D172C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49719-7152-4832-A43A-88399BC45E9D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645C3-6B27-4AC6-9B60-8C6C03C90FBE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E13B0-D1B2-4819-BAA6-F0895B9D123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1CBC8-0827-4AB6-BAC0-A0B30341B85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AD7ED-A586-4F82-B654-87877BEE7B0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2733F-E599-4F81-AFF1-18749F4E820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19F1B-C5C9-4891-8EAA-F31A75756CD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C9C1A-CF98-426D-BB46-DEF28076B81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6EE7A-0CA0-4657-B6CC-31265F7C2C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C667E-F961-47B7-BF76-1F27A6912E3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C72E8-9D6D-4EB8-966D-0828C521428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30268-879C-486A-AB56-FB7AE2968E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F3D43-A309-42A1-A957-75FD92CCF2B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 rot="5376127">
            <a:off x="8344693" y="5980907"/>
            <a:ext cx="684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4B9D33-64DA-4994-AC94-ED837FF5DD9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4" name="Object 0"/>
          <p:cNvGraphicFramePr>
            <a:graphicFrameLocks noChangeAspect="1"/>
          </p:cNvGraphicFramePr>
          <p:nvPr/>
        </p:nvGraphicFramePr>
        <p:xfrm>
          <a:off x="685800" y="1066800"/>
          <a:ext cx="7772400" cy="5638800"/>
        </p:xfrm>
        <a:graphic>
          <a:graphicData uri="http://schemas.openxmlformats.org/presentationml/2006/ole">
            <p:oleObj spid="_x0000_s103424" name="Hoja de cálculo" r:id="rId4" imgW="8515621" imgH="6934682" progId="Excel.Sheet.8">
              <p:embed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52775" y="2573338"/>
            <a:ext cx="2262188" cy="135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352800" y="27432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sz="1000"/>
              <a:t>IDENTIFICAR Y ELIMINAR DESPERDICIOS EN EL SERVICIO POSTVENTA DE UN TALLER AUTOMOTRIZ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754438" y="1893888"/>
            <a:ext cx="0" cy="679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3276600" y="3962400"/>
            <a:ext cx="0" cy="763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476500" y="5181600"/>
            <a:ext cx="5295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Aplicar una metodolog</a:t>
            </a:r>
            <a:r>
              <a:rPr lang="en-US" sz="1200">
                <a:latin typeface="Times New Roman"/>
              </a:rPr>
              <a:t>í</a:t>
            </a:r>
            <a:r>
              <a:rPr lang="en-US" sz="1200">
                <a:latin typeface="Verdana" pitchFamily="34" charset="0"/>
              </a:rPr>
              <a:t>a que permita eliminar desperdicios 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238750" y="3768725"/>
            <a:ext cx="1539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  <a:latin typeface="Arial" charset="0"/>
              </a:rPr>
              <a:t>A0</a:t>
            </a:r>
            <a:endParaRPr lang="en-US" sz="100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946275" y="2971800"/>
            <a:ext cx="102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Información sobre los procesos del Taller  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066925" y="3429000"/>
            <a:ext cx="10858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959100" y="1524000"/>
            <a:ext cx="1155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Problemas de Proceso,</a:t>
            </a:r>
          </a:p>
          <a:p>
            <a:pPr eaLnBrk="0" hangingPunct="0"/>
            <a:r>
              <a:rPr lang="en-US" sz="1000">
                <a:solidFill>
                  <a:srgbClr val="000000"/>
                </a:solidFill>
              </a:rPr>
              <a:t>Cultura y Tecnología</a:t>
            </a:r>
            <a:endParaRPr lang="en-US" sz="1000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6073775" y="2895600"/>
            <a:ext cx="192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Implementar soluciones para eliminar</a:t>
            </a:r>
          </a:p>
          <a:p>
            <a:pPr eaLnBrk="0" hangingPunct="0"/>
            <a:r>
              <a:rPr lang="en-US" sz="1000">
                <a:solidFill>
                  <a:srgbClr val="000000"/>
                </a:solidFill>
              </a:rPr>
              <a:t>los desperdicios</a:t>
            </a:r>
            <a:endParaRPr lang="en-US" sz="1000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5445125" y="2843213"/>
            <a:ext cx="108426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445125" y="3259138"/>
            <a:ext cx="108426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6048375" y="2514600"/>
            <a:ext cx="1870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Identificar los problemas de Cultura,</a:t>
            </a:r>
          </a:p>
          <a:p>
            <a:pPr eaLnBrk="0" hangingPunct="0"/>
            <a:r>
              <a:rPr lang="en-US" sz="1000">
                <a:solidFill>
                  <a:srgbClr val="000000"/>
                </a:solidFill>
              </a:rPr>
              <a:t>Proceso y Tecnología</a:t>
            </a: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4191000" y="3932238"/>
            <a:ext cx="0" cy="763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3924300" y="4724400"/>
            <a:ext cx="876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Encuestas, entrevistas, toma de tiempos</a:t>
            </a:r>
          </a:p>
          <a:p>
            <a:pPr eaLnBrk="0" hangingPunct="0"/>
            <a:endParaRPr lang="en-US" sz="1000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5181600" y="4695825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Técnicas Propuestas</a:t>
            </a:r>
            <a:endParaRPr lang="en-US" sz="1000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5257800" y="3932238"/>
            <a:ext cx="0" cy="763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6072188" y="3429000"/>
            <a:ext cx="10493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Análisis de Impacto </a:t>
            </a:r>
            <a:endParaRPr lang="en-US" sz="1000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5445125" y="3675063"/>
            <a:ext cx="108426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447800" y="5148263"/>
            <a:ext cx="990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u="sng">
                <a:latin typeface="Verdana" pitchFamily="34" charset="0"/>
              </a:rPr>
              <a:t>Prop</a:t>
            </a:r>
            <a:r>
              <a:rPr lang="en-US" sz="1200" u="sng">
                <a:latin typeface="Times New Roman"/>
              </a:rPr>
              <a:t>ó</a:t>
            </a:r>
            <a:r>
              <a:rPr lang="en-US" sz="1200" u="sng">
                <a:latin typeface="Verdana" pitchFamily="34" charset="0"/>
              </a:rPr>
              <a:t>sito: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4876800" y="1905000"/>
            <a:ext cx="0" cy="679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4475163" y="1524000"/>
            <a:ext cx="1003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Visión y estrategias</a:t>
            </a:r>
          </a:p>
          <a:p>
            <a:pPr eaLnBrk="0" hangingPunct="0"/>
            <a:r>
              <a:rPr lang="en-US" sz="1000"/>
              <a:t>del taller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2743200" y="4724400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Jefe y Asistente del Taller</a:t>
            </a:r>
            <a:endParaRPr 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4" name="Group 1848"/>
          <p:cNvGrpSpPr>
            <a:grpSpLocks/>
          </p:cNvGrpSpPr>
          <p:nvPr/>
        </p:nvGrpSpPr>
        <p:grpSpPr bwMode="auto">
          <a:xfrm>
            <a:off x="533400" y="879475"/>
            <a:ext cx="8248650" cy="5978525"/>
            <a:chOff x="144" y="288"/>
            <a:chExt cx="5196" cy="3766"/>
          </a:xfrm>
        </p:grpSpPr>
        <p:sp>
          <p:nvSpPr>
            <p:cNvPr id="5744" name="Rectangle 1648"/>
            <p:cNvSpPr>
              <a:spLocks noChangeArrowheads="1"/>
            </p:cNvSpPr>
            <p:nvPr/>
          </p:nvSpPr>
          <p:spPr bwMode="auto">
            <a:xfrm>
              <a:off x="144" y="288"/>
              <a:ext cx="5190" cy="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" name="Rectangle 1649"/>
            <p:cNvSpPr>
              <a:spLocks noChangeArrowheads="1"/>
            </p:cNvSpPr>
            <p:nvPr/>
          </p:nvSpPr>
          <p:spPr bwMode="auto">
            <a:xfrm>
              <a:off x="144" y="365"/>
              <a:ext cx="2874" cy="2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" name="Rectangle 1650"/>
            <p:cNvSpPr>
              <a:spLocks noChangeArrowheads="1"/>
            </p:cNvSpPr>
            <p:nvPr/>
          </p:nvSpPr>
          <p:spPr bwMode="auto">
            <a:xfrm>
              <a:off x="3122" y="365"/>
              <a:ext cx="2212" cy="2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" name="Rectangle 1651"/>
            <p:cNvSpPr>
              <a:spLocks noChangeArrowheads="1"/>
            </p:cNvSpPr>
            <p:nvPr/>
          </p:nvSpPr>
          <p:spPr bwMode="auto">
            <a:xfrm>
              <a:off x="144" y="598"/>
              <a:ext cx="5190" cy="33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" name="Rectangle 1652"/>
            <p:cNvSpPr>
              <a:spLocks noChangeArrowheads="1"/>
            </p:cNvSpPr>
            <p:nvPr/>
          </p:nvSpPr>
          <p:spPr bwMode="auto">
            <a:xfrm>
              <a:off x="144" y="3961"/>
              <a:ext cx="1440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" name="Rectangle 1653"/>
            <p:cNvSpPr>
              <a:spLocks noChangeArrowheads="1"/>
            </p:cNvSpPr>
            <p:nvPr/>
          </p:nvSpPr>
          <p:spPr bwMode="auto">
            <a:xfrm>
              <a:off x="1688" y="3961"/>
              <a:ext cx="3646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50" name="Rectangle 1654"/>
            <p:cNvSpPr>
              <a:spLocks noChangeArrowheads="1"/>
            </p:cNvSpPr>
            <p:nvPr/>
          </p:nvSpPr>
          <p:spPr bwMode="auto">
            <a:xfrm>
              <a:off x="161" y="293"/>
              <a:ext cx="351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APLICADO A:</a:t>
              </a:r>
              <a:endParaRPr lang="es-ES"/>
            </a:p>
          </p:txBody>
        </p:sp>
        <p:sp>
          <p:nvSpPr>
            <p:cNvPr id="5751" name="Rectangle 1655"/>
            <p:cNvSpPr>
              <a:spLocks noChangeArrowheads="1"/>
            </p:cNvSpPr>
            <p:nvPr/>
          </p:nvSpPr>
          <p:spPr bwMode="auto">
            <a:xfrm>
              <a:off x="713" y="293"/>
              <a:ext cx="285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AUTORES:</a:t>
              </a:r>
              <a:endParaRPr lang="es-ES"/>
            </a:p>
          </p:txBody>
        </p:sp>
        <p:sp>
          <p:nvSpPr>
            <p:cNvPr id="5752" name="Rectangle 1656"/>
            <p:cNvSpPr>
              <a:spLocks noChangeArrowheads="1"/>
            </p:cNvSpPr>
            <p:nvPr/>
          </p:nvSpPr>
          <p:spPr bwMode="auto">
            <a:xfrm>
              <a:off x="1154" y="293"/>
              <a:ext cx="737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Maribel Romero, Carlos Nieto</a:t>
              </a:r>
              <a:endParaRPr lang="es-ES"/>
            </a:p>
          </p:txBody>
        </p:sp>
        <p:sp>
          <p:nvSpPr>
            <p:cNvPr id="5753" name="Rectangle 1657"/>
            <p:cNvSpPr>
              <a:spLocks noChangeArrowheads="1"/>
            </p:cNvSpPr>
            <p:nvPr/>
          </p:nvSpPr>
          <p:spPr bwMode="auto">
            <a:xfrm>
              <a:off x="2367" y="293"/>
              <a:ext cx="20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FECHA:</a:t>
              </a:r>
              <a:endParaRPr lang="es-ES"/>
            </a:p>
          </p:txBody>
        </p:sp>
        <p:sp>
          <p:nvSpPr>
            <p:cNvPr id="5754" name="Rectangle 1658"/>
            <p:cNvSpPr>
              <a:spLocks noChangeArrowheads="1"/>
            </p:cNvSpPr>
            <p:nvPr/>
          </p:nvSpPr>
          <p:spPr bwMode="auto">
            <a:xfrm>
              <a:off x="161" y="371"/>
              <a:ext cx="139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Taller</a:t>
              </a:r>
              <a:endParaRPr lang="es-ES"/>
            </a:p>
          </p:txBody>
        </p:sp>
        <p:sp>
          <p:nvSpPr>
            <p:cNvPr id="5755" name="Rectangle 1659"/>
            <p:cNvSpPr>
              <a:spLocks noChangeArrowheads="1"/>
            </p:cNvSpPr>
            <p:nvPr/>
          </p:nvSpPr>
          <p:spPr bwMode="auto">
            <a:xfrm>
              <a:off x="713" y="371"/>
              <a:ext cx="329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PROYECTO:</a:t>
              </a:r>
              <a:endParaRPr lang="es-ES"/>
            </a:p>
          </p:txBody>
        </p:sp>
        <p:sp>
          <p:nvSpPr>
            <p:cNvPr id="5756" name="Rectangle 1660"/>
            <p:cNvSpPr>
              <a:spLocks noChangeArrowheads="1"/>
            </p:cNvSpPr>
            <p:nvPr/>
          </p:nvSpPr>
          <p:spPr bwMode="auto">
            <a:xfrm>
              <a:off x="1154" y="371"/>
              <a:ext cx="2497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Metodolog</a:t>
              </a:r>
              <a:r>
                <a:rPr lang="es-ES" sz="700">
                  <a:solidFill>
                    <a:srgbClr val="000000"/>
                  </a:solidFill>
                  <a:latin typeface="Times New Roman"/>
                </a:rPr>
                <a:t>í</a:t>
              </a:r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a para Identificar y Eliminar desperdicios en el servicio postventa de un Taller Automotriz </a:t>
              </a:r>
              <a:endParaRPr lang="es-ES"/>
            </a:p>
          </p:txBody>
        </p:sp>
        <p:sp>
          <p:nvSpPr>
            <p:cNvPr id="5757" name="Rectangle 1661"/>
            <p:cNvSpPr>
              <a:spLocks noChangeArrowheads="1"/>
            </p:cNvSpPr>
            <p:nvPr/>
          </p:nvSpPr>
          <p:spPr bwMode="auto">
            <a:xfrm>
              <a:off x="161" y="448"/>
              <a:ext cx="268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Automotriz</a:t>
              </a:r>
              <a:endParaRPr lang="es-ES"/>
            </a:p>
          </p:txBody>
        </p:sp>
        <p:sp>
          <p:nvSpPr>
            <p:cNvPr id="5758" name="Rectangle 1662"/>
            <p:cNvSpPr>
              <a:spLocks noChangeArrowheads="1"/>
            </p:cNvSpPr>
            <p:nvPr/>
          </p:nvSpPr>
          <p:spPr bwMode="auto">
            <a:xfrm>
              <a:off x="161" y="3889"/>
              <a:ext cx="18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NODO:</a:t>
              </a:r>
              <a:endParaRPr lang="es-ES"/>
            </a:p>
          </p:txBody>
        </p:sp>
        <p:sp>
          <p:nvSpPr>
            <p:cNvPr id="5759" name="Rectangle 1663"/>
            <p:cNvSpPr>
              <a:spLocks noChangeArrowheads="1"/>
            </p:cNvSpPr>
            <p:nvPr/>
          </p:nvSpPr>
          <p:spPr bwMode="auto">
            <a:xfrm>
              <a:off x="1044" y="3889"/>
              <a:ext cx="215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700">
                  <a:solidFill>
                    <a:srgbClr val="000000"/>
                  </a:solidFill>
                  <a:latin typeface="Arial" charset="0"/>
                </a:rPr>
                <a:t>TITULO:</a:t>
              </a:r>
              <a:endParaRPr lang="es-ES"/>
            </a:p>
          </p:txBody>
        </p:sp>
        <p:sp>
          <p:nvSpPr>
            <p:cNvPr id="5760" name="Rectangle 1664"/>
            <p:cNvSpPr>
              <a:spLocks noChangeArrowheads="1"/>
            </p:cNvSpPr>
            <p:nvPr/>
          </p:nvSpPr>
          <p:spPr bwMode="auto">
            <a:xfrm>
              <a:off x="498" y="3951"/>
              <a:ext cx="9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A0</a:t>
              </a:r>
              <a:endParaRPr lang="es-ES"/>
            </a:p>
          </p:txBody>
        </p:sp>
        <p:sp>
          <p:nvSpPr>
            <p:cNvPr id="5761" name="Rectangle 1665"/>
            <p:cNvSpPr>
              <a:spLocks noChangeArrowheads="1"/>
            </p:cNvSpPr>
            <p:nvPr/>
          </p:nvSpPr>
          <p:spPr bwMode="auto">
            <a:xfrm>
              <a:off x="1380" y="3951"/>
              <a:ext cx="28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Identificar y Eliminar desperdicios en el servicio postventa de un Taller Automotriz</a:t>
              </a:r>
              <a:endParaRPr lang="es-ES"/>
            </a:p>
          </p:txBody>
        </p:sp>
        <p:sp>
          <p:nvSpPr>
            <p:cNvPr id="5762" name="Rectangle 1666"/>
            <p:cNvSpPr>
              <a:spLocks noChangeArrowheads="1"/>
            </p:cNvSpPr>
            <p:nvPr/>
          </p:nvSpPr>
          <p:spPr bwMode="auto">
            <a:xfrm>
              <a:off x="144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63" name="Rectangle 1667"/>
            <p:cNvSpPr>
              <a:spLocks noChangeArrowheads="1"/>
            </p:cNvSpPr>
            <p:nvPr/>
          </p:nvSpPr>
          <p:spPr bwMode="auto">
            <a:xfrm>
              <a:off x="254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64" name="Rectangle 1668"/>
            <p:cNvSpPr>
              <a:spLocks noChangeArrowheads="1"/>
            </p:cNvSpPr>
            <p:nvPr/>
          </p:nvSpPr>
          <p:spPr bwMode="auto">
            <a:xfrm>
              <a:off x="365" y="288"/>
              <a:ext cx="5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65" name="Rectangle 1669"/>
            <p:cNvSpPr>
              <a:spLocks noChangeArrowheads="1"/>
            </p:cNvSpPr>
            <p:nvPr/>
          </p:nvSpPr>
          <p:spPr bwMode="auto">
            <a:xfrm>
              <a:off x="475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66" name="Rectangle 1670"/>
            <p:cNvSpPr>
              <a:spLocks noChangeArrowheads="1"/>
            </p:cNvSpPr>
            <p:nvPr/>
          </p:nvSpPr>
          <p:spPr bwMode="auto">
            <a:xfrm>
              <a:off x="585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67" name="Rectangle 1671"/>
            <p:cNvSpPr>
              <a:spLocks noChangeArrowheads="1"/>
            </p:cNvSpPr>
            <p:nvPr/>
          </p:nvSpPr>
          <p:spPr bwMode="auto">
            <a:xfrm>
              <a:off x="695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68" name="Rectangle 1672"/>
            <p:cNvSpPr>
              <a:spLocks noChangeArrowheads="1"/>
            </p:cNvSpPr>
            <p:nvPr/>
          </p:nvSpPr>
          <p:spPr bwMode="auto">
            <a:xfrm>
              <a:off x="806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69" name="Rectangle 1673"/>
            <p:cNvSpPr>
              <a:spLocks noChangeArrowheads="1"/>
            </p:cNvSpPr>
            <p:nvPr/>
          </p:nvSpPr>
          <p:spPr bwMode="auto">
            <a:xfrm>
              <a:off x="916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0" name="Rectangle 1674"/>
            <p:cNvSpPr>
              <a:spLocks noChangeArrowheads="1"/>
            </p:cNvSpPr>
            <p:nvPr/>
          </p:nvSpPr>
          <p:spPr bwMode="auto">
            <a:xfrm>
              <a:off x="1026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1" name="Rectangle 1675"/>
            <p:cNvSpPr>
              <a:spLocks noChangeArrowheads="1"/>
            </p:cNvSpPr>
            <p:nvPr/>
          </p:nvSpPr>
          <p:spPr bwMode="auto">
            <a:xfrm>
              <a:off x="1137" y="288"/>
              <a:ext cx="5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2" name="Rectangle 1676"/>
            <p:cNvSpPr>
              <a:spLocks noChangeArrowheads="1"/>
            </p:cNvSpPr>
            <p:nvPr/>
          </p:nvSpPr>
          <p:spPr bwMode="auto">
            <a:xfrm>
              <a:off x="1247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3" name="Rectangle 1677"/>
            <p:cNvSpPr>
              <a:spLocks noChangeArrowheads="1"/>
            </p:cNvSpPr>
            <p:nvPr/>
          </p:nvSpPr>
          <p:spPr bwMode="auto">
            <a:xfrm>
              <a:off x="1357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4" name="Rectangle 1678"/>
            <p:cNvSpPr>
              <a:spLocks noChangeArrowheads="1"/>
            </p:cNvSpPr>
            <p:nvPr/>
          </p:nvSpPr>
          <p:spPr bwMode="auto">
            <a:xfrm>
              <a:off x="1468" y="288"/>
              <a:ext cx="5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5" name="Rectangle 1679"/>
            <p:cNvSpPr>
              <a:spLocks noChangeArrowheads="1"/>
            </p:cNvSpPr>
            <p:nvPr/>
          </p:nvSpPr>
          <p:spPr bwMode="auto">
            <a:xfrm>
              <a:off x="1578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6" name="Rectangle 1680"/>
            <p:cNvSpPr>
              <a:spLocks noChangeArrowheads="1"/>
            </p:cNvSpPr>
            <p:nvPr/>
          </p:nvSpPr>
          <p:spPr bwMode="auto">
            <a:xfrm>
              <a:off x="1688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7" name="Rectangle 1681"/>
            <p:cNvSpPr>
              <a:spLocks noChangeArrowheads="1"/>
            </p:cNvSpPr>
            <p:nvPr/>
          </p:nvSpPr>
          <p:spPr bwMode="auto">
            <a:xfrm>
              <a:off x="1798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8" name="Rectangle 1682"/>
            <p:cNvSpPr>
              <a:spLocks noChangeArrowheads="1"/>
            </p:cNvSpPr>
            <p:nvPr/>
          </p:nvSpPr>
          <p:spPr bwMode="auto">
            <a:xfrm>
              <a:off x="1909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79" name="Rectangle 1683"/>
            <p:cNvSpPr>
              <a:spLocks noChangeArrowheads="1"/>
            </p:cNvSpPr>
            <p:nvPr/>
          </p:nvSpPr>
          <p:spPr bwMode="auto">
            <a:xfrm>
              <a:off x="2019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0" name="Rectangle 1684"/>
            <p:cNvSpPr>
              <a:spLocks noChangeArrowheads="1"/>
            </p:cNvSpPr>
            <p:nvPr/>
          </p:nvSpPr>
          <p:spPr bwMode="auto">
            <a:xfrm>
              <a:off x="2129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1" name="Rectangle 1685"/>
            <p:cNvSpPr>
              <a:spLocks noChangeArrowheads="1"/>
            </p:cNvSpPr>
            <p:nvPr/>
          </p:nvSpPr>
          <p:spPr bwMode="auto">
            <a:xfrm>
              <a:off x="2240" y="288"/>
              <a:ext cx="5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2" name="Rectangle 1686"/>
            <p:cNvSpPr>
              <a:spLocks noChangeArrowheads="1"/>
            </p:cNvSpPr>
            <p:nvPr/>
          </p:nvSpPr>
          <p:spPr bwMode="auto">
            <a:xfrm>
              <a:off x="2350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3" name="Rectangle 1687"/>
            <p:cNvSpPr>
              <a:spLocks noChangeArrowheads="1"/>
            </p:cNvSpPr>
            <p:nvPr/>
          </p:nvSpPr>
          <p:spPr bwMode="auto">
            <a:xfrm>
              <a:off x="2460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4" name="Rectangle 1688"/>
            <p:cNvSpPr>
              <a:spLocks noChangeArrowheads="1"/>
            </p:cNvSpPr>
            <p:nvPr/>
          </p:nvSpPr>
          <p:spPr bwMode="auto">
            <a:xfrm>
              <a:off x="2571" y="288"/>
              <a:ext cx="5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5" name="Rectangle 1689"/>
            <p:cNvSpPr>
              <a:spLocks noChangeArrowheads="1"/>
            </p:cNvSpPr>
            <p:nvPr/>
          </p:nvSpPr>
          <p:spPr bwMode="auto">
            <a:xfrm>
              <a:off x="2681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6" name="Rectangle 1690"/>
            <p:cNvSpPr>
              <a:spLocks noChangeArrowheads="1"/>
            </p:cNvSpPr>
            <p:nvPr/>
          </p:nvSpPr>
          <p:spPr bwMode="auto">
            <a:xfrm>
              <a:off x="2791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7" name="Rectangle 1691"/>
            <p:cNvSpPr>
              <a:spLocks noChangeArrowheads="1"/>
            </p:cNvSpPr>
            <p:nvPr/>
          </p:nvSpPr>
          <p:spPr bwMode="auto">
            <a:xfrm>
              <a:off x="2901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8" name="Rectangle 1692"/>
            <p:cNvSpPr>
              <a:spLocks noChangeArrowheads="1"/>
            </p:cNvSpPr>
            <p:nvPr/>
          </p:nvSpPr>
          <p:spPr bwMode="auto">
            <a:xfrm>
              <a:off x="3012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89" name="Rectangle 1693"/>
            <p:cNvSpPr>
              <a:spLocks noChangeArrowheads="1"/>
            </p:cNvSpPr>
            <p:nvPr/>
          </p:nvSpPr>
          <p:spPr bwMode="auto">
            <a:xfrm>
              <a:off x="3122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0" name="Rectangle 1694"/>
            <p:cNvSpPr>
              <a:spLocks noChangeArrowheads="1"/>
            </p:cNvSpPr>
            <p:nvPr/>
          </p:nvSpPr>
          <p:spPr bwMode="auto">
            <a:xfrm>
              <a:off x="3232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1" name="Rectangle 1695"/>
            <p:cNvSpPr>
              <a:spLocks noChangeArrowheads="1"/>
            </p:cNvSpPr>
            <p:nvPr/>
          </p:nvSpPr>
          <p:spPr bwMode="auto">
            <a:xfrm>
              <a:off x="3343" y="288"/>
              <a:ext cx="5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2" name="Rectangle 1696"/>
            <p:cNvSpPr>
              <a:spLocks noChangeArrowheads="1"/>
            </p:cNvSpPr>
            <p:nvPr/>
          </p:nvSpPr>
          <p:spPr bwMode="auto">
            <a:xfrm>
              <a:off x="3453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3" name="Rectangle 1697"/>
            <p:cNvSpPr>
              <a:spLocks noChangeArrowheads="1"/>
            </p:cNvSpPr>
            <p:nvPr/>
          </p:nvSpPr>
          <p:spPr bwMode="auto">
            <a:xfrm>
              <a:off x="3563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4" name="Rectangle 1698"/>
            <p:cNvSpPr>
              <a:spLocks noChangeArrowheads="1"/>
            </p:cNvSpPr>
            <p:nvPr/>
          </p:nvSpPr>
          <p:spPr bwMode="auto">
            <a:xfrm>
              <a:off x="3674" y="288"/>
              <a:ext cx="5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5" name="Rectangle 1699"/>
            <p:cNvSpPr>
              <a:spLocks noChangeArrowheads="1"/>
            </p:cNvSpPr>
            <p:nvPr/>
          </p:nvSpPr>
          <p:spPr bwMode="auto">
            <a:xfrm>
              <a:off x="3784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6" name="Rectangle 1700"/>
            <p:cNvSpPr>
              <a:spLocks noChangeArrowheads="1"/>
            </p:cNvSpPr>
            <p:nvPr/>
          </p:nvSpPr>
          <p:spPr bwMode="auto">
            <a:xfrm>
              <a:off x="3894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7" name="Rectangle 1701"/>
            <p:cNvSpPr>
              <a:spLocks noChangeArrowheads="1"/>
            </p:cNvSpPr>
            <p:nvPr/>
          </p:nvSpPr>
          <p:spPr bwMode="auto">
            <a:xfrm>
              <a:off x="4004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8" name="Rectangle 1702"/>
            <p:cNvSpPr>
              <a:spLocks noChangeArrowheads="1"/>
            </p:cNvSpPr>
            <p:nvPr/>
          </p:nvSpPr>
          <p:spPr bwMode="auto">
            <a:xfrm>
              <a:off x="4115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99" name="Rectangle 1703"/>
            <p:cNvSpPr>
              <a:spLocks noChangeArrowheads="1"/>
            </p:cNvSpPr>
            <p:nvPr/>
          </p:nvSpPr>
          <p:spPr bwMode="auto">
            <a:xfrm>
              <a:off x="4225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0" name="Rectangle 1704"/>
            <p:cNvSpPr>
              <a:spLocks noChangeArrowheads="1"/>
            </p:cNvSpPr>
            <p:nvPr/>
          </p:nvSpPr>
          <p:spPr bwMode="auto">
            <a:xfrm>
              <a:off x="4335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1" name="Rectangle 1705"/>
            <p:cNvSpPr>
              <a:spLocks noChangeArrowheads="1"/>
            </p:cNvSpPr>
            <p:nvPr/>
          </p:nvSpPr>
          <p:spPr bwMode="auto">
            <a:xfrm>
              <a:off x="4446" y="288"/>
              <a:ext cx="5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2" name="Rectangle 1706"/>
            <p:cNvSpPr>
              <a:spLocks noChangeArrowheads="1"/>
            </p:cNvSpPr>
            <p:nvPr/>
          </p:nvSpPr>
          <p:spPr bwMode="auto">
            <a:xfrm>
              <a:off x="4556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3" name="Rectangle 1707"/>
            <p:cNvSpPr>
              <a:spLocks noChangeArrowheads="1"/>
            </p:cNvSpPr>
            <p:nvPr/>
          </p:nvSpPr>
          <p:spPr bwMode="auto">
            <a:xfrm>
              <a:off x="4666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4" name="Rectangle 1708"/>
            <p:cNvSpPr>
              <a:spLocks noChangeArrowheads="1"/>
            </p:cNvSpPr>
            <p:nvPr/>
          </p:nvSpPr>
          <p:spPr bwMode="auto">
            <a:xfrm>
              <a:off x="4777" y="288"/>
              <a:ext cx="5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5" name="Rectangle 1709"/>
            <p:cNvSpPr>
              <a:spLocks noChangeArrowheads="1"/>
            </p:cNvSpPr>
            <p:nvPr/>
          </p:nvSpPr>
          <p:spPr bwMode="auto">
            <a:xfrm>
              <a:off x="4887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6" name="Rectangle 1710"/>
            <p:cNvSpPr>
              <a:spLocks noChangeArrowheads="1"/>
            </p:cNvSpPr>
            <p:nvPr/>
          </p:nvSpPr>
          <p:spPr bwMode="auto">
            <a:xfrm>
              <a:off x="4997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7" name="Rectangle 1711"/>
            <p:cNvSpPr>
              <a:spLocks noChangeArrowheads="1"/>
            </p:cNvSpPr>
            <p:nvPr/>
          </p:nvSpPr>
          <p:spPr bwMode="auto">
            <a:xfrm>
              <a:off x="5107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8" name="Rectangle 1712"/>
            <p:cNvSpPr>
              <a:spLocks noChangeArrowheads="1"/>
            </p:cNvSpPr>
            <p:nvPr/>
          </p:nvSpPr>
          <p:spPr bwMode="auto">
            <a:xfrm>
              <a:off x="5218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09" name="Line 1713"/>
            <p:cNvSpPr>
              <a:spLocks noChangeShapeType="1"/>
            </p:cNvSpPr>
            <p:nvPr/>
          </p:nvSpPr>
          <p:spPr bwMode="auto">
            <a:xfrm>
              <a:off x="150" y="288"/>
              <a:ext cx="51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0" name="Rectangle 1714"/>
            <p:cNvSpPr>
              <a:spLocks noChangeArrowheads="1"/>
            </p:cNvSpPr>
            <p:nvPr/>
          </p:nvSpPr>
          <p:spPr bwMode="auto">
            <a:xfrm>
              <a:off x="150" y="288"/>
              <a:ext cx="5184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1" name="Rectangle 1715"/>
            <p:cNvSpPr>
              <a:spLocks noChangeArrowheads="1"/>
            </p:cNvSpPr>
            <p:nvPr/>
          </p:nvSpPr>
          <p:spPr bwMode="auto">
            <a:xfrm>
              <a:off x="5328" y="288"/>
              <a:ext cx="6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2" name="Line 1716"/>
            <p:cNvSpPr>
              <a:spLocks noChangeShapeType="1"/>
            </p:cNvSpPr>
            <p:nvPr/>
          </p:nvSpPr>
          <p:spPr bwMode="auto">
            <a:xfrm>
              <a:off x="2350" y="293"/>
              <a:ext cx="1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3" name="Rectangle 1717"/>
            <p:cNvSpPr>
              <a:spLocks noChangeArrowheads="1"/>
            </p:cNvSpPr>
            <p:nvPr/>
          </p:nvSpPr>
          <p:spPr bwMode="auto">
            <a:xfrm>
              <a:off x="2350" y="293"/>
              <a:ext cx="6" cy="7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4" name="Line 1718"/>
            <p:cNvSpPr>
              <a:spLocks noChangeShapeType="1"/>
            </p:cNvSpPr>
            <p:nvPr/>
          </p:nvSpPr>
          <p:spPr bwMode="auto">
            <a:xfrm>
              <a:off x="701" y="365"/>
              <a:ext cx="46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5" name="Rectangle 1719"/>
            <p:cNvSpPr>
              <a:spLocks noChangeArrowheads="1"/>
            </p:cNvSpPr>
            <p:nvPr/>
          </p:nvSpPr>
          <p:spPr bwMode="auto">
            <a:xfrm>
              <a:off x="701" y="365"/>
              <a:ext cx="463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6" name="Line 1720"/>
            <p:cNvSpPr>
              <a:spLocks noChangeShapeType="1"/>
            </p:cNvSpPr>
            <p:nvPr/>
          </p:nvSpPr>
          <p:spPr bwMode="auto">
            <a:xfrm>
              <a:off x="3018" y="443"/>
              <a:ext cx="10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7" name="Rectangle 1721"/>
            <p:cNvSpPr>
              <a:spLocks noChangeArrowheads="1"/>
            </p:cNvSpPr>
            <p:nvPr/>
          </p:nvSpPr>
          <p:spPr bwMode="auto">
            <a:xfrm>
              <a:off x="3018" y="443"/>
              <a:ext cx="104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8" name="Line 1722"/>
            <p:cNvSpPr>
              <a:spLocks noChangeShapeType="1"/>
            </p:cNvSpPr>
            <p:nvPr/>
          </p:nvSpPr>
          <p:spPr bwMode="auto">
            <a:xfrm>
              <a:off x="701" y="520"/>
              <a:ext cx="46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19" name="Rectangle 1723"/>
            <p:cNvSpPr>
              <a:spLocks noChangeArrowheads="1"/>
            </p:cNvSpPr>
            <p:nvPr/>
          </p:nvSpPr>
          <p:spPr bwMode="auto">
            <a:xfrm>
              <a:off x="701" y="520"/>
              <a:ext cx="463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0" name="Line 1724"/>
            <p:cNvSpPr>
              <a:spLocks noChangeShapeType="1"/>
            </p:cNvSpPr>
            <p:nvPr/>
          </p:nvSpPr>
          <p:spPr bwMode="auto">
            <a:xfrm>
              <a:off x="144" y="288"/>
              <a:ext cx="1" cy="3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1" name="Rectangle 1725"/>
            <p:cNvSpPr>
              <a:spLocks noChangeArrowheads="1"/>
            </p:cNvSpPr>
            <p:nvPr/>
          </p:nvSpPr>
          <p:spPr bwMode="auto">
            <a:xfrm>
              <a:off x="144" y="288"/>
              <a:ext cx="6" cy="3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2" name="Line 1726"/>
            <p:cNvSpPr>
              <a:spLocks noChangeShapeType="1"/>
            </p:cNvSpPr>
            <p:nvPr/>
          </p:nvSpPr>
          <p:spPr bwMode="auto">
            <a:xfrm>
              <a:off x="695" y="293"/>
              <a:ext cx="1" cy="3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3" name="Rectangle 1727"/>
            <p:cNvSpPr>
              <a:spLocks noChangeArrowheads="1"/>
            </p:cNvSpPr>
            <p:nvPr/>
          </p:nvSpPr>
          <p:spPr bwMode="auto">
            <a:xfrm>
              <a:off x="695" y="293"/>
              <a:ext cx="6" cy="3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4" name="Line 1728"/>
            <p:cNvSpPr>
              <a:spLocks noChangeShapeType="1"/>
            </p:cNvSpPr>
            <p:nvPr/>
          </p:nvSpPr>
          <p:spPr bwMode="auto">
            <a:xfrm>
              <a:off x="150" y="598"/>
              <a:ext cx="51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5" name="Rectangle 1729"/>
            <p:cNvSpPr>
              <a:spLocks noChangeArrowheads="1"/>
            </p:cNvSpPr>
            <p:nvPr/>
          </p:nvSpPr>
          <p:spPr bwMode="auto">
            <a:xfrm>
              <a:off x="150" y="598"/>
              <a:ext cx="5184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6" name="Line 1730"/>
            <p:cNvSpPr>
              <a:spLocks noChangeShapeType="1"/>
            </p:cNvSpPr>
            <p:nvPr/>
          </p:nvSpPr>
          <p:spPr bwMode="auto">
            <a:xfrm>
              <a:off x="5328" y="293"/>
              <a:ext cx="1" cy="3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7" name="Rectangle 1731"/>
            <p:cNvSpPr>
              <a:spLocks noChangeArrowheads="1"/>
            </p:cNvSpPr>
            <p:nvPr/>
          </p:nvSpPr>
          <p:spPr bwMode="auto">
            <a:xfrm>
              <a:off x="5328" y="293"/>
              <a:ext cx="6" cy="3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8" name="Line 1732"/>
            <p:cNvSpPr>
              <a:spLocks noChangeShapeType="1"/>
            </p:cNvSpPr>
            <p:nvPr/>
          </p:nvSpPr>
          <p:spPr bwMode="auto">
            <a:xfrm>
              <a:off x="150" y="624"/>
              <a:ext cx="51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29" name="Rectangle 1733"/>
            <p:cNvSpPr>
              <a:spLocks noChangeArrowheads="1"/>
            </p:cNvSpPr>
            <p:nvPr/>
          </p:nvSpPr>
          <p:spPr bwMode="auto">
            <a:xfrm>
              <a:off x="150" y="624"/>
              <a:ext cx="5184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0" name="Line 1734"/>
            <p:cNvSpPr>
              <a:spLocks noChangeShapeType="1"/>
            </p:cNvSpPr>
            <p:nvPr/>
          </p:nvSpPr>
          <p:spPr bwMode="auto">
            <a:xfrm>
              <a:off x="150" y="3879"/>
              <a:ext cx="51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1" name="Rectangle 1735"/>
            <p:cNvSpPr>
              <a:spLocks noChangeArrowheads="1"/>
            </p:cNvSpPr>
            <p:nvPr/>
          </p:nvSpPr>
          <p:spPr bwMode="auto">
            <a:xfrm>
              <a:off x="150" y="3879"/>
              <a:ext cx="5184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2" name="Line 1736"/>
            <p:cNvSpPr>
              <a:spLocks noChangeShapeType="1"/>
            </p:cNvSpPr>
            <p:nvPr/>
          </p:nvSpPr>
          <p:spPr bwMode="auto">
            <a:xfrm>
              <a:off x="144" y="624"/>
              <a:ext cx="1" cy="34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3" name="Rectangle 1737"/>
            <p:cNvSpPr>
              <a:spLocks noChangeArrowheads="1"/>
            </p:cNvSpPr>
            <p:nvPr/>
          </p:nvSpPr>
          <p:spPr bwMode="auto">
            <a:xfrm>
              <a:off x="144" y="624"/>
              <a:ext cx="6" cy="342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4" name="Line 1738"/>
            <p:cNvSpPr>
              <a:spLocks noChangeShapeType="1"/>
            </p:cNvSpPr>
            <p:nvPr/>
          </p:nvSpPr>
          <p:spPr bwMode="auto">
            <a:xfrm>
              <a:off x="1026" y="3884"/>
              <a:ext cx="1" cy="1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5" name="Rectangle 1739"/>
            <p:cNvSpPr>
              <a:spLocks noChangeArrowheads="1"/>
            </p:cNvSpPr>
            <p:nvPr/>
          </p:nvSpPr>
          <p:spPr bwMode="auto">
            <a:xfrm>
              <a:off x="1026" y="3884"/>
              <a:ext cx="6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6" name="Line 1740"/>
            <p:cNvSpPr>
              <a:spLocks noChangeShapeType="1"/>
            </p:cNvSpPr>
            <p:nvPr/>
          </p:nvSpPr>
          <p:spPr bwMode="auto">
            <a:xfrm>
              <a:off x="150" y="4044"/>
              <a:ext cx="14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7" name="Rectangle 1741"/>
            <p:cNvSpPr>
              <a:spLocks noChangeArrowheads="1"/>
            </p:cNvSpPr>
            <p:nvPr/>
          </p:nvSpPr>
          <p:spPr bwMode="auto">
            <a:xfrm>
              <a:off x="150" y="4044"/>
              <a:ext cx="1434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" name="Line 1742"/>
            <p:cNvSpPr>
              <a:spLocks noChangeShapeType="1"/>
            </p:cNvSpPr>
            <p:nvPr/>
          </p:nvSpPr>
          <p:spPr bwMode="auto">
            <a:xfrm>
              <a:off x="1584" y="4044"/>
              <a:ext cx="10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" name="Rectangle 1743"/>
            <p:cNvSpPr>
              <a:spLocks noChangeArrowheads="1"/>
            </p:cNvSpPr>
            <p:nvPr/>
          </p:nvSpPr>
          <p:spPr bwMode="auto">
            <a:xfrm>
              <a:off x="1584" y="4044"/>
              <a:ext cx="104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" name="Line 1744"/>
            <p:cNvSpPr>
              <a:spLocks noChangeShapeType="1"/>
            </p:cNvSpPr>
            <p:nvPr/>
          </p:nvSpPr>
          <p:spPr bwMode="auto">
            <a:xfrm>
              <a:off x="1688" y="4044"/>
              <a:ext cx="36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" name="Rectangle 1745"/>
            <p:cNvSpPr>
              <a:spLocks noChangeArrowheads="1"/>
            </p:cNvSpPr>
            <p:nvPr/>
          </p:nvSpPr>
          <p:spPr bwMode="auto">
            <a:xfrm>
              <a:off x="1688" y="4044"/>
              <a:ext cx="364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" name="Line 1746"/>
            <p:cNvSpPr>
              <a:spLocks noChangeShapeType="1"/>
            </p:cNvSpPr>
            <p:nvPr/>
          </p:nvSpPr>
          <p:spPr bwMode="auto">
            <a:xfrm>
              <a:off x="5328" y="629"/>
              <a:ext cx="1" cy="34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" name="Rectangle 1747"/>
            <p:cNvSpPr>
              <a:spLocks noChangeArrowheads="1"/>
            </p:cNvSpPr>
            <p:nvPr/>
          </p:nvSpPr>
          <p:spPr bwMode="auto">
            <a:xfrm>
              <a:off x="5328" y="629"/>
              <a:ext cx="6" cy="34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" name="Line 1748"/>
            <p:cNvSpPr>
              <a:spLocks noChangeShapeType="1"/>
            </p:cNvSpPr>
            <p:nvPr/>
          </p:nvSpPr>
          <p:spPr bwMode="auto">
            <a:xfrm>
              <a:off x="144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" name="Rectangle 1749"/>
            <p:cNvSpPr>
              <a:spLocks noChangeArrowheads="1"/>
            </p:cNvSpPr>
            <p:nvPr/>
          </p:nvSpPr>
          <p:spPr bwMode="auto">
            <a:xfrm>
              <a:off x="144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" name="Line 1750"/>
            <p:cNvSpPr>
              <a:spLocks noChangeShapeType="1"/>
            </p:cNvSpPr>
            <p:nvPr/>
          </p:nvSpPr>
          <p:spPr bwMode="auto">
            <a:xfrm>
              <a:off x="254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" name="Rectangle 1751"/>
            <p:cNvSpPr>
              <a:spLocks noChangeArrowheads="1"/>
            </p:cNvSpPr>
            <p:nvPr/>
          </p:nvSpPr>
          <p:spPr bwMode="auto">
            <a:xfrm>
              <a:off x="254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" name="Line 1752"/>
            <p:cNvSpPr>
              <a:spLocks noChangeShapeType="1"/>
            </p:cNvSpPr>
            <p:nvPr/>
          </p:nvSpPr>
          <p:spPr bwMode="auto">
            <a:xfrm>
              <a:off x="365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" name="Rectangle 1753"/>
            <p:cNvSpPr>
              <a:spLocks noChangeArrowheads="1"/>
            </p:cNvSpPr>
            <p:nvPr/>
          </p:nvSpPr>
          <p:spPr bwMode="auto">
            <a:xfrm>
              <a:off x="365" y="4049"/>
              <a:ext cx="5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" name="Line 1754"/>
            <p:cNvSpPr>
              <a:spLocks noChangeShapeType="1"/>
            </p:cNvSpPr>
            <p:nvPr/>
          </p:nvSpPr>
          <p:spPr bwMode="auto">
            <a:xfrm>
              <a:off x="475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" name="Rectangle 1755"/>
            <p:cNvSpPr>
              <a:spLocks noChangeArrowheads="1"/>
            </p:cNvSpPr>
            <p:nvPr/>
          </p:nvSpPr>
          <p:spPr bwMode="auto">
            <a:xfrm>
              <a:off x="475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" name="Line 1756"/>
            <p:cNvSpPr>
              <a:spLocks noChangeShapeType="1"/>
            </p:cNvSpPr>
            <p:nvPr/>
          </p:nvSpPr>
          <p:spPr bwMode="auto">
            <a:xfrm>
              <a:off x="585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3" name="Rectangle 1757"/>
            <p:cNvSpPr>
              <a:spLocks noChangeArrowheads="1"/>
            </p:cNvSpPr>
            <p:nvPr/>
          </p:nvSpPr>
          <p:spPr bwMode="auto">
            <a:xfrm>
              <a:off x="585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4" name="Line 1758"/>
            <p:cNvSpPr>
              <a:spLocks noChangeShapeType="1"/>
            </p:cNvSpPr>
            <p:nvPr/>
          </p:nvSpPr>
          <p:spPr bwMode="auto">
            <a:xfrm>
              <a:off x="695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5" name="Rectangle 1759"/>
            <p:cNvSpPr>
              <a:spLocks noChangeArrowheads="1"/>
            </p:cNvSpPr>
            <p:nvPr/>
          </p:nvSpPr>
          <p:spPr bwMode="auto">
            <a:xfrm>
              <a:off x="695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6" name="Line 1760"/>
            <p:cNvSpPr>
              <a:spLocks noChangeShapeType="1"/>
            </p:cNvSpPr>
            <p:nvPr/>
          </p:nvSpPr>
          <p:spPr bwMode="auto">
            <a:xfrm>
              <a:off x="806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7" name="Rectangle 1761"/>
            <p:cNvSpPr>
              <a:spLocks noChangeArrowheads="1"/>
            </p:cNvSpPr>
            <p:nvPr/>
          </p:nvSpPr>
          <p:spPr bwMode="auto">
            <a:xfrm>
              <a:off x="806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8" name="Line 1762"/>
            <p:cNvSpPr>
              <a:spLocks noChangeShapeType="1"/>
            </p:cNvSpPr>
            <p:nvPr/>
          </p:nvSpPr>
          <p:spPr bwMode="auto">
            <a:xfrm>
              <a:off x="916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9" name="Rectangle 1763"/>
            <p:cNvSpPr>
              <a:spLocks noChangeArrowheads="1"/>
            </p:cNvSpPr>
            <p:nvPr/>
          </p:nvSpPr>
          <p:spPr bwMode="auto">
            <a:xfrm>
              <a:off x="916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0" name="Line 1764"/>
            <p:cNvSpPr>
              <a:spLocks noChangeShapeType="1"/>
            </p:cNvSpPr>
            <p:nvPr/>
          </p:nvSpPr>
          <p:spPr bwMode="auto">
            <a:xfrm>
              <a:off x="1026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1" name="Rectangle 1765"/>
            <p:cNvSpPr>
              <a:spLocks noChangeArrowheads="1"/>
            </p:cNvSpPr>
            <p:nvPr/>
          </p:nvSpPr>
          <p:spPr bwMode="auto">
            <a:xfrm>
              <a:off x="1026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2" name="Line 1766"/>
            <p:cNvSpPr>
              <a:spLocks noChangeShapeType="1"/>
            </p:cNvSpPr>
            <p:nvPr/>
          </p:nvSpPr>
          <p:spPr bwMode="auto">
            <a:xfrm>
              <a:off x="1137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3" name="Rectangle 1767"/>
            <p:cNvSpPr>
              <a:spLocks noChangeArrowheads="1"/>
            </p:cNvSpPr>
            <p:nvPr/>
          </p:nvSpPr>
          <p:spPr bwMode="auto">
            <a:xfrm>
              <a:off x="1137" y="4049"/>
              <a:ext cx="5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4" name="Line 1768"/>
            <p:cNvSpPr>
              <a:spLocks noChangeShapeType="1"/>
            </p:cNvSpPr>
            <p:nvPr/>
          </p:nvSpPr>
          <p:spPr bwMode="auto">
            <a:xfrm>
              <a:off x="1247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5" name="Rectangle 1769"/>
            <p:cNvSpPr>
              <a:spLocks noChangeArrowheads="1"/>
            </p:cNvSpPr>
            <p:nvPr/>
          </p:nvSpPr>
          <p:spPr bwMode="auto">
            <a:xfrm>
              <a:off x="1247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6" name="Line 1770"/>
            <p:cNvSpPr>
              <a:spLocks noChangeShapeType="1"/>
            </p:cNvSpPr>
            <p:nvPr/>
          </p:nvSpPr>
          <p:spPr bwMode="auto">
            <a:xfrm>
              <a:off x="1357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7" name="Rectangle 1771"/>
            <p:cNvSpPr>
              <a:spLocks noChangeArrowheads="1"/>
            </p:cNvSpPr>
            <p:nvPr/>
          </p:nvSpPr>
          <p:spPr bwMode="auto">
            <a:xfrm>
              <a:off x="1357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8" name="Line 1772"/>
            <p:cNvSpPr>
              <a:spLocks noChangeShapeType="1"/>
            </p:cNvSpPr>
            <p:nvPr/>
          </p:nvSpPr>
          <p:spPr bwMode="auto">
            <a:xfrm>
              <a:off x="1468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69" name="Rectangle 1773"/>
            <p:cNvSpPr>
              <a:spLocks noChangeArrowheads="1"/>
            </p:cNvSpPr>
            <p:nvPr/>
          </p:nvSpPr>
          <p:spPr bwMode="auto">
            <a:xfrm>
              <a:off x="1468" y="4049"/>
              <a:ext cx="5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0" name="Line 1774"/>
            <p:cNvSpPr>
              <a:spLocks noChangeShapeType="1"/>
            </p:cNvSpPr>
            <p:nvPr/>
          </p:nvSpPr>
          <p:spPr bwMode="auto">
            <a:xfrm>
              <a:off x="1578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1" name="Rectangle 1775"/>
            <p:cNvSpPr>
              <a:spLocks noChangeArrowheads="1"/>
            </p:cNvSpPr>
            <p:nvPr/>
          </p:nvSpPr>
          <p:spPr bwMode="auto">
            <a:xfrm>
              <a:off x="1578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2" name="Line 1776"/>
            <p:cNvSpPr>
              <a:spLocks noChangeShapeType="1"/>
            </p:cNvSpPr>
            <p:nvPr/>
          </p:nvSpPr>
          <p:spPr bwMode="auto">
            <a:xfrm>
              <a:off x="1688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3" name="Rectangle 1777"/>
            <p:cNvSpPr>
              <a:spLocks noChangeArrowheads="1"/>
            </p:cNvSpPr>
            <p:nvPr/>
          </p:nvSpPr>
          <p:spPr bwMode="auto">
            <a:xfrm>
              <a:off x="1688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4" name="Line 1778"/>
            <p:cNvSpPr>
              <a:spLocks noChangeShapeType="1"/>
            </p:cNvSpPr>
            <p:nvPr/>
          </p:nvSpPr>
          <p:spPr bwMode="auto">
            <a:xfrm>
              <a:off x="1798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5" name="Rectangle 1779"/>
            <p:cNvSpPr>
              <a:spLocks noChangeArrowheads="1"/>
            </p:cNvSpPr>
            <p:nvPr/>
          </p:nvSpPr>
          <p:spPr bwMode="auto">
            <a:xfrm>
              <a:off x="1798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6" name="Line 1780"/>
            <p:cNvSpPr>
              <a:spLocks noChangeShapeType="1"/>
            </p:cNvSpPr>
            <p:nvPr/>
          </p:nvSpPr>
          <p:spPr bwMode="auto">
            <a:xfrm>
              <a:off x="1909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7" name="Rectangle 1781"/>
            <p:cNvSpPr>
              <a:spLocks noChangeArrowheads="1"/>
            </p:cNvSpPr>
            <p:nvPr/>
          </p:nvSpPr>
          <p:spPr bwMode="auto">
            <a:xfrm>
              <a:off x="1909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8" name="Line 1782"/>
            <p:cNvSpPr>
              <a:spLocks noChangeShapeType="1"/>
            </p:cNvSpPr>
            <p:nvPr/>
          </p:nvSpPr>
          <p:spPr bwMode="auto">
            <a:xfrm>
              <a:off x="2019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79" name="Rectangle 1783"/>
            <p:cNvSpPr>
              <a:spLocks noChangeArrowheads="1"/>
            </p:cNvSpPr>
            <p:nvPr/>
          </p:nvSpPr>
          <p:spPr bwMode="auto">
            <a:xfrm>
              <a:off x="2019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0" name="Line 1784"/>
            <p:cNvSpPr>
              <a:spLocks noChangeShapeType="1"/>
            </p:cNvSpPr>
            <p:nvPr/>
          </p:nvSpPr>
          <p:spPr bwMode="auto">
            <a:xfrm>
              <a:off x="2129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1" name="Rectangle 1785"/>
            <p:cNvSpPr>
              <a:spLocks noChangeArrowheads="1"/>
            </p:cNvSpPr>
            <p:nvPr/>
          </p:nvSpPr>
          <p:spPr bwMode="auto">
            <a:xfrm>
              <a:off x="2129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2" name="Line 1786"/>
            <p:cNvSpPr>
              <a:spLocks noChangeShapeType="1"/>
            </p:cNvSpPr>
            <p:nvPr/>
          </p:nvSpPr>
          <p:spPr bwMode="auto">
            <a:xfrm>
              <a:off x="2240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3" name="Rectangle 1787"/>
            <p:cNvSpPr>
              <a:spLocks noChangeArrowheads="1"/>
            </p:cNvSpPr>
            <p:nvPr/>
          </p:nvSpPr>
          <p:spPr bwMode="auto">
            <a:xfrm>
              <a:off x="2240" y="4049"/>
              <a:ext cx="5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4" name="Line 1788"/>
            <p:cNvSpPr>
              <a:spLocks noChangeShapeType="1"/>
            </p:cNvSpPr>
            <p:nvPr/>
          </p:nvSpPr>
          <p:spPr bwMode="auto">
            <a:xfrm>
              <a:off x="2350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5" name="Rectangle 1789"/>
            <p:cNvSpPr>
              <a:spLocks noChangeArrowheads="1"/>
            </p:cNvSpPr>
            <p:nvPr/>
          </p:nvSpPr>
          <p:spPr bwMode="auto">
            <a:xfrm>
              <a:off x="2350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6" name="Line 1790"/>
            <p:cNvSpPr>
              <a:spLocks noChangeShapeType="1"/>
            </p:cNvSpPr>
            <p:nvPr/>
          </p:nvSpPr>
          <p:spPr bwMode="auto">
            <a:xfrm>
              <a:off x="2460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7" name="Rectangle 1791"/>
            <p:cNvSpPr>
              <a:spLocks noChangeArrowheads="1"/>
            </p:cNvSpPr>
            <p:nvPr/>
          </p:nvSpPr>
          <p:spPr bwMode="auto">
            <a:xfrm>
              <a:off x="2460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8" name="Line 1792"/>
            <p:cNvSpPr>
              <a:spLocks noChangeShapeType="1"/>
            </p:cNvSpPr>
            <p:nvPr/>
          </p:nvSpPr>
          <p:spPr bwMode="auto">
            <a:xfrm>
              <a:off x="2571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89" name="Rectangle 1793"/>
            <p:cNvSpPr>
              <a:spLocks noChangeArrowheads="1"/>
            </p:cNvSpPr>
            <p:nvPr/>
          </p:nvSpPr>
          <p:spPr bwMode="auto">
            <a:xfrm>
              <a:off x="2571" y="4049"/>
              <a:ext cx="5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0" name="Line 1794"/>
            <p:cNvSpPr>
              <a:spLocks noChangeShapeType="1"/>
            </p:cNvSpPr>
            <p:nvPr/>
          </p:nvSpPr>
          <p:spPr bwMode="auto">
            <a:xfrm>
              <a:off x="2681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1" name="Rectangle 1795"/>
            <p:cNvSpPr>
              <a:spLocks noChangeArrowheads="1"/>
            </p:cNvSpPr>
            <p:nvPr/>
          </p:nvSpPr>
          <p:spPr bwMode="auto">
            <a:xfrm>
              <a:off x="2681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2" name="Line 1796"/>
            <p:cNvSpPr>
              <a:spLocks noChangeShapeType="1"/>
            </p:cNvSpPr>
            <p:nvPr/>
          </p:nvSpPr>
          <p:spPr bwMode="auto">
            <a:xfrm>
              <a:off x="2791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3" name="Rectangle 1797"/>
            <p:cNvSpPr>
              <a:spLocks noChangeArrowheads="1"/>
            </p:cNvSpPr>
            <p:nvPr/>
          </p:nvSpPr>
          <p:spPr bwMode="auto">
            <a:xfrm>
              <a:off x="2791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4" name="Line 1798"/>
            <p:cNvSpPr>
              <a:spLocks noChangeShapeType="1"/>
            </p:cNvSpPr>
            <p:nvPr/>
          </p:nvSpPr>
          <p:spPr bwMode="auto">
            <a:xfrm>
              <a:off x="2901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5" name="Rectangle 1799"/>
            <p:cNvSpPr>
              <a:spLocks noChangeArrowheads="1"/>
            </p:cNvSpPr>
            <p:nvPr/>
          </p:nvSpPr>
          <p:spPr bwMode="auto">
            <a:xfrm>
              <a:off x="2901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6" name="Line 1800"/>
            <p:cNvSpPr>
              <a:spLocks noChangeShapeType="1"/>
            </p:cNvSpPr>
            <p:nvPr/>
          </p:nvSpPr>
          <p:spPr bwMode="auto">
            <a:xfrm>
              <a:off x="3012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7" name="Rectangle 1801"/>
            <p:cNvSpPr>
              <a:spLocks noChangeArrowheads="1"/>
            </p:cNvSpPr>
            <p:nvPr/>
          </p:nvSpPr>
          <p:spPr bwMode="auto">
            <a:xfrm>
              <a:off x="3012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8" name="Line 1802"/>
            <p:cNvSpPr>
              <a:spLocks noChangeShapeType="1"/>
            </p:cNvSpPr>
            <p:nvPr/>
          </p:nvSpPr>
          <p:spPr bwMode="auto">
            <a:xfrm>
              <a:off x="3122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99" name="Rectangle 1803"/>
            <p:cNvSpPr>
              <a:spLocks noChangeArrowheads="1"/>
            </p:cNvSpPr>
            <p:nvPr/>
          </p:nvSpPr>
          <p:spPr bwMode="auto">
            <a:xfrm>
              <a:off x="3122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0" name="Line 1804"/>
            <p:cNvSpPr>
              <a:spLocks noChangeShapeType="1"/>
            </p:cNvSpPr>
            <p:nvPr/>
          </p:nvSpPr>
          <p:spPr bwMode="auto">
            <a:xfrm>
              <a:off x="3232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1" name="Rectangle 1805"/>
            <p:cNvSpPr>
              <a:spLocks noChangeArrowheads="1"/>
            </p:cNvSpPr>
            <p:nvPr/>
          </p:nvSpPr>
          <p:spPr bwMode="auto">
            <a:xfrm>
              <a:off x="3232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2" name="Line 1806"/>
            <p:cNvSpPr>
              <a:spLocks noChangeShapeType="1"/>
            </p:cNvSpPr>
            <p:nvPr/>
          </p:nvSpPr>
          <p:spPr bwMode="auto">
            <a:xfrm>
              <a:off x="3343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3" name="Rectangle 1807"/>
            <p:cNvSpPr>
              <a:spLocks noChangeArrowheads="1"/>
            </p:cNvSpPr>
            <p:nvPr/>
          </p:nvSpPr>
          <p:spPr bwMode="auto">
            <a:xfrm>
              <a:off x="3343" y="4049"/>
              <a:ext cx="5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4" name="Line 1808"/>
            <p:cNvSpPr>
              <a:spLocks noChangeShapeType="1"/>
            </p:cNvSpPr>
            <p:nvPr/>
          </p:nvSpPr>
          <p:spPr bwMode="auto">
            <a:xfrm>
              <a:off x="3453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5" name="Rectangle 1809"/>
            <p:cNvSpPr>
              <a:spLocks noChangeArrowheads="1"/>
            </p:cNvSpPr>
            <p:nvPr/>
          </p:nvSpPr>
          <p:spPr bwMode="auto">
            <a:xfrm>
              <a:off x="3453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6" name="Line 1810"/>
            <p:cNvSpPr>
              <a:spLocks noChangeShapeType="1"/>
            </p:cNvSpPr>
            <p:nvPr/>
          </p:nvSpPr>
          <p:spPr bwMode="auto">
            <a:xfrm>
              <a:off x="3563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7" name="Rectangle 1811"/>
            <p:cNvSpPr>
              <a:spLocks noChangeArrowheads="1"/>
            </p:cNvSpPr>
            <p:nvPr/>
          </p:nvSpPr>
          <p:spPr bwMode="auto">
            <a:xfrm>
              <a:off x="3563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8" name="Line 1812"/>
            <p:cNvSpPr>
              <a:spLocks noChangeShapeType="1"/>
            </p:cNvSpPr>
            <p:nvPr/>
          </p:nvSpPr>
          <p:spPr bwMode="auto">
            <a:xfrm>
              <a:off x="3674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09" name="Rectangle 1813"/>
            <p:cNvSpPr>
              <a:spLocks noChangeArrowheads="1"/>
            </p:cNvSpPr>
            <p:nvPr/>
          </p:nvSpPr>
          <p:spPr bwMode="auto">
            <a:xfrm>
              <a:off x="3674" y="4049"/>
              <a:ext cx="5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0" name="Line 1814"/>
            <p:cNvSpPr>
              <a:spLocks noChangeShapeType="1"/>
            </p:cNvSpPr>
            <p:nvPr/>
          </p:nvSpPr>
          <p:spPr bwMode="auto">
            <a:xfrm>
              <a:off x="3784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1" name="Rectangle 1815"/>
            <p:cNvSpPr>
              <a:spLocks noChangeArrowheads="1"/>
            </p:cNvSpPr>
            <p:nvPr/>
          </p:nvSpPr>
          <p:spPr bwMode="auto">
            <a:xfrm>
              <a:off x="3784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2" name="Line 1816"/>
            <p:cNvSpPr>
              <a:spLocks noChangeShapeType="1"/>
            </p:cNvSpPr>
            <p:nvPr/>
          </p:nvSpPr>
          <p:spPr bwMode="auto">
            <a:xfrm>
              <a:off x="3894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3" name="Rectangle 1817"/>
            <p:cNvSpPr>
              <a:spLocks noChangeArrowheads="1"/>
            </p:cNvSpPr>
            <p:nvPr/>
          </p:nvSpPr>
          <p:spPr bwMode="auto">
            <a:xfrm>
              <a:off x="3894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4" name="Line 1818"/>
            <p:cNvSpPr>
              <a:spLocks noChangeShapeType="1"/>
            </p:cNvSpPr>
            <p:nvPr/>
          </p:nvSpPr>
          <p:spPr bwMode="auto">
            <a:xfrm>
              <a:off x="4004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5" name="Rectangle 1819"/>
            <p:cNvSpPr>
              <a:spLocks noChangeArrowheads="1"/>
            </p:cNvSpPr>
            <p:nvPr/>
          </p:nvSpPr>
          <p:spPr bwMode="auto">
            <a:xfrm>
              <a:off x="4004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6" name="Line 1820"/>
            <p:cNvSpPr>
              <a:spLocks noChangeShapeType="1"/>
            </p:cNvSpPr>
            <p:nvPr/>
          </p:nvSpPr>
          <p:spPr bwMode="auto">
            <a:xfrm>
              <a:off x="4115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7" name="Rectangle 1821"/>
            <p:cNvSpPr>
              <a:spLocks noChangeArrowheads="1"/>
            </p:cNvSpPr>
            <p:nvPr/>
          </p:nvSpPr>
          <p:spPr bwMode="auto">
            <a:xfrm>
              <a:off x="4115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8" name="Line 1822"/>
            <p:cNvSpPr>
              <a:spLocks noChangeShapeType="1"/>
            </p:cNvSpPr>
            <p:nvPr/>
          </p:nvSpPr>
          <p:spPr bwMode="auto">
            <a:xfrm>
              <a:off x="4225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19" name="Rectangle 1823"/>
            <p:cNvSpPr>
              <a:spLocks noChangeArrowheads="1"/>
            </p:cNvSpPr>
            <p:nvPr/>
          </p:nvSpPr>
          <p:spPr bwMode="auto">
            <a:xfrm>
              <a:off x="4225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0" name="Line 1824"/>
            <p:cNvSpPr>
              <a:spLocks noChangeShapeType="1"/>
            </p:cNvSpPr>
            <p:nvPr/>
          </p:nvSpPr>
          <p:spPr bwMode="auto">
            <a:xfrm>
              <a:off x="4335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1" name="Rectangle 1825"/>
            <p:cNvSpPr>
              <a:spLocks noChangeArrowheads="1"/>
            </p:cNvSpPr>
            <p:nvPr/>
          </p:nvSpPr>
          <p:spPr bwMode="auto">
            <a:xfrm>
              <a:off x="4335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2" name="Line 1826"/>
            <p:cNvSpPr>
              <a:spLocks noChangeShapeType="1"/>
            </p:cNvSpPr>
            <p:nvPr/>
          </p:nvSpPr>
          <p:spPr bwMode="auto">
            <a:xfrm>
              <a:off x="4446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3" name="Rectangle 1827"/>
            <p:cNvSpPr>
              <a:spLocks noChangeArrowheads="1"/>
            </p:cNvSpPr>
            <p:nvPr/>
          </p:nvSpPr>
          <p:spPr bwMode="auto">
            <a:xfrm>
              <a:off x="4446" y="4049"/>
              <a:ext cx="5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4" name="Line 1828"/>
            <p:cNvSpPr>
              <a:spLocks noChangeShapeType="1"/>
            </p:cNvSpPr>
            <p:nvPr/>
          </p:nvSpPr>
          <p:spPr bwMode="auto">
            <a:xfrm>
              <a:off x="4556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5" name="Rectangle 1829"/>
            <p:cNvSpPr>
              <a:spLocks noChangeArrowheads="1"/>
            </p:cNvSpPr>
            <p:nvPr/>
          </p:nvSpPr>
          <p:spPr bwMode="auto">
            <a:xfrm>
              <a:off x="4556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6" name="Line 1830"/>
            <p:cNvSpPr>
              <a:spLocks noChangeShapeType="1"/>
            </p:cNvSpPr>
            <p:nvPr/>
          </p:nvSpPr>
          <p:spPr bwMode="auto">
            <a:xfrm>
              <a:off x="4666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7" name="Rectangle 1831"/>
            <p:cNvSpPr>
              <a:spLocks noChangeArrowheads="1"/>
            </p:cNvSpPr>
            <p:nvPr/>
          </p:nvSpPr>
          <p:spPr bwMode="auto">
            <a:xfrm>
              <a:off x="4666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8" name="Line 1832"/>
            <p:cNvSpPr>
              <a:spLocks noChangeShapeType="1"/>
            </p:cNvSpPr>
            <p:nvPr/>
          </p:nvSpPr>
          <p:spPr bwMode="auto">
            <a:xfrm>
              <a:off x="4777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29" name="Rectangle 1833"/>
            <p:cNvSpPr>
              <a:spLocks noChangeArrowheads="1"/>
            </p:cNvSpPr>
            <p:nvPr/>
          </p:nvSpPr>
          <p:spPr bwMode="auto">
            <a:xfrm>
              <a:off x="4777" y="4049"/>
              <a:ext cx="5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0" name="Line 1834"/>
            <p:cNvSpPr>
              <a:spLocks noChangeShapeType="1"/>
            </p:cNvSpPr>
            <p:nvPr/>
          </p:nvSpPr>
          <p:spPr bwMode="auto">
            <a:xfrm>
              <a:off x="4887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1" name="Rectangle 1835"/>
            <p:cNvSpPr>
              <a:spLocks noChangeArrowheads="1"/>
            </p:cNvSpPr>
            <p:nvPr/>
          </p:nvSpPr>
          <p:spPr bwMode="auto">
            <a:xfrm>
              <a:off x="4887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2" name="Line 1836"/>
            <p:cNvSpPr>
              <a:spLocks noChangeShapeType="1"/>
            </p:cNvSpPr>
            <p:nvPr/>
          </p:nvSpPr>
          <p:spPr bwMode="auto">
            <a:xfrm>
              <a:off x="4997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3" name="Rectangle 1837"/>
            <p:cNvSpPr>
              <a:spLocks noChangeArrowheads="1"/>
            </p:cNvSpPr>
            <p:nvPr/>
          </p:nvSpPr>
          <p:spPr bwMode="auto">
            <a:xfrm>
              <a:off x="4997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4" name="Line 1838"/>
            <p:cNvSpPr>
              <a:spLocks noChangeShapeType="1"/>
            </p:cNvSpPr>
            <p:nvPr/>
          </p:nvSpPr>
          <p:spPr bwMode="auto">
            <a:xfrm>
              <a:off x="5107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5" name="Rectangle 1839"/>
            <p:cNvSpPr>
              <a:spLocks noChangeArrowheads="1"/>
            </p:cNvSpPr>
            <p:nvPr/>
          </p:nvSpPr>
          <p:spPr bwMode="auto">
            <a:xfrm>
              <a:off x="5107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6" name="Line 1840"/>
            <p:cNvSpPr>
              <a:spLocks noChangeShapeType="1"/>
            </p:cNvSpPr>
            <p:nvPr/>
          </p:nvSpPr>
          <p:spPr bwMode="auto">
            <a:xfrm>
              <a:off x="5218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7" name="Rectangle 1841"/>
            <p:cNvSpPr>
              <a:spLocks noChangeArrowheads="1"/>
            </p:cNvSpPr>
            <p:nvPr/>
          </p:nvSpPr>
          <p:spPr bwMode="auto">
            <a:xfrm>
              <a:off x="5218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8" name="Line 1842"/>
            <p:cNvSpPr>
              <a:spLocks noChangeShapeType="1"/>
            </p:cNvSpPr>
            <p:nvPr/>
          </p:nvSpPr>
          <p:spPr bwMode="auto">
            <a:xfrm>
              <a:off x="5328" y="404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39" name="Rectangle 1843"/>
            <p:cNvSpPr>
              <a:spLocks noChangeArrowheads="1"/>
            </p:cNvSpPr>
            <p:nvPr/>
          </p:nvSpPr>
          <p:spPr bwMode="auto">
            <a:xfrm>
              <a:off x="5328" y="4049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40" name="Line 1844"/>
            <p:cNvSpPr>
              <a:spLocks noChangeShapeType="1"/>
            </p:cNvSpPr>
            <p:nvPr/>
          </p:nvSpPr>
          <p:spPr bwMode="auto">
            <a:xfrm>
              <a:off x="5334" y="288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41" name="Rectangle 1845"/>
            <p:cNvSpPr>
              <a:spLocks noChangeArrowheads="1"/>
            </p:cNvSpPr>
            <p:nvPr/>
          </p:nvSpPr>
          <p:spPr bwMode="auto">
            <a:xfrm>
              <a:off x="5334" y="288"/>
              <a:ext cx="6" cy="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42" name="Line 1846"/>
            <p:cNvSpPr>
              <a:spLocks noChangeShapeType="1"/>
            </p:cNvSpPr>
            <p:nvPr/>
          </p:nvSpPr>
          <p:spPr bwMode="auto">
            <a:xfrm>
              <a:off x="5334" y="365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43" name="Rectangle 1847"/>
            <p:cNvSpPr>
              <a:spLocks noChangeArrowheads="1"/>
            </p:cNvSpPr>
            <p:nvPr/>
          </p:nvSpPr>
          <p:spPr bwMode="auto">
            <a:xfrm>
              <a:off x="5334" y="365"/>
              <a:ext cx="6" cy="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945" name="Line 1849"/>
          <p:cNvSpPr>
            <a:spLocks noChangeShapeType="1"/>
          </p:cNvSpPr>
          <p:nvPr/>
        </p:nvSpPr>
        <p:spPr bwMode="auto">
          <a:xfrm>
            <a:off x="8467725" y="70326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46" name="Rectangle 1850"/>
          <p:cNvSpPr>
            <a:spLocks noChangeArrowheads="1"/>
          </p:cNvSpPr>
          <p:nvPr/>
        </p:nvSpPr>
        <p:spPr bwMode="auto">
          <a:xfrm>
            <a:off x="8467725" y="70326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47" name="Line 1851"/>
          <p:cNvSpPr>
            <a:spLocks noChangeShapeType="1"/>
          </p:cNvSpPr>
          <p:nvPr/>
        </p:nvSpPr>
        <p:spPr bwMode="auto">
          <a:xfrm>
            <a:off x="8467725" y="8255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48" name="Rectangle 1852"/>
          <p:cNvSpPr>
            <a:spLocks noChangeArrowheads="1"/>
          </p:cNvSpPr>
          <p:nvPr/>
        </p:nvSpPr>
        <p:spPr bwMode="auto">
          <a:xfrm>
            <a:off x="8467725" y="825500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49" name="Line 1853"/>
          <p:cNvSpPr>
            <a:spLocks noChangeShapeType="1"/>
          </p:cNvSpPr>
          <p:nvPr/>
        </p:nvSpPr>
        <p:spPr bwMode="auto">
          <a:xfrm>
            <a:off x="8467725" y="9493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0" name="Rectangle 1854"/>
          <p:cNvSpPr>
            <a:spLocks noChangeArrowheads="1"/>
          </p:cNvSpPr>
          <p:nvPr/>
        </p:nvSpPr>
        <p:spPr bwMode="auto">
          <a:xfrm>
            <a:off x="8467725" y="94932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1" name="Line 1855"/>
          <p:cNvSpPr>
            <a:spLocks noChangeShapeType="1"/>
          </p:cNvSpPr>
          <p:nvPr/>
        </p:nvSpPr>
        <p:spPr bwMode="auto">
          <a:xfrm>
            <a:off x="8467725" y="9906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2" name="Rectangle 1856"/>
          <p:cNvSpPr>
            <a:spLocks noChangeArrowheads="1"/>
          </p:cNvSpPr>
          <p:nvPr/>
        </p:nvSpPr>
        <p:spPr bwMode="auto">
          <a:xfrm>
            <a:off x="8467725" y="99060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3" name="Line 1857"/>
          <p:cNvSpPr>
            <a:spLocks noChangeShapeType="1"/>
          </p:cNvSpPr>
          <p:nvPr/>
        </p:nvSpPr>
        <p:spPr bwMode="auto">
          <a:xfrm>
            <a:off x="8467725" y="111283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4" name="Rectangle 1858"/>
          <p:cNvSpPr>
            <a:spLocks noChangeArrowheads="1"/>
          </p:cNvSpPr>
          <p:nvPr/>
        </p:nvSpPr>
        <p:spPr bwMode="auto">
          <a:xfrm>
            <a:off x="8467725" y="111283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5" name="Line 1859"/>
          <p:cNvSpPr>
            <a:spLocks noChangeShapeType="1"/>
          </p:cNvSpPr>
          <p:nvPr/>
        </p:nvSpPr>
        <p:spPr bwMode="auto">
          <a:xfrm>
            <a:off x="8467725" y="123666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6" name="Rectangle 1860"/>
          <p:cNvSpPr>
            <a:spLocks noChangeArrowheads="1"/>
          </p:cNvSpPr>
          <p:nvPr/>
        </p:nvSpPr>
        <p:spPr bwMode="auto">
          <a:xfrm>
            <a:off x="8467725" y="123666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7" name="Line 1861"/>
          <p:cNvSpPr>
            <a:spLocks noChangeShapeType="1"/>
          </p:cNvSpPr>
          <p:nvPr/>
        </p:nvSpPr>
        <p:spPr bwMode="auto">
          <a:xfrm>
            <a:off x="8467725" y="13589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8" name="Rectangle 1862"/>
          <p:cNvSpPr>
            <a:spLocks noChangeArrowheads="1"/>
          </p:cNvSpPr>
          <p:nvPr/>
        </p:nvSpPr>
        <p:spPr bwMode="auto">
          <a:xfrm>
            <a:off x="8467725" y="135890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59" name="Line 1863"/>
          <p:cNvSpPr>
            <a:spLocks noChangeShapeType="1"/>
          </p:cNvSpPr>
          <p:nvPr/>
        </p:nvSpPr>
        <p:spPr bwMode="auto">
          <a:xfrm>
            <a:off x="8467725" y="14827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0" name="Rectangle 1864"/>
          <p:cNvSpPr>
            <a:spLocks noChangeArrowheads="1"/>
          </p:cNvSpPr>
          <p:nvPr/>
        </p:nvSpPr>
        <p:spPr bwMode="auto">
          <a:xfrm>
            <a:off x="8467725" y="148272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1" name="Line 1865"/>
          <p:cNvSpPr>
            <a:spLocks noChangeShapeType="1"/>
          </p:cNvSpPr>
          <p:nvPr/>
        </p:nvSpPr>
        <p:spPr bwMode="auto">
          <a:xfrm>
            <a:off x="8467725" y="160496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2" name="Rectangle 1866"/>
          <p:cNvSpPr>
            <a:spLocks noChangeArrowheads="1"/>
          </p:cNvSpPr>
          <p:nvPr/>
        </p:nvSpPr>
        <p:spPr bwMode="auto">
          <a:xfrm>
            <a:off x="8467725" y="160496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3" name="Line 1867"/>
          <p:cNvSpPr>
            <a:spLocks noChangeShapeType="1"/>
          </p:cNvSpPr>
          <p:nvPr/>
        </p:nvSpPr>
        <p:spPr bwMode="auto">
          <a:xfrm>
            <a:off x="8467725" y="172878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4" name="Rectangle 1868"/>
          <p:cNvSpPr>
            <a:spLocks noChangeArrowheads="1"/>
          </p:cNvSpPr>
          <p:nvPr/>
        </p:nvSpPr>
        <p:spPr bwMode="auto">
          <a:xfrm>
            <a:off x="8467725" y="172878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5" name="Line 1869"/>
          <p:cNvSpPr>
            <a:spLocks noChangeShapeType="1"/>
          </p:cNvSpPr>
          <p:nvPr/>
        </p:nvSpPr>
        <p:spPr bwMode="auto">
          <a:xfrm>
            <a:off x="8467725" y="18510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6" name="Rectangle 1870"/>
          <p:cNvSpPr>
            <a:spLocks noChangeArrowheads="1"/>
          </p:cNvSpPr>
          <p:nvPr/>
        </p:nvSpPr>
        <p:spPr bwMode="auto">
          <a:xfrm>
            <a:off x="8467725" y="185102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7" name="Line 1871"/>
          <p:cNvSpPr>
            <a:spLocks noChangeShapeType="1"/>
          </p:cNvSpPr>
          <p:nvPr/>
        </p:nvSpPr>
        <p:spPr bwMode="auto">
          <a:xfrm>
            <a:off x="8467725" y="197485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8" name="Rectangle 1872"/>
          <p:cNvSpPr>
            <a:spLocks noChangeArrowheads="1"/>
          </p:cNvSpPr>
          <p:nvPr/>
        </p:nvSpPr>
        <p:spPr bwMode="auto">
          <a:xfrm>
            <a:off x="8467725" y="197485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69" name="Line 1873"/>
          <p:cNvSpPr>
            <a:spLocks noChangeShapeType="1"/>
          </p:cNvSpPr>
          <p:nvPr/>
        </p:nvSpPr>
        <p:spPr bwMode="auto">
          <a:xfrm>
            <a:off x="8467725" y="209708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0" name="Rectangle 1874"/>
          <p:cNvSpPr>
            <a:spLocks noChangeArrowheads="1"/>
          </p:cNvSpPr>
          <p:nvPr/>
        </p:nvSpPr>
        <p:spPr bwMode="auto">
          <a:xfrm>
            <a:off x="8467725" y="209708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1" name="Line 1875"/>
          <p:cNvSpPr>
            <a:spLocks noChangeShapeType="1"/>
          </p:cNvSpPr>
          <p:nvPr/>
        </p:nvSpPr>
        <p:spPr bwMode="auto">
          <a:xfrm>
            <a:off x="8467725" y="222091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2" name="Rectangle 1876"/>
          <p:cNvSpPr>
            <a:spLocks noChangeArrowheads="1"/>
          </p:cNvSpPr>
          <p:nvPr/>
        </p:nvSpPr>
        <p:spPr bwMode="auto">
          <a:xfrm>
            <a:off x="8467725" y="222091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3" name="Line 1877"/>
          <p:cNvSpPr>
            <a:spLocks noChangeShapeType="1"/>
          </p:cNvSpPr>
          <p:nvPr/>
        </p:nvSpPr>
        <p:spPr bwMode="auto">
          <a:xfrm>
            <a:off x="8467725" y="234315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4" name="Rectangle 1878"/>
          <p:cNvSpPr>
            <a:spLocks noChangeArrowheads="1"/>
          </p:cNvSpPr>
          <p:nvPr/>
        </p:nvSpPr>
        <p:spPr bwMode="auto">
          <a:xfrm>
            <a:off x="8467725" y="234315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5" name="Line 1879"/>
          <p:cNvSpPr>
            <a:spLocks noChangeShapeType="1"/>
          </p:cNvSpPr>
          <p:nvPr/>
        </p:nvSpPr>
        <p:spPr bwMode="auto">
          <a:xfrm>
            <a:off x="8467725" y="246697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6" name="Rectangle 1880"/>
          <p:cNvSpPr>
            <a:spLocks noChangeArrowheads="1"/>
          </p:cNvSpPr>
          <p:nvPr/>
        </p:nvSpPr>
        <p:spPr bwMode="auto">
          <a:xfrm>
            <a:off x="8467725" y="246697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7" name="Line 1881"/>
          <p:cNvSpPr>
            <a:spLocks noChangeShapeType="1"/>
          </p:cNvSpPr>
          <p:nvPr/>
        </p:nvSpPr>
        <p:spPr bwMode="auto">
          <a:xfrm>
            <a:off x="8467725" y="258921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8" name="Rectangle 1882"/>
          <p:cNvSpPr>
            <a:spLocks noChangeArrowheads="1"/>
          </p:cNvSpPr>
          <p:nvPr/>
        </p:nvSpPr>
        <p:spPr bwMode="auto">
          <a:xfrm>
            <a:off x="8467725" y="258921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79" name="Line 1883"/>
          <p:cNvSpPr>
            <a:spLocks noChangeShapeType="1"/>
          </p:cNvSpPr>
          <p:nvPr/>
        </p:nvSpPr>
        <p:spPr bwMode="auto">
          <a:xfrm>
            <a:off x="8467725" y="271303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0" name="Rectangle 1884"/>
          <p:cNvSpPr>
            <a:spLocks noChangeArrowheads="1"/>
          </p:cNvSpPr>
          <p:nvPr/>
        </p:nvSpPr>
        <p:spPr bwMode="auto">
          <a:xfrm>
            <a:off x="8467725" y="271303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1" name="Line 1885"/>
          <p:cNvSpPr>
            <a:spLocks noChangeShapeType="1"/>
          </p:cNvSpPr>
          <p:nvPr/>
        </p:nvSpPr>
        <p:spPr bwMode="auto">
          <a:xfrm>
            <a:off x="8467725" y="283527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2" name="Rectangle 1886"/>
          <p:cNvSpPr>
            <a:spLocks noChangeArrowheads="1"/>
          </p:cNvSpPr>
          <p:nvPr/>
        </p:nvSpPr>
        <p:spPr bwMode="auto">
          <a:xfrm>
            <a:off x="8467725" y="283527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3" name="Line 1887"/>
          <p:cNvSpPr>
            <a:spLocks noChangeShapeType="1"/>
          </p:cNvSpPr>
          <p:nvPr/>
        </p:nvSpPr>
        <p:spPr bwMode="auto">
          <a:xfrm>
            <a:off x="8467725" y="29591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4" name="Rectangle 1888"/>
          <p:cNvSpPr>
            <a:spLocks noChangeArrowheads="1"/>
          </p:cNvSpPr>
          <p:nvPr/>
        </p:nvSpPr>
        <p:spPr bwMode="auto">
          <a:xfrm>
            <a:off x="8467725" y="295910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5" name="Line 1889"/>
          <p:cNvSpPr>
            <a:spLocks noChangeShapeType="1"/>
          </p:cNvSpPr>
          <p:nvPr/>
        </p:nvSpPr>
        <p:spPr bwMode="auto">
          <a:xfrm>
            <a:off x="8467725" y="308133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6" name="Rectangle 1890"/>
          <p:cNvSpPr>
            <a:spLocks noChangeArrowheads="1"/>
          </p:cNvSpPr>
          <p:nvPr/>
        </p:nvSpPr>
        <p:spPr bwMode="auto">
          <a:xfrm>
            <a:off x="8467725" y="308133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7" name="Line 1891"/>
          <p:cNvSpPr>
            <a:spLocks noChangeShapeType="1"/>
          </p:cNvSpPr>
          <p:nvPr/>
        </p:nvSpPr>
        <p:spPr bwMode="auto">
          <a:xfrm>
            <a:off x="8467725" y="320516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8" name="Rectangle 1892"/>
          <p:cNvSpPr>
            <a:spLocks noChangeArrowheads="1"/>
          </p:cNvSpPr>
          <p:nvPr/>
        </p:nvSpPr>
        <p:spPr bwMode="auto">
          <a:xfrm>
            <a:off x="8467725" y="320516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89" name="Line 1893"/>
          <p:cNvSpPr>
            <a:spLocks noChangeShapeType="1"/>
          </p:cNvSpPr>
          <p:nvPr/>
        </p:nvSpPr>
        <p:spPr bwMode="auto">
          <a:xfrm>
            <a:off x="8467725" y="33274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0" name="Rectangle 1894"/>
          <p:cNvSpPr>
            <a:spLocks noChangeArrowheads="1"/>
          </p:cNvSpPr>
          <p:nvPr/>
        </p:nvSpPr>
        <p:spPr bwMode="auto">
          <a:xfrm>
            <a:off x="8467725" y="332740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1" name="Line 1895"/>
          <p:cNvSpPr>
            <a:spLocks noChangeShapeType="1"/>
          </p:cNvSpPr>
          <p:nvPr/>
        </p:nvSpPr>
        <p:spPr bwMode="auto">
          <a:xfrm>
            <a:off x="8467725" y="34512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2" name="Rectangle 1896"/>
          <p:cNvSpPr>
            <a:spLocks noChangeArrowheads="1"/>
          </p:cNvSpPr>
          <p:nvPr/>
        </p:nvSpPr>
        <p:spPr bwMode="auto">
          <a:xfrm>
            <a:off x="8467725" y="345122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3" name="Line 1897"/>
          <p:cNvSpPr>
            <a:spLocks noChangeShapeType="1"/>
          </p:cNvSpPr>
          <p:nvPr/>
        </p:nvSpPr>
        <p:spPr bwMode="auto">
          <a:xfrm>
            <a:off x="8467725" y="357346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4" name="Rectangle 1898"/>
          <p:cNvSpPr>
            <a:spLocks noChangeArrowheads="1"/>
          </p:cNvSpPr>
          <p:nvPr/>
        </p:nvSpPr>
        <p:spPr bwMode="auto">
          <a:xfrm>
            <a:off x="8467725" y="357346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5" name="Line 1899"/>
          <p:cNvSpPr>
            <a:spLocks noChangeShapeType="1"/>
          </p:cNvSpPr>
          <p:nvPr/>
        </p:nvSpPr>
        <p:spPr bwMode="auto">
          <a:xfrm>
            <a:off x="8467725" y="369728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6" name="Rectangle 1900"/>
          <p:cNvSpPr>
            <a:spLocks noChangeArrowheads="1"/>
          </p:cNvSpPr>
          <p:nvPr/>
        </p:nvSpPr>
        <p:spPr bwMode="auto">
          <a:xfrm>
            <a:off x="8467725" y="369728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7" name="Line 1901"/>
          <p:cNvSpPr>
            <a:spLocks noChangeShapeType="1"/>
          </p:cNvSpPr>
          <p:nvPr/>
        </p:nvSpPr>
        <p:spPr bwMode="auto">
          <a:xfrm>
            <a:off x="8467725" y="38195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8" name="Rectangle 1902"/>
          <p:cNvSpPr>
            <a:spLocks noChangeArrowheads="1"/>
          </p:cNvSpPr>
          <p:nvPr/>
        </p:nvSpPr>
        <p:spPr bwMode="auto">
          <a:xfrm>
            <a:off x="8467725" y="381952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99" name="Line 1903"/>
          <p:cNvSpPr>
            <a:spLocks noChangeShapeType="1"/>
          </p:cNvSpPr>
          <p:nvPr/>
        </p:nvSpPr>
        <p:spPr bwMode="auto">
          <a:xfrm>
            <a:off x="8467725" y="394335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0" name="Rectangle 1904"/>
          <p:cNvSpPr>
            <a:spLocks noChangeArrowheads="1"/>
          </p:cNvSpPr>
          <p:nvPr/>
        </p:nvSpPr>
        <p:spPr bwMode="auto">
          <a:xfrm>
            <a:off x="8467725" y="394335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1" name="Line 1905"/>
          <p:cNvSpPr>
            <a:spLocks noChangeShapeType="1"/>
          </p:cNvSpPr>
          <p:nvPr/>
        </p:nvSpPr>
        <p:spPr bwMode="auto">
          <a:xfrm>
            <a:off x="8467725" y="406558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2" name="Rectangle 1906"/>
          <p:cNvSpPr>
            <a:spLocks noChangeArrowheads="1"/>
          </p:cNvSpPr>
          <p:nvPr/>
        </p:nvSpPr>
        <p:spPr bwMode="auto">
          <a:xfrm>
            <a:off x="8467725" y="406558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3" name="Line 1907"/>
          <p:cNvSpPr>
            <a:spLocks noChangeShapeType="1"/>
          </p:cNvSpPr>
          <p:nvPr/>
        </p:nvSpPr>
        <p:spPr bwMode="auto">
          <a:xfrm>
            <a:off x="8467725" y="418941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4" name="Rectangle 1908"/>
          <p:cNvSpPr>
            <a:spLocks noChangeArrowheads="1"/>
          </p:cNvSpPr>
          <p:nvPr/>
        </p:nvSpPr>
        <p:spPr bwMode="auto">
          <a:xfrm>
            <a:off x="8467725" y="418941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5" name="Line 1909"/>
          <p:cNvSpPr>
            <a:spLocks noChangeShapeType="1"/>
          </p:cNvSpPr>
          <p:nvPr/>
        </p:nvSpPr>
        <p:spPr bwMode="auto">
          <a:xfrm>
            <a:off x="8467725" y="431165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6" name="Rectangle 1910"/>
          <p:cNvSpPr>
            <a:spLocks noChangeArrowheads="1"/>
          </p:cNvSpPr>
          <p:nvPr/>
        </p:nvSpPr>
        <p:spPr bwMode="auto">
          <a:xfrm>
            <a:off x="8467725" y="431165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7" name="Line 1911"/>
          <p:cNvSpPr>
            <a:spLocks noChangeShapeType="1"/>
          </p:cNvSpPr>
          <p:nvPr/>
        </p:nvSpPr>
        <p:spPr bwMode="auto">
          <a:xfrm>
            <a:off x="8467725" y="443547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8" name="Rectangle 1912"/>
          <p:cNvSpPr>
            <a:spLocks noChangeArrowheads="1"/>
          </p:cNvSpPr>
          <p:nvPr/>
        </p:nvSpPr>
        <p:spPr bwMode="auto">
          <a:xfrm>
            <a:off x="8467725" y="443547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09" name="Line 1913"/>
          <p:cNvSpPr>
            <a:spLocks noChangeShapeType="1"/>
          </p:cNvSpPr>
          <p:nvPr/>
        </p:nvSpPr>
        <p:spPr bwMode="auto">
          <a:xfrm>
            <a:off x="8467725" y="455771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0" name="Rectangle 1914"/>
          <p:cNvSpPr>
            <a:spLocks noChangeArrowheads="1"/>
          </p:cNvSpPr>
          <p:nvPr/>
        </p:nvSpPr>
        <p:spPr bwMode="auto">
          <a:xfrm>
            <a:off x="8467725" y="455771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1" name="Line 1915"/>
          <p:cNvSpPr>
            <a:spLocks noChangeShapeType="1"/>
          </p:cNvSpPr>
          <p:nvPr/>
        </p:nvSpPr>
        <p:spPr bwMode="auto">
          <a:xfrm>
            <a:off x="8467725" y="468153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2" name="Rectangle 1916"/>
          <p:cNvSpPr>
            <a:spLocks noChangeArrowheads="1"/>
          </p:cNvSpPr>
          <p:nvPr/>
        </p:nvSpPr>
        <p:spPr bwMode="auto">
          <a:xfrm>
            <a:off x="8467725" y="468153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3" name="Line 1917"/>
          <p:cNvSpPr>
            <a:spLocks noChangeShapeType="1"/>
          </p:cNvSpPr>
          <p:nvPr/>
        </p:nvSpPr>
        <p:spPr bwMode="auto">
          <a:xfrm>
            <a:off x="8467725" y="480377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4" name="Rectangle 1918"/>
          <p:cNvSpPr>
            <a:spLocks noChangeArrowheads="1"/>
          </p:cNvSpPr>
          <p:nvPr/>
        </p:nvSpPr>
        <p:spPr bwMode="auto">
          <a:xfrm>
            <a:off x="8467725" y="480377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5" name="Line 1919"/>
          <p:cNvSpPr>
            <a:spLocks noChangeShapeType="1"/>
          </p:cNvSpPr>
          <p:nvPr/>
        </p:nvSpPr>
        <p:spPr bwMode="auto">
          <a:xfrm>
            <a:off x="8467725" y="49276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6" name="Rectangle 1920"/>
          <p:cNvSpPr>
            <a:spLocks noChangeArrowheads="1"/>
          </p:cNvSpPr>
          <p:nvPr/>
        </p:nvSpPr>
        <p:spPr bwMode="auto">
          <a:xfrm>
            <a:off x="8467725" y="492760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7" name="Line 1921"/>
          <p:cNvSpPr>
            <a:spLocks noChangeShapeType="1"/>
          </p:cNvSpPr>
          <p:nvPr/>
        </p:nvSpPr>
        <p:spPr bwMode="auto">
          <a:xfrm>
            <a:off x="8467725" y="504983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8" name="Rectangle 1922"/>
          <p:cNvSpPr>
            <a:spLocks noChangeArrowheads="1"/>
          </p:cNvSpPr>
          <p:nvPr/>
        </p:nvSpPr>
        <p:spPr bwMode="auto">
          <a:xfrm>
            <a:off x="8467725" y="504983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19" name="Line 1923"/>
          <p:cNvSpPr>
            <a:spLocks noChangeShapeType="1"/>
          </p:cNvSpPr>
          <p:nvPr/>
        </p:nvSpPr>
        <p:spPr bwMode="auto">
          <a:xfrm>
            <a:off x="8467725" y="517366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0" name="Rectangle 1924"/>
          <p:cNvSpPr>
            <a:spLocks noChangeArrowheads="1"/>
          </p:cNvSpPr>
          <p:nvPr/>
        </p:nvSpPr>
        <p:spPr bwMode="auto">
          <a:xfrm>
            <a:off x="8467725" y="517366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1" name="Line 1925"/>
          <p:cNvSpPr>
            <a:spLocks noChangeShapeType="1"/>
          </p:cNvSpPr>
          <p:nvPr/>
        </p:nvSpPr>
        <p:spPr bwMode="auto">
          <a:xfrm>
            <a:off x="8467725" y="52959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2" name="Rectangle 1926"/>
          <p:cNvSpPr>
            <a:spLocks noChangeArrowheads="1"/>
          </p:cNvSpPr>
          <p:nvPr/>
        </p:nvSpPr>
        <p:spPr bwMode="auto">
          <a:xfrm>
            <a:off x="8467725" y="529590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3" name="Line 1927"/>
          <p:cNvSpPr>
            <a:spLocks noChangeShapeType="1"/>
          </p:cNvSpPr>
          <p:nvPr/>
        </p:nvSpPr>
        <p:spPr bwMode="auto">
          <a:xfrm>
            <a:off x="8467725" y="54197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4" name="Rectangle 1928"/>
          <p:cNvSpPr>
            <a:spLocks noChangeArrowheads="1"/>
          </p:cNvSpPr>
          <p:nvPr/>
        </p:nvSpPr>
        <p:spPr bwMode="auto">
          <a:xfrm>
            <a:off x="8467725" y="541972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5" name="Line 1929"/>
          <p:cNvSpPr>
            <a:spLocks noChangeShapeType="1"/>
          </p:cNvSpPr>
          <p:nvPr/>
        </p:nvSpPr>
        <p:spPr bwMode="auto">
          <a:xfrm>
            <a:off x="8467725" y="554196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6" name="Rectangle 1930"/>
          <p:cNvSpPr>
            <a:spLocks noChangeArrowheads="1"/>
          </p:cNvSpPr>
          <p:nvPr/>
        </p:nvSpPr>
        <p:spPr bwMode="auto">
          <a:xfrm>
            <a:off x="8467725" y="554196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7" name="Line 1931"/>
          <p:cNvSpPr>
            <a:spLocks noChangeShapeType="1"/>
          </p:cNvSpPr>
          <p:nvPr/>
        </p:nvSpPr>
        <p:spPr bwMode="auto">
          <a:xfrm>
            <a:off x="8467725" y="566578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8" name="Rectangle 1932"/>
          <p:cNvSpPr>
            <a:spLocks noChangeArrowheads="1"/>
          </p:cNvSpPr>
          <p:nvPr/>
        </p:nvSpPr>
        <p:spPr bwMode="auto">
          <a:xfrm>
            <a:off x="8467725" y="566578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29" name="Line 1933"/>
          <p:cNvSpPr>
            <a:spLocks noChangeShapeType="1"/>
          </p:cNvSpPr>
          <p:nvPr/>
        </p:nvSpPr>
        <p:spPr bwMode="auto">
          <a:xfrm>
            <a:off x="8467725" y="57880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0" name="Rectangle 1934"/>
          <p:cNvSpPr>
            <a:spLocks noChangeArrowheads="1"/>
          </p:cNvSpPr>
          <p:nvPr/>
        </p:nvSpPr>
        <p:spPr bwMode="auto">
          <a:xfrm>
            <a:off x="8467725" y="5788025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1" name="Line 1935"/>
          <p:cNvSpPr>
            <a:spLocks noChangeShapeType="1"/>
          </p:cNvSpPr>
          <p:nvPr/>
        </p:nvSpPr>
        <p:spPr bwMode="auto">
          <a:xfrm>
            <a:off x="8467725" y="591185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2" name="Rectangle 1936"/>
          <p:cNvSpPr>
            <a:spLocks noChangeArrowheads="1"/>
          </p:cNvSpPr>
          <p:nvPr/>
        </p:nvSpPr>
        <p:spPr bwMode="auto">
          <a:xfrm>
            <a:off x="8467725" y="591185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3" name="Line 1937"/>
          <p:cNvSpPr>
            <a:spLocks noChangeShapeType="1"/>
          </p:cNvSpPr>
          <p:nvPr/>
        </p:nvSpPr>
        <p:spPr bwMode="auto">
          <a:xfrm>
            <a:off x="8467725" y="603408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4" name="Rectangle 1938"/>
          <p:cNvSpPr>
            <a:spLocks noChangeArrowheads="1"/>
          </p:cNvSpPr>
          <p:nvPr/>
        </p:nvSpPr>
        <p:spPr bwMode="auto">
          <a:xfrm>
            <a:off x="8467725" y="603408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5" name="Line 1939"/>
          <p:cNvSpPr>
            <a:spLocks noChangeShapeType="1"/>
          </p:cNvSpPr>
          <p:nvPr/>
        </p:nvSpPr>
        <p:spPr bwMode="auto">
          <a:xfrm>
            <a:off x="8467725" y="6157913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6" name="Rectangle 1940"/>
          <p:cNvSpPr>
            <a:spLocks noChangeArrowheads="1"/>
          </p:cNvSpPr>
          <p:nvPr/>
        </p:nvSpPr>
        <p:spPr bwMode="auto">
          <a:xfrm>
            <a:off x="8467725" y="6157913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7" name="Line 1941"/>
          <p:cNvSpPr>
            <a:spLocks noChangeShapeType="1"/>
          </p:cNvSpPr>
          <p:nvPr/>
        </p:nvSpPr>
        <p:spPr bwMode="auto">
          <a:xfrm>
            <a:off x="8467725" y="6288088"/>
            <a:ext cx="15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8" name="Rectangle 1942"/>
          <p:cNvSpPr>
            <a:spLocks noChangeArrowheads="1"/>
          </p:cNvSpPr>
          <p:nvPr/>
        </p:nvSpPr>
        <p:spPr bwMode="auto">
          <a:xfrm>
            <a:off x="8467725" y="6288088"/>
            <a:ext cx="9525" cy="7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39" name="Line 1943"/>
          <p:cNvSpPr>
            <a:spLocks noChangeShapeType="1"/>
          </p:cNvSpPr>
          <p:nvPr/>
        </p:nvSpPr>
        <p:spPr bwMode="auto">
          <a:xfrm>
            <a:off x="8467725" y="641985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40" name="Rectangle 1944"/>
          <p:cNvSpPr>
            <a:spLocks noChangeArrowheads="1"/>
          </p:cNvSpPr>
          <p:nvPr/>
        </p:nvSpPr>
        <p:spPr bwMode="auto">
          <a:xfrm>
            <a:off x="8467725" y="6419850"/>
            <a:ext cx="9525" cy="79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30" name="Rectangle 1534"/>
          <p:cNvSpPr>
            <a:spLocks noChangeArrowheads="1"/>
          </p:cNvSpPr>
          <p:nvPr/>
        </p:nvSpPr>
        <p:spPr bwMode="auto">
          <a:xfrm>
            <a:off x="2046288" y="2359025"/>
            <a:ext cx="7080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31" name="Rectangle 1535"/>
          <p:cNvSpPr>
            <a:spLocks noChangeArrowheads="1"/>
          </p:cNvSpPr>
          <p:nvPr/>
        </p:nvSpPr>
        <p:spPr bwMode="auto">
          <a:xfrm>
            <a:off x="2062163" y="2514600"/>
            <a:ext cx="628650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Definición de Problemas</a:t>
            </a:r>
          </a:p>
        </p:txBody>
      </p:sp>
      <p:sp>
        <p:nvSpPr>
          <p:cNvPr id="5632" name="Rectangle 1536"/>
          <p:cNvSpPr>
            <a:spLocks noChangeArrowheads="1"/>
          </p:cNvSpPr>
          <p:nvPr/>
        </p:nvSpPr>
        <p:spPr bwMode="auto">
          <a:xfrm>
            <a:off x="3438525" y="3065463"/>
            <a:ext cx="674688" cy="611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33" name="Rectangle 1537"/>
          <p:cNvSpPr>
            <a:spLocks noChangeArrowheads="1"/>
          </p:cNvSpPr>
          <p:nvPr/>
        </p:nvSpPr>
        <p:spPr bwMode="auto">
          <a:xfrm>
            <a:off x="4724400" y="3759200"/>
            <a:ext cx="708025" cy="588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34" name="Rectangle 1538"/>
          <p:cNvSpPr>
            <a:spLocks noChangeArrowheads="1"/>
          </p:cNvSpPr>
          <p:nvPr/>
        </p:nvSpPr>
        <p:spPr bwMode="auto">
          <a:xfrm>
            <a:off x="6000750" y="4495800"/>
            <a:ext cx="857250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35" name="Rectangle 1539"/>
          <p:cNvSpPr>
            <a:spLocks noChangeArrowheads="1"/>
          </p:cNvSpPr>
          <p:nvPr/>
        </p:nvSpPr>
        <p:spPr bwMode="auto">
          <a:xfrm>
            <a:off x="3484563" y="3200400"/>
            <a:ext cx="628650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Literatura Relacionada</a:t>
            </a:r>
          </a:p>
        </p:txBody>
      </p:sp>
      <p:sp>
        <p:nvSpPr>
          <p:cNvPr id="5636" name="Rectangle 1540"/>
          <p:cNvSpPr>
            <a:spLocks noChangeArrowheads="1"/>
          </p:cNvSpPr>
          <p:nvPr/>
        </p:nvSpPr>
        <p:spPr bwMode="auto">
          <a:xfrm>
            <a:off x="4741863" y="3886200"/>
            <a:ext cx="628650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Plan de</a:t>
            </a:r>
          </a:p>
          <a:p>
            <a:pPr algn="ctr" eaLnBrk="0" hangingPunct="0"/>
            <a:r>
              <a:rPr lang="en-US" sz="900"/>
              <a:t>Eliminación</a:t>
            </a:r>
          </a:p>
        </p:txBody>
      </p:sp>
      <p:sp>
        <p:nvSpPr>
          <p:cNvPr id="5637" name="Rectangle 1541"/>
          <p:cNvSpPr>
            <a:spLocks noChangeArrowheads="1"/>
          </p:cNvSpPr>
          <p:nvPr/>
        </p:nvSpPr>
        <p:spPr bwMode="auto">
          <a:xfrm>
            <a:off x="6061075" y="4679950"/>
            <a:ext cx="720725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Comunicación de Resultados</a:t>
            </a:r>
          </a:p>
        </p:txBody>
      </p:sp>
      <p:sp>
        <p:nvSpPr>
          <p:cNvPr id="5638" name="Line 1542"/>
          <p:cNvSpPr>
            <a:spLocks noChangeShapeType="1"/>
          </p:cNvSpPr>
          <p:nvPr/>
        </p:nvSpPr>
        <p:spPr bwMode="auto">
          <a:xfrm>
            <a:off x="4113213" y="3309938"/>
            <a:ext cx="29527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39" name="Rectangle 1543"/>
          <p:cNvSpPr>
            <a:spLocks noChangeArrowheads="1"/>
          </p:cNvSpPr>
          <p:nvPr/>
        </p:nvSpPr>
        <p:spPr bwMode="auto">
          <a:xfrm>
            <a:off x="2133600" y="1706563"/>
            <a:ext cx="119063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C1</a:t>
            </a:r>
            <a:endParaRPr lang="en-US" sz="800"/>
          </a:p>
        </p:txBody>
      </p:sp>
      <p:sp>
        <p:nvSpPr>
          <p:cNvPr id="5640" name="Rectangle 1544"/>
          <p:cNvSpPr>
            <a:spLocks noChangeArrowheads="1"/>
          </p:cNvSpPr>
          <p:nvPr/>
        </p:nvSpPr>
        <p:spPr bwMode="auto">
          <a:xfrm>
            <a:off x="2146300" y="5795963"/>
            <a:ext cx="379413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41" name="Rectangle 1545"/>
          <p:cNvSpPr>
            <a:spLocks noChangeArrowheads="1"/>
          </p:cNvSpPr>
          <p:nvPr/>
        </p:nvSpPr>
        <p:spPr bwMode="auto">
          <a:xfrm>
            <a:off x="7135813" y="3248025"/>
            <a:ext cx="1238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O1</a:t>
            </a:r>
            <a:endParaRPr lang="en-US" sz="800"/>
          </a:p>
        </p:txBody>
      </p:sp>
      <p:sp>
        <p:nvSpPr>
          <p:cNvPr id="5642" name="Rectangle 1546"/>
          <p:cNvSpPr>
            <a:spLocks noChangeArrowheads="1"/>
          </p:cNvSpPr>
          <p:nvPr/>
        </p:nvSpPr>
        <p:spPr bwMode="auto">
          <a:xfrm>
            <a:off x="7127875" y="3992563"/>
            <a:ext cx="1238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O2</a:t>
            </a:r>
            <a:endParaRPr lang="en-US" sz="800"/>
          </a:p>
        </p:txBody>
      </p:sp>
      <p:sp>
        <p:nvSpPr>
          <p:cNvPr id="5643" name="Rectangle 1547"/>
          <p:cNvSpPr>
            <a:spLocks noChangeArrowheads="1"/>
          </p:cNvSpPr>
          <p:nvPr/>
        </p:nvSpPr>
        <p:spPr bwMode="auto">
          <a:xfrm>
            <a:off x="1211263" y="2620963"/>
            <a:ext cx="8413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I1</a:t>
            </a:r>
            <a:endParaRPr lang="en-US" sz="800"/>
          </a:p>
        </p:txBody>
      </p:sp>
      <p:sp>
        <p:nvSpPr>
          <p:cNvPr id="5644" name="Line 1548"/>
          <p:cNvSpPr>
            <a:spLocks noChangeShapeType="1"/>
          </p:cNvSpPr>
          <p:nvPr/>
        </p:nvSpPr>
        <p:spPr bwMode="auto">
          <a:xfrm flipV="1">
            <a:off x="2209800" y="2943225"/>
            <a:ext cx="1588" cy="27765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45" name="Line 1549"/>
          <p:cNvSpPr>
            <a:spLocks noChangeShapeType="1"/>
          </p:cNvSpPr>
          <p:nvPr/>
        </p:nvSpPr>
        <p:spPr bwMode="auto">
          <a:xfrm>
            <a:off x="1371600" y="2667000"/>
            <a:ext cx="6286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46" name="Line 1550"/>
          <p:cNvSpPr>
            <a:spLocks noChangeShapeType="1"/>
          </p:cNvSpPr>
          <p:nvPr/>
        </p:nvSpPr>
        <p:spPr bwMode="auto">
          <a:xfrm flipV="1">
            <a:off x="2286000" y="5334000"/>
            <a:ext cx="38862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47" name="Line 1551"/>
          <p:cNvSpPr>
            <a:spLocks noChangeShapeType="1"/>
          </p:cNvSpPr>
          <p:nvPr/>
        </p:nvSpPr>
        <p:spPr bwMode="auto">
          <a:xfrm flipV="1">
            <a:off x="6248400" y="5080000"/>
            <a:ext cx="0" cy="1778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48" name="Rectangle 1552"/>
          <p:cNvSpPr>
            <a:spLocks noChangeArrowheads="1"/>
          </p:cNvSpPr>
          <p:nvPr/>
        </p:nvSpPr>
        <p:spPr bwMode="auto">
          <a:xfrm>
            <a:off x="7086600" y="2895600"/>
            <a:ext cx="1233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Identificar desperdicios de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Cultura, Proceso y Tecnología</a:t>
            </a:r>
          </a:p>
        </p:txBody>
      </p:sp>
      <p:sp>
        <p:nvSpPr>
          <p:cNvPr id="5649" name="Line 1553"/>
          <p:cNvSpPr>
            <a:spLocks noChangeShapeType="1"/>
          </p:cNvSpPr>
          <p:nvPr/>
        </p:nvSpPr>
        <p:spPr bwMode="auto">
          <a:xfrm>
            <a:off x="5432425" y="4038600"/>
            <a:ext cx="1633538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50" name="Rectangle 1554"/>
          <p:cNvSpPr>
            <a:spLocks noChangeArrowheads="1"/>
          </p:cNvSpPr>
          <p:nvPr/>
        </p:nvSpPr>
        <p:spPr bwMode="auto">
          <a:xfrm>
            <a:off x="1066800" y="2346325"/>
            <a:ext cx="879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Información sobre procesos del taller</a:t>
            </a:r>
          </a:p>
        </p:txBody>
      </p:sp>
      <p:sp>
        <p:nvSpPr>
          <p:cNvPr id="5651" name="Rectangle 1555"/>
          <p:cNvSpPr>
            <a:spLocks noChangeArrowheads="1"/>
          </p:cNvSpPr>
          <p:nvPr/>
        </p:nvSpPr>
        <p:spPr bwMode="auto">
          <a:xfrm>
            <a:off x="1195388" y="1371600"/>
            <a:ext cx="1006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    Problemas de Cultura,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    Proceso y Tecnología</a:t>
            </a:r>
            <a:endParaRPr lang="en-US" sz="800"/>
          </a:p>
        </p:txBody>
      </p:sp>
      <p:sp>
        <p:nvSpPr>
          <p:cNvPr id="5652" name="Line 1556"/>
          <p:cNvSpPr>
            <a:spLocks noChangeShapeType="1"/>
          </p:cNvSpPr>
          <p:nvPr/>
        </p:nvSpPr>
        <p:spPr bwMode="auto">
          <a:xfrm>
            <a:off x="4867275" y="2185988"/>
            <a:ext cx="0" cy="15509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53" name="Line 1557"/>
          <p:cNvSpPr>
            <a:spLocks noChangeShapeType="1"/>
          </p:cNvSpPr>
          <p:nvPr/>
        </p:nvSpPr>
        <p:spPr bwMode="auto">
          <a:xfrm>
            <a:off x="3609975" y="2185988"/>
            <a:ext cx="0" cy="87947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54" name="Rectangle 1558"/>
          <p:cNvSpPr>
            <a:spLocks noChangeArrowheads="1"/>
          </p:cNvSpPr>
          <p:nvPr/>
        </p:nvSpPr>
        <p:spPr bwMode="auto">
          <a:xfrm>
            <a:off x="7054850" y="3657600"/>
            <a:ext cx="1069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rgbClr val="000000"/>
                </a:solidFill>
              </a:rPr>
              <a:t>Soluciones</a:t>
            </a:r>
          </a:p>
          <a:p>
            <a:pPr algn="ctr" eaLnBrk="0" hangingPunct="0"/>
            <a:r>
              <a:rPr lang="en-US" sz="800">
                <a:solidFill>
                  <a:srgbClr val="000000"/>
                </a:solidFill>
              </a:rPr>
              <a:t>para eliminar desperdicios</a:t>
            </a:r>
            <a:endParaRPr lang="en-US" sz="800"/>
          </a:p>
        </p:txBody>
      </p:sp>
      <p:sp>
        <p:nvSpPr>
          <p:cNvPr id="5655" name="Line 1559"/>
          <p:cNvSpPr>
            <a:spLocks noChangeShapeType="1"/>
          </p:cNvSpPr>
          <p:nvPr/>
        </p:nvSpPr>
        <p:spPr bwMode="auto">
          <a:xfrm>
            <a:off x="2209800" y="1844675"/>
            <a:ext cx="0" cy="4889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56" name="Line 1560"/>
          <p:cNvSpPr>
            <a:spLocks noChangeShapeType="1"/>
          </p:cNvSpPr>
          <p:nvPr/>
        </p:nvSpPr>
        <p:spPr bwMode="auto">
          <a:xfrm>
            <a:off x="2286000" y="2133600"/>
            <a:ext cx="2517775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57" name="Rectangle 1561"/>
          <p:cNvSpPr>
            <a:spLocks noChangeArrowheads="1"/>
          </p:cNvSpPr>
          <p:nvPr/>
        </p:nvSpPr>
        <p:spPr bwMode="auto">
          <a:xfrm>
            <a:off x="1881188" y="5891213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Jefe y Asistente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del Taller</a:t>
            </a:r>
            <a:endParaRPr lang="en-US" sz="800"/>
          </a:p>
        </p:txBody>
      </p:sp>
      <p:sp>
        <p:nvSpPr>
          <p:cNvPr id="5658" name="Rectangle 1562"/>
          <p:cNvSpPr>
            <a:spLocks noChangeArrowheads="1"/>
          </p:cNvSpPr>
          <p:nvPr/>
        </p:nvSpPr>
        <p:spPr bwMode="auto">
          <a:xfrm>
            <a:off x="2173288" y="5751513"/>
            <a:ext cx="14128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M1</a:t>
            </a:r>
            <a:endParaRPr lang="en-US" sz="800"/>
          </a:p>
        </p:txBody>
      </p:sp>
      <p:sp>
        <p:nvSpPr>
          <p:cNvPr id="5659" name="Rectangle 1563"/>
          <p:cNvSpPr>
            <a:spLocks noChangeArrowheads="1"/>
          </p:cNvSpPr>
          <p:nvPr/>
        </p:nvSpPr>
        <p:spPr bwMode="auto">
          <a:xfrm>
            <a:off x="2590800" y="2819400"/>
            <a:ext cx="139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A1</a:t>
            </a:r>
            <a:endParaRPr lang="en-US" sz="900"/>
          </a:p>
        </p:txBody>
      </p:sp>
      <p:sp>
        <p:nvSpPr>
          <p:cNvPr id="5660" name="Rectangle 1564"/>
          <p:cNvSpPr>
            <a:spLocks noChangeArrowheads="1"/>
          </p:cNvSpPr>
          <p:nvPr/>
        </p:nvSpPr>
        <p:spPr bwMode="auto">
          <a:xfrm>
            <a:off x="3962400" y="3521075"/>
            <a:ext cx="139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A2</a:t>
            </a:r>
            <a:endParaRPr lang="en-US"/>
          </a:p>
        </p:txBody>
      </p:sp>
      <p:sp>
        <p:nvSpPr>
          <p:cNvPr id="5661" name="Rectangle 1565"/>
          <p:cNvSpPr>
            <a:spLocks noChangeArrowheads="1"/>
          </p:cNvSpPr>
          <p:nvPr/>
        </p:nvSpPr>
        <p:spPr bwMode="auto">
          <a:xfrm>
            <a:off x="5257800" y="4206875"/>
            <a:ext cx="139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A3</a:t>
            </a:r>
            <a:endParaRPr lang="en-US" sz="900"/>
          </a:p>
        </p:txBody>
      </p:sp>
      <p:sp>
        <p:nvSpPr>
          <p:cNvPr id="5662" name="Rectangle 1566"/>
          <p:cNvSpPr>
            <a:spLocks noChangeArrowheads="1"/>
          </p:cNvSpPr>
          <p:nvPr/>
        </p:nvSpPr>
        <p:spPr bwMode="auto">
          <a:xfrm>
            <a:off x="6510338" y="4953000"/>
            <a:ext cx="139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A4</a:t>
            </a:r>
            <a:endParaRPr lang="en-US"/>
          </a:p>
        </p:txBody>
      </p:sp>
      <p:sp>
        <p:nvSpPr>
          <p:cNvPr id="5663" name="Line 1567"/>
          <p:cNvSpPr>
            <a:spLocks noChangeShapeType="1"/>
          </p:cNvSpPr>
          <p:nvPr/>
        </p:nvSpPr>
        <p:spPr bwMode="auto">
          <a:xfrm flipV="1">
            <a:off x="4876800" y="4348163"/>
            <a:ext cx="0" cy="909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64" name="Line 1568"/>
          <p:cNvSpPr>
            <a:spLocks noChangeShapeType="1"/>
          </p:cNvSpPr>
          <p:nvPr/>
        </p:nvSpPr>
        <p:spPr bwMode="auto">
          <a:xfrm flipV="1">
            <a:off x="3581400" y="3676650"/>
            <a:ext cx="0" cy="1581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65" name="Line 1569"/>
          <p:cNvSpPr>
            <a:spLocks noChangeShapeType="1"/>
          </p:cNvSpPr>
          <p:nvPr/>
        </p:nvSpPr>
        <p:spPr bwMode="auto">
          <a:xfrm flipV="1">
            <a:off x="3962400" y="3676650"/>
            <a:ext cx="0" cy="1733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66" name="Rectangle 1570"/>
          <p:cNvSpPr>
            <a:spLocks noChangeArrowheads="1"/>
          </p:cNvSpPr>
          <p:nvPr/>
        </p:nvSpPr>
        <p:spPr bwMode="auto">
          <a:xfrm>
            <a:off x="4419600" y="5751513"/>
            <a:ext cx="1571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M3</a:t>
            </a:r>
            <a:endParaRPr lang="en-US" sz="800"/>
          </a:p>
        </p:txBody>
      </p:sp>
      <p:sp>
        <p:nvSpPr>
          <p:cNvPr id="5667" name="Line 1571"/>
          <p:cNvSpPr>
            <a:spLocks noChangeShapeType="1"/>
          </p:cNvSpPr>
          <p:nvPr/>
        </p:nvSpPr>
        <p:spPr bwMode="auto">
          <a:xfrm flipV="1">
            <a:off x="6477000" y="5080000"/>
            <a:ext cx="0" cy="330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68" name="Line 1572"/>
          <p:cNvSpPr>
            <a:spLocks noChangeShapeType="1"/>
          </p:cNvSpPr>
          <p:nvPr/>
        </p:nvSpPr>
        <p:spPr bwMode="auto">
          <a:xfrm flipV="1">
            <a:off x="4038600" y="5486400"/>
            <a:ext cx="3921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69" name="Line 1573"/>
          <p:cNvSpPr>
            <a:spLocks noChangeShapeType="1"/>
          </p:cNvSpPr>
          <p:nvPr/>
        </p:nvSpPr>
        <p:spPr bwMode="auto">
          <a:xfrm flipV="1">
            <a:off x="5029200" y="4348163"/>
            <a:ext cx="0" cy="10620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70" name="Arc 1574"/>
          <p:cNvSpPr>
            <a:spLocks/>
          </p:cNvSpPr>
          <p:nvPr/>
        </p:nvSpPr>
        <p:spPr bwMode="auto">
          <a:xfrm>
            <a:off x="2224088" y="5334000"/>
            <a:ext cx="61912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71" name="Arc 1575"/>
          <p:cNvSpPr>
            <a:spLocks/>
          </p:cNvSpPr>
          <p:nvPr/>
        </p:nvSpPr>
        <p:spPr bwMode="auto">
          <a:xfrm>
            <a:off x="6186488" y="5272088"/>
            <a:ext cx="61912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72" name="Arc 1576"/>
          <p:cNvSpPr>
            <a:spLocks/>
          </p:cNvSpPr>
          <p:nvPr/>
        </p:nvSpPr>
        <p:spPr bwMode="auto">
          <a:xfrm>
            <a:off x="4508500" y="5486400"/>
            <a:ext cx="63500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73" name="Arc 1577"/>
          <p:cNvSpPr>
            <a:spLocks/>
          </p:cNvSpPr>
          <p:nvPr/>
        </p:nvSpPr>
        <p:spPr bwMode="auto">
          <a:xfrm>
            <a:off x="6413500" y="5426075"/>
            <a:ext cx="63500" cy="603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74" name="Arc 1578"/>
          <p:cNvSpPr>
            <a:spLocks/>
          </p:cNvSpPr>
          <p:nvPr/>
        </p:nvSpPr>
        <p:spPr bwMode="auto">
          <a:xfrm>
            <a:off x="3519488" y="5272088"/>
            <a:ext cx="61912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75" name="Arc 1579"/>
          <p:cNvSpPr>
            <a:spLocks/>
          </p:cNvSpPr>
          <p:nvPr/>
        </p:nvSpPr>
        <p:spPr bwMode="auto">
          <a:xfrm>
            <a:off x="4813300" y="52720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76" name="Arc 1580"/>
          <p:cNvSpPr>
            <a:spLocks/>
          </p:cNvSpPr>
          <p:nvPr/>
        </p:nvSpPr>
        <p:spPr bwMode="auto">
          <a:xfrm>
            <a:off x="4965700" y="5426075"/>
            <a:ext cx="63500" cy="603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77" name="Arc 1581"/>
          <p:cNvSpPr>
            <a:spLocks/>
          </p:cNvSpPr>
          <p:nvPr/>
        </p:nvSpPr>
        <p:spPr bwMode="auto">
          <a:xfrm>
            <a:off x="6796088" y="1828800"/>
            <a:ext cx="61912" cy="60325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80" name="Line 1584"/>
          <p:cNvSpPr>
            <a:spLocks noChangeShapeType="1"/>
          </p:cNvSpPr>
          <p:nvPr/>
        </p:nvSpPr>
        <p:spPr bwMode="auto">
          <a:xfrm flipV="1">
            <a:off x="6858000" y="1889125"/>
            <a:ext cx="0" cy="26257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81" name="Arc 1585"/>
          <p:cNvSpPr>
            <a:spLocks/>
          </p:cNvSpPr>
          <p:nvPr/>
        </p:nvSpPr>
        <p:spPr bwMode="auto">
          <a:xfrm>
            <a:off x="2514600" y="1828800"/>
            <a:ext cx="63500" cy="60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47 w 21600"/>
              <a:gd name="T1" fmla="*/ 24114 h 24114"/>
              <a:gd name="T2" fmla="*/ 21600 w 21600"/>
              <a:gd name="T3" fmla="*/ 0 h 24114"/>
              <a:gd name="T4" fmla="*/ 21600 w 21600"/>
              <a:gd name="T5" fmla="*/ 21600 h 24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114" fill="none" extrusionOk="0">
                <a:moveTo>
                  <a:pt x="146" y="24114"/>
                </a:moveTo>
                <a:cubicBezTo>
                  <a:pt x="49" y="23279"/>
                  <a:pt x="0" y="22440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24114" stroke="0" extrusionOk="0">
                <a:moveTo>
                  <a:pt x="146" y="24114"/>
                </a:moveTo>
                <a:cubicBezTo>
                  <a:pt x="49" y="23279"/>
                  <a:pt x="0" y="22440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82" name="Line 1586"/>
          <p:cNvSpPr>
            <a:spLocks noChangeShapeType="1"/>
          </p:cNvSpPr>
          <p:nvPr/>
        </p:nvSpPr>
        <p:spPr bwMode="auto">
          <a:xfrm flipH="1">
            <a:off x="2590800" y="1828800"/>
            <a:ext cx="4186238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83" name="Line 1587"/>
          <p:cNvSpPr>
            <a:spLocks noChangeShapeType="1"/>
          </p:cNvSpPr>
          <p:nvPr/>
        </p:nvSpPr>
        <p:spPr bwMode="auto">
          <a:xfrm>
            <a:off x="2514600" y="1905000"/>
            <a:ext cx="0" cy="4286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84" name="Rectangle 1588"/>
          <p:cNvSpPr>
            <a:spLocks noChangeArrowheads="1"/>
          </p:cNvSpPr>
          <p:nvPr/>
        </p:nvSpPr>
        <p:spPr bwMode="auto">
          <a:xfrm>
            <a:off x="5873750" y="1371600"/>
            <a:ext cx="12128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Comunicación de Resultados (Reducción de desperdicios)</a:t>
            </a:r>
            <a:endParaRPr lang="en-US" sz="800"/>
          </a:p>
        </p:txBody>
      </p:sp>
      <p:sp>
        <p:nvSpPr>
          <p:cNvPr id="5685" name="Freeform 1589"/>
          <p:cNvSpPr>
            <a:spLocks/>
          </p:cNvSpPr>
          <p:nvPr/>
        </p:nvSpPr>
        <p:spPr bwMode="auto">
          <a:xfrm>
            <a:off x="5767388" y="17526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86" name="Oval 1590"/>
          <p:cNvSpPr>
            <a:spLocks noChangeArrowheads="1"/>
          </p:cNvSpPr>
          <p:nvPr/>
        </p:nvSpPr>
        <p:spPr bwMode="auto">
          <a:xfrm>
            <a:off x="5746750" y="1793875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87" name="Arc 1591"/>
          <p:cNvSpPr>
            <a:spLocks/>
          </p:cNvSpPr>
          <p:nvPr/>
        </p:nvSpPr>
        <p:spPr bwMode="auto">
          <a:xfrm>
            <a:off x="3924300" y="1828800"/>
            <a:ext cx="63500" cy="60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47 w 21600"/>
              <a:gd name="T1" fmla="*/ 24114 h 24114"/>
              <a:gd name="T2" fmla="*/ 21600 w 21600"/>
              <a:gd name="T3" fmla="*/ 0 h 24114"/>
              <a:gd name="T4" fmla="*/ 21600 w 21600"/>
              <a:gd name="T5" fmla="*/ 21600 h 24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114" fill="none" extrusionOk="0">
                <a:moveTo>
                  <a:pt x="146" y="24114"/>
                </a:moveTo>
                <a:cubicBezTo>
                  <a:pt x="49" y="23279"/>
                  <a:pt x="0" y="22440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24114" stroke="0" extrusionOk="0">
                <a:moveTo>
                  <a:pt x="146" y="24114"/>
                </a:moveTo>
                <a:cubicBezTo>
                  <a:pt x="49" y="23279"/>
                  <a:pt x="0" y="22440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88" name="Arc 1592"/>
          <p:cNvSpPr>
            <a:spLocks/>
          </p:cNvSpPr>
          <p:nvPr/>
        </p:nvSpPr>
        <p:spPr bwMode="auto">
          <a:xfrm>
            <a:off x="5194300" y="1828800"/>
            <a:ext cx="63500" cy="60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47 w 21600"/>
              <a:gd name="T1" fmla="*/ 24114 h 24114"/>
              <a:gd name="T2" fmla="*/ 21600 w 21600"/>
              <a:gd name="T3" fmla="*/ 0 h 24114"/>
              <a:gd name="T4" fmla="*/ 21600 w 21600"/>
              <a:gd name="T5" fmla="*/ 21600 h 24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114" fill="none" extrusionOk="0">
                <a:moveTo>
                  <a:pt x="146" y="24114"/>
                </a:moveTo>
                <a:cubicBezTo>
                  <a:pt x="49" y="23279"/>
                  <a:pt x="0" y="22440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24114" stroke="0" extrusionOk="0">
                <a:moveTo>
                  <a:pt x="146" y="24114"/>
                </a:moveTo>
                <a:cubicBezTo>
                  <a:pt x="49" y="23279"/>
                  <a:pt x="0" y="22440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89" name="Line 1593"/>
          <p:cNvSpPr>
            <a:spLocks noChangeShapeType="1"/>
          </p:cNvSpPr>
          <p:nvPr/>
        </p:nvSpPr>
        <p:spPr bwMode="auto">
          <a:xfrm>
            <a:off x="5194300" y="1889125"/>
            <a:ext cx="0" cy="183197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90" name="Line 1594"/>
          <p:cNvSpPr>
            <a:spLocks noChangeShapeType="1"/>
          </p:cNvSpPr>
          <p:nvPr/>
        </p:nvSpPr>
        <p:spPr bwMode="auto">
          <a:xfrm>
            <a:off x="3924300" y="1889125"/>
            <a:ext cx="0" cy="116046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91" name="Arc 1595"/>
          <p:cNvSpPr>
            <a:spLocks/>
          </p:cNvSpPr>
          <p:nvPr/>
        </p:nvSpPr>
        <p:spPr bwMode="auto">
          <a:xfrm>
            <a:off x="2209800" y="20748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92" name="Arc 1596"/>
          <p:cNvSpPr>
            <a:spLocks/>
          </p:cNvSpPr>
          <p:nvPr/>
        </p:nvSpPr>
        <p:spPr bwMode="auto">
          <a:xfrm>
            <a:off x="3581400" y="2133600"/>
            <a:ext cx="34925" cy="365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93" name="Rectangle 1597"/>
          <p:cNvSpPr>
            <a:spLocks noChangeArrowheads="1"/>
          </p:cNvSpPr>
          <p:nvPr/>
        </p:nvSpPr>
        <p:spPr bwMode="auto">
          <a:xfrm>
            <a:off x="3413125" y="5897563"/>
            <a:ext cx="701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Encuestas, toma de tiempos</a:t>
            </a:r>
            <a:endParaRPr lang="en-US" sz="800"/>
          </a:p>
        </p:txBody>
      </p:sp>
      <p:sp>
        <p:nvSpPr>
          <p:cNvPr id="5694" name="Rectangle 1598"/>
          <p:cNvSpPr>
            <a:spLocks noChangeArrowheads="1"/>
          </p:cNvSpPr>
          <p:nvPr/>
        </p:nvSpPr>
        <p:spPr bwMode="auto">
          <a:xfrm>
            <a:off x="4933950" y="5897563"/>
            <a:ext cx="781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rgbClr val="000000"/>
                </a:solidFill>
              </a:rPr>
              <a:t>Técnicas Propuestas</a:t>
            </a:r>
            <a:endParaRPr lang="en-US" sz="800"/>
          </a:p>
        </p:txBody>
      </p:sp>
      <p:sp>
        <p:nvSpPr>
          <p:cNvPr id="5695" name="Line 1599"/>
          <p:cNvSpPr>
            <a:spLocks noChangeShapeType="1"/>
          </p:cNvSpPr>
          <p:nvPr/>
        </p:nvSpPr>
        <p:spPr bwMode="auto">
          <a:xfrm>
            <a:off x="2743200" y="2514600"/>
            <a:ext cx="4572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96" name="Line 1600"/>
          <p:cNvSpPr>
            <a:spLocks noChangeShapeType="1"/>
          </p:cNvSpPr>
          <p:nvPr/>
        </p:nvSpPr>
        <p:spPr bwMode="auto">
          <a:xfrm>
            <a:off x="3200400" y="2819400"/>
            <a:ext cx="0" cy="188753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97" name="Arc 1601"/>
          <p:cNvSpPr>
            <a:spLocks/>
          </p:cNvSpPr>
          <p:nvPr/>
        </p:nvSpPr>
        <p:spPr bwMode="auto">
          <a:xfrm>
            <a:off x="3213100" y="2514600"/>
            <a:ext cx="63500" cy="61913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98" name="Line 1602"/>
          <p:cNvSpPr>
            <a:spLocks noChangeShapeType="1"/>
          </p:cNvSpPr>
          <p:nvPr/>
        </p:nvSpPr>
        <p:spPr bwMode="auto">
          <a:xfrm>
            <a:off x="3276600" y="4800600"/>
            <a:ext cx="27432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699" name="Arc 1603"/>
          <p:cNvSpPr>
            <a:spLocks/>
          </p:cNvSpPr>
          <p:nvPr/>
        </p:nvSpPr>
        <p:spPr bwMode="auto">
          <a:xfrm>
            <a:off x="3200400" y="46783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00" name="Oval 1604"/>
          <p:cNvSpPr>
            <a:spLocks noChangeArrowheads="1"/>
          </p:cNvSpPr>
          <p:nvPr/>
        </p:nvSpPr>
        <p:spPr bwMode="auto">
          <a:xfrm>
            <a:off x="2957513" y="2495550"/>
            <a:ext cx="36512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01" name="Freeform 1605"/>
          <p:cNvSpPr>
            <a:spLocks/>
          </p:cNvSpPr>
          <p:nvPr/>
        </p:nvSpPr>
        <p:spPr bwMode="auto">
          <a:xfrm>
            <a:off x="2957513" y="24638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02" name="Rectangle 1606"/>
          <p:cNvSpPr>
            <a:spLocks noChangeArrowheads="1"/>
          </p:cNvSpPr>
          <p:nvPr/>
        </p:nvSpPr>
        <p:spPr bwMode="auto">
          <a:xfrm>
            <a:off x="2819400" y="2163763"/>
            <a:ext cx="993775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Selección  de Problemas</a:t>
            </a:r>
            <a:endParaRPr lang="en-US" sz="800"/>
          </a:p>
        </p:txBody>
      </p:sp>
      <p:sp>
        <p:nvSpPr>
          <p:cNvPr id="5703" name="Line 1607"/>
          <p:cNvSpPr>
            <a:spLocks noChangeShapeType="1"/>
          </p:cNvSpPr>
          <p:nvPr/>
        </p:nvSpPr>
        <p:spPr bwMode="auto">
          <a:xfrm>
            <a:off x="4343400" y="3370263"/>
            <a:ext cx="0" cy="59213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04" name="Arc 1608"/>
          <p:cNvSpPr>
            <a:spLocks/>
          </p:cNvSpPr>
          <p:nvPr/>
        </p:nvSpPr>
        <p:spPr bwMode="auto">
          <a:xfrm>
            <a:off x="4281488" y="3309938"/>
            <a:ext cx="61912" cy="60325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05" name="Line 1609"/>
          <p:cNvSpPr>
            <a:spLocks noChangeShapeType="1"/>
          </p:cNvSpPr>
          <p:nvPr/>
        </p:nvSpPr>
        <p:spPr bwMode="auto">
          <a:xfrm>
            <a:off x="4427538" y="4038600"/>
            <a:ext cx="250825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06" name="Arc 1610"/>
          <p:cNvSpPr>
            <a:spLocks/>
          </p:cNvSpPr>
          <p:nvPr/>
        </p:nvSpPr>
        <p:spPr bwMode="auto">
          <a:xfrm>
            <a:off x="4343400" y="3917950"/>
            <a:ext cx="104775" cy="120650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07" name="Line 1611"/>
          <p:cNvSpPr>
            <a:spLocks noChangeShapeType="1"/>
          </p:cNvSpPr>
          <p:nvPr/>
        </p:nvSpPr>
        <p:spPr bwMode="auto">
          <a:xfrm>
            <a:off x="6248400" y="41148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08" name="Arc 1612"/>
          <p:cNvSpPr>
            <a:spLocks/>
          </p:cNvSpPr>
          <p:nvPr/>
        </p:nvSpPr>
        <p:spPr bwMode="auto">
          <a:xfrm>
            <a:off x="6186488" y="4038600"/>
            <a:ext cx="61912" cy="60325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09" name="Line 1613"/>
          <p:cNvSpPr>
            <a:spLocks noChangeShapeType="1"/>
          </p:cNvSpPr>
          <p:nvPr/>
        </p:nvSpPr>
        <p:spPr bwMode="auto">
          <a:xfrm flipV="1">
            <a:off x="5181600" y="4343400"/>
            <a:ext cx="0" cy="1403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710" name="Line 1614"/>
          <p:cNvSpPr>
            <a:spLocks noChangeShapeType="1"/>
          </p:cNvSpPr>
          <p:nvPr/>
        </p:nvSpPr>
        <p:spPr bwMode="auto">
          <a:xfrm flipV="1">
            <a:off x="3733800" y="3676650"/>
            <a:ext cx="0" cy="2043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711" name="Rectangle 1615"/>
          <p:cNvSpPr>
            <a:spLocks noChangeArrowheads="1"/>
          </p:cNvSpPr>
          <p:nvPr/>
        </p:nvSpPr>
        <p:spPr bwMode="auto">
          <a:xfrm>
            <a:off x="5130800" y="5751513"/>
            <a:ext cx="14128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M4</a:t>
            </a:r>
            <a:endParaRPr lang="en-US" sz="800"/>
          </a:p>
        </p:txBody>
      </p:sp>
      <p:sp>
        <p:nvSpPr>
          <p:cNvPr id="5712" name="Rectangle 1616"/>
          <p:cNvSpPr>
            <a:spLocks noChangeArrowheads="1"/>
          </p:cNvSpPr>
          <p:nvPr/>
        </p:nvSpPr>
        <p:spPr bwMode="auto">
          <a:xfrm>
            <a:off x="3659188" y="5751513"/>
            <a:ext cx="14128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M2</a:t>
            </a:r>
            <a:endParaRPr lang="en-US" sz="800"/>
          </a:p>
        </p:txBody>
      </p:sp>
      <p:sp>
        <p:nvSpPr>
          <p:cNvPr id="5713" name="Rectangle 1617"/>
          <p:cNvSpPr>
            <a:spLocks noChangeArrowheads="1"/>
          </p:cNvSpPr>
          <p:nvPr/>
        </p:nvSpPr>
        <p:spPr bwMode="auto">
          <a:xfrm>
            <a:off x="7191375" y="4724400"/>
            <a:ext cx="1238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O3</a:t>
            </a:r>
            <a:endParaRPr lang="en-US" sz="800"/>
          </a:p>
        </p:txBody>
      </p:sp>
      <p:sp>
        <p:nvSpPr>
          <p:cNvPr id="5714" name="Line 1618"/>
          <p:cNvSpPr>
            <a:spLocks noChangeShapeType="1"/>
          </p:cNvSpPr>
          <p:nvPr/>
        </p:nvSpPr>
        <p:spPr bwMode="auto">
          <a:xfrm>
            <a:off x="6786563" y="4800600"/>
            <a:ext cx="376237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15" name="Rectangle 1619"/>
          <p:cNvSpPr>
            <a:spLocks noChangeArrowheads="1"/>
          </p:cNvSpPr>
          <p:nvPr/>
        </p:nvSpPr>
        <p:spPr bwMode="auto">
          <a:xfrm>
            <a:off x="7162800" y="4830763"/>
            <a:ext cx="933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 </a:t>
            </a:r>
            <a:r>
              <a:rPr lang="en-US" sz="800">
                <a:solidFill>
                  <a:srgbClr val="000000"/>
                </a:solidFill>
              </a:rPr>
              <a:t>Análisis de Impacto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Indicadores de Gestión</a:t>
            </a:r>
          </a:p>
        </p:txBody>
      </p:sp>
      <p:sp>
        <p:nvSpPr>
          <p:cNvPr id="5716" name="Line 1620"/>
          <p:cNvSpPr>
            <a:spLocks noChangeShapeType="1"/>
          </p:cNvSpPr>
          <p:nvPr/>
        </p:nvSpPr>
        <p:spPr bwMode="auto">
          <a:xfrm>
            <a:off x="2362200" y="1828800"/>
            <a:ext cx="0" cy="5048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17" name="Line 1621"/>
          <p:cNvSpPr>
            <a:spLocks noChangeShapeType="1"/>
          </p:cNvSpPr>
          <p:nvPr/>
        </p:nvSpPr>
        <p:spPr bwMode="auto">
          <a:xfrm>
            <a:off x="6477000" y="2030413"/>
            <a:ext cx="0" cy="24653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18" name="Line 1622"/>
          <p:cNvSpPr>
            <a:spLocks noChangeShapeType="1"/>
          </p:cNvSpPr>
          <p:nvPr/>
        </p:nvSpPr>
        <p:spPr bwMode="auto">
          <a:xfrm>
            <a:off x="5029200" y="2030413"/>
            <a:ext cx="0" cy="17033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19" name="Line 1623"/>
          <p:cNvSpPr>
            <a:spLocks noChangeShapeType="1"/>
          </p:cNvSpPr>
          <p:nvPr/>
        </p:nvSpPr>
        <p:spPr bwMode="auto">
          <a:xfrm>
            <a:off x="2438400" y="1981200"/>
            <a:ext cx="39624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20" name="Arc 1624"/>
          <p:cNvSpPr>
            <a:spLocks/>
          </p:cNvSpPr>
          <p:nvPr/>
        </p:nvSpPr>
        <p:spPr bwMode="auto">
          <a:xfrm>
            <a:off x="2362200" y="19224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1" name="Rectangle 1625"/>
          <p:cNvSpPr>
            <a:spLocks noChangeArrowheads="1"/>
          </p:cNvSpPr>
          <p:nvPr/>
        </p:nvSpPr>
        <p:spPr bwMode="auto">
          <a:xfrm>
            <a:off x="2319338" y="1706563"/>
            <a:ext cx="119062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C2</a:t>
            </a:r>
            <a:endParaRPr lang="en-US" sz="800"/>
          </a:p>
        </p:txBody>
      </p:sp>
      <p:sp>
        <p:nvSpPr>
          <p:cNvPr id="5722" name="Arc 1626"/>
          <p:cNvSpPr>
            <a:spLocks/>
          </p:cNvSpPr>
          <p:nvPr/>
        </p:nvSpPr>
        <p:spPr bwMode="auto">
          <a:xfrm>
            <a:off x="6415088" y="1981200"/>
            <a:ext cx="61912" cy="60325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3" name="Arc 1627"/>
          <p:cNvSpPr>
            <a:spLocks/>
          </p:cNvSpPr>
          <p:nvPr/>
        </p:nvSpPr>
        <p:spPr bwMode="auto">
          <a:xfrm>
            <a:off x="4967288" y="1981200"/>
            <a:ext cx="61912" cy="60325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4" name="Rectangle 1628"/>
          <p:cNvSpPr>
            <a:spLocks noChangeArrowheads="1"/>
          </p:cNvSpPr>
          <p:nvPr/>
        </p:nvSpPr>
        <p:spPr bwMode="auto">
          <a:xfrm>
            <a:off x="2528888" y="1385888"/>
            <a:ext cx="825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Vision y estrategias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del taller</a:t>
            </a:r>
            <a:endParaRPr lang="en-US" sz="800"/>
          </a:p>
        </p:txBody>
      </p:sp>
      <p:sp>
        <p:nvSpPr>
          <p:cNvPr id="5725" name="Arc 1629"/>
          <p:cNvSpPr>
            <a:spLocks/>
          </p:cNvSpPr>
          <p:nvPr/>
        </p:nvSpPr>
        <p:spPr bwMode="auto">
          <a:xfrm>
            <a:off x="3962400" y="53641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6" name="Line 1630"/>
          <p:cNvSpPr>
            <a:spLocks noChangeShapeType="1"/>
          </p:cNvSpPr>
          <p:nvPr/>
        </p:nvSpPr>
        <p:spPr bwMode="auto">
          <a:xfrm>
            <a:off x="4508500" y="5561013"/>
            <a:ext cx="0" cy="1539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27" name="Arc 1631"/>
          <p:cNvSpPr>
            <a:spLocks/>
          </p:cNvSpPr>
          <p:nvPr/>
        </p:nvSpPr>
        <p:spPr bwMode="auto">
          <a:xfrm>
            <a:off x="4446588" y="5486400"/>
            <a:ext cx="61912" cy="60325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8" name="Line 1632"/>
          <p:cNvSpPr>
            <a:spLocks noChangeShapeType="1"/>
          </p:cNvSpPr>
          <p:nvPr/>
        </p:nvSpPr>
        <p:spPr bwMode="auto">
          <a:xfrm flipV="1">
            <a:off x="4572000" y="5486400"/>
            <a:ext cx="18288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9" name="Rectangle 1633"/>
          <p:cNvSpPr>
            <a:spLocks noChangeArrowheads="1"/>
          </p:cNvSpPr>
          <p:nvPr/>
        </p:nvSpPr>
        <p:spPr bwMode="auto">
          <a:xfrm>
            <a:off x="4095750" y="5891213"/>
            <a:ext cx="7810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rgbClr val="000000"/>
                </a:solidFill>
              </a:rPr>
              <a:t>Mètodo Delphi</a:t>
            </a:r>
            <a:endParaRPr lang="en-US" sz="800"/>
          </a:p>
        </p:txBody>
      </p:sp>
      <p:sp>
        <p:nvSpPr>
          <p:cNvPr id="5730" name="Line 1634"/>
          <p:cNvSpPr>
            <a:spLocks noChangeShapeType="1"/>
          </p:cNvSpPr>
          <p:nvPr/>
        </p:nvSpPr>
        <p:spPr bwMode="auto">
          <a:xfrm>
            <a:off x="2743200" y="2743200"/>
            <a:ext cx="3810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31" name="Arc 1635"/>
          <p:cNvSpPr>
            <a:spLocks/>
          </p:cNvSpPr>
          <p:nvPr/>
        </p:nvSpPr>
        <p:spPr bwMode="auto">
          <a:xfrm>
            <a:off x="3136900" y="2743200"/>
            <a:ext cx="63500" cy="61913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32" name="Oval 1636"/>
          <p:cNvSpPr>
            <a:spLocks noChangeArrowheads="1"/>
          </p:cNvSpPr>
          <p:nvPr/>
        </p:nvSpPr>
        <p:spPr bwMode="auto">
          <a:xfrm>
            <a:off x="3163888" y="3048000"/>
            <a:ext cx="36512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33" name="Freeform 1637"/>
          <p:cNvSpPr>
            <a:spLocks/>
          </p:cNvSpPr>
          <p:nvPr/>
        </p:nvSpPr>
        <p:spPr bwMode="auto">
          <a:xfrm>
            <a:off x="3019425" y="3073400"/>
            <a:ext cx="152400" cy="1270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34" name="Line 1638"/>
          <p:cNvSpPr>
            <a:spLocks noChangeShapeType="1"/>
          </p:cNvSpPr>
          <p:nvPr/>
        </p:nvSpPr>
        <p:spPr bwMode="auto">
          <a:xfrm>
            <a:off x="3352800" y="3352800"/>
            <a:ext cx="762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35" name="Arc 1639"/>
          <p:cNvSpPr>
            <a:spLocks/>
          </p:cNvSpPr>
          <p:nvPr/>
        </p:nvSpPr>
        <p:spPr bwMode="auto">
          <a:xfrm>
            <a:off x="3276600" y="32305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36" name="Line 1640"/>
          <p:cNvSpPr>
            <a:spLocks noChangeShapeType="1"/>
          </p:cNvSpPr>
          <p:nvPr/>
        </p:nvSpPr>
        <p:spPr bwMode="auto">
          <a:xfrm>
            <a:off x="3276600" y="2590800"/>
            <a:ext cx="0" cy="6413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37" name="Arc 1641"/>
          <p:cNvSpPr>
            <a:spLocks/>
          </p:cNvSpPr>
          <p:nvPr/>
        </p:nvSpPr>
        <p:spPr bwMode="auto">
          <a:xfrm>
            <a:off x="3671888" y="5486400"/>
            <a:ext cx="61912" cy="60325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38" name="Line 1642"/>
          <p:cNvSpPr>
            <a:spLocks noChangeShapeType="1"/>
          </p:cNvSpPr>
          <p:nvPr/>
        </p:nvSpPr>
        <p:spPr bwMode="auto">
          <a:xfrm flipV="1">
            <a:off x="2590800" y="5486400"/>
            <a:ext cx="10779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39" name="Line 1643"/>
          <p:cNvSpPr>
            <a:spLocks noChangeShapeType="1"/>
          </p:cNvSpPr>
          <p:nvPr/>
        </p:nvSpPr>
        <p:spPr bwMode="auto">
          <a:xfrm>
            <a:off x="2514600" y="2971800"/>
            <a:ext cx="0" cy="242093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740" name="Arc 1644"/>
          <p:cNvSpPr>
            <a:spLocks/>
          </p:cNvSpPr>
          <p:nvPr/>
        </p:nvSpPr>
        <p:spPr bwMode="auto">
          <a:xfrm>
            <a:off x="2514600" y="53641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41" name="Rectangle 1645"/>
          <p:cNvSpPr>
            <a:spLocks noChangeArrowheads="1"/>
          </p:cNvSpPr>
          <p:nvPr/>
        </p:nvSpPr>
        <p:spPr bwMode="auto">
          <a:xfrm>
            <a:off x="2590800" y="3214688"/>
            <a:ext cx="63500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Procesos antes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de la aplicación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de  técnicas </a:t>
            </a:r>
            <a:endParaRPr lang="en-US" sz="800"/>
          </a:p>
        </p:txBody>
      </p:sp>
      <p:sp>
        <p:nvSpPr>
          <p:cNvPr id="5742" name="Arc 1646"/>
          <p:cNvSpPr>
            <a:spLocks/>
          </p:cNvSpPr>
          <p:nvPr/>
        </p:nvSpPr>
        <p:spPr bwMode="auto">
          <a:xfrm>
            <a:off x="4800600" y="2133600"/>
            <a:ext cx="61913" cy="60325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41" name="Line 1945"/>
          <p:cNvSpPr>
            <a:spLocks noChangeShapeType="1"/>
          </p:cNvSpPr>
          <p:nvPr/>
        </p:nvSpPr>
        <p:spPr bwMode="auto">
          <a:xfrm flipH="1">
            <a:off x="6781800" y="4495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990600"/>
          <a:ext cx="7772400" cy="5638800"/>
        </p:xfrm>
        <a:graphic>
          <a:graphicData uri="http://schemas.openxmlformats.org/presentationml/2006/ole">
            <p:oleObj spid="_x0000_s16386" name="Hoja de cálculo" r:id="rId3" imgW="8515621" imgH="6934682" progId="Excel.Sheet.8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349500" y="2438400"/>
            <a:ext cx="698500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Definiciòn de Problemas del Taller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813300" y="3852863"/>
            <a:ext cx="628650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Identificar</a:t>
            </a:r>
          </a:p>
          <a:p>
            <a:pPr algn="ctr" eaLnBrk="0" hangingPunct="0"/>
            <a:r>
              <a:rPr lang="en-US" sz="900"/>
              <a:t>Problemas del Taller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505200" y="3200400"/>
            <a:ext cx="749300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Clasificaciòn de </a:t>
            </a:r>
          </a:p>
          <a:p>
            <a:pPr algn="ctr" eaLnBrk="0" hangingPunct="0"/>
            <a:r>
              <a:rPr lang="en-US" sz="900"/>
              <a:t>Desperdicios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471738" y="1644650"/>
            <a:ext cx="119062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C1</a:t>
            </a:r>
            <a:endParaRPr lang="en-US" sz="80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330325" y="2663825"/>
            <a:ext cx="841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I1</a:t>
            </a:r>
            <a:endParaRPr lang="en-US" sz="800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044700" y="4233863"/>
            <a:ext cx="27432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054100" y="2328863"/>
            <a:ext cx="8794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Información sobre los procesos del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Taller</a:t>
            </a:r>
          </a:p>
          <a:p>
            <a:pPr eaLnBrk="0" hangingPunct="0"/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00188" y="1416050"/>
            <a:ext cx="904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Problemas de Cultura,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Proceso y Tecnología</a:t>
            </a:r>
            <a:endParaRPr lang="en-US" sz="800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514600" y="1797050"/>
            <a:ext cx="0" cy="57943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2514600" y="3014663"/>
            <a:ext cx="11113" cy="2319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806700" y="2862263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A11</a:t>
            </a:r>
            <a:endParaRPr lang="en-US" sz="90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975100" y="3563938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A12</a:t>
            </a:r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270500" y="4249738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A13</a:t>
            </a:r>
            <a:endParaRPr lang="en-US" sz="900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667000" y="1797050"/>
            <a:ext cx="0" cy="57943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383088" y="1385888"/>
            <a:ext cx="1184275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Comunicación de Resultados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(Reducción de Desperdicios)</a:t>
            </a:r>
            <a:endParaRPr lang="en-US" sz="800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562600" y="3733800"/>
            <a:ext cx="682625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Identificación de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Problemas</a:t>
            </a:r>
            <a:endParaRPr lang="en-US" sz="800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178300" y="3395663"/>
            <a:ext cx="3429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624138" y="1644650"/>
            <a:ext cx="119062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C2</a:t>
            </a:r>
            <a:endParaRPr lang="en-US" sz="800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683500" y="3352800"/>
            <a:ext cx="123825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O1</a:t>
            </a:r>
            <a:endParaRPr lang="en-US" sz="800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2590800" y="2209800"/>
            <a:ext cx="37338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07" name="Arc 23"/>
          <p:cNvSpPr>
            <a:spLocks/>
          </p:cNvSpPr>
          <p:nvPr/>
        </p:nvSpPr>
        <p:spPr bwMode="auto">
          <a:xfrm>
            <a:off x="2514600" y="2149475"/>
            <a:ext cx="63500" cy="58738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08" name="Arc 24"/>
          <p:cNvSpPr>
            <a:spLocks/>
          </p:cNvSpPr>
          <p:nvPr/>
        </p:nvSpPr>
        <p:spPr bwMode="auto">
          <a:xfrm>
            <a:off x="6324600" y="22098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V="1">
            <a:off x="2743200" y="2057400"/>
            <a:ext cx="38100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10" name="Arc 26"/>
          <p:cNvSpPr>
            <a:spLocks/>
          </p:cNvSpPr>
          <p:nvPr/>
        </p:nvSpPr>
        <p:spPr bwMode="auto">
          <a:xfrm>
            <a:off x="2667000" y="1997075"/>
            <a:ext cx="63500" cy="58738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6400800" y="2286000"/>
            <a:ext cx="0" cy="225266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12" name="Arc 28"/>
          <p:cNvSpPr>
            <a:spLocks/>
          </p:cNvSpPr>
          <p:nvPr/>
        </p:nvSpPr>
        <p:spPr bwMode="auto">
          <a:xfrm>
            <a:off x="6553200" y="20574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6629400" y="2133600"/>
            <a:ext cx="0" cy="240506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340100" y="2633663"/>
            <a:ext cx="0" cy="6858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3416300" y="3395663"/>
            <a:ext cx="90488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16" name="Arc 32"/>
          <p:cNvSpPr>
            <a:spLocks/>
          </p:cNvSpPr>
          <p:nvPr/>
        </p:nvSpPr>
        <p:spPr bwMode="auto">
          <a:xfrm>
            <a:off x="3340100" y="3273425"/>
            <a:ext cx="104775" cy="122238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3252788" y="24765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18" name="Arc 34"/>
          <p:cNvSpPr>
            <a:spLocks/>
          </p:cNvSpPr>
          <p:nvPr/>
        </p:nvSpPr>
        <p:spPr bwMode="auto">
          <a:xfrm>
            <a:off x="3276600" y="2571750"/>
            <a:ext cx="63500" cy="61913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3035300" y="2557463"/>
            <a:ext cx="228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3214688" y="2527300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3340100" y="2328863"/>
            <a:ext cx="331788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Detalles</a:t>
            </a:r>
            <a:endParaRPr lang="en-US" sz="800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1511300" y="2709863"/>
            <a:ext cx="8112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6423" name="Arc 39"/>
          <p:cNvSpPr>
            <a:spLocks/>
          </p:cNvSpPr>
          <p:nvPr/>
        </p:nvSpPr>
        <p:spPr bwMode="auto">
          <a:xfrm>
            <a:off x="1909763" y="2709863"/>
            <a:ext cx="76200" cy="1127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1985963" y="2786063"/>
            <a:ext cx="0" cy="134143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25" name="Arc 41"/>
          <p:cNvSpPr>
            <a:spLocks/>
          </p:cNvSpPr>
          <p:nvPr/>
        </p:nvSpPr>
        <p:spPr bwMode="auto">
          <a:xfrm>
            <a:off x="1985963" y="4111625"/>
            <a:ext cx="104775" cy="122238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26" name="Arc 42"/>
          <p:cNvSpPr>
            <a:spLocks/>
          </p:cNvSpPr>
          <p:nvPr/>
        </p:nvSpPr>
        <p:spPr bwMode="auto">
          <a:xfrm>
            <a:off x="4864100" y="3395663"/>
            <a:ext cx="76200" cy="1127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4940300" y="3471863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6953250" y="4876800"/>
            <a:ext cx="6667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7454900" y="3032125"/>
            <a:ext cx="92710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Expectativas antes de aplicar las técnicas</a:t>
            </a:r>
            <a:endParaRPr lang="en-US" sz="800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V="1">
            <a:off x="2590800" y="5334000"/>
            <a:ext cx="39624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 flipV="1">
            <a:off x="3817938" y="3700463"/>
            <a:ext cx="0" cy="1552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 flipV="1">
            <a:off x="5105400" y="4414838"/>
            <a:ext cx="0" cy="842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6433" name="Arc 49"/>
          <p:cNvSpPr>
            <a:spLocks/>
          </p:cNvSpPr>
          <p:nvPr/>
        </p:nvSpPr>
        <p:spPr bwMode="auto">
          <a:xfrm>
            <a:off x="2525713" y="5334000"/>
            <a:ext cx="63500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34" name="Arc 50"/>
          <p:cNvSpPr>
            <a:spLocks/>
          </p:cNvSpPr>
          <p:nvPr/>
        </p:nvSpPr>
        <p:spPr bwMode="auto">
          <a:xfrm>
            <a:off x="3754438" y="52720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35" name="Arc 51"/>
          <p:cNvSpPr>
            <a:spLocks/>
          </p:cNvSpPr>
          <p:nvPr/>
        </p:nvSpPr>
        <p:spPr bwMode="auto">
          <a:xfrm>
            <a:off x="5029200" y="52720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3222625" y="2862263"/>
            <a:ext cx="0" cy="10668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3340100" y="4005263"/>
            <a:ext cx="14478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38" name="Arc 54"/>
          <p:cNvSpPr>
            <a:spLocks/>
          </p:cNvSpPr>
          <p:nvPr/>
        </p:nvSpPr>
        <p:spPr bwMode="auto">
          <a:xfrm>
            <a:off x="3222625" y="3883025"/>
            <a:ext cx="104775" cy="122238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39" name="Freeform 55"/>
          <p:cNvSpPr>
            <a:spLocks/>
          </p:cNvSpPr>
          <p:nvPr/>
        </p:nvSpPr>
        <p:spPr bwMode="auto">
          <a:xfrm>
            <a:off x="3149600" y="2735263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40" name="Arc 56"/>
          <p:cNvSpPr>
            <a:spLocks/>
          </p:cNvSpPr>
          <p:nvPr/>
        </p:nvSpPr>
        <p:spPr bwMode="auto">
          <a:xfrm>
            <a:off x="3149600" y="2800350"/>
            <a:ext cx="63500" cy="61913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41" name="Line 57"/>
          <p:cNvSpPr>
            <a:spLocks noChangeShapeType="1"/>
          </p:cNvSpPr>
          <p:nvPr/>
        </p:nvSpPr>
        <p:spPr bwMode="auto">
          <a:xfrm>
            <a:off x="3035300" y="2786063"/>
            <a:ext cx="762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42" name="Oval 58"/>
          <p:cNvSpPr>
            <a:spLocks noChangeArrowheads="1"/>
          </p:cNvSpPr>
          <p:nvPr/>
        </p:nvSpPr>
        <p:spPr bwMode="auto">
          <a:xfrm>
            <a:off x="3111500" y="2786063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3103563" y="2587625"/>
            <a:ext cx="236537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Notas</a:t>
            </a:r>
            <a:endParaRPr lang="en-US" sz="800"/>
          </a:p>
        </p:txBody>
      </p:sp>
      <p:sp>
        <p:nvSpPr>
          <p:cNvPr id="16444" name="Rectangle 60"/>
          <p:cNvSpPr>
            <a:spLocks noChangeArrowheads="1"/>
          </p:cNvSpPr>
          <p:nvPr/>
        </p:nvSpPr>
        <p:spPr bwMode="auto">
          <a:xfrm>
            <a:off x="2338388" y="2401888"/>
            <a:ext cx="7080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3502025" y="3108325"/>
            <a:ext cx="674688" cy="611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4787900" y="3802063"/>
            <a:ext cx="708025" cy="588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6248400" y="4538663"/>
            <a:ext cx="68897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>
            <a:off x="5778500" y="4160838"/>
            <a:ext cx="0" cy="563562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49" name="Arc 65"/>
          <p:cNvSpPr>
            <a:spLocks/>
          </p:cNvSpPr>
          <p:nvPr/>
        </p:nvSpPr>
        <p:spPr bwMode="auto">
          <a:xfrm>
            <a:off x="5668963" y="4081463"/>
            <a:ext cx="109537" cy="74612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5854700" y="4876800"/>
            <a:ext cx="3937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51" name="Arc 67"/>
          <p:cNvSpPr>
            <a:spLocks/>
          </p:cNvSpPr>
          <p:nvPr/>
        </p:nvSpPr>
        <p:spPr bwMode="auto">
          <a:xfrm>
            <a:off x="5778500" y="47545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52" name="Freeform 68"/>
          <p:cNvSpPr>
            <a:spLocks/>
          </p:cNvSpPr>
          <p:nvPr/>
        </p:nvSpPr>
        <p:spPr bwMode="auto">
          <a:xfrm>
            <a:off x="5672138" y="4014788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>
            <a:off x="5516563" y="4075113"/>
            <a:ext cx="1524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54" name="Oval 70"/>
          <p:cNvSpPr>
            <a:spLocks noChangeArrowheads="1"/>
          </p:cNvSpPr>
          <p:nvPr/>
        </p:nvSpPr>
        <p:spPr bwMode="auto">
          <a:xfrm>
            <a:off x="5667375" y="4046538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55" name="Arc 71"/>
          <p:cNvSpPr>
            <a:spLocks/>
          </p:cNvSpPr>
          <p:nvPr/>
        </p:nvSpPr>
        <p:spPr bwMode="auto">
          <a:xfrm>
            <a:off x="5029200" y="22098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5105400" y="2286000"/>
            <a:ext cx="0" cy="149066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57" name="Arc 73"/>
          <p:cNvSpPr>
            <a:spLocks/>
          </p:cNvSpPr>
          <p:nvPr/>
        </p:nvSpPr>
        <p:spPr bwMode="auto">
          <a:xfrm>
            <a:off x="5181600" y="20574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5257800" y="2133600"/>
            <a:ext cx="0" cy="164306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7683500" y="4800600"/>
            <a:ext cx="123825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O2</a:t>
            </a:r>
            <a:endParaRPr lang="en-US" sz="800"/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7086600" y="4403725"/>
            <a:ext cx="129540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rgbClr val="000000"/>
                </a:solidFill>
              </a:rPr>
              <a:t>Problemas seleccionados</a:t>
            </a:r>
            <a:r>
              <a:rPr lang="en-US" sz="800"/>
              <a:t>, </a:t>
            </a:r>
          </a:p>
          <a:p>
            <a:pPr algn="ctr" eaLnBrk="0" hangingPunct="0"/>
            <a:r>
              <a:rPr lang="en-US" sz="800"/>
              <a:t>Interpretaciòn de resultados</a:t>
            </a: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6267450" y="4586288"/>
            <a:ext cx="628650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Priorizar y Seleccionar</a:t>
            </a:r>
          </a:p>
          <a:p>
            <a:pPr algn="ctr" eaLnBrk="0" hangingPunct="0"/>
            <a:r>
              <a:rPr lang="en-US" sz="900"/>
              <a:t>Problemas</a:t>
            </a: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6724650" y="4995863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A14</a:t>
            </a:r>
            <a:endParaRPr lang="en-US" sz="900"/>
          </a:p>
        </p:txBody>
      </p:sp>
      <p:sp>
        <p:nvSpPr>
          <p:cNvPr id="16463" name="Line 79"/>
          <p:cNvSpPr>
            <a:spLocks noChangeShapeType="1"/>
          </p:cNvSpPr>
          <p:nvPr/>
        </p:nvSpPr>
        <p:spPr bwMode="auto">
          <a:xfrm flipV="1">
            <a:off x="6584950" y="5100638"/>
            <a:ext cx="0" cy="1571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6464" name="Arc 80"/>
          <p:cNvSpPr>
            <a:spLocks/>
          </p:cNvSpPr>
          <p:nvPr/>
        </p:nvSpPr>
        <p:spPr bwMode="auto">
          <a:xfrm>
            <a:off x="6521450" y="52720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1905000" y="5334000"/>
            <a:ext cx="7699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Encuesta a clientes</a:t>
            </a:r>
            <a:endParaRPr lang="en-US" sz="800"/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2209800" y="5181600"/>
            <a:ext cx="1412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M1</a:t>
            </a:r>
            <a:endParaRPr lang="en-US" sz="800"/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2819400" y="1417638"/>
            <a:ext cx="823913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Visión  y Estrtegias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del  taller</a:t>
            </a:r>
            <a:endParaRPr lang="en-US" sz="800"/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4191000" y="1646238"/>
            <a:ext cx="119063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C3</a:t>
            </a:r>
            <a:endParaRPr lang="en-US" sz="800"/>
          </a:p>
        </p:txBody>
      </p:sp>
      <p:sp>
        <p:nvSpPr>
          <p:cNvPr id="16469" name="Arc 85"/>
          <p:cNvSpPr>
            <a:spLocks/>
          </p:cNvSpPr>
          <p:nvPr/>
        </p:nvSpPr>
        <p:spPr bwMode="auto">
          <a:xfrm>
            <a:off x="3733800" y="20574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3810000" y="2133600"/>
            <a:ext cx="0" cy="9588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71" name="Arc 87"/>
          <p:cNvSpPr>
            <a:spLocks/>
          </p:cNvSpPr>
          <p:nvPr/>
        </p:nvSpPr>
        <p:spPr bwMode="auto">
          <a:xfrm>
            <a:off x="2819400" y="1905000"/>
            <a:ext cx="63500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 flipV="1">
            <a:off x="2895600" y="1905000"/>
            <a:ext cx="1282700" cy="15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73" name="Line 89"/>
          <p:cNvSpPr>
            <a:spLocks noChangeShapeType="1"/>
          </p:cNvSpPr>
          <p:nvPr/>
        </p:nvSpPr>
        <p:spPr bwMode="auto">
          <a:xfrm>
            <a:off x="5410200" y="1981200"/>
            <a:ext cx="0" cy="17970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74" name="Line 90"/>
          <p:cNvSpPr>
            <a:spLocks noChangeShapeType="1"/>
          </p:cNvSpPr>
          <p:nvPr/>
        </p:nvSpPr>
        <p:spPr bwMode="auto">
          <a:xfrm>
            <a:off x="2819400" y="1949450"/>
            <a:ext cx="0" cy="42703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75" name="Arc 91"/>
          <p:cNvSpPr>
            <a:spLocks/>
          </p:cNvSpPr>
          <p:nvPr/>
        </p:nvSpPr>
        <p:spPr bwMode="auto">
          <a:xfrm>
            <a:off x="4191000" y="18430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76" name="Arc 92"/>
          <p:cNvSpPr>
            <a:spLocks/>
          </p:cNvSpPr>
          <p:nvPr/>
        </p:nvSpPr>
        <p:spPr bwMode="auto">
          <a:xfrm>
            <a:off x="4254500" y="1828800"/>
            <a:ext cx="76200" cy="76200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2511 w 22511"/>
              <a:gd name="T1" fmla="*/ 22396 h 22415"/>
              <a:gd name="T2" fmla="*/ 15 w 22511"/>
              <a:gd name="T3" fmla="*/ 0 h 22415"/>
              <a:gd name="T4" fmla="*/ 21600 w 22511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1" h="22415" fill="none" extrusionOk="0">
                <a:moveTo>
                  <a:pt x="22510" y="22395"/>
                </a:moveTo>
                <a:cubicBezTo>
                  <a:pt x="22207" y="22408"/>
                  <a:pt x="21903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2511" h="22415" stroke="0" extrusionOk="0">
                <a:moveTo>
                  <a:pt x="22510" y="22395"/>
                </a:moveTo>
                <a:cubicBezTo>
                  <a:pt x="22207" y="22408"/>
                  <a:pt x="21903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 flipV="1">
            <a:off x="4330700" y="1905000"/>
            <a:ext cx="2374900" cy="15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78" name="Arc 94"/>
          <p:cNvSpPr>
            <a:spLocks/>
          </p:cNvSpPr>
          <p:nvPr/>
        </p:nvSpPr>
        <p:spPr bwMode="auto">
          <a:xfrm>
            <a:off x="6705600" y="19050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79" name="Line 95"/>
          <p:cNvSpPr>
            <a:spLocks noChangeShapeType="1"/>
          </p:cNvSpPr>
          <p:nvPr/>
        </p:nvSpPr>
        <p:spPr bwMode="auto">
          <a:xfrm>
            <a:off x="6781800" y="1981200"/>
            <a:ext cx="0" cy="25590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6480" name="Arc 96"/>
          <p:cNvSpPr>
            <a:spLocks/>
          </p:cNvSpPr>
          <p:nvPr/>
        </p:nvSpPr>
        <p:spPr bwMode="auto">
          <a:xfrm>
            <a:off x="5334000" y="19050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81" name="Line 97"/>
          <p:cNvSpPr>
            <a:spLocks noChangeShapeType="1"/>
          </p:cNvSpPr>
          <p:nvPr/>
        </p:nvSpPr>
        <p:spPr bwMode="auto">
          <a:xfrm flipV="1">
            <a:off x="2895600" y="3019425"/>
            <a:ext cx="0" cy="2314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6482" name="Rectangle 98"/>
          <p:cNvSpPr>
            <a:spLocks noChangeArrowheads="1"/>
          </p:cNvSpPr>
          <p:nvPr/>
        </p:nvSpPr>
        <p:spPr bwMode="auto">
          <a:xfrm>
            <a:off x="2819400" y="5410200"/>
            <a:ext cx="6175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Mètodo Delphi</a:t>
            </a:r>
            <a:endParaRPr lang="en-US" sz="800"/>
          </a:p>
        </p:txBody>
      </p:sp>
      <p:sp>
        <p:nvSpPr>
          <p:cNvPr id="16483" name="Rectangle 99"/>
          <p:cNvSpPr>
            <a:spLocks noChangeArrowheads="1"/>
          </p:cNvSpPr>
          <p:nvPr/>
        </p:nvSpPr>
        <p:spPr bwMode="auto">
          <a:xfrm>
            <a:off x="2906713" y="5181600"/>
            <a:ext cx="14128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M2</a:t>
            </a:r>
            <a:endParaRPr lang="en-US" sz="800"/>
          </a:p>
        </p:txBody>
      </p:sp>
      <p:sp>
        <p:nvSpPr>
          <p:cNvPr id="16484" name="Oval 100"/>
          <p:cNvSpPr>
            <a:spLocks noChangeArrowheads="1"/>
          </p:cNvSpPr>
          <p:nvPr/>
        </p:nvSpPr>
        <p:spPr bwMode="auto">
          <a:xfrm>
            <a:off x="2514600" y="4800600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85" name="Rectangle 101"/>
          <p:cNvSpPr>
            <a:spLocks noChangeArrowheads="1"/>
          </p:cNvSpPr>
          <p:nvPr/>
        </p:nvSpPr>
        <p:spPr bwMode="auto">
          <a:xfrm>
            <a:off x="1981200" y="4648200"/>
            <a:ext cx="5921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Comunicación</a:t>
            </a:r>
          </a:p>
        </p:txBody>
      </p:sp>
      <p:sp>
        <p:nvSpPr>
          <p:cNvPr id="16486" name="Freeform 102"/>
          <p:cNvSpPr>
            <a:spLocks/>
          </p:cNvSpPr>
          <p:nvPr/>
        </p:nvSpPr>
        <p:spPr bwMode="auto">
          <a:xfrm rot="-59730648">
            <a:off x="2438401" y="4721225"/>
            <a:ext cx="74612" cy="77787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38200" y="762000"/>
          <a:ext cx="7772400" cy="5638800"/>
        </p:xfrm>
        <a:graphic>
          <a:graphicData uri="http://schemas.openxmlformats.org/presentationml/2006/ole">
            <p:oleObj spid="_x0000_s26626" name="Hoja de cálculo" r:id="rId3" imgW="8515621" imgH="6934682" progId="Excel.Sheet.8">
              <p:embed/>
            </p:oleObj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51113" y="2879725"/>
            <a:ext cx="7080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73338" y="2925763"/>
            <a:ext cx="628650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Identificar</a:t>
            </a:r>
          </a:p>
          <a:p>
            <a:pPr algn="ctr" eaLnBrk="0" hangingPunct="0"/>
            <a:r>
              <a:rPr lang="en-US" sz="900"/>
              <a:t>Problemas de</a:t>
            </a:r>
          </a:p>
          <a:p>
            <a:pPr algn="ctr" eaLnBrk="0" hangingPunct="0"/>
            <a:r>
              <a:rPr lang="en-US" sz="900"/>
              <a:t>Cultura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325938" y="3565525"/>
            <a:ext cx="674687" cy="611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980113" y="4276725"/>
            <a:ext cx="708025" cy="588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624138" y="1828800"/>
            <a:ext cx="119062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C1</a:t>
            </a:r>
            <a:endParaRPr lang="en-US" sz="800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2662238" y="5648325"/>
            <a:ext cx="379412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554163" y="3001963"/>
            <a:ext cx="8413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I1</a:t>
            </a:r>
            <a:endParaRPr lang="en-US" sz="800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2895600" y="3460750"/>
            <a:ext cx="0" cy="20859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057400" y="4678363"/>
            <a:ext cx="38862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277938" y="2697163"/>
            <a:ext cx="879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Información sobre los  procesos del  taller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3186113" y="1462088"/>
            <a:ext cx="904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Problemas de Cultura,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Proceso y Tecnología</a:t>
            </a:r>
            <a:endParaRPr lang="en-US" sz="800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667000" y="1981200"/>
            <a:ext cx="0" cy="8699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830513" y="5622925"/>
            <a:ext cx="14128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M1</a:t>
            </a:r>
            <a:endParaRPr lang="en-US" sz="800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971800" y="3336925"/>
            <a:ext cx="266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A131</a:t>
            </a:r>
            <a:endParaRPr lang="en-US" sz="900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4724400" y="4038600"/>
            <a:ext cx="266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A132</a:t>
            </a:r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6400800" y="4724400"/>
            <a:ext cx="266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A133</a:t>
            </a:r>
            <a:endParaRPr lang="en-US" sz="900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3124200" y="2286000"/>
            <a:ext cx="0" cy="5651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5794375" y="1447800"/>
            <a:ext cx="1184275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Comunicación de Resultados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(Reducción de Desperdicios)</a:t>
            </a:r>
            <a:endParaRPr lang="en-US" sz="800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7373938" y="2773363"/>
            <a:ext cx="528637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Problemas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Identificados</a:t>
            </a:r>
            <a:endParaRPr lang="en-US" sz="800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7648575" y="3048000"/>
            <a:ext cx="123825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O1</a:t>
            </a:r>
            <a:endParaRPr lang="en-US" sz="800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2743200" y="2667000"/>
            <a:ext cx="32766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48" name="Arc 24"/>
          <p:cNvSpPr>
            <a:spLocks/>
          </p:cNvSpPr>
          <p:nvPr/>
        </p:nvSpPr>
        <p:spPr bwMode="auto">
          <a:xfrm>
            <a:off x="2667000" y="26082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49" name="Arc 25"/>
          <p:cNvSpPr>
            <a:spLocks/>
          </p:cNvSpPr>
          <p:nvPr/>
        </p:nvSpPr>
        <p:spPr bwMode="auto">
          <a:xfrm>
            <a:off x="6019800" y="26670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2895600" y="2514600"/>
            <a:ext cx="4572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51" name="Arc 27"/>
          <p:cNvSpPr>
            <a:spLocks/>
          </p:cNvSpPr>
          <p:nvPr/>
        </p:nvSpPr>
        <p:spPr bwMode="auto">
          <a:xfrm>
            <a:off x="3429000" y="24558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6096000" y="2743200"/>
            <a:ext cx="0" cy="15240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6248400" y="2590800"/>
            <a:ext cx="0" cy="1676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1735138" y="3078163"/>
            <a:ext cx="8112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2946400" y="5364163"/>
            <a:ext cx="3302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V="1">
            <a:off x="6324600" y="4860925"/>
            <a:ext cx="0" cy="457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57" name="Arc 33"/>
          <p:cNvSpPr>
            <a:spLocks/>
          </p:cNvSpPr>
          <p:nvPr/>
        </p:nvSpPr>
        <p:spPr bwMode="auto">
          <a:xfrm>
            <a:off x="2895600" y="5364163"/>
            <a:ext cx="61913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58" name="Arc 34"/>
          <p:cNvSpPr>
            <a:spLocks/>
          </p:cNvSpPr>
          <p:nvPr/>
        </p:nvSpPr>
        <p:spPr bwMode="auto">
          <a:xfrm>
            <a:off x="6261100" y="5302250"/>
            <a:ext cx="63500" cy="619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1295400" y="3154363"/>
            <a:ext cx="236538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Notas</a:t>
            </a:r>
            <a:endParaRPr lang="en-US" sz="800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1524000" y="3260725"/>
            <a:ext cx="841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I2</a:t>
            </a:r>
            <a:endParaRPr lang="en-US" sz="800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4343400" y="3611563"/>
            <a:ext cx="628650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Identificar</a:t>
            </a:r>
          </a:p>
          <a:p>
            <a:pPr algn="ctr" eaLnBrk="0" hangingPunct="0"/>
            <a:r>
              <a:rPr lang="en-US" sz="900"/>
              <a:t>Problemas de</a:t>
            </a:r>
          </a:p>
          <a:p>
            <a:pPr algn="ctr" eaLnBrk="0" hangingPunct="0"/>
            <a:r>
              <a:rPr lang="en-US" sz="900"/>
              <a:t>Proceso</a:t>
            </a: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6000750" y="4297363"/>
            <a:ext cx="628650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Identificar</a:t>
            </a:r>
          </a:p>
          <a:p>
            <a:pPr algn="ctr" eaLnBrk="0" hangingPunct="0"/>
            <a:r>
              <a:rPr lang="en-US" sz="900"/>
              <a:t>Problemas de </a:t>
            </a:r>
          </a:p>
          <a:p>
            <a:pPr algn="ctr" eaLnBrk="0" hangingPunct="0"/>
            <a:r>
              <a:rPr lang="en-US" sz="900"/>
              <a:t>Tecnología</a:t>
            </a:r>
          </a:p>
        </p:txBody>
      </p:sp>
      <p:sp>
        <p:nvSpPr>
          <p:cNvPr id="26663" name="Arc 39"/>
          <p:cNvSpPr>
            <a:spLocks/>
          </p:cNvSpPr>
          <p:nvPr/>
        </p:nvSpPr>
        <p:spPr bwMode="auto">
          <a:xfrm>
            <a:off x="4343400" y="266065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4419600" y="27432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65" name="Arc 41"/>
          <p:cNvSpPr>
            <a:spLocks/>
          </p:cNvSpPr>
          <p:nvPr/>
        </p:nvSpPr>
        <p:spPr bwMode="auto">
          <a:xfrm>
            <a:off x="4495800" y="25146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4572000" y="2590800"/>
            <a:ext cx="0" cy="9906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1752600" y="3306763"/>
            <a:ext cx="8112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68" name="Arc 44"/>
          <p:cNvSpPr>
            <a:spLocks/>
          </p:cNvSpPr>
          <p:nvPr/>
        </p:nvSpPr>
        <p:spPr bwMode="auto">
          <a:xfrm>
            <a:off x="1905000" y="3306763"/>
            <a:ext cx="76200" cy="1127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1981200" y="3382963"/>
            <a:ext cx="0" cy="1219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70" name="Arc 46"/>
          <p:cNvSpPr>
            <a:spLocks/>
          </p:cNvSpPr>
          <p:nvPr/>
        </p:nvSpPr>
        <p:spPr bwMode="auto">
          <a:xfrm>
            <a:off x="2133600" y="3078163"/>
            <a:ext cx="76200" cy="1127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2209800" y="3154363"/>
            <a:ext cx="0" cy="1219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2286000" y="4449763"/>
            <a:ext cx="3657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73" name="Arc 49"/>
          <p:cNvSpPr>
            <a:spLocks/>
          </p:cNvSpPr>
          <p:nvPr/>
        </p:nvSpPr>
        <p:spPr bwMode="auto">
          <a:xfrm>
            <a:off x="1981200" y="4602163"/>
            <a:ext cx="74613" cy="76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74" name="Arc 50"/>
          <p:cNvSpPr>
            <a:spLocks/>
          </p:cNvSpPr>
          <p:nvPr/>
        </p:nvSpPr>
        <p:spPr bwMode="auto">
          <a:xfrm>
            <a:off x="2211388" y="4373563"/>
            <a:ext cx="74612" cy="76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>
            <a:off x="2057400" y="3992563"/>
            <a:ext cx="2286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76" name="Line 52"/>
          <p:cNvSpPr>
            <a:spLocks noChangeShapeType="1"/>
          </p:cNvSpPr>
          <p:nvPr/>
        </p:nvSpPr>
        <p:spPr bwMode="auto">
          <a:xfrm>
            <a:off x="2286000" y="3763963"/>
            <a:ext cx="20574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77" name="Arc 53"/>
          <p:cNvSpPr>
            <a:spLocks/>
          </p:cNvSpPr>
          <p:nvPr/>
        </p:nvSpPr>
        <p:spPr bwMode="auto">
          <a:xfrm>
            <a:off x="1981200" y="3916363"/>
            <a:ext cx="74613" cy="76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78" name="Arc 54"/>
          <p:cNvSpPr>
            <a:spLocks/>
          </p:cNvSpPr>
          <p:nvPr/>
        </p:nvSpPr>
        <p:spPr bwMode="auto">
          <a:xfrm>
            <a:off x="2211388" y="3687763"/>
            <a:ext cx="74612" cy="76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>
            <a:off x="3276600" y="3154363"/>
            <a:ext cx="4191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80" name="Line 56"/>
          <p:cNvSpPr>
            <a:spLocks noChangeShapeType="1"/>
          </p:cNvSpPr>
          <p:nvPr/>
        </p:nvSpPr>
        <p:spPr bwMode="auto">
          <a:xfrm flipV="1">
            <a:off x="5029200" y="3916363"/>
            <a:ext cx="4857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81" name="Line 57"/>
          <p:cNvSpPr>
            <a:spLocks noChangeShapeType="1"/>
          </p:cNvSpPr>
          <p:nvPr/>
        </p:nvSpPr>
        <p:spPr bwMode="auto">
          <a:xfrm flipV="1">
            <a:off x="5562600" y="3230563"/>
            <a:ext cx="0" cy="609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82" name="Arc 58"/>
          <p:cNvSpPr>
            <a:spLocks/>
          </p:cNvSpPr>
          <p:nvPr/>
        </p:nvSpPr>
        <p:spPr bwMode="auto">
          <a:xfrm>
            <a:off x="5562600" y="3154363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83" name="Arc 59"/>
          <p:cNvSpPr>
            <a:spLocks/>
          </p:cNvSpPr>
          <p:nvPr/>
        </p:nvSpPr>
        <p:spPr bwMode="auto">
          <a:xfrm>
            <a:off x="5484813" y="3830638"/>
            <a:ext cx="77787" cy="85725"/>
          </a:xfrm>
          <a:custGeom>
            <a:avLst/>
            <a:gdLst>
              <a:gd name="G0" fmla="+- 4830 0 0"/>
              <a:gd name="G1" fmla="+- 8407 0 0"/>
              <a:gd name="G2" fmla="+- 21600 0 0"/>
              <a:gd name="T0" fmla="*/ 24727 w 26430"/>
              <a:gd name="T1" fmla="*/ 0 h 30007"/>
              <a:gd name="T2" fmla="*/ 0 w 26430"/>
              <a:gd name="T3" fmla="*/ 29460 h 30007"/>
              <a:gd name="T4" fmla="*/ 4830 w 26430"/>
              <a:gd name="T5" fmla="*/ 8407 h 30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30" h="30007" fill="none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</a:path>
              <a:path w="26430" h="30007" stroke="0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  <a:lnTo>
                  <a:pt x="4830" y="8407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 flipV="1">
            <a:off x="6705600" y="4602163"/>
            <a:ext cx="3333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 flipV="1">
            <a:off x="7086600" y="3230563"/>
            <a:ext cx="0" cy="129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86" name="Arc 62"/>
          <p:cNvSpPr>
            <a:spLocks/>
          </p:cNvSpPr>
          <p:nvPr/>
        </p:nvSpPr>
        <p:spPr bwMode="auto">
          <a:xfrm>
            <a:off x="7086600" y="3154363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87" name="Arc 63"/>
          <p:cNvSpPr>
            <a:spLocks/>
          </p:cNvSpPr>
          <p:nvPr/>
        </p:nvSpPr>
        <p:spPr bwMode="auto">
          <a:xfrm>
            <a:off x="7008813" y="4516438"/>
            <a:ext cx="77787" cy="85725"/>
          </a:xfrm>
          <a:custGeom>
            <a:avLst/>
            <a:gdLst>
              <a:gd name="G0" fmla="+- 4830 0 0"/>
              <a:gd name="G1" fmla="+- 8407 0 0"/>
              <a:gd name="G2" fmla="+- 21600 0 0"/>
              <a:gd name="T0" fmla="*/ 24727 w 26430"/>
              <a:gd name="T1" fmla="*/ 0 h 30007"/>
              <a:gd name="T2" fmla="*/ 0 w 26430"/>
              <a:gd name="T3" fmla="*/ 29460 h 30007"/>
              <a:gd name="T4" fmla="*/ 4830 w 26430"/>
              <a:gd name="T5" fmla="*/ 8407 h 30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30" h="30007" fill="none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</a:path>
              <a:path w="26430" h="30007" stroke="0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  <a:lnTo>
                  <a:pt x="4830" y="8407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88" name="Rectangle 64"/>
          <p:cNvSpPr>
            <a:spLocks noChangeArrowheads="1"/>
          </p:cNvSpPr>
          <p:nvPr/>
        </p:nvSpPr>
        <p:spPr bwMode="auto">
          <a:xfrm>
            <a:off x="2527300" y="5821363"/>
            <a:ext cx="10287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Jefe y Asistente de Taller</a:t>
            </a:r>
            <a:endParaRPr lang="en-US" sz="800"/>
          </a:p>
        </p:txBody>
      </p:sp>
      <p:sp>
        <p:nvSpPr>
          <p:cNvPr id="26689" name="Line 65"/>
          <p:cNvSpPr>
            <a:spLocks noChangeShapeType="1"/>
          </p:cNvSpPr>
          <p:nvPr/>
        </p:nvSpPr>
        <p:spPr bwMode="auto">
          <a:xfrm flipV="1">
            <a:off x="4648200" y="4144963"/>
            <a:ext cx="0" cy="1143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690" name="Arc 66"/>
          <p:cNvSpPr>
            <a:spLocks/>
          </p:cNvSpPr>
          <p:nvPr/>
        </p:nvSpPr>
        <p:spPr bwMode="auto">
          <a:xfrm>
            <a:off x="4584700" y="5302250"/>
            <a:ext cx="63500" cy="619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91" name="Rectangle 67"/>
          <p:cNvSpPr>
            <a:spLocks noChangeArrowheads="1"/>
          </p:cNvSpPr>
          <p:nvPr/>
        </p:nvSpPr>
        <p:spPr bwMode="auto">
          <a:xfrm>
            <a:off x="2209800" y="1447800"/>
            <a:ext cx="91440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Expectativas antes de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aplicación de técnicas</a:t>
            </a:r>
            <a:endParaRPr lang="en-US" sz="800"/>
          </a:p>
        </p:txBody>
      </p:sp>
      <p:sp>
        <p:nvSpPr>
          <p:cNvPr id="26692" name="Rectangle 68"/>
          <p:cNvSpPr>
            <a:spLocks noChangeArrowheads="1"/>
          </p:cNvSpPr>
          <p:nvPr/>
        </p:nvSpPr>
        <p:spPr bwMode="auto">
          <a:xfrm>
            <a:off x="4903788" y="1447800"/>
            <a:ext cx="868362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Vvisión y Estrategias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del  taller</a:t>
            </a:r>
            <a:endParaRPr lang="en-US" sz="800"/>
          </a:p>
        </p:txBody>
      </p:sp>
      <p:sp>
        <p:nvSpPr>
          <p:cNvPr id="26693" name="Line 69"/>
          <p:cNvSpPr>
            <a:spLocks noChangeShapeType="1"/>
          </p:cNvSpPr>
          <p:nvPr/>
        </p:nvSpPr>
        <p:spPr bwMode="auto">
          <a:xfrm>
            <a:off x="2819400" y="2590800"/>
            <a:ext cx="0" cy="2603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94" name="Line 70"/>
          <p:cNvSpPr>
            <a:spLocks noChangeShapeType="1"/>
          </p:cNvSpPr>
          <p:nvPr/>
        </p:nvSpPr>
        <p:spPr bwMode="auto">
          <a:xfrm>
            <a:off x="2971800" y="2438400"/>
            <a:ext cx="0" cy="4127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95" name="Arc 71"/>
          <p:cNvSpPr>
            <a:spLocks/>
          </p:cNvSpPr>
          <p:nvPr/>
        </p:nvSpPr>
        <p:spPr bwMode="auto">
          <a:xfrm>
            <a:off x="2819400" y="2514600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96" name="Line 72"/>
          <p:cNvSpPr>
            <a:spLocks noChangeShapeType="1"/>
          </p:cNvSpPr>
          <p:nvPr/>
        </p:nvSpPr>
        <p:spPr bwMode="auto">
          <a:xfrm>
            <a:off x="3429000" y="1981200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697" name="Rectangle 73"/>
          <p:cNvSpPr>
            <a:spLocks noChangeArrowheads="1"/>
          </p:cNvSpPr>
          <p:nvPr/>
        </p:nvSpPr>
        <p:spPr bwMode="auto">
          <a:xfrm>
            <a:off x="3386138" y="1828800"/>
            <a:ext cx="119062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C2</a:t>
            </a:r>
            <a:endParaRPr lang="en-US" sz="800"/>
          </a:p>
        </p:txBody>
      </p:sp>
      <p:sp>
        <p:nvSpPr>
          <p:cNvPr id="26698" name="Rectangle 74"/>
          <p:cNvSpPr>
            <a:spLocks noChangeArrowheads="1"/>
          </p:cNvSpPr>
          <p:nvPr/>
        </p:nvSpPr>
        <p:spPr bwMode="auto">
          <a:xfrm>
            <a:off x="5060950" y="1828800"/>
            <a:ext cx="119063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C3</a:t>
            </a:r>
            <a:endParaRPr lang="en-US" sz="800"/>
          </a:p>
        </p:txBody>
      </p:sp>
      <p:sp>
        <p:nvSpPr>
          <p:cNvPr id="26699" name="Rectangle 75"/>
          <p:cNvSpPr>
            <a:spLocks noChangeArrowheads="1"/>
          </p:cNvSpPr>
          <p:nvPr/>
        </p:nvSpPr>
        <p:spPr bwMode="auto">
          <a:xfrm>
            <a:off x="5824538" y="1828800"/>
            <a:ext cx="119062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C4</a:t>
            </a:r>
            <a:endParaRPr lang="en-US" sz="800"/>
          </a:p>
        </p:txBody>
      </p:sp>
      <p:sp>
        <p:nvSpPr>
          <p:cNvPr id="26700" name="Arc 76"/>
          <p:cNvSpPr>
            <a:spLocks/>
          </p:cNvSpPr>
          <p:nvPr/>
        </p:nvSpPr>
        <p:spPr bwMode="auto">
          <a:xfrm>
            <a:off x="3351213" y="2428875"/>
            <a:ext cx="77787" cy="85725"/>
          </a:xfrm>
          <a:custGeom>
            <a:avLst/>
            <a:gdLst>
              <a:gd name="G0" fmla="+- 4830 0 0"/>
              <a:gd name="G1" fmla="+- 8407 0 0"/>
              <a:gd name="G2" fmla="+- 21600 0 0"/>
              <a:gd name="T0" fmla="*/ 24727 w 26430"/>
              <a:gd name="T1" fmla="*/ 0 h 30007"/>
              <a:gd name="T2" fmla="*/ 0 w 26430"/>
              <a:gd name="T3" fmla="*/ 29460 h 30007"/>
              <a:gd name="T4" fmla="*/ 4830 w 26430"/>
              <a:gd name="T5" fmla="*/ 8407 h 30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30" h="30007" fill="none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</a:path>
              <a:path w="26430" h="30007" stroke="0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  <a:lnTo>
                  <a:pt x="4830" y="8407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01" name="Line 77"/>
          <p:cNvSpPr>
            <a:spLocks noChangeShapeType="1"/>
          </p:cNvSpPr>
          <p:nvPr/>
        </p:nvSpPr>
        <p:spPr bwMode="auto">
          <a:xfrm flipV="1">
            <a:off x="3505200" y="25146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02" name="Arc 78"/>
          <p:cNvSpPr>
            <a:spLocks/>
          </p:cNvSpPr>
          <p:nvPr/>
        </p:nvSpPr>
        <p:spPr bwMode="auto">
          <a:xfrm>
            <a:off x="6172200" y="25146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03" name="Line 79"/>
          <p:cNvSpPr>
            <a:spLocks noChangeShapeType="1"/>
          </p:cNvSpPr>
          <p:nvPr/>
        </p:nvSpPr>
        <p:spPr bwMode="auto">
          <a:xfrm>
            <a:off x="3048000" y="2362200"/>
            <a:ext cx="19812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04" name="Arc 80"/>
          <p:cNvSpPr>
            <a:spLocks/>
          </p:cNvSpPr>
          <p:nvPr/>
        </p:nvSpPr>
        <p:spPr bwMode="auto">
          <a:xfrm>
            <a:off x="5105400" y="23034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05" name="Line 81"/>
          <p:cNvSpPr>
            <a:spLocks noChangeShapeType="1"/>
          </p:cNvSpPr>
          <p:nvPr/>
        </p:nvSpPr>
        <p:spPr bwMode="auto">
          <a:xfrm>
            <a:off x="6400800" y="2498725"/>
            <a:ext cx="0" cy="176847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06" name="Line 82"/>
          <p:cNvSpPr>
            <a:spLocks noChangeShapeType="1"/>
          </p:cNvSpPr>
          <p:nvPr/>
        </p:nvSpPr>
        <p:spPr bwMode="auto">
          <a:xfrm>
            <a:off x="4724400" y="24384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07" name="Arc 83"/>
          <p:cNvSpPr>
            <a:spLocks/>
          </p:cNvSpPr>
          <p:nvPr/>
        </p:nvSpPr>
        <p:spPr bwMode="auto">
          <a:xfrm>
            <a:off x="2971800" y="2362200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08" name="Line 84"/>
          <p:cNvSpPr>
            <a:spLocks noChangeShapeType="1"/>
          </p:cNvSpPr>
          <p:nvPr/>
        </p:nvSpPr>
        <p:spPr bwMode="auto">
          <a:xfrm>
            <a:off x="5105400" y="19812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09" name="Arc 85"/>
          <p:cNvSpPr>
            <a:spLocks/>
          </p:cNvSpPr>
          <p:nvPr/>
        </p:nvSpPr>
        <p:spPr bwMode="auto">
          <a:xfrm>
            <a:off x="5027613" y="2276475"/>
            <a:ext cx="77787" cy="85725"/>
          </a:xfrm>
          <a:custGeom>
            <a:avLst/>
            <a:gdLst>
              <a:gd name="G0" fmla="+- 4830 0 0"/>
              <a:gd name="G1" fmla="+- 8407 0 0"/>
              <a:gd name="G2" fmla="+- 21600 0 0"/>
              <a:gd name="T0" fmla="*/ 24727 w 26430"/>
              <a:gd name="T1" fmla="*/ 0 h 30007"/>
              <a:gd name="T2" fmla="*/ 0 w 26430"/>
              <a:gd name="T3" fmla="*/ 29460 h 30007"/>
              <a:gd name="T4" fmla="*/ 4830 w 26430"/>
              <a:gd name="T5" fmla="*/ 8407 h 30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30" h="30007" fill="none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</a:path>
              <a:path w="26430" h="30007" stroke="0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  <a:lnTo>
                  <a:pt x="4830" y="8407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10" name="Line 86"/>
          <p:cNvSpPr>
            <a:spLocks noChangeShapeType="1"/>
          </p:cNvSpPr>
          <p:nvPr/>
        </p:nvSpPr>
        <p:spPr bwMode="auto">
          <a:xfrm flipV="1">
            <a:off x="5181600" y="2362200"/>
            <a:ext cx="11430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11" name="Arc 87"/>
          <p:cNvSpPr>
            <a:spLocks/>
          </p:cNvSpPr>
          <p:nvPr/>
        </p:nvSpPr>
        <p:spPr bwMode="auto">
          <a:xfrm>
            <a:off x="6324600" y="23622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12" name="Arc 88"/>
          <p:cNvSpPr>
            <a:spLocks/>
          </p:cNvSpPr>
          <p:nvPr/>
        </p:nvSpPr>
        <p:spPr bwMode="auto">
          <a:xfrm>
            <a:off x="4724400" y="2362200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13" name="Line 89"/>
          <p:cNvSpPr>
            <a:spLocks noChangeShapeType="1"/>
          </p:cNvSpPr>
          <p:nvPr/>
        </p:nvSpPr>
        <p:spPr bwMode="auto">
          <a:xfrm>
            <a:off x="3200400" y="2209800"/>
            <a:ext cx="25908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14" name="Arc 90"/>
          <p:cNvSpPr>
            <a:spLocks/>
          </p:cNvSpPr>
          <p:nvPr/>
        </p:nvSpPr>
        <p:spPr bwMode="auto">
          <a:xfrm>
            <a:off x="5880100" y="21510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15" name="Arc 91"/>
          <p:cNvSpPr>
            <a:spLocks/>
          </p:cNvSpPr>
          <p:nvPr/>
        </p:nvSpPr>
        <p:spPr bwMode="auto">
          <a:xfrm>
            <a:off x="3124200" y="2209800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16" name="Line 92"/>
          <p:cNvSpPr>
            <a:spLocks noChangeShapeType="1"/>
          </p:cNvSpPr>
          <p:nvPr/>
        </p:nvSpPr>
        <p:spPr bwMode="auto">
          <a:xfrm>
            <a:off x="5867400" y="19812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17" name="Arc 93"/>
          <p:cNvSpPr>
            <a:spLocks/>
          </p:cNvSpPr>
          <p:nvPr/>
        </p:nvSpPr>
        <p:spPr bwMode="auto">
          <a:xfrm>
            <a:off x="5789613" y="2124075"/>
            <a:ext cx="77787" cy="85725"/>
          </a:xfrm>
          <a:custGeom>
            <a:avLst/>
            <a:gdLst>
              <a:gd name="G0" fmla="+- 4830 0 0"/>
              <a:gd name="G1" fmla="+- 8407 0 0"/>
              <a:gd name="G2" fmla="+- 21600 0 0"/>
              <a:gd name="T0" fmla="*/ 24727 w 26430"/>
              <a:gd name="T1" fmla="*/ 0 h 30007"/>
              <a:gd name="T2" fmla="*/ 0 w 26430"/>
              <a:gd name="T3" fmla="*/ 29460 h 30007"/>
              <a:gd name="T4" fmla="*/ 4830 w 26430"/>
              <a:gd name="T5" fmla="*/ 8407 h 30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30" h="30007" fill="none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</a:path>
              <a:path w="26430" h="30007" stroke="0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  <a:lnTo>
                  <a:pt x="4830" y="8407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18" name="Line 94"/>
          <p:cNvSpPr>
            <a:spLocks noChangeShapeType="1"/>
          </p:cNvSpPr>
          <p:nvPr/>
        </p:nvSpPr>
        <p:spPr bwMode="auto">
          <a:xfrm flipV="1">
            <a:off x="5943600" y="2209800"/>
            <a:ext cx="5334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19" name="Arc 95"/>
          <p:cNvSpPr>
            <a:spLocks/>
          </p:cNvSpPr>
          <p:nvPr/>
        </p:nvSpPr>
        <p:spPr bwMode="auto">
          <a:xfrm>
            <a:off x="6477000" y="22098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20" name="Arc 96"/>
          <p:cNvSpPr>
            <a:spLocks/>
          </p:cNvSpPr>
          <p:nvPr/>
        </p:nvSpPr>
        <p:spPr bwMode="auto">
          <a:xfrm>
            <a:off x="4876800" y="2209800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21" name="Line 97"/>
          <p:cNvSpPr>
            <a:spLocks noChangeShapeType="1"/>
          </p:cNvSpPr>
          <p:nvPr/>
        </p:nvSpPr>
        <p:spPr bwMode="auto">
          <a:xfrm>
            <a:off x="6553200" y="2286000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6722" name="Line 98"/>
          <p:cNvSpPr>
            <a:spLocks noChangeShapeType="1"/>
          </p:cNvSpPr>
          <p:nvPr/>
        </p:nvSpPr>
        <p:spPr bwMode="auto">
          <a:xfrm>
            <a:off x="4876800" y="2286000"/>
            <a:ext cx="0" cy="1295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90600" y="742950"/>
          <a:ext cx="7467600" cy="5581650"/>
        </p:xfrm>
        <a:graphic>
          <a:graphicData uri="http://schemas.openxmlformats.org/presentationml/2006/ole">
            <p:oleObj spid="_x0000_s23554" name="Hoja de cálculo" r:id="rId3" imgW="8515807" imgH="6934505" progId="Excel.Sheet.8">
              <p:embed/>
            </p:oleObj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362200" y="2438400"/>
            <a:ext cx="628650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Definición y Aplicación BPR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821238" y="3857625"/>
            <a:ext cx="628650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Mapeo de Procesos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43300" y="3276600"/>
            <a:ext cx="628650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Manufactura Robusta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36838" y="1676400"/>
            <a:ext cx="119062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C1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325563" y="2651125"/>
            <a:ext cx="841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I1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2667000" y="2971800"/>
            <a:ext cx="0" cy="259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286000" y="5745163"/>
            <a:ext cx="8556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Autores del Proyecto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01913" y="5592763"/>
            <a:ext cx="14128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M1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760663" y="2835275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latin typeface="Arial" charset="0"/>
              </a:rPr>
              <a:t>A21</a:t>
            </a:r>
            <a:endParaRPr lang="en-US" sz="900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924300" y="3595688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latin typeface="Arial" charset="0"/>
              </a:rPr>
              <a:t>A22</a:t>
            </a:r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219700" y="4267200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latin typeface="Arial" charset="0"/>
              </a:rPr>
              <a:t>A23</a:t>
            </a:r>
            <a:endParaRPr lang="en-US" sz="900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6400800" y="2773363"/>
            <a:ext cx="123825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O1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1295400" y="2438400"/>
            <a:ext cx="500063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Información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506538" y="2697163"/>
            <a:ext cx="8112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048000" y="2667000"/>
            <a:ext cx="33528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743200" y="5334000"/>
            <a:ext cx="2286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3810000" y="3733800"/>
            <a:ext cx="0" cy="1524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73" name="Arc 21"/>
          <p:cNvSpPr>
            <a:spLocks/>
          </p:cNvSpPr>
          <p:nvPr/>
        </p:nvSpPr>
        <p:spPr bwMode="auto">
          <a:xfrm>
            <a:off x="2667000" y="5334000"/>
            <a:ext cx="63500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74" name="Arc 22"/>
          <p:cNvSpPr>
            <a:spLocks/>
          </p:cNvSpPr>
          <p:nvPr/>
        </p:nvSpPr>
        <p:spPr bwMode="auto">
          <a:xfrm>
            <a:off x="3733800" y="52720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684463" y="1874838"/>
            <a:ext cx="0" cy="4889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2760663" y="2133600"/>
            <a:ext cx="2268537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3578" name="Arc 26"/>
          <p:cNvSpPr>
            <a:spLocks/>
          </p:cNvSpPr>
          <p:nvPr/>
        </p:nvSpPr>
        <p:spPr bwMode="auto">
          <a:xfrm>
            <a:off x="2684463" y="20748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81" name="Arc 29"/>
          <p:cNvSpPr>
            <a:spLocks/>
          </p:cNvSpPr>
          <p:nvPr/>
        </p:nvSpPr>
        <p:spPr bwMode="auto">
          <a:xfrm>
            <a:off x="3733800" y="21336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3810000" y="2209800"/>
            <a:ext cx="0" cy="914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2057400" y="4876800"/>
            <a:ext cx="4038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84" name="Arc 32"/>
          <p:cNvSpPr>
            <a:spLocks/>
          </p:cNvSpPr>
          <p:nvPr/>
        </p:nvSpPr>
        <p:spPr bwMode="auto">
          <a:xfrm>
            <a:off x="1905000" y="2697163"/>
            <a:ext cx="76200" cy="1127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1981200" y="2773363"/>
            <a:ext cx="0" cy="195103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3586" name="Arc 34"/>
          <p:cNvSpPr>
            <a:spLocks/>
          </p:cNvSpPr>
          <p:nvPr/>
        </p:nvSpPr>
        <p:spPr bwMode="auto">
          <a:xfrm>
            <a:off x="1981200" y="47545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2057400" y="3429000"/>
            <a:ext cx="14478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88" name="Arc 36"/>
          <p:cNvSpPr>
            <a:spLocks/>
          </p:cNvSpPr>
          <p:nvPr/>
        </p:nvSpPr>
        <p:spPr bwMode="auto">
          <a:xfrm>
            <a:off x="1981200" y="33067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flipV="1">
            <a:off x="4191000" y="3429000"/>
            <a:ext cx="4857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V="1">
            <a:off x="4724400" y="2743200"/>
            <a:ext cx="0" cy="609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91" name="Arc 39"/>
          <p:cNvSpPr>
            <a:spLocks/>
          </p:cNvSpPr>
          <p:nvPr/>
        </p:nvSpPr>
        <p:spPr bwMode="auto">
          <a:xfrm>
            <a:off x="4724400" y="2667000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92" name="Arc 40"/>
          <p:cNvSpPr>
            <a:spLocks/>
          </p:cNvSpPr>
          <p:nvPr/>
        </p:nvSpPr>
        <p:spPr bwMode="auto">
          <a:xfrm>
            <a:off x="4646613" y="3343275"/>
            <a:ext cx="77787" cy="85725"/>
          </a:xfrm>
          <a:custGeom>
            <a:avLst/>
            <a:gdLst>
              <a:gd name="G0" fmla="+- 4830 0 0"/>
              <a:gd name="G1" fmla="+- 8407 0 0"/>
              <a:gd name="G2" fmla="+- 21600 0 0"/>
              <a:gd name="T0" fmla="*/ 24727 w 26430"/>
              <a:gd name="T1" fmla="*/ 0 h 30007"/>
              <a:gd name="T2" fmla="*/ 0 w 26430"/>
              <a:gd name="T3" fmla="*/ 29460 h 30007"/>
              <a:gd name="T4" fmla="*/ 4830 w 26430"/>
              <a:gd name="T5" fmla="*/ 8407 h 30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30" h="30007" fill="none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</a:path>
              <a:path w="26430" h="30007" stroke="0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  <a:lnTo>
                  <a:pt x="4830" y="8407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flipV="1">
            <a:off x="5486400" y="4114800"/>
            <a:ext cx="3333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 flipV="1">
            <a:off x="5867400" y="2743200"/>
            <a:ext cx="0" cy="129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95" name="Arc 43"/>
          <p:cNvSpPr>
            <a:spLocks/>
          </p:cNvSpPr>
          <p:nvPr/>
        </p:nvSpPr>
        <p:spPr bwMode="auto">
          <a:xfrm>
            <a:off x="5867400" y="2667000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96" name="Arc 44"/>
          <p:cNvSpPr>
            <a:spLocks/>
          </p:cNvSpPr>
          <p:nvPr/>
        </p:nvSpPr>
        <p:spPr bwMode="auto">
          <a:xfrm>
            <a:off x="5789613" y="4029075"/>
            <a:ext cx="77787" cy="85725"/>
          </a:xfrm>
          <a:custGeom>
            <a:avLst/>
            <a:gdLst>
              <a:gd name="G0" fmla="+- 4830 0 0"/>
              <a:gd name="G1" fmla="+- 8407 0 0"/>
              <a:gd name="G2" fmla="+- 21600 0 0"/>
              <a:gd name="T0" fmla="*/ 24727 w 26430"/>
              <a:gd name="T1" fmla="*/ 0 h 30007"/>
              <a:gd name="T2" fmla="*/ 0 w 26430"/>
              <a:gd name="T3" fmla="*/ 29460 h 30007"/>
              <a:gd name="T4" fmla="*/ 4830 w 26430"/>
              <a:gd name="T5" fmla="*/ 8407 h 30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30" h="30007" fill="none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</a:path>
              <a:path w="26430" h="30007" stroke="0" extrusionOk="0">
                <a:moveTo>
                  <a:pt x="24726" y="0"/>
                </a:moveTo>
                <a:cubicBezTo>
                  <a:pt x="25850" y="2660"/>
                  <a:pt x="26430" y="5519"/>
                  <a:pt x="26430" y="8407"/>
                </a:cubicBezTo>
                <a:cubicBezTo>
                  <a:pt x="26430" y="20336"/>
                  <a:pt x="16759" y="30007"/>
                  <a:pt x="4830" y="30007"/>
                </a:cubicBezTo>
                <a:cubicBezTo>
                  <a:pt x="3204" y="30007"/>
                  <a:pt x="1584" y="29823"/>
                  <a:pt x="-1" y="29460"/>
                </a:cubicBezTo>
                <a:lnTo>
                  <a:pt x="4830" y="8407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2303463" y="1371600"/>
            <a:ext cx="80010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Visión y estrategias</a:t>
            </a:r>
          </a:p>
          <a:p>
            <a:pPr eaLnBrk="0" hangingPunct="0"/>
            <a:r>
              <a:rPr lang="en-US" sz="800"/>
              <a:t>del  taller</a:t>
            </a: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6442075" y="2468563"/>
            <a:ext cx="949325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Tècnicas de Aplicación</a:t>
            </a: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2338388" y="2401888"/>
            <a:ext cx="7080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3502025" y="3108325"/>
            <a:ext cx="674688" cy="611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4787900" y="3802063"/>
            <a:ext cx="708025" cy="588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 flipV="1">
            <a:off x="5105400" y="4419600"/>
            <a:ext cx="0" cy="838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606" name="Arc 54"/>
          <p:cNvSpPr>
            <a:spLocks/>
          </p:cNvSpPr>
          <p:nvPr/>
        </p:nvSpPr>
        <p:spPr bwMode="auto">
          <a:xfrm>
            <a:off x="5029200" y="52720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07" name="Line 55"/>
          <p:cNvSpPr>
            <a:spLocks noChangeShapeType="1"/>
          </p:cNvSpPr>
          <p:nvPr/>
        </p:nvSpPr>
        <p:spPr bwMode="auto">
          <a:xfrm>
            <a:off x="2057400" y="4114800"/>
            <a:ext cx="27432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608" name="Arc 56"/>
          <p:cNvSpPr>
            <a:spLocks/>
          </p:cNvSpPr>
          <p:nvPr/>
        </p:nvSpPr>
        <p:spPr bwMode="auto">
          <a:xfrm>
            <a:off x="1981200" y="39925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09" name="Arc 57"/>
          <p:cNvSpPr>
            <a:spLocks/>
          </p:cNvSpPr>
          <p:nvPr/>
        </p:nvSpPr>
        <p:spPr bwMode="auto">
          <a:xfrm>
            <a:off x="5029200" y="21336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10" name="Line 58"/>
          <p:cNvSpPr>
            <a:spLocks noChangeShapeType="1"/>
          </p:cNvSpPr>
          <p:nvPr/>
        </p:nvSpPr>
        <p:spPr bwMode="auto">
          <a:xfrm>
            <a:off x="5105400" y="2209800"/>
            <a:ext cx="0" cy="1600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3615" name="Rectangle 63"/>
          <p:cNvSpPr>
            <a:spLocks noChangeArrowheads="1"/>
          </p:cNvSpPr>
          <p:nvPr/>
        </p:nvSpPr>
        <p:spPr bwMode="auto">
          <a:xfrm>
            <a:off x="3200400" y="2286000"/>
            <a:ext cx="55562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/>
              <a:t>Beneficios</a:t>
            </a:r>
          </a:p>
          <a:p>
            <a:pPr algn="ctr" eaLnBrk="0" hangingPunct="0"/>
            <a:r>
              <a:rPr lang="en-US" sz="800"/>
              <a:t>de su</a:t>
            </a:r>
          </a:p>
          <a:p>
            <a:pPr algn="ctr" eaLnBrk="0" hangingPunct="0"/>
            <a:r>
              <a:rPr lang="en-US" sz="800"/>
              <a:t> implantación</a:t>
            </a:r>
          </a:p>
        </p:txBody>
      </p:sp>
      <p:sp>
        <p:nvSpPr>
          <p:cNvPr id="23616" name="Freeform 64"/>
          <p:cNvSpPr>
            <a:spLocks/>
          </p:cNvSpPr>
          <p:nvPr/>
        </p:nvSpPr>
        <p:spPr bwMode="auto">
          <a:xfrm>
            <a:off x="3124200" y="25908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3617" name="Oval 65"/>
          <p:cNvSpPr>
            <a:spLocks noChangeArrowheads="1"/>
          </p:cNvSpPr>
          <p:nvPr/>
        </p:nvSpPr>
        <p:spPr bwMode="auto">
          <a:xfrm>
            <a:off x="3089275" y="2632075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18" name="Rectangle 66"/>
          <p:cNvSpPr>
            <a:spLocks noChangeArrowheads="1"/>
          </p:cNvSpPr>
          <p:nvPr/>
        </p:nvSpPr>
        <p:spPr bwMode="auto">
          <a:xfrm>
            <a:off x="4267200" y="3078163"/>
            <a:ext cx="206375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/>
              <a:t>5 S’s</a:t>
            </a:r>
          </a:p>
        </p:txBody>
      </p:sp>
      <p:sp>
        <p:nvSpPr>
          <p:cNvPr id="23619" name="Freeform 67"/>
          <p:cNvSpPr>
            <a:spLocks/>
          </p:cNvSpPr>
          <p:nvPr/>
        </p:nvSpPr>
        <p:spPr bwMode="auto">
          <a:xfrm>
            <a:off x="4191000" y="32258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3623" name="Oval 71"/>
          <p:cNvSpPr>
            <a:spLocks noChangeArrowheads="1"/>
          </p:cNvSpPr>
          <p:nvPr/>
        </p:nvSpPr>
        <p:spPr bwMode="auto">
          <a:xfrm>
            <a:off x="4156075" y="3276600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24" name="Oval 72"/>
          <p:cNvSpPr>
            <a:spLocks noChangeArrowheads="1"/>
          </p:cNvSpPr>
          <p:nvPr/>
        </p:nvSpPr>
        <p:spPr bwMode="auto">
          <a:xfrm>
            <a:off x="4232275" y="3429000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26" name="Oval 74"/>
          <p:cNvSpPr>
            <a:spLocks noChangeArrowheads="1"/>
          </p:cNvSpPr>
          <p:nvPr/>
        </p:nvSpPr>
        <p:spPr bwMode="auto">
          <a:xfrm>
            <a:off x="5486400" y="4079875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27" name="Rectangle 75"/>
          <p:cNvSpPr>
            <a:spLocks noChangeArrowheads="1"/>
          </p:cNvSpPr>
          <p:nvPr/>
        </p:nvSpPr>
        <p:spPr bwMode="auto">
          <a:xfrm>
            <a:off x="4271963" y="3459163"/>
            <a:ext cx="528637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/>
              <a:t>Beneficios e </a:t>
            </a:r>
          </a:p>
          <a:p>
            <a:pPr algn="ctr" eaLnBrk="0" hangingPunct="0"/>
            <a:r>
              <a:rPr lang="en-US" sz="800"/>
              <a:t>Importancia</a:t>
            </a:r>
          </a:p>
        </p:txBody>
      </p:sp>
      <p:sp>
        <p:nvSpPr>
          <p:cNvPr id="23628" name="Freeform 76"/>
          <p:cNvSpPr>
            <a:spLocks/>
          </p:cNvSpPr>
          <p:nvPr/>
        </p:nvSpPr>
        <p:spPr bwMode="auto">
          <a:xfrm>
            <a:off x="5499100" y="40386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3629" name="Rectangle 77"/>
          <p:cNvSpPr>
            <a:spLocks noChangeArrowheads="1"/>
          </p:cNvSpPr>
          <p:nvPr/>
        </p:nvSpPr>
        <p:spPr bwMode="auto">
          <a:xfrm>
            <a:off x="5567363" y="3810000"/>
            <a:ext cx="528637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/>
              <a:t>Beneficios e </a:t>
            </a:r>
          </a:p>
          <a:p>
            <a:pPr algn="ctr" eaLnBrk="0" hangingPunct="0"/>
            <a:r>
              <a:rPr lang="en-US" sz="800"/>
              <a:t>Importancia</a:t>
            </a:r>
          </a:p>
        </p:txBody>
      </p:sp>
      <p:sp>
        <p:nvSpPr>
          <p:cNvPr id="23630" name="Rectangle 78"/>
          <p:cNvSpPr>
            <a:spLocks noChangeArrowheads="1"/>
          </p:cNvSpPr>
          <p:nvPr/>
        </p:nvSpPr>
        <p:spPr bwMode="auto">
          <a:xfrm>
            <a:off x="6324600" y="4830763"/>
            <a:ext cx="123825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O2</a:t>
            </a:r>
          </a:p>
        </p:txBody>
      </p:sp>
      <p:sp>
        <p:nvSpPr>
          <p:cNvPr id="23631" name="Rectangle 79"/>
          <p:cNvSpPr>
            <a:spLocks noChangeArrowheads="1"/>
          </p:cNvSpPr>
          <p:nvPr/>
        </p:nvSpPr>
        <p:spPr bwMode="auto">
          <a:xfrm>
            <a:off x="6400800" y="4525963"/>
            <a:ext cx="1171575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/>
              <a:t>Eliminación de Desperdicios</a:t>
            </a:r>
          </a:p>
          <a:p>
            <a:pPr algn="ctr" eaLnBrk="0" hangingPunct="0"/>
            <a:r>
              <a:rPr lang="en-US" sz="800"/>
              <a:t>Identificados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066800" y="685800"/>
          <a:ext cx="7315200" cy="5789613"/>
        </p:xfrm>
        <a:graphic>
          <a:graphicData uri="http://schemas.openxmlformats.org/presentationml/2006/ole">
            <p:oleObj spid="_x0000_s33794" name="Hoja de cálculo" r:id="rId3" imgW="8515621" imgH="6934682" progId="Excel.Sheet.8">
              <p:embed/>
            </p:oleObj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139950" y="1444625"/>
            <a:ext cx="119063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C1</a:t>
            </a:r>
            <a:endParaRPr lang="en-US" sz="80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235075" y="2316163"/>
            <a:ext cx="841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I1</a:t>
            </a:r>
            <a:endParaRPr lang="en-US" sz="800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3657600" y="3276600"/>
            <a:ext cx="0" cy="2438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428750" y="2362200"/>
            <a:ext cx="5524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228725" y="1309688"/>
            <a:ext cx="904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Problemas de Cultura,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Proceso y Tecnología</a:t>
            </a:r>
            <a:endParaRPr lang="en-US" sz="800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174875" y="1568450"/>
            <a:ext cx="0" cy="4889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2362200" y="2671763"/>
            <a:ext cx="0" cy="30432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624263" y="5791200"/>
            <a:ext cx="1857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M2</a:t>
            </a:r>
            <a:endParaRPr lang="en-US" sz="800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286000" y="5791200"/>
            <a:ext cx="1412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M1</a:t>
            </a:r>
            <a:endParaRPr lang="en-US" sz="800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2514600" y="1552575"/>
            <a:ext cx="0" cy="5048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667000" y="1355725"/>
            <a:ext cx="121920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Comunicación de Resultados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(Reducción de Desperdicios)</a:t>
            </a:r>
            <a:endParaRPr lang="en-US" sz="800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2441575" y="1430338"/>
            <a:ext cx="119063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C2</a:t>
            </a:r>
            <a:endParaRPr lang="en-US" sz="800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2238375" y="1828800"/>
            <a:ext cx="2333625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11" name="Arc 19"/>
          <p:cNvSpPr>
            <a:spLocks/>
          </p:cNvSpPr>
          <p:nvPr/>
        </p:nvSpPr>
        <p:spPr bwMode="auto">
          <a:xfrm>
            <a:off x="2174875" y="17700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2578100" y="1676400"/>
            <a:ext cx="22225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13" name="Arc 21"/>
          <p:cNvSpPr>
            <a:spLocks/>
          </p:cNvSpPr>
          <p:nvPr/>
        </p:nvSpPr>
        <p:spPr bwMode="auto">
          <a:xfrm>
            <a:off x="2514600" y="16176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2009775" y="2057400"/>
            <a:ext cx="7080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2038350" y="2105025"/>
            <a:ext cx="628650" cy="5461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Observación de Ingreso de</a:t>
            </a:r>
          </a:p>
          <a:p>
            <a:pPr algn="ctr" eaLnBrk="0" hangingPunct="0"/>
            <a:r>
              <a:rPr lang="en-US" sz="900"/>
              <a:t>Vehículos</a:t>
            </a:r>
          </a:p>
          <a:p>
            <a:pPr algn="ctr" eaLnBrk="0" hangingPunct="0"/>
            <a:endParaRPr lang="en-US" sz="900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175000" y="2668588"/>
            <a:ext cx="674688" cy="611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4360863" y="3355975"/>
            <a:ext cx="708025" cy="588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3200400" y="2714625"/>
            <a:ext cx="628650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Observación</a:t>
            </a:r>
          </a:p>
          <a:p>
            <a:pPr algn="ctr" eaLnBrk="0" hangingPunct="0"/>
            <a:r>
              <a:rPr lang="en-US" sz="900"/>
              <a:t>de</a:t>
            </a:r>
          </a:p>
          <a:p>
            <a:pPr algn="ctr" eaLnBrk="0" hangingPunct="0"/>
            <a:r>
              <a:rPr lang="en-US" sz="900"/>
              <a:t>Reparaciones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4383088" y="3400425"/>
            <a:ext cx="628650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Observación Proceso de Facturación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5562600" y="4070350"/>
            <a:ext cx="627063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Analizar</a:t>
            </a:r>
          </a:p>
          <a:p>
            <a:pPr algn="ctr" eaLnBrk="0" hangingPunct="0"/>
            <a:r>
              <a:rPr lang="en-US" sz="900"/>
              <a:t>resultados</a:t>
            </a: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2390775" y="2517775"/>
            <a:ext cx="266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A211</a:t>
            </a:r>
            <a:endParaRPr lang="en-US" sz="900"/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3533775" y="3140075"/>
            <a:ext cx="266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A212</a:t>
            </a:r>
            <a:endParaRPr lang="en-US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4752975" y="3825875"/>
            <a:ext cx="266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A213</a:t>
            </a:r>
            <a:endParaRPr lang="en-US" sz="900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895975" y="4435475"/>
            <a:ext cx="2667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A214</a:t>
            </a:r>
            <a:endParaRPr lang="en-US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5503863" y="3986213"/>
            <a:ext cx="708025" cy="588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2895600" y="2516188"/>
            <a:ext cx="0" cy="379412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>
            <a:off x="2971800" y="2971800"/>
            <a:ext cx="201613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31" name="Arc 39"/>
          <p:cNvSpPr>
            <a:spLocks/>
          </p:cNvSpPr>
          <p:nvPr/>
        </p:nvSpPr>
        <p:spPr bwMode="auto">
          <a:xfrm>
            <a:off x="2895600" y="28495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>
            <a:off x="5210175" y="3779838"/>
            <a:ext cx="0" cy="3651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5262563" y="4267200"/>
            <a:ext cx="252412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35" name="Arc 43"/>
          <p:cNvSpPr>
            <a:spLocks/>
          </p:cNvSpPr>
          <p:nvPr/>
        </p:nvSpPr>
        <p:spPr bwMode="auto">
          <a:xfrm>
            <a:off x="5210175" y="41449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39" name="Arc 47"/>
          <p:cNvSpPr>
            <a:spLocks/>
          </p:cNvSpPr>
          <p:nvPr/>
        </p:nvSpPr>
        <p:spPr bwMode="auto">
          <a:xfrm>
            <a:off x="5133975" y="3657600"/>
            <a:ext cx="77788" cy="122238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70"/>
              <a:gd name="T1" fmla="*/ 14 h 21600"/>
              <a:gd name="T2" fmla="*/ 22370 w 22370"/>
              <a:gd name="T3" fmla="*/ 21377 h 21600"/>
              <a:gd name="T4" fmla="*/ 771 w 22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70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613" y="0"/>
                  <a:pt x="22247" y="9535"/>
                  <a:pt x="22369" y="21377"/>
                </a:cubicBezTo>
              </a:path>
              <a:path w="22370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613" y="0"/>
                  <a:pt x="22247" y="9535"/>
                  <a:pt x="22369" y="21377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>
            <a:off x="5081588" y="3654425"/>
            <a:ext cx="587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45" name="Line 53"/>
          <p:cNvSpPr>
            <a:spLocks noChangeShapeType="1"/>
          </p:cNvSpPr>
          <p:nvPr/>
        </p:nvSpPr>
        <p:spPr bwMode="auto">
          <a:xfrm>
            <a:off x="2711450" y="2428875"/>
            <a:ext cx="107950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46" name="Arc 54"/>
          <p:cNvSpPr>
            <a:spLocks/>
          </p:cNvSpPr>
          <p:nvPr/>
        </p:nvSpPr>
        <p:spPr bwMode="auto">
          <a:xfrm>
            <a:off x="2819400" y="2438400"/>
            <a:ext cx="76200" cy="112713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70"/>
              <a:gd name="T1" fmla="*/ 14 h 21600"/>
              <a:gd name="T2" fmla="*/ 22370 w 22370"/>
              <a:gd name="T3" fmla="*/ 21377 h 21600"/>
              <a:gd name="T4" fmla="*/ 771 w 22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70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613" y="0"/>
                  <a:pt x="22247" y="9535"/>
                  <a:pt x="22369" y="21377"/>
                </a:cubicBezTo>
              </a:path>
              <a:path w="22370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613" y="0"/>
                  <a:pt x="22247" y="9535"/>
                  <a:pt x="22369" y="21377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47" name="Line 55"/>
          <p:cNvSpPr>
            <a:spLocks noChangeShapeType="1"/>
          </p:cNvSpPr>
          <p:nvPr/>
        </p:nvSpPr>
        <p:spPr bwMode="auto">
          <a:xfrm flipV="1">
            <a:off x="2438400" y="5410200"/>
            <a:ext cx="3429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48" name="Line 56"/>
          <p:cNvSpPr>
            <a:spLocks noChangeShapeType="1"/>
          </p:cNvSpPr>
          <p:nvPr/>
        </p:nvSpPr>
        <p:spPr bwMode="auto">
          <a:xfrm flipV="1">
            <a:off x="3352800" y="3276600"/>
            <a:ext cx="0" cy="2057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3850" name="Arc 58"/>
          <p:cNvSpPr>
            <a:spLocks/>
          </p:cNvSpPr>
          <p:nvPr/>
        </p:nvSpPr>
        <p:spPr bwMode="auto">
          <a:xfrm>
            <a:off x="2362200" y="5410200"/>
            <a:ext cx="76200" cy="76200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51" name="Line 59"/>
          <p:cNvSpPr>
            <a:spLocks noChangeShapeType="1"/>
          </p:cNvSpPr>
          <p:nvPr/>
        </p:nvSpPr>
        <p:spPr bwMode="auto">
          <a:xfrm flipV="1">
            <a:off x="4722813" y="3962400"/>
            <a:ext cx="0" cy="1352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3852" name="Arc 60"/>
          <p:cNvSpPr>
            <a:spLocks/>
          </p:cNvSpPr>
          <p:nvPr/>
        </p:nvSpPr>
        <p:spPr bwMode="auto">
          <a:xfrm>
            <a:off x="4646613" y="5313363"/>
            <a:ext cx="77787" cy="96837"/>
          </a:xfrm>
          <a:custGeom>
            <a:avLst/>
            <a:gdLst>
              <a:gd name="G0" fmla="+- 5018 0 0"/>
              <a:gd name="G1" fmla="+- 5699 0 0"/>
              <a:gd name="G2" fmla="+- 21600 0 0"/>
              <a:gd name="T0" fmla="*/ 25853 w 26618"/>
              <a:gd name="T1" fmla="*/ 0 h 27299"/>
              <a:gd name="T2" fmla="*/ 0 w 26618"/>
              <a:gd name="T3" fmla="*/ 26708 h 27299"/>
              <a:gd name="T4" fmla="*/ 5018 w 26618"/>
              <a:gd name="T5" fmla="*/ 5699 h 27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618" h="27299" fill="none" extrusionOk="0">
                <a:moveTo>
                  <a:pt x="25852" y="0"/>
                </a:moveTo>
                <a:cubicBezTo>
                  <a:pt x="26360" y="1857"/>
                  <a:pt x="26618" y="3773"/>
                  <a:pt x="26618" y="5699"/>
                </a:cubicBezTo>
                <a:cubicBezTo>
                  <a:pt x="26618" y="17628"/>
                  <a:pt x="16947" y="27299"/>
                  <a:pt x="5018" y="27299"/>
                </a:cubicBezTo>
                <a:cubicBezTo>
                  <a:pt x="3327" y="27299"/>
                  <a:pt x="1643" y="27100"/>
                  <a:pt x="-1" y="26708"/>
                </a:cubicBezTo>
              </a:path>
              <a:path w="26618" h="27299" stroke="0" extrusionOk="0">
                <a:moveTo>
                  <a:pt x="25852" y="0"/>
                </a:moveTo>
                <a:cubicBezTo>
                  <a:pt x="26360" y="1857"/>
                  <a:pt x="26618" y="3773"/>
                  <a:pt x="26618" y="5699"/>
                </a:cubicBezTo>
                <a:cubicBezTo>
                  <a:pt x="26618" y="17628"/>
                  <a:pt x="16947" y="27299"/>
                  <a:pt x="5018" y="27299"/>
                </a:cubicBezTo>
                <a:cubicBezTo>
                  <a:pt x="3327" y="27299"/>
                  <a:pt x="1643" y="27100"/>
                  <a:pt x="-1" y="26708"/>
                </a:cubicBezTo>
                <a:lnTo>
                  <a:pt x="5018" y="5699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53" name="Line 61"/>
          <p:cNvSpPr>
            <a:spLocks noChangeShapeType="1"/>
          </p:cNvSpPr>
          <p:nvPr/>
        </p:nvSpPr>
        <p:spPr bwMode="auto">
          <a:xfrm flipV="1">
            <a:off x="5867400" y="4572000"/>
            <a:ext cx="0" cy="742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3855" name="Arc 63"/>
          <p:cNvSpPr>
            <a:spLocks/>
          </p:cNvSpPr>
          <p:nvPr/>
        </p:nvSpPr>
        <p:spPr bwMode="auto">
          <a:xfrm>
            <a:off x="5789613" y="5313363"/>
            <a:ext cx="77787" cy="96837"/>
          </a:xfrm>
          <a:custGeom>
            <a:avLst/>
            <a:gdLst>
              <a:gd name="G0" fmla="+- 5018 0 0"/>
              <a:gd name="G1" fmla="+- 5699 0 0"/>
              <a:gd name="G2" fmla="+- 21600 0 0"/>
              <a:gd name="T0" fmla="*/ 25853 w 26618"/>
              <a:gd name="T1" fmla="*/ 0 h 27299"/>
              <a:gd name="T2" fmla="*/ 0 w 26618"/>
              <a:gd name="T3" fmla="*/ 26708 h 27299"/>
              <a:gd name="T4" fmla="*/ 5018 w 26618"/>
              <a:gd name="T5" fmla="*/ 5699 h 27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618" h="27299" fill="none" extrusionOk="0">
                <a:moveTo>
                  <a:pt x="25852" y="0"/>
                </a:moveTo>
                <a:cubicBezTo>
                  <a:pt x="26360" y="1857"/>
                  <a:pt x="26618" y="3773"/>
                  <a:pt x="26618" y="5699"/>
                </a:cubicBezTo>
                <a:cubicBezTo>
                  <a:pt x="26618" y="17628"/>
                  <a:pt x="16947" y="27299"/>
                  <a:pt x="5018" y="27299"/>
                </a:cubicBezTo>
                <a:cubicBezTo>
                  <a:pt x="3327" y="27299"/>
                  <a:pt x="1643" y="27100"/>
                  <a:pt x="-1" y="26708"/>
                </a:cubicBezTo>
              </a:path>
              <a:path w="26618" h="27299" stroke="0" extrusionOk="0">
                <a:moveTo>
                  <a:pt x="25852" y="0"/>
                </a:moveTo>
                <a:cubicBezTo>
                  <a:pt x="26360" y="1857"/>
                  <a:pt x="26618" y="3773"/>
                  <a:pt x="26618" y="5699"/>
                </a:cubicBezTo>
                <a:cubicBezTo>
                  <a:pt x="26618" y="17628"/>
                  <a:pt x="16947" y="27299"/>
                  <a:pt x="5018" y="27299"/>
                </a:cubicBezTo>
                <a:cubicBezTo>
                  <a:pt x="3327" y="27299"/>
                  <a:pt x="1643" y="27100"/>
                  <a:pt x="-1" y="26708"/>
                </a:cubicBezTo>
                <a:lnTo>
                  <a:pt x="5018" y="5699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56" name="Arc 64"/>
          <p:cNvSpPr>
            <a:spLocks/>
          </p:cNvSpPr>
          <p:nvPr/>
        </p:nvSpPr>
        <p:spPr bwMode="auto">
          <a:xfrm>
            <a:off x="3275013" y="5313363"/>
            <a:ext cx="77787" cy="96837"/>
          </a:xfrm>
          <a:custGeom>
            <a:avLst/>
            <a:gdLst>
              <a:gd name="G0" fmla="+- 5018 0 0"/>
              <a:gd name="G1" fmla="+- 5699 0 0"/>
              <a:gd name="G2" fmla="+- 21600 0 0"/>
              <a:gd name="T0" fmla="*/ 25853 w 26618"/>
              <a:gd name="T1" fmla="*/ 0 h 27299"/>
              <a:gd name="T2" fmla="*/ 0 w 26618"/>
              <a:gd name="T3" fmla="*/ 26708 h 27299"/>
              <a:gd name="T4" fmla="*/ 5018 w 26618"/>
              <a:gd name="T5" fmla="*/ 5699 h 27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618" h="27299" fill="none" extrusionOk="0">
                <a:moveTo>
                  <a:pt x="25852" y="0"/>
                </a:moveTo>
                <a:cubicBezTo>
                  <a:pt x="26360" y="1857"/>
                  <a:pt x="26618" y="3773"/>
                  <a:pt x="26618" y="5699"/>
                </a:cubicBezTo>
                <a:cubicBezTo>
                  <a:pt x="26618" y="17628"/>
                  <a:pt x="16947" y="27299"/>
                  <a:pt x="5018" y="27299"/>
                </a:cubicBezTo>
                <a:cubicBezTo>
                  <a:pt x="3327" y="27299"/>
                  <a:pt x="1643" y="27100"/>
                  <a:pt x="-1" y="26708"/>
                </a:cubicBezTo>
              </a:path>
              <a:path w="26618" h="27299" stroke="0" extrusionOk="0">
                <a:moveTo>
                  <a:pt x="25852" y="0"/>
                </a:moveTo>
                <a:cubicBezTo>
                  <a:pt x="26360" y="1857"/>
                  <a:pt x="26618" y="3773"/>
                  <a:pt x="26618" y="5699"/>
                </a:cubicBezTo>
                <a:cubicBezTo>
                  <a:pt x="26618" y="17628"/>
                  <a:pt x="16947" y="27299"/>
                  <a:pt x="5018" y="27299"/>
                </a:cubicBezTo>
                <a:cubicBezTo>
                  <a:pt x="3327" y="27299"/>
                  <a:pt x="1643" y="27100"/>
                  <a:pt x="-1" y="26708"/>
                </a:cubicBezTo>
                <a:lnTo>
                  <a:pt x="5018" y="5699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57" name="Arc 65"/>
          <p:cNvSpPr>
            <a:spLocks/>
          </p:cNvSpPr>
          <p:nvPr/>
        </p:nvSpPr>
        <p:spPr bwMode="auto">
          <a:xfrm>
            <a:off x="3305175" y="18288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58" name="Line 66"/>
          <p:cNvSpPr>
            <a:spLocks noChangeShapeType="1"/>
          </p:cNvSpPr>
          <p:nvPr/>
        </p:nvSpPr>
        <p:spPr bwMode="auto">
          <a:xfrm>
            <a:off x="3381375" y="1905000"/>
            <a:ext cx="0" cy="7620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59" name="Arc 67"/>
          <p:cNvSpPr>
            <a:spLocks/>
          </p:cNvSpPr>
          <p:nvPr/>
        </p:nvSpPr>
        <p:spPr bwMode="auto">
          <a:xfrm>
            <a:off x="3533775" y="16764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>
            <a:off x="3609975" y="1752600"/>
            <a:ext cx="0" cy="914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61" name="Arc 69"/>
          <p:cNvSpPr>
            <a:spLocks/>
          </p:cNvSpPr>
          <p:nvPr/>
        </p:nvSpPr>
        <p:spPr bwMode="auto">
          <a:xfrm>
            <a:off x="4524375" y="18288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62" name="Line 70"/>
          <p:cNvSpPr>
            <a:spLocks noChangeShapeType="1"/>
          </p:cNvSpPr>
          <p:nvPr/>
        </p:nvSpPr>
        <p:spPr bwMode="auto">
          <a:xfrm>
            <a:off x="4600575" y="1905000"/>
            <a:ext cx="0" cy="14478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63" name="Arc 71"/>
          <p:cNvSpPr>
            <a:spLocks/>
          </p:cNvSpPr>
          <p:nvPr/>
        </p:nvSpPr>
        <p:spPr bwMode="auto">
          <a:xfrm>
            <a:off x="4752975" y="16764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64" name="Line 72"/>
          <p:cNvSpPr>
            <a:spLocks noChangeShapeType="1"/>
          </p:cNvSpPr>
          <p:nvPr/>
        </p:nvSpPr>
        <p:spPr bwMode="auto">
          <a:xfrm>
            <a:off x="4829175" y="1752600"/>
            <a:ext cx="0" cy="1600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3879" name="Rectangle 87"/>
          <p:cNvSpPr>
            <a:spLocks noChangeArrowheads="1"/>
          </p:cNvSpPr>
          <p:nvPr/>
        </p:nvSpPr>
        <p:spPr bwMode="auto">
          <a:xfrm>
            <a:off x="1143000" y="2057400"/>
            <a:ext cx="919163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Problemas Observados</a:t>
            </a:r>
            <a:endParaRPr lang="en-US" sz="800"/>
          </a:p>
        </p:txBody>
      </p:sp>
      <p:sp>
        <p:nvSpPr>
          <p:cNvPr id="33882" name="Rectangle 90"/>
          <p:cNvSpPr>
            <a:spLocks noChangeArrowheads="1"/>
          </p:cNvSpPr>
          <p:nvPr/>
        </p:nvSpPr>
        <p:spPr bwMode="auto">
          <a:xfrm>
            <a:off x="1905000" y="5897563"/>
            <a:ext cx="8556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Autores del Proyecto</a:t>
            </a:r>
            <a:endParaRPr lang="en-US" sz="800"/>
          </a:p>
        </p:txBody>
      </p:sp>
      <p:sp>
        <p:nvSpPr>
          <p:cNvPr id="33889" name="Rectangle 97"/>
          <p:cNvSpPr>
            <a:spLocks noChangeArrowheads="1"/>
          </p:cNvSpPr>
          <p:nvPr/>
        </p:nvSpPr>
        <p:spPr bwMode="auto">
          <a:xfrm>
            <a:off x="3336925" y="5897563"/>
            <a:ext cx="14636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 Mapeo de  Procesos</a:t>
            </a:r>
            <a:endParaRPr lang="en-US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838200" y="914400"/>
          <a:ext cx="7772400" cy="5638800"/>
        </p:xfrm>
        <a:graphic>
          <a:graphicData uri="http://schemas.openxmlformats.org/presentationml/2006/ole">
            <p:oleObj spid="_x0000_s49154" name="Hoja de cálculo" r:id="rId3" imgW="8515621" imgH="6934682" progId="Excel.Sheet.8">
              <p:embed/>
            </p:oleObj>
          </a:graphicData>
        </a:graphic>
      </p:graphicFrame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551113" y="2773363"/>
            <a:ext cx="7080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590800" y="2790825"/>
            <a:ext cx="611188" cy="409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 Eliminación de Desperdicios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325938" y="3459163"/>
            <a:ext cx="674687" cy="611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943600" y="4170363"/>
            <a:ext cx="762000" cy="630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943600" y="4298950"/>
            <a:ext cx="7620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Implementación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4325938" y="3613150"/>
            <a:ext cx="703262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Comunicación del Plan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624138" y="1706563"/>
            <a:ext cx="119062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C1</a:t>
            </a:r>
            <a:endParaRPr lang="en-US" sz="800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524000" y="2971800"/>
            <a:ext cx="841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I1</a:t>
            </a:r>
            <a:endParaRPr lang="en-US" sz="800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600200" y="1447800"/>
            <a:ext cx="930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Problemas de Cultura,,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Proceso y Tecnología</a:t>
            </a:r>
            <a:endParaRPr lang="en-US" sz="800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2667000" y="1905000"/>
            <a:ext cx="0" cy="8397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V="1">
            <a:off x="2895600" y="3354388"/>
            <a:ext cx="0" cy="1674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4724400" y="5470525"/>
            <a:ext cx="1857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M1</a:t>
            </a:r>
            <a:endParaRPr lang="en-US" sz="800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3030538" y="3230563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A31</a:t>
            </a:r>
            <a:endParaRPr lang="en-US" sz="900"/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4783138" y="3932238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A32</a:t>
            </a:r>
            <a:endParaRPr lang="en-US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6459538" y="4618038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A33</a:t>
            </a:r>
            <a:endParaRPr lang="en-US" sz="900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2819400" y="1905000"/>
            <a:ext cx="0" cy="8397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2776538" y="1706563"/>
            <a:ext cx="119062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C2</a:t>
            </a:r>
            <a:endParaRPr lang="en-US" sz="800"/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7648575" y="4525963"/>
            <a:ext cx="123825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O1</a:t>
            </a:r>
            <a:endParaRPr lang="en-US" sz="800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2743200" y="2514600"/>
            <a:ext cx="32766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176" name="Arc 24"/>
          <p:cNvSpPr>
            <a:spLocks/>
          </p:cNvSpPr>
          <p:nvPr/>
        </p:nvSpPr>
        <p:spPr bwMode="auto">
          <a:xfrm>
            <a:off x="2679700" y="24558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77" name="Arc 25"/>
          <p:cNvSpPr>
            <a:spLocks/>
          </p:cNvSpPr>
          <p:nvPr/>
        </p:nvSpPr>
        <p:spPr bwMode="auto">
          <a:xfrm>
            <a:off x="6019800" y="25146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2895600" y="2362200"/>
            <a:ext cx="33528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179" name="Arc 27"/>
          <p:cNvSpPr>
            <a:spLocks/>
          </p:cNvSpPr>
          <p:nvPr/>
        </p:nvSpPr>
        <p:spPr bwMode="auto">
          <a:xfrm>
            <a:off x="2819400" y="23034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6096000" y="2620963"/>
            <a:ext cx="0" cy="15240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181" name="Arc 29"/>
          <p:cNvSpPr>
            <a:spLocks/>
          </p:cNvSpPr>
          <p:nvPr/>
        </p:nvSpPr>
        <p:spPr bwMode="auto">
          <a:xfrm>
            <a:off x="6248400" y="23622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6324600" y="2468563"/>
            <a:ext cx="0" cy="1676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>
            <a:off x="5638800" y="3886200"/>
            <a:ext cx="0" cy="533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>
            <a:off x="5715000" y="4495800"/>
            <a:ext cx="2286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185" name="Arc 33"/>
          <p:cNvSpPr>
            <a:spLocks/>
          </p:cNvSpPr>
          <p:nvPr/>
        </p:nvSpPr>
        <p:spPr bwMode="auto">
          <a:xfrm>
            <a:off x="5638800" y="43735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87" name="Arc 35"/>
          <p:cNvSpPr>
            <a:spLocks/>
          </p:cNvSpPr>
          <p:nvPr/>
        </p:nvSpPr>
        <p:spPr bwMode="auto">
          <a:xfrm>
            <a:off x="5562600" y="3810000"/>
            <a:ext cx="76200" cy="76200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5029200" y="3810000"/>
            <a:ext cx="5334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>
            <a:off x="1703388" y="3048000"/>
            <a:ext cx="8112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6705600" y="4572000"/>
            <a:ext cx="8016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 flipV="1">
            <a:off x="2895600" y="5029200"/>
            <a:ext cx="31115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 flipV="1">
            <a:off x="4495800" y="4057650"/>
            <a:ext cx="0" cy="895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 flipV="1">
            <a:off x="6083300" y="4754563"/>
            <a:ext cx="0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9196" name="Arc 44"/>
          <p:cNvSpPr>
            <a:spLocks/>
          </p:cNvSpPr>
          <p:nvPr/>
        </p:nvSpPr>
        <p:spPr bwMode="auto">
          <a:xfrm>
            <a:off x="6019800" y="49672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97" name="Rectangle 45"/>
          <p:cNvSpPr>
            <a:spLocks noChangeArrowheads="1"/>
          </p:cNvSpPr>
          <p:nvPr/>
        </p:nvSpPr>
        <p:spPr bwMode="auto">
          <a:xfrm>
            <a:off x="5307013" y="3505200"/>
            <a:ext cx="0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s-ES" sz="800"/>
          </a:p>
        </p:txBody>
      </p:sp>
      <p:sp>
        <p:nvSpPr>
          <p:cNvPr id="49198" name="Rectangle 46"/>
          <p:cNvSpPr>
            <a:spLocks noChangeArrowheads="1"/>
          </p:cNvSpPr>
          <p:nvPr/>
        </p:nvSpPr>
        <p:spPr bwMode="auto">
          <a:xfrm>
            <a:off x="990600" y="2727325"/>
            <a:ext cx="10779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Desperdicios identificados</a:t>
            </a:r>
            <a:endParaRPr lang="en-US" sz="800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V="1">
            <a:off x="4800600" y="4052888"/>
            <a:ext cx="0" cy="1357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9200" name="Rectangle 48"/>
          <p:cNvSpPr>
            <a:spLocks noChangeArrowheads="1"/>
          </p:cNvSpPr>
          <p:nvPr/>
        </p:nvSpPr>
        <p:spPr bwMode="auto">
          <a:xfrm>
            <a:off x="4495800" y="5622925"/>
            <a:ext cx="8556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Autores del Proyecto</a:t>
            </a:r>
            <a:endParaRPr lang="en-US" sz="800"/>
          </a:p>
        </p:txBody>
      </p:sp>
      <p:sp>
        <p:nvSpPr>
          <p:cNvPr id="49201" name="Rectangle 49"/>
          <p:cNvSpPr>
            <a:spLocks noChangeArrowheads="1"/>
          </p:cNvSpPr>
          <p:nvPr/>
        </p:nvSpPr>
        <p:spPr bwMode="auto">
          <a:xfrm>
            <a:off x="6305550" y="5668963"/>
            <a:ext cx="8572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Técnicas Propuestas</a:t>
            </a:r>
            <a:endParaRPr lang="en-US" sz="800"/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6488113" y="5516563"/>
            <a:ext cx="14128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M2</a:t>
            </a:r>
            <a:endParaRPr lang="en-US" sz="800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 flipV="1">
            <a:off x="6553200" y="4754563"/>
            <a:ext cx="0" cy="731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9204" name="Arc 52"/>
          <p:cNvSpPr>
            <a:spLocks/>
          </p:cNvSpPr>
          <p:nvPr/>
        </p:nvSpPr>
        <p:spPr bwMode="auto">
          <a:xfrm>
            <a:off x="4432300" y="49672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05" name="Arc 53"/>
          <p:cNvSpPr>
            <a:spLocks/>
          </p:cNvSpPr>
          <p:nvPr/>
        </p:nvSpPr>
        <p:spPr bwMode="auto">
          <a:xfrm>
            <a:off x="4800600" y="5243513"/>
            <a:ext cx="61913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flipV="1">
            <a:off x="6324600" y="4754563"/>
            <a:ext cx="0" cy="4270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flipV="1">
            <a:off x="4876800" y="5243513"/>
            <a:ext cx="1371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08" name="Arc 56"/>
          <p:cNvSpPr>
            <a:spLocks/>
          </p:cNvSpPr>
          <p:nvPr/>
        </p:nvSpPr>
        <p:spPr bwMode="auto">
          <a:xfrm>
            <a:off x="6261100" y="5181600"/>
            <a:ext cx="63500" cy="619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09" name="Arc 57"/>
          <p:cNvSpPr>
            <a:spLocks/>
          </p:cNvSpPr>
          <p:nvPr/>
        </p:nvSpPr>
        <p:spPr bwMode="auto">
          <a:xfrm>
            <a:off x="4343400" y="25146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>
            <a:off x="4419600" y="2590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11" name="Arc 59"/>
          <p:cNvSpPr>
            <a:spLocks/>
          </p:cNvSpPr>
          <p:nvPr/>
        </p:nvSpPr>
        <p:spPr bwMode="auto">
          <a:xfrm>
            <a:off x="4572000" y="23622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12" name="Line 60"/>
          <p:cNvSpPr>
            <a:spLocks noChangeShapeType="1"/>
          </p:cNvSpPr>
          <p:nvPr/>
        </p:nvSpPr>
        <p:spPr bwMode="auto">
          <a:xfrm>
            <a:off x="4648200" y="2438400"/>
            <a:ext cx="0" cy="9906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13" name="Rectangle 61"/>
          <p:cNvSpPr>
            <a:spLocks noChangeArrowheads="1"/>
          </p:cNvSpPr>
          <p:nvPr/>
        </p:nvSpPr>
        <p:spPr bwMode="auto">
          <a:xfrm>
            <a:off x="7054850" y="4221163"/>
            <a:ext cx="954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Soluciones para eliinar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desperdicios</a:t>
            </a:r>
            <a:endParaRPr lang="en-US" sz="800"/>
          </a:p>
        </p:txBody>
      </p:sp>
      <p:sp>
        <p:nvSpPr>
          <p:cNvPr id="49214" name="Line 62"/>
          <p:cNvSpPr>
            <a:spLocks noChangeShapeType="1"/>
          </p:cNvSpPr>
          <p:nvPr/>
        </p:nvSpPr>
        <p:spPr bwMode="auto">
          <a:xfrm>
            <a:off x="3886200" y="3124200"/>
            <a:ext cx="0" cy="533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15" name="Line 63"/>
          <p:cNvSpPr>
            <a:spLocks noChangeShapeType="1"/>
          </p:cNvSpPr>
          <p:nvPr/>
        </p:nvSpPr>
        <p:spPr bwMode="auto">
          <a:xfrm>
            <a:off x="3948113" y="3779838"/>
            <a:ext cx="3810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16" name="Arc 64"/>
          <p:cNvSpPr>
            <a:spLocks/>
          </p:cNvSpPr>
          <p:nvPr/>
        </p:nvSpPr>
        <p:spPr bwMode="auto">
          <a:xfrm>
            <a:off x="3886200" y="3657600"/>
            <a:ext cx="104775" cy="122238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17" name="Freeform 65"/>
          <p:cNvSpPr>
            <a:spLocks/>
          </p:cNvSpPr>
          <p:nvPr/>
        </p:nvSpPr>
        <p:spPr bwMode="auto">
          <a:xfrm>
            <a:off x="3792538" y="29972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18" name="Arc 66"/>
          <p:cNvSpPr>
            <a:spLocks/>
          </p:cNvSpPr>
          <p:nvPr/>
        </p:nvSpPr>
        <p:spPr bwMode="auto">
          <a:xfrm>
            <a:off x="3810000" y="3048000"/>
            <a:ext cx="76200" cy="76200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19" name="Line 67"/>
          <p:cNvSpPr>
            <a:spLocks noChangeShapeType="1"/>
          </p:cNvSpPr>
          <p:nvPr/>
        </p:nvSpPr>
        <p:spPr bwMode="auto">
          <a:xfrm>
            <a:off x="3270250" y="3048000"/>
            <a:ext cx="5334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20" name="Oval 68"/>
          <p:cNvSpPr>
            <a:spLocks noChangeArrowheads="1"/>
          </p:cNvSpPr>
          <p:nvPr/>
        </p:nvSpPr>
        <p:spPr bwMode="auto">
          <a:xfrm>
            <a:off x="3754438" y="3048000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21" name="Rectangle 69"/>
          <p:cNvSpPr>
            <a:spLocks noChangeArrowheads="1"/>
          </p:cNvSpPr>
          <p:nvPr/>
        </p:nvSpPr>
        <p:spPr bwMode="auto">
          <a:xfrm>
            <a:off x="3886200" y="2727325"/>
            <a:ext cx="496888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Plan de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Eliminación</a:t>
            </a:r>
            <a:endParaRPr lang="en-US" sz="800"/>
          </a:p>
        </p:txBody>
      </p:sp>
      <p:sp>
        <p:nvSpPr>
          <p:cNvPr id="49222" name="Rectangle 70"/>
          <p:cNvSpPr>
            <a:spLocks noChangeArrowheads="1"/>
          </p:cNvSpPr>
          <p:nvPr/>
        </p:nvSpPr>
        <p:spPr bwMode="auto">
          <a:xfrm>
            <a:off x="2998788" y="1447800"/>
            <a:ext cx="842962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Visión y Estrategias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del Taller</a:t>
            </a:r>
            <a:endParaRPr lang="en-US" sz="800"/>
          </a:p>
        </p:txBody>
      </p:sp>
      <p:sp>
        <p:nvSpPr>
          <p:cNvPr id="49224" name="Arc 72"/>
          <p:cNvSpPr>
            <a:spLocks/>
          </p:cNvSpPr>
          <p:nvPr/>
        </p:nvSpPr>
        <p:spPr bwMode="auto">
          <a:xfrm>
            <a:off x="2984500" y="2209800"/>
            <a:ext cx="63500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25" name="Line 73"/>
          <p:cNvSpPr>
            <a:spLocks noChangeShapeType="1"/>
          </p:cNvSpPr>
          <p:nvPr/>
        </p:nvSpPr>
        <p:spPr bwMode="auto">
          <a:xfrm flipV="1">
            <a:off x="3048000" y="2208213"/>
            <a:ext cx="1435100" cy="15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26" name="Line 74"/>
          <p:cNvSpPr>
            <a:spLocks noChangeShapeType="1"/>
          </p:cNvSpPr>
          <p:nvPr/>
        </p:nvSpPr>
        <p:spPr bwMode="auto">
          <a:xfrm>
            <a:off x="4876800" y="22860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27" name="Arc 75"/>
          <p:cNvSpPr>
            <a:spLocks/>
          </p:cNvSpPr>
          <p:nvPr/>
        </p:nvSpPr>
        <p:spPr bwMode="auto">
          <a:xfrm>
            <a:off x="4495800" y="2146300"/>
            <a:ext cx="63500" cy="619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28" name="Arc 76"/>
          <p:cNvSpPr>
            <a:spLocks/>
          </p:cNvSpPr>
          <p:nvPr/>
        </p:nvSpPr>
        <p:spPr bwMode="auto">
          <a:xfrm>
            <a:off x="4572000" y="2132013"/>
            <a:ext cx="76200" cy="76200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2511 w 22511"/>
              <a:gd name="T1" fmla="*/ 22396 h 22415"/>
              <a:gd name="T2" fmla="*/ 15 w 22511"/>
              <a:gd name="T3" fmla="*/ 0 h 22415"/>
              <a:gd name="T4" fmla="*/ 21600 w 22511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1" h="22415" fill="none" extrusionOk="0">
                <a:moveTo>
                  <a:pt x="22510" y="22395"/>
                </a:moveTo>
                <a:cubicBezTo>
                  <a:pt x="22207" y="22408"/>
                  <a:pt x="21903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2511" h="22415" stroke="0" extrusionOk="0">
                <a:moveTo>
                  <a:pt x="22510" y="22395"/>
                </a:moveTo>
                <a:cubicBezTo>
                  <a:pt x="22207" y="22408"/>
                  <a:pt x="21903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29" name="Line 77"/>
          <p:cNvSpPr>
            <a:spLocks noChangeShapeType="1"/>
          </p:cNvSpPr>
          <p:nvPr/>
        </p:nvSpPr>
        <p:spPr bwMode="auto">
          <a:xfrm flipV="1">
            <a:off x="4635500" y="2209800"/>
            <a:ext cx="18415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30" name="Arc 78"/>
          <p:cNvSpPr>
            <a:spLocks/>
          </p:cNvSpPr>
          <p:nvPr/>
        </p:nvSpPr>
        <p:spPr bwMode="auto">
          <a:xfrm>
            <a:off x="4800600" y="22098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31" name="Line 79"/>
          <p:cNvSpPr>
            <a:spLocks noChangeShapeType="1"/>
          </p:cNvSpPr>
          <p:nvPr/>
        </p:nvSpPr>
        <p:spPr bwMode="auto">
          <a:xfrm>
            <a:off x="2971800" y="2286000"/>
            <a:ext cx="0" cy="4587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32" name="Arc 80"/>
          <p:cNvSpPr>
            <a:spLocks/>
          </p:cNvSpPr>
          <p:nvPr/>
        </p:nvSpPr>
        <p:spPr bwMode="auto">
          <a:xfrm>
            <a:off x="6477000" y="22098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>
            <a:off x="6553200" y="2286000"/>
            <a:ext cx="0" cy="185896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35" name="Line 83"/>
          <p:cNvSpPr>
            <a:spLocks noChangeShapeType="1"/>
          </p:cNvSpPr>
          <p:nvPr/>
        </p:nvSpPr>
        <p:spPr bwMode="auto">
          <a:xfrm>
            <a:off x="6705600" y="4343400"/>
            <a:ext cx="762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36" name="Arc 84"/>
          <p:cNvSpPr>
            <a:spLocks/>
          </p:cNvSpPr>
          <p:nvPr/>
        </p:nvSpPr>
        <p:spPr bwMode="auto">
          <a:xfrm>
            <a:off x="6794500" y="42814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37" name="Line 85"/>
          <p:cNvSpPr>
            <a:spLocks noChangeShapeType="1"/>
          </p:cNvSpPr>
          <p:nvPr/>
        </p:nvSpPr>
        <p:spPr bwMode="auto">
          <a:xfrm flipV="1">
            <a:off x="3200400" y="2057400"/>
            <a:ext cx="35814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38" name="Arc 86"/>
          <p:cNvSpPr>
            <a:spLocks/>
          </p:cNvSpPr>
          <p:nvPr/>
        </p:nvSpPr>
        <p:spPr bwMode="auto">
          <a:xfrm>
            <a:off x="6781800" y="20574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239" name="Line 87"/>
          <p:cNvSpPr>
            <a:spLocks noChangeShapeType="1"/>
          </p:cNvSpPr>
          <p:nvPr/>
        </p:nvSpPr>
        <p:spPr bwMode="auto">
          <a:xfrm>
            <a:off x="6858000" y="2133600"/>
            <a:ext cx="0" cy="216376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40" name="Line 88"/>
          <p:cNvSpPr>
            <a:spLocks noChangeShapeType="1"/>
          </p:cNvSpPr>
          <p:nvPr/>
        </p:nvSpPr>
        <p:spPr bwMode="auto">
          <a:xfrm>
            <a:off x="3124200" y="2133600"/>
            <a:ext cx="0" cy="6111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49241" name="Arc 89"/>
          <p:cNvSpPr>
            <a:spLocks/>
          </p:cNvSpPr>
          <p:nvPr/>
        </p:nvSpPr>
        <p:spPr bwMode="auto">
          <a:xfrm>
            <a:off x="3136900" y="2057400"/>
            <a:ext cx="63500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762000" y="914400"/>
          <a:ext cx="7772400" cy="5638800"/>
        </p:xfrm>
        <a:graphic>
          <a:graphicData uri="http://schemas.openxmlformats.org/presentationml/2006/ole">
            <p:oleObj spid="_x0000_s101378" name="Hoja de cálculo" r:id="rId3" imgW="8515807" imgH="6934505" progId="Excel.Sheet.8">
              <p:embed/>
            </p:oleObj>
          </a:graphicData>
        </a:graphic>
      </p:graphicFrame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2551113" y="2773363"/>
            <a:ext cx="708025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2590800" y="2895600"/>
            <a:ext cx="611188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 Aplicaciòn </a:t>
            </a:r>
          </a:p>
          <a:p>
            <a:pPr algn="ctr" eaLnBrk="0" hangingPunct="0"/>
            <a:r>
              <a:rPr lang="en-US" sz="900"/>
              <a:t>5 S’s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325938" y="3459163"/>
            <a:ext cx="674687" cy="611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943600" y="4170363"/>
            <a:ext cx="762000" cy="630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5943600" y="4419600"/>
            <a:ext cx="9144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Retroalimentaciòn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4325938" y="3613150"/>
            <a:ext cx="703262" cy="273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900"/>
              <a:t>Aplicaiòn de</a:t>
            </a:r>
          </a:p>
          <a:p>
            <a:pPr algn="ctr" eaLnBrk="0" hangingPunct="0"/>
            <a:r>
              <a:rPr lang="en-US" sz="900"/>
              <a:t>Tècnicas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2624138" y="1706563"/>
            <a:ext cx="119062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C1</a:t>
            </a:r>
            <a:endParaRPr lang="en-US" sz="800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1524000" y="2971800"/>
            <a:ext cx="841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I1</a:t>
            </a:r>
            <a:endParaRPr lang="en-US" sz="800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2265363" y="1431925"/>
            <a:ext cx="554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Desperdicios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identificados</a:t>
            </a:r>
            <a:endParaRPr lang="en-US" sz="800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2667000" y="1905000"/>
            <a:ext cx="0" cy="8397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2895600" y="3354388"/>
            <a:ext cx="0" cy="1674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4724400" y="5470525"/>
            <a:ext cx="1857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M1</a:t>
            </a:r>
            <a:endParaRPr lang="en-US" sz="800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3030538" y="3230563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A41</a:t>
            </a:r>
            <a:endParaRPr lang="en-US" sz="900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4783138" y="3932238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A42</a:t>
            </a:r>
            <a:endParaRPr lang="en-US"/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6459538" y="4618038"/>
            <a:ext cx="203200" cy="136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900">
                <a:solidFill>
                  <a:srgbClr val="000000"/>
                </a:solidFill>
                <a:latin typeface="Arial" charset="0"/>
              </a:rPr>
              <a:t>A43</a:t>
            </a:r>
            <a:endParaRPr lang="en-US" sz="900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2819400" y="1905000"/>
            <a:ext cx="0" cy="8397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395" name="Rectangle 19"/>
          <p:cNvSpPr>
            <a:spLocks noChangeArrowheads="1"/>
          </p:cNvSpPr>
          <p:nvPr/>
        </p:nvSpPr>
        <p:spPr bwMode="auto">
          <a:xfrm>
            <a:off x="2776538" y="1706563"/>
            <a:ext cx="119062" cy="122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C2</a:t>
            </a:r>
            <a:endParaRPr lang="en-US" sz="800"/>
          </a:p>
        </p:txBody>
      </p:sp>
      <p:sp>
        <p:nvSpPr>
          <p:cNvPr id="101396" name="Rectangle 20"/>
          <p:cNvSpPr>
            <a:spLocks noChangeArrowheads="1"/>
          </p:cNvSpPr>
          <p:nvPr/>
        </p:nvSpPr>
        <p:spPr bwMode="auto">
          <a:xfrm>
            <a:off x="7648575" y="4525963"/>
            <a:ext cx="446088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Resultados</a:t>
            </a:r>
          </a:p>
          <a:p>
            <a:pPr eaLnBrk="0" hangingPunct="0"/>
            <a:r>
              <a:rPr lang="en-US" sz="800"/>
              <a:t>Obtenidos</a:t>
            </a:r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>
            <a:off x="2743200" y="2514600"/>
            <a:ext cx="32766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398" name="Arc 22"/>
          <p:cNvSpPr>
            <a:spLocks/>
          </p:cNvSpPr>
          <p:nvPr/>
        </p:nvSpPr>
        <p:spPr bwMode="auto">
          <a:xfrm>
            <a:off x="2679700" y="24558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399" name="Arc 23"/>
          <p:cNvSpPr>
            <a:spLocks/>
          </p:cNvSpPr>
          <p:nvPr/>
        </p:nvSpPr>
        <p:spPr bwMode="auto">
          <a:xfrm>
            <a:off x="6019800" y="25146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895600" y="2362200"/>
            <a:ext cx="33528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01" name="Arc 25"/>
          <p:cNvSpPr>
            <a:spLocks/>
          </p:cNvSpPr>
          <p:nvPr/>
        </p:nvSpPr>
        <p:spPr bwMode="auto">
          <a:xfrm>
            <a:off x="2819400" y="2303463"/>
            <a:ext cx="63500" cy="587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02" name="Line 26"/>
          <p:cNvSpPr>
            <a:spLocks noChangeShapeType="1"/>
          </p:cNvSpPr>
          <p:nvPr/>
        </p:nvSpPr>
        <p:spPr bwMode="auto">
          <a:xfrm>
            <a:off x="6096000" y="2620963"/>
            <a:ext cx="0" cy="15240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03" name="Arc 27"/>
          <p:cNvSpPr>
            <a:spLocks/>
          </p:cNvSpPr>
          <p:nvPr/>
        </p:nvSpPr>
        <p:spPr bwMode="auto">
          <a:xfrm>
            <a:off x="6248400" y="23622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>
            <a:off x="6324600" y="2468563"/>
            <a:ext cx="0" cy="1676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5638800" y="3886200"/>
            <a:ext cx="0" cy="533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06" name="Line 30"/>
          <p:cNvSpPr>
            <a:spLocks noChangeShapeType="1"/>
          </p:cNvSpPr>
          <p:nvPr/>
        </p:nvSpPr>
        <p:spPr bwMode="auto">
          <a:xfrm>
            <a:off x="5715000" y="4495800"/>
            <a:ext cx="2286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07" name="Arc 31"/>
          <p:cNvSpPr>
            <a:spLocks/>
          </p:cNvSpPr>
          <p:nvPr/>
        </p:nvSpPr>
        <p:spPr bwMode="auto">
          <a:xfrm>
            <a:off x="5638800" y="4373563"/>
            <a:ext cx="104775" cy="122237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08" name="Arc 32"/>
          <p:cNvSpPr>
            <a:spLocks/>
          </p:cNvSpPr>
          <p:nvPr/>
        </p:nvSpPr>
        <p:spPr bwMode="auto">
          <a:xfrm>
            <a:off x="5562600" y="3810000"/>
            <a:ext cx="76200" cy="76200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09" name="Line 33"/>
          <p:cNvSpPr>
            <a:spLocks noChangeShapeType="1"/>
          </p:cNvSpPr>
          <p:nvPr/>
        </p:nvSpPr>
        <p:spPr bwMode="auto">
          <a:xfrm>
            <a:off x="5029200" y="3810000"/>
            <a:ext cx="5334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10" name="Line 34"/>
          <p:cNvSpPr>
            <a:spLocks noChangeShapeType="1"/>
          </p:cNvSpPr>
          <p:nvPr/>
        </p:nvSpPr>
        <p:spPr bwMode="auto">
          <a:xfrm>
            <a:off x="1703388" y="3048000"/>
            <a:ext cx="8112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1411" name="Line 35"/>
          <p:cNvSpPr>
            <a:spLocks noChangeShapeType="1"/>
          </p:cNvSpPr>
          <p:nvPr/>
        </p:nvSpPr>
        <p:spPr bwMode="auto">
          <a:xfrm>
            <a:off x="6705600" y="4572000"/>
            <a:ext cx="8016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1412" name="Line 36"/>
          <p:cNvSpPr>
            <a:spLocks noChangeShapeType="1"/>
          </p:cNvSpPr>
          <p:nvPr/>
        </p:nvSpPr>
        <p:spPr bwMode="auto">
          <a:xfrm flipV="1">
            <a:off x="2895600" y="5029200"/>
            <a:ext cx="31115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13" name="Line 37"/>
          <p:cNvSpPr>
            <a:spLocks noChangeShapeType="1"/>
          </p:cNvSpPr>
          <p:nvPr/>
        </p:nvSpPr>
        <p:spPr bwMode="auto">
          <a:xfrm flipV="1">
            <a:off x="4495800" y="4057650"/>
            <a:ext cx="0" cy="895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1414" name="Line 38"/>
          <p:cNvSpPr>
            <a:spLocks noChangeShapeType="1"/>
          </p:cNvSpPr>
          <p:nvPr/>
        </p:nvSpPr>
        <p:spPr bwMode="auto">
          <a:xfrm flipV="1">
            <a:off x="6083300" y="4754563"/>
            <a:ext cx="0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1415" name="Arc 39"/>
          <p:cNvSpPr>
            <a:spLocks/>
          </p:cNvSpPr>
          <p:nvPr/>
        </p:nvSpPr>
        <p:spPr bwMode="auto">
          <a:xfrm>
            <a:off x="6019800" y="49672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16" name="Rectangle 40"/>
          <p:cNvSpPr>
            <a:spLocks noChangeArrowheads="1"/>
          </p:cNvSpPr>
          <p:nvPr/>
        </p:nvSpPr>
        <p:spPr bwMode="auto">
          <a:xfrm>
            <a:off x="5307013" y="3505200"/>
            <a:ext cx="0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s-ES" sz="800"/>
          </a:p>
        </p:txBody>
      </p:sp>
      <p:sp>
        <p:nvSpPr>
          <p:cNvPr id="101417" name="Rectangle 41"/>
          <p:cNvSpPr>
            <a:spLocks noChangeArrowheads="1"/>
          </p:cNvSpPr>
          <p:nvPr/>
        </p:nvSpPr>
        <p:spPr bwMode="auto">
          <a:xfrm>
            <a:off x="1081088" y="2773363"/>
            <a:ext cx="11049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Counicaciòn de Resultados</a:t>
            </a:r>
            <a:endParaRPr lang="en-US" sz="800"/>
          </a:p>
        </p:txBody>
      </p:sp>
      <p:sp>
        <p:nvSpPr>
          <p:cNvPr id="101418" name="Line 42"/>
          <p:cNvSpPr>
            <a:spLocks noChangeShapeType="1"/>
          </p:cNvSpPr>
          <p:nvPr/>
        </p:nvSpPr>
        <p:spPr bwMode="auto">
          <a:xfrm flipV="1">
            <a:off x="4800600" y="4052888"/>
            <a:ext cx="0" cy="1357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1419" name="Rectangle 43"/>
          <p:cNvSpPr>
            <a:spLocks noChangeArrowheads="1"/>
          </p:cNvSpPr>
          <p:nvPr/>
        </p:nvSpPr>
        <p:spPr bwMode="auto">
          <a:xfrm>
            <a:off x="4495800" y="5622925"/>
            <a:ext cx="855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Jefe de Taller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Autores del Proyecto</a:t>
            </a:r>
            <a:endParaRPr lang="en-US" sz="800"/>
          </a:p>
        </p:txBody>
      </p:sp>
      <p:sp>
        <p:nvSpPr>
          <p:cNvPr id="101420" name="Rectangle 44"/>
          <p:cNvSpPr>
            <a:spLocks noChangeArrowheads="1"/>
          </p:cNvSpPr>
          <p:nvPr/>
        </p:nvSpPr>
        <p:spPr bwMode="auto">
          <a:xfrm>
            <a:off x="6172200" y="5638800"/>
            <a:ext cx="10858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5 S’s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Trabajo en Equipo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Matriz de Control de Calidad, Hoja de Ruta</a:t>
            </a:r>
            <a:endParaRPr lang="en-US" sz="800"/>
          </a:p>
        </p:txBody>
      </p:sp>
      <p:sp>
        <p:nvSpPr>
          <p:cNvPr id="101421" name="Rectangle 45"/>
          <p:cNvSpPr>
            <a:spLocks noChangeArrowheads="1"/>
          </p:cNvSpPr>
          <p:nvPr/>
        </p:nvSpPr>
        <p:spPr bwMode="auto">
          <a:xfrm>
            <a:off x="6488113" y="5516563"/>
            <a:ext cx="14128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M2</a:t>
            </a:r>
            <a:endParaRPr lang="en-US" sz="800"/>
          </a:p>
        </p:txBody>
      </p:sp>
      <p:sp>
        <p:nvSpPr>
          <p:cNvPr id="101422" name="Line 46"/>
          <p:cNvSpPr>
            <a:spLocks noChangeShapeType="1"/>
          </p:cNvSpPr>
          <p:nvPr/>
        </p:nvSpPr>
        <p:spPr bwMode="auto">
          <a:xfrm flipV="1">
            <a:off x="6553200" y="4754563"/>
            <a:ext cx="0" cy="731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1423" name="Arc 47"/>
          <p:cNvSpPr>
            <a:spLocks/>
          </p:cNvSpPr>
          <p:nvPr/>
        </p:nvSpPr>
        <p:spPr bwMode="auto">
          <a:xfrm>
            <a:off x="4432300" y="49672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24" name="Arc 48"/>
          <p:cNvSpPr>
            <a:spLocks/>
          </p:cNvSpPr>
          <p:nvPr/>
        </p:nvSpPr>
        <p:spPr bwMode="auto">
          <a:xfrm>
            <a:off x="4800600" y="5243513"/>
            <a:ext cx="61913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25" name="Line 49"/>
          <p:cNvSpPr>
            <a:spLocks noChangeShapeType="1"/>
          </p:cNvSpPr>
          <p:nvPr/>
        </p:nvSpPr>
        <p:spPr bwMode="auto">
          <a:xfrm flipV="1">
            <a:off x="6324600" y="4754563"/>
            <a:ext cx="0" cy="4270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1426" name="Line 50"/>
          <p:cNvSpPr>
            <a:spLocks noChangeShapeType="1"/>
          </p:cNvSpPr>
          <p:nvPr/>
        </p:nvSpPr>
        <p:spPr bwMode="auto">
          <a:xfrm flipV="1">
            <a:off x="4876800" y="5243513"/>
            <a:ext cx="1371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27" name="Arc 51"/>
          <p:cNvSpPr>
            <a:spLocks/>
          </p:cNvSpPr>
          <p:nvPr/>
        </p:nvSpPr>
        <p:spPr bwMode="auto">
          <a:xfrm>
            <a:off x="6261100" y="5181600"/>
            <a:ext cx="63500" cy="619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28" name="Arc 52"/>
          <p:cNvSpPr>
            <a:spLocks/>
          </p:cNvSpPr>
          <p:nvPr/>
        </p:nvSpPr>
        <p:spPr bwMode="auto">
          <a:xfrm>
            <a:off x="4343400" y="25146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29" name="Line 53"/>
          <p:cNvSpPr>
            <a:spLocks noChangeShapeType="1"/>
          </p:cNvSpPr>
          <p:nvPr/>
        </p:nvSpPr>
        <p:spPr bwMode="auto">
          <a:xfrm>
            <a:off x="4419600" y="2590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30" name="Arc 54"/>
          <p:cNvSpPr>
            <a:spLocks/>
          </p:cNvSpPr>
          <p:nvPr/>
        </p:nvSpPr>
        <p:spPr bwMode="auto">
          <a:xfrm>
            <a:off x="4572000" y="23622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31" name="Line 55"/>
          <p:cNvSpPr>
            <a:spLocks noChangeShapeType="1"/>
          </p:cNvSpPr>
          <p:nvPr/>
        </p:nvSpPr>
        <p:spPr bwMode="auto">
          <a:xfrm>
            <a:off x="4648200" y="2438400"/>
            <a:ext cx="0" cy="9906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32" name="Rectangle 56"/>
          <p:cNvSpPr>
            <a:spLocks noChangeArrowheads="1"/>
          </p:cNvSpPr>
          <p:nvPr/>
        </p:nvSpPr>
        <p:spPr bwMode="auto">
          <a:xfrm>
            <a:off x="6934200" y="4114800"/>
            <a:ext cx="1208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Análisis de Impacto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Aplicaciòn de Indicadores de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Gestiòn</a:t>
            </a:r>
            <a:endParaRPr lang="en-US" sz="800"/>
          </a:p>
        </p:txBody>
      </p:sp>
      <p:sp>
        <p:nvSpPr>
          <p:cNvPr id="101433" name="Line 57"/>
          <p:cNvSpPr>
            <a:spLocks noChangeShapeType="1"/>
          </p:cNvSpPr>
          <p:nvPr/>
        </p:nvSpPr>
        <p:spPr bwMode="auto">
          <a:xfrm>
            <a:off x="3886200" y="3124200"/>
            <a:ext cx="0" cy="5334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34" name="Line 58"/>
          <p:cNvSpPr>
            <a:spLocks noChangeShapeType="1"/>
          </p:cNvSpPr>
          <p:nvPr/>
        </p:nvSpPr>
        <p:spPr bwMode="auto">
          <a:xfrm>
            <a:off x="3948113" y="3779838"/>
            <a:ext cx="3810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35" name="Arc 59"/>
          <p:cNvSpPr>
            <a:spLocks/>
          </p:cNvSpPr>
          <p:nvPr/>
        </p:nvSpPr>
        <p:spPr bwMode="auto">
          <a:xfrm>
            <a:off x="3886200" y="3657600"/>
            <a:ext cx="104775" cy="122238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4444 w 24444"/>
              <a:gd name="T1" fmla="*/ 22227 h 22415"/>
              <a:gd name="T2" fmla="*/ 15 w 24444"/>
              <a:gd name="T3" fmla="*/ 0 h 22415"/>
              <a:gd name="T4" fmla="*/ 21600 w 24444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44" h="22415" fill="none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4444" h="22415" stroke="0" extrusionOk="0">
                <a:moveTo>
                  <a:pt x="24443" y="22226"/>
                </a:moveTo>
                <a:cubicBezTo>
                  <a:pt x="23501" y="22352"/>
                  <a:pt x="22551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36" name="Freeform 60"/>
          <p:cNvSpPr>
            <a:spLocks/>
          </p:cNvSpPr>
          <p:nvPr/>
        </p:nvSpPr>
        <p:spPr bwMode="auto">
          <a:xfrm>
            <a:off x="3792538" y="29972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37" name="Arc 61"/>
          <p:cNvSpPr>
            <a:spLocks/>
          </p:cNvSpPr>
          <p:nvPr/>
        </p:nvSpPr>
        <p:spPr bwMode="auto">
          <a:xfrm>
            <a:off x="3810000" y="3048000"/>
            <a:ext cx="76200" cy="76200"/>
          </a:xfrm>
          <a:custGeom>
            <a:avLst/>
            <a:gdLst>
              <a:gd name="G0" fmla="+- 771 0 0"/>
              <a:gd name="G1" fmla="+- 21600 0 0"/>
              <a:gd name="G2" fmla="+- 21600 0 0"/>
              <a:gd name="T0" fmla="*/ 0 w 22356"/>
              <a:gd name="T1" fmla="*/ 14 h 21600"/>
              <a:gd name="T2" fmla="*/ 22356 w 22356"/>
              <a:gd name="T3" fmla="*/ 20801 h 21600"/>
              <a:gd name="T4" fmla="*/ 771 w 223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6" h="21600" fill="none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</a:path>
              <a:path w="22356" h="21600" stroke="0" extrusionOk="0">
                <a:moveTo>
                  <a:pt x="-1" y="13"/>
                </a:moveTo>
                <a:cubicBezTo>
                  <a:pt x="256" y="4"/>
                  <a:pt x="513" y="-1"/>
                  <a:pt x="771" y="0"/>
                </a:cubicBezTo>
                <a:cubicBezTo>
                  <a:pt x="12389" y="0"/>
                  <a:pt x="21926" y="9190"/>
                  <a:pt x="22356" y="20800"/>
                </a:cubicBezTo>
                <a:lnTo>
                  <a:pt x="771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38" name="Line 62"/>
          <p:cNvSpPr>
            <a:spLocks noChangeShapeType="1"/>
          </p:cNvSpPr>
          <p:nvPr/>
        </p:nvSpPr>
        <p:spPr bwMode="auto">
          <a:xfrm>
            <a:off x="3270250" y="3048000"/>
            <a:ext cx="5334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39" name="Oval 63"/>
          <p:cNvSpPr>
            <a:spLocks noChangeArrowheads="1"/>
          </p:cNvSpPr>
          <p:nvPr/>
        </p:nvSpPr>
        <p:spPr bwMode="auto">
          <a:xfrm>
            <a:off x="3754438" y="3048000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s-ES"/>
              <a:t> </a:t>
            </a:r>
          </a:p>
        </p:txBody>
      </p:sp>
      <p:sp>
        <p:nvSpPr>
          <p:cNvPr id="101440" name="Rectangle 64"/>
          <p:cNvSpPr>
            <a:spLocks noChangeArrowheads="1"/>
          </p:cNvSpPr>
          <p:nvPr/>
        </p:nvSpPr>
        <p:spPr bwMode="auto">
          <a:xfrm>
            <a:off x="3886200" y="2743200"/>
            <a:ext cx="50800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Revisiòn de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Tècnicas</a:t>
            </a:r>
            <a:endParaRPr lang="en-US" sz="800"/>
          </a:p>
        </p:txBody>
      </p:sp>
      <p:sp>
        <p:nvSpPr>
          <p:cNvPr id="101441" name="Rectangle 65"/>
          <p:cNvSpPr>
            <a:spLocks noChangeArrowheads="1"/>
          </p:cNvSpPr>
          <p:nvPr/>
        </p:nvSpPr>
        <p:spPr bwMode="auto">
          <a:xfrm>
            <a:off x="2895600" y="1447800"/>
            <a:ext cx="842963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Visión y Estrategias 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</a:rPr>
              <a:t>del Taller</a:t>
            </a:r>
            <a:endParaRPr lang="en-US" sz="800"/>
          </a:p>
        </p:txBody>
      </p:sp>
      <p:sp>
        <p:nvSpPr>
          <p:cNvPr id="101442" name="Arc 66"/>
          <p:cNvSpPr>
            <a:spLocks/>
          </p:cNvSpPr>
          <p:nvPr/>
        </p:nvSpPr>
        <p:spPr bwMode="auto">
          <a:xfrm>
            <a:off x="2984500" y="2209800"/>
            <a:ext cx="63500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43" name="Line 67"/>
          <p:cNvSpPr>
            <a:spLocks noChangeShapeType="1"/>
          </p:cNvSpPr>
          <p:nvPr/>
        </p:nvSpPr>
        <p:spPr bwMode="auto">
          <a:xfrm flipV="1">
            <a:off x="3048000" y="2208213"/>
            <a:ext cx="1435100" cy="15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44" name="Line 68"/>
          <p:cNvSpPr>
            <a:spLocks noChangeShapeType="1"/>
          </p:cNvSpPr>
          <p:nvPr/>
        </p:nvSpPr>
        <p:spPr bwMode="auto">
          <a:xfrm>
            <a:off x="4876800" y="22860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45" name="Arc 69"/>
          <p:cNvSpPr>
            <a:spLocks/>
          </p:cNvSpPr>
          <p:nvPr/>
        </p:nvSpPr>
        <p:spPr bwMode="auto">
          <a:xfrm>
            <a:off x="4495800" y="2146300"/>
            <a:ext cx="63500" cy="619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46" name="Arc 70"/>
          <p:cNvSpPr>
            <a:spLocks/>
          </p:cNvSpPr>
          <p:nvPr/>
        </p:nvSpPr>
        <p:spPr bwMode="auto">
          <a:xfrm>
            <a:off x="4572000" y="2132013"/>
            <a:ext cx="76200" cy="76200"/>
          </a:xfrm>
          <a:custGeom>
            <a:avLst/>
            <a:gdLst>
              <a:gd name="G0" fmla="+- 21600 0 0"/>
              <a:gd name="G1" fmla="+- 815 0 0"/>
              <a:gd name="G2" fmla="+- 21600 0 0"/>
              <a:gd name="T0" fmla="*/ 22511 w 22511"/>
              <a:gd name="T1" fmla="*/ 22396 h 22415"/>
              <a:gd name="T2" fmla="*/ 15 w 22511"/>
              <a:gd name="T3" fmla="*/ 0 h 22415"/>
              <a:gd name="T4" fmla="*/ 21600 w 22511"/>
              <a:gd name="T5" fmla="*/ 815 h 2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1" h="22415" fill="none" extrusionOk="0">
                <a:moveTo>
                  <a:pt x="22510" y="22395"/>
                </a:moveTo>
                <a:cubicBezTo>
                  <a:pt x="22207" y="22408"/>
                  <a:pt x="21903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</a:path>
              <a:path w="22511" h="22415" stroke="0" extrusionOk="0">
                <a:moveTo>
                  <a:pt x="22510" y="22395"/>
                </a:moveTo>
                <a:cubicBezTo>
                  <a:pt x="22207" y="22408"/>
                  <a:pt x="21903" y="22414"/>
                  <a:pt x="21600" y="22415"/>
                </a:cubicBezTo>
                <a:cubicBezTo>
                  <a:pt x="9670" y="22415"/>
                  <a:pt x="0" y="12744"/>
                  <a:pt x="0" y="815"/>
                </a:cubicBezTo>
                <a:cubicBezTo>
                  <a:pt x="-1" y="543"/>
                  <a:pt x="5" y="271"/>
                  <a:pt x="15" y="0"/>
                </a:cubicBezTo>
                <a:lnTo>
                  <a:pt x="21600" y="8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47" name="Line 71"/>
          <p:cNvSpPr>
            <a:spLocks noChangeShapeType="1"/>
          </p:cNvSpPr>
          <p:nvPr/>
        </p:nvSpPr>
        <p:spPr bwMode="auto">
          <a:xfrm flipV="1">
            <a:off x="4635500" y="2209800"/>
            <a:ext cx="18415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48" name="Arc 72"/>
          <p:cNvSpPr>
            <a:spLocks/>
          </p:cNvSpPr>
          <p:nvPr/>
        </p:nvSpPr>
        <p:spPr bwMode="auto">
          <a:xfrm>
            <a:off x="4800600" y="22098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49" name="Line 73"/>
          <p:cNvSpPr>
            <a:spLocks noChangeShapeType="1"/>
          </p:cNvSpPr>
          <p:nvPr/>
        </p:nvSpPr>
        <p:spPr bwMode="auto">
          <a:xfrm>
            <a:off x="2971800" y="2286000"/>
            <a:ext cx="0" cy="4587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50" name="Arc 74"/>
          <p:cNvSpPr>
            <a:spLocks/>
          </p:cNvSpPr>
          <p:nvPr/>
        </p:nvSpPr>
        <p:spPr bwMode="auto">
          <a:xfrm>
            <a:off x="6477000" y="22098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51" name="Line 75"/>
          <p:cNvSpPr>
            <a:spLocks noChangeShapeType="1"/>
          </p:cNvSpPr>
          <p:nvPr/>
        </p:nvSpPr>
        <p:spPr bwMode="auto">
          <a:xfrm>
            <a:off x="6553200" y="2286000"/>
            <a:ext cx="0" cy="185896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52" name="Line 76"/>
          <p:cNvSpPr>
            <a:spLocks noChangeShapeType="1"/>
          </p:cNvSpPr>
          <p:nvPr/>
        </p:nvSpPr>
        <p:spPr bwMode="auto">
          <a:xfrm>
            <a:off x="6705600" y="4343400"/>
            <a:ext cx="762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53" name="Arc 77"/>
          <p:cNvSpPr>
            <a:spLocks/>
          </p:cNvSpPr>
          <p:nvPr/>
        </p:nvSpPr>
        <p:spPr bwMode="auto">
          <a:xfrm>
            <a:off x="6794500" y="4281488"/>
            <a:ext cx="63500" cy="619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54" name="Line 78"/>
          <p:cNvSpPr>
            <a:spLocks noChangeShapeType="1"/>
          </p:cNvSpPr>
          <p:nvPr/>
        </p:nvSpPr>
        <p:spPr bwMode="auto">
          <a:xfrm flipV="1">
            <a:off x="3200400" y="2057400"/>
            <a:ext cx="35814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55" name="Arc 79"/>
          <p:cNvSpPr>
            <a:spLocks/>
          </p:cNvSpPr>
          <p:nvPr/>
        </p:nvSpPr>
        <p:spPr bwMode="auto">
          <a:xfrm>
            <a:off x="6781800" y="2057400"/>
            <a:ext cx="76200" cy="112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85"/>
              <a:gd name="T1" fmla="*/ 0 h 21600"/>
              <a:gd name="T2" fmla="*/ 21585 w 21585"/>
              <a:gd name="T3" fmla="*/ 20801 h 21600"/>
              <a:gd name="T4" fmla="*/ 0 w 21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5" h="21600" fill="none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</a:path>
              <a:path w="21585" h="21600" stroke="0" extrusionOk="0">
                <a:moveTo>
                  <a:pt x="-1" y="0"/>
                </a:moveTo>
                <a:cubicBezTo>
                  <a:pt x="11618" y="0"/>
                  <a:pt x="21155" y="9190"/>
                  <a:pt x="21585" y="2080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56" name="Line 80"/>
          <p:cNvSpPr>
            <a:spLocks noChangeShapeType="1"/>
          </p:cNvSpPr>
          <p:nvPr/>
        </p:nvSpPr>
        <p:spPr bwMode="auto">
          <a:xfrm>
            <a:off x="6858000" y="2133600"/>
            <a:ext cx="0" cy="216376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57" name="Line 81"/>
          <p:cNvSpPr>
            <a:spLocks noChangeShapeType="1"/>
          </p:cNvSpPr>
          <p:nvPr/>
        </p:nvSpPr>
        <p:spPr bwMode="auto">
          <a:xfrm>
            <a:off x="3124200" y="2133600"/>
            <a:ext cx="0" cy="6111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58" name="Arc 82"/>
          <p:cNvSpPr>
            <a:spLocks/>
          </p:cNvSpPr>
          <p:nvPr/>
        </p:nvSpPr>
        <p:spPr bwMode="auto">
          <a:xfrm>
            <a:off x="3136900" y="2057400"/>
            <a:ext cx="63500" cy="60325"/>
          </a:xfrm>
          <a:custGeom>
            <a:avLst/>
            <a:gdLst>
              <a:gd name="G0" fmla="+- 21586 0 0"/>
              <a:gd name="G1" fmla="+- 21586 0 0"/>
              <a:gd name="G2" fmla="+- 21600 0 0"/>
              <a:gd name="T0" fmla="*/ 0 w 21586"/>
              <a:gd name="T1" fmla="*/ 20815 h 21586"/>
              <a:gd name="T2" fmla="*/ 20815 w 21586"/>
              <a:gd name="T3" fmla="*/ 0 h 21586"/>
              <a:gd name="T4" fmla="*/ 21586 w 21586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6" h="21586" fill="none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</a:path>
              <a:path w="21586" h="21586" stroke="0" extrusionOk="0">
                <a:moveTo>
                  <a:pt x="-1" y="20814"/>
                </a:moveTo>
                <a:cubicBezTo>
                  <a:pt x="404" y="9490"/>
                  <a:pt x="9490" y="404"/>
                  <a:pt x="20814" y="-1"/>
                </a:cubicBezTo>
                <a:lnTo>
                  <a:pt x="21586" y="21586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59" name="Oval 83"/>
          <p:cNvSpPr>
            <a:spLocks noChangeArrowheads="1"/>
          </p:cNvSpPr>
          <p:nvPr/>
        </p:nvSpPr>
        <p:spPr bwMode="auto">
          <a:xfrm>
            <a:off x="3927475" y="3775075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60" name="Freeform 84"/>
          <p:cNvSpPr>
            <a:spLocks/>
          </p:cNvSpPr>
          <p:nvPr/>
        </p:nvSpPr>
        <p:spPr bwMode="auto">
          <a:xfrm>
            <a:off x="3898900" y="38100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61" name="Freeform 85"/>
          <p:cNvSpPr>
            <a:spLocks/>
          </p:cNvSpPr>
          <p:nvPr/>
        </p:nvSpPr>
        <p:spPr bwMode="auto">
          <a:xfrm>
            <a:off x="5651500" y="3733800"/>
            <a:ext cx="63500" cy="508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8" y="0"/>
              </a:cxn>
            </a:cxnLst>
            <a:rect l="0" t="0" r="r" b="b"/>
            <a:pathLst>
              <a:path w="48" h="40">
                <a:moveTo>
                  <a:pt x="0" y="40"/>
                </a:moveTo>
                <a:cubicBezTo>
                  <a:pt x="19" y="28"/>
                  <a:pt x="19" y="0"/>
                  <a:pt x="48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101462" name="Oval 86"/>
          <p:cNvSpPr>
            <a:spLocks noChangeArrowheads="1"/>
          </p:cNvSpPr>
          <p:nvPr/>
        </p:nvSpPr>
        <p:spPr bwMode="auto">
          <a:xfrm>
            <a:off x="5603875" y="3775075"/>
            <a:ext cx="34925" cy="34925"/>
          </a:xfrm>
          <a:prstGeom prst="ellipse">
            <a:avLst/>
          </a:pr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1467" name="Rectangle 91"/>
          <p:cNvSpPr>
            <a:spLocks noChangeArrowheads="1"/>
          </p:cNvSpPr>
          <p:nvPr/>
        </p:nvSpPr>
        <p:spPr bwMode="auto">
          <a:xfrm>
            <a:off x="5454650" y="3489325"/>
            <a:ext cx="4889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</a:rPr>
              <a:t>Entrenar a </a:t>
            </a:r>
          </a:p>
          <a:p>
            <a:pPr eaLnBrk="0" hangingPunct="0"/>
            <a:r>
              <a:rPr lang="en-US" sz="800"/>
              <a:t>Mecpanicos</a:t>
            </a:r>
          </a:p>
        </p:txBody>
      </p:sp>
      <p:sp>
        <p:nvSpPr>
          <p:cNvPr id="101468" name="Rectangle 92"/>
          <p:cNvSpPr>
            <a:spLocks noChangeArrowheads="1"/>
          </p:cNvSpPr>
          <p:nvPr/>
        </p:nvSpPr>
        <p:spPr bwMode="auto">
          <a:xfrm>
            <a:off x="3600450" y="3870325"/>
            <a:ext cx="5143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Selecciòn de</a:t>
            </a:r>
          </a:p>
          <a:p>
            <a:pPr eaLnBrk="0" hangingPunct="0"/>
            <a:r>
              <a:rPr lang="en-US" sz="800"/>
              <a:t>Tècnicas</a:t>
            </a:r>
          </a:p>
        </p:txBody>
      </p:sp>
      <p:sp>
        <p:nvSpPr>
          <p:cNvPr id="101469" name="Rectangle 93"/>
          <p:cNvSpPr>
            <a:spLocks noChangeArrowheads="1"/>
          </p:cNvSpPr>
          <p:nvPr/>
        </p:nvSpPr>
        <p:spPr bwMode="auto">
          <a:xfrm>
            <a:off x="3048000" y="3489325"/>
            <a:ext cx="446088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800"/>
              <a:t>Resultados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559</Words>
  <Application>Microsoft PowerPoint</Application>
  <PresentationFormat>Carta (216 x 279 mm)</PresentationFormat>
  <Paragraphs>250</Paragraphs>
  <Slides>8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Times New Roman</vt:lpstr>
      <vt:lpstr>Verdana</vt:lpstr>
      <vt:lpstr>Arial</vt:lpstr>
      <vt:lpstr>Default Design</vt:lpstr>
      <vt:lpstr>Hoja de cálculo de Microsoft Excel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University of Texas at Arlington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kxb7297</dc:creator>
  <cp:lastModifiedBy>Administrador</cp:lastModifiedBy>
  <cp:revision>522</cp:revision>
  <dcterms:created xsi:type="dcterms:W3CDTF">2002-11-01T16:52:35Z</dcterms:created>
  <dcterms:modified xsi:type="dcterms:W3CDTF">2009-12-16T17:27:54Z</dcterms:modified>
</cp:coreProperties>
</file>