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608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4608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4608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4608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4608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09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09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09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609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4609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609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609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09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09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09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10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610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610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4610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610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11B601-A747-4046-951C-2B9484766BA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610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74818-44CD-4B97-8A09-8BDE8800AAA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BB067-F01A-4CF8-ADEA-BB29619250F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7E6054-25C5-4D11-8D9F-9638E758D74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ECA6D8C-D9BF-4BEF-B9CF-FF85CA70ABC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F42E8E2-EA6B-4343-A7D4-264FDD6D4EC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CE6F8-BBDC-408E-9046-FD64F6AA466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BBA49-1D6B-40B3-84D5-6D07CEC94F9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EFE97-25FF-4DCE-A25E-44D2037D3F4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C6C75-9073-4E3E-9A04-B529727589A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02FC4-B81F-4925-A90C-727BBF5BB2F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BFCA6-7D94-4185-8395-E6EA75657A3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A503E-FAFC-4C7E-BE15-356EF583484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05061-104F-43DA-8684-2F6197D37A8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506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506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4506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506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grpSp>
          <p:nvGrpSpPr>
            <p:cNvPr id="4506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506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06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06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06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506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4507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507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507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507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507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507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507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507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4507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508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4508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4508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66777BF-F880-4C3F-B897-44A73F97BB6C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8229600" cy="1736725"/>
          </a:xfrm>
        </p:spPr>
        <p:txBody>
          <a:bodyPr/>
          <a:lstStyle/>
          <a:p>
            <a:r>
              <a:rPr lang="es-EC" sz="3600" b="1"/>
              <a:t>ESCUELA SUPERIOR POLITECNICA DEL LITORAL</a:t>
            </a:r>
            <a:endParaRPr lang="es-ES" sz="3600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708275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C" sz="2400"/>
              <a:t>MANEJO Y APLICACIÓN PRÁCTICA DEL SOFTWARE ”OILFIELD MANAGER” EN EL ÁREA TIGRE DEL CAMPO GUSTAVO GALINDO VELASCO.</a:t>
            </a:r>
            <a:endParaRPr lang="es-ES" sz="240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35150" y="2133600"/>
            <a:ext cx="521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EC" b="1"/>
              <a:t>Facultad de Ingeniería en Ciencias de la Tierra</a:t>
            </a:r>
            <a:endParaRPr lang="es-ES" b="1"/>
          </a:p>
          <a:p>
            <a:pPr eaLnBrk="0" hangingPunct="0"/>
            <a:endParaRPr lang="es-E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771775" y="4149725"/>
            <a:ext cx="39814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C" b="1"/>
              <a:t>TESIS DE GRADO</a:t>
            </a:r>
            <a:endParaRPr lang="es-ES" b="1"/>
          </a:p>
          <a:p>
            <a:pPr algn="ctr"/>
            <a:r>
              <a:rPr lang="es-EC" b="1"/>
              <a:t>Previa a la obtención del Título de:</a:t>
            </a:r>
            <a:endParaRPr lang="es-ES" b="1"/>
          </a:p>
          <a:p>
            <a:pPr algn="ctr"/>
            <a:r>
              <a:rPr lang="es-EC" b="1"/>
              <a:t>INGENIERO DE PETRÓLEO</a:t>
            </a:r>
            <a:endParaRPr lang="es-ES" b="1"/>
          </a:p>
          <a:p>
            <a:pPr algn="ctr"/>
            <a:r>
              <a:rPr lang="es-EC" b="1"/>
              <a:t>Presentada por:</a:t>
            </a:r>
            <a:endParaRPr lang="es-ES" b="1"/>
          </a:p>
          <a:p>
            <a:pPr algn="ctr"/>
            <a:r>
              <a:rPr lang="es-EC" b="1"/>
              <a:t>NEY LEANDRO MENDOZA OCHOA</a:t>
            </a:r>
            <a:endParaRPr lang="es-ES" b="1"/>
          </a:p>
          <a:p>
            <a:pPr algn="ctr"/>
            <a:r>
              <a:rPr lang="es-EC" b="1"/>
              <a:t>GUAYAQUIL – ECUADOR</a:t>
            </a:r>
          </a:p>
          <a:p>
            <a:pPr algn="ctr"/>
            <a:r>
              <a:rPr lang="es-EC" b="1"/>
              <a:t>2003-2004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076700"/>
            <a:ext cx="1200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4221163"/>
            <a:ext cx="15113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/>
          </p:nvPr>
        </p:nvSpPr>
        <p:spPr>
          <a:xfrm>
            <a:off x="152400" y="0"/>
            <a:ext cx="8839200" cy="4495800"/>
          </a:xfrm>
        </p:spPr>
        <p:txBody>
          <a:bodyPr/>
          <a:lstStyle/>
          <a:p>
            <a:pPr algn="ctr">
              <a:buFontTx/>
              <a:buNone/>
            </a:pPr>
            <a:r>
              <a:rPr lang="es-EC" b="1">
                <a:cs typeface="Times New Roman" pitchFamily="18" charset="0"/>
              </a:rPr>
              <a:t> CONCLUSIONES Y RECOMENDACIONES</a:t>
            </a:r>
          </a:p>
          <a:p>
            <a:pPr algn="just">
              <a:buFontTx/>
              <a:buNone/>
            </a:pPr>
            <a:r>
              <a:rPr lang="es-EC">
                <a:cs typeface="Times New Roman" pitchFamily="18" charset="0"/>
              </a:rPr>
              <a:t>                     </a:t>
            </a:r>
            <a:r>
              <a:rPr lang="es-EC" b="1"/>
              <a:t>CONCLUSIONES</a:t>
            </a:r>
          </a:p>
          <a:p>
            <a:r>
              <a:rPr lang="es-EC">
                <a:cs typeface="Times New Roman" pitchFamily="18" charset="0"/>
              </a:rPr>
              <a:t> </a:t>
            </a:r>
            <a:r>
              <a:rPr lang="es-EC" sz="2800"/>
              <a:t>Los resultados producidos por el proyecto podrían mejorar y controlar la producción del campo.</a:t>
            </a:r>
            <a:endParaRPr lang="es-ES" sz="2800"/>
          </a:p>
          <a:p>
            <a:pPr algn="just"/>
            <a:r>
              <a:rPr lang="es-EC" sz="2800"/>
              <a:t>La rata de producción como producto de la predicción se ajustan a la realidad.</a:t>
            </a:r>
            <a:endParaRPr lang="es-ES" sz="2800"/>
          </a:p>
          <a:p>
            <a:pPr algn="just"/>
            <a:r>
              <a:rPr lang="es-EC" sz="2800"/>
              <a:t>Este proyecto de investigación se puede aplicar a todo el campo Gustavo Galindo Velasco.</a:t>
            </a:r>
            <a:endParaRPr lang="es-ES" sz="2800"/>
          </a:p>
          <a:p>
            <a:pPr algn="just"/>
            <a:r>
              <a:rPr lang="es-EC" sz="2800"/>
              <a:t>Con la utilización de OFM ayuda a los ingenieros a manejar más pozos de una manera efectiva y en menor tiempo.</a:t>
            </a:r>
            <a:endParaRPr lang="es-ES" sz="2800"/>
          </a:p>
          <a:p>
            <a:pPr algn="just"/>
            <a:r>
              <a:rPr lang="es-EC" sz="2800"/>
              <a:t>Los valores de producción a futuro producto del análisis de predicción ayudarían a tomar correctivos para retomar los niveles óptimos de producción.</a:t>
            </a:r>
            <a:endParaRPr lang="es-E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MX" sz="2800" b="1">
                <a:cs typeface="Times New Roman" pitchFamily="18" charset="0"/>
              </a:rPr>
              <a:t>RECOMENDACIONES</a:t>
            </a:r>
          </a:p>
          <a:p>
            <a:pPr algn="ctr" eaLnBrk="0" hangingPunct="0"/>
            <a:r>
              <a:rPr lang="es-MX" sz="2800" b="1">
                <a:cs typeface="Times New Roman" pitchFamily="18" charset="0"/>
              </a:rPr>
              <a:t> </a:t>
            </a:r>
          </a:p>
          <a:p>
            <a:pPr lvl="1" algn="just" eaLnBrk="0" hangingPunct="0">
              <a:buFontTx/>
              <a:buChar char="•"/>
            </a:pPr>
            <a:r>
              <a:rPr lang="es-MX" sz="2600">
                <a:cs typeface="Arial" charset="0"/>
              </a:rPr>
              <a:t>Ampliar la base de datos con información de registros electricos, pruebas de presión, reacondicionamiento de pozos y ubicación de fallas. Para obtener información mas completa del campo.</a:t>
            </a:r>
            <a:endParaRPr lang="es-ES" sz="2600"/>
          </a:p>
          <a:p>
            <a:pPr algn="just" eaLnBrk="0" hangingPunct="0"/>
            <a:r>
              <a:rPr lang="es-MX" sz="2600">
                <a:cs typeface="Arial" charset="0"/>
              </a:rPr>
              <a:t> </a:t>
            </a:r>
            <a:endParaRPr lang="es-EC" sz="2600">
              <a:cs typeface="Times New Roman" pitchFamily="18" charset="0"/>
            </a:endParaRPr>
          </a:p>
          <a:p>
            <a:pPr lvl="1" algn="just" eaLnBrk="0" hangingPunct="0">
              <a:buFontTx/>
              <a:buChar char="•"/>
            </a:pPr>
            <a:r>
              <a:rPr lang="es-MX" sz="2600">
                <a:cs typeface="Arial" charset="0"/>
              </a:rPr>
              <a:t>En la utilización del software OFM se debe crear un proyecto que contenga dos carpetas, una para los datos y otra para el proyecto con la finalidad de acceder a los datos y actualizarlos. De tal manera que se pueda en lo posterior manejar, analizar e interpretar los datos.</a:t>
            </a:r>
            <a:endParaRPr lang="es-ES" sz="2600"/>
          </a:p>
          <a:p>
            <a:pPr algn="just" eaLnBrk="0" hangingPunct="0"/>
            <a:r>
              <a:rPr lang="es-MX" sz="2600">
                <a:cs typeface="Arial" charset="0"/>
              </a:rPr>
              <a:t> </a:t>
            </a:r>
            <a:endParaRPr lang="es-EC" sz="2600">
              <a:cs typeface="Times New Roman" pitchFamily="18" charset="0"/>
            </a:endParaRPr>
          </a:p>
          <a:p>
            <a:pPr lvl="1" algn="just" eaLnBrk="0" hangingPunct="0">
              <a:buFontTx/>
              <a:buChar char="•"/>
            </a:pPr>
            <a:r>
              <a:rPr lang="es-MX" sz="2600">
                <a:cs typeface="Arial" charset="0"/>
              </a:rPr>
              <a:t>Implementar una base de datos para registrar la producción de Gas. </a:t>
            </a:r>
            <a:endParaRPr lang="es-ES" sz="2600"/>
          </a:p>
          <a:p>
            <a:pPr eaLnBrk="0" hangingPunct="0"/>
            <a:endParaRPr lang="es-ES" sz="2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WordArt 2"/>
          <p:cNvSpPr>
            <a:spLocks noChangeArrowheads="1" noChangeShapeType="1" noTextEdit="1"/>
          </p:cNvSpPr>
          <p:nvPr/>
        </p:nvSpPr>
        <p:spPr bwMode="auto">
          <a:xfrm>
            <a:off x="990600" y="1600200"/>
            <a:ext cx="6553200" cy="21939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E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GRACIAS POR SU ATENCION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2514600" y="4724400"/>
            <a:ext cx="495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nmendoza@espol.edu.ec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/>
              <a:t/>
            </a:r>
            <a:br>
              <a:rPr lang="en-GB" sz="2800" b="1"/>
            </a:br>
            <a:r>
              <a:rPr lang="en-GB" sz="2800" b="1"/>
              <a:t>SOFTWARE OILFIELD MANAGER</a:t>
            </a:r>
            <a:r>
              <a:rPr lang="es-EC" sz="2800" b="1"/>
              <a:t/>
            </a:r>
            <a:br>
              <a:rPr lang="es-EC" sz="2800" b="1"/>
            </a:br>
            <a:r>
              <a:rPr lang="en-GB" sz="2800" b="1"/>
              <a:t>OFM 2002</a:t>
            </a:r>
            <a:r>
              <a:rPr lang="es-EC" sz="4000" b="1"/>
              <a:t/>
            </a:r>
            <a:br>
              <a:rPr lang="es-EC" sz="4000" b="1"/>
            </a:br>
            <a:endParaRPr lang="es-ES" sz="4000" b="1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495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GB" sz="2800" b="1"/>
              <a:t>OBJETIVO</a:t>
            </a:r>
            <a:r>
              <a:rPr lang="en-GB" sz="2800"/>
              <a:t>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2800"/>
              <a:t>El presente trabajo tiene como objetivo </a:t>
            </a:r>
            <a:r>
              <a:rPr lang="es-EC" sz="2800" u="sng"/>
              <a:t>utilizar</a:t>
            </a:r>
            <a:r>
              <a:rPr lang="es-EC" sz="2800"/>
              <a:t> y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2800" u="sng"/>
              <a:t>manejar</a:t>
            </a:r>
            <a:r>
              <a:rPr lang="es-EC" sz="2800"/>
              <a:t> las herramientas más importantes del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2800"/>
              <a:t>software, así como también estructurar una base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2800"/>
              <a:t>de datos que se podría implementar en el campo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2800"/>
              <a:t>petrolero Gustavo Galindo Velasco administrado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2800"/>
              <a:t>por la ESPOL, y que nos permita analizar, predecir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2800"/>
              <a:t>y controlar el comportamiento futuro del reservorio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C" sz="2800"/>
              <a:t>y la producción del campo.</a:t>
            </a:r>
            <a:endParaRPr lang="es-ES" sz="2800"/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5399088" y="6157913"/>
            <a:ext cx="3744912" cy="700087"/>
            <a:chOff x="1701" y="9700"/>
            <a:chExt cx="8834" cy="1443"/>
          </a:xfrm>
        </p:grpSpPr>
        <p:pic>
          <p:nvPicPr>
            <p:cNvPr id="47109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01" y="9700"/>
              <a:ext cx="8834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110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41" y="9880"/>
              <a:ext cx="3345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7111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179388" y="260350"/>
            <a:ext cx="854075" cy="1223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/>
              <a:t>SOFTWARE OILFIELD MANAGER</a:t>
            </a:r>
            <a:r>
              <a:rPr lang="es-EC" sz="2800" b="1"/>
              <a:t/>
            </a:r>
            <a:br>
              <a:rPr lang="es-EC" sz="2800" b="1"/>
            </a:br>
            <a:r>
              <a:rPr lang="en-GB" sz="2800" b="1"/>
              <a:t>OFM 2002</a:t>
            </a:r>
            <a:r>
              <a:rPr lang="es-EC" sz="2800" b="1"/>
              <a:t/>
            </a:r>
            <a:br>
              <a:rPr lang="es-EC" sz="2800" b="1"/>
            </a:br>
            <a:endParaRPr lang="es-ES" sz="2800" b="1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772400" cy="4495800"/>
          </a:xfrm>
        </p:spPr>
        <p:txBody>
          <a:bodyPr/>
          <a:lstStyle/>
          <a:p>
            <a:pPr algn="just">
              <a:buFontTx/>
              <a:buNone/>
            </a:pPr>
            <a:r>
              <a:rPr lang="es-EC" sz="2000" b="1"/>
              <a:t>DESCRIPCIÓN</a:t>
            </a:r>
            <a:r>
              <a:rPr lang="es-EC" sz="2000"/>
              <a:t>:</a:t>
            </a:r>
          </a:p>
          <a:p>
            <a:pPr algn="just"/>
            <a:r>
              <a:rPr lang="es-EC" sz="2000"/>
              <a:t>OFM es un poderoso software de análisis de información del pozo y del     reservorio, es una valiosa herramienta de producción sobre su escritorio. Incorpora técnicas de ingeniería de petróleo y de sistemas informáticos,que hacen de esta  herramienta un recurso necesario para los ingenieros de reservorio, permitiéndole administrar el reservorio y al mismo tiempo supervisar la producción.</a:t>
            </a:r>
          </a:p>
          <a:p>
            <a:pPr algn="just"/>
            <a:r>
              <a:rPr lang="es-EC" sz="2000"/>
              <a:t>Utilizando OFM 2002, se puede construir gráficos y reportes, predecir futura producción, y crear  un mapa base de los pozos. </a:t>
            </a:r>
          </a:p>
          <a:p>
            <a:pPr algn="just"/>
            <a:r>
              <a:rPr lang="es-EC" sz="2000"/>
              <a:t>Todo esto para  poder tomar decisiones oportunas y eficiente en un menor tiempo.</a:t>
            </a:r>
            <a:endParaRPr lang="es-ES" sz="2000"/>
          </a:p>
        </p:txBody>
      </p:sp>
      <p:pic>
        <p:nvPicPr>
          <p:cNvPr id="48132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88913"/>
            <a:ext cx="904875" cy="1295400"/>
          </a:xfrm>
          <a:noFill/>
          <a:ln/>
        </p:spPr>
      </p:pic>
      <p:grpSp>
        <p:nvGrpSpPr>
          <p:cNvPr id="48136" name="Group 8"/>
          <p:cNvGrpSpPr>
            <a:grpSpLocks/>
          </p:cNvGrpSpPr>
          <p:nvPr/>
        </p:nvGrpSpPr>
        <p:grpSpPr bwMode="auto">
          <a:xfrm>
            <a:off x="5399088" y="6157913"/>
            <a:ext cx="3744912" cy="700087"/>
            <a:chOff x="1701" y="9700"/>
            <a:chExt cx="8834" cy="1443"/>
          </a:xfrm>
        </p:grpSpPr>
        <p:pic>
          <p:nvPicPr>
            <p:cNvPr id="48137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1" y="9700"/>
              <a:ext cx="8834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38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41" y="9880"/>
              <a:ext cx="3345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/>
              <a:t/>
            </a:r>
            <a:br>
              <a:rPr lang="es-ES" sz="2800" b="1"/>
            </a:br>
            <a:r>
              <a:rPr lang="es-ES" sz="2800" b="1"/>
              <a:t>CREACIÒN DE LOS ARCHIVOS DEL PROYECTO</a:t>
            </a:r>
            <a:br>
              <a:rPr lang="es-ES" sz="2800" b="1"/>
            </a:br>
            <a:endParaRPr lang="es-ES" sz="2800" b="1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49580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s-EC" sz="2000"/>
              <a:t>Un proyecto OFM puede ser creado de una variedad de métodos. Podría ser construido directamente desde su base de dato Access original ( en este caso, OFM crearía un sistema de tablas necesarias para el proyecto), es decir, los usuarios no tendrán que crear un nuevo proyecto OFM(la nueva base de datos Access)  y conectarlo a la base de datos del software. Utilizar la propia base de datos de OFM será más fácil  y de menor trabajo para el usuario.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s-EC" sz="2000"/>
          </a:p>
          <a:p>
            <a:pPr marL="0" indent="0" algn="just">
              <a:lnSpc>
                <a:spcPct val="90000"/>
              </a:lnSpc>
            </a:pPr>
            <a:r>
              <a:rPr lang="es-EC" sz="2000"/>
              <a:t>Para crear un proyecto se necesitan los siguientes datos mínimos:</a:t>
            </a:r>
          </a:p>
          <a:p>
            <a:pPr marL="0" indent="0" algn="just">
              <a:lnSpc>
                <a:spcPct val="90000"/>
              </a:lnSpc>
            </a:pPr>
            <a:r>
              <a:rPr lang="es-EC" sz="2000"/>
              <a:t>Coordenadas de los pozos ( X y Y) </a:t>
            </a:r>
          </a:p>
          <a:p>
            <a:pPr marL="0" indent="0" algn="just">
              <a:lnSpc>
                <a:spcPct val="90000"/>
              </a:lnSpc>
            </a:pPr>
            <a:r>
              <a:rPr lang="es-EC" sz="2000"/>
              <a:t>Nombres de los pozos con las arenas que están produciendo</a:t>
            </a:r>
          </a:p>
          <a:p>
            <a:pPr marL="0" indent="0" algn="just">
              <a:lnSpc>
                <a:spcPct val="90000"/>
              </a:lnSpc>
            </a:pPr>
            <a:r>
              <a:rPr lang="es-EC" sz="2000"/>
              <a:t>Datos de producción mensual ó diaria</a:t>
            </a:r>
          </a:p>
          <a:p>
            <a:pPr marL="0" indent="0" algn="just">
              <a:lnSpc>
                <a:spcPct val="90000"/>
              </a:lnSpc>
            </a:pPr>
            <a:r>
              <a:rPr lang="es-EC" sz="2000"/>
              <a:t>Todos estos datos deben ser llenados en tablas que usan el modelo de datos de OFM.</a:t>
            </a:r>
          </a:p>
          <a:p>
            <a:pPr marL="0" indent="0" algn="just">
              <a:lnSpc>
                <a:spcPct val="80000"/>
              </a:lnSpc>
              <a:buFontTx/>
              <a:buNone/>
            </a:pPr>
            <a:endParaRPr lang="es-EC" sz="200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611188" y="1484313"/>
            <a:ext cx="8229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s-ES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49162" name="Group 10"/>
          <p:cNvGrpSpPr>
            <a:grpSpLocks/>
          </p:cNvGrpSpPr>
          <p:nvPr/>
        </p:nvGrpSpPr>
        <p:grpSpPr bwMode="auto">
          <a:xfrm>
            <a:off x="5399088" y="6157913"/>
            <a:ext cx="3744912" cy="700087"/>
            <a:chOff x="1701" y="9700"/>
            <a:chExt cx="8834" cy="1443"/>
          </a:xfrm>
        </p:grpSpPr>
        <p:pic>
          <p:nvPicPr>
            <p:cNvPr id="49163" name="Picture 1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01" y="9700"/>
              <a:ext cx="8834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164" name="Picture 1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41" y="9880"/>
              <a:ext cx="3345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9165" name="Picture 13"/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250825" y="333375"/>
            <a:ext cx="754063" cy="1079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/>
              <a:t/>
            </a:r>
            <a:br>
              <a:rPr lang="es-ES" sz="2800" b="1"/>
            </a:br>
            <a:r>
              <a:rPr lang="es-ES" sz="2800" b="1"/>
              <a:t>CREACIÒN DE LOS ARCHIVOS DEL PROYECTO</a:t>
            </a:r>
            <a:br>
              <a:rPr lang="es-ES" sz="2800" b="1"/>
            </a:br>
            <a:endParaRPr lang="es-ES" sz="2800" b="1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495800"/>
          </a:xfrm>
        </p:spPr>
        <p:txBody>
          <a:bodyPr/>
          <a:lstStyle/>
          <a:p>
            <a:pPr marL="100013" indent="0" algn="just">
              <a:lnSpc>
                <a:spcPct val="90000"/>
              </a:lnSpc>
              <a:buFontTx/>
              <a:buNone/>
            </a:pPr>
            <a:r>
              <a:rPr lang="es-EC" sz="2000"/>
              <a:t>Para manejar los datos mencionados anteriormente se necesita construir en un editor de texto (worpad) los siguientes archivos con sus respectiva extensiones:</a:t>
            </a:r>
          </a:p>
          <a:p>
            <a:pPr marL="100013" indent="0" algn="just">
              <a:lnSpc>
                <a:spcPct val="90000"/>
              </a:lnSpc>
              <a:buFontTx/>
              <a:buNone/>
            </a:pPr>
            <a:endParaRPr lang="en-GB" sz="2000"/>
          </a:p>
          <a:p>
            <a:pPr marL="1139825" lvl="1" algn="just">
              <a:lnSpc>
                <a:spcPct val="90000"/>
              </a:lnSpc>
            </a:pPr>
            <a:r>
              <a:rPr lang="en-GB" sz="1800"/>
              <a:t>Archivo definición .def</a:t>
            </a:r>
          </a:p>
          <a:p>
            <a:pPr marL="1139825" lvl="1" algn="just">
              <a:lnSpc>
                <a:spcPct val="90000"/>
              </a:lnSpc>
            </a:pPr>
            <a:r>
              <a:rPr lang="en-GB" sz="1800"/>
              <a:t>Archivo Sort Data .srt</a:t>
            </a:r>
          </a:p>
          <a:p>
            <a:pPr marL="1139825" lvl="1" algn="just">
              <a:lnSpc>
                <a:spcPct val="90000"/>
              </a:lnSpc>
            </a:pPr>
            <a:r>
              <a:rPr lang="en-GB" sz="1800"/>
              <a:t>Archivo Static Data .xy</a:t>
            </a:r>
          </a:p>
          <a:p>
            <a:pPr marL="1139825" lvl="1" algn="just">
              <a:lnSpc>
                <a:spcPct val="90000"/>
              </a:lnSpc>
            </a:pPr>
            <a:r>
              <a:rPr lang="en-GB" sz="1800"/>
              <a:t>Archivo  Monthly prod .prd</a:t>
            </a:r>
            <a:endParaRPr lang="es-EC" sz="1800"/>
          </a:p>
          <a:p>
            <a:pPr marL="1139825" lvl="1" algn="just">
              <a:lnSpc>
                <a:spcPct val="90000"/>
              </a:lnSpc>
            </a:pPr>
            <a:r>
              <a:rPr lang="es-EC" sz="1800"/>
              <a:t>Archivo Demo Calculated Variables Data .par</a:t>
            </a:r>
          </a:p>
          <a:p>
            <a:pPr marL="1139825" lvl="1" algn="just">
              <a:lnSpc>
                <a:spcPct val="90000"/>
              </a:lnSpc>
            </a:pPr>
            <a:r>
              <a:rPr lang="es-EC" sz="1800"/>
              <a:t>Archivo Demo Basemap Anno data .ano</a:t>
            </a:r>
          </a:p>
          <a:p>
            <a:pPr marL="100013" indent="0" algn="just">
              <a:lnSpc>
                <a:spcPct val="90000"/>
              </a:lnSpc>
              <a:buFontTx/>
              <a:buNone/>
            </a:pPr>
            <a:endParaRPr lang="es-EC" sz="2000"/>
          </a:p>
          <a:p>
            <a:pPr marL="100013" indent="0" algn="just">
              <a:lnSpc>
                <a:spcPct val="90000"/>
              </a:lnSpc>
              <a:buFontTx/>
              <a:buNone/>
            </a:pPr>
            <a:r>
              <a:rPr lang="es-EC" sz="2000"/>
              <a:t>Nota: Los archivos fueron creados de acuerdo a las necesidades de los datos del Área Tigre y siguiendo la estructura de los archivos del Demo con los que vino instalado el software</a:t>
            </a:r>
            <a:r>
              <a:rPr lang="es-ES" sz="2000"/>
              <a:t> 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11188" y="1484313"/>
            <a:ext cx="8229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s-ES" sz="28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53253" name="Group 5"/>
          <p:cNvGrpSpPr>
            <a:grpSpLocks/>
          </p:cNvGrpSpPr>
          <p:nvPr/>
        </p:nvGrpSpPr>
        <p:grpSpPr bwMode="auto">
          <a:xfrm>
            <a:off x="5399088" y="6157913"/>
            <a:ext cx="3744912" cy="700087"/>
            <a:chOff x="1701" y="9700"/>
            <a:chExt cx="8834" cy="1443"/>
          </a:xfrm>
        </p:grpSpPr>
        <p:pic>
          <p:nvPicPr>
            <p:cNvPr id="53254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01" y="9700"/>
              <a:ext cx="8834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255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41" y="9880"/>
              <a:ext cx="3345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3256" name="Picture 8"/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179388" y="188913"/>
            <a:ext cx="804862" cy="1152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28600"/>
            <a:ext cx="7354887" cy="1143000"/>
          </a:xfrm>
        </p:spPr>
        <p:txBody>
          <a:bodyPr/>
          <a:lstStyle/>
          <a:p>
            <a:r>
              <a:rPr lang="es-ES" sz="2800" b="1"/>
              <a:t>REVISIÒN DE LAS DEFINICIONES DE LAS TABLAS</a:t>
            </a:r>
            <a:br>
              <a:rPr lang="es-ES" sz="2800" b="1"/>
            </a:br>
            <a:endParaRPr lang="es-ES" sz="2800" b="1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4495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s-EC" sz="2800"/>
              <a:t>Las tablas que se utilizan en OFM son archivos ASCII con extensión:</a:t>
            </a:r>
          </a:p>
          <a:p>
            <a:pPr marL="0" indent="0">
              <a:buFontTx/>
              <a:buNone/>
            </a:pPr>
            <a:endParaRPr lang="es-EC" sz="2800"/>
          </a:p>
          <a:p>
            <a:pPr marL="0" indent="0">
              <a:buFontTx/>
              <a:buNone/>
            </a:pPr>
            <a:r>
              <a:rPr lang="es-EC" sz="2800"/>
              <a:t> *.xy	 para la tabla Master ,</a:t>
            </a:r>
          </a:p>
          <a:p>
            <a:pPr marL="0" indent="0">
              <a:buFontTx/>
              <a:buNone/>
            </a:pPr>
            <a:r>
              <a:rPr lang="es-EC" sz="2800"/>
              <a:t> *.prd  para la tabla de producción mensual  y,</a:t>
            </a:r>
          </a:p>
          <a:p>
            <a:pPr marL="0" indent="0">
              <a:buFontTx/>
              <a:buNone/>
            </a:pPr>
            <a:r>
              <a:rPr lang="es-EC" sz="2800"/>
              <a:t> *.srt 	 para la tabla del filtrado</a:t>
            </a:r>
            <a:endParaRPr lang="es-ES" sz="2800"/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5399088" y="6157913"/>
            <a:ext cx="3744912" cy="700087"/>
            <a:chOff x="1701" y="9700"/>
            <a:chExt cx="8834" cy="1443"/>
          </a:xfrm>
        </p:grpSpPr>
        <p:pic>
          <p:nvPicPr>
            <p:cNvPr id="54277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01" y="9700"/>
              <a:ext cx="8834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278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41" y="9880"/>
              <a:ext cx="3345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4279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179388" y="188913"/>
            <a:ext cx="803275" cy="11509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/>
              <a:t>Tabla Master </a:t>
            </a:r>
            <a:endParaRPr lang="es-E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657600" cy="44958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s-EC" sz="2400"/>
              <a:t>La tabla master es la primera tabla definida en el archivo definition . Esta tabla es Estática , contiene información de coordenadas de pozos , y de otro tipo de información estática tales como profundidad del pozo.</a:t>
            </a:r>
            <a:r>
              <a:rPr lang="es-ES" sz="2800"/>
              <a:t> 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56100" y="1484313"/>
            <a:ext cx="4464050" cy="4537075"/>
          </a:xfrm>
          <a:noFill/>
          <a:ln/>
        </p:spPr>
      </p:pic>
      <p:grpSp>
        <p:nvGrpSpPr>
          <p:cNvPr id="55302" name="Group 6"/>
          <p:cNvGrpSpPr>
            <a:grpSpLocks/>
          </p:cNvGrpSpPr>
          <p:nvPr/>
        </p:nvGrpSpPr>
        <p:grpSpPr bwMode="auto">
          <a:xfrm>
            <a:off x="5399088" y="6157913"/>
            <a:ext cx="3744912" cy="700087"/>
            <a:chOff x="1701" y="9700"/>
            <a:chExt cx="8834" cy="1443"/>
          </a:xfrm>
        </p:grpSpPr>
        <p:pic>
          <p:nvPicPr>
            <p:cNvPr id="55303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1" y="9700"/>
              <a:ext cx="8834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304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41" y="9880"/>
              <a:ext cx="3345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5305" name="Picture 9"/>
          <p:cNvPicPr>
            <a:picLocks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250825" y="188913"/>
            <a:ext cx="804863" cy="1152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/>
              <a:t>Tabla Production</a:t>
            </a:r>
            <a:r>
              <a:rPr lang="es-EC"/>
              <a:t> </a:t>
            </a:r>
            <a:endParaRPr lang="es-E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505200" cy="38862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s-EC" sz="2900"/>
              <a:t>La tabla producción es una tabla  que contiene datos de producción mensual del pozo.</a:t>
            </a:r>
            <a:r>
              <a:rPr lang="es-ES" sz="3000"/>
              <a:t> </a:t>
            </a:r>
          </a:p>
        </p:txBody>
      </p:sp>
      <p:pic>
        <p:nvPicPr>
          <p:cNvPr id="57349" name="Picture 5"/>
          <p:cNvPicPr>
            <a:picLocks noChangeAspect="1" noChangeArrowheads="1"/>
          </p:cNvPicPr>
          <p:nvPr>
            <p:ph sz="quarter" idx="3"/>
          </p:nvPr>
        </p:nvPicPr>
        <p:blipFill>
          <a:blip r:embed="rId2"/>
          <a:srcRect/>
          <a:stretch>
            <a:fillRect/>
          </a:stretch>
        </p:blipFill>
        <p:spPr>
          <a:xfrm>
            <a:off x="4284663" y="1557338"/>
            <a:ext cx="4535487" cy="4392612"/>
          </a:xfrm>
          <a:noFill/>
          <a:ln/>
        </p:spPr>
      </p:pic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5399088" y="6157913"/>
            <a:ext cx="3744912" cy="700087"/>
            <a:chOff x="1701" y="9700"/>
            <a:chExt cx="8834" cy="1443"/>
          </a:xfrm>
        </p:grpSpPr>
        <p:pic>
          <p:nvPicPr>
            <p:cNvPr id="57353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1" y="9700"/>
              <a:ext cx="8834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4" name="Picture 10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41" y="9880"/>
              <a:ext cx="3345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7355" name="Picture 11"/>
          <p:cNvPicPr>
            <a:picLocks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188913"/>
            <a:ext cx="904875" cy="1295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b="1"/>
              <a:t>Tabla Sort</a:t>
            </a:r>
            <a:r>
              <a:rPr lang="es-ES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362200"/>
            <a:ext cx="2743200" cy="289560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s-EC" sz="2800"/>
              <a:t>Es una tabla estática que contiene información de grupos para diferentes categorías.</a:t>
            </a:r>
            <a:r>
              <a:rPr lang="es-ES" sz="2800"/>
              <a:t> </a:t>
            </a:r>
          </a:p>
        </p:txBody>
      </p:sp>
      <p:pic>
        <p:nvPicPr>
          <p:cNvPr id="58374" name="Picture 6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140200" y="1484313"/>
            <a:ext cx="4679950" cy="4537075"/>
          </a:xfrm>
          <a:noFill/>
          <a:ln/>
        </p:spPr>
      </p:pic>
      <p:grpSp>
        <p:nvGrpSpPr>
          <p:cNvPr id="58375" name="Group 7"/>
          <p:cNvGrpSpPr>
            <a:grpSpLocks/>
          </p:cNvGrpSpPr>
          <p:nvPr/>
        </p:nvGrpSpPr>
        <p:grpSpPr bwMode="auto">
          <a:xfrm>
            <a:off x="5399088" y="6157913"/>
            <a:ext cx="3744912" cy="700087"/>
            <a:chOff x="1701" y="9700"/>
            <a:chExt cx="8834" cy="1443"/>
          </a:xfrm>
        </p:grpSpPr>
        <p:pic>
          <p:nvPicPr>
            <p:cNvPr id="58376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1" y="9700"/>
              <a:ext cx="8834" cy="1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377" name="Picture 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41" y="9880"/>
              <a:ext cx="3345" cy="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8378" name="Picture 10"/>
          <p:cNvPicPr>
            <a:picLocks noChangeAspect="1" noChangeArrowheads="1"/>
          </p:cNvPicPr>
          <p:nvPr>
            <p:ph sz="quarter" idx="3"/>
          </p:nvPr>
        </p:nvPicPr>
        <p:blipFill>
          <a:blip r:embed="rId5"/>
          <a:srcRect/>
          <a:stretch>
            <a:fillRect/>
          </a:stretch>
        </p:blipFill>
        <p:spPr>
          <a:xfrm>
            <a:off x="250825" y="260350"/>
            <a:ext cx="885825" cy="12684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mbre">
  <a:themeElements>
    <a:clrScheme name="Cumbr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Cumb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mbr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110</TotalTime>
  <Words>559</Words>
  <Application>Microsoft PowerPoint</Application>
  <PresentationFormat>Presentación en pantalla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Wingdings</vt:lpstr>
      <vt:lpstr>Times New Roman</vt:lpstr>
      <vt:lpstr>Cumbre</vt:lpstr>
      <vt:lpstr>ESCUELA SUPERIOR POLITECNICA DEL LITORAL</vt:lpstr>
      <vt:lpstr> SOFTWARE OILFIELD MANAGER OFM 2002 </vt:lpstr>
      <vt:lpstr>SOFTWARE OILFIELD MANAGER OFM 2002 </vt:lpstr>
      <vt:lpstr> CREACIÒN DE LOS ARCHIVOS DEL PROYECTO </vt:lpstr>
      <vt:lpstr> CREACIÒN DE LOS ARCHIVOS DEL PROYECTO </vt:lpstr>
      <vt:lpstr>REVISIÒN DE LAS DEFINICIONES DE LAS TABLAS </vt:lpstr>
      <vt:lpstr>Tabla Master </vt:lpstr>
      <vt:lpstr>Tabla Production </vt:lpstr>
      <vt:lpstr>Tabla Sort </vt:lpstr>
      <vt:lpstr>Diapositiva 10</vt:lpstr>
      <vt:lpstr>Diapositiva 11</vt:lpstr>
      <vt:lpstr>Diapositiva 12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SUPERIOR POLITECNICA DEL LITORAL</dc:title>
  <dc:creator>dtapia</dc:creator>
  <cp:lastModifiedBy>Administrador</cp:lastModifiedBy>
  <cp:revision>30</cp:revision>
  <dcterms:created xsi:type="dcterms:W3CDTF">2004-01-27T15:07:59Z</dcterms:created>
  <dcterms:modified xsi:type="dcterms:W3CDTF">2009-12-22T14:55:06Z</dcterms:modified>
</cp:coreProperties>
</file>