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dia/audio2" ContentType="audio/x-wav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2" r:id="rId3"/>
    <p:sldId id="257" r:id="rId4"/>
    <p:sldId id="293" r:id="rId5"/>
    <p:sldId id="29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9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0" r:id="rId36"/>
    <p:sldId id="286" r:id="rId37"/>
    <p:sldId id="287" r:id="rId38"/>
    <p:sldId id="288" r:id="rId39"/>
    <p:sldId id="289" r:id="rId40"/>
    <p:sldId id="291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99FF"/>
    <a:srgbClr val="FA8E6C"/>
    <a:srgbClr val="99CCFF"/>
    <a:srgbClr val="CCFFCC"/>
    <a:srgbClr val="99FFCC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139" autoAdjust="0"/>
    <p:restoredTop sz="90929"/>
  </p:normalViewPr>
  <p:slideViewPr>
    <p:cSldViewPr>
      <p:cViewPr varScale="1">
        <p:scale>
          <a:sx n="97" d="100"/>
          <a:sy n="97" d="100"/>
        </p:scale>
        <p:origin x="-1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s-E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94347294-CCEB-4DB3-B6A3-9B65211D0F2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70DE-9D1E-4C58-9635-87C76D9735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3F576-C39C-4149-8CB8-3056AE66C1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C080F7-9C80-4A86-ABBD-5C4C35D0D6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ACF0A-646D-4CDB-8B3A-39162C18C5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5ABC5-5242-4C25-9E2F-912281311F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A6CC2-1E69-41F5-903C-EE984F0E8D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A13E-324B-4F7C-B262-EA317AE47D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ACBA8-19A7-4826-9201-A15BE3EC0E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3B1D-3FE8-4755-ACD2-8546542A4D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9823-F293-4EA6-87EC-EA5399AEF7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CFF32-621D-45A1-AF81-A2F2A04903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s-E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s-E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37A7DCB-83FC-4C2D-869F-91932CA9853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hyperlink" Target="productos%20del%20area%20A.x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1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Plano%20final.dw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FLUJO%20DE%20CAJA.xls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057400"/>
            <a:ext cx="7772400" cy="16764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Times New Roman" pitchFamily="18" charset="0"/>
              </a:rPr>
              <a:t>Análisis del Sistema de Almacenamiento en la Bodega Principal de una Importadora de Productos Varios para Proponer Mejoras en la Distribución de la Bodega</a:t>
            </a:r>
            <a:r>
              <a:rPr lang="es-E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13716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r>
              <a:rPr lang="es-ES_tradnl" sz="2800"/>
              <a:t>Falta espacio para almacenar</a:t>
            </a:r>
            <a:endParaRPr lang="es-ES" sz="2800"/>
          </a:p>
        </p:txBody>
      </p:sp>
      <p:pic>
        <p:nvPicPr>
          <p:cNvPr id="14342" name="Picture 6" descr="F:\Proyecto ABC\DSC00003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990600"/>
            <a:ext cx="5181600" cy="4191000"/>
          </a:xfrm>
          <a:noFill/>
          <a:ln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24400" y="53340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/>
              <a:t>Causa:</a:t>
            </a:r>
            <a:r>
              <a:rPr lang="es-ES_tradnl"/>
              <a:t> Area de Pre-Despacho ocupa mucho espacio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505200" cy="4114800"/>
          </a:xfrm>
        </p:spPr>
        <p:txBody>
          <a:bodyPr/>
          <a:lstStyle/>
          <a:p>
            <a:r>
              <a:rPr lang="es-ES_tradnl" sz="2800"/>
              <a:t>Falta de espacio para almacenar</a:t>
            </a:r>
            <a:endParaRPr lang="es-ES" sz="2800"/>
          </a:p>
        </p:txBody>
      </p:sp>
      <p:pic>
        <p:nvPicPr>
          <p:cNvPr id="15366" name="Picture 6" descr="F:\Proyecto ABC\DSC00029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981200"/>
            <a:ext cx="4800600" cy="3757613"/>
          </a:xfrm>
          <a:noFill/>
          <a:ln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48200" y="57912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/>
              <a:t>Causa:</a:t>
            </a:r>
            <a:r>
              <a:rPr lang="es-ES_tradnl"/>
              <a:t> Area de Daciòn ocupa mucho espacio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sz="2800"/>
              <a:t>El esfuerzo físico de los trabajadores es muy alto</a:t>
            </a:r>
            <a:endParaRPr lang="es-ES" sz="2800"/>
          </a:p>
        </p:txBody>
      </p:sp>
      <p:pic>
        <p:nvPicPr>
          <p:cNvPr id="16390" name="Picture 6" descr="F:\Proyecto ABC\Imagen 01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924050"/>
            <a:ext cx="4724400" cy="3714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114800"/>
          </a:xfrm>
        </p:spPr>
        <p:txBody>
          <a:bodyPr/>
          <a:lstStyle/>
          <a:p>
            <a:r>
              <a:rPr lang="es-ES_tradnl" sz="2800"/>
              <a:t>Toma mucho tiempo y esfuerzo el cargar los camiones con mercadería</a:t>
            </a:r>
            <a:endParaRPr lang="es-ES" sz="2800"/>
          </a:p>
        </p:txBody>
      </p:sp>
      <p:pic>
        <p:nvPicPr>
          <p:cNvPr id="17414" name="Picture 6" descr="F:\Proyecto ABC\DSC0000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51816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66800"/>
            <a:ext cx="3810000" cy="1676400"/>
          </a:xfrm>
        </p:spPr>
        <p:txBody>
          <a:bodyPr/>
          <a:lstStyle/>
          <a:p>
            <a:r>
              <a:rPr lang="es-ES_tradnl" sz="2800"/>
              <a:t>Desorden y mala distribución de la mercadería</a:t>
            </a:r>
            <a:endParaRPr lang="es-ES" sz="2800"/>
          </a:p>
        </p:txBody>
      </p:sp>
      <p:pic>
        <p:nvPicPr>
          <p:cNvPr id="19462" name="Picture 6" descr="F:\Proyecto ABC\DSC00017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600"/>
            <a:ext cx="3810000" cy="3124200"/>
          </a:xfrm>
          <a:noFill/>
          <a:ln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95400" y="4876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/>
              <a:t>Falta de limpieza</a:t>
            </a:r>
            <a:endParaRPr lang="es-ES" sz="2800"/>
          </a:p>
        </p:txBody>
      </p:sp>
      <p:pic>
        <p:nvPicPr>
          <p:cNvPr id="19464" name="Picture 8" descr="F:\Proyecto ABC\DSC0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810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/>
              <a:t>SELECCIÓN DE LOS PROBLEMAS</a:t>
            </a:r>
            <a:endParaRPr lang="es-ES" sz="3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Se identificó los problemas principales y se los categorizó en generales, teniendo así:</a:t>
            </a:r>
          </a:p>
          <a:p>
            <a:r>
              <a:rPr lang="es-ES_tradnl"/>
              <a:t>Falta de espacio </a:t>
            </a:r>
          </a:p>
          <a:p>
            <a:r>
              <a:rPr lang="es-ES_tradnl"/>
              <a:t>Poca seguridad al trasladar la mercadería</a:t>
            </a:r>
          </a:p>
          <a:p>
            <a:r>
              <a:rPr lang="es-ES_tradnl"/>
              <a:t>Desorden y falta de sistemas, métodos para una buena dist., ubicación de la mercadería</a:t>
            </a:r>
          </a:p>
          <a:p>
            <a:r>
              <a:rPr lang="es-ES_tradnl"/>
              <a:t>Falta de comunicación</a:t>
            </a:r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CRITERIOS ASIGNADOS PARA LA JERARQUERIZACION</a:t>
            </a:r>
            <a:endParaRPr lang="es-ES" sz="4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Fluidez del Sistema</a:t>
            </a:r>
          </a:p>
          <a:p>
            <a:r>
              <a:rPr lang="es-ES_tradnl"/>
              <a:t>Simplicidad del Sistema</a:t>
            </a:r>
          </a:p>
          <a:p>
            <a:r>
              <a:rPr lang="es-ES_tradnl"/>
              <a:t>Tiempo </a:t>
            </a:r>
          </a:p>
          <a:p>
            <a:r>
              <a:rPr lang="es-ES_tradnl"/>
              <a:t>Costo</a:t>
            </a:r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s-ES_tradnl"/>
              <a:t>Jerarquerización y Resultados del Método de Ponderación</a:t>
            </a:r>
            <a:endParaRPr lang="es-E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295400" y="1712913"/>
          <a:ext cx="6934200" cy="4900612"/>
        </p:xfrm>
        <a:graphic>
          <a:graphicData uri="http://schemas.openxmlformats.org/presentationml/2006/ole">
            <p:oleObj spid="_x0000_s20484" name="Hoja de cálculo" r:id="rId3" imgW="3581761" imgH="261985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PROBLEMA A RESOLVER</a:t>
            </a:r>
            <a:endParaRPr lang="es-E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04800" y="2354263"/>
          <a:ext cx="7693025" cy="3270250"/>
        </p:xfrm>
        <a:graphic>
          <a:graphicData uri="http://schemas.openxmlformats.org/presentationml/2006/ole">
            <p:oleObj spid="_x0000_s22531" name="Documento" r:id="rId3" imgW="7707600" imgH="32860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DISEÑO Y ELABORACION DE LAS PROPUESTAS</a:t>
            </a:r>
            <a:endParaRPr lang="es-ES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>
                <a:latin typeface="Arial" charset="0"/>
                <a:cs typeface="Arial" charset="0"/>
              </a:rPr>
              <a:t>Estrategias para deshacerse de los Productos Obsoletos y en Dación.</a:t>
            </a: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>
                <a:latin typeface="Arial" charset="0"/>
                <a:cs typeface="Arial" charset="0"/>
                <a:hlinkClick r:id="rId2" action="ppaction://hlinksldjump"/>
              </a:rPr>
              <a:t>Análisis de productos del Sistema ABC.</a:t>
            </a: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>
                <a:latin typeface="Arial" charset="0"/>
                <a:cs typeface="Arial" charset="0"/>
                <a:hlinkClick r:id="rId3" action="ppaction://hlinksldjump"/>
              </a:rPr>
              <a:t>Diseño estructural de Perchas</a:t>
            </a:r>
            <a:r>
              <a:rPr lang="es-ES">
                <a:latin typeface="Arial" charset="0"/>
                <a:cs typeface="Arial" charset="0"/>
              </a:rPr>
              <a:t>.</a:t>
            </a: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>
                <a:latin typeface="Arial" charset="0"/>
                <a:cs typeface="Arial" charset="0"/>
                <a:hlinkClick r:id="rId4" action="ppaction://hlinkfile"/>
              </a:rPr>
              <a:t>Implementación de la Unidad de Carga</a:t>
            </a:r>
            <a:r>
              <a:rPr lang="es-ES">
                <a:latin typeface="Arial" charset="0"/>
                <a:cs typeface="Arial" charset="0"/>
              </a:rPr>
              <a:t>.</a:t>
            </a:r>
            <a:endParaRPr lang="es-ES"/>
          </a:p>
          <a:p>
            <a:pPr>
              <a:buFont typeface="Wingdings" pitchFamily="2" charset="2"/>
              <a:buChar char="Ø"/>
            </a:pPr>
            <a:r>
              <a:rPr lang="es-ES">
                <a:latin typeface="Arial" charset="0"/>
                <a:cs typeface="Arial" charset="0"/>
                <a:hlinkClick r:id="rId5" action="ppaction://hlinksldjump"/>
              </a:rPr>
              <a:t>Distribución de Espacios.</a:t>
            </a:r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Proyecto ABC\DSC0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772400" cy="5811838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66800" y="6278563"/>
            <a:ext cx="6440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/>
              <a:t>Realizado por: Marco T. Soxo Chávez</a:t>
            </a:r>
            <a:endParaRPr lang="es-E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s-ES_tradnl" sz="4000"/>
              <a:t>RESULTADOS DEL SISTEMA ABC</a:t>
            </a:r>
            <a:endParaRPr lang="es-ES" sz="400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8915400" cy="2401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10200" y="5867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DISEÑO ESTRUCTURAL DE PERCHAS</a:t>
            </a: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>
                <a:hlinkClick r:id="rId2" action="ppaction://hlinksldjump"/>
              </a:rPr>
              <a:t>Diseño de la Forma</a:t>
            </a:r>
            <a:endParaRPr lang="es-ES_tradnl"/>
          </a:p>
          <a:p>
            <a:r>
              <a:rPr lang="es-ES_tradnl">
                <a:hlinkClick r:id="rId3" action="ppaction://hlinksldjump"/>
              </a:rPr>
              <a:t>Diseño de Vigas</a:t>
            </a:r>
            <a:endParaRPr lang="es-ES_tradnl"/>
          </a:p>
          <a:p>
            <a:r>
              <a:rPr lang="es-ES_tradnl">
                <a:hlinkClick r:id="rId4" action="ppaction://hlinksldjump"/>
              </a:rPr>
              <a:t>Diseño de Columnas</a:t>
            </a:r>
            <a:endParaRPr lang="es-ES_tradnl"/>
          </a:p>
          <a:p>
            <a:r>
              <a:rPr lang="es-ES_tradnl">
                <a:hlinkClick r:id="rId5" action="ppaction://hlinksldjump"/>
              </a:rPr>
              <a:t>Diseño de Pasadores</a:t>
            </a:r>
            <a:endParaRPr lang="es-ES_tradnl"/>
          </a:p>
          <a:p>
            <a:r>
              <a:rPr lang="es-ES_tradnl">
                <a:hlinkClick r:id="rId6" action="ppaction://hlinksldjump"/>
              </a:rPr>
              <a:t>Diseño de Pernos</a:t>
            </a:r>
            <a:endParaRPr lang="es-E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15000" y="5638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7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s-ES_tradnl"/>
              <a:t>Diseño de la Forma</a:t>
            </a:r>
            <a:endParaRPr lang="es-ES"/>
          </a:p>
        </p:txBody>
      </p:sp>
      <p:pic>
        <p:nvPicPr>
          <p:cNvPr id="27700" name="Picture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5344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s-ES_tradnl"/>
              <a:t>Diseño de Vigas</a:t>
            </a:r>
            <a:endParaRPr lang="es-E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Peso que va soportar la viga es de 2 pallets</a:t>
            </a:r>
          </a:p>
          <a:p>
            <a:pPr>
              <a:lnSpc>
                <a:spcPct val="90000"/>
              </a:lnSpc>
            </a:pPr>
            <a:r>
              <a:rPr lang="es-ES_tradnl" sz="2800"/>
              <a:t>1 pallet(con mercadería)=4308 lbs= 19190.18 N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Se considera que la viga va soporta cargas uniformemente distribuidas.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Soportará 6396.73 N x m</a:t>
            </a:r>
            <a:r>
              <a:rPr lang="es-ES_tradnl" sz="2800" baseline="30000"/>
              <a:t>2</a:t>
            </a:r>
            <a:r>
              <a:rPr lang="es-ES_tradnl" sz="2800"/>
              <a:t>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Se asume que las vigas son estáticamente indeterminadas.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Factor de Seguridad de 1.5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Sección del módulo de la Viga es de 29.02 cm</a:t>
            </a:r>
            <a:r>
              <a:rPr lang="es-ES_tradnl" sz="2800" baseline="30000"/>
              <a:t>3</a:t>
            </a:r>
          </a:p>
          <a:p>
            <a:pPr>
              <a:lnSpc>
                <a:spcPct val="90000"/>
              </a:lnSpc>
            </a:pPr>
            <a:r>
              <a:rPr lang="es-ES_tradnl" sz="2800"/>
              <a:t>Nos dirigimos a la TABLA VITRO ACEROS CORREAS C</a:t>
            </a:r>
            <a:endParaRPr lang="es-E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DISEÑO DE LA VIGA</a:t>
            </a:r>
            <a:endParaRPr lang="es-ES"/>
          </a:p>
        </p:txBody>
      </p:sp>
      <p:pic>
        <p:nvPicPr>
          <p:cNvPr id="31765" name="Picture 21"/>
          <p:cNvPicPr>
            <a:picLocks noChangeAspect="1" noChangeArrowheads="1"/>
          </p:cNvPicPr>
          <p:nvPr/>
        </p:nvPicPr>
        <p:blipFill>
          <a:blip r:embed="rId2">
            <a:lum bright="100000" contrast="-18000"/>
          </a:blip>
          <a:srcRect/>
          <a:stretch>
            <a:fillRect/>
          </a:stretch>
        </p:blipFill>
        <p:spPr bwMode="auto">
          <a:xfrm>
            <a:off x="609600" y="2284413"/>
            <a:ext cx="80772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3246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DISEÑO DE COLUMNAS</a:t>
            </a: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>
                <a:latin typeface="Arial" charset="0"/>
                <a:cs typeface="Arial" charset="0"/>
              </a:rPr>
              <a:t>En el diseño se introducirá de manera deliberada una excentricidad e</a:t>
            </a:r>
            <a:r>
              <a:rPr lang="es-ES" sz="2400">
                <a:latin typeface="Arial" charset="0"/>
              </a:rPr>
              <a:t> </a:t>
            </a:r>
            <a:endParaRPr lang="es-ES_tradnl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_tradnl" sz="2400">
                <a:latin typeface="Arial" charset="0"/>
              </a:rPr>
              <a:t>Fórmula secante para columnas excéntricas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>
                <a:latin typeface="Arial" charset="0"/>
              </a:rPr>
              <a:t>             </a:t>
            </a:r>
            <a:r>
              <a:rPr lang="es-ES" sz="2400" b="1">
                <a:latin typeface="Arial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GB" sz="2400" b="1">
                <a:latin typeface="Arial" charset="0"/>
                <a:cs typeface="Arial" charset="0"/>
              </a:rPr>
              <a:t> = P/A [1+(ec/k</a:t>
            </a:r>
            <a:r>
              <a:rPr lang="en-GB" sz="2400" b="1" baseline="30000">
                <a:latin typeface="Arial" charset="0"/>
                <a:cs typeface="Arial" charset="0"/>
              </a:rPr>
              <a:t>2</a:t>
            </a:r>
            <a:r>
              <a:rPr lang="en-GB" sz="2400" b="1">
                <a:latin typeface="Arial" charset="0"/>
                <a:cs typeface="Arial" charset="0"/>
              </a:rPr>
              <a:t>)sec (1/k</a:t>
            </a:r>
            <a:r>
              <a:rPr lang="es-ES" sz="2400" b="1">
                <a:latin typeface="Arial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GB" sz="2400" b="1">
                <a:latin typeface="Arial" charset="0"/>
                <a:cs typeface="Arial" charset="0"/>
              </a:rPr>
              <a:t>P/4EA)].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Arial" charset="0"/>
                <a:cs typeface="Arial" charset="0"/>
              </a:rPr>
              <a:t>   En la TABLA DE ACEROS VITRO, se busca las características de la Viga y se reemplaza en la fórmula anterior.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Arial" charset="0"/>
                <a:cs typeface="Arial" charset="0"/>
              </a:rPr>
              <a:t>    Después se aplica   </a:t>
            </a:r>
            <a:r>
              <a:rPr lang="es-ES" sz="2400" b="1">
                <a:latin typeface="Arial" charset="0"/>
                <a:cs typeface="Arial" charset="0"/>
                <a:sym typeface="Symbol" pitchFamily="18" charset="2"/>
              </a:rPr>
              <a:t></a:t>
            </a:r>
            <a:r>
              <a:rPr lang="en-GB" sz="2400" b="1">
                <a:latin typeface="Arial" charset="0"/>
                <a:cs typeface="Arial" charset="0"/>
              </a:rPr>
              <a:t> = S / </a:t>
            </a:r>
            <a:r>
              <a:rPr lang="es-ES" sz="2400" b="1">
                <a:latin typeface="Arial" charset="0"/>
                <a:cs typeface="Arial" charset="0"/>
                <a:sym typeface="Symbol" pitchFamily="18" charset="2"/>
              </a:rPr>
              <a:t></a:t>
            </a:r>
            <a:endParaRPr lang="es-ES" sz="24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Arial" charset="0"/>
                <a:cs typeface="Arial" charset="0"/>
              </a:rPr>
              <a:t>	Sy= 248 x 10</a:t>
            </a:r>
            <a:r>
              <a:rPr lang="en-GB" sz="2400" baseline="30000">
                <a:latin typeface="Arial" charset="0"/>
                <a:cs typeface="Arial" charset="0"/>
              </a:rPr>
              <a:t>6 </a:t>
            </a:r>
            <a:r>
              <a:rPr lang="en-GB" sz="2400">
                <a:latin typeface="Arial" charset="0"/>
                <a:cs typeface="Arial" charset="0"/>
              </a:rPr>
              <a:t>Pa (Módulo de Sección del Acero)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Arial" charset="0"/>
                <a:cs typeface="Arial" charset="0"/>
              </a:rPr>
              <a:t>	Se debe cumplir   </a:t>
            </a:r>
            <a:r>
              <a:rPr lang="es-ES" sz="2400" b="1">
                <a:latin typeface="Arial" charset="0"/>
                <a:cs typeface="Arial" charset="0"/>
                <a:sym typeface="Symbol" pitchFamily="18" charset="2"/>
              </a:rPr>
              <a:t></a:t>
            </a:r>
            <a:r>
              <a:rPr lang="es-ES_tradnl" sz="2400" b="1">
                <a:latin typeface="Arial" charset="0"/>
                <a:cs typeface="Arial" charset="0"/>
                <a:sym typeface="Symbol" pitchFamily="18" charset="2"/>
              </a:rPr>
              <a:t>  &gt; 2    </a:t>
            </a:r>
            <a:r>
              <a:rPr lang="es-ES_tradnl" sz="2400" b="1"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s-ES_tradnl" sz="2400">
                <a:latin typeface="Arial" charset="0"/>
                <a:cs typeface="Arial" charset="0"/>
                <a:sym typeface="Wingdings" pitchFamily="2" charset="2"/>
              </a:rPr>
              <a:t>se utiliza el mismo material de las columnas</a:t>
            </a:r>
            <a:endParaRPr lang="en-GB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/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722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2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DISEÑO DE PASADORES</a:t>
            </a: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r>
              <a:rPr lang="es-ES_tradnl"/>
              <a:t>Después de tomar en cuenta las fuerzas cortantes y el peso que se debe soportar.</a:t>
            </a:r>
            <a:endParaRPr lang="es-E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304800" y="2667000"/>
            <a:ext cx="8839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" charset="0"/>
                <a:cs typeface="Arial" charset="0"/>
              </a:rPr>
              <a:t>S</a:t>
            </a:r>
            <a:r>
              <a:rPr lang="es-ES">
                <a:latin typeface="Arial" charset="0"/>
                <a:cs typeface="Arial" charset="0"/>
              </a:rPr>
              <a:t>e va a necesitar un pasador  </a:t>
            </a:r>
            <a:r>
              <a:rPr lang="es-ES" b="1" i="1" u="sng">
                <a:latin typeface="Arial" charset="0"/>
                <a:cs typeface="Arial" charset="0"/>
              </a:rPr>
              <a:t>de Acero de 1 pulgada</a:t>
            </a:r>
            <a:r>
              <a:rPr lang="es-E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628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DISEÑO DE PERNOS</a:t>
            </a:r>
            <a:endParaRPr lang="es-E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pPr algn="just"/>
            <a:r>
              <a:rPr lang="es-ES" sz="2800" b="1" i="1">
                <a:latin typeface="Arial" charset="0"/>
                <a:cs typeface="Arial" charset="0"/>
              </a:rPr>
              <a:t>se van utilizar un total de 32 pernos de Acero de 7/16 in x 5/8 in con tuercas y anillos de presión.</a:t>
            </a:r>
            <a:endParaRPr lang="es-ES" sz="2800">
              <a:cs typeface="Times New Roman" pitchFamily="18" charset="0"/>
            </a:endParaRPr>
          </a:p>
          <a:p>
            <a:endParaRPr lang="es-ES" sz="280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1606550"/>
            <a:ext cx="88392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553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s-ES_tradnl"/>
              <a:t>Materiales necesarios para la construcción de una Percha</a:t>
            </a:r>
            <a:endParaRPr lang="es-E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lum bright="-6000" contrast="8000"/>
          </a:blip>
          <a:srcRect/>
          <a:stretch>
            <a:fillRect/>
          </a:stretch>
        </p:blipFill>
        <p:spPr bwMode="auto">
          <a:xfrm>
            <a:off x="304800" y="2590800"/>
            <a:ext cx="8839200" cy="2874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DISTRIBUCION DE ESPACIO</a:t>
            </a: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>
                <a:hlinkClick r:id="rId2" action="ppaction://hlinkfile"/>
              </a:rPr>
              <a:t>Sistema de Distribución Actual</a:t>
            </a:r>
            <a:endParaRPr lang="es-ES_tradnl"/>
          </a:p>
          <a:p>
            <a:r>
              <a:rPr lang="es-ES_tradnl"/>
              <a:t>Sistema de Distribución Propuesto</a:t>
            </a:r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ES_tradnl" sz="4000"/>
              <a:t>METODOLOGIA</a:t>
            </a:r>
            <a:r>
              <a:rPr lang="es-ES_tradnl"/>
              <a:t> DE LA TESIS</a:t>
            </a:r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066800"/>
            <a:ext cx="3505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s-ES_tradnl" sz="4000"/>
              <a:t>AREAS OCUPADAS EN LA BODEGA</a:t>
            </a:r>
            <a:endParaRPr lang="es-ES" sz="40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0013"/>
            <a:ext cx="7924800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Arial" charset="0"/>
                <a:cs typeface="Arial" charset="0"/>
              </a:rPr>
              <a:t>COSTOS Y RECURSOS REQUERIDOS</a:t>
            </a:r>
            <a:r>
              <a:rPr lang="es-E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es-ES" sz="2800">
                <a:latin typeface="Arial" charset="0"/>
                <a:cs typeface="Arial" charset="0"/>
                <a:hlinkClick r:id="rId2" action="ppaction://hlinksldjump"/>
              </a:rPr>
              <a:t>Costo de la elaboración de las perchas</a:t>
            </a:r>
            <a:endParaRPr lang="es-ES" sz="2800">
              <a:cs typeface="Times New Roman" pitchFamily="18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es-ES" sz="2800">
                <a:latin typeface="Arial" charset="0"/>
                <a:cs typeface="Arial" charset="0"/>
              </a:rPr>
              <a:t>Costo de las estrategias para</a:t>
            </a:r>
            <a:r>
              <a:rPr lang="es-ES_tradnl" sz="2800">
                <a:latin typeface="Arial" charset="0"/>
                <a:cs typeface="Arial" charset="0"/>
              </a:rPr>
              <a:t>  </a:t>
            </a:r>
            <a:r>
              <a:rPr lang="es-ES" sz="2800">
                <a:latin typeface="Arial" charset="0"/>
                <a:cs typeface="Arial" charset="0"/>
              </a:rPr>
              <a:t>deshacerse </a:t>
            </a:r>
            <a:r>
              <a:rPr lang="es-ES_tradnl" sz="2800">
                <a:latin typeface="Arial" charset="0"/>
                <a:cs typeface="Arial" charset="0"/>
              </a:rPr>
              <a:t>  	</a:t>
            </a:r>
            <a:r>
              <a:rPr lang="es-ES" sz="2800">
                <a:latin typeface="Arial" charset="0"/>
                <a:cs typeface="Arial" charset="0"/>
              </a:rPr>
              <a:t>de productos obsoletos y de Dación.</a:t>
            </a:r>
            <a:endParaRPr lang="es-ES" sz="2800">
              <a:cs typeface="Times New Roman" pitchFamily="18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es-ES" sz="2800">
                <a:latin typeface="Arial" charset="0"/>
                <a:cs typeface="Arial" charset="0"/>
              </a:rPr>
              <a:t>Costo del sistema ABC</a:t>
            </a:r>
            <a:endParaRPr lang="es-ES_tradnl" sz="2800">
              <a:latin typeface="Arial" charset="0"/>
              <a:cs typeface="Arial" charset="0"/>
            </a:endParaRPr>
          </a:p>
          <a:p>
            <a:pPr marL="609600" indent="-609600">
              <a:buFontTx/>
              <a:buAutoNum type="arabicPeriod"/>
            </a:pPr>
            <a:r>
              <a:rPr lang="es-ES" sz="2800">
                <a:latin typeface="Arial" charset="0"/>
                <a:cs typeface="Arial" charset="0"/>
                <a:hlinkClick r:id="rId3" action="ppaction://hlinksldjump"/>
              </a:rPr>
              <a:t>Costo de la implementación de la carga </a:t>
            </a:r>
            <a:r>
              <a:rPr lang="es-ES_tradnl" sz="2800">
                <a:latin typeface="Arial" charset="0"/>
                <a:cs typeface="Arial" charset="0"/>
                <a:hlinkClick r:id="rId3" action="ppaction://hlinksldjump"/>
              </a:rPr>
              <a:t>   </a:t>
            </a:r>
            <a:r>
              <a:rPr lang="es-ES" sz="2800">
                <a:latin typeface="Arial" charset="0"/>
                <a:cs typeface="Arial" charset="0"/>
                <a:hlinkClick r:id="rId3" action="ppaction://hlinksldjump"/>
              </a:rPr>
              <a:t>unitaria</a:t>
            </a:r>
            <a:r>
              <a:rPr lang="es-ES" sz="2800">
                <a:hlinkClick r:id="rId3" action="ppaction://hlinksldjump"/>
              </a:rPr>
              <a:t> </a:t>
            </a:r>
            <a:endParaRPr lang="es-ES_tradnl" sz="2800"/>
          </a:p>
          <a:p>
            <a:pPr marL="609600" indent="-609600">
              <a:buFontTx/>
              <a:buAutoNum type="arabicPeriod"/>
            </a:pPr>
            <a:r>
              <a:rPr lang="es-ES_tradnl" sz="2800">
                <a:latin typeface="Arial" charset="0"/>
                <a:hlinkClick r:id="rId4" action="ppaction://hlinksldjump"/>
              </a:rPr>
              <a:t>Costo total de Distribución de Espacio</a:t>
            </a:r>
            <a:endParaRPr lang="es-ES_tradnl" sz="2800">
              <a:latin typeface="Arial" charset="0"/>
            </a:endParaRPr>
          </a:p>
          <a:p>
            <a:pPr marL="609600" indent="-609600">
              <a:buFontTx/>
              <a:buAutoNum type="arabicPeriod"/>
            </a:pPr>
            <a:r>
              <a:rPr lang="es-ES_tradnl" sz="2800">
                <a:latin typeface="Arial" charset="0"/>
                <a:hlinkClick r:id="rId5" action="ppaction://hlinksldjump"/>
              </a:rPr>
              <a:t>Costo Total de la Propuesta</a:t>
            </a:r>
            <a:endParaRPr lang="es-ES" sz="2800">
              <a:latin typeface="Arial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04125" y="4994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/>
          <a:lstStyle/>
          <a:p>
            <a:r>
              <a:rPr lang="es-ES_tradnl" sz="4000"/>
              <a:t>COSTO TOTAL DE MATERIALES (294 PERCHAS)</a:t>
            </a:r>
            <a:endParaRPr lang="es-ES" sz="40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2927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s-ES" sz="4000">
                <a:latin typeface="Arial" charset="0"/>
                <a:cs typeface="Arial" charset="0"/>
              </a:rPr>
              <a:t>COSTO TOTAL  PARA LA ELABORACIÓN DE LAS PERCHAS</a:t>
            </a:r>
            <a:r>
              <a:rPr lang="es-ES" b="1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7467600" cy="28019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912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Arial" charset="0"/>
                <a:cs typeface="Arial" charset="0"/>
              </a:rPr>
              <a:t>COSTO TOTAL DE DISTRIBUCIÓN DE ESPACIOS</a:t>
            </a:r>
            <a:r>
              <a:rPr lang="es-ES" b="1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934200" cy="33051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867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COSTO DE LA IMP. UNIDAD DE CARGA</a:t>
            </a:r>
            <a:endParaRPr lang="es-E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12731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943600" y="541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Regresar</a:t>
            </a:r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s-ES_tradnl"/>
              <a:t>COSTO TOTAL DE LA PROPUESTA</a:t>
            </a:r>
            <a:endParaRPr lang="es-E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04975"/>
            <a:ext cx="8458200" cy="44672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62400" y="6324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hlinkClick r:id="rId3" action="ppaction://hlinksldjump"/>
              </a:rPr>
              <a:t>Siguiente</a:t>
            </a:r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>
                <a:hlinkClick r:id="rId2" action="ppaction://hlinkfile"/>
              </a:rPr>
              <a:t>COSTO-BENEFICIO</a:t>
            </a:r>
            <a:endParaRPr lang="es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CONCLUSIONES</a:t>
            </a: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Eficacia y eficiencia en el momento de almacenar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Utilización adecuada de los montacargas y herramientas de trabajo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Reducir el tiempo de almacenaje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2800">
                <a:latin typeface="Arial" charset="0"/>
                <a:cs typeface="Times New Roman" pitchFamily="18" charset="0"/>
              </a:rPr>
              <a:t>No contratar eventuales en tiempo de alta demanda</a:t>
            </a: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Reducir el tiempo de desembarque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2800">
                <a:latin typeface="Arial" charset="0"/>
                <a:cs typeface="Times New Roman" pitchFamily="18" charset="0"/>
              </a:rPr>
              <a:t>Mejor utilización del espacio de la Bodega</a:t>
            </a:r>
            <a:endParaRPr lang="es-ES" sz="28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RECOMENDACIONES</a:t>
            </a:r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Arreglar y nivelar  totalmente el piso de la bodega para facilitar y mejorar un buen almacenamiento de la mercadería</a:t>
            </a:r>
            <a:r>
              <a:rPr lang="es-ES_tradnl" sz="2800">
                <a:latin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 Liquidar la mercadería obsoleta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Tratar de financiar nuevos montacargas para el manejo de la bodega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Llevar el control de mantenimiento de cada uno de los montacargas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Señalizar las áreas que conforman la bodega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Arreglar el sistema eléctrico de la Bodega </a:t>
            </a:r>
            <a:endParaRPr lang="es-ES_tradnl" sz="280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Times New Roman" pitchFamily="18" charset="0"/>
              </a:rPr>
              <a:t>Mejorar el sistema de ventilación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LEVANTAMIENTO DE INFORMACION</a:t>
            </a: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Conocer los diferentes procesos de servicio dentro de la empresa</a:t>
            </a:r>
          </a:p>
          <a:p>
            <a:r>
              <a:rPr lang="es-ES_tradnl"/>
              <a:t>Conocimiento del Tamaño de la Bodega y sus áreas</a:t>
            </a:r>
          </a:p>
          <a:p>
            <a:r>
              <a:rPr lang="es-ES_tradnl"/>
              <a:t>Indagar sobre los problemas de la Bodega</a:t>
            </a:r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D:\Mis documentos\Mis imágenes\2N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/>
              <a:t>GRACIAS POR </a:t>
            </a:r>
            <a:br>
              <a:rPr lang="es-ES_tradnl"/>
            </a:br>
            <a:r>
              <a:rPr lang="es-ES_tradnl"/>
              <a:t>SU ATENCION</a:t>
            </a: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Estudio de Campo</a:t>
            </a:r>
            <a:endParaRPr lang="es-E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Observación Directa</a:t>
            </a:r>
          </a:p>
          <a:p>
            <a:r>
              <a:rPr lang="es-ES_tradnl"/>
              <a:t>Entrevistas Individuales</a:t>
            </a:r>
          </a:p>
          <a:p>
            <a:r>
              <a:rPr lang="es-ES_tradnl"/>
              <a:t>Conocimiento de los equipos y maquinaria que utiliza la Bodega</a:t>
            </a:r>
          </a:p>
          <a:p>
            <a:r>
              <a:rPr lang="es-ES_tradnl"/>
              <a:t>Indagar sobre el personal de la bodega.</a:t>
            </a: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81000"/>
            <a:ext cx="9296400" cy="533400"/>
          </a:xfrm>
        </p:spPr>
        <p:txBody>
          <a:bodyPr/>
          <a:lstStyle/>
          <a:p>
            <a:r>
              <a:rPr lang="es-ES_tradnl" sz="3200"/>
              <a:t>TAMAÑO Y  DISTRIBUCION DE LA BODEGA</a:t>
            </a:r>
            <a:endParaRPr lang="es-ES" sz="320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600200" y="909638"/>
          <a:ext cx="6121400" cy="5948362"/>
        </p:xfrm>
        <a:graphic>
          <a:graphicData uri="http://schemas.openxmlformats.org/presentationml/2006/ole">
            <p:oleObj spid="_x0000_s8197" name="Hoja de cálculo" r:id="rId3" imgW="4629421" imgH="503896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Otras Areas</a:t>
            </a:r>
            <a:endParaRPr lang="es-E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685800" y="2527300"/>
          <a:ext cx="8153400" cy="3340100"/>
        </p:xfrm>
        <a:graphic>
          <a:graphicData uri="http://schemas.openxmlformats.org/presentationml/2006/ole">
            <p:oleObj spid="_x0000_s9219" name="Hoja de cálculo" r:id="rId3" imgW="4629421" imgH="180058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IDENTIFICACION DE LOS PROBLEMAS</a:t>
            </a:r>
            <a:endParaRPr lang="es-E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sz="2800"/>
              <a:t>Es difícil acceder a la mercadería</a:t>
            </a:r>
            <a:endParaRPr lang="es-ES" sz="2800"/>
          </a:p>
        </p:txBody>
      </p:sp>
      <p:pic>
        <p:nvPicPr>
          <p:cNvPr id="10254" name="Picture 14" descr="F:\Proyecto ABC\Imagen 00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57400"/>
            <a:ext cx="3810000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utoUpdateAnimBg="0"/>
      <p:bldP spid="1025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sz="2800"/>
              <a:t>Es difícil movilizar la mercadería</a:t>
            </a:r>
            <a:endParaRPr lang="es-ES" sz="2800"/>
          </a:p>
        </p:txBody>
      </p:sp>
      <p:pic>
        <p:nvPicPr>
          <p:cNvPr id="13318" name="Picture 6" descr="F:\Proyecto ABC\DSC0001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27275"/>
            <a:ext cx="4267200" cy="3616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Cintas">
  <a:themeElements>
    <a:clrScheme name="Cinta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Cint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nta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nta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ta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ta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nta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nta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D:\Archivos de programa\Microsoft Office\Templates\Diseños de presentaciones\Cintas.pot</Template>
  <TotalTime>621</TotalTime>
  <Words>702</Words>
  <Application>Microsoft PowerPoint</Application>
  <PresentationFormat>Presentación en pantalla (4:3)</PresentationFormat>
  <Paragraphs>120</Paragraphs>
  <Slides>40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Times New Roman</vt:lpstr>
      <vt:lpstr>Arial</vt:lpstr>
      <vt:lpstr>Wingdings</vt:lpstr>
      <vt:lpstr>Symbol</vt:lpstr>
      <vt:lpstr>Cintas</vt:lpstr>
      <vt:lpstr>Hoja de cálculo de Microsoft Excel</vt:lpstr>
      <vt:lpstr>Documento Microsoft Word</vt:lpstr>
      <vt:lpstr>Análisis del Sistema de Almacenamiento en la Bodega Principal de una Importadora de Productos Varios para Proponer Mejoras en la Distribución de la Bodega </vt:lpstr>
      <vt:lpstr>Diapositiva 2</vt:lpstr>
      <vt:lpstr>METODOLOGIA DE LA TESIS</vt:lpstr>
      <vt:lpstr>LEVANTAMIENTO DE INFORMACION</vt:lpstr>
      <vt:lpstr>Estudio de Campo</vt:lpstr>
      <vt:lpstr>TAMAÑO Y  DISTRIBUCION DE LA BODEGA</vt:lpstr>
      <vt:lpstr>Otras Areas</vt:lpstr>
      <vt:lpstr>IDENTIFICACION DE LOS PROBLEMAS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SELECCIÓN DE LOS PROBLEMAS</vt:lpstr>
      <vt:lpstr>CRITERIOS ASIGNADOS PARA LA JERARQUERIZACION</vt:lpstr>
      <vt:lpstr>Jerarquerización y Resultados del Método de Ponderación</vt:lpstr>
      <vt:lpstr>PROBLEMA A RESOLVER</vt:lpstr>
      <vt:lpstr>DISEÑO Y ELABORACION DE LAS PROPUESTAS</vt:lpstr>
      <vt:lpstr>RESULTADOS DEL SISTEMA ABC</vt:lpstr>
      <vt:lpstr>DISEÑO ESTRUCTURAL DE PERCHAS</vt:lpstr>
      <vt:lpstr>Diseño de la Forma</vt:lpstr>
      <vt:lpstr>Diseño de Vigas</vt:lpstr>
      <vt:lpstr>DISEÑO DE LA VIGA</vt:lpstr>
      <vt:lpstr>DISEÑO DE COLUMNAS</vt:lpstr>
      <vt:lpstr>DISEÑO DE PASADORES</vt:lpstr>
      <vt:lpstr>DISEÑO DE PERNOS</vt:lpstr>
      <vt:lpstr>Materiales necesarios para la construcción de una Percha</vt:lpstr>
      <vt:lpstr>DISTRIBUCION DE ESPACIO</vt:lpstr>
      <vt:lpstr>AREAS OCUPADAS EN LA BODEGA</vt:lpstr>
      <vt:lpstr>COSTOS Y RECURSOS REQUERIDOS </vt:lpstr>
      <vt:lpstr>COSTO TOTAL DE MATERIALES (294 PERCHAS)</vt:lpstr>
      <vt:lpstr>COSTO TOTAL  PARA LA ELABORACIÓN DE LAS PERCHAS </vt:lpstr>
      <vt:lpstr>COSTO TOTAL DE DISTRIBUCIÓN DE ESPACIOS </vt:lpstr>
      <vt:lpstr>COSTO DE LA IMP. UNIDAD DE CARGA</vt:lpstr>
      <vt:lpstr>COSTO TOTAL DE LA PROPUESTA</vt:lpstr>
      <vt:lpstr>COSTO-BENEFICIO</vt:lpstr>
      <vt:lpstr>CONCLUSIONES</vt:lpstr>
      <vt:lpstr>RECOMENDACIONES</vt:lpstr>
      <vt:lpstr>GRACIAS POR  SU ATENCION</vt:lpstr>
    </vt:vector>
  </TitlesOfParts>
  <Company>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del Sistema de Almacenamiento en la Bodega Principal de una Importadora de Productos Varios para Proponer Mejoras en la Distribución de la Bodega </dc:title>
  <dc:creator>MARCO</dc:creator>
  <cp:lastModifiedBy>Ayudante</cp:lastModifiedBy>
  <cp:revision>24</cp:revision>
  <dcterms:created xsi:type="dcterms:W3CDTF">2004-11-14T17:39:56Z</dcterms:created>
  <dcterms:modified xsi:type="dcterms:W3CDTF">2009-06-25T15:44:46Z</dcterms:modified>
</cp:coreProperties>
</file>