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257" r:id="rId3"/>
    <p:sldId id="258" r:id="rId4"/>
    <p:sldId id="273" r:id="rId5"/>
    <p:sldId id="259" r:id="rId6"/>
    <p:sldId id="267" r:id="rId7"/>
    <p:sldId id="274" r:id="rId8"/>
    <p:sldId id="277" r:id="rId9"/>
    <p:sldId id="278" r:id="rId10"/>
    <p:sldId id="270" r:id="rId11"/>
    <p:sldId id="263" r:id="rId12"/>
    <p:sldId id="279" r:id="rId13"/>
    <p:sldId id="280" r:id="rId14"/>
    <p:sldId id="281" r:id="rId15"/>
    <p:sldId id="260" r:id="rId16"/>
    <p:sldId id="265" r:id="rId17"/>
    <p:sldId id="266" r:id="rId18"/>
    <p:sldId id="275" r:id="rId19"/>
    <p:sldId id="276" r:id="rId20"/>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6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7D4AD23-0056-43A9-87D2-ACA85DF1F137}" type="datetimeFigureOut">
              <a:rPr lang="es-EC"/>
              <a:pPr>
                <a:defRPr/>
              </a:pPr>
              <a:t>21/05/2009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40FB043-B33E-4FB9-8542-A9EE6B382154}"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CDD91-5CFD-4184-8322-BAC3F3261D2F}" type="slidenum">
              <a:rPr lang="es-EC"/>
              <a:pPr fontAlgn="base">
                <a:spcBef>
                  <a:spcPct val="0"/>
                </a:spcBef>
                <a:spcAft>
                  <a:spcPct val="0"/>
                </a:spcAft>
                <a:defRPr/>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40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E8202-C119-4501-A6B9-019AA6932B7F}" type="slidenum">
              <a:rPr lang="es-EC"/>
              <a:pPr fontAlgn="base">
                <a:spcBef>
                  <a:spcPct val="0"/>
                </a:spcBef>
                <a:spcAft>
                  <a:spcPct val="0"/>
                </a:spcAft>
                <a:defRPr/>
              </a:pPr>
              <a:t>17</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DF7C3-CD74-4871-9D4A-595E757EA698}" type="slidenum">
              <a:rPr lang="es-EC"/>
              <a:pPr fontAlgn="base">
                <a:spcBef>
                  <a:spcPct val="0"/>
                </a:spcBef>
                <a:spcAft>
                  <a:spcPct val="0"/>
                </a:spcAft>
                <a:defRPr/>
              </a:pPr>
              <a:t>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4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F33BD-94A4-43EE-B2AB-1C09B976E80B}" type="slidenum">
              <a:rPr lang="es-EC"/>
              <a:pPr fontAlgn="base">
                <a:spcBef>
                  <a:spcPct val="0"/>
                </a:spcBef>
                <a:spcAft>
                  <a:spcPct val="0"/>
                </a:spcAft>
                <a:defRPr/>
              </a:pPr>
              <a:t>3</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150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B4DA7B-0993-4DB1-85DA-FFD3DB17C312}" type="slidenum">
              <a:rPr lang="es-EC"/>
              <a:pPr fontAlgn="base">
                <a:spcBef>
                  <a:spcPct val="0"/>
                </a:spcBef>
                <a:spcAft>
                  <a:spcPct val="0"/>
                </a:spcAft>
                <a:defRPr/>
              </a:pPr>
              <a:t>5</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2DCEBE-EFFB-4DAA-9951-0BD89AB30B9F}" type="slidenum">
              <a:rPr lang="es-EC"/>
              <a:pPr fontAlgn="base">
                <a:spcBef>
                  <a:spcPct val="0"/>
                </a:spcBef>
                <a:spcAft>
                  <a:spcPct val="0"/>
                </a:spcAft>
                <a:defRPr/>
              </a:pPr>
              <a:t>6</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560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E46E7-E33C-40BA-A15F-E121CC46867F}" type="slidenum">
              <a:rPr lang="es-EC"/>
              <a:pPr fontAlgn="base">
                <a:spcBef>
                  <a:spcPct val="0"/>
                </a:spcBef>
                <a:spcAft>
                  <a:spcPct val="0"/>
                </a:spcAft>
                <a:defRPr/>
              </a:pPr>
              <a:t>10</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584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4CB031-C1FC-49A1-BDA3-D9CFAD648EE3}" type="slidenum">
              <a:rPr lang="es-EC"/>
              <a:pPr fontAlgn="base">
                <a:spcBef>
                  <a:spcPct val="0"/>
                </a:spcBef>
                <a:spcAft>
                  <a:spcPct val="0"/>
                </a:spcAft>
                <a:defRPr/>
              </a:pPr>
              <a:t>11</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969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4F1D2-4309-4602-9BA7-D4794F0E16AA}" type="slidenum">
              <a:rPr lang="es-EC"/>
              <a:pPr fontAlgn="base">
                <a:spcBef>
                  <a:spcPct val="0"/>
                </a:spcBef>
                <a:spcAft>
                  <a:spcPct val="0"/>
                </a:spcAft>
                <a:defRPr/>
              </a:pPr>
              <a:t>15</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98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F6BC6-4E66-49DE-ACF5-ADBE8CCF4A83}" type="slidenum">
              <a:rPr lang="es-EC"/>
              <a:pPr fontAlgn="base">
                <a:spcBef>
                  <a:spcPct val="0"/>
                </a:spcBef>
                <a:spcAft>
                  <a:spcPct val="0"/>
                </a:spcAft>
                <a:defRPr/>
              </a:pPr>
              <a:t>16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42945913-D27A-4674-8647-BF706EBE2CDE}" type="datetime1">
              <a:rPr lang="es-EC"/>
              <a:pPr>
                <a:defRPr/>
              </a:pPr>
              <a:t>21/05/2009</a:t>
            </a:fld>
            <a:endParaRPr lang="es-EC"/>
          </a:p>
        </p:txBody>
      </p:sp>
      <p:sp>
        <p:nvSpPr>
          <p:cNvPr id="7" name="18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8" name="26 Marcador de número de diapositiva"/>
          <p:cNvSpPr>
            <a:spLocks noGrp="1"/>
          </p:cNvSpPr>
          <p:nvPr>
            <p:ph type="sldNum" sz="quarter" idx="12"/>
          </p:nvPr>
        </p:nvSpPr>
        <p:spPr/>
        <p:txBody>
          <a:bodyPr/>
          <a:lstStyle>
            <a:lvl1pPr>
              <a:defRPr/>
            </a:lvl1pPr>
          </a:lstStyle>
          <a:p>
            <a:pPr>
              <a:defRPr/>
            </a:pPr>
            <a:fld id="{E4C7638C-63D0-4E13-A8B1-17403F039E13}"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AF73C51-15F3-43FA-A083-FB76CB55A7F4}" type="datetime1">
              <a:rPr lang="es-EC"/>
              <a:pPr>
                <a:defRPr/>
              </a:pPr>
              <a:t>21/05/2009</a:t>
            </a:fld>
            <a:endParaRPr lang="es-EC"/>
          </a:p>
        </p:txBody>
      </p:sp>
      <p:sp>
        <p:nvSpPr>
          <p:cNvPr id="5" name="21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6" name="17 Marcador de número de diapositiva"/>
          <p:cNvSpPr>
            <a:spLocks noGrp="1"/>
          </p:cNvSpPr>
          <p:nvPr>
            <p:ph type="sldNum" sz="quarter" idx="12"/>
          </p:nvPr>
        </p:nvSpPr>
        <p:spPr/>
        <p:txBody>
          <a:bodyPr/>
          <a:lstStyle>
            <a:lvl1pPr>
              <a:defRPr/>
            </a:lvl1pPr>
          </a:lstStyle>
          <a:p>
            <a:pPr>
              <a:defRPr/>
            </a:pPr>
            <a:fld id="{CD7A6E1F-6092-4C59-917C-A8A7108F85D9}"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90DF4D8-AF28-44DC-9BF5-FEC35C44B942}" type="datetime1">
              <a:rPr lang="es-EC"/>
              <a:pPr>
                <a:defRPr/>
              </a:pPr>
              <a:t>21/05/2009</a:t>
            </a:fld>
            <a:endParaRPr lang="es-EC"/>
          </a:p>
        </p:txBody>
      </p:sp>
      <p:sp>
        <p:nvSpPr>
          <p:cNvPr id="5" name="21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6" name="17 Marcador de número de diapositiva"/>
          <p:cNvSpPr>
            <a:spLocks noGrp="1"/>
          </p:cNvSpPr>
          <p:nvPr>
            <p:ph type="sldNum" sz="quarter" idx="12"/>
          </p:nvPr>
        </p:nvSpPr>
        <p:spPr/>
        <p:txBody>
          <a:bodyPr/>
          <a:lstStyle>
            <a:lvl1pPr>
              <a:defRPr/>
            </a:lvl1pPr>
          </a:lstStyle>
          <a:p>
            <a:pPr>
              <a:defRPr/>
            </a:pPr>
            <a:fld id="{A6ECFD72-220B-495F-84E8-1C0237838022}"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8DCEFA2-E4EB-48B4-8DEE-DA519065048C}" type="datetime1">
              <a:rPr lang="es-EC"/>
              <a:pPr>
                <a:defRPr/>
              </a:pPr>
              <a:t>21/05/2009</a:t>
            </a:fld>
            <a:endParaRPr lang="es-EC"/>
          </a:p>
        </p:txBody>
      </p:sp>
      <p:sp>
        <p:nvSpPr>
          <p:cNvPr id="5" name="21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6" name="17 Marcador de número de diapositiva"/>
          <p:cNvSpPr>
            <a:spLocks noGrp="1"/>
          </p:cNvSpPr>
          <p:nvPr>
            <p:ph type="sldNum" sz="quarter" idx="12"/>
          </p:nvPr>
        </p:nvSpPr>
        <p:spPr/>
        <p:txBody>
          <a:bodyPr/>
          <a:lstStyle>
            <a:lvl1pPr>
              <a:defRPr/>
            </a:lvl1pPr>
          </a:lstStyle>
          <a:p>
            <a:pPr>
              <a:defRPr/>
            </a:pPr>
            <a:fld id="{02B0CD24-923A-4EFB-B66F-0608F6ACCA69}"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Encabezado de sección">
    <p:bg>
      <p:bgRef idx="1002">
        <a:schemeClr val="bg2"/>
      </p:bgRef>
    </p:bg>
    <p:spTree>
      <p:nvGrpSpPr>
        <p:cNvPr id="1" name=""/>
        <p:cNvGrpSpPr/>
        <p:nvPr/>
      </p:nvGrpSpPr>
      <p:grpSpPr>
        <a:xfrm>
          <a:off x="0" y="0"/>
          <a:ext cx="0" cy="0"/>
          <a:chOff x="0" y="0"/>
          <a:chExt cx="0" cy="0"/>
        </a:xfrm>
      </p:grpSpPr>
      <p:sp>
        <p:nvSpPr>
          <p:cNvPr id="4" name="6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C9EE5E80-67D7-408C-A913-AFA3237209F2}" type="datetime1">
              <a:rPr lang="es-EC"/>
              <a:pPr>
                <a:defRPr/>
              </a:pPr>
              <a:t>21/05/2009</a:t>
            </a:fld>
            <a:endParaRPr lang="es-EC"/>
          </a:p>
        </p:txBody>
      </p:sp>
      <p:sp>
        <p:nvSpPr>
          <p:cNvPr id="7" name="4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8" name="5 Marcador de número de diapositiva"/>
          <p:cNvSpPr>
            <a:spLocks noGrp="1"/>
          </p:cNvSpPr>
          <p:nvPr>
            <p:ph type="sldNum" sz="quarter" idx="12"/>
          </p:nvPr>
        </p:nvSpPr>
        <p:spPr/>
        <p:txBody>
          <a:bodyPr/>
          <a:lstStyle>
            <a:lvl1pPr>
              <a:defRPr/>
            </a:lvl1pPr>
          </a:lstStyle>
          <a:p>
            <a:pPr>
              <a:defRPr/>
            </a:pPr>
            <a:fld id="{41FDC7C8-F4F2-4587-81E3-C8413557E135}"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0D08AD22-6744-401C-810C-972D8FF68B0C}" type="datetime1">
              <a:rPr lang="es-EC"/>
              <a:pPr>
                <a:defRPr/>
              </a:pPr>
              <a:t>21/05/2009</a:t>
            </a:fld>
            <a:endParaRPr lang="es-EC"/>
          </a:p>
        </p:txBody>
      </p:sp>
      <p:sp>
        <p:nvSpPr>
          <p:cNvPr id="6" name="21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7" name="17 Marcador de número de diapositiva"/>
          <p:cNvSpPr>
            <a:spLocks noGrp="1"/>
          </p:cNvSpPr>
          <p:nvPr>
            <p:ph type="sldNum" sz="quarter" idx="12"/>
          </p:nvPr>
        </p:nvSpPr>
        <p:spPr/>
        <p:txBody>
          <a:bodyPr/>
          <a:lstStyle>
            <a:lvl1pPr>
              <a:defRPr/>
            </a:lvl1pPr>
          </a:lstStyle>
          <a:p>
            <a:pPr>
              <a:defRPr/>
            </a:pPr>
            <a:fld id="{C3D6A991-74DF-4C89-A37C-CA027C3215B4}"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9EFC4508-2988-4899-9D5A-0A5F0C9EC223}" type="datetime1">
              <a:rPr lang="es-EC"/>
              <a:pPr>
                <a:defRPr/>
              </a:pPr>
              <a:t>21/05/2009</a:t>
            </a:fld>
            <a:endParaRPr lang="es-EC"/>
          </a:p>
        </p:txBody>
      </p:sp>
      <p:sp>
        <p:nvSpPr>
          <p:cNvPr id="8" name="7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9" name="8 Marcador de número de diapositiva"/>
          <p:cNvSpPr>
            <a:spLocks noGrp="1"/>
          </p:cNvSpPr>
          <p:nvPr>
            <p:ph type="sldNum" sz="quarter" idx="12"/>
          </p:nvPr>
        </p:nvSpPr>
        <p:spPr/>
        <p:txBody>
          <a:bodyPr/>
          <a:lstStyle>
            <a:lvl1pPr>
              <a:defRPr/>
            </a:lvl1pPr>
          </a:lstStyle>
          <a:p>
            <a:pPr>
              <a:defRPr/>
            </a:pPr>
            <a:fld id="{59E08CA1-1A9F-4F64-966C-31C6701EA807}" type="slidenum">
              <a:rPr lang="es-EC"/>
              <a:pPr>
                <a:defRPr/>
              </a:pPr>
              <a:t>‹Nº›</a:t>
            </a:fld>
            <a:endParaRPr lang="es-EC"/>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53A0E4D7-CCC7-4BE4-802B-C83F25CC2E37}" type="datetime1">
              <a:rPr lang="es-EC"/>
              <a:pPr>
                <a:defRPr/>
              </a:pPr>
              <a:t>21/05/2009</a:t>
            </a:fld>
            <a:endParaRPr lang="es-EC"/>
          </a:p>
        </p:txBody>
      </p:sp>
      <p:sp>
        <p:nvSpPr>
          <p:cNvPr id="4" name="21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5" name="17 Marcador de número de diapositiva"/>
          <p:cNvSpPr>
            <a:spLocks noGrp="1"/>
          </p:cNvSpPr>
          <p:nvPr>
            <p:ph type="sldNum" sz="quarter" idx="12"/>
          </p:nvPr>
        </p:nvSpPr>
        <p:spPr/>
        <p:txBody>
          <a:bodyPr/>
          <a:lstStyle>
            <a:lvl1pPr>
              <a:defRPr/>
            </a:lvl1pPr>
          </a:lstStyle>
          <a:p>
            <a:pPr>
              <a:defRPr/>
            </a:pPr>
            <a:fld id="{FA3255C3-2E81-4796-9239-B660E5DA1502}"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9194059E-24D4-4289-AA4B-51923B366AF0}" type="datetime1">
              <a:rPr lang="es-EC"/>
              <a:pPr>
                <a:defRPr/>
              </a:pPr>
              <a:t>21/05/2009</a:t>
            </a:fld>
            <a:endParaRPr lang="es-EC"/>
          </a:p>
        </p:txBody>
      </p:sp>
      <p:sp>
        <p:nvSpPr>
          <p:cNvPr id="3" name="21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4" name="17 Marcador de número de diapositiva"/>
          <p:cNvSpPr>
            <a:spLocks noGrp="1"/>
          </p:cNvSpPr>
          <p:nvPr>
            <p:ph type="sldNum" sz="quarter" idx="12"/>
          </p:nvPr>
        </p:nvSpPr>
        <p:spPr/>
        <p:txBody>
          <a:bodyPr/>
          <a:lstStyle>
            <a:lvl1pPr>
              <a:defRPr/>
            </a:lvl1pPr>
          </a:lstStyle>
          <a:p>
            <a:pPr>
              <a:defRPr/>
            </a:pPr>
            <a:fld id="{F2E3C571-7E6D-4649-B5E0-860B3B6EE09D}"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ido con título">
    <p:spTree>
      <p:nvGrpSpPr>
        <p:cNvPr id="1" name=""/>
        <p:cNvGrpSpPr/>
        <p:nvPr/>
      </p:nvGrpSpPr>
      <p:grpSpPr>
        <a:xfrm>
          <a:off x="0" y="0"/>
          <a:ext cx="0" cy="0"/>
          <a:chOff x="0" y="0"/>
          <a:chExt cx="0" cy="0"/>
        </a:xfrm>
      </p:grpSpPr>
      <p:sp>
        <p:nvSpPr>
          <p:cNvPr id="5"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4 Marcador de fecha"/>
          <p:cNvSpPr>
            <a:spLocks noGrp="1"/>
          </p:cNvSpPr>
          <p:nvPr>
            <p:ph type="dt" sz="half" idx="10"/>
          </p:nvPr>
        </p:nvSpPr>
        <p:spPr/>
        <p:txBody>
          <a:bodyPr/>
          <a:lstStyle>
            <a:lvl1pPr>
              <a:defRPr/>
            </a:lvl1pPr>
          </a:lstStyle>
          <a:p>
            <a:pPr>
              <a:defRPr/>
            </a:pPr>
            <a:fld id="{8F6489DF-427F-41B4-B1F3-FCE052453B4C}" type="datetime1">
              <a:rPr lang="es-EC"/>
              <a:pPr>
                <a:defRPr/>
              </a:pPr>
              <a:t>21/05/2009</a:t>
            </a:fld>
            <a:endParaRPr lang="es-EC"/>
          </a:p>
        </p:txBody>
      </p:sp>
      <p:sp>
        <p:nvSpPr>
          <p:cNvPr id="8" name="5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9"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C8F98000-CC69-4424-BDE4-72B75583431D}" type="slidenum">
              <a:rPr lang="es-EC"/>
              <a:pPr>
                <a:defRPr/>
              </a:pPr>
              <a:t>‹Nº›</a:t>
            </a:fld>
            <a:endParaRPr lang="es-EC"/>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4AD6BDB2-CD4C-4128-AEB2-9DC3670AB9DF}" type="datetime1">
              <a:rPr lang="es-EC"/>
              <a:pPr>
                <a:defRPr/>
              </a:pPr>
              <a:t>21/05/2009</a:t>
            </a:fld>
            <a:endParaRPr lang="es-EC"/>
          </a:p>
        </p:txBody>
      </p:sp>
      <p:sp>
        <p:nvSpPr>
          <p:cNvPr id="6" name="5 Marcador de pie de página"/>
          <p:cNvSpPr>
            <a:spLocks noGrp="1"/>
          </p:cNvSpPr>
          <p:nvPr>
            <p:ph type="ftr" sz="quarter" idx="11"/>
          </p:nvPr>
        </p:nvSpPr>
        <p:spPr/>
        <p:txBody>
          <a:bodyPr/>
          <a:lstStyle>
            <a:lvl1pPr>
              <a:defRPr/>
            </a:lvl1pPr>
          </a:lstStyle>
          <a:p>
            <a:pPr>
              <a:defRPr/>
            </a:pPr>
            <a:r>
              <a:rPr lang="es-EC"/>
              <a:t>José  Luis Apolo C. - Erik Torres B.</a:t>
            </a:r>
          </a:p>
        </p:txBody>
      </p:sp>
      <p:sp>
        <p:nvSpPr>
          <p:cNvPr id="7" name="6 Marcador de número de diapositiva"/>
          <p:cNvSpPr>
            <a:spLocks noGrp="1"/>
          </p:cNvSpPr>
          <p:nvPr>
            <p:ph type="sldNum" sz="quarter" idx="12"/>
          </p:nvPr>
        </p:nvSpPr>
        <p:spPr/>
        <p:txBody>
          <a:bodyPr/>
          <a:lstStyle>
            <a:lvl1pPr>
              <a:defRPr/>
            </a:lvl1pPr>
          </a:lstStyle>
          <a:p>
            <a:pPr>
              <a:defRPr/>
            </a:pPr>
            <a:fld id="{AB68998B-DA00-4DAF-B01F-D14D7BD577C5}" type="slidenum">
              <a:rPr lang="es-EC"/>
              <a:pPr>
                <a:defRPr/>
              </a:pPr>
              <a:t>‹Nº›</a:t>
            </a:fld>
            <a:endParaRPr lang="es-EC"/>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AD59E825-2326-445F-88BB-E2DB48913896}" type="datetime1">
              <a:rPr lang="es-EC"/>
              <a:pPr>
                <a:defRPr/>
              </a:pPr>
              <a:t>21/05/2009</a:t>
            </a:fld>
            <a:endParaRPr lang="es-EC"/>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r>
              <a:rPr lang="es-EC"/>
              <a:t>José  Luis Apolo C. - Erik Torres B.</a:t>
            </a:r>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853EB166-2567-4B7F-A281-234A8E35AEC5}" type="slidenum">
              <a:rPr lang="es-EC"/>
              <a:pPr>
                <a:defRPr/>
              </a:pPr>
              <a:t>‹Nº›</a:t>
            </a:fld>
            <a:endParaRPr lang="es-EC"/>
          </a:p>
        </p:txBody>
      </p:sp>
    </p:spTree>
  </p:cSld>
  <p:clrMap bg1="dk1" tx1="lt1" bg2="dk2" tx2="lt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74" r:id="rId5"/>
    <p:sldLayoutId id="2147483668" r:id="rId6"/>
    <p:sldLayoutId id="2147483669" r:id="rId7"/>
    <p:sldLayoutId id="2147483675" r:id="rId8"/>
    <p:sldLayoutId id="2147483676" r:id="rId9"/>
    <p:sldLayoutId id="2147483670" r:id="rId10"/>
    <p:sldLayoutId id="2147483671" r:id="rId11"/>
  </p:sldLayoutIdLst>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9">
                                            <p:txEl>
                                              <p:pRg st="0" end="0"/>
                                            </p:txEl>
                                          </p:spTgt>
                                        </p:tgtEl>
                                        <p:attrNameLst>
                                          <p:attrName>style.visibility</p:attrName>
                                        </p:attrNameLst>
                                      </p:cBhvr>
                                      <p:to>
                                        <p:strVal val="visible"/>
                                      </p:to>
                                    </p:set>
                                    <p:animEffect transition="in" filter="fade">
                                      <p:cBhvr>
                                        <p:cTn id="11" dur="1000">
                                          <p:stCondLst>
                                            <p:cond delay="0"/>
                                          </p:stCondLst>
                                        </p:cTn>
                                        <p:tgtEl>
                                          <p:spTgt spid="102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9">
                                            <p:txEl>
                                              <p:pRg st="1" end="1"/>
                                            </p:txEl>
                                          </p:spTgt>
                                        </p:tgtEl>
                                        <p:attrNameLst>
                                          <p:attrName>style.visibility</p:attrName>
                                        </p:attrNameLst>
                                      </p:cBhvr>
                                      <p:to>
                                        <p:strVal val="visible"/>
                                      </p:to>
                                    </p:set>
                                    <p:animEffect transition="in" filter="fade">
                                      <p:cBhvr>
                                        <p:cTn id="14" dur="1000">
                                          <p:stCondLst>
                                            <p:cond delay="0"/>
                                          </p:stCondLst>
                                        </p:cTn>
                                        <p:tgtEl>
                                          <p:spTgt spid="102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9">
                                            <p:txEl>
                                              <p:pRg st="2" end="2"/>
                                            </p:txEl>
                                          </p:spTgt>
                                        </p:tgtEl>
                                        <p:attrNameLst>
                                          <p:attrName>style.visibility</p:attrName>
                                        </p:attrNameLst>
                                      </p:cBhvr>
                                      <p:to>
                                        <p:strVal val="visible"/>
                                      </p:to>
                                    </p:set>
                                    <p:animEffect transition="in" filter="fade">
                                      <p:cBhvr>
                                        <p:cTn id="17" dur="1000">
                                          <p:stCondLst>
                                            <p:cond delay="0"/>
                                          </p:stCondLst>
                                        </p:cTn>
                                        <p:tgtEl>
                                          <p:spTgt spid="102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9">
                                            <p:txEl>
                                              <p:pRg st="3" end="3"/>
                                            </p:txEl>
                                          </p:spTgt>
                                        </p:tgtEl>
                                        <p:attrNameLst>
                                          <p:attrName>style.visibility</p:attrName>
                                        </p:attrNameLst>
                                      </p:cBhvr>
                                      <p:to>
                                        <p:strVal val="visible"/>
                                      </p:to>
                                    </p:set>
                                    <p:animEffect transition="in" filter="fade">
                                      <p:cBhvr>
                                        <p:cTn id="20" dur="1000">
                                          <p:stCondLst>
                                            <p:cond delay="0"/>
                                          </p:stCondLst>
                                        </p:cTn>
                                        <p:tgtEl>
                                          <p:spTgt spid="102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9">
                                            <p:txEl>
                                              <p:pRg st="4" end="4"/>
                                            </p:txEl>
                                          </p:spTgt>
                                        </p:tgtEl>
                                        <p:attrNameLst>
                                          <p:attrName>style.visibility</p:attrName>
                                        </p:attrNameLst>
                                      </p:cBhvr>
                                      <p:to>
                                        <p:strVal val="visible"/>
                                      </p:to>
                                    </p:set>
                                    <p:animEffect transition="in" filter="fade">
                                      <p:cBhvr>
                                        <p:cTn id="23" dur="1000">
                                          <p:stCondLst>
                                            <p:cond delay="0"/>
                                          </p:stCondLst>
                                        </p:cTn>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build="p">
        <p:tmplLst>
          <p:tmpl lvl="1">
            <p:tnLst>
              <p:par>
                <p:cTn presetID="10"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stCondLst>
                            <p:cond delay="0"/>
                          </p:stCondLst>
                        </p:cTn>
                        <p:tgtEl>
                          <p:spTgt spid="102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stCondLst>
                            <p:cond delay="0"/>
                          </p:stCondLst>
                        </p:cTn>
                        <p:tgtEl>
                          <p:spTgt spid="102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stCondLst>
                            <p:cond delay="0"/>
                          </p:stCondLst>
                        </p:cTn>
                        <p:tgtEl>
                          <p:spTgt spid="102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stCondLst>
                            <p:cond delay="0"/>
                          </p:stCondLst>
                        </p:cTn>
                        <p:tgtEl>
                          <p:spTgt spid="102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stCondLst>
                            <p:cond delay="0"/>
                          </p:stCondLst>
                        </p:cTn>
                        <p:tgtEl>
                          <p:spTgt spid="1029"/>
                        </p:tgtEl>
                      </p:cBhvr>
                    </p:animEffect>
                  </p:childTnLst>
                </p:cTn>
              </p:par>
            </p:tnLst>
          </p:tmpl>
        </p:tmplLst>
      </p:bldP>
    </p:bldLst>
  </p:timing>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E7BC29"/>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D092A7"/>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3724" y="2345385"/>
            <a:ext cx="6480047" cy="2301240"/>
          </a:xfrm>
        </p:spPr>
        <p:txBody>
          <a:bodyPr>
            <a:normAutofit/>
          </a:bodyPr>
          <a:lstStyle/>
          <a:p>
            <a:pPr eaLnBrk="1" fontAlgn="auto" hangingPunct="1">
              <a:spcAft>
                <a:spcPts val="0"/>
              </a:spcAft>
              <a:defRPr/>
            </a:pPr>
            <a:r>
              <a:rPr lang="es-EC" smtClean="0"/>
              <a:t>Sistema de Seguridad Domiciliaria</a:t>
            </a:r>
            <a:endParaRPr lang="es-EC"/>
          </a:p>
        </p:txBody>
      </p:sp>
      <p:pic>
        <p:nvPicPr>
          <p:cNvPr id="29698" name="Picture 3" descr="logo-espol-4"/>
          <p:cNvPicPr>
            <a:picLocks noChangeAspect="1" noChangeArrowheads="1"/>
          </p:cNvPicPr>
          <p:nvPr/>
        </p:nvPicPr>
        <p:blipFill>
          <a:blip r:embed="rId3"/>
          <a:srcRect/>
          <a:stretch>
            <a:fillRect/>
          </a:stretch>
        </p:blipFill>
        <p:spPr bwMode="auto">
          <a:xfrm>
            <a:off x="6911975" y="0"/>
            <a:ext cx="2232025" cy="1858963"/>
          </a:xfrm>
          <a:prstGeom prst="rect">
            <a:avLst/>
          </a:prstGeom>
          <a:noFill/>
          <a:ln w="9525">
            <a:noFill/>
            <a:miter lim="800000"/>
            <a:headEnd/>
            <a:tailEnd/>
          </a:ln>
        </p:spPr>
      </p:pic>
      <p:sp>
        <p:nvSpPr>
          <p:cNvPr id="29699" name="Text Box 5"/>
          <p:cNvSpPr txBox="1">
            <a:spLocks noChangeArrowheads="1"/>
          </p:cNvSpPr>
          <p:nvPr/>
        </p:nvSpPr>
        <p:spPr bwMode="auto">
          <a:xfrm>
            <a:off x="755650" y="5084763"/>
            <a:ext cx="7129463" cy="779462"/>
          </a:xfrm>
          <a:prstGeom prst="rect">
            <a:avLst/>
          </a:prstGeom>
          <a:noFill/>
          <a:ln w="9525">
            <a:noFill/>
            <a:miter lim="800000"/>
            <a:headEnd/>
            <a:tailEnd/>
          </a:ln>
        </p:spPr>
        <p:txBody>
          <a:bodyPr>
            <a:spAutoFit/>
          </a:bodyPr>
          <a:lstStyle/>
          <a:p>
            <a:pPr>
              <a:spcBef>
                <a:spcPct val="50000"/>
              </a:spcBef>
            </a:pPr>
            <a:r>
              <a:rPr lang="es-EC"/>
              <a:t>JOSE LUIS APOLO</a:t>
            </a:r>
          </a:p>
          <a:p>
            <a:pPr>
              <a:spcBef>
                <a:spcPct val="50000"/>
              </a:spcBef>
            </a:pPr>
            <a:r>
              <a:rPr lang="es-EC"/>
              <a:t>ERIK TORRES</a:t>
            </a:r>
            <a:endParaRPr lang="es-ES"/>
          </a:p>
        </p:txBody>
      </p:sp>
      <p:pic>
        <p:nvPicPr>
          <p:cNvPr id="29700" name="Picture 2" descr="C:\Users\user\Desktop\circuit.gif"/>
          <p:cNvPicPr>
            <a:picLocks noChangeAspect="1" noChangeArrowheads="1" noCrop="1"/>
          </p:cNvPicPr>
          <p:nvPr/>
        </p:nvPicPr>
        <p:blipFill>
          <a:blip r:embed="rId4"/>
          <a:srcRect/>
          <a:stretch>
            <a:fillRect/>
          </a:stretch>
        </p:blipFill>
        <p:spPr bwMode="auto">
          <a:xfrm>
            <a:off x="7572375" y="5429250"/>
            <a:ext cx="1214438" cy="1214438"/>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8"/>
            <a:ext cx="8401050" cy="1143000"/>
          </a:xfrm>
        </p:spPr>
        <p:txBody>
          <a:bodyPr>
            <a:normAutofit fontScale="90000"/>
          </a:bodyPr>
          <a:lstStyle/>
          <a:p>
            <a:pPr algn="ctr" eaLnBrk="1" fontAlgn="auto" hangingPunct="1">
              <a:spcAft>
                <a:spcPts val="0"/>
              </a:spcAft>
              <a:defRPr/>
            </a:pPr>
            <a:r>
              <a:rPr lang="es-ES_tradnl" b="1" dirty="0" smtClean="0"/>
              <a:t>Diagrama de Bloques del Sistema</a:t>
            </a:r>
            <a:endParaRPr lang="es-ES" dirty="0"/>
          </a:p>
        </p:txBody>
      </p:sp>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13D62824-0B9A-401B-87A1-09D23E70A341}" type="slidenum">
              <a:rPr lang="es-EC"/>
              <a:pPr>
                <a:defRPr/>
              </a:pPr>
              <a:t>10</a:t>
            </a:fld>
            <a:endParaRPr lang="es-EC"/>
          </a:p>
        </p:txBody>
      </p:sp>
      <p:sp>
        <p:nvSpPr>
          <p:cNvPr id="143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4337" name="Object 1"/>
          <p:cNvGraphicFramePr>
            <a:graphicFrameLocks noChangeAspect="1"/>
          </p:cNvGraphicFramePr>
          <p:nvPr/>
        </p:nvGraphicFramePr>
        <p:xfrm>
          <a:off x="2071688" y="1000125"/>
          <a:ext cx="5072062" cy="5908675"/>
        </p:xfrm>
        <a:graphic>
          <a:graphicData uri="http://schemas.openxmlformats.org/presentationml/2006/ole">
            <p:oleObj spid="_x0000_s14337" name="Visio" r:id="rId4" imgW="11206886" imgH="13114934"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93BA9C03-42CB-4891-AC12-ACBDE961B4E3}" type="slidenum">
              <a:rPr lang="es-EC"/>
              <a:pPr>
                <a:defRPr/>
              </a:pPr>
              <a:t>11</a:t>
            </a:fld>
            <a:endParaRPr lang="es-EC"/>
          </a:p>
        </p:txBody>
      </p:sp>
      <p:sp>
        <p:nvSpPr>
          <p:cNvPr id="31747" name="8 Título"/>
          <p:cNvSpPr>
            <a:spLocks noGrp="1"/>
          </p:cNvSpPr>
          <p:nvPr>
            <p:ph type="title"/>
          </p:nvPr>
        </p:nvSpPr>
        <p:spPr>
          <a:xfrm>
            <a:off x="890588" y="274638"/>
            <a:ext cx="7467600" cy="1143000"/>
          </a:xfrm>
        </p:spPr>
        <p:txBody>
          <a:bodyPr/>
          <a:lstStyle/>
          <a:p>
            <a:r>
              <a:rPr lang="es-ES" smtClean="0"/>
              <a:t>Características del Software</a:t>
            </a:r>
          </a:p>
        </p:txBody>
      </p:sp>
      <p:pic>
        <p:nvPicPr>
          <p:cNvPr id="31748" name="Picture 2"/>
          <p:cNvPicPr>
            <a:picLocks noChangeAspect="1" noChangeArrowheads="1"/>
          </p:cNvPicPr>
          <p:nvPr/>
        </p:nvPicPr>
        <p:blipFill>
          <a:blip r:embed="rId3"/>
          <a:srcRect l="876" r="2101" b="11377"/>
          <a:stretch>
            <a:fillRect/>
          </a:stretch>
        </p:blipFill>
        <p:spPr bwMode="auto">
          <a:xfrm>
            <a:off x="714375" y="2286000"/>
            <a:ext cx="7118350" cy="1857375"/>
          </a:xfrm>
          <a:prstGeom prst="rect">
            <a:avLst/>
          </a:prstGeom>
          <a:noFill/>
          <a:ln w="9525">
            <a:noFill/>
            <a:miter lim="800000"/>
            <a:headEnd/>
            <a:tailEnd/>
          </a:ln>
        </p:spPr>
      </p:pic>
      <p:sp>
        <p:nvSpPr>
          <p:cNvPr id="31749" name="5 Rectángulo"/>
          <p:cNvSpPr>
            <a:spLocks noChangeArrowheads="1"/>
          </p:cNvSpPr>
          <p:nvPr/>
        </p:nvSpPr>
        <p:spPr bwMode="auto">
          <a:xfrm>
            <a:off x="2571750" y="4714875"/>
            <a:ext cx="4160838" cy="369888"/>
          </a:xfrm>
          <a:prstGeom prst="rect">
            <a:avLst/>
          </a:prstGeom>
          <a:noFill/>
          <a:ln w="9525">
            <a:noFill/>
            <a:miter lim="800000"/>
            <a:headEnd/>
            <a:tailEnd/>
          </a:ln>
        </p:spPr>
        <p:txBody>
          <a:bodyPr wrap="none">
            <a:spAutoFit/>
          </a:bodyPr>
          <a:lstStyle/>
          <a:p>
            <a:r>
              <a:rPr lang="es-ES" b="1"/>
              <a:t>Bloque para Comunicación por UDP</a:t>
            </a:r>
            <a:endParaRPr lang="es-EC"/>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pPr algn="ctr"/>
            <a:r>
              <a:rPr lang="es-ES" smtClean="0"/>
              <a:t>Características del Software</a:t>
            </a:r>
            <a:endParaRPr lang="es-EC" smtClean="0"/>
          </a:p>
        </p:txBody>
      </p:sp>
      <p:sp>
        <p:nvSpPr>
          <p:cNvPr id="4" name="3 Marcador de pie de página"/>
          <p:cNvSpPr>
            <a:spLocks noGrp="1"/>
          </p:cNvSpPr>
          <p:nvPr>
            <p:ph type="ftr" sz="quarter" idx="11"/>
          </p:nvPr>
        </p:nvSpPr>
        <p:spPr/>
        <p:txBody>
          <a:bodyPr/>
          <a:lstStyle/>
          <a:p>
            <a:pPr>
              <a:defRPr/>
            </a:pPr>
            <a:r>
              <a:rPr lang="es-EC" smtClean="0"/>
              <a:t>José  Luis Apolo C. - Erik Torres B.</a:t>
            </a:r>
            <a:endParaRPr lang="es-EC"/>
          </a:p>
        </p:txBody>
      </p:sp>
      <p:sp>
        <p:nvSpPr>
          <p:cNvPr id="5" name="4 Marcador de número de diapositiva"/>
          <p:cNvSpPr>
            <a:spLocks noGrp="1"/>
          </p:cNvSpPr>
          <p:nvPr>
            <p:ph type="sldNum" sz="quarter" idx="12"/>
          </p:nvPr>
        </p:nvSpPr>
        <p:spPr/>
        <p:txBody>
          <a:bodyPr/>
          <a:lstStyle/>
          <a:p>
            <a:pPr>
              <a:defRPr/>
            </a:pPr>
            <a:fld id="{1970C714-52B3-4953-AEDC-DAAAD4E11342}" type="slidenum">
              <a:rPr lang="es-EC" smtClean="0"/>
              <a:pPr>
                <a:defRPr/>
              </a:pPr>
              <a:t>12</a:t>
            </a:fld>
            <a:endParaRPr lang="es-EC"/>
          </a:p>
        </p:txBody>
      </p:sp>
      <p:pic>
        <p:nvPicPr>
          <p:cNvPr id="33796" name="Picture 2"/>
          <p:cNvPicPr>
            <a:picLocks noChangeAspect="1" noChangeArrowheads="1"/>
          </p:cNvPicPr>
          <p:nvPr/>
        </p:nvPicPr>
        <p:blipFill>
          <a:blip r:embed="rId2"/>
          <a:srcRect l="6468" t="15904" r="1936" b="14340"/>
          <a:stretch>
            <a:fillRect/>
          </a:stretch>
        </p:blipFill>
        <p:spPr bwMode="auto">
          <a:xfrm>
            <a:off x="785813" y="1714500"/>
            <a:ext cx="3040062" cy="1614488"/>
          </a:xfrm>
          <a:prstGeom prst="rect">
            <a:avLst/>
          </a:prstGeom>
          <a:noFill/>
          <a:ln w="9525">
            <a:noFill/>
            <a:miter lim="800000"/>
            <a:headEnd/>
            <a:tailEnd/>
          </a:ln>
        </p:spPr>
      </p:pic>
      <p:pic>
        <p:nvPicPr>
          <p:cNvPr id="33797" name="Picture 3"/>
          <p:cNvPicPr>
            <a:picLocks noChangeAspect="1" noChangeArrowheads="1"/>
          </p:cNvPicPr>
          <p:nvPr/>
        </p:nvPicPr>
        <p:blipFill>
          <a:blip r:embed="rId3"/>
          <a:srcRect l="3636" t="10152" r="6738" b="6755"/>
          <a:stretch>
            <a:fillRect/>
          </a:stretch>
        </p:blipFill>
        <p:spPr bwMode="auto">
          <a:xfrm>
            <a:off x="5429250" y="1785938"/>
            <a:ext cx="2613025" cy="1460500"/>
          </a:xfrm>
          <a:prstGeom prst="rect">
            <a:avLst/>
          </a:prstGeom>
          <a:noFill/>
          <a:ln w="9525">
            <a:noFill/>
            <a:miter lim="800000"/>
            <a:headEnd/>
            <a:tailEnd/>
          </a:ln>
        </p:spPr>
      </p:pic>
      <p:pic>
        <p:nvPicPr>
          <p:cNvPr id="33798" name="Picture 4"/>
          <p:cNvPicPr>
            <a:picLocks noChangeAspect="1" noChangeArrowheads="1"/>
          </p:cNvPicPr>
          <p:nvPr/>
        </p:nvPicPr>
        <p:blipFill>
          <a:blip r:embed="rId4"/>
          <a:srcRect l="3288" t="3371" r="13820" b="10590"/>
          <a:stretch>
            <a:fillRect/>
          </a:stretch>
        </p:blipFill>
        <p:spPr bwMode="auto">
          <a:xfrm>
            <a:off x="3214688" y="3929063"/>
            <a:ext cx="2671762" cy="1495425"/>
          </a:xfrm>
          <a:prstGeom prst="rect">
            <a:avLst/>
          </a:prstGeom>
          <a:noFill/>
          <a:ln w="9525">
            <a:noFill/>
            <a:miter lim="800000"/>
            <a:headEnd/>
            <a:tailEnd/>
          </a:ln>
        </p:spPr>
      </p:pic>
      <p:sp>
        <p:nvSpPr>
          <p:cNvPr id="33799" name="8 Rectángulo"/>
          <p:cNvSpPr>
            <a:spLocks noChangeArrowheads="1"/>
          </p:cNvSpPr>
          <p:nvPr/>
        </p:nvSpPr>
        <p:spPr bwMode="auto">
          <a:xfrm>
            <a:off x="3000375" y="5643563"/>
            <a:ext cx="3214688" cy="369887"/>
          </a:xfrm>
          <a:prstGeom prst="rect">
            <a:avLst/>
          </a:prstGeom>
          <a:noFill/>
          <a:ln w="9525">
            <a:noFill/>
            <a:miter lim="800000"/>
            <a:headEnd/>
            <a:tailEnd/>
          </a:ln>
        </p:spPr>
        <p:txBody>
          <a:bodyPr wrap="none">
            <a:spAutoFit/>
          </a:bodyPr>
          <a:lstStyle/>
          <a:p>
            <a:r>
              <a:rPr lang="es-ES" b="1"/>
              <a:t>Bloques para Activar Luces</a:t>
            </a:r>
            <a:endParaRPr lang="es-EC"/>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r>
              <a:rPr lang="es-ES" smtClean="0"/>
              <a:t>Características del Software</a:t>
            </a:r>
            <a:endParaRPr lang="es-EC" smtClean="0"/>
          </a:p>
        </p:txBody>
      </p:sp>
      <p:sp>
        <p:nvSpPr>
          <p:cNvPr id="4" name="3 Marcador de pie de página"/>
          <p:cNvSpPr>
            <a:spLocks noGrp="1"/>
          </p:cNvSpPr>
          <p:nvPr>
            <p:ph type="ftr" sz="quarter" idx="11"/>
          </p:nvPr>
        </p:nvSpPr>
        <p:spPr/>
        <p:txBody>
          <a:bodyPr/>
          <a:lstStyle/>
          <a:p>
            <a:pPr>
              <a:defRPr/>
            </a:pPr>
            <a:r>
              <a:rPr lang="es-EC" smtClean="0"/>
              <a:t>José  Luis Apolo C. - Erik Torres B.</a:t>
            </a:r>
            <a:endParaRPr lang="es-EC"/>
          </a:p>
        </p:txBody>
      </p:sp>
      <p:sp>
        <p:nvSpPr>
          <p:cNvPr id="5" name="4 Marcador de número de diapositiva"/>
          <p:cNvSpPr>
            <a:spLocks noGrp="1"/>
          </p:cNvSpPr>
          <p:nvPr>
            <p:ph type="sldNum" sz="quarter" idx="12"/>
          </p:nvPr>
        </p:nvSpPr>
        <p:spPr/>
        <p:txBody>
          <a:bodyPr/>
          <a:lstStyle/>
          <a:p>
            <a:pPr>
              <a:defRPr/>
            </a:pPr>
            <a:fld id="{201E2E24-6251-472B-97BE-86C7EE3CC96E}" type="slidenum">
              <a:rPr lang="es-EC" smtClean="0"/>
              <a:pPr>
                <a:defRPr/>
              </a:pPr>
              <a:t>13</a:t>
            </a:fld>
            <a:endParaRPr lang="es-EC"/>
          </a:p>
        </p:txBody>
      </p:sp>
      <p:pic>
        <p:nvPicPr>
          <p:cNvPr id="34820" name="Picture 2"/>
          <p:cNvPicPr>
            <a:picLocks noChangeAspect="1" noChangeArrowheads="1"/>
          </p:cNvPicPr>
          <p:nvPr/>
        </p:nvPicPr>
        <p:blipFill>
          <a:blip r:embed="rId2"/>
          <a:srcRect l="3630" t="3653" r="5263" b="11415"/>
          <a:stretch>
            <a:fillRect/>
          </a:stretch>
        </p:blipFill>
        <p:spPr bwMode="auto">
          <a:xfrm>
            <a:off x="571500" y="1785938"/>
            <a:ext cx="7570788" cy="4000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lstStyle/>
          <a:p>
            <a:pPr algn="ctr"/>
            <a:r>
              <a:rPr lang="es-ES" smtClean="0"/>
              <a:t>Características del Software</a:t>
            </a:r>
            <a:endParaRPr lang="es-EC" smtClean="0"/>
          </a:p>
        </p:txBody>
      </p:sp>
      <p:sp>
        <p:nvSpPr>
          <p:cNvPr id="4" name="3 Marcador de pie de página"/>
          <p:cNvSpPr>
            <a:spLocks noGrp="1"/>
          </p:cNvSpPr>
          <p:nvPr>
            <p:ph type="ftr" sz="quarter" idx="11"/>
          </p:nvPr>
        </p:nvSpPr>
        <p:spPr/>
        <p:txBody>
          <a:bodyPr/>
          <a:lstStyle/>
          <a:p>
            <a:pPr>
              <a:defRPr/>
            </a:pPr>
            <a:r>
              <a:rPr lang="es-EC" smtClean="0"/>
              <a:t>José  Luis Apolo C. - Erik Torres B.</a:t>
            </a:r>
            <a:endParaRPr lang="es-EC"/>
          </a:p>
        </p:txBody>
      </p:sp>
      <p:sp>
        <p:nvSpPr>
          <p:cNvPr id="5" name="4 Marcador de número de diapositiva"/>
          <p:cNvSpPr>
            <a:spLocks noGrp="1"/>
          </p:cNvSpPr>
          <p:nvPr>
            <p:ph type="sldNum" sz="quarter" idx="12"/>
          </p:nvPr>
        </p:nvSpPr>
        <p:spPr/>
        <p:txBody>
          <a:bodyPr/>
          <a:lstStyle/>
          <a:p>
            <a:pPr>
              <a:defRPr/>
            </a:pPr>
            <a:fld id="{320A24F9-6529-4CD3-A371-B53CCA064340}" type="slidenum">
              <a:rPr lang="es-EC" smtClean="0"/>
              <a:pPr>
                <a:defRPr/>
              </a:pPr>
              <a:t>14</a:t>
            </a:fld>
            <a:endParaRPr lang="es-EC"/>
          </a:p>
        </p:txBody>
      </p:sp>
      <p:pic>
        <p:nvPicPr>
          <p:cNvPr id="35844" name="Picture 2"/>
          <p:cNvPicPr>
            <a:picLocks noChangeAspect="1" noChangeArrowheads="1"/>
          </p:cNvPicPr>
          <p:nvPr/>
        </p:nvPicPr>
        <p:blipFill>
          <a:blip r:embed="rId2"/>
          <a:srcRect l="1984" t="1520" r="5626" b="1823"/>
          <a:stretch>
            <a:fillRect/>
          </a:stretch>
        </p:blipFill>
        <p:spPr bwMode="auto">
          <a:xfrm>
            <a:off x="1143000" y="1714500"/>
            <a:ext cx="6992938" cy="4357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1 Título"/>
          <p:cNvSpPr>
            <a:spLocks noGrp="1"/>
          </p:cNvSpPr>
          <p:nvPr>
            <p:ph type="title"/>
          </p:nvPr>
        </p:nvSpPr>
        <p:spPr>
          <a:xfrm>
            <a:off x="457200" y="274638"/>
            <a:ext cx="7467600" cy="1011237"/>
          </a:xfrm>
        </p:spPr>
        <p:txBody>
          <a:bodyPr/>
          <a:lstStyle/>
          <a:p>
            <a:pPr algn="ctr" eaLnBrk="1" hangingPunct="1"/>
            <a:r>
              <a:rPr lang="es-EC" smtClean="0"/>
              <a:t>Modelo de Prototipo</a:t>
            </a:r>
          </a:p>
        </p:txBody>
      </p:sp>
      <p:sp>
        <p:nvSpPr>
          <p:cNvPr id="4" name="3 Marcador de pie de página"/>
          <p:cNvSpPr>
            <a:spLocks noGrp="1"/>
          </p:cNvSpPr>
          <p:nvPr>
            <p:ph type="ftr" sz="quarter" idx="11"/>
          </p:nvPr>
        </p:nvSpPr>
        <p:spPr/>
        <p:txBody>
          <a:bodyPr/>
          <a:lstStyle/>
          <a:p>
            <a:pPr>
              <a:defRPr/>
            </a:pPr>
            <a:r>
              <a:rPr lang="es-EC" dirty="0"/>
              <a:t>José  Luis Apolo C. - Erik Torres B.</a:t>
            </a:r>
          </a:p>
        </p:txBody>
      </p:sp>
      <p:sp>
        <p:nvSpPr>
          <p:cNvPr id="5" name="4 Marcador de número de diapositiva"/>
          <p:cNvSpPr>
            <a:spLocks noGrp="1"/>
          </p:cNvSpPr>
          <p:nvPr>
            <p:ph type="sldNum" sz="quarter" idx="12"/>
          </p:nvPr>
        </p:nvSpPr>
        <p:spPr/>
        <p:txBody>
          <a:bodyPr/>
          <a:lstStyle/>
          <a:p>
            <a:pPr>
              <a:defRPr/>
            </a:pPr>
            <a:fld id="{F2853DD0-FAFC-42CF-A8AF-7022E3509634}" type="slidenum">
              <a:rPr lang="es-EC"/>
              <a:pPr>
                <a:defRPr/>
              </a:pPr>
              <a:t>15</a:t>
            </a:fld>
            <a:endParaRPr lang="es-EC"/>
          </a:p>
        </p:txBody>
      </p:sp>
      <p:pic>
        <p:nvPicPr>
          <p:cNvPr id="30724" name="Picture 2" descr="C:\Users\user\Documents\Nueva carpeta\DSC03923.JPG"/>
          <p:cNvPicPr>
            <a:picLocks noChangeAspect="1" noChangeArrowheads="1"/>
          </p:cNvPicPr>
          <p:nvPr/>
        </p:nvPicPr>
        <p:blipFill>
          <a:blip r:embed="rId3"/>
          <a:srcRect l="1183" r="12460"/>
          <a:stretch>
            <a:fillRect/>
          </a:stretch>
        </p:blipFill>
        <p:spPr bwMode="auto">
          <a:xfrm>
            <a:off x="928688" y="1428750"/>
            <a:ext cx="5346700" cy="4643438"/>
          </a:xfrm>
          <a:prstGeom prst="rect">
            <a:avLst/>
          </a:prstGeom>
          <a:noFill/>
          <a:ln w="9525">
            <a:noFill/>
            <a:miter lim="800000"/>
            <a:headEnd/>
            <a:tailEnd/>
          </a:ln>
        </p:spPr>
      </p:pic>
      <p:sp>
        <p:nvSpPr>
          <p:cNvPr id="36869" name="8 CuadroTexto"/>
          <p:cNvSpPr txBox="1">
            <a:spLocks noChangeArrowheads="1"/>
          </p:cNvSpPr>
          <p:nvPr/>
        </p:nvSpPr>
        <p:spPr bwMode="auto">
          <a:xfrm>
            <a:off x="6659563" y="3357563"/>
            <a:ext cx="1714500" cy="366712"/>
          </a:xfrm>
          <a:prstGeom prst="rect">
            <a:avLst/>
          </a:prstGeom>
          <a:noFill/>
          <a:ln w="9525">
            <a:noFill/>
            <a:miter lim="800000"/>
            <a:headEnd/>
            <a:tailEnd/>
          </a:ln>
        </p:spPr>
        <p:txBody>
          <a:bodyPr>
            <a:spAutoFit/>
          </a:bodyPr>
          <a:lstStyle/>
          <a:p>
            <a:r>
              <a:rPr lang="es-EC"/>
              <a:t>Vista Frontal</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307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wipe(down)">
                                      <p:cBhvr>
                                        <p:cTn id="11" dur="580">
                                          <p:stCondLst>
                                            <p:cond delay="0"/>
                                          </p:stCondLst>
                                        </p:cTn>
                                        <p:tgtEl>
                                          <p:spTgt spid="30724"/>
                                        </p:tgtEl>
                                      </p:cBhvr>
                                    </p:animEffect>
                                    <p:anim calcmode="lin" valueType="num">
                                      <p:cBhvr>
                                        <p:cTn id="12" dur="1822" tmFilter="0,0; 0.14,0.36; 0.43,0.73; 0.71,0.91; 1.0,1.0">
                                          <p:stCondLst>
                                            <p:cond delay="0"/>
                                          </p:stCondLst>
                                        </p:cTn>
                                        <p:tgtEl>
                                          <p:spTgt spid="3072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072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072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072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0724"/>
                                        </p:tgtEl>
                                        <p:attrNameLst>
                                          <p:attrName>ppt_y</p:attrName>
                                        </p:attrNameLst>
                                      </p:cBhvr>
                                      <p:tavLst>
                                        <p:tav tm="0" fmla="#ppt_y-sin(pi*$)/81">
                                          <p:val>
                                            <p:fltVal val="0"/>
                                          </p:val>
                                        </p:tav>
                                        <p:tav tm="100000">
                                          <p:val>
                                            <p:fltVal val="1"/>
                                          </p:val>
                                        </p:tav>
                                      </p:tavLst>
                                    </p:anim>
                                    <p:animScale>
                                      <p:cBhvr>
                                        <p:cTn id="17" dur="26">
                                          <p:stCondLst>
                                            <p:cond delay="650"/>
                                          </p:stCondLst>
                                        </p:cTn>
                                        <p:tgtEl>
                                          <p:spTgt spid="30724"/>
                                        </p:tgtEl>
                                      </p:cBhvr>
                                      <p:to x="100000" y="60000"/>
                                    </p:animScale>
                                    <p:animScale>
                                      <p:cBhvr>
                                        <p:cTn id="18" dur="166" decel="50000">
                                          <p:stCondLst>
                                            <p:cond delay="676"/>
                                          </p:stCondLst>
                                        </p:cTn>
                                        <p:tgtEl>
                                          <p:spTgt spid="30724"/>
                                        </p:tgtEl>
                                      </p:cBhvr>
                                      <p:to x="100000" y="100000"/>
                                    </p:animScale>
                                    <p:animScale>
                                      <p:cBhvr>
                                        <p:cTn id="19" dur="26">
                                          <p:stCondLst>
                                            <p:cond delay="1312"/>
                                          </p:stCondLst>
                                        </p:cTn>
                                        <p:tgtEl>
                                          <p:spTgt spid="30724"/>
                                        </p:tgtEl>
                                      </p:cBhvr>
                                      <p:to x="100000" y="80000"/>
                                    </p:animScale>
                                    <p:animScale>
                                      <p:cBhvr>
                                        <p:cTn id="20" dur="166" decel="50000">
                                          <p:stCondLst>
                                            <p:cond delay="1338"/>
                                          </p:stCondLst>
                                        </p:cTn>
                                        <p:tgtEl>
                                          <p:spTgt spid="30724"/>
                                        </p:tgtEl>
                                      </p:cBhvr>
                                      <p:to x="100000" y="100000"/>
                                    </p:animScale>
                                    <p:animScale>
                                      <p:cBhvr>
                                        <p:cTn id="21" dur="26">
                                          <p:stCondLst>
                                            <p:cond delay="1642"/>
                                          </p:stCondLst>
                                        </p:cTn>
                                        <p:tgtEl>
                                          <p:spTgt spid="30724"/>
                                        </p:tgtEl>
                                      </p:cBhvr>
                                      <p:to x="100000" y="90000"/>
                                    </p:animScale>
                                    <p:animScale>
                                      <p:cBhvr>
                                        <p:cTn id="22" dur="166" decel="50000">
                                          <p:stCondLst>
                                            <p:cond delay="1668"/>
                                          </p:stCondLst>
                                        </p:cTn>
                                        <p:tgtEl>
                                          <p:spTgt spid="30724"/>
                                        </p:tgtEl>
                                      </p:cBhvr>
                                      <p:to x="100000" y="100000"/>
                                    </p:animScale>
                                    <p:animScale>
                                      <p:cBhvr>
                                        <p:cTn id="23" dur="26">
                                          <p:stCondLst>
                                            <p:cond delay="1808"/>
                                          </p:stCondLst>
                                        </p:cTn>
                                        <p:tgtEl>
                                          <p:spTgt spid="30724"/>
                                        </p:tgtEl>
                                      </p:cBhvr>
                                      <p:to x="100000" y="95000"/>
                                    </p:animScale>
                                    <p:animScale>
                                      <p:cBhvr>
                                        <p:cTn id="24" dur="166" decel="50000">
                                          <p:stCondLst>
                                            <p:cond delay="1834"/>
                                          </p:stCondLst>
                                        </p:cTn>
                                        <p:tgtEl>
                                          <p:spTgt spid="307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1 Título"/>
          <p:cNvSpPr>
            <a:spLocks noGrp="1"/>
          </p:cNvSpPr>
          <p:nvPr>
            <p:ph type="title"/>
          </p:nvPr>
        </p:nvSpPr>
        <p:spPr/>
        <p:txBody>
          <a:bodyPr/>
          <a:lstStyle/>
          <a:p>
            <a:pPr algn="ctr" eaLnBrk="1" hangingPunct="1"/>
            <a:r>
              <a:rPr lang="es-EC" smtClean="0"/>
              <a:t>Recomendaciones</a:t>
            </a:r>
          </a:p>
        </p:txBody>
      </p:sp>
      <p:sp>
        <p:nvSpPr>
          <p:cNvPr id="43010" name="2 Marcador de contenido"/>
          <p:cNvSpPr>
            <a:spLocks noGrp="1"/>
          </p:cNvSpPr>
          <p:nvPr>
            <p:ph idx="1"/>
          </p:nvPr>
        </p:nvSpPr>
        <p:spPr>
          <a:xfrm>
            <a:off x="214313" y="1428750"/>
            <a:ext cx="8686800" cy="4525963"/>
          </a:xfrm>
        </p:spPr>
        <p:txBody>
          <a:bodyPr/>
          <a:lstStyle/>
          <a:p>
            <a:pPr algn="just" eaLnBrk="1" hangingPunct="1"/>
            <a:endParaRPr lang="es-EC" sz="2200" i="1" smtClean="0"/>
          </a:p>
          <a:p>
            <a:pPr algn="just" eaLnBrk="1" hangingPunct="1"/>
            <a:r>
              <a:rPr lang="es-EC" sz="2200" i="1" smtClean="0"/>
              <a:t>El dispositivo de seguridad debe ubicarse en un lugar libre de humedad, y fuera del alcance y vista de cualquier persona.</a:t>
            </a:r>
          </a:p>
          <a:p>
            <a:pPr algn="just" eaLnBrk="1" hangingPunct="1"/>
            <a:endParaRPr lang="es-EC" sz="2200" i="1" smtClean="0"/>
          </a:p>
          <a:p>
            <a:pPr algn="just" eaLnBrk="1" hangingPunct="1"/>
            <a:r>
              <a:rPr lang="es-EC" sz="2200" i="1" smtClean="0"/>
              <a:t>Al momento de instalar los sensores obligatoriamente se debe seguir las recomendaciones e instrucciones de los mismos.</a:t>
            </a:r>
          </a:p>
          <a:p>
            <a:pPr algn="just" eaLnBrk="1" hangingPunct="1"/>
            <a:endParaRPr lang="es-EC" sz="2200" i="1" smtClean="0"/>
          </a:p>
          <a:p>
            <a:pPr algn="just" eaLnBrk="1" hangingPunct="1"/>
            <a:r>
              <a:rPr lang="es-EC" sz="2200" i="1" smtClean="0"/>
              <a:t>El Servidor Central del sistema debe mantenerse encendido y con conexión permanente a Internet.</a:t>
            </a:r>
          </a:p>
          <a:p>
            <a:pPr algn="just" eaLnBrk="1" hangingPunct="1"/>
            <a:endParaRPr lang="es-EC" sz="2200" i="1" smtClean="0"/>
          </a:p>
          <a:p>
            <a:pPr algn="just" eaLnBrk="1" hangingPunct="1"/>
            <a:r>
              <a:rPr lang="es-EC" sz="2200" i="1" smtClean="0"/>
              <a:t>Se debe evitar el uso del PC servidor para otras aplicaciones ya que esto puede poner lento el sistema.</a:t>
            </a:r>
          </a:p>
          <a:p>
            <a:pPr algn="just" eaLnBrk="1" hangingPunct="1"/>
            <a:endParaRPr lang="es-EC" smtClean="0"/>
          </a:p>
        </p:txBody>
      </p:sp>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866AC826-0AC1-421F-B3C6-DEE5410B4948}" type="slidenum">
              <a:rPr lang="es-EC"/>
              <a:pPr>
                <a:defRPr/>
              </a:pPr>
              <a:t>16</a:t>
            </a:fld>
            <a:endParaRPr lang="es-EC"/>
          </a:p>
        </p:txBody>
      </p:sp>
      <p:pic>
        <p:nvPicPr>
          <p:cNvPr id="38917" name="Picture 3" descr="C:\Users\user\Desktop\exclamation02.gif"/>
          <p:cNvPicPr>
            <a:picLocks noChangeAspect="1" noChangeArrowheads="1" noCrop="1"/>
          </p:cNvPicPr>
          <p:nvPr/>
        </p:nvPicPr>
        <p:blipFill>
          <a:blip r:embed="rId3"/>
          <a:srcRect/>
          <a:stretch>
            <a:fillRect/>
          </a:stretch>
        </p:blipFill>
        <p:spPr bwMode="auto">
          <a:xfrm>
            <a:off x="8215313" y="6143625"/>
            <a:ext cx="381000" cy="381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43009"/>
                                        </p:tgtEl>
                                        <p:attrNameLst>
                                          <p:attrName>ppt_x</p:attrName>
                                          <p:attrName>ppt_y</p:attrName>
                                        </p:attrNameLst>
                                      </p:cBhvr>
                                    </p:animMotion>
                                  </p:childTnLst>
                                </p:cTn>
                              </p:par>
                              <p:par>
                                <p:cTn id="7" presetID="23" presetClass="entr" presetSubtype="16" fill="hold" grpId="1"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anim calcmode="lin" valueType="num">
                                      <p:cBhvr>
                                        <p:cTn id="9" dur="5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43010">
                                            <p:txEl>
                                              <p:pRg st="1" end="1"/>
                                            </p:txEl>
                                          </p:spTgt>
                                        </p:tgtEl>
                                        <p:attrNameLst>
                                          <p:attrName>ppt_h</p:attrName>
                                        </p:attrNameLst>
                                      </p:cBhvr>
                                      <p:tavLst>
                                        <p:tav tm="0">
                                          <p:val>
                                            <p:fltVal val="0"/>
                                          </p:val>
                                        </p:tav>
                                        <p:tav tm="100000">
                                          <p:val>
                                            <p:strVal val="#ppt_h"/>
                                          </p:val>
                                        </p:tav>
                                      </p:tavLst>
                                    </p:anim>
                                  </p:childTnLst>
                                </p:cTn>
                              </p:par>
                              <p:par>
                                <p:cTn id="11" presetID="23" presetClass="entr" presetSubtype="16" fill="hold" grpId="1"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anim calcmode="lin" valueType="num">
                                      <p:cBhvr>
                                        <p:cTn id="13" dur="500" fill="hold"/>
                                        <p:tgtEl>
                                          <p:spTgt spid="43010">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3010">
                                            <p:txEl>
                                              <p:pRg st="3" end="3"/>
                                            </p:txEl>
                                          </p:spTgt>
                                        </p:tgtEl>
                                        <p:attrNameLst>
                                          <p:attrName>ppt_h</p:attrName>
                                        </p:attrNameLst>
                                      </p:cBhvr>
                                      <p:tavLst>
                                        <p:tav tm="0">
                                          <p:val>
                                            <p:fltVal val="0"/>
                                          </p:val>
                                        </p:tav>
                                        <p:tav tm="100000">
                                          <p:val>
                                            <p:strVal val="#ppt_h"/>
                                          </p:val>
                                        </p:tav>
                                      </p:tavLst>
                                    </p:anim>
                                  </p:childTnLst>
                                </p:cTn>
                              </p:par>
                              <p:par>
                                <p:cTn id="15" presetID="23" presetClass="entr" presetSubtype="16" fill="hold" grpId="1" nodeType="withEffect">
                                  <p:stCondLst>
                                    <p:cond delay="0"/>
                                  </p:stCondLst>
                                  <p:childTnLst>
                                    <p:set>
                                      <p:cBhvr>
                                        <p:cTn id="16" dur="1" fill="hold">
                                          <p:stCondLst>
                                            <p:cond delay="0"/>
                                          </p:stCondLst>
                                        </p:cTn>
                                        <p:tgtEl>
                                          <p:spTgt spid="43010">
                                            <p:txEl>
                                              <p:pRg st="5" end="5"/>
                                            </p:txEl>
                                          </p:spTgt>
                                        </p:tgtEl>
                                        <p:attrNameLst>
                                          <p:attrName>style.visibility</p:attrName>
                                        </p:attrNameLst>
                                      </p:cBhvr>
                                      <p:to>
                                        <p:strVal val="visible"/>
                                      </p:to>
                                    </p:set>
                                    <p:anim calcmode="lin" valueType="num">
                                      <p:cBhvr>
                                        <p:cTn id="17" dur="500" fill="hold"/>
                                        <p:tgtEl>
                                          <p:spTgt spid="43010">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43010">
                                            <p:txEl>
                                              <p:pRg st="5" end="5"/>
                                            </p:txEl>
                                          </p:spTgt>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43010">
                                            <p:txEl>
                                              <p:pRg st="7" end="7"/>
                                            </p:txEl>
                                          </p:spTgt>
                                        </p:tgtEl>
                                        <p:attrNameLst>
                                          <p:attrName>style.visibility</p:attrName>
                                        </p:attrNameLst>
                                      </p:cBhvr>
                                      <p:to>
                                        <p:strVal val="visible"/>
                                      </p:to>
                                    </p:set>
                                    <p:anim calcmode="lin" valueType="num">
                                      <p:cBhvr>
                                        <p:cTn id="21" dur="500" fill="hold"/>
                                        <p:tgtEl>
                                          <p:spTgt spid="43010">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43010">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P spid="43010" grpI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1 Título"/>
          <p:cNvSpPr>
            <a:spLocks noGrp="1"/>
          </p:cNvSpPr>
          <p:nvPr>
            <p:ph type="title"/>
          </p:nvPr>
        </p:nvSpPr>
        <p:spPr>
          <a:xfrm>
            <a:off x="684213" y="0"/>
            <a:ext cx="7467600" cy="1143000"/>
          </a:xfrm>
        </p:spPr>
        <p:txBody>
          <a:bodyPr/>
          <a:lstStyle/>
          <a:p>
            <a:pPr algn="ctr" eaLnBrk="1" hangingPunct="1"/>
            <a:r>
              <a:rPr lang="es-EC" smtClean="0"/>
              <a:t>Conclusiones</a:t>
            </a:r>
          </a:p>
        </p:txBody>
      </p:sp>
      <p:sp>
        <p:nvSpPr>
          <p:cNvPr id="45058" name="2 Marcador de contenido"/>
          <p:cNvSpPr>
            <a:spLocks noGrp="1"/>
          </p:cNvSpPr>
          <p:nvPr>
            <p:ph idx="1"/>
          </p:nvPr>
        </p:nvSpPr>
        <p:spPr>
          <a:xfrm>
            <a:off x="179388" y="981075"/>
            <a:ext cx="8686800" cy="5732463"/>
          </a:xfrm>
        </p:spPr>
        <p:txBody>
          <a:bodyPr/>
          <a:lstStyle/>
          <a:p>
            <a:pPr algn="just" eaLnBrk="1" hangingPunct="1"/>
            <a:r>
              <a:rPr lang="es-EC" sz="2200" smtClean="0"/>
              <a:t>LabView en el sistema de seguridad Domiciliaria no tan solo ha sido una herramienta sino es el “CORE” ó servidor del mismo.</a:t>
            </a:r>
          </a:p>
          <a:p>
            <a:pPr algn="just" eaLnBrk="1" hangingPunct="1"/>
            <a:endParaRPr lang="es-EC" sz="2200" smtClean="0"/>
          </a:p>
          <a:p>
            <a:pPr algn="just" eaLnBrk="1" hangingPunct="1"/>
            <a:r>
              <a:rPr lang="es-EC" sz="2200" smtClean="0"/>
              <a:t>Siempre existirá la idea de querer desarrollar e implementar un buen sistema, pero en la mayoría de los casos nos veremos atados a ciertas limitaciones.</a:t>
            </a:r>
          </a:p>
          <a:p>
            <a:pPr algn="just" eaLnBrk="1" hangingPunct="1"/>
            <a:endParaRPr lang="es-EC" sz="2200" smtClean="0"/>
          </a:p>
          <a:p>
            <a:pPr algn="just" eaLnBrk="1" hangingPunct="1"/>
            <a:r>
              <a:rPr lang="es-EC" sz="2200" smtClean="0"/>
              <a:t>Un sistema de seguridad por más sofisticado que sea se encontrará atado a recurso humano; es decir, al sistema de seguridad se lo utilizará como herramienta de prevención y monitoreo más no en un sistema de protección e invulnerable.</a:t>
            </a:r>
          </a:p>
          <a:p>
            <a:pPr algn="just" eaLnBrk="1" hangingPunct="1"/>
            <a:endParaRPr lang="es-EC" sz="2200" smtClean="0"/>
          </a:p>
          <a:p>
            <a:pPr algn="just" eaLnBrk="1" hangingPunct="1"/>
            <a:r>
              <a:rPr lang="es-EC" sz="2200" smtClean="0"/>
              <a:t>Mikrobasic herramienta de mucha importancia, ha sido el “Gateway” entre el hardware y software del sistema de seguridad implementado.</a:t>
            </a:r>
          </a:p>
          <a:p>
            <a:pPr algn="just" eaLnBrk="1" hangingPunct="1"/>
            <a:endParaRPr lang="es-EC" sz="2200" smtClean="0"/>
          </a:p>
          <a:p>
            <a:pPr algn="just" eaLnBrk="1" hangingPunct="1"/>
            <a:endParaRPr lang="es-EC" sz="2200" smtClean="0"/>
          </a:p>
          <a:p>
            <a:pPr eaLnBrk="1" hangingPunct="1"/>
            <a:endParaRPr lang="es-EC" sz="2200" smtClean="0"/>
          </a:p>
        </p:txBody>
      </p:sp>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E3D18A6B-015C-4184-B75A-6560868DF32E}" type="slidenum">
              <a:rPr lang="es-EC"/>
              <a:pPr>
                <a:defRPr/>
              </a:pPr>
              <a:t>17</a:t>
            </a:fld>
            <a:endParaRPr lang="es-EC"/>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45057"/>
                                        </p:tgtEl>
                                        <p:attrNameLst>
                                          <p:attrName>ppt_x</p:attrName>
                                          <p:attrName>ppt_y</p:attrName>
                                        </p:attrNameLst>
                                      </p:cBhvr>
                                    </p:animMotion>
                                  </p:childTnLst>
                                </p:cTn>
                              </p:par>
                              <p:par>
                                <p:cTn id="7" presetID="23" presetClass="entr" presetSubtype="16" fill="hold" grpId="0" nodeType="withEffect">
                                  <p:stCondLst>
                                    <p:cond delay="0"/>
                                  </p:stCondLst>
                                  <p:childTnLst>
                                    <p:set>
                                      <p:cBhvr>
                                        <p:cTn id="8" dur="1" fill="hold">
                                          <p:stCondLst>
                                            <p:cond delay="0"/>
                                          </p:stCondLst>
                                        </p:cTn>
                                        <p:tgtEl>
                                          <p:spTgt spid="45058">
                                            <p:txEl>
                                              <p:pRg st="0" end="0"/>
                                            </p:txEl>
                                          </p:spTgt>
                                        </p:tgtEl>
                                        <p:attrNameLst>
                                          <p:attrName>style.visibility</p:attrName>
                                        </p:attrNameLst>
                                      </p:cBhvr>
                                      <p:to>
                                        <p:strVal val="visible"/>
                                      </p:to>
                                    </p:set>
                                    <p:anim calcmode="lin" valueType="num">
                                      <p:cBhvr>
                                        <p:cTn id="9" dur="500" fill="hold"/>
                                        <p:tgtEl>
                                          <p:spTgt spid="4505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5058">
                                            <p:txEl>
                                              <p:pRg st="0" end="0"/>
                                            </p:txEl>
                                          </p:spTgt>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45058">
                                            <p:txEl>
                                              <p:pRg st="2" end="2"/>
                                            </p:txEl>
                                          </p:spTgt>
                                        </p:tgtEl>
                                        <p:attrNameLst>
                                          <p:attrName>style.visibility</p:attrName>
                                        </p:attrNameLst>
                                      </p:cBhvr>
                                      <p:to>
                                        <p:strVal val="visible"/>
                                      </p:to>
                                    </p:set>
                                    <p:anim calcmode="lin" valueType="num">
                                      <p:cBhvr>
                                        <p:cTn id="13" dur="500" fill="hold"/>
                                        <p:tgtEl>
                                          <p:spTgt spid="4505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5058">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5058">
                                            <p:txEl>
                                              <p:pRg st="4" end="4"/>
                                            </p:txEl>
                                          </p:spTgt>
                                        </p:tgtEl>
                                        <p:attrNameLst>
                                          <p:attrName>style.visibility</p:attrName>
                                        </p:attrNameLst>
                                      </p:cBhvr>
                                      <p:to>
                                        <p:strVal val="visible"/>
                                      </p:to>
                                    </p:set>
                                    <p:anim calcmode="lin" valueType="num">
                                      <p:cBhvr>
                                        <p:cTn id="17" dur="500" fill="hold"/>
                                        <p:tgtEl>
                                          <p:spTgt spid="45058">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5058">
                                            <p:txEl>
                                              <p:pRg st="4" end="4"/>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5058">
                                            <p:txEl>
                                              <p:pRg st="6" end="6"/>
                                            </p:txEl>
                                          </p:spTgt>
                                        </p:tgtEl>
                                        <p:attrNameLst>
                                          <p:attrName>style.visibility</p:attrName>
                                        </p:attrNameLst>
                                      </p:cBhvr>
                                      <p:to>
                                        <p:strVal val="visible"/>
                                      </p:to>
                                    </p:set>
                                    <p:anim calcmode="lin" valueType="num">
                                      <p:cBhvr>
                                        <p:cTn id="21" dur="500" fill="hold"/>
                                        <p:tgtEl>
                                          <p:spTgt spid="45058">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505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4505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684213" y="333375"/>
            <a:ext cx="7467600" cy="1143000"/>
          </a:xfrm>
        </p:spPr>
        <p:txBody>
          <a:bodyPr/>
          <a:lstStyle/>
          <a:p>
            <a:pPr algn="ctr"/>
            <a:r>
              <a:rPr lang="es-EC" smtClean="0"/>
              <a:t>Conclusiones</a:t>
            </a:r>
            <a:endParaRPr lang="es-ES" smtClean="0"/>
          </a:p>
        </p:txBody>
      </p:sp>
      <p:sp>
        <p:nvSpPr>
          <p:cNvPr id="52227" name="Rectangle 3"/>
          <p:cNvSpPr>
            <a:spLocks noGrp="1"/>
          </p:cNvSpPr>
          <p:nvPr>
            <p:ph type="body" idx="1"/>
          </p:nvPr>
        </p:nvSpPr>
        <p:spPr>
          <a:xfrm>
            <a:off x="395288" y="1844675"/>
            <a:ext cx="8351837" cy="4175125"/>
          </a:xfrm>
        </p:spPr>
        <p:txBody>
          <a:bodyPr/>
          <a:lstStyle/>
          <a:p>
            <a:pPr algn="just">
              <a:buFont typeface="Wingdings 2" pitchFamily="18" charset="2"/>
              <a:buNone/>
            </a:pPr>
            <a:r>
              <a:rPr lang="es-ES" sz="2400" b="1" smtClean="0"/>
              <a:t>Para finalizar se debe observar que:</a:t>
            </a:r>
          </a:p>
          <a:p>
            <a:pPr algn="just">
              <a:buFont typeface="Wingdings 2" pitchFamily="18" charset="2"/>
              <a:buNone/>
            </a:pPr>
            <a:endParaRPr lang="es-ES" sz="2400" smtClean="0"/>
          </a:p>
          <a:p>
            <a:pPr algn="just"/>
            <a:r>
              <a:rPr lang="es-ES" sz="2400" b="1" smtClean="0"/>
              <a:t>Al ingresar al área de seguridad se debe contemplar muy estrechamente las relaciones que hay entre los aspectos: tecnológicos, humano-sociales y administrativos.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52226"/>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52227">
                                            <p:txEl>
                                              <p:pRg st="0" end="0"/>
                                            </p:txEl>
                                          </p:spTgt>
                                        </p:tgtEl>
                                        <p:attrNameLst>
                                          <p:attrName>style.visibility</p:attrName>
                                        </p:attrNameLst>
                                      </p:cBhvr>
                                      <p:to>
                                        <p:strVal val="visible"/>
                                      </p:to>
                                    </p:set>
                                    <p:animEffect transition="in" filter="fade">
                                      <p:cBhvr>
                                        <p:cTn id="9" dur="1000">
                                          <p:stCondLst>
                                            <p:cond delay="0"/>
                                          </p:stCondLst>
                                        </p:cTn>
                                        <p:tgtEl>
                                          <p:spTgt spid="52227">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fade">
                                      <p:cBhvr>
                                        <p:cTn id="12" dur="1000">
                                          <p:stCondLst>
                                            <p:cond delay="0"/>
                                          </p:stCondLst>
                                        </p:cTn>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2987675" y="2852738"/>
            <a:ext cx="3313113" cy="1287462"/>
          </a:xfrm>
        </p:spPr>
        <p:txBody>
          <a:bodyPr/>
          <a:lstStyle/>
          <a:p>
            <a:pPr algn="ctr"/>
            <a:r>
              <a:rPr lang="es-EC" smtClean="0"/>
              <a:t>GRACIAS</a:t>
            </a:r>
            <a:endParaRPr lang="es-ES"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endCondLst>
                                    <p:cond evt="onNext" delay="0">
                                      <p:tgtEl>
                                        <p:sldTgt/>
                                      </p:tgtEl>
                                    </p:cond>
                                  </p:endCondLst>
                                  <p:iterate type="lt">
                                    <p:tmPct val="10000"/>
                                  </p:iterate>
                                  <p:childTnLst>
                                    <p:set>
                                      <p:cBhvr override="childStyle">
                                        <p:cTn id="6" dur="1000" autoRev="1" fill="hold"/>
                                        <p:tgtEl>
                                          <p:spTgt spid="53250"/>
                                        </p:tgtEl>
                                        <p:attrNameLst>
                                          <p:attrName>style.color</p:attrName>
                                        </p:attrNameLst>
                                      </p:cBhvr>
                                      <p:to>
                                        <p:clrVal>
                                          <a:schemeClr val="accent2"/>
                                        </p:clrVal>
                                      </p:to>
                                    </p:set>
                                    <p:set>
                                      <p:cBhvr>
                                        <p:cTn id="7" dur="1000" autoRev="1" fill="hold"/>
                                        <p:tgtEl>
                                          <p:spTgt spid="53250"/>
                                        </p:tgtEl>
                                        <p:attrNameLst>
                                          <p:attrName>fillcolor</p:attrName>
                                        </p:attrNameLst>
                                      </p:cBhvr>
                                      <p:to>
                                        <p:clrVal>
                                          <a:schemeClr val="accent2"/>
                                        </p:clrVal>
                                      </p:to>
                                    </p:set>
                                    <p:set>
                                      <p:cBhvr>
                                        <p:cTn id="8" dur="1000" autoRev="1" fill="hold"/>
                                        <p:tgtEl>
                                          <p:spTgt spid="53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pPr algn="ctr" eaLnBrk="1" hangingPunct="1"/>
            <a:r>
              <a:rPr lang="es-EC" smtClean="0"/>
              <a:t>Introducción</a:t>
            </a:r>
          </a:p>
        </p:txBody>
      </p:sp>
      <p:sp>
        <p:nvSpPr>
          <p:cNvPr id="3" name="2 Marcador de contenido"/>
          <p:cNvSpPr>
            <a:spLocks noGrp="1"/>
          </p:cNvSpPr>
          <p:nvPr>
            <p:ph idx="1"/>
          </p:nvPr>
        </p:nvSpPr>
        <p:spPr>
          <a:xfrm>
            <a:off x="285750" y="1500188"/>
            <a:ext cx="7929563" cy="4525962"/>
          </a:xfrm>
        </p:spPr>
        <p:txBody>
          <a:bodyPr>
            <a:normAutofit fontScale="92500"/>
          </a:bodyPr>
          <a:lstStyle/>
          <a:p>
            <a:pPr marL="420624" indent="-384048" algn="just" eaLnBrk="1" fontAlgn="auto" hangingPunct="1">
              <a:lnSpc>
                <a:spcPct val="150000"/>
              </a:lnSpc>
              <a:spcAft>
                <a:spcPts val="0"/>
              </a:spcAft>
              <a:buFont typeface="Wingdings 2"/>
              <a:buChar char=""/>
              <a:defRPr/>
            </a:pPr>
            <a:r>
              <a:rPr lang="es-ES" sz="2400" i="1" dirty="0" smtClean="0"/>
              <a:t>El presente trabajo describe el estudio y análisis para la implementación de un Sistema de Seguridad Domiciliaria que integre sistemas embebidos y cámaras Web de bajo costo operadas remotamente con un sistema de control diseñado en LabVIEW 8.5. que permita el uso de Sistemas Gestores de Base de Datos para llevar un control sistemático y concurrente del entorno de manera local o remota mediante la creación de un acceso Web.</a:t>
            </a:r>
            <a:endParaRPr lang="es-EC" sz="2400" i="1" dirty="0" smtClean="0"/>
          </a:p>
          <a:p>
            <a:pPr marL="420624" indent="-384048" eaLnBrk="1" fontAlgn="auto" hangingPunct="1">
              <a:spcAft>
                <a:spcPts val="0"/>
              </a:spcAft>
              <a:buFont typeface="Wingdings 2"/>
              <a:buChar char=""/>
              <a:defRPr/>
            </a:pPr>
            <a:endParaRPr lang="es-EC" dirty="0"/>
          </a:p>
        </p:txBody>
      </p:sp>
      <p:sp>
        <p:nvSpPr>
          <p:cNvPr id="4" name="3 Marcador de pie de página"/>
          <p:cNvSpPr>
            <a:spLocks noGrp="1"/>
          </p:cNvSpPr>
          <p:nvPr>
            <p:ph type="ftr" sz="quarter" idx="11"/>
          </p:nvPr>
        </p:nvSpPr>
        <p:spPr/>
        <p:txBody>
          <a:bodyPr/>
          <a:lstStyle/>
          <a:p>
            <a:pPr>
              <a:defRPr/>
            </a:pPr>
            <a:r>
              <a:rPr lang="es-EC"/>
              <a:t>José  Luis Apolo C. - Erik Torres B.</a:t>
            </a:r>
            <a:endParaRPr lang="es-EC" dirty="0"/>
          </a:p>
        </p:txBody>
      </p:sp>
      <p:sp>
        <p:nvSpPr>
          <p:cNvPr id="5" name="4 Marcador de número de diapositiva"/>
          <p:cNvSpPr>
            <a:spLocks noGrp="1"/>
          </p:cNvSpPr>
          <p:nvPr>
            <p:ph type="sldNum" sz="quarter" idx="12"/>
          </p:nvPr>
        </p:nvSpPr>
        <p:spPr/>
        <p:txBody>
          <a:bodyPr/>
          <a:lstStyle/>
          <a:p>
            <a:pPr>
              <a:defRPr/>
            </a:pPr>
            <a:fld id="{EDABCF31-D881-4A83-A99D-1C22FF959D45}" type="slidenum">
              <a:rPr lang="es-EC"/>
              <a:pPr>
                <a:defRPr/>
              </a:pPr>
              <a:t>2</a:t>
            </a:fld>
            <a:endParaRPr lang="es-EC" dirty="0"/>
          </a:p>
        </p:txBody>
      </p:sp>
      <p:pic>
        <p:nvPicPr>
          <p:cNvPr id="16389" name="6 Imagen" descr="gif_50_07.gif"/>
          <p:cNvPicPr>
            <a:picLocks noChangeAspect="1"/>
          </p:cNvPicPr>
          <p:nvPr/>
        </p:nvPicPr>
        <p:blipFill>
          <a:blip r:embed="rId3"/>
          <a:srcRect/>
          <a:stretch>
            <a:fillRect/>
          </a:stretch>
        </p:blipFill>
        <p:spPr bwMode="auto">
          <a:xfrm>
            <a:off x="7786688" y="5643563"/>
            <a:ext cx="823912" cy="8239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1000" fill="hold"/>
                                        <p:tgtEl>
                                          <p:spTgt spid="16385"/>
                                        </p:tgtEl>
                                        <p:attrNameLst>
                                          <p:attrName>ppt_x</p:attrName>
                                          <p:attrName>ppt_y</p:attrName>
                                        </p:attrNameLst>
                                      </p:cBhvr>
                                    </p:animMotion>
                                  </p:childTnLst>
                                </p:cTn>
                              </p:par>
                              <p:par>
                                <p:cTn id="7" presetID="2" presetClass="entr" presetSubtype="4"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pPr algn="ctr" eaLnBrk="1" hangingPunct="1"/>
            <a:r>
              <a:rPr lang="es-EC" smtClean="0"/>
              <a:t>Objetivos</a:t>
            </a:r>
          </a:p>
        </p:txBody>
      </p:sp>
      <p:sp>
        <p:nvSpPr>
          <p:cNvPr id="18434" name="2 Marcador de contenido"/>
          <p:cNvSpPr>
            <a:spLocks noGrp="1"/>
          </p:cNvSpPr>
          <p:nvPr>
            <p:ph idx="1"/>
          </p:nvPr>
        </p:nvSpPr>
        <p:spPr/>
        <p:txBody>
          <a:bodyPr/>
          <a:lstStyle/>
          <a:p>
            <a:pPr algn="just" eaLnBrk="1" hangingPunct="1"/>
            <a:r>
              <a:rPr lang="es-ES" sz="2200" i="1" smtClean="0"/>
              <a:t>Implementar</a:t>
            </a:r>
            <a:r>
              <a:rPr lang="en-US" sz="2200" i="1" smtClean="0"/>
              <a:t> </a:t>
            </a:r>
            <a:r>
              <a:rPr lang="es-ES" sz="2200" i="1" smtClean="0"/>
              <a:t>un sistema de seguridad que cumpla con los requerimientos básicos de seguridad para todo tipo de usuarios. </a:t>
            </a:r>
          </a:p>
          <a:p>
            <a:pPr algn="just" eaLnBrk="1" hangingPunct="1"/>
            <a:endParaRPr lang="es-ES" sz="2200" i="1" smtClean="0"/>
          </a:p>
          <a:p>
            <a:pPr algn="just" eaLnBrk="1" hangingPunct="1"/>
            <a:r>
              <a:rPr lang="es-ES" sz="2200" i="1" smtClean="0"/>
              <a:t>Desarrollar sistemas escalables que permitan su integración en cualquier entorno.</a:t>
            </a:r>
          </a:p>
          <a:p>
            <a:pPr algn="just" eaLnBrk="1" hangingPunct="1"/>
            <a:endParaRPr lang="es-ES" sz="2200" i="1" smtClean="0"/>
          </a:p>
          <a:p>
            <a:pPr algn="just" eaLnBrk="1" hangingPunct="1"/>
            <a:r>
              <a:rPr lang="es-ES" sz="2200" i="1" smtClean="0"/>
              <a:t>Posicionar en el mercado una nueva y novedosa herramienta de monitoreo y prevención que incorpore la planeación estratégica y el criterio de costo-efectividad con el uso de dispositivos de seguridad ya existentes.</a:t>
            </a:r>
          </a:p>
        </p:txBody>
      </p:sp>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212B06B2-C5A7-498C-B27F-CF63D0BCE0B0}" type="slidenum">
              <a:rPr lang="es-EC"/>
              <a:pPr>
                <a:defRPr/>
              </a:pPr>
              <a:t>3</a:t>
            </a:fld>
            <a:endParaRPr lang="es-EC"/>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1000" fill="hold"/>
                                        <p:tgtEl>
                                          <p:spTgt spid="18433"/>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18434">
                                            <p:txEl>
                                              <p:pRg st="0" end="0"/>
                                            </p:txEl>
                                          </p:spTgt>
                                        </p:tgtEl>
                                        <p:attrNameLst>
                                          <p:attrName>style.visibility</p:attrName>
                                        </p:attrNameLst>
                                      </p:cBhvr>
                                      <p:to>
                                        <p:strVal val="visible"/>
                                      </p:to>
                                    </p:set>
                                    <p:animEffect transition="in" filter="fade">
                                      <p:cBhvr>
                                        <p:cTn id="9" dur="1000">
                                          <p:stCondLst>
                                            <p:cond delay="0"/>
                                          </p:stCondLst>
                                        </p:cTn>
                                        <p:tgtEl>
                                          <p:spTgt spid="18434">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1000">
                                          <p:stCondLst>
                                            <p:cond delay="0"/>
                                          </p:stCondLst>
                                        </p:cTn>
                                        <p:tgtEl>
                                          <p:spTgt spid="1843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animEffect transition="in" filter="fade">
                                      <p:cBhvr>
                                        <p:cTn id="15" dur="1000">
                                          <p:stCondLst>
                                            <p:cond delay="0"/>
                                          </p:stCondLst>
                                        </p:cTn>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1042988" y="333375"/>
            <a:ext cx="7467600" cy="1143000"/>
          </a:xfrm>
        </p:spPr>
        <p:txBody>
          <a:bodyPr/>
          <a:lstStyle/>
          <a:p>
            <a:pPr eaLnBrk="1" hangingPunct="1"/>
            <a:r>
              <a:rPr lang="es-EC" smtClean="0"/>
              <a:t>Estrategia Implementada</a:t>
            </a:r>
            <a:endParaRPr lang="es-ES" smtClean="0"/>
          </a:p>
        </p:txBody>
      </p:sp>
      <p:sp>
        <p:nvSpPr>
          <p:cNvPr id="20482" name="Rectangle 3"/>
          <p:cNvSpPr>
            <a:spLocks noGrp="1"/>
          </p:cNvSpPr>
          <p:nvPr>
            <p:ph type="body" idx="1"/>
          </p:nvPr>
        </p:nvSpPr>
        <p:spPr>
          <a:xfrm>
            <a:off x="250825" y="1628775"/>
            <a:ext cx="8569325" cy="2952750"/>
          </a:xfrm>
        </p:spPr>
        <p:txBody>
          <a:bodyPr/>
          <a:lstStyle/>
          <a:p>
            <a:pPr algn="just" eaLnBrk="1" hangingPunct="1">
              <a:lnSpc>
                <a:spcPct val="90000"/>
              </a:lnSpc>
              <a:buFont typeface="Wingdings 2" pitchFamily="18" charset="2"/>
              <a:buNone/>
            </a:pPr>
            <a:r>
              <a:rPr lang="es-EC" sz="2000" smtClean="0"/>
              <a:t>El sistema de seguridad fundamenta su desarrollo e implementación en tres puntos:</a:t>
            </a:r>
          </a:p>
          <a:p>
            <a:pPr algn="just" eaLnBrk="1" hangingPunct="1">
              <a:lnSpc>
                <a:spcPct val="90000"/>
              </a:lnSpc>
              <a:buFont typeface="Wingdings 2" pitchFamily="18" charset="2"/>
              <a:buNone/>
            </a:pPr>
            <a:endParaRPr lang="es-EC" sz="2600" smtClean="0"/>
          </a:p>
          <a:p>
            <a:pPr algn="just" eaLnBrk="1" hangingPunct="1">
              <a:lnSpc>
                <a:spcPct val="90000"/>
              </a:lnSpc>
            </a:pPr>
            <a:r>
              <a:rPr lang="es-EC" sz="2000" smtClean="0"/>
              <a:t>Monitoreo y Administración local o remota mediante LabView</a:t>
            </a:r>
          </a:p>
          <a:p>
            <a:pPr algn="just" eaLnBrk="1" hangingPunct="1">
              <a:lnSpc>
                <a:spcPct val="90000"/>
              </a:lnSpc>
            </a:pPr>
            <a:endParaRPr lang="es-EC" sz="2000" smtClean="0"/>
          </a:p>
          <a:p>
            <a:pPr algn="just" eaLnBrk="1" hangingPunct="1">
              <a:lnSpc>
                <a:spcPct val="90000"/>
              </a:lnSpc>
            </a:pPr>
            <a:r>
              <a:rPr lang="es-EC" sz="2000" smtClean="0"/>
              <a:t>Sistema de control de sensores mediante PIC18F4520</a:t>
            </a:r>
          </a:p>
          <a:p>
            <a:pPr algn="just" eaLnBrk="1" hangingPunct="1">
              <a:lnSpc>
                <a:spcPct val="90000"/>
              </a:lnSpc>
            </a:pPr>
            <a:endParaRPr lang="es-EC" sz="2000" smtClean="0"/>
          </a:p>
          <a:p>
            <a:pPr algn="just" eaLnBrk="1" hangingPunct="1">
              <a:lnSpc>
                <a:spcPct val="90000"/>
              </a:lnSpc>
            </a:pPr>
            <a:r>
              <a:rPr lang="es-EC" sz="2000" smtClean="0"/>
              <a:t>Base de Datos generada en MySQL</a:t>
            </a:r>
            <a:endParaRPr lang="es-ES" sz="2000" smtClean="0"/>
          </a:p>
        </p:txBody>
      </p:sp>
      <p:pic>
        <p:nvPicPr>
          <p:cNvPr id="20483" name="Picture 5" descr="labview"/>
          <p:cNvPicPr>
            <a:picLocks noChangeAspect="1" noChangeArrowheads="1"/>
          </p:cNvPicPr>
          <p:nvPr/>
        </p:nvPicPr>
        <p:blipFill>
          <a:blip r:embed="rId2"/>
          <a:srcRect/>
          <a:stretch>
            <a:fillRect/>
          </a:stretch>
        </p:blipFill>
        <p:spPr bwMode="auto">
          <a:xfrm>
            <a:off x="4211638" y="4652963"/>
            <a:ext cx="1225550" cy="935037"/>
          </a:xfrm>
          <a:prstGeom prst="rect">
            <a:avLst/>
          </a:prstGeom>
          <a:noFill/>
          <a:ln w="9525">
            <a:noFill/>
            <a:miter lim="800000"/>
            <a:headEnd/>
            <a:tailEnd/>
          </a:ln>
        </p:spPr>
      </p:pic>
      <p:pic>
        <p:nvPicPr>
          <p:cNvPr id="20484" name="Picture 7" descr="logo-mysql"/>
          <p:cNvPicPr>
            <a:picLocks noChangeAspect="1" noChangeArrowheads="1"/>
          </p:cNvPicPr>
          <p:nvPr/>
        </p:nvPicPr>
        <p:blipFill>
          <a:blip r:embed="rId3"/>
          <a:srcRect/>
          <a:stretch>
            <a:fillRect/>
          </a:stretch>
        </p:blipFill>
        <p:spPr bwMode="auto">
          <a:xfrm>
            <a:off x="6877050" y="5602288"/>
            <a:ext cx="1223963" cy="893762"/>
          </a:xfrm>
          <a:prstGeom prst="rect">
            <a:avLst/>
          </a:prstGeom>
          <a:noFill/>
          <a:ln w="9525">
            <a:noFill/>
            <a:miter lim="800000"/>
            <a:headEnd/>
            <a:tailEnd/>
          </a:ln>
        </p:spPr>
      </p:pic>
      <p:pic>
        <p:nvPicPr>
          <p:cNvPr id="20485" name="Picture 9" descr="24PIC18F4520IP"/>
          <p:cNvPicPr>
            <a:picLocks noChangeAspect="1" noChangeArrowheads="1"/>
          </p:cNvPicPr>
          <p:nvPr/>
        </p:nvPicPr>
        <p:blipFill>
          <a:blip r:embed="rId4"/>
          <a:srcRect/>
          <a:stretch>
            <a:fillRect/>
          </a:stretch>
        </p:blipFill>
        <p:spPr bwMode="auto">
          <a:xfrm>
            <a:off x="1114425" y="5297488"/>
            <a:ext cx="1296988" cy="1122362"/>
          </a:xfrm>
          <a:prstGeom prst="rect">
            <a:avLst/>
          </a:prstGeom>
          <a:noFill/>
          <a:ln w="9525">
            <a:noFill/>
            <a:miter lim="800000"/>
            <a:headEnd/>
            <a:tailEnd/>
          </a:ln>
        </p:spPr>
      </p:pic>
      <p:pic>
        <p:nvPicPr>
          <p:cNvPr id="20486" name="6 Imagen" descr="2.gif"/>
          <p:cNvPicPr>
            <a:picLocks noChangeAspect="1"/>
          </p:cNvPicPr>
          <p:nvPr/>
        </p:nvPicPr>
        <p:blipFill>
          <a:blip r:embed="rId5"/>
          <a:srcRect/>
          <a:stretch>
            <a:fillRect/>
          </a:stretch>
        </p:blipFill>
        <p:spPr bwMode="auto">
          <a:xfrm>
            <a:off x="7643813" y="428625"/>
            <a:ext cx="895350" cy="8953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20481"/>
                                        </p:tgtEl>
                                        <p:attrNameLst>
                                          <p:attrName>ppt_x</p:attrName>
                                          <p:attrName>ppt_y</p:attrName>
                                        </p:attrNameLst>
                                      </p:cBhvr>
                                    </p:animMotion>
                                  </p:childTnLst>
                                </p:cTn>
                              </p:par>
                              <p:par>
                                <p:cTn id="7" presetID="4" presetClass="entr" presetSubtype="16" fill="hold" grpId="0" nodeType="withEffect">
                                  <p:stCondLst>
                                    <p:cond delay="0"/>
                                  </p:stCondLst>
                                  <p:childTnLst>
                                    <p:set>
                                      <p:cBhvr>
                                        <p:cTn id="8" dur="1" fill="hold">
                                          <p:stCondLst>
                                            <p:cond delay="0"/>
                                          </p:stCondLst>
                                        </p:cTn>
                                        <p:tgtEl>
                                          <p:spTgt spid="20482">
                                            <p:txEl>
                                              <p:pRg st="0" end="0"/>
                                            </p:txEl>
                                          </p:spTgt>
                                        </p:tgtEl>
                                        <p:attrNameLst>
                                          <p:attrName>style.visibility</p:attrName>
                                        </p:attrNameLst>
                                      </p:cBhvr>
                                      <p:to>
                                        <p:strVal val="visible"/>
                                      </p:to>
                                    </p:set>
                                    <p:animEffect transition="in" filter="box(in)">
                                      <p:cBhvr>
                                        <p:cTn id="9" dur="500"/>
                                        <p:tgtEl>
                                          <p:spTgt spid="20482">
                                            <p:txEl>
                                              <p:pRg st="0" end="0"/>
                                            </p:txEl>
                                          </p:spTgt>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box(in)">
                                      <p:cBhvr>
                                        <p:cTn id="12" dur="500"/>
                                        <p:tgtEl>
                                          <p:spTgt spid="20482">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animEffect transition="in" filter="box(in)">
                                      <p:cBhvr>
                                        <p:cTn id="15" dur="500"/>
                                        <p:tgtEl>
                                          <p:spTgt spid="20482">
                                            <p:txEl>
                                              <p:pRg st="4" end="4"/>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482">
                                            <p:txEl>
                                              <p:pRg st="6" end="6"/>
                                            </p:txEl>
                                          </p:spTgt>
                                        </p:tgtEl>
                                        <p:attrNameLst>
                                          <p:attrName>style.visibility</p:attrName>
                                        </p:attrNameLst>
                                      </p:cBhvr>
                                      <p:to>
                                        <p:strVal val="visible"/>
                                      </p:to>
                                    </p:set>
                                    <p:animEffect transition="in" filter="box(in)">
                                      <p:cBhvr>
                                        <p:cTn id="18" dur="5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pPr algn="ctr" eaLnBrk="1" hangingPunct="1"/>
            <a:r>
              <a:rPr lang="es-EC" smtClean="0"/>
              <a:t>Alcance del Proyecto</a:t>
            </a:r>
          </a:p>
        </p:txBody>
      </p:sp>
      <p:sp>
        <p:nvSpPr>
          <p:cNvPr id="21506" name="2 Marcador de contenido"/>
          <p:cNvSpPr>
            <a:spLocks noGrp="1"/>
          </p:cNvSpPr>
          <p:nvPr>
            <p:ph idx="1"/>
          </p:nvPr>
        </p:nvSpPr>
        <p:spPr>
          <a:xfrm>
            <a:off x="250825" y="1341438"/>
            <a:ext cx="7467600" cy="4857750"/>
          </a:xfrm>
        </p:spPr>
        <p:txBody>
          <a:bodyPr/>
          <a:lstStyle/>
          <a:p>
            <a:pPr algn="just" eaLnBrk="1" hangingPunct="1"/>
            <a:r>
              <a:rPr lang="es-ES" sz="1800" i="1" smtClean="0"/>
              <a:t>El Sistema de Seguridad Domiciliaria busca brindar al usuario una herramienta sencilla y accesible con un alto grado de respuesta ante amenazas reales en entornos variados.</a:t>
            </a:r>
            <a:endParaRPr lang="es-ES" sz="1000" i="1" smtClean="0"/>
          </a:p>
          <a:p>
            <a:pPr algn="just" eaLnBrk="1" hangingPunct="1"/>
            <a:endParaRPr lang="es-ES" sz="1800" i="1" smtClean="0"/>
          </a:p>
          <a:p>
            <a:pPr algn="just" eaLnBrk="1" hangingPunct="1"/>
            <a:r>
              <a:rPr lang="es-ES" sz="1800" i="1" smtClean="0"/>
              <a:t>El sistema se centra en:</a:t>
            </a:r>
            <a:endParaRPr lang="es-EC" sz="1800" i="1" smtClean="0"/>
          </a:p>
          <a:p>
            <a:pPr lvl="1" eaLnBrk="1" hangingPunct="1">
              <a:lnSpc>
                <a:spcPct val="150000"/>
              </a:lnSpc>
            </a:pPr>
            <a:r>
              <a:rPr lang="es-ES" sz="1600" i="1" smtClean="0"/>
              <a:t>Seguridad en puertas y ventanas.</a:t>
            </a:r>
            <a:endParaRPr lang="es-EC" sz="1600" i="1" smtClean="0"/>
          </a:p>
          <a:p>
            <a:pPr lvl="1" eaLnBrk="1" hangingPunct="1">
              <a:lnSpc>
                <a:spcPct val="150000"/>
              </a:lnSpc>
            </a:pPr>
            <a:r>
              <a:rPr lang="es-ES" sz="1600" i="1" smtClean="0"/>
              <a:t>Seguridad interna mediante sensores de movimiento.</a:t>
            </a:r>
            <a:endParaRPr lang="es-EC" sz="1600" i="1" smtClean="0"/>
          </a:p>
          <a:p>
            <a:pPr lvl="1" eaLnBrk="1" hangingPunct="1">
              <a:lnSpc>
                <a:spcPct val="150000"/>
              </a:lnSpc>
            </a:pPr>
            <a:r>
              <a:rPr lang="es-ES" sz="1600" i="1" smtClean="0"/>
              <a:t>Generación de alarmas.</a:t>
            </a:r>
            <a:endParaRPr lang="es-EC" sz="1600" i="1" smtClean="0"/>
          </a:p>
          <a:p>
            <a:pPr lvl="1" eaLnBrk="1" hangingPunct="1">
              <a:lnSpc>
                <a:spcPct val="150000"/>
              </a:lnSpc>
            </a:pPr>
            <a:r>
              <a:rPr lang="es-ES" sz="1600" i="1" smtClean="0"/>
              <a:t>Monitoreo interior domiciliario a través de cámaras de seguridad.</a:t>
            </a:r>
            <a:endParaRPr lang="es-EC" sz="1600" i="1" smtClean="0"/>
          </a:p>
          <a:p>
            <a:pPr lvl="1" eaLnBrk="1" hangingPunct="1">
              <a:lnSpc>
                <a:spcPct val="150000"/>
              </a:lnSpc>
            </a:pPr>
            <a:r>
              <a:rPr lang="es-ES" sz="1600" i="1" smtClean="0"/>
              <a:t>Simulación de presencia (encendido automático y manual de luces).</a:t>
            </a:r>
            <a:endParaRPr lang="es-EC" sz="1600" i="1" smtClean="0"/>
          </a:p>
          <a:p>
            <a:pPr lvl="1" eaLnBrk="1" hangingPunct="1">
              <a:lnSpc>
                <a:spcPct val="150000"/>
              </a:lnSpc>
            </a:pPr>
            <a:r>
              <a:rPr lang="es-ES" sz="1600" i="1" smtClean="0"/>
              <a:t>Monitoreo domiciliario a través de un equipo remoto mediante Internet.</a:t>
            </a:r>
            <a:endParaRPr lang="es-EC" sz="1600" i="1" smtClean="0"/>
          </a:p>
          <a:p>
            <a:pPr eaLnBrk="1" hangingPunct="1"/>
            <a:endParaRPr lang="es-EC" sz="1600" i="1" smtClean="0"/>
          </a:p>
        </p:txBody>
      </p:sp>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F42284ED-6CAA-4774-996B-5C2107A47431}" type="slidenum">
              <a:rPr lang="es-EC"/>
              <a:pPr>
                <a:defRPr/>
              </a:pPr>
              <a:t>5</a:t>
            </a:fld>
            <a:endParaRPr lang="es-EC"/>
          </a:p>
        </p:txBody>
      </p:sp>
      <p:pic>
        <p:nvPicPr>
          <p:cNvPr id="21509" name="Picture 6"/>
          <p:cNvPicPr>
            <a:picLocks noChangeAspect="1" noChangeArrowheads="1"/>
          </p:cNvPicPr>
          <p:nvPr/>
        </p:nvPicPr>
        <p:blipFill>
          <a:blip r:embed="rId3"/>
          <a:srcRect/>
          <a:stretch>
            <a:fillRect/>
          </a:stretch>
        </p:blipFill>
        <p:spPr bwMode="auto">
          <a:xfrm>
            <a:off x="6084888" y="2060575"/>
            <a:ext cx="3059112" cy="21145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21505"/>
                                        </p:tgtEl>
                                        <p:attrNameLst>
                                          <p:attrName>ppt_x</p:attrName>
                                          <p:attrName>ppt_y</p:attrName>
                                        </p:attrNameLst>
                                      </p:cBhvr>
                                    </p:animMotion>
                                  </p:childTnLst>
                                </p:cTn>
                              </p:par>
                              <p:par>
                                <p:cTn id="7" presetID="16" presetClass="entr" presetSubtype="26" fill="hold" grpId="0" nodeType="withEffect">
                                  <p:stCondLst>
                                    <p:cond delay="0"/>
                                  </p:stCondLst>
                                  <p:childTnLst>
                                    <p:set>
                                      <p:cBhvr>
                                        <p:cTn id="8" dur="1" fill="hold">
                                          <p:stCondLst>
                                            <p:cond delay="0"/>
                                          </p:stCondLst>
                                        </p:cTn>
                                        <p:tgtEl>
                                          <p:spTgt spid="21506">
                                            <p:txEl>
                                              <p:pRg st="0" end="0"/>
                                            </p:txEl>
                                          </p:spTgt>
                                        </p:tgtEl>
                                        <p:attrNameLst>
                                          <p:attrName>style.visibility</p:attrName>
                                        </p:attrNameLst>
                                      </p:cBhvr>
                                      <p:to>
                                        <p:strVal val="visible"/>
                                      </p:to>
                                    </p:set>
                                    <p:animEffect transition="in" filter="barn(inHorizontal)">
                                      <p:cBhvr>
                                        <p:cTn id="9" dur="500"/>
                                        <p:tgtEl>
                                          <p:spTgt spid="21506">
                                            <p:txEl>
                                              <p:pRg st="0" end="0"/>
                                            </p:txEl>
                                          </p:spTgt>
                                        </p:tgtEl>
                                      </p:cBhvr>
                                    </p:animEffect>
                                  </p:childTnLst>
                                </p:cTn>
                              </p:par>
                              <p:par>
                                <p:cTn id="10" presetID="16" presetClass="entr" presetSubtype="26" fill="hold" grpId="0" nodeType="with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barn(inHorizontal)">
                                      <p:cBhvr>
                                        <p:cTn id="12" dur="500"/>
                                        <p:tgtEl>
                                          <p:spTgt spid="21506">
                                            <p:txEl>
                                              <p:pRg st="2" end="2"/>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animEffect transition="in" filter="barn(inHorizontal)">
                                      <p:cBhvr>
                                        <p:cTn id="15" dur="500"/>
                                        <p:tgtEl>
                                          <p:spTgt spid="21506">
                                            <p:txEl>
                                              <p:pRg st="3" end="3"/>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1506">
                                            <p:txEl>
                                              <p:pRg st="4" end="4"/>
                                            </p:txEl>
                                          </p:spTgt>
                                        </p:tgtEl>
                                        <p:attrNameLst>
                                          <p:attrName>style.visibility</p:attrName>
                                        </p:attrNameLst>
                                      </p:cBhvr>
                                      <p:to>
                                        <p:strVal val="visible"/>
                                      </p:to>
                                    </p:set>
                                    <p:animEffect transition="in" filter="barn(inHorizontal)">
                                      <p:cBhvr>
                                        <p:cTn id="18" dur="500"/>
                                        <p:tgtEl>
                                          <p:spTgt spid="21506">
                                            <p:txEl>
                                              <p:pRg st="4" end="4"/>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21506">
                                            <p:txEl>
                                              <p:pRg st="5" end="5"/>
                                            </p:txEl>
                                          </p:spTgt>
                                        </p:tgtEl>
                                        <p:attrNameLst>
                                          <p:attrName>style.visibility</p:attrName>
                                        </p:attrNameLst>
                                      </p:cBhvr>
                                      <p:to>
                                        <p:strVal val="visible"/>
                                      </p:to>
                                    </p:set>
                                    <p:animEffect transition="in" filter="barn(inHorizontal)">
                                      <p:cBhvr>
                                        <p:cTn id="21" dur="500"/>
                                        <p:tgtEl>
                                          <p:spTgt spid="21506">
                                            <p:txEl>
                                              <p:pRg st="5" end="5"/>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21506">
                                            <p:txEl>
                                              <p:pRg st="6" end="6"/>
                                            </p:txEl>
                                          </p:spTgt>
                                        </p:tgtEl>
                                        <p:attrNameLst>
                                          <p:attrName>style.visibility</p:attrName>
                                        </p:attrNameLst>
                                      </p:cBhvr>
                                      <p:to>
                                        <p:strVal val="visible"/>
                                      </p:to>
                                    </p:set>
                                    <p:animEffect transition="in" filter="barn(inHorizontal)">
                                      <p:cBhvr>
                                        <p:cTn id="24" dur="500"/>
                                        <p:tgtEl>
                                          <p:spTgt spid="21506">
                                            <p:txEl>
                                              <p:pRg st="6" end="6"/>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21506">
                                            <p:txEl>
                                              <p:pRg st="7" end="7"/>
                                            </p:txEl>
                                          </p:spTgt>
                                        </p:tgtEl>
                                        <p:attrNameLst>
                                          <p:attrName>style.visibility</p:attrName>
                                        </p:attrNameLst>
                                      </p:cBhvr>
                                      <p:to>
                                        <p:strVal val="visible"/>
                                      </p:to>
                                    </p:set>
                                    <p:animEffect transition="in" filter="barn(inHorizontal)">
                                      <p:cBhvr>
                                        <p:cTn id="27" dur="500"/>
                                        <p:tgtEl>
                                          <p:spTgt spid="21506">
                                            <p:txEl>
                                              <p:pRg st="7" end="7"/>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21506">
                                            <p:txEl>
                                              <p:pRg st="8" end="8"/>
                                            </p:txEl>
                                          </p:spTgt>
                                        </p:tgtEl>
                                        <p:attrNameLst>
                                          <p:attrName>style.visibility</p:attrName>
                                        </p:attrNameLst>
                                      </p:cBhvr>
                                      <p:to>
                                        <p:strVal val="visible"/>
                                      </p:to>
                                    </p:set>
                                    <p:animEffect transition="in" filter="barn(inHorizontal)">
                                      <p:cBhvr>
                                        <p:cTn id="30" dur="500"/>
                                        <p:tgtEl>
                                          <p:spTgt spid="215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C"/>
              <a:t>José  Luis Apolo C. - Erik Torres B.</a:t>
            </a:r>
          </a:p>
        </p:txBody>
      </p:sp>
      <p:sp>
        <p:nvSpPr>
          <p:cNvPr id="5" name="4 Marcador de número de diapositiva"/>
          <p:cNvSpPr>
            <a:spLocks noGrp="1"/>
          </p:cNvSpPr>
          <p:nvPr>
            <p:ph type="sldNum" sz="quarter" idx="12"/>
          </p:nvPr>
        </p:nvSpPr>
        <p:spPr/>
        <p:txBody>
          <a:bodyPr/>
          <a:lstStyle/>
          <a:p>
            <a:pPr>
              <a:defRPr/>
            </a:pPr>
            <a:fld id="{C3DCEE15-DF62-43B6-AE23-9D01E883A5F0}" type="slidenum">
              <a:rPr lang="es-EC"/>
              <a:pPr>
                <a:defRPr/>
              </a:pPr>
              <a:t>6</a:t>
            </a:fld>
            <a:endParaRPr lang="es-EC"/>
          </a:p>
        </p:txBody>
      </p:sp>
      <p:sp>
        <p:nvSpPr>
          <p:cNvPr id="23555" name="Text Box 6"/>
          <p:cNvSpPr txBox="1">
            <a:spLocks noChangeArrowheads="1"/>
          </p:cNvSpPr>
          <p:nvPr/>
        </p:nvSpPr>
        <p:spPr bwMode="auto">
          <a:xfrm>
            <a:off x="428625" y="571500"/>
            <a:ext cx="8064500" cy="844550"/>
          </a:xfrm>
          <a:prstGeom prst="rect">
            <a:avLst/>
          </a:prstGeom>
          <a:noFill/>
          <a:ln w="9525" algn="ctr">
            <a:noFill/>
            <a:miter lim="800000"/>
            <a:headEnd/>
            <a:tailEnd/>
          </a:ln>
        </p:spPr>
        <p:txBody>
          <a:bodyPr lIns="45720" rIns="45720" anchor="ctr"/>
          <a:lstStyle/>
          <a:p>
            <a:pPr algn="ctr"/>
            <a:r>
              <a:rPr lang="es-EC" sz="4600">
                <a:latin typeface="Franklin Gothic Book" pitchFamily="34" charset="0"/>
              </a:rPr>
              <a:t>Limitaciones del Proyecto</a:t>
            </a:r>
            <a:endParaRPr lang="es-ES" sz="4600">
              <a:latin typeface="Franklin Gothic Book" pitchFamily="34" charset="0"/>
            </a:endParaRPr>
          </a:p>
        </p:txBody>
      </p:sp>
      <p:sp>
        <p:nvSpPr>
          <p:cNvPr id="23556" name="Text Box 7"/>
          <p:cNvSpPr txBox="1">
            <a:spLocks noChangeArrowheads="1"/>
          </p:cNvSpPr>
          <p:nvPr/>
        </p:nvSpPr>
        <p:spPr bwMode="auto">
          <a:xfrm>
            <a:off x="611188" y="1700213"/>
            <a:ext cx="8102600" cy="4806950"/>
          </a:xfrm>
          <a:prstGeom prst="rect">
            <a:avLst/>
          </a:prstGeom>
          <a:noFill/>
          <a:ln w="9525">
            <a:noFill/>
            <a:miter lim="800000"/>
            <a:headEnd/>
            <a:tailEnd/>
          </a:ln>
        </p:spPr>
        <p:txBody>
          <a:bodyPr>
            <a:spAutoFit/>
          </a:bodyPr>
          <a:lstStyle/>
          <a:p>
            <a:pPr algn="just">
              <a:spcBef>
                <a:spcPct val="50000"/>
              </a:spcBef>
              <a:buFontTx/>
              <a:buChar char="•"/>
            </a:pPr>
            <a:r>
              <a:rPr lang="es-EC" sz="3000"/>
              <a:t>  </a:t>
            </a:r>
            <a:r>
              <a:rPr lang="es-EC"/>
              <a:t>El sistema requiere que el usuario se encuentre siempre pendiente de la pantalla del sistema para notar cualquier evento ocurrido en el mismo.</a:t>
            </a:r>
          </a:p>
          <a:p>
            <a:pPr>
              <a:spcBef>
                <a:spcPct val="50000"/>
              </a:spcBef>
            </a:pPr>
            <a:endParaRPr lang="es-ES"/>
          </a:p>
          <a:p>
            <a:pPr algn="just">
              <a:spcBef>
                <a:spcPct val="50000"/>
              </a:spcBef>
              <a:buFontTx/>
              <a:buChar char="•"/>
            </a:pPr>
            <a:r>
              <a:rPr lang="es-EC" sz="3000"/>
              <a:t>  </a:t>
            </a:r>
            <a:r>
              <a:rPr lang="es-EC"/>
              <a:t>El sistema de seguridad limita el numero de sensores, ya que el exceso puede desestabilizar el sistema.</a:t>
            </a:r>
          </a:p>
          <a:p>
            <a:pPr algn="just">
              <a:spcBef>
                <a:spcPct val="50000"/>
              </a:spcBef>
            </a:pPr>
            <a:endParaRPr lang="es-ES"/>
          </a:p>
          <a:p>
            <a:pPr algn="just">
              <a:spcBef>
                <a:spcPct val="50000"/>
              </a:spcBef>
              <a:buFontTx/>
              <a:buChar char="•"/>
            </a:pPr>
            <a:r>
              <a:rPr lang="es-EC" sz="3000"/>
              <a:t>  </a:t>
            </a:r>
            <a:r>
              <a:rPr lang="es-EC"/>
              <a:t>Ancha de banda de conexión a Internet.</a:t>
            </a:r>
          </a:p>
          <a:p>
            <a:pPr algn="just">
              <a:spcBef>
                <a:spcPct val="50000"/>
              </a:spcBef>
              <a:buFontTx/>
              <a:buChar char="•"/>
            </a:pPr>
            <a:endParaRPr lang="es-EC"/>
          </a:p>
          <a:p>
            <a:pPr algn="just">
              <a:spcBef>
                <a:spcPct val="50000"/>
              </a:spcBef>
              <a:buFontTx/>
              <a:buChar char="•"/>
            </a:pPr>
            <a:r>
              <a:rPr lang="es-EC" sz="3000"/>
              <a:t>  </a:t>
            </a:r>
            <a:r>
              <a:rPr lang="es-EC"/>
              <a:t>La resolución y tipo de cámaras empleadas en el sistema.</a:t>
            </a:r>
            <a:endParaRPr lang="es-ES"/>
          </a:p>
          <a:p>
            <a:pPr algn="just">
              <a:spcBef>
                <a:spcPct val="50000"/>
              </a:spcBef>
              <a:buFontTx/>
              <a:buChar char="•"/>
            </a:pPr>
            <a:endParaRPr lang="es-ES"/>
          </a:p>
        </p:txBody>
      </p:sp>
      <p:pic>
        <p:nvPicPr>
          <p:cNvPr id="23557" name="Picture 2" descr="C:\Users\user\Desktop\stopw.gif"/>
          <p:cNvPicPr>
            <a:picLocks noChangeAspect="1" noChangeArrowheads="1" noCrop="1"/>
          </p:cNvPicPr>
          <p:nvPr/>
        </p:nvPicPr>
        <p:blipFill>
          <a:blip r:embed="rId3"/>
          <a:srcRect/>
          <a:stretch>
            <a:fillRect/>
          </a:stretch>
        </p:blipFill>
        <p:spPr bwMode="auto">
          <a:xfrm>
            <a:off x="6500813" y="4214813"/>
            <a:ext cx="476250" cy="5715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decel="50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5"/>
                                        </p:tgtEl>
                                        <p:attrNameLst>
                                          <p:attrName>ppt_w</p:attrName>
                                        </p:attrNameLst>
                                      </p:cBhvr>
                                      <p:tavLst>
                                        <p:tav tm="0">
                                          <p:val>
                                            <p:strVal val="#ppt_w*.05"/>
                                          </p:val>
                                        </p:tav>
                                        <p:tav tm="100000">
                                          <p:val>
                                            <p:strVal val="#ppt_w"/>
                                          </p:val>
                                        </p:tav>
                                      </p:tavLst>
                                    </p:anim>
                                    <p:anim calcmode="lin" valueType="num">
                                      <p:cBhvr>
                                        <p:cTn id="10" dur="1000" fill="hold"/>
                                        <p:tgtEl>
                                          <p:spTgt spid="2355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5"/>
                                        </p:tgtEl>
                                      </p:cBhvr>
                                    </p:animEffect>
                                  </p:childTnLst>
                                </p:cTn>
                              </p:par>
                              <p:par>
                                <p:cTn id="15" presetID="2" presetClass="entr" presetSubtype="6" fill="hold" grpId="0" nodeType="withEffect">
                                  <p:stCondLst>
                                    <p:cond delay="0"/>
                                  </p:stCondLst>
                                  <p:childTnLst>
                                    <p:set>
                                      <p:cBhvr>
                                        <p:cTn id="16" dur="1" fill="hold">
                                          <p:stCondLst>
                                            <p:cond delay="0"/>
                                          </p:stCondLst>
                                        </p:cTn>
                                        <p:tgtEl>
                                          <p:spTgt spid="23556"/>
                                        </p:tgtEl>
                                        <p:attrNameLst>
                                          <p:attrName>style.visibility</p:attrName>
                                        </p:attrNameLst>
                                      </p:cBhvr>
                                      <p:to>
                                        <p:strVal val="visible"/>
                                      </p:to>
                                    </p:set>
                                    <p:anim calcmode="lin" valueType="num">
                                      <p:cBhvr additive="base">
                                        <p:cTn id="17" dur="500" fill="hold"/>
                                        <p:tgtEl>
                                          <p:spTgt spid="23556"/>
                                        </p:tgtEl>
                                        <p:attrNameLst>
                                          <p:attrName>ppt_x</p:attrName>
                                        </p:attrNameLst>
                                      </p:cBhvr>
                                      <p:tavLst>
                                        <p:tav tm="0">
                                          <p:val>
                                            <p:strVal val="1+#ppt_w/2"/>
                                          </p:val>
                                        </p:tav>
                                        <p:tav tm="100000">
                                          <p:val>
                                            <p:strVal val="#ppt_x"/>
                                          </p:val>
                                        </p:tav>
                                      </p:tavLst>
                                    </p:anim>
                                    <p:anim calcmode="lin" valueType="num">
                                      <p:cBhvr additive="base">
                                        <p:cTn id="1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1042988" y="188913"/>
            <a:ext cx="7467600" cy="1143000"/>
          </a:xfrm>
        </p:spPr>
        <p:txBody>
          <a:bodyPr/>
          <a:lstStyle/>
          <a:p>
            <a:pPr algn="ctr" eaLnBrk="1" hangingPunct="1"/>
            <a:r>
              <a:rPr lang="es-EC" smtClean="0"/>
              <a:t>Estudio de la Realidad Actual</a:t>
            </a:r>
            <a:endParaRPr lang="es-ES" smtClean="0"/>
          </a:p>
        </p:txBody>
      </p:sp>
      <p:sp>
        <p:nvSpPr>
          <p:cNvPr id="25602" name="Rectangle 3"/>
          <p:cNvSpPr>
            <a:spLocks noGrp="1"/>
          </p:cNvSpPr>
          <p:nvPr>
            <p:ph type="body" idx="1"/>
          </p:nvPr>
        </p:nvSpPr>
        <p:spPr>
          <a:xfrm>
            <a:off x="684213" y="2708275"/>
            <a:ext cx="7920037" cy="2520950"/>
          </a:xfrm>
        </p:spPr>
        <p:txBody>
          <a:bodyPr/>
          <a:lstStyle/>
          <a:p>
            <a:pPr lvl="1" eaLnBrk="1" hangingPunct="1">
              <a:lnSpc>
                <a:spcPct val="90000"/>
              </a:lnSpc>
              <a:buFont typeface="Wingdings 2" pitchFamily="18" charset="2"/>
              <a:buNone/>
            </a:pPr>
            <a:endParaRPr lang="es-ES" sz="1800" smtClean="0"/>
          </a:p>
          <a:p>
            <a:pPr eaLnBrk="1" hangingPunct="1">
              <a:lnSpc>
                <a:spcPct val="90000"/>
              </a:lnSpc>
            </a:pPr>
            <a:r>
              <a:rPr lang="es-ES" sz="1800" smtClean="0"/>
              <a:t>Alarmas de Intrusión.</a:t>
            </a:r>
          </a:p>
          <a:p>
            <a:pPr eaLnBrk="1" hangingPunct="1">
              <a:lnSpc>
                <a:spcPct val="90000"/>
              </a:lnSpc>
            </a:pPr>
            <a:r>
              <a:rPr lang="es-ES" sz="1800" smtClean="0"/>
              <a:t>Alarmas Técnicas (detectores de humo, sistemas de respaldo por falta de suministro eléctrico, etc.).</a:t>
            </a:r>
          </a:p>
          <a:p>
            <a:pPr eaLnBrk="1" hangingPunct="1">
              <a:lnSpc>
                <a:spcPct val="90000"/>
              </a:lnSpc>
            </a:pPr>
            <a:r>
              <a:rPr lang="es-ES" sz="1800" smtClean="0"/>
              <a:t>Alarmas Personal (SOS y Asistencia Inmediata).</a:t>
            </a:r>
          </a:p>
          <a:p>
            <a:pPr eaLnBrk="1" hangingPunct="1">
              <a:lnSpc>
                <a:spcPct val="90000"/>
              </a:lnSpc>
            </a:pPr>
            <a:r>
              <a:rPr lang="es-ES" sz="1800" smtClean="0"/>
              <a:t>Video Vigilancia.</a:t>
            </a:r>
          </a:p>
          <a:p>
            <a:pPr eaLnBrk="1" hangingPunct="1">
              <a:lnSpc>
                <a:spcPct val="90000"/>
              </a:lnSpc>
              <a:buFont typeface="Wingdings 2" pitchFamily="18" charset="2"/>
              <a:buNone/>
            </a:pPr>
            <a:endParaRPr lang="es-EC" sz="1800" smtClean="0"/>
          </a:p>
          <a:p>
            <a:pPr eaLnBrk="1" hangingPunct="1">
              <a:lnSpc>
                <a:spcPct val="90000"/>
              </a:lnSpc>
              <a:buFont typeface="Wingdings 2" pitchFamily="18" charset="2"/>
              <a:buNone/>
            </a:pPr>
            <a:r>
              <a:rPr lang="es-EC" sz="1800" smtClean="0"/>
              <a:t>Los sistemas de seguridad existentes poseen los siguientes sistemas:</a:t>
            </a:r>
            <a:endParaRPr lang="es-ES" sz="1800" smtClean="0"/>
          </a:p>
        </p:txBody>
      </p:sp>
      <p:sp>
        <p:nvSpPr>
          <p:cNvPr id="25603" name="Text Box 4"/>
          <p:cNvSpPr txBox="1">
            <a:spLocks noChangeArrowheads="1"/>
          </p:cNvSpPr>
          <p:nvPr/>
        </p:nvSpPr>
        <p:spPr bwMode="auto">
          <a:xfrm>
            <a:off x="611188" y="1341438"/>
            <a:ext cx="8135937" cy="1190625"/>
          </a:xfrm>
          <a:prstGeom prst="rect">
            <a:avLst/>
          </a:prstGeom>
          <a:noFill/>
          <a:ln w="9525">
            <a:noFill/>
            <a:miter lim="800000"/>
            <a:headEnd/>
            <a:tailEnd/>
          </a:ln>
        </p:spPr>
        <p:txBody>
          <a:bodyPr>
            <a:spAutoFit/>
          </a:bodyPr>
          <a:lstStyle/>
          <a:p>
            <a:pPr algn="just">
              <a:spcBef>
                <a:spcPct val="50000"/>
              </a:spcBef>
            </a:pPr>
            <a:r>
              <a:rPr lang="es-ES"/>
              <a:t>En el mercado, existe una amplia oferta de productos relacionados con seguridad domiciliaria dentro de los cuales podemos identificar cuatro áreas específicas de funciones y servicios que realizan todo sistema de seguridad, y estas son:</a:t>
            </a:r>
          </a:p>
        </p:txBody>
      </p:sp>
      <p:sp>
        <p:nvSpPr>
          <p:cNvPr id="25604" name="Rectangle 5"/>
          <p:cNvSpPr>
            <a:spLocks noChangeArrowheads="1"/>
          </p:cNvSpPr>
          <p:nvPr/>
        </p:nvSpPr>
        <p:spPr bwMode="auto">
          <a:xfrm>
            <a:off x="755650" y="5445125"/>
            <a:ext cx="4968875" cy="641350"/>
          </a:xfrm>
          <a:prstGeom prst="rect">
            <a:avLst/>
          </a:prstGeom>
          <a:noFill/>
          <a:ln w="9525">
            <a:noFill/>
            <a:miter lim="800000"/>
            <a:headEnd/>
            <a:tailEnd/>
          </a:ln>
        </p:spPr>
        <p:txBody>
          <a:bodyPr anchor="ctr">
            <a:spAutoFit/>
          </a:bodyPr>
          <a:lstStyle/>
          <a:p>
            <a:pPr algn="just"/>
            <a:r>
              <a:rPr lang="es-ES"/>
              <a:t>Sistema conectado a CRA </a:t>
            </a:r>
          </a:p>
          <a:p>
            <a:pPr algn="just"/>
            <a:r>
              <a:rPr lang="es-ES"/>
              <a:t>Sistema de Monitorización Personal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25601"/>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animEffect transition="in" filter="fade">
                                      <p:cBhvr>
                                        <p:cTn id="9" dur="1000">
                                          <p:stCondLst>
                                            <p:cond delay="0"/>
                                          </p:stCondLst>
                                        </p:cTn>
                                        <p:tgtEl>
                                          <p:spTgt spid="25602">
                                            <p:txEl>
                                              <p:pRg st="1" end="1"/>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fade">
                                      <p:cBhvr>
                                        <p:cTn id="12" dur="1000">
                                          <p:stCondLst>
                                            <p:cond delay="0"/>
                                          </p:stCondLst>
                                        </p:cTn>
                                        <p:tgtEl>
                                          <p:spTgt spid="2560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animEffect transition="in" filter="fade">
                                      <p:cBhvr>
                                        <p:cTn id="15" dur="1000">
                                          <p:stCondLst>
                                            <p:cond delay="0"/>
                                          </p:stCondLst>
                                        </p:cTn>
                                        <p:tgtEl>
                                          <p:spTgt spid="2560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2">
                                            <p:txEl>
                                              <p:pRg st="4" end="4"/>
                                            </p:txEl>
                                          </p:spTgt>
                                        </p:tgtEl>
                                        <p:attrNameLst>
                                          <p:attrName>style.visibility</p:attrName>
                                        </p:attrNameLst>
                                      </p:cBhvr>
                                      <p:to>
                                        <p:strVal val="visible"/>
                                      </p:to>
                                    </p:set>
                                    <p:animEffect transition="in" filter="fade">
                                      <p:cBhvr>
                                        <p:cTn id="18" dur="1000">
                                          <p:stCondLst>
                                            <p:cond delay="0"/>
                                          </p:stCondLst>
                                        </p:cTn>
                                        <p:tgtEl>
                                          <p:spTgt spid="2560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602">
                                            <p:txEl>
                                              <p:pRg st="6" end="6"/>
                                            </p:txEl>
                                          </p:spTgt>
                                        </p:tgtEl>
                                        <p:attrNameLst>
                                          <p:attrName>style.visibility</p:attrName>
                                        </p:attrNameLst>
                                      </p:cBhvr>
                                      <p:to>
                                        <p:strVal val="visible"/>
                                      </p:to>
                                    </p:set>
                                    <p:animEffect transition="in" filter="fade">
                                      <p:cBhvr>
                                        <p:cTn id="21" dur="1000">
                                          <p:stCondLst>
                                            <p:cond delay="0"/>
                                          </p:stCondLst>
                                        </p:cTn>
                                        <p:tgtEl>
                                          <p:spTgt spid="25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214313"/>
            <a:ext cx="8643937" cy="1143000"/>
          </a:xfrm>
        </p:spPr>
        <p:txBody>
          <a:bodyPr/>
          <a:lstStyle/>
          <a:p>
            <a:pPr algn="ctr"/>
            <a:r>
              <a:rPr lang="es-ES" smtClean="0"/>
              <a:t>CARACTERÍSTICAS DEL SISTEMA</a:t>
            </a:r>
          </a:p>
        </p:txBody>
      </p:sp>
      <p:sp>
        <p:nvSpPr>
          <p:cNvPr id="3" name="2 Marcador de contenido"/>
          <p:cNvSpPr>
            <a:spLocks noGrp="1"/>
          </p:cNvSpPr>
          <p:nvPr>
            <p:ph idx="1"/>
          </p:nvPr>
        </p:nvSpPr>
        <p:spPr>
          <a:xfrm>
            <a:off x="457200" y="1600200"/>
            <a:ext cx="8186738" cy="1685925"/>
          </a:xfrm>
        </p:spPr>
        <p:txBody>
          <a:bodyPr/>
          <a:lstStyle/>
          <a:p>
            <a:pPr algn="just"/>
            <a:r>
              <a:rPr lang="es-ES_tradnl" sz="1800" smtClean="0"/>
              <a:t>Módulo de Comunicación ET-MINI ENC28J60 que opere como enlace</a:t>
            </a:r>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r>
              <a:rPr lang="es-ES_tradnl" sz="1800" smtClean="0"/>
              <a:t> Sistema de Control y Conmutación de Sensores y Actuadores</a:t>
            </a:r>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endParaRPr lang="es-ES_tradnl" sz="1800" smtClean="0"/>
          </a:p>
          <a:p>
            <a:pPr algn="just"/>
            <a:endParaRPr lang="es-ES" sz="1800" smtClean="0"/>
          </a:p>
        </p:txBody>
      </p:sp>
      <p:sp>
        <p:nvSpPr>
          <p:cNvPr id="4" name="3 Marcador de pie de página"/>
          <p:cNvSpPr>
            <a:spLocks noGrp="1"/>
          </p:cNvSpPr>
          <p:nvPr>
            <p:ph type="ftr" sz="quarter" idx="11"/>
          </p:nvPr>
        </p:nvSpPr>
        <p:spPr/>
        <p:txBody>
          <a:bodyPr/>
          <a:lstStyle/>
          <a:p>
            <a:pPr>
              <a:defRPr/>
            </a:pPr>
            <a:r>
              <a:rPr lang="es-EC" smtClean="0"/>
              <a:t>José  Luis Apolo C. - Erik Torres B.</a:t>
            </a:r>
            <a:endParaRPr lang="es-EC"/>
          </a:p>
        </p:txBody>
      </p:sp>
      <p:sp>
        <p:nvSpPr>
          <p:cNvPr id="5" name="4 Marcador de número de diapositiva"/>
          <p:cNvSpPr>
            <a:spLocks noGrp="1"/>
          </p:cNvSpPr>
          <p:nvPr>
            <p:ph type="sldNum" sz="quarter" idx="12"/>
          </p:nvPr>
        </p:nvSpPr>
        <p:spPr/>
        <p:txBody>
          <a:bodyPr/>
          <a:lstStyle/>
          <a:p>
            <a:pPr>
              <a:defRPr/>
            </a:pPr>
            <a:fld id="{257B7804-B460-469C-BACB-A92536DDAC72}" type="slidenum">
              <a:rPr lang="es-EC" smtClean="0"/>
              <a:pPr>
                <a:defRPr/>
              </a:pPr>
              <a:t>8</a:t>
            </a:fld>
            <a:endParaRPr lang="es-EC"/>
          </a:p>
        </p:txBody>
      </p:sp>
      <p:pic>
        <p:nvPicPr>
          <p:cNvPr id="6" name="Picture 2"/>
          <p:cNvPicPr>
            <a:picLocks noChangeAspect="1" noChangeArrowheads="1"/>
          </p:cNvPicPr>
          <p:nvPr/>
        </p:nvPicPr>
        <p:blipFill>
          <a:blip r:embed="rId2"/>
          <a:srcRect l="2866" t="4521" r="1520" b="5176"/>
          <a:stretch>
            <a:fillRect/>
          </a:stretch>
        </p:blipFill>
        <p:spPr bwMode="auto">
          <a:xfrm>
            <a:off x="3071813" y="2214563"/>
            <a:ext cx="2857500" cy="1785937"/>
          </a:xfrm>
          <a:prstGeom prst="rect">
            <a:avLst/>
          </a:prstGeom>
          <a:noFill/>
          <a:ln w="9525">
            <a:noFill/>
            <a:miter lim="800000"/>
            <a:headEnd/>
            <a:tailEnd/>
          </a:ln>
        </p:spPr>
      </p:pic>
      <p:pic>
        <p:nvPicPr>
          <p:cNvPr id="8" name="6 Imagen" descr="C:\Users\user\Documents\Nueva carpeta\DSC03929.JPG"/>
          <p:cNvPicPr>
            <a:picLocks noChangeAspect="1" noChangeArrowheads="1"/>
          </p:cNvPicPr>
          <p:nvPr/>
        </p:nvPicPr>
        <p:blipFill>
          <a:blip r:embed="rId3"/>
          <a:srcRect l="13696" t="49359" r="2353" b="26884"/>
          <a:stretch>
            <a:fillRect/>
          </a:stretch>
        </p:blipFill>
        <p:spPr bwMode="auto">
          <a:xfrm>
            <a:off x="3714750" y="5000625"/>
            <a:ext cx="5214938" cy="1428750"/>
          </a:xfrm>
          <a:prstGeom prst="rect">
            <a:avLst/>
          </a:prstGeom>
          <a:noFill/>
          <a:ln w="9525">
            <a:noFill/>
            <a:miter lim="800000"/>
            <a:headEnd/>
            <a:tailEnd/>
          </a:ln>
        </p:spPr>
      </p:pic>
      <p:pic>
        <p:nvPicPr>
          <p:cNvPr id="9" name="5 Imagen" descr="C:\Users\user\Documents\Nueva carpeta\DSC03928.JPG"/>
          <p:cNvPicPr>
            <a:picLocks noChangeAspect="1" noChangeArrowheads="1"/>
          </p:cNvPicPr>
          <p:nvPr/>
        </p:nvPicPr>
        <p:blipFill>
          <a:blip r:embed="rId4"/>
          <a:srcRect l="22115" t="16814" r="10674" b="7053"/>
          <a:stretch>
            <a:fillRect/>
          </a:stretch>
        </p:blipFill>
        <p:spPr bwMode="auto">
          <a:xfrm>
            <a:off x="428625" y="4714875"/>
            <a:ext cx="2786063" cy="1954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2"/>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stCondLst>
                                            <p:cond delay="0"/>
                                          </p:stCondLst>
                                        </p:cTn>
                                        <p:tgtEl>
                                          <p:spTgt spid="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stCondLst>
                                            <p:cond delay="0"/>
                                          </p:stCondLst>
                                        </p:cTn>
                                        <p:tgtEl>
                                          <p:spTgt spid="3">
                                            <p:txEl>
                                              <p:pRg st="8" end="8"/>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30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1143000"/>
          </a:xfrm>
        </p:spPr>
        <p:txBody>
          <a:bodyPr/>
          <a:lstStyle/>
          <a:p>
            <a:r>
              <a:rPr lang="es-ES" smtClean="0"/>
              <a:t>CARACTERÍSTICAS DEL SISTEMA</a:t>
            </a:r>
          </a:p>
        </p:txBody>
      </p:sp>
      <p:sp>
        <p:nvSpPr>
          <p:cNvPr id="3" name="2 Marcador de contenido"/>
          <p:cNvSpPr>
            <a:spLocks noGrp="1"/>
          </p:cNvSpPr>
          <p:nvPr>
            <p:ph idx="1"/>
          </p:nvPr>
        </p:nvSpPr>
        <p:spPr>
          <a:xfrm>
            <a:off x="0" y="1285875"/>
            <a:ext cx="8858250" cy="4525963"/>
          </a:xfrm>
        </p:spPr>
        <p:txBody>
          <a:bodyPr/>
          <a:lstStyle/>
          <a:p>
            <a:r>
              <a:rPr lang="es-ES_tradnl" sz="2400" smtClean="0"/>
              <a:t>Interfaz de Usuario desarrollada en LabVIEW 8.5.</a:t>
            </a:r>
          </a:p>
          <a:p>
            <a:endParaRPr lang="es-ES_tradnl" smtClean="0"/>
          </a:p>
          <a:p>
            <a:endParaRPr lang="es-ES_tradnl" smtClean="0"/>
          </a:p>
          <a:p>
            <a:endParaRPr lang="es-ES_tradnl" smtClean="0"/>
          </a:p>
          <a:p>
            <a:endParaRPr lang="es-ES_tradnl" smtClean="0"/>
          </a:p>
          <a:p>
            <a:endParaRPr lang="es-ES_tradnl" smtClean="0"/>
          </a:p>
          <a:p>
            <a:endParaRPr lang="es-ES_tradnl" smtClean="0"/>
          </a:p>
          <a:p>
            <a:endParaRPr lang="es-ES_tradnl" smtClean="0"/>
          </a:p>
          <a:p>
            <a:endParaRPr lang="es-ES_tradnl" smtClean="0"/>
          </a:p>
          <a:p>
            <a:r>
              <a:rPr lang="es-ES_tradnl" smtClean="0"/>
              <a:t>Una Base de datos elaborada en MySQL v6.13</a:t>
            </a:r>
            <a:endParaRPr lang="es-ES" smtClean="0"/>
          </a:p>
          <a:p>
            <a:endParaRPr lang="es-ES" smtClean="0"/>
          </a:p>
        </p:txBody>
      </p:sp>
      <p:sp>
        <p:nvSpPr>
          <p:cNvPr id="4" name="3 Marcador de pie de página"/>
          <p:cNvSpPr>
            <a:spLocks noGrp="1"/>
          </p:cNvSpPr>
          <p:nvPr>
            <p:ph type="ftr" sz="quarter" idx="11"/>
          </p:nvPr>
        </p:nvSpPr>
        <p:spPr/>
        <p:txBody>
          <a:bodyPr/>
          <a:lstStyle/>
          <a:p>
            <a:pPr>
              <a:defRPr/>
            </a:pPr>
            <a:r>
              <a:rPr lang="es-EC" smtClean="0"/>
              <a:t>José  Luis Apolo C. - Erik Torres B.</a:t>
            </a:r>
            <a:endParaRPr lang="es-EC"/>
          </a:p>
        </p:txBody>
      </p:sp>
      <p:sp>
        <p:nvSpPr>
          <p:cNvPr id="5" name="4 Marcador de número de diapositiva"/>
          <p:cNvSpPr>
            <a:spLocks noGrp="1"/>
          </p:cNvSpPr>
          <p:nvPr>
            <p:ph type="sldNum" sz="quarter" idx="12"/>
          </p:nvPr>
        </p:nvSpPr>
        <p:spPr/>
        <p:txBody>
          <a:bodyPr/>
          <a:lstStyle/>
          <a:p>
            <a:pPr>
              <a:defRPr/>
            </a:pPr>
            <a:fld id="{7376C0BB-4666-4F16-BE01-EE31226DA7DA}" type="slidenum">
              <a:rPr lang="es-EC" smtClean="0"/>
              <a:pPr>
                <a:defRPr/>
              </a:pPr>
              <a:t>9</a:t>
            </a:fld>
            <a:endParaRPr lang="es-EC"/>
          </a:p>
        </p:txBody>
      </p:sp>
      <p:pic>
        <p:nvPicPr>
          <p:cNvPr id="27653" name="5 Imagen"/>
          <p:cNvPicPr>
            <a:picLocks noChangeAspect="1" noChangeArrowheads="1"/>
          </p:cNvPicPr>
          <p:nvPr/>
        </p:nvPicPr>
        <p:blipFill>
          <a:blip r:embed="rId2"/>
          <a:srcRect/>
          <a:stretch>
            <a:fillRect/>
          </a:stretch>
        </p:blipFill>
        <p:spPr bwMode="auto">
          <a:xfrm>
            <a:off x="1714500" y="1857375"/>
            <a:ext cx="5929313" cy="414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500" fill="hold"/>
                                        <p:tgtEl>
                                          <p:spTgt spid="2"/>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stCondLst>
                                            <p:cond delay="0"/>
                                          </p:stCondLst>
                                        </p:cTn>
                                        <p:tgtEl>
                                          <p:spTgt spid="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écnic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1347</TotalTime>
  <Words>790</Words>
  <Application>Microsoft Office PowerPoint</Application>
  <PresentationFormat>Presentación en pantalla (4:3)</PresentationFormat>
  <Paragraphs>143</Paragraphs>
  <Slides>19</Slides>
  <Notes>10</Notes>
  <HiddenSlides>0</HiddenSlides>
  <MMClips>0</MMClips>
  <ScaleCrop>false</ScaleCrop>
  <HeadingPairs>
    <vt:vector size="8" baseType="variant">
      <vt:variant>
        <vt:lpstr>Fuentes usadas</vt:lpstr>
      </vt:variant>
      <vt:variant>
        <vt:i4>4</vt:i4>
      </vt:variant>
      <vt:variant>
        <vt:lpstr>Plantilla de diseño</vt:lpstr>
      </vt:variant>
      <vt:variant>
        <vt:i4>6</vt:i4>
      </vt:variant>
      <vt:variant>
        <vt:lpstr>Servidores OLE incrustados</vt:lpstr>
      </vt:variant>
      <vt:variant>
        <vt:i4>1</vt:i4>
      </vt:variant>
      <vt:variant>
        <vt:lpstr>Títulos de diapositiva</vt:lpstr>
      </vt:variant>
      <vt:variant>
        <vt:i4>19</vt:i4>
      </vt:variant>
    </vt:vector>
  </HeadingPairs>
  <TitlesOfParts>
    <vt:vector size="30" baseType="lpstr">
      <vt:lpstr>Arial</vt:lpstr>
      <vt:lpstr>Franklin Gothic Book</vt:lpstr>
      <vt:lpstr>Wingdings 2</vt:lpstr>
      <vt:lpstr>Calibri</vt:lpstr>
      <vt:lpstr>Técnico</vt:lpstr>
      <vt:lpstr>Técnico</vt:lpstr>
      <vt:lpstr>Técnico</vt:lpstr>
      <vt:lpstr>Técnico</vt:lpstr>
      <vt:lpstr>Técnico</vt:lpstr>
      <vt:lpstr>Técnico</vt:lpstr>
      <vt:lpstr>Visio</vt:lpstr>
      <vt:lpstr>Diapositiva 1</vt:lpstr>
      <vt:lpstr>Introducción</vt:lpstr>
      <vt:lpstr>Objetivos</vt:lpstr>
      <vt:lpstr>Estrategia Implementada</vt:lpstr>
      <vt:lpstr>Alcance del Proyecto</vt:lpstr>
      <vt:lpstr>Diapositiva 6</vt:lpstr>
      <vt:lpstr>Estudio de la Realidad Actual</vt:lpstr>
      <vt:lpstr>CARACTERÍSTICAS DEL SISTEMA</vt:lpstr>
      <vt:lpstr>CARACTERÍSTICAS DEL SISTEMA</vt:lpstr>
      <vt:lpstr>Diagrama de Bloques del Sistema</vt:lpstr>
      <vt:lpstr>Características del Software</vt:lpstr>
      <vt:lpstr>Características del Software</vt:lpstr>
      <vt:lpstr>Características del Software</vt:lpstr>
      <vt:lpstr>Características del Software</vt:lpstr>
      <vt:lpstr>Modelo de Prototipo</vt:lpstr>
      <vt:lpstr>Recomendaciones</vt:lpstr>
      <vt:lpstr>Conclusiones</vt:lpstr>
      <vt:lpstr>Conclusiones</vt:lpstr>
      <vt:lpstr>GRACIAS</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Seguridad Domiciliaria</dc:title>
  <dc:creator>Centro de Visión y Robótica</dc:creator>
  <cp:lastModifiedBy>JoLuaP</cp:lastModifiedBy>
  <cp:revision>63</cp:revision>
  <dcterms:created xsi:type="dcterms:W3CDTF">2009-05-12T06:13:42Z</dcterms:created>
  <dcterms:modified xsi:type="dcterms:W3CDTF">2009-05-21T15:34:36Z</dcterms:modified>
</cp:coreProperties>
</file>