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40"/>
  </p:notesMasterIdLst>
  <p:sldIdLst>
    <p:sldId id="257" r:id="rId2"/>
    <p:sldId id="258" r:id="rId3"/>
    <p:sldId id="267" r:id="rId4"/>
    <p:sldId id="259" r:id="rId5"/>
    <p:sldId id="260" r:id="rId6"/>
    <p:sldId id="261" r:id="rId7"/>
    <p:sldId id="262" r:id="rId8"/>
    <p:sldId id="263" r:id="rId9"/>
    <p:sldId id="264" r:id="rId10"/>
    <p:sldId id="293" r:id="rId11"/>
    <p:sldId id="294" r:id="rId12"/>
    <p:sldId id="295" r:id="rId13"/>
    <p:sldId id="296" r:id="rId14"/>
    <p:sldId id="266" r:id="rId15"/>
    <p:sldId id="268" r:id="rId16"/>
    <p:sldId id="269" r:id="rId17"/>
    <p:sldId id="270" r:id="rId18"/>
    <p:sldId id="271" r:id="rId19"/>
    <p:sldId id="272" r:id="rId20"/>
    <p:sldId id="279" r:id="rId21"/>
    <p:sldId id="280" r:id="rId22"/>
    <p:sldId id="273" r:id="rId23"/>
    <p:sldId id="278" r:id="rId24"/>
    <p:sldId id="277" r:id="rId25"/>
    <p:sldId id="281" r:id="rId26"/>
    <p:sldId id="282" r:id="rId27"/>
    <p:sldId id="284" r:id="rId28"/>
    <p:sldId id="285" r:id="rId29"/>
    <p:sldId id="286" r:id="rId30"/>
    <p:sldId id="287" r:id="rId31"/>
    <p:sldId id="288" r:id="rId32"/>
    <p:sldId id="289" r:id="rId33"/>
    <p:sldId id="290" r:id="rId34"/>
    <p:sldId id="291" r:id="rId35"/>
    <p:sldId id="274" r:id="rId36"/>
    <p:sldId id="283" r:id="rId37"/>
    <p:sldId id="275" r:id="rId38"/>
    <p:sldId id="292" r:id="rId39"/>
  </p:sldIdLst>
  <p:sldSz cx="9144000" cy="6858000" type="screen4x3"/>
  <p:notesSz cx="6858000" cy="9144000"/>
  <p:defaultTextStyle>
    <a:defPPr>
      <a:defRPr lang="es-ES"/>
    </a:defPPr>
    <a:lvl1pPr algn="l" rtl="0" fontAlgn="base">
      <a:spcBef>
        <a:spcPct val="0"/>
      </a:spcBef>
      <a:spcAft>
        <a:spcPct val="0"/>
      </a:spcAft>
      <a:defRPr sz="2500" kern="1200">
        <a:solidFill>
          <a:schemeClr val="tx1"/>
        </a:solidFill>
        <a:latin typeface="Arial" charset="0"/>
        <a:ea typeface="+mn-ea"/>
        <a:cs typeface="+mn-cs"/>
      </a:defRPr>
    </a:lvl1pPr>
    <a:lvl2pPr marL="457200" algn="l" rtl="0" fontAlgn="base">
      <a:spcBef>
        <a:spcPct val="0"/>
      </a:spcBef>
      <a:spcAft>
        <a:spcPct val="0"/>
      </a:spcAft>
      <a:defRPr sz="2500" kern="1200">
        <a:solidFill>
          <a:schemeClr val="tx1"/>
        </a:solidFill>
        <a:latin typeface="Arial" charset="0"/>
        <a:ea typeface="+mn-ea"/>
        <a:cs typeface="+mn-cs"/>
      </a:defRPr>
    </a:lvl2pPr>
    <a:lvl3pPr marL="914400" algn="l" rtl="0" fontAlgn="base">
      <a:spcBef>
        <a:spcPct val="0"/>
      </a:spcBef>
      <a:spcAft>
        <a:spcPct val="0"/>
      </a:spcAft>
      <a:defRPr sz="2500" kern="1200">
        <a:solidFill>
          <a:schemeClr val="tx1"/>
        </a:solidFill>
        <a:latin typeface="Arial" charset="0"/>
        <a:ea typeface="+mn-ea"/>
        <a:cs typeface="+mn-cs"/>
      </a:defRPr>
    </a:lvl3pPr>
    <a:lvl4pPr marL="1371600" algn="l" rtl="0" fontAlgn="base">
      <a:spcBef>
        <a:spcPct val="0"/>
      </a:spcBef>
      <a:spcAft>
        <a:spcPct val="0"/>
      </a:spcAft>
      <a:defRPr sz="2500" kern="1200">
        <a:solidFill>
          <a:schemeClr val="tx1"/>
        </a:solidFill>
        <a:latin typeface="Arial" charset="0"/>
        <a:ea typeface="+mn-ea"/>
        <a:cs typeface="+mn-cs"/>
      </a:defRPr>
    </a:lvl4pPr>
    <a:lvl5pPr marL="1828800" algn="l" rtl="0" fontAlgn="base">
      <a:spcBef>
        <a:spcPct val="0"/>
      </a:spcBef>
      <a:spcAft>
        <a:spcPct val="0"/>
      </a:spcAft>
      <a:defRPr sz="2500" kern="1200">
        <a:solidFill>
          <a:schemeClr val="tx1"/>
        </a:solidFill>
        <a:latin typeface="Arial" charset="0"/>
        <a:ea typeface="+mn-ea"/>
        <a:cs typeface="+mn-cs"/>
      </a:defRPr>
    </a:lvl5pPr>
    <a:lvl6pPr marL="2286000" algn="l" defTabSz="914400" rtl="0" eaLnBrk="1" latinLnBrk="0" hangingPunct="1">
      <a:defRPr sz="2500" kern="1200">
        <a:solidFill>
          <a:schemeClr val="tx1"/>
        </a:solidFill>
        <a:latin typeface="Arial" charset="0"/>
        <a:ea typeface="+mn-ea"/>
        <a:cs typeface="+mn-cs"/>
      </a:defRPr>
    </a:lvl6pPr>
    <a:lvl7pPr marL="2743200" algn="l" defTabSz="914400" rtl="0" eaLnBrk="1" latinLnBrk="0" hangingPunct="1">
      <a:defRPr sz="2500" kern="1200">
        <a:solidFill>
          <a:schemeClr val="tx1"/>
        </a:solidFill>
        <a:latin typeface="Arial" charset="0"/>
        <a:ea typeface="+mn-ea"/>
        <a:cs typeface="+mn-cs"/>
      </a:defRPr>
    </a:lvl7pPr>
    <a:lvl8pPr marL="3200400" algn="l" defTabSz="914400" rtl="0" eaLnBrk="1" latinLnBrk="0" hangingPunct="1">
      <a:defRPr sz="2500" kern="1200">
        <a:solidFill>
          <a:schemeClr val="tx1"/>
        </a:solidFill>
        <a:latin typeface="Arial" charset="0"/>
        <a:ea typeface="+mn-ea"/>
        <a:cs typeface="+mn-cs"/>
      </a:defRPr>
    </a:lvl8pPr>
    <a:lvl9pPr marL="3657600" algn="l" defTabSz="914400" rtl="0" eaLnBrk="1" latinLnBrk="0" hangingPunct="1">
      <a:defRPr sz="25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460" autoAdjust="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B3875D8-7ADB-46DF-8001-63057FC9DDF6}"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C7052-CAFC-4EA7-9D5A-2A8D513699C6}" type="slidenum">
              <a:rPr lang="es-ES"/>
              <a:pPr/>
              <a:t>1</a:t>
            </a:fld>
            <a:endParaRPr lang="es-ES"/>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1444AD-B8D8-4797-8D6A-512FC52FA585}" type="slidenum">
              <a:rPr lang="es-ES"/>
              <a:pPr/>
              <a:t>10</a:t>
            </a:fld>
            <a:endParaRPr lang="es-ES"/>
          </a:p>
        </p:txBody>
      </p:sp>
      <p:sp>
        <p:nvSpPr>
          <p:cNvPr id="186370" name="Rectangle 2"/>
          <p:cNvSpPr>
            <a:spLocks noRo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FEEF6-41F5-4D7E-A6E5-FFA29B64D4BB}" type="slidenum">
              <a:rPr lang="es-ES"/>
              <a:pPr/>
              <a:t>11</a:t>
            </a:fld>
            <a:endParaRPr lang="es-ES"/>
          </a:p>
        </p:txBody>
      </p:sp>
      <p:sp>
        <p:nvSpPr>
          <p:cNvPr id="188418" name="Rectangle 2"/>
          <p:cNvSpPr>
            <a:spLocks noRo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8BD67-5D19-4E49-B112-8E7A29331736}" type="slidenum">
              <a:rPr lang="es-ES"/>
              <a:pPr/>
              <a:t>12</a:t>
            </a:fld>
            <a:endParaRPr lang="es-ES"/>
          </a:p>
        </p:txBody>
      </p:sp>
      <p:sp>
        <p:nvSpPr>
          <p:cNvPr id="190466" name="Rectangle 2"/>
          <p:cNvSpPr>
            <a:spLocks noRo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8ABFE-7930-4A38-898B-23E2042D43C6}" type="slidenum">
              <a:rPr lang="es-ES"/>
              <a:pPr/>
              <a:t>13</a:t>
            </a:fld>
            <a:endParaRPr lang="es-ES"/>
          </a:p>
        </p:txBody>
      </p:sp>
      <p:sp>
        <p:nvSpPr>
          <p:cNvPr id="192514" name="Rectangle 2"/>
          <p:cNvSpPr>
            <a:spLocks noRo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7CB8B3-35D2-4AF6-A2B0-319913A13BAC}" type="slidenum">
              <a:rPr lang="es-ES"/>
              <a:pPr/>
              <a:t>14</a:t>
            </a:fld>
            <a:endParaRPr lang="es-ES"/>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CD7ED-2846-4886-9BDA-B932E68AB713}" type="slidenum">
              <a:rPr lang="es-ES"/>
              <a:pPr/>
              <a:t>15</a:t>
            </a:fld>
            <a:endParaRPr lang="es-ES"/>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E0CAC3-EDB1-41E8-9BA1-3ABE405525F1}" type="slidenum">
              <a:rPr lang="es-ES"/>
              <a:pPr/>
              <a:t>16</a:t>
            </a:fld>
            <a:endParaRPr lang="es-ES"/>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E9E5D-D3A1-48F1-A266-4C8B10599A7B}" type="slidenum">
              <a:rPr lang="es-ES"/>
              <a:pPr/>
              <a:t>17</a:t>
            </a:fld>
            <a:endParaRPr lang="es-ES"/>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42318A-1B24-4A24-B347-2FC7135520C8}" type="slidenum">
              <a:rPr lang="es-ES"/>
              <a:pPr/>
              <a:t>18</a:t>
            </a:fld>
            <a:endParaRPr lang="es-ES"/>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BD52D-A4B8-434D-8377-BD54F0587BC3}" type="slidenum">
              <a:rPr lang="es-ES"/>
              <a:pPr/>
              <a:t>19</a:t>
            </a:fld>
            <a:endParaRPr lang="es-ES"/>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3EF552-DEA3-4B08-8E7D-1EE9886522E1}" type="slidenum">
              <a:rPr lang="es-ES"/>
              <a:pPr/>
              <a:t>2</a:t>
            </a:fld>
            <a:endParaRPr lang="es-ES"/>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9DA26-235E-4F99-8167-0C8B6FBDC7D8}" type="slidenum">
              <a:rPr lang="es-ES"/>
              <a:pPr/>
              <a:t>20</a:t>
            </a:fld>
            <a:endParaRPr lang="es-ES"/>
          </a:p>
        </p:txBody>
      </p:sp>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5BD91C-2888-433B-86B3-0505A5497460}" type="slidenum">
              <a:rPr lang="es-ES"/>
              <a:pPr/>
              <a:t>21</a:t>
            </a:fld>
            <a:endParaRPr lang="es-ES"/>
          </a:p>
        </p:txBody>
      </p:sp>
      <p:sp>
        <p:nvSpPr>
          <p:cNvPr id="159746" name="Rectangle 2"/>
          <p:cNvSpPr>
            <a:spLocks noRo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91CB94-D13A-4AE9-88AF-72D4DD3CEE55}" type="slidenum">
              <a:rPr lang="es-ES"/>
              <a:pPr/>
              <a:t>22</a:t>
            </a:fld>
            <a:endParaRPr lang="es-ES"/>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126063-792A-4466-8143-8034DCE22100}" type="slidenum">
              <a:rPr lang="es-ES"/>
              <a:pPr/>
              <a:t>23</a:t>
            </a:fld>
            <a:endParaRPr lang="es-ES"/>
          </a:p>
        </p:txBody>
      </p:sp>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6112A-F0EA-405B-8087-33473E7991C1}" type="slidenum">
              <a:rPr lang="es-ES"/>
              <a:pPr/>
              <a:t>24</a:t>
            </a:fld>
            <a:endParaRPr lang="es-ES"/>
          </a:p>
        </p:txBody>
      </p:sp>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39E1E4-2897-4EBD-9858-A0F0C036B074}" type="slidenum">
              <a:rPr lang="es-ES"/>
              <a:pPr/>
              <a:t>25</a:t>
            </a:fld>
            <a:endParaRPr lang="es-ES"/>
          </a:p>
        </p:txBody>
      </p:sp>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D9C694-88A4-4E08-9066-7212B49779C0}" type="slidenum">
              <a:rPr lang="es-ES"/>
              <a:pPr/>
              <a:t>26</a:t>
            </a:fld>
            <a:endParaRPr lang="es-ES"/>
          </a:p>
        </p:txBody>
      </p:sp>
      <p:sp>
        <p:nvSpPr>
          <p:cNvPr id="163842" name="Rectangle 2"/>
          <p:cNvSpPr>
            <a:spLocks noRo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C3499-86B3-4B51-8788-760662763B44}" type="slidenum">
              <a:rPr lang="es-ES"/>
              <a:pPr/>
              <a:t>27</a:t>
            </a:fld>
            <a:endParaRPr lang="es-ES"/>
          </a:p>
        </p:txBody>
      </p:sp>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BC176F-E9E6-40FB-8178-485056F78987}" type="slidenum">
              <a:rPr lang="es-ES"/>
              <a:pPr/>
              <a:t>28</a:t>
            </a:fld>
            <a:endParaRPr lang="es-ES"/>
          </a:p>
        </p:txBody>
      </p:sp>
      <p:sp>
        <p:nvSpPr>
          <p:cNvPr id="169986" name="Rectangle 2"/>
          <p:cNvSpPr>
            <a:spLocks noRo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DDA065-11B5-4089-A20D-9C1CA453D9B9}" type="slidenum">
              <a:rPr lang="es-ES"/>
              <a:pPr/>
              <a:t>29</a:t>
            </a:fld>
            <a:endParaRPr lang="es-ES"/>
          </a:p>
        </p:txBody>
      </p:sp>
      <p:sp>
        <p:nvSpPr>
          <p:cNvPr id="172034" name="Rectangle 2"/>
          <p:cNvSpPr>
            <a:spLocks noRo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843C7-F8C5-43AD-94CB-2BBFDCDDDD35}" type="slidenum">
              <a:rPr lang="es-ES"/>
              <a:pPr/>
              <a:t>3</a:t>
            </a:fld>
            <a:endParaRPr lang="es-ES"/>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2B23A-8033-48EB-B677-B8C45A2187BF}" type="slidenum">
              <a:rPr lang="es-ES"/>
              <a:pPr/>
              <a:t>30</a:t>
            </a:fld>
            <a:endParaRPr lang="es-ES"/>
          </a:p>
        </p:txBody>
      </p:sp>
      <p:sp>
        <p:nvSpPr>
          <p:cNvPr id="174082" name="Rectangle 2"/>
          <p:cNvSpPr>
            <a:spLocks noRo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D83B1C-84A7-4393-A1F7-9036502350ED}" type="slidenum">
              <a:rPr lang="es-ES"/>
              <a:pPr/>
              <a:t>31</a:t>
            </a:fld>
            <a:endParaRPr lang="es-ES"/>
          </a:p>
        </p:txBody>
      </p:sp>
      <p:sp>
        <p:nvSpPr>
          <p:cNvPr id="176130" name="Rectangle 2"/>
          <p:cNvSpPr>
            <a:spLocks noRo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7D5E0D-1005-49C5-8C7B-C682884C7D46}" type="slidenum">
              <a:rPr lang="es-ES"/>
              <a:pPr/>
              <a:t>32</a:t>
            </a:fld>
            <a:endParaRPr lang="es-ES"/>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CD4CA-0689-4236-A85F-5FF25351585C}" type="slidenum">
              <a:rPr lang="es-ES"/>
              <a:pPr/>
              <a:t>33</a:t>
            </a:fld>
            <a:endParaRPr lang="es-ES"/>
          </a:p>
        </p:txBody>
      </p:sp>
      <p:sp>
        <p:nvSpPr>
          <p:cNvPr id="180226" name="Rectangle 2"/>
          <p:cNvSpPr>
            <a:spLocks noRo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23C867-2263-43CE-8E13-41524AA7B564}" type="slidenum">
              <a:rPr lang="es-ES"/>
              <a:pPr/>
              <a:t>34</a:t>
            </a:fld>
            <a:endParaRPr lang="es-ES"/>
          </a:p>
        </p:txBody>
      </p:sp>
      <p:sp>
        <p:nvSpPr>
          <p:cNvPr id="182274" name="Rectangle 2"/>
          <p:cNvSpPr>
            <a:spLocks noRo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8BFF5-C1EA-49C1-9C17-C060AE1B8F15}" type="slidenum">
              <a:rPr lang="es-ES"/>
              <a:pPr/>
              <a:t>35</a:t>
            </a:fld>
            <a:endParaRPr lang="es-ES"/>
          </a:p>
        </p:txBody>
      </p:sp>
      <p:sp>
        <p:nvSpPr>
          <p:cNvPr id="147458" name="Rectangle 2"/>
          <p:cNvSpPr>
            <a:spLocks noRo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86A33-2527-416C-BB4F-B26E768BDB02}" type="slidenum">
              <a:rPr lang="es-ES"/>
              <a:pPr/>
              <a:t>36</a:t>
            </a:fld>
            <a:endParaRPr lang="es-ES"/>
          </a:p>
        </p:txBody>
      </p:sp>
      <p:sp>
        <p:nvSpPr>
          <p:cNvPr id="165890" name="Rectangle 2"/>
          <p:cNvSpPr>
            <a:spLocks noRo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40A4A-DB6E-483B-8814-54B488947BFF}" type="slidenum">
              <a:rPr lang="es-ES"/>
              <a:pPr/>
              <a:t>37</a:t>
            </a:fld>
            <a:endParaRPr lang="es-ES"/>
          </a:p>
        </p:txBody>
      </p:sp>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7CE63D-79E4-451A-9F37-66BB51E5DCDC}" type="slidenum">
              <a:rPr lang="es-ES"/>
              <a:pPr/>
              <a:t>38</a:t>
            </a:fld>
            <a:endParaRPr lang="es-ES"/>
          </a:p>
        </p:txBody>
      </p:sp>
      <p:sp>
        <p:nvSpPr>
          <p:cNvPr id="184322" name="Rectangle 2"/>
          <p:cNvSpPr>
            <a:spLocks noRo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8B4D63-AE0A-4B3C-A5D1-BBB2A5EDE157}" type="slidenum">
              <a:rPr lang="es-ES"/>
              <a:pPr/>
              <a:t>4</a:t>
            </a:fld>
            <a:endParaRPr lang="es-ES"/>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72A16-AFD9-4456-BB12-99F736270359}" type="slidenum">
              <a:rPr lang="es-ES"/>
              <a:pPr/>
              <a:t>5</a:t>
            </a:fld>
            <a:endParaRPr lang="es-ES"/>
          </a:p>
        </p:txBody>
      </p:sp>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677B2-9561-4047-A841-57292807FD5A}" type="slidenum">
              <a:rPr lang="es-ES"/>
              <a:pPr/>
              <a:t>6</a:t>
            </a:fld>
            <a:endParaRPr lang="es-ES"/>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BAC35-3B23-44D2-B62A-6E68E0984586}" type="slidenum">
              <a:rPr lang="es-ES"/>
              <a:pPr/>
              <a:t>7</a:t>
            </a:fld>
            <a:endParaRPr lang="es-ES"/>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5B50B-26CA-47A9-93B3-1C3B20B10562}" type="slidenum">
              <a:rPr lang="es-ES"/>
              <a:pPr/>
              <a:t>8</a:t>
            </a:fld>
            <a:endParaRPr lang="es-E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AEBD5-9A61-4B97-8B2E-2FCE4B830357}" type="slidenum">
              <a:rPr lang="es-ES"/>
              <a:pPr/>
              <a:t>9</a:t>
            </a:fld>
            <a:endParaRPr lang="es-ES"/>
          </a:p>
        </p:txBody>
      </p:sp>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9330" name="Group 2"/>
          <p:cNvGrpSpPr>
            <a:grpSpLocks/>
          </p:cNvGrpSpPr>
          <p:nvPr/>
        </p:nvGrpSpPr>
        <p:grpSpPr bwMode="auto">
          <a:xfrm>
            <a:off x="-6350" y="20638"/>
            <a:ext cx="9144000" cy="6858000"/>
            <a:chOff x="0" y="0"/>
            <a:chExt cx="5760" cy="4320"/>
          </a:xfrm>
        </p:grpSpPr>
        <p:sp>
          <p:nvSpPr>
            <p:cNvPr id="9933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s-ES"/>
            </a:p>
          </p:txBody>
        </p:sp>
        <p:sp>
          <p:nvSpPr>
            <p:cNvPr id="9933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s-ES"/>
            </a:p>
          </p:txBody>
        </p:sp>
      </p:grpSp>
      <p:sp>
        <p:nvSpPr>
          <p:cNvPr id="99333"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s-ES"/>
          </a:p>
        </p:txBody>
      </p:sp>
      <p:grpSp>
        <p:nvGrpSpPr>
          <p:cNvPr id="99334" name="Group 6"/>
          <p:cNvGrpSpPr>
            <a:grpSpLocks/>
          </p:cNvGrpSpPr>
          <p:nvPr/>
        </p:nvGrpSpPr>
        <p:grpSpPr bwMode="auto">
          <a:xfrm>
            <a:off x="-1588" y="6034088"/>
            <a:ext cx="7845426" cy="850900"/>
            <a:chOff x="0" y="3792"/>
            <a:chExt cx="4942" cy="536"/>
          </a:xfrm>
        </p:grpSpPr>
        <p:sp>
          <p:nvSpPr>
            <p:cNvPr id="9933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s-ES"/>
            </a:p>
          </p:txBody>
        </p:sp>
        <p:grpSp>
          <p:nvGrpSpPr>
            <p:cNvPr id="99336" name="Group 8"/>
            <p:cNvGrpSpPr>
              <a:grpSpLocks/>
            </p:cNvGrpSpPr>
            <p:nvPr userDrawn="1"/>
          </p:nvGrpSpPr>
          <p:grpSpPr bwMode="auto">
            <a:xfrm>
              <a:off x="2486" y="3792"/>
              <a:ext cx="2456" cy="536"/>
              <a:chOff x="2486" y="3792"/>
              <a:chExt cx="2456" cy="536"/>
            </a:xfrm>
          </p:grpSpPr>
          <p:sp>
            <p:nvSpPr>
              <p:cNvPr id="99337"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s-ES"/>
              </a:p>
            </p:txBody>
          </p:sp>
          <p:sp>
            <p:nvSpPr>
              <p:cNvPr id="9933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s-ES"/>
              </a:p>
            </p:txBody>
          </p:sp>
          <p:sp>
            <p:nvSpPr>
              <p:cNvPr id="9933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s-ES"/>
              </a:p>
            </p:txBody>
          </p:sp>
          <p:sp>
            <p:nvSpPr>
              <p:cNvPr id="9934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s-ES"/>
              </a:p>
            </p:txBody>
          </p:sp>
          <p:sp>
            <p:nvSpPr>
              <p:cNvPr id="9934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s-ES"/>
              </a:p>
            </p:txBody>
          </p:sp>
        </p:grpSp>
        <p:sp>
          <p:nvSpPr>
            <p:cNvPr id="9934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s-ES"/>
            </a:p>
          </p:txBody>
        </p:sp>
      </p:grpSp>
      <p:grpSp>
        <p:nvGrpSpPr>
          <p:cNvPr id="99343" name="Group 15"/>
          <p:cNvGrpSpPr>
            <a:grpSpLocks/>
          </p:cNvGrpSpPr>
          <p:nvPr/>
        </p:nvGrpSpPr>
        <p:grpSpPr bwMode="auto">
          <a:xfrm>
            <a:off x="627063" y="6021388"/>
            <a:ext cx="5684837" cy="849312"/>
            <a:chOff x="395" y="3793"/>
            <a:chExt cx="3581" cy="535"/>
          </a:xfrm>
        </p:grpSpPr>
        <p:sp>
          <p:nvSpPr>
            <p:cNvPr id="99344"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s-ES"/>
            </a:p>
          </p:txBody>
        </p:sp>
        <p:sp>
          <p:nvSpPr>
            <p:cNvPr id="99345"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s-ES"/>
            </a:p>
          </p:txBody>
        </p:sp>
        <p:sp>
          <p:nvSpPr>
            <p:cNvPr id="99346"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s-ES"/>
            </a:p>
          </p:txBody>
        </p:sp>
        <p:sp>
          <p:nvSpPr>
            <p:cNvPr id="99347"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s-ES"/>
            </a:p>
          </p:txBody>
        </p:sp>
        <p:sp>
          <p:nvSpPr>
            <p:cNvPr id="99348"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s-ES"/>
            </a:p>
          </p:txBody>
        </p:sp>
        <p:sp>
          <p:nvSpPr>
            <p:cNvPr id="99349"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s-ES"/>
            </a:p>
          </p:txBody>
        </p:sp>
      </p:grpSp>
      <p:sp>
        <p:nvSpPr>
          <p:cNvPr id="99350" name="Rectangle 22"/>
          <p:cNvSpPr>
            <a:spLocks noGrp="1" noChangeArrowheads="1"/>
          </p:cNvSpPr>
          <p:nvPr>
            <p:ph type="ctrTitle" sz="quarter"/>
          </p:nvPr>
        </p:nvSpPr>
        <p:spPr>
          <a:xfrm>
            <a:off x="457200" y="1447800"/>
            <a:ext cx="8229600" cy="1736725"/>
          </a:xfrm>
        </p:spPr>
        <p:txBody>
          <a:bodyPr/>
          <a:lstStyle>
            <a:lvl1pPr>
              <a:defRPr sz="5400"/>
            </a:lvl1pPr>
          </a:lstStyle>
          <a:p>
            <a:r>
              <a:rPr lang="es-ES"/>
              <a:t>Haga clic para cambiar el estilo de título	</a:t>
            </a:r>
          </a:p>
        </p:txBody>
      </p:sp>
      <p:sp>
        <p:nvSpPr>
          <p:cNvPr id="9935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C0C0C0"/>
                  </a:outerShdw>
                </a:effectLst>
              </a:defRPr>
            </a:lvl1pPr>
          </a:lstStyle>
          <a:p>
            <a:r>
              <a:rPr lang="es-ES"/>
              <a:t>Haga clic para modificar el estilo de subtítulo del patrón</a:t>
            </a:r>
          </a:p>
        </p:txBody>
      </p:sp>
      <p:sp>
        <p:nvSpPr>
          <p:cNvPr id="99352" name="Rectangle 24"/>
          <p:cNvSpPr>
            <a:spLocks noGrp="1" noChangeArrowheads="1"/>
          </p:cNvSpPr>
          <p:nvPr>
            <p:ph type="dt" sz="quarter" idx="2"/>
          </p:nvPr>
        </p:nvSpPr>
        <p:spPr/>
        <p:txBody>
          <a:bodyPr/>
          <a:lstStyle>
            <a:lvl1pPr>
              <a:defRPr/>
            </a:lvl1pPr>
          </a:lstStyle>
          <a:p>
            <a:endParaRPr lang="es-ES"/>
          </a:p>
        </p:txBody>
      </p:sp>
      <p:sp>
        <p:nvSpPr>
          <p:cNvPr id="99353" name="Rectangle 25"/>
          <p:cNvSpPr>
            <a:spLocks noGrp="1" noChangeArrowheads="1"/>
          </p:cNvSpPr>
          <p:nvPr>
            <p:ph type="sldNum" sz="quarter" idx="4"/>
          </p:nvPr>
        </p:nvSpPr>
        <p:spPr/>
        <p:txBody>
          <a:bodyPr/>
          <a:lstStyle>
            <a:lvl1pPr>
              <a:defRPr/>
            </a:lvl1pPr>
          </a:lstStyle>
          <a:p>
            <a:fld id="{A9EA8CDA-EDD1-45B1-9542-2F9831156A9E}" type="slidenum">
              <a:rPr lang="es-ES"/>
              <a:pPr/>
              <a:t>‹Nº›</a:t>
            </a:fld>
            <a:endParaRPr lang="es-ES"/>
          </a:p>
        </p:txBody>
      </p:sp>
      <p:sp>
        <p:nvSpPr>
          <p:cNvPr id="99354" name="Rectangle 26"/>
          <p:cNvSpPr>
            <a:spLocks noGrp="1" noChangeArrowheads="1"/>
          </p:cNvSpPr>
          <p:nvPr>
            <p:ph type="ftr" sz="quarter" idx="3"/>
          </p:nvPr>
        </p:nvSpPr>
        <p:spPr/>
        <p:txBody>
          <a:bodyPr/>
          <a:lstStyle>
            <a:lvl1pPr>
              <a:defRPr/>
            </a:lvl1pPr>
          </a:lstStyle>
          <a:p>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DB2D887-EB92-4226-8C12-3970163909D2}"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600"/>
            <a:ext cx="2057400" cy="5867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28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9D196B1-6DF5-4542-9221-6098A82D0540}"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8530E27-88FA-430E-ACB9-37F015837CD3}"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2A7A9BF-FF78-4E7D-955C-9974725597AF}"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C113993C-AED4-4D6A-AACF-FFFBB1B2CB0A}"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66972332-5C54-4DDD-A006-7178DA259700}"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F685FE88-5096-4ABA-9893-A4DF10D941C2}"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A21C85F6-9AFF-43CF-B737-7C3DAB9F3BF6}"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AC44CBD-C995-4E5E-8EF1-511D9E82D8E6}"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B95813F1-4D02-4AAC-AD1B-DF3ED8A5A069}"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98306" name="Group 2"/>
          <p:cNvGrpSpPr>
            <a:grpSpLocks/>
          </p:cNvGrpSpPr>
          <p:nvPr/>
        </p:nvGrpSpPr>
        <p:grpSpPr bwMode="auto">
          <a:xfrm>
            <a:off x="0" y="0"/>
            <a:ext cx="9144000" cy="6858000"/>
            <a:chOff x="0" y="0"/>
            <a:chExt cx="5760" cy="4320"/>
          </a:xfrm>
        </p:grpSpPr>
        <p:sp>
          <p:nvSpPr>
            <p:cNvPr id="9830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s-ES"/>
            </a:p>
          </p:txBody>
        </p:sp>
        <p:sp>
          <p:nvSpPr>
            <p:cNvPr id="9830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s-ES"/>
            </a:p>
          </p:txBody>
        </p:sp>
      </p:grpSp>
      <p:sp>
        <p:nvSpPr>
          <p:cNvPr id="9830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s-ES"/>
          </a:p>
        </p:txBody>
      </p:sp>
      <p:grpSp>
        <p:nvGrpSpPr>
          <p:cNvPr id="98310" name="Group 6"/>
          <p:cNvGrpSpPr>
            <a:grpSpLocks/>
          </p:cNvGrpSpPr>
          <p:nvPr/>
        </p:nvGrpSpPr>
        <p:grpSpPr bwMode="auto">
          <a:xfrm>
            <a:off x="0" y="6019800"/>
            <a:ext cx="7848600" cy="857250"/>
            <a:chOff x="0" y="3792"/>
            <a:chExt cx="4944" cy="540"/>
          </a:xfrm>
        </p:grpSpPr>
        <p:sp>
          <p:nvSpPr>
            <p:cNvPr id="9831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s-ES"/>
            </a:p>
          </p:txBody>
        </p:sp>
        <p:grpSp>
          <p:nvGrpSpPr>
            <p:cNvPr id="98312" name="Group 8"/>
            <p:cNvGrpSpPr>
              <a:grpSpLocks/>
            </p:cNvGrpSpPr>
            <p:nvPr userDrawn="1"/>
          </p:nvGrpSpPr>
          <p:grpSpPr bwMode="auto">
            <a:xfrm>
              <a:off x="2486" y="3792"/>
              <a:ext cx="2458" cy="540"/>
              <a:chOff x="2486" y="3792"/>
              <a:chExt cx="2458" cy="540"/>
            </a:xfrm>
          </p:grpSpPr>
          <p:sp>
            <p:nvSpPr>
              <p:cNvPr id="9831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s-ES"/>
              </a:p>
            </p:txBody>
          </p:sp>
          <p:sp>
            <p:nvSpPr>
              <p:cNvPr id="9831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s-ES"/>
              </a:p>
            </p:txBody>
          </p:sp>
          <p:sp>
            <p:nvSpPr>
              <p:cNvPr id="9831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s-ES"/>
              </a:p>
            </p:txBody>
          </p:sp>
          <p:sp>
            <p:nvSpPr>
              <p:cNvPr id="9831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s-ES"/>
              </a:p>
            </p:txBody>
          </p:sp>
          <p:sp>
            <p:nvSpPr>
              <p:cNvPr id="9831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s-ES"/>
              </a:p>
            </p:txBody>
          </p:sp>
        </p:grpSp>
        <p:sp>
          <p:nvSpPr>
            <p:cNvPr id="9831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s-ES"/>
            </a:p>
          </p:txBody>
        </p:sp>
      </p:grpSp>
      <p:grpSp>
        <p:nvGrpSpPr>
          <p:cNvPr id="98319" name="Group 15"/>
          <p:cNvGrpSpPr>
            <a:grpSpLocks/>
          </p:cNvGrpSpPr>
          <p:nvPr/>
        </p:nvGrpSpPr>
        <p:grpSpPr bwMode="auto">
          <a:xfrm>
            <a:off x="627063" y="6021388"/>
            <a:ext cx="5684837" cy="849312"/>
            <a:chOff x="395" y="3793"/>
            <a:chExt cx="3581" cy="535"/>
          </a:xfrm>
        </p:grpSpPr>
        <p:sp>
          <p:nvSpPr>
            <p:cNvPr id="9832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s-ES"/>
            </a:p>
          </p:txBody>
        </p:sp>
        <p:sp>
          <p:nvSpPr>
            <p:cNvPr id="9832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s-ES"/>
            </a:p>
          </p:txBody>
        </p:sp>
        <p:sp>
          <p:nvSpPr>
            <p:cNvPr id="9832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s-ES"/>
            </a:p>
          </p:txBody>
        </p:sp>
        <p:sp>
          <p:nvSpPr>
            <p:cNvPr id="9832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s-ES"/>
            </a:p>
          </p:txBody>
        </p:sp>
        <p:sp>
          <p:nvSpPr>
            <p:cNvPr id="9832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s-ES"/>
            </a:p>
          </p:txBody>
        </p:sp>
        <p:sp>
          <p:nvSpPr>
            <p:cNvPr id="9832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s-ES"/>
            </a:p>
          </p:txBody>
        </p:sp>
      </p:grpSp>
      <p:sp>
        <p:nvSpPr>
          <p:cNvPr id="9832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98327"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9832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defRPr>
            </a:lvl1pPr>
          </a:lstStyle>
          <a:p>
            <a:endParaRPr lang="es-ES"/>
          </a:p>
        </p:txBody>
      </p:sp>
      <p:sp>
        <p:nvSpPr>
          <p:cNvPr id="9832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C0C0C0"/>
                  </a:outerShdw>
                </a:effectLst>
              </a:defRPr>
            </a:lvl1pPr>
          </a:lstStyle>
          <a:p>
            <a:endParaRPr lang="es-ES"/>
          </a:p>
        </p:txBody>
      </p:sp>
      <p:sp>
        <p:nvSpPr>
          <p:cNvPr id="9833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9DB0685A-E39B-411E-A156-5C3AE60DE089}"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9.png"/><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0.png"/><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1.png"/><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2.png"/><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oleObject" Target="../embeddings/oleObject15.bin"/><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14.png"/><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15.png"/><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16.png"/><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mlDrawing" Target="../drawings/vmlDrawing2.vml"/><Relationship Id="rId1" Type="http://schemas.openxmlformats.org/officeDocument/2006/relationships/themeOverride" Target="../theme/themeOverride1.xml"/><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17.png"/><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18.png"/><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19.png"/><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oleObject" Target="../embeddings/oleObject25.bin"/><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21.png"/><Relationship Id="rId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oleObject" Target="../embeddings/oleObject27.bin"/><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23.jpeg"/><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24.png"/><Relationship Id="rId4" Type="http://schemas.openxmlformats.org/officeDocument/2006/relationships/oleObject" Target="../embeddings/oleObject3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25.png"/><Relationship Id="rId4" Type="http://schemas.openxmlformats.org/officeDocument/2006/relationships/oleObject" Target="../embeddings/oleObject31.bin"/></Relationships>
</file>

<file path=ppt/slides/_rels/slide3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32.xml"/><Relationship Id="rId7"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vmlDrawing" Target="../drawings/vmlDrawing32.v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oleObject" Target="../embeddings/oleObject32.bin"/><Relationship Id="rId9"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3.jpeg"/><Relationship Id="rId4" Type="http://schemas.openxmlformats.org/officeDocument/2006/relationships/oleObject" Target="../embeddings/oleObject3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34.png"/><Relationship Id="rId4" Type="http://schemas.openxmlformats.org/officeDocument/2006/relationships/oleObject" Target="../embeddings/oleObject3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7.vml"/><Relationship Id="rId4" Type="http://schemas.openxmlformats.org/officeDocument/2006/relationships/oleObject" Target="../embeddings/oleObject37.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oleObject" Target="../embeddings/oleObject38.bin"/><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png"/><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png"/><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8.jpeg"/><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srcRect t="3909" b="5652"/>
          <a:stretch>
            <a:fillRect/>
          </a:stretch>
        </p:blipFill>
        <p:spPr bwMode="auto">
          <a:xfrm>
            <a:off x="0" y="0"/>
            <a:ext cx="9178925" cy="6884988"/>
          </a:xfrm>
          <a:prstGeom prst="rect">
            <a:avLst/>
          </a:prstGeom>
          <a:noFill/>
          <a:ln w="9525">
            <a:noFill/>
            <a:miter lim="800000"/>
            <a:headEnd/>
            <a:tailEnd/>
          </a:ln>
          <a:effectLst/>
        </p:spPr>
      </p:pic>
      <p:sp>
        <p:nvSpPr>
          <p:cNvPr id="7171" name="Rectangle 3"/>
          <p:cNvSpPr>
            <a:spLocks noGrp="1" noChangeArrowheads="1"/>
          </p:cNvSpPr>
          <p:nvPr>
            <p:ph type="title"/>
          </p:nvPr>
        </p:nvSpPr>
        <p:spPr>
          <a:xfrm>
            <a:off x="611188" y="620713"/>
            <a:ext cx="8229600" cy="1143000"/>
          </a:xfrm>
        </p:spPr>
        <p:txBody>
          <a:bodyPr/>
          <a:lstStyle/>
          <a:p>
            <a:r>
              <a:rPr lang="es-ES" b="1" i="1">
                <a:solidFill>
                  <a:srgbClr val="0033CC"/>
                </a:solidFill>
              </a:rPr>
              <a:t>ESTUDIO DE IMPACTO AMBIENTAL.</a:t>
            </a:r>
            <a:r>
              <a:rPr lang="es-ES" b="1" i="1"/>
              <a:t/>
            </a:r>
            <a:br>
              <a:rPr lang="es-ES" b="1" i="1"/>
            </a:br>
            <a:endParaRPr lang="es-ES" b="1" i="1"/>
          </a:p>
        </p:txBody>
      </p:sp>
      <p:sp>
        <p:nvSpPr>
          <p:cNvPr id="7172" name="Rectangle 4"/>
          <p:cNvSpPr>
            <a:spLocks noGrp="1" noChangeArrowheads="1"/>
          </p:cNvSpPr>
          <p:nvPr>
            <p:ph type="subTitle" idx="4294967295"/>
          </p:nvPr>
        </p:nvSpPr>
        <p:spPr>
          <a:xfrm>
            <a:off x="4464050" y="6307138"/>
            <a:ext cx="4679950" cy="550862"/>
          </a:xfrm>
        </p:spPr>
        <p:txBody>
          <a:bodyPr/>
          <a:lstStyle/>
          <a:p>
            <a:pPr marL="0" indent="0" algn="ctr">
              <a:lnSpc>
                <a:spcPct val="90000"/>
              </a:lnSpc>
              <a:buFontTx/>
              <a:buNone/>
            </a:pPr>
            <a:r>
              <a:rPr lang="es-ES">
                <a:solidFill>
                  <a:schemeClr val="bg1"/>
                </a:solidFill>
                <a:effectLst>
                  <a:outerShdw blurRad="38100" dist="38100" dir="2700000" algn="tl">
                    <a:srgbClr val="C0C0C0"/>
                  </a:outerShdw>
                </a:effectLst>
              </a:rPr>
              <a:t>ENERO DEL 2007</a:t>
            </a:r>
          </a:p>
        </p:txBody>
      </p:sp>
      <p:pic>
        <p:nvPicPr>
          <p:cNvPr id="7173" name="Picture 5" descr="2006-12-27-1209-13_edited"/>
          <p:cNvPicPr>
            <a:picLocks noChangeAspect="1" noChangeArrowheads="1"/>
          </p:cNvPicPr>
          <p:nvPr/>
        </p:nvPicPr>
        <p:blipFill>
          <a:blip r:embed="rId5" cstate="print"/>
          <a:srcRect l="4669" t="17203" r="6241" b="41519"/>
          <a:stretch>
            <a:fillRect/>
          </a:stretch>
        </p:blipFill>
        <p:spPr bwMode="auto">
          <a:xfrm>
            <a:off x="1331913" y="1916113"/>
            <a:ext cx="6767512" cy="1836737"/>
          </a:xfrm>
          <a:prstGeom prst="rect">
            <a:avLst/>
          </a:prstGeom>
          <a:noFill/>
          <a:ln w="9525">
            <a:noFill/>
            <a:miter lim="800000"/>
            <a:headEnd/>
            <a:tailEnd/>
          </a:ln>
        </p:spPr>
      </p:pic>
      <p:sp>
        <p:nvSpPr>
          <p:cNvPr id="7174" name="Rectangle 6"/>
          <p:cNvSpPr>
            <a:spLocks noChangeArrowheads="1"/>
          </p:cNvSpPr>
          <p:nvPr/>
        </p:nvSpPr>
        <p:spPr bwMode="auto">
          <a:xfrm>
            <a:off x="323850" y="4030663"/>
            <a:ext cx="6400800" cy="1198562"/>
          </a:xfrm>
          <a:prstGeom prst="rect">
            <a:avLst/>
          </a:prstGeom>
          <a:noFill/>
          <a:ln w="9525">
            <a:noFill/>
            <a:miter lim="800000"/>
            <a:headEnd/>
            <a:tailEnd/>
          </a:ln>
          <a:effectLst/>
        </p:spPr>
        <p:txBody>
          <a:bodyPr/>
          <a:lstStyle/>
          <a:p>
            <a:pPr marL="342900" indent="-342900">
              <a:spcBef>
                <a:spcPct val="20000"/>
              </a:spcBef>
              <a:buClr>
                <a:schemeClr val="tx2"/>
              </a:buClr>
            </a:pPr>
            <a:r>
              <a:rPr lang="es-ES" sz="2800">
                <a:solidFill>
                  <a:schemeClr val="bg1"/>
                </a:solidFill>
              </a:rPr>
              <a:t>PROYECTO PUENTE </a:t>
            </a:r>
            <a:r>
              <a:rPr lang="es-ES" sz="2800" b="1">
                <a:solidFill>
                  <a:schemeClr val="bg1"/>
                </a:solidFill>
              </a:rPr>
              <a:t>CAMARONES  </a:t>
            </a:r>
            <a:r>
              <a:rPr lang="es-ES" sz="2800">
                <a:solidFill>
                  <a:schemeClr val="bg1"/>
                </a:solidFill>
              </a:rPr>
              <a:t>SOBRE EL RÍO QUEVEDO</a:t>
            </a:r>
          </a:p>
          <a:p>
            <a:pPr marL="342900" indent="-342900">
              <a:spcBef>
                <a:spcPct val="20000"/>
              </a:spcBef>
              <a:buClr>
                <a:schemeClr val="tx2"/>
              </a:buClr>
            </a:pPr>
            <a:r>
              <a:rPr lang="es-ES" sz="2800">
                <a:solidFill>
                  <a:schemeClr val="bg1"/>
                </a:solidFill>
              </a:rPr>
              <a:t>        LOS RÍOS-ECUADOR</a:t>
            </a:r>
            <a:endParaRPr lang="es-ES" sz="2800" b="1">
              <a:solidFill>
                <a:schemeClr val="bg1"/>
              </a:solidFill>
            </a:endParaRPr>
          </a:p>
        </p:txBody>
      </p:sp>
      <p:sp>
        <p:nvSpPr>
          <p:cNvPr id="7175" name="Rectangle 7"/>
          <p:cNvSpPr>
            <a:spLocks noChangeArrowheads="1"/>
          </p:cNvSpPr>
          <p:nvPr/>
        </p:nvSpPr>
        <p:spPr bwMode="auto">
          <a:xfrm>
            <a:off x="0" y="300513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7176" name="Object 8"/>
          <p:cNvGraphicFramePr>
            <a:graphicFrameLocks noChangeAspect="1"/>
          </p:cNvGraphicFramePr>
          <p:nvPr/>
        </p:nvGraphicFramePr>
        <p:xfrm>
          <a:off x="179388" y="188913"/>
          <a:ext cx="1079500" cy="1000125"/>
        </p:xfrm>
        <a:graphic>
          <a:graphicData uri="http://schemas.openxmlformats.org/presentationml/2006/ole">
            <p:oleObj spid="_x0000_s7176" r:id="rId6" imgW="9315450" imgH="4591050" progId="AutoCAD.Drawing.16">
              <p:embed/>
            </p:oleObj>
          </a:graphicData>
        </a:graphic>
      </p:graphicFrame>
      <p:sp>
        <p:nvSpPr>
          <p:cNvPr id="7177" name="Rectangle 9"/>
          <p:cNvSpPr>
            <a:spLocks noChangeArrowheads="1"/>
          </p:cNvSpPr>
          <p:nvPr/>
        </p:nvSpPr>
        <p:spPr bwMode="auto">
          <a:xfrm>
            <a:off x="179388" y="5661025"/>
            <a:ext cx="5616575" cy="647700"/>
          </a:xfrm>
          <a:prstGeom prst="rect">
            <a:avLst/>
          </a:prstGeom>
          <a:noFill/>
          <a:ln w="9525">
            <a:noFill/>
            <a:miter lim="800000"/>
            <a:headEnd/>
            <a:tailEnd/>
          </a:ln>
          <a:effectLst/>
        </p:spPr>
        <p:txBody>
          <a:bodyPr/>
          <a:lstStyle/>
          <a:p>
            <a:pPr marL="342900" indent="-342900">
              <a:spcBef>
                <a:spcPct val="20000"/>
              </a:spcBef>
              <a:buClr>
                <a:schemeClr val="tx2"/>
              </a:buClr>
            </a:pPr>
            <a:r>
              <a:rPr lang="es-ES" sz="3200" i="1">
                <a:solidFill>
                  <a:schemeClr val="bg1"/>
                </a:solidFill>
              </a:rPr>
              <a:t>MSc. GASTÓN PROAÑO 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body" idx="4294967295"/>
          </p:nvPr>
        </p:nvSpPr>
        <p:spPr>
          <a:xfrm>
            <a:off x="0" y="549275"/>
            <a:ext cx="9144000" cy="4421188"/>
          </a:xfrm>
        </p:spPr>
        <p:txBody>
          <a:bodyPr/>
          <a:lstStyle/>
          <a:p>
            <a:pPr algn="just">
              <a:buFontTx/>
              <a:buNone/>
            </a:pPr>
            <a:r>
              <a:rPr lang="es-ES" sz="2800" b="1">
                <a:solidFill>
                  <a:srgbClr val="0033CC"/>
                </a:solidFill>
              </a:rPr>
              <a:t>                 Llanura de inundación. </a:t>
            </a:r>
            <a:r>
              <a:rPr lang="es-ES" sz="2400" b="1"/>
              <a:t>Se realizó un análisis comparativo, entre imágenes ópticas  e imágenes Radar para la determinación del tipo de Llanuras de Inundación.</a:t>
            </a:r>
            <a:r>
              <a:rPr lang="es-ES" sz="2400"/>
              <a:t> </a:t>
            </a:r>
          </a:p>
        </p:txBody>
      </p:sp>
      <p:graphicFrame>
        <p:nvGraphicFramePr>
          <p:cNvPr id="185348" name="Object 4"/>
          <p:cNvGraphicFramePr>
            <a:graphicFrameLocks noChangeAspect="1"/>
          </p:cNvGraphicFramePr>
          <p:nvPr/>
        </p:nvGraphicFramePr>
        <p:xfrm>
          <a:off x="0" y="0"/>
          <a:ext cx="1079500" cy="1000125"/>
        </p:xfrm>
        <a:graphic>
          <a:graphicData uri="http://schemas.openxmlformats.org/presentationml/2006/ole">
            <p:oleObj spid="_x0000_s185348" r:id="rId4" imgW="9315450" imgH="4591050" progId="AutoCAD.Drawing.16">
              <p:embed/>
            </p:oleObj>
          </a:graphicData>
        </a:graphic>
      </p:graphicFrame>
      <p:pic>
        <p:nvPicPr>
          <p:cNvPr id="185350" name="Picture 6"/>
          <p:cNvPicPr>
            <a:picLocks noChangeAspect="1" noChangeArrowheads="1"/>
          </p:cNvPicPr>
          <p:nvPr/>
        </p:nvPicPr>
        <p:blipFill>
          <a:blip r:embed="rId5"/>
          <a:srcRect/>
          <a:stretch>
            <a:fillRect/>
          </a:stretch>
        </p:blipFill>
        <p:spPr bwMode="auto">
          <a:xfrm>
            <a:off x="684213" y="2244725"/>
            <a:ext cx="7770812" cy="37052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body" idx="4294967295"/>
          </p:nvPr>
        </p:nvSpPr>
        <p:spPr>
          <a:xfrm>
            <a:off x="0" y="549275"/>
            <a:ext cx="9144000" cy="4421188"/>
          </a:xfrm>
        </p:spPr>
        <p:txBody>
          <a:bodyPr/>
          <a:lstStyle/>
          <a:p>
            <a:pPr algn="ctr">
              <a:buFontTx/>
              <a:buNone/>
            </a:pPr>
            <a:r>
              <a:rPr lang="es-ES" sz="2800" b="1">
                <a:solidFill>
                  <a:srgbClr val="0033CC"/>
                </a:solidFill>
              </a:rPr>
              <a:t>           Imagen de Radar  </a:t>
            </a:r>
            <a:r>
              <a:rPr lang="es-ES" sz="2400" b="1"/>
              <a:t>(1976)</a:t>
            </a:r>
            <a:endParaRPr lang="es-ES" sz="2400"/>
          </a:p>
        </p:txBody>
      </p:sp>
      <p:graphicFrame>
        <p:nvGraphicFramePr>
          <p:cNvPr id="187395" name="Object 3"/>
          <p:cNvGraphicFramePr>
            <a:graphicFrameLocks noChangeAspect="1"/>
          </p:cNvGraphicFramePr>
          <p:nvPr/>
        </p:nvGraphicFramePr>
        <p:xfrm>
          <a:off x="0" y="0"/>
          <a:ext cx="1079500" cy="1000125"/>
        </p:xfrm>
        <a:graphic>
          <a:graphicData uri="http://schemas.openxmlformats.org/presentationml/2006/ole">
            <p:oleObj spid="_x0000_s187395" r:id="rId4" imgW="9315450" imgH="4591050" progId="AutoCAD.Drawing.16">
              <p:embed/>
            </p:oleObj>
          </a:graphicData>
        </a:graphic>
      </p:graphicFrame>
      <p:pic>
        <p:nvPicPr>
          <p:cNvPr id="187398" name="Picture 6"/>
          <p:cNvPicPr>
            <a:picLocks noChangeAspect="1" noChangeArrowheads="1"/>
          </p:cNvPicPr>
          <p:nvPr/>
        </p:nvPicPr>
        <p:blipFill>
          <a:blip r:embed="rId5"/>
          <a:srcRect l="19151" t="19875" r="15111" b="20863"/>
          <a:stretch>
            <a:fillRect/>
          </a:stretch>
        </p:blipFill>
        <p:spPr bwMode="auto">
          <a:xfrm>
            <a:off x="755650" y="1052513"/>
            <a:ext cx="7704138"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4294967295"/>
          </p:nvPr>
        </p:nvSpPr>
        <p:spPr>
          <a:xfrm>
            <a:off x="0" y="549275"/>
            <a:ext cx="9144000" cy="4421188"/>
          </a:xfrm>
        </p:spPr>
        <p:txBody>
          <a:bodyPr/>
          <a:lstStyle/>
          <a:p>
            <a:pPr algn="ctr">
              <a:buFontTx/>
              <a:buNone/>
            </a:pPr>
            <a:r>
              <a:rPr lang="es-ES" sz="2800" b="1">
                <a:solidFill>
                  <a:srgbClr val="0033CC"/>
                </a:solidFill>
              </a:rPr>
              <a:t>           Imagen de Radar.  </a:t>
            </a:r>
            <a:r>
              <a:rPr lang="es-ES" sz="2400" b="1"/>
              <a:t>(Curso actual del Río)</a:t>
            </a:r>
            <a:endParaRPr lang="es-ES" sz="2400"/>
          </a:p>
        </p:txBody>
      </p:sp>
      <p:graphicFrame>
        <p:nvGraphicFramePr>
          <p:cNvPr id="189443" name="Object 3"/>
          <p:cNvGraphicFramePr>
            <a:graphicFrameLocks noChangeAspect="1"/>
          </p:cNvGraphicFramePr>
          <p:nvPr/>
        </p:nvGraphicFramePr>
        <p:xfrm>
          <a:off x="0" y="0"/>
          <a:ext cx="1079500" cy="1000125"/>
        </p:xfrm>
        <a:graphic>
          <a:graphicData uri="http://schemas.openxmlformats.org/presentationml/2006/ole">
            <p:oleObj spid="_x0000_s189443" r:id="rId4" imgW="9315450" imgH="4591050" progId="AutoCAD.Drawing.16">
              <p:embed/>
            </p:oleObj>
          </a:graphicData>
        </a:graphic>
      </p:graphicFrame>
      <p:pic>
        <p:nvPicPr>
          <p:cNvPr id="189445" name="Picture 5"/>
          <p:cNvPicPr>
            <a:picLocks noChangeAspect="1" noChangeArrowheads="1"/>
          </p:cNvPicPr>
          <p:nvPr/>
        </p:nvPicPr>
        <p:blipFill>
          <a:blip r:embed="rId5"/>
          <a:srcRect l="19151" t="19859" r="13004" b="20847"/>
          <a:stretch>
            <a:fillRect/>
          </a:stretch>
        </p:blipFill>
        <p:spPr bwMode="auto">
          <a:xfrm>
            <a:off x="684213" y="1103313"/>
            <a:ext cx="7848600" cy="514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4294967295"/>
          </p:nvPr>
        </p:nvSpPr>
        <p:spPr>
          <a:xfrm>
            <a:off x="0" y="549275"/>
            <a:ext cx="9144000" cy="4421188"/>
          </a:xfrm>
        </p:spPr>
        <p:txBody>
          <a:bodyPr/>
          <a:lstStyle/>
          <a:p>
            <a:pPr algn="just">
              <a:buFontTx/>
              <a:buNone/>
            </a:pPr>
            <a:r>
              <a:rPr lang="es-ES" sz="2800" b="1">
                <a:solidFill>
                  <a:srgbClr val="0033CC"/>
                </a:solidFill>
              </a:rPr>
              <a:t>          Imagen de Google Earth  </a:t>
            </a:r>
            <a:r>
              <a:rPr lang="es-ES" sz="2400" b="1"/>
              <a:t>(Curso actual del Río)</a:t>
            </a:r>
            <a:endParaRPr lang="es-ES" sz="2400"/>
          </a:p>
        </p:txBody>
      </p:sp>
      <p:graphicFrame>
        <p:nvGraphicFramePr>
          <p:cNvPr id="191491" name="Object 3"/>
          <p:cNvGraphicFramePr>
            <a:graphicFrameLocks noChangeAspect="1"/>
          </p:cNvGraphicFramePr>
          <p:nvPr/>
        </p:nvGraphicFramePr>
        <p:xfrm>
          <a:off x="0" y="0"/>
          <a:ext cx="1079500" cy="1000125"/>
        </p:xfrm>
        <a:graphic>
          <a:graphicData uri="http://schemas.openxmlformats.org/presentationml/2006/ole">
            <p:oleObj spid="_x0000_s191491" r:id="rId4" imgW="9315450" imgH="4591050" progId="AutoCAD.Drawing.16">
              <p:embed/>
            </p:oleObj>
          </a:graphicData>
        </a:graphic>
      </p:graphicFrame>
      <p:pic>
        <p:nvPicPr>
          <p:cNvPr id="191493" name="Picture 5"/>
          <p:cNvPicPr>
            <a:picLocks noChangeAspect="1" noChangeArrowheads="1"/>
          </p:cNvPicPr>
          <p:nvPr/>
        </p:nvPicPr>
        <p:blipFill>
          <a:blip r:embed="rId5"/>
          <a:srcRect l="27658" t="28345" r="23604" b="23619"/>
          <a:stretch>
            <a:fillRect/>
          </a:stretch>
        </p:blipFill>
        <p:spPr bwMode="auto">
          <a:xfrm>
            <a:off x="900113" y="1125538"/>
            <a:ext cx="7416800" cy="550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05" name="Object 5"/>
          <p:cNvGraphicFramePr>
            <a:graphicFrameLocks noChangeAspect="1"/>
          </p:cNvGraphicFramePr>
          <p:nvPr/>
        </p:nvGraphicFramePr>
        <p:xfrm>
          <a:off x="0" y="0"/>
          <a:ext cx="1079500" cy="1000125"/>
        </p:xfrm>
        <a:graphic>
          <a:graphicData uri="http://schemas.openxmlformats.org/presentationml/2006/ole">
            <p:oleObj spid="_x0000_s128005" r:id="rId4" imgW="9315450" imgH="4591050" progId="AutoCAD.Drawing.16">
              <p:embed/>
            </p:oleObj>
          </a:graphicData>
        </a:graphic>
      </p:graphicFrame>
      <p:sp>
        <p:nvSpPr>
          <p:cNvPr id="128006" name="Rectangle 6"/>
          <p:cNvSpPr>
            <a:spLocks noChangeArrowheads="1"/>
          </p:cNvSpPr>
          <p:nvPr/>
        </p:nvSpPr>
        <p:spPr bwMode="auto">
          <a:xfrm>
            <a:off x="250825" y="1627188"/>
            <a:ext cx="8532813" cy="4302125"/>
          </a:xfrm>
          <a:prstGeom prst="rect">
            <a:avLst/>
          </a:prstGeom>
          <a:noFill/>
          <a:ln w="9525">
            <a:noFill/>
            <a:miter lim="800000"/>
            <a:headEnd/>
            <a:tailEnd/>
          </a:ln>
          <a:effectLst/>
        </p:spPr>
        <p:txBody>
          <a:bodyPr anchor="ctr">
            <a:spAutoFit/>
          </a:bodyPr>
          <a:lstStyle/>
          <a:p>
            <a:pPr algn="just"/>
            <a:r>
              <a:rPr lang="es-ES" sz="3600" b="1">
                <a:solidFill>
                  <a:srgbClr val="0033CC"/>
                </a:solidFill>
              </a:rPr>
              <a:t>Tipo 1:</a:t>
            </a:r>
            <a:r>
              <a:rPr lang="es-ES" sz="2800"/>
              <a:t> formación aluvial original del río Quevedo, distribuidos en la terraza reciente y que cubre todo el valle erosionado del río.</a:t>
            </a:r>
          </a:p>
          <a:p>
            <a:pPr algn="just"/>
            <a:r>
              <a:rPr lang="es-ES" sz="2800"/>
              <a:t> </a:t>
            </a:r>
          </a:p>
          <a:p>
            <a:pPr algn="just"/>
            <a:r>
              <a:rPr lang="es-ES" sz="3600" b="1">
                <a:solidFill>
                  <a:srgbClr val="0033CC"/>
                </a:solidFill>
              </a:rPr>
              <a:t>Tipo 2:</a:t>
            </a:r>
            <a:r>
              <a:rPr lang="es-ES" sz="2800"/>
              <a:t> depósitos de grava y arena acumulados en la parte inferior del cauce actual del río Quevedo.</a:t>
            </a:r>
          </a:p>
          <a:p>
            <a:pPr algn="just"/>
            <a:r>
              <a:rPr lang="es-ES" sz="2800"/>
              <a:t> </a:t>
            </a:r>
          </a:p>
          <a:p>
            <a:pPr algn="just"/>
            <a:r>
              <a:rPr lang="es-ES" sz="3600" b="1">
                <a:solidFill>
                  <a:srgbClr val="0033CC"/>
                </a:solidFill>
              </a:rPr>
              <a:t>Tipo 3:</a:t>
            </a:r>
            <a:r>
              <a:rPr lang="es-ES" sz="2800"/>
              <a:t> depósitos de grava y arena acumulada en los bancos del  sistema meandro actual del río. </a:t>
            </a:r>
          </a:p>
        </p:txBody>
      </p:sp>
      <p:sp>
        <p:nvSpPr>
          <p:cNvPr id="128007" name="Text Box 7"/>
          <p:cNvSpPr txBox="1">
            <a:spLocks noChangeArrowheads="1"/>
          </p:cNvSpPr>
          <p:nvPr/>
        </p:nvSpPr>
        <p:spPr bwMode="auto">
          <a:xfrm>
            <a:off x="971550" y="333375"/>
            <a:ext cx="7921625" cy="1190625"/>
          </a:xfrm>
          <a:prstGeom prst="rect">
            <a:avLst/>
          </a:prstGeom>
          <a:noFill/>
          <a:ln w="9525">
            <a:noFill/>
            <a:miter lim="800000"/>
            <a:headEnd/>
            <a:tailEnd/>
          </a:ln>
          <a:effectLst/>
        </p:spPr>
        <p:txBody>
          <a:bodyPr>
            <a:spAutoFit/>
          </a:bodyPr>
          <a:lstStyle/>
          <a:p>
            <a:r>
              <a:rPr lang="es-ES" sz="3600" b="1" i="1">
                <a:solidFill>
                  <a:schemeClr val="tx2"/>
                </a:solidFill>
                <a:effectLst>
                  <a:outerShdw blurRad="38100" dist="38100" dir="2700000" algn="tl">
                    <a:srgbClr val="C0C0C0"/>
                  </a:outerShdw>
                </a:effectLst>
              </a:rPr>
              <a:t>TIPOS DE SUELO EN EL AREA </a:t>
            </a:r>
          </a:p>
          <a:p>
            <a:r>
              <a:rPr lang="es-ES" sz="3600" b="1" i="1">
                <a:solidFill>
                  <a:schemeClr val="tx2"/>
                </a:solidFill>
                <a:effectLst>
                  <a:outerShdw blurRad="38100" dist="38100" dir="2700000" algn="tl">
                    <a:srgbClr val="C0C0C0"/>
                  </a:outerShdw>
                </a:effectLst>
              </a:rPr>
              <a:t>DE CONSTRUCCION DEL PUENTE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55" name="Picture 11"/>
          <p:cNvPicPr>
            <a:picLocks noChangeAspect="1" noChangeArrowheads="1"/>
          </p:cNvPicPr>
          <p:nvPr/>
        </p:nvPicPr>
        <p:blipFill>
          <a:blip r:embed="rId4"/>
          <a:srcRect l="27510" t="36476" r="32312" b="28329"/>
          <a:stretch>
            <a:fillRect/>
          </a:stretch>
        </p:blipFill>
        <p:spPr bwMode="auto">
          <a:xfrm>
            <a:off x="250825" y="188913"/>
            <a:ext cx="8532813" cy="6507162"/>
          </a:xfrm>
          <a:prstGeom prst="rect">
            <a:avLst/>
          </a:prstGeom>
          <a:noFill/>
          <a:ln w="9525">
            <a:noFill/>
            <a:miter lim="800000"/>
            <a:headEnd/>
            <a:tailEnd/>
          </a:ln>
        </p:spPr>
      </p:pic>
      <p:graphicFrame>
        <p:nvGraphicFramePr>
          <p:cNvPr id="134146" name="Object 2"/>
          <p:cNvGraphicFramePr>
            <a:graphicFrameLocks noChangeAspect="1"/>
          </p:cNvGraphicFramePr>
          <p:nvPr/>
        </p:nvGraphicFramePr>
        <p:xfrm>
          <a:off x="0" y="0"/>
          <a:ext cx="1079500" cy="1000125"/>
        </p:xfrm>
        <a:graphic>
          <a:graphicData uri="http://schemas.openxmlformats.org/presentationml/2006/ole">
            <p:oleObj spid="_x0000_s134146" r:id="rId5" imgW="9315450" imgH="4591050" progId="AutoCAD.Drawing.16">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4" name="Object 2"/>
          <p:cNvGraphicFramePr>
            <a:graphicFrameLocks noChangeAspect="1"/>
          </p:cNvGraphicFramePr>
          <p:nvPr/>
        </p:nvGraphicFramePr>
        <p:xfrm>
          <a:off x="0" y="0"/>
          <a:ext cx="1079500" cy="1000125"/>
        </p:xfrm>
        <a:graphic>
          <a:graphicData uri="http://schemas.openxmlformats.org/presentationml/2006/ole">
            <p:oleObj spid="_x0000_s136194" r:id="rId4" imgW="9315450" imgH="4591050" progId="AutoCAD.Drawing.16">
              <p:embed/>
            </p:oleObj>
          </a:graphicData>
        </a:graphic>
      </p:graphicFrame>
      <p:sp>
        <p:nvSpPr>
          <p:cNvPr id="136195" name="Rectangle 3"/>
          <p:cNvSpPr>
            <a:spLocks noChangeArrowheads="1"/>
          </p:cNvSpPr>
          <p:nvPr/>
        </p:nvSpPr>
        <p:spPr bwMode="auto">
          <a:xfrm>
            <a:off x="250825" y="1052513"/>
            <a:ext cx="8532813" cy="3013075"/>
          </a:xfrm>
          <a:prstGeom prst="rect">
            <a:avLst/>
          </a:prstGeom>
          <a:noFill/>
          <a:ln w="9525">
            <a:noFill/>
            <a:miter lim="800000"/>
            <a:headEnd/>
            <a:tailEnd/>
          </a:ln>
          <a:effectLst/>
        </p:spPr>
        <p:txBody>
          <a:bodyPr anchor="ctr">
            <a:spAutoFit/>
          </a:bodyPr>
          <a:lstStyle/>
          <a:p>
            <a:pPr algn="just"/>
            <a:r>
              <a:rPr lang="es-ES" sz="2400"/>
              <a:t>El material de grava de los aluviales del Río Quevedo es suficientemente bueno.</a:t>
            </a:r>
          </a:p>
          <a:p>
            <a:pPr algn="just"/>
            <a:endParaRPr lang="es-ES" sz="2400"/>
          </a:p>
          <a:p>
            <a:pPr algn="just"/>
            <a:r>
              <a:rPr lang="es-ES" sz="2400"/>
              <a:t>Las gravas presentan en el sector de Los Camarones del Río Quevedo una composición promedio de 50% de clastos de andesita, 40% de clastos de basalto y 10% de lutita silícea y cuarzo de veta.</a:t>
            </a:r>
          </a:p>
          <a:p>
            <a:pPr algn="just"/>
            <a:r>
              <a:rPr lang="es-ES" sz="2400"/>
              <a:t> </a:t>
            </a:r>
          </a:p>
        </p:txBody>
      </p:sp>
      <p:sp>
        <p:nvSpPr>
          <p:cNvPr id="136196" name="Text Box 4"/>
          <p:cNvSpPr txBox="1">
            <a:spLocks noChangeArrowheads="1"/>
          </p:cNvSpPr>
          <p:nvPr/>
        </p:nvSpPr>
        <p:spPr bwMode="auto">
          <a:xfrm>
            <a:off x="1116013" y="260350"/>
            <a:ext cx="7488237" cy="641350"/>
          </a:xfrm>
          <a:prstGeom prst="rect">
            <a:avLst/>
          </a:prstGeom>
          <a:noFill/>
          <a:ln w="9525">
            <a:noFill/>
            <a:miter lim="800000"/>
            <a:headEnd/>
            <a:tailEnd/>
          </a:ln>
          <a:effectLst/>
        </p:spPr>
        <p:txBody>
          <a:bodyPr>
            <a:spAutoFit/>
          </a:bodyPr>
          <a:lstStyle/>
          <a:p>
            <a:r>
              <a:rPr lang="es-ES" sz="3600" b="1" i="1">
                <a:solidFill>
                  <a:schemeClr val="tx2"/>
                </a:solidFill>
                <a:effectLst>
                  <a:outerShdw blurRad="38100" dist="38100" dir="2700000" algn="tl">
                    <a:srgbClr val="C0C0C0"/>
                  </a:outerShdw>
                </a:effectLst>
              </a:rPr>
              <a:t>Materiales para la Construcción:</a:t>
            </a:r>
          </a:p>
        </p:txBody>
      </p:sp>
      <p:pic>
        <p:nvPicPr>
          <p:cNvPr id="136197" name="Picture 5"/>
          <p:cNvPicPr>
            <a:picLocks noChangeAspect="1" noChangeArrowheads="1"/>
          </p:cNvPicPr>
          <p:nvPr/>
        </p:nvPicPr>
        <p:blipFill>
          <a:blip r:embed="rId5"/>
          <a:srcRect l="27470" t="53654" r="25868" b="18132"/>
          <a:stretch>
            <a:fillRect/>
          </a:stretch>
        </p:blipFill>
        <p:spPr bwMode="auto">
          <a:xfrm>
            <a:off x="1187450" y="3716338"/>
            <a:ext cx="6553200" cy="2960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2" name="Object 2"/>
          <p:cNvGraphicFramePr>
            <a:graphicFrameLocks noChangeAspect="1"/>
          </p:cNvGraphicFramePr>
          <p:nvPr/>
        </p:nvGraphicFramePr>
        <p:xfrm>
          <a:off x="0" y="0"/>
          <a:ext cx="1079500" cy="1000125"/>
        </p:xfrm>
        <a:graphic>
          <a:graphicData uri="http://schemas.openxmlformats.org/presentationml/2006/ole">
            <p:oleObj spid="_x0000_s138242" r:id="rId4" imgW="9315450" imgH="4591050" progId="AutoCAD.Drawing.16">
              <p:embed/>
            </p:oleObj>
          </a:graphicData>
        </a:graphic>
      </p:graphicFrame>
      <p:sp>
        <p:nvSpPr>
          <p:cNvPr id="138243" name="Rectangle 3"/>
          <p:cNvSpPr>
            <a:spLocks noChangeArrowheads="1"/>
          </p:cNvSpPr>
          <p:nvPr/>
        </p:nvSpPr>
        <p:spPr bwMode="auto">
          <a:xfrm>
            <a:off x="323850" y="1196975"/>
            <a:ext cx="8532813" cy="1235075"/>
          </a:xfrm>
          <a:prstGeom prst="rect">
            <a:avLst/>
          </a:prstGeom>
          <a:noFill/>
          <a:ln w="9525">
            <a:noFill/>
            <a:miter lim="800000"/>
            <a:headEnd/>
            <a:tailEnd/>
          </a:ln>
          <a:effectLst/>
        </p:spPr>
        <p:txBody>
          <a:bodyPr anchor="ctr">
            <a:spAutoFit/>
          </a:bodyPr>
          <a:lstStyle/>
          <a:p>
            <a:pPr algn="just"/>
            <a:r>
              <a:rPr lang="es-ES"/>
              <a:t>Los componentes ambientales que han sido seleccionados como los más representativos para la construcción y operación del Puente, son las siguientes:</a:t>
            </a:r>
          </a:p>
        </p:txBody>
      </p:sp>
      <p:sp>
        <p:nvSpPr>
          <p:cNvPr id="138244" name="Text Box 4"/>
          <p:cNvSpPr txBox="1">
            <a:spLocks noChangeArrowheads="1"/>
          </p:cNvSpPr>
          <p:nvPr/>
        </p:nvSpPr>
        <p:spPr bwMode="auto">
          <a:xfrm>
            <a:off x="971550" y="333375"/>
            <a:ext cx="7921625" cy="641350"/>
          </a:xfrm>
          <a:prstGeom prst="rect">
            <a:avLst/>
          </a:prstGeom>
          <a:noFill/>
          <a:ln w="9525">
            <a:noFill/>
            <a:miter lim="800000"/>
            <a:headEnd/>
            <a:tailEnd/>
          </a:ln>
          <a:effectLst/>
        </p:spPr>
        <p:txBody>
          <a:bodyPr>
            <a:spAutoFit/>
          </a:bodyPr>
          <a:lstStyle/>
          <a:p>
            <a:r>
              <a:rPr lang="es-ES" sz="3600" b="1" i="1">
                <a:solidFill>
                  <a:schemeClr val="tx2"/>
                </a:solidFill>
                <a:effectLst>
                  <a:outerShdw blurRad="38100" dist="38100" dir="2700000" algn="tl">
                    <a:srgbClr val="C0C0C0"/>
                  </a:outerShdw>
                </a:effectLst>
              </a:rPr>
              <a:t>COMPONENTES AMBIENTALES.</a:t>
            </a:r>
          </a:p>
        </p:txBody>
      </p:sp>
      <p:pic>
        <p:nvPicPr>
          <p:cNvPr id="138245" name="Picture 5"/>
          <p:cNvPicPr>
            <a:picLocks noChangeAspect="1" noChangeArrowheads="1"/>
          </p:cNvPicPr>
          <p:nvPr/>
        </p:nvPicPr>
        <p:blipFill>
          <a:blip r:embed="rId5"/>
          <a:srcRect/>
          <a:stretch>
            <a:fillRect/>
          </a:stretch>
        </p:blipFill>
        <p:spPr bwMode="auto">
          <a:xfrm>
            <a:off x="2413000" y="2565400"/>
            <a:ext cx="4679950" cy="36226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0" name="Object 2"/>
          <p:cNvGraphicFramePr>
            <a:graphicFrameLocks noChangeAspect="1"/>
          </p:cNvGraphicFramePr>
          <p:nvPr/>
        </p:nvGraphicFramePr>
        <p:xfrm>
          <a:off x="0" y="0"/>
          <a:ext cx="1079500" cy="1000125"/>
        </p:xfrm>
        <a:graphic>
          <a:graphicData uri="http://schemas.openxmlformats.org/presentationml/2006/ole">
            <p:oleObj spid="_x0000_s140290" r:id="rId4" imgW="9315450" imgH="4591050" progId="AutoCAD.Drawing.16">
              <p:embed/>
            </p:oleObj>
          </a:graphicData>
        </a:graphic>
      </p:graphicFrame>
      <p:sp>
        <p:nvSpPr>
          <p:cNvPr id="140291" name="Rectangle 3"/>
          <p:cNvSpPr>
            <a:spLocks noChangeArrowheads="1"/>
          </p:cNvSpPr>
          <p:nvPr/>
        </p:nvSpPr>
        <p:spPr bwMode="auto">
          <a:xfrm>
            <a:off x="250825" y="1341438"/>
            <a:ext cx="8532813" cy="1235075"/>
          </a:xfrm>
          <a:prstGeom prst="rect">
            <a:avLst/>
          </a:prstGeom>
          <a:noFill/>
          <a:ln w="9525">
            <a:noFill/>
            <a:miter lim="800000"/>
            <a:headEnd/>
            <a:tailEnd/>
          </a:ln>
          <a:effectLst/>
        </p:spPr>
        <p:txBody>
          <a:bodyPr anchor="ctr">
            <a:spAutoFit/>
          </a:bodyPr>
          <a:lstStyle/>
          <a:p>
            <a:pPr algn="just"/>
            <a:r>
              <a:rPr lang="es-ES"/>
              <a:t>Como todas las actividades de la obra utilizadas en el análisis de los impactos ambientales debido a la construcción del puente se incluye las siguientes: </a:t>
            </a:r>
          </a:p>
        </p:txBody>
      </p:sp>
      <p:sp>
        <p:nvSpPr>
          <p:cNvPr id="140292" name="Text Box 4"/>
          <p:cNvSpPr txBox="1">
            <a:spLocks noChangeArrowheads="1"/>
          </p:cNvSpPr>
          <p:nvPr/>
        </p:nvSpPr>
        <p:spPr bwMode="auto">
          <a:xfrm>
            <a:off x="971550" y="333375"/>
            <a:ext cx="7921625" cy="641350"/>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ACTIVIDADES A REALIZAR:</a:t>
            </a:r>
          </a:p>
        </p:txBody>
      </p:sp>
      <p:pic>
        <p:nvPicPr>
          <p:cNvPr id="140293" name="Picture 5"/>
          <p:cNvPicPr>
            <a:picLocks noChangeAspect="1" noChangeArrowheads="1"/>
          </p:cNvPicPr>
          <p:nvPr/>
        </p:nvPicPr>
        <p:blipFill>
          <a:blip r:embed="rId5"/>
          <a:srcRect/>
          <a:stretch>
            <a:fillRect/>
          </a:stretch>
        </p:blipFill>
        <p:spPr bwMode="auto">
          <a:xfrm>
            <a:off x="2124075" y="2636838"/>
            <a:ext cx="4970463" cy="388778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338" name="Object 2"/>
          <p:cNvGraphicFramePr>
            <a:graphicFrameLocks noChangeAspect="1"/>
          </p:cNvGraphicFramePr>
          <p:nvPr/>
        </p:nvGraphicFramePr>
        <p:xfrm>
          <a:off x="0" y="0"/>
          <a:ext cx="1079500" cy="1000125"/>
        </p:xfrm>
        <a:graphic>
          <a:graphicData uri="http://schemas.openxmlformats.org/presentationml/2006/ole">
            <p:oleObj spid="_x0000_s142338" r:id="rId4" imgW="9315450" imgH="4591050" progId="AutoCAD.Drawing.16">
              <p:embed/>
            </p:oleObj>
          </a:graphicData>
        </a:graphic>
      </p:graphicFrame>
      <p:sp>
        <p:nvSpPr>
          <p:cNvPr id="142339" name="Rectangle 3"/>
          <p:cNvSpPr>
            <a:spLocks noChangeArrowheads="1"/>
          </p:cNvSpPr>
          <p:nvPr/>
        </p:nvSpPr>
        <p:spPr bwMode="auto">
          <a:xfrm>
            <a:off x="323850" y="1062038"/>
            <a:ext cx="8532813" cy="5216525"/>
          </a:xfrm>
          <a:prstGeom prst="rect">
            <a:avLst/>
          </a:prstGeom>
          <a:noFill/>
          <a:ln w="9525">
            <a:noFill/>
            <a:miter lim="800000"/>
            <a:headEnd/>
            <a:tailEnd/>
          </a:ln>
          <a:effectLst/>
        </p:spPr>
        <p:txBody>
          <a:bodyPr anchor="ctr">
            <a:spAutoFit/>
          </a:bodyPr>
          <a:lstStyle/>
          <a:p>
            <a:pPr algn="just"/>
            <a:r>
              <a:rPr lang="es-ES" sz="2800"/>
              <a:t>Al inicio del proyecto existieron dos alternativas:</a:t>
            </a:r>
          </a:p>
          <a:p>
            <a:pPr algn="just"/>
            <a:r>
              <a:rPr lang="es-ES" sz="2800" b="1">
                <a:solidFill>
                  <a:srgbClr val="0033CC"/>
                </a:solidFill>
              </a:rPr>
              <a:t>Alternativa 1.</a:t>
            </a:r>
            <a:r>
              <a:rPr lang="es-ES" sz="2800"/>
              <a:t> Rehabilitar el puente existente y la apertura del canal antiguo del río.  </a:t>
            </a:r>
          </a:p>
          <a:p>
            <a:pPr algn="just"/>
            <a:r>
              <a:rPr lang="es-ES" sz="2800" b="1">
                <a:solidFill>
                  <a:srgbClr val="0033CC"/>
                </a:solidFill>
              </a:rPr>
              <a:t>Alternativa 2.</a:t>
            </a:r>
            <a:r>
              <a:rPr lang="es-ES" sz="2800">
                <a:solidFill>
                  <a:srgbClr val="0033CC"/>
                </a:solidFill>
              </a:rPr>
              <a:t> </a:t>
            </a:r>
            <a:r>
              <a:rPr lang="es-ES" sz="2800"/>
              <a:t>La de construir un nuevo puente. </a:t>
            </a:r>
          </a:p>
          <a:p>
            <a:pPr algn="just"/>
            <a:endParaRPr lang="es-ES" sz="2800"/>
          </a:p>
          <a:p>
            <a:pPr algn="just"/>
            <a:r>
              <a:rPr lang="es-ES" sz="2800"/>
              <a:t>Pero como hemos venido hablando, la mejor alternativa fue la de construir un puente nuevo. </a:t>
            </a:r>
          </a:p>
          <a:p>
            <a:pPr algn="just"/>
            <a:endParaRPr lang="es-ES" sz="2800"/>
          </a:p>
          <a:p>
            <a:pPr algn="just"/>
            <a:r>
              <a:rPr lang="es-ES" sz="2800" b="1">
                <a:solidFill>
                  <a:srgbClr val="0033CC"/>
                </a:solidFill>
              </a:rPr>
              <a:t>Metodología</a:t>
            </a:r>
            <a:r>
              <a:rPr lang="es-ES" sz="2800"/>
              <a:t>. Para le selección de ésta; causando los menores daños posibles al ambiente; se utilizó el método conocido como Listados Ambientales siguiendo la propuesta del Peso y Escala.  </a:t>
            </a:r>
          </a:p>
        </p:txBody>
      </p:sp>
      <p:sp>
        <p:nvSpPr>
          <p:cNvPr id="142340" name="Text Box 4"/>
          <p:cNvSpPr txBox="1">
            <a:spLocks noChangeArrowheads="1"/>
          </p:cNvSpPr>
          <p:nvPr/>
        </p:nvSpPr>
        <p:spPr bwMode="auto">
          <a:xfrm>
            <a:off x="971550" y="0"/>
            <a:ext cx="7921625" cy="1190625"/>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SELECCIÓN DE LA ALTERNATIVA ÓPTIMA.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p:txBody>
          <a:bodyPr/>
          <a:lstStyle/>
          <a:p>
            <a:r>
              <a:rPr lang="es-ES" sz="3600" b="1" i="1"/>
              <a:t>INTRODUCCIÓN:</a:t>
            </a:r>
            <a:br>
              <a:rPr lang="es-ES" sz="3600" b="1" i="1"/>
            </a:br>
            <a:endParaRPr lang="es-ES" sz="3600" b="1" i="1"/>
          </a:p>
        </p:txBody>
      </p:sp>
      <p:sp>
        <p:nvSpPr>
          <p:cNvPr id="9222" name="Rectangle 6"/>
          <p:cNvSpPr>
            <a:spLocks noChangeArrowheads="1"/>
          </p:cNvSpPr>
          <p:nvPr/>
        </p:nvSpPr>
        <p:spPr bwMode="auto">
          <a:xfrm>
            <a:off x="0" y="1341438"/>
            <a:ext cx="9144000" cy="5256212"/>
          </a:xfrm>
          <a:prstGeom prst="rect">
            <a:avLst/>
          </a:prstGeom>
          <a:noFill/>
          <a:ln w="9525">
            <a:noFill/>
            <a:miter lim="800000"/>
            <a:headEnd/>
            <a:tailEnd/>
          </a:ln>
          <a:effectLst/>
        </p:spPr>
        <p:txBody>
          <a:bodyPr/>
          <a:lstStyle/>
          <a:p>
            <a:pPr marL="342900" indent="-342900" algn="just">
              <a:spcBef>
                <a:spcPct val="20000"/>
              </a:spcBef>
              <a:buClr>
                <a:schemeClr val="tx2"/>
              </a:buClr>
              <a:buFontTx/>
              <a:buChar char="•"/>
            </a:pPr>
            <a:r>
              <a:rPr lang="es-ES" sz="3200" b="1"/>
              <a:t>CORPECUADOR, </a:t>
            </a:r>
            <a:r>
              <a:rPr lang="es-ES" sz="3200"/>
              <a:t>con la finalidad de solucionar el problema que existe en el puente construido sobre el río Quevedo; ha decidido construir un nuevo puente que garantice la continuación de las actividades productivas de esta importante y extensa zona de alta producción agrícola.</a:t>
            </a:r>
          </a:p>
        </p:txBody>
      </p:sp>
      <p:graphicFrame>
        <p:nvGraphicFramePr>
          <p:cNvPr id="9224" name="Object 8"/>
          <p:cNvGraphicFramePr>
            <a:graphicFrameLocks noChangeAspect="1"/>
          </p:cNvGraphicFramePr>
          <p:nvPr/>
        </p:nvGraphicFramePr>
        <p:xfrm>
          <a:off x="0" y="0"/>
          <a:ext cx="1079500" cy="1000125"/>
        </p:xfrm>
        <a:graphic>
          <a:graphicData uri="http://schemas.openxmlformats.org/presentationml/2006/ole">
            <p:oleObj spid="_x0000_s9224" r:id="rId5" imgW="9315450" imgH="4591050" progId="AutoCAD.Drawing.16">
              <p:embed/>
            </p:oleObj>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674" name="Object 2"/>
          <p:cNvGraphicFramePr>
            <a:graphicFrameLocks noChangeAspect="1"/>
          </p:cNvGraphicFramePr>
          <p:nvPr/>
        </p:nvGraphicFramePr>
        <p:xfrm>
          <a:off x="0" y="0"/>
          <a:ext cx="1079500" cy="1000125"/>
        </p:xfrm>
        <a:graphic>
          <a:graphicData uri="http://schemas.openxmlformats.org/presentationml/2006/ole">
            <p:oleObj spid="_x0000_s156674" r:id="rId4" imgW="9315450" imgH="4591050" progId="AutoCAD.Drawing.16">
              <p:embed/>
            </p:oleObj>
          </a:graphicData>
        </a:graphic>
      </p:graphicFrame>
      <p:sp>
        <p:nvSpPr>
          <p:cNvPr id="156675" name="Rectangle 3"/>
          <p:cNvSpPr>
            <a:spLocks noChangeArrowheads="1"/>
          </p:cNvSpPr>
          <p:nvPr/>
        </p:nvSpPr>
        <p:spPr bwMode="auto">
          <a:xfrm>
            <a:off x="250825" y="1228725"/>
            <a:ext cx="8532813" cy="2647950"/>
          </a:xfrm>
          <a:prstGeom prst="rect">
            <a:avLst/>
          </a:prstGeom>
          <a:noFill/>
          <a:ln w="9525">
            <a:noFill/>
            <a:miter lim="800000"/>
            <a:headEnd/>
            <a:tailEnd/>
          </a:ln>
          <a:effectLst/>
        </p:spPr>
        <p:txBody>
          <a:bodyPr anchor="ctr">
            <a:spAutoFit/>
          </a:bodyPr>
          <a:lstStyle/>
          <a:p>
            <a:pPr algn="just"/>
            <a:r>
              <a:rPr lang="es-ES" sz="2400" b="1">
                <a:solidFill>
                  <a:srgbClr val="0033CC"/>
                </a:solidFill>
              </a:rPr>
              <a:t>Para la determinación del peso</a:t>
            </a:r>
            <a:r>
              <a:rPr lang="es-ES" sz="2400"/>
              <a:t>, cada componente ambiental es comparado con todos los demás, para determinar cuál de ellos es más importante para el área que se estudia. A la variable que se considera más importante se le asigna el valor de 1 y a la otra el valor de 0. En el caso de existir igualdad de valoración se le asigna el valor de 0.5, esto nos dará el Coeficiente de Importancia Relativa (CIR).   </a:t>
            </a:r>
          </a:p>
        </p:txBody>
      </p:sp>
      <p:sp>
        <p:nvSpPr>
          <p:cNvPr id="156676" name="Text Box 4"/>
          <p:cNvSpPr txBox="1">
            <a:spLocks noChangeArrowheads="1"/>
          </p:cNvSpPr>
          <p:nvPr/>
        </p:nvSpPr>
        <p:spPr bwMode="auto">
          <a:xfrm>
            <a:off x="971550" y="0"/>
            <a:ext cx="7921625" cy="1190625"/>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SELECCIÓN DE LA ALTERNATIVA ÓPTIMA.</a:t>
            </a:r>
          </a:p>
        </p:txBody>
      </p:sp>
      <p:pic>
        <p:nvPicPr>
          <p:cNvPr id="156677" name="Picture 5"/>
          <p:cNvPicPr>
            <a:picLocks noChangeAspect="1" noChangeArrowheads="1"/>
          </p:cNvPicPr>
          <p:nvPr/>
        </p:nvPicPr>
        <p:blipFill>
          <a:blip r:embed="rId5"/>
          <a:srcRect/>
          <a:stretch>
            <a:fillRect/>
          </a:stretch>
        </p:blipFill>
        <p:spPr bwMode="auto">
          <a:xfrm>
            <a:off x="1404938" y="3843338"/>
            <a:ext cx="5903912" cy="301466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722" name="Object 2"/>
          <p:cNvGraphicFramePr>
            <a:graphicFrameLocks noChangeAspect="1"/>
          </p:cNvGraphicFramePr>
          <p:nvPr/>
        </p:nvGraphicFramePr>
        <p:xfrm>
          <a:off x="0" y="0"/>
          <a:ext cx="1079500" cy="1000125"/>
        </p:xfrm>
        <a:graphic>
          <a:graphicData uri="http://schemas.openxmlformats.org/presentationml/2006/ole">
            <p:oleObj spid="_x0000_s158722" r:id="rId4" imgW="9315450" imgH="4591050" progId="AutoCAD.Drawing.16">
              <p:embed/>
            </p:oleObj>
          </a:graphicData>
        </a:graphic>
      </p:graphicFrame>
      <p:sp>
        <p:nvSpPr>
          <p:cNvPr id="158723" name="Rectangle 3"/>
          <p:cNvSpPr>
            <a:spLocks noChangeArrowheads="1"/>
          </p:cNvSpPr>
          <p:nvPr/>
        </p:nvSpPr>
        <p:spPr bwMode="auto">
          <a:xfrm>
            <a:off x="323850" y="1077913"/>
            <a:ext cx="8532813" cy="2759075"/>
          </a:xfrm>
          <a:prstGeom prst="rect">
            <a:avLst/>
          </a:prstGeom>
          <a:noFill/>
          <a:ln w="9525">
            <a:noFill/>
            <a:miter lim="800000"/>
            <a:headEnd/>
            <a:tailEnd/>
          </a:ln>
          <a:effectLst/>
        </p:spPr>
        <p:txBody>
          <a:bodyPr anchor="ctr">
            <a:spAutoFit/>
          </a:bodyPr>
          <a:lstStyle/>
          <a:p>
            <a:pPr algn="just"/>
            <a:r>
              <a:rPr lang="es-ES" b="1">
                <a:solidFill>
                  <a:srgbClr val="0033CC"/>
                </a:solidFill>
              </a:rPr>
              <a:t>Para la Evaluación de la Escala</a:t>
            </a:r>
            <a:r>
              <a:rPr lang="es-ES"/>
              <a:t>, se compara los impactos de las alternativas del proyecto en cada componte  ambiental. Se le asigna el valor de 1 al que produce mayor impacto del comparado y cero al de menor impacto. Si las dos alternativas tienen un impacto similar se asigna un valor de 0,5. Esto nos Indicará su Coeficiente de Selección Ambiental (CSA).</a:t>
            </a:r>
          </a:p>
        </p:txBody>
      </p:sp>
      <p:sp>
        <p:nvSpPr>
          <p:cNvPr id="158724" name="Text Box 4"/>
          <p:cNvSpPr txBox="1">
            <a:spLocks noChangeArrowheads="1"/>
          </p:cNvSpPr>
          <p:nvPr/>
        </p:nvSpPr>
        <p:spPr bwMode="auto">
          <a:xfrm>
            <a:off x="971550" y="0"/>
            <a:ext cx="7921625" cy="1190625"/>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SELECCIÓN DE LA ALTERNATIVA ÓPTIMA.</a:t>
            </a:r>
          </a:p>
        </p:txBody>
      </p:sp>
      <p:pic>
        <p:nvPicPr>
          <p:cNvPr id="158726" name="Picture 6"/>
          <p:cNvPicPr>
            <a:picLocks noChangeAspect="1" noChangeArrowheads="1"/>
          </p:cNvPicPr>
          <p:nvPr/>
        </p:nvPicPr>
        <p:blipFill>
          <a:blip r:embed="rId5"/>
          <a:srcRect/>
          <a:stretch>
            <a:fillRect/>
          </a:stretch>
        </p:blipFill>
        <p:spPr bwMode="auto">
          <a:xfrm>
            <a:off x="1763713" y="3933825"/>
            <a:ext cx="5616575" cy="189071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6" name="Object 2"/>
          <p:cNvGraphicFramePr>
            <a:graphicFrameLocks noChangeAspect="1"/>
          </p:cNvGraphicFramePr>
          <p:nvPr/>
        </p:nvGraphicFramePr>
        <p:xfrm>
          <a:off x="0" y="0"/>
          <a:ext cx="1079500" cy="1000125"/>
        </p:xfrm>
        <a:graphic>
          <a:graphicData uri="http://schemas.openxmlformats.org/presentationml/2006/ole">
            <p:oleObj spid="_x0000_s144386" r:id="rId4" imgW="9315450" imgH="4591050" progId="AutoCAD.Drawing.16">
              <p:embed/>
            </p:oleObj>
          </a:graphicData>
        </a:graphic>
      </p:graphicFrame>
      <p:sp>
        <p:nvSpPr>
          <p:cNvPr id="144387" name="Rectangle 3"/>
          <p:cNvSpPr>
            <a:spLocks noChangeArrowheads="1"/>
          </p:cNvSpPr>
          <p:nvPr/>
        </p:nvSpPr>
        <p:spPr bwMode="auto">
          <a:xfrm>
            <a:off x="250825" y="1052513"/>
            <a:ext cx="8532813" cy="1997075"/>
          </a:xfrm>
          <a:prstGeom prst="rect">
            <a:avLst/>
          </a:prstGeom>
          <a:noFill/>
          <a:ln w="9525">
            <a:noFill/>
            <a:miter lim="800000"/>
            <a:headEnd/>
            <a:tailEnd/>
          </a:ln>
          <a:effectLst/>
        </p:spPr>
        <p:txBody>
          <a:bodyPr anchor="ctr">
            <a:spAutoFit/>
          </a:bodyPr>
          <a:lstStyle/>
          <a:p>
            <a:pPr algn="just"/>
            <a:r>
              <a:rPr lang="es-ES"/>
              <a:t>A continuación se incluye la </a:t>
            </a:r>
            <a:r>
              <a:rPr lang="es-ES">
                <a:solidFill>
                  <a:srgbClr val="0033CC"/>
                </a:solidFill>
              </a:rPr>
              <a:t>Matriz Final de Coeficientes</a:t>
            </a:r>
            <a:r>
              <a:rPr lang="es-ES"/>
              <a:t>, y del resultado final se concluye que la mejor alternativa es la propuesta por el grupo de Ingenieros Consultores, que corresponde a la </a:t>
            </a:r>
            <a:r>
              <a:rPr lang="es-ES">
                <a:solidFill>
                  <a:srgbClr val="0033CC"/>
                </a:solidFill>
              </a:rPr>
              <a:t>Alternativa 2</a:t>
            </a:r>
            <a:r>
              <a:rPr lang="es-ES"/>
              <a:t> ya se produce menor impacto ambiental.</a:t>
            </a:r>
          </a:p>
        </p:txBody>
      </p:sp>
      <p:sp>
        <p:nvSpPr>
          <p:cNvPr id="144388" name="Text Box 4"/>
          <p:cNvSpPr txBox="1">
            <a:spLocks noChangeArrowheads="1"/>
          </p:cNvSpPr>
          <p:nvPr/>
        </p:nvSpPr>
        <p:spPr bwMode="auto">
          <a:xfrm>
            <a:off x="971550" y="333375"/>
            <a:ext cx="8172450" cy="641350"/>
          </a:xfrm>
          <a:prstGeom prst="rect">
            <a:avLst/>
          </a:prstGeom>
          <a:noFill/>
          <a:ln w="9525">
            <a:noFill/>
            <a:miter lim="800000"/>
            <a:headEnd/>
            <a:tailEnd/>
          </a:ln>
          <a:effectLst/>
        </p:spPr>
        <p:txBody>
          <a:bodyPr>
            <a:spAutoFit/>
          </a:bodyPr>
          <a:lstStyle/>
          <a:p>
            <a:r>
              <a:rPr lang="es-ES" sz="3600" b="1" i="1">
                <a:solidFill>
                  <a:schemeClr val="tx2"/>
                </a:solidFill>
                <a:effectLst>
                  <a:outerShdw blurRad="38100" dist="38100" dir="2700000" algn="tl">
                    <a:srgbClr val="C0C0C0"/>
                  </a:outerShdw>
                </a:effectLst>
              </a:rPr>
              <a:t>PRESENTACIÓN DE RESULTADOS.</a:t>
            </a:r>
          </a:p>
        </p:txBody>
      </p:sp>
      <p:pic>
        <p:nvPicPr>
          <p:cNvPr id="144389" name="Picture 5"/>
          <p:cNvPicPr>
            <a:picLocks noChangeAspect="1" noChangeArrowheads="1"/>
          </p:cNvPicPr>
          <p:nvPr/>
        </p:nvPicPr>
        <p:blipFill>
          <a:blip r:embed="rId5"/>
          <a:srcRect/>
          <a:stretch>
            <a:fillRect/>
          </a:stretch>
        </p:blipFill>
        <p:spPr bwMode="auto">
          <a:xfrm>
            <a:off x="1042988" y="3141663"/>
            <a:ext cx="7129462" cy="358933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626" name="Object 2"/>
          <p:cNvGraphicFramePr>
            <a:graphicFrameLocks noChangeAspect="1"/>
          </p:cNvGraphicFramePr>
          <p:nvPr/>
        </p:nvGraphicFramePr>
        <p:xfrm>
          <a:off x="0" y="0"/>
          <a:ext cx="1079500" cy="1000125"/>
        </p:xfrm>
        <a:graphic>
          <a:graphicData uri="http://schemas.openxmlformats.org/presentationml/2006/ole">
            <p:oleObj spid="_x0000_s154626" r:id="rId4" imgW="9315450" imgH="4591050" progId="AutoCAD.Drawing.16">
              <p:embed/>
            </p:oleObj>
          </a:graphicData>
        </a:graphic>
      </p:graphicFrame>
      <p:sp>
        <p:nvSpPr>
          <p:cNvPr id="154627" name="Rectangle 3"/>
          <p:cNvSpPr>
            <a:spLocks noChangeArrowheads="1"/>
          </p:cNvSpPr>
          <p:nvPr/>
        </p:nvSpPr>
        <p:spPr bwMode="auto">
          <a:xfrm>
            <a:off x="323850" y="1125538"/>
            <a:ext cx="8532813" cy="4664075"/>
          </a:xfrm>
          <a:prstGeom prst="rect">
            <a:avLst/>
          </a:prstGeom>
          <a:noFill/>
          <a:ln w="9525">
            <a:noFill/>
            <a:miter lim="800000"/>
            <a:headEnd/>
            <a:tailEnd/>
          </a:ln>
          <a:effectLst/>
        </p:spPr>
        <p:txBody>
          <a:bodyPr anchor="ctr">
            <a:spAutoFit/>
          </a:bodyPr>
          <a:lstStyle/>
          <a:p>
            <a:pPr algn="just"/>
            <a:r>
              <a:rPr lang="es-PE" b="1">
                <a:solidFill>
                  <a:srgbClr val="0033CC"/>
                </a:solidFill>
              </a:rPr>
              <a:t>El Plan de Manejo Ambiental (PMA)</a:t>
            </a:r>
            <a:r>
              <a:rPr lang="es-PE"/>
              <a:t> está orientado a lograr que el Estudio de Impacto Ambiental logre las medidas necesarias para </a:t>
            </a:r>
            <a:r>
              <a:rPr lang="es-ES"/>
              <a:t>neutralizar y controlar las alteraciones e impactos negativos que las actividades de construcción de las obras civiles podrían causar a los factores del entorno ambiental localizados en el área de influencia, en cuanto se refiere a los  factores físicos, bióticos, paisajísticos, socio – económicos y culturales.</a:t>
            </a:r>
          </a:p>
          <a:p>
            <a:pPr algn="just"/>
            <a:endParaRPr lang="es-ES"/>
          </a:p>
          <a:p>
            <a:pPr algn="just"/>
            <a:r>
              <a:rPr lang="es-ES"/>
              <a:t>A continuación se describen cada una de las medidas a ser observadas por el constructor y verificadas por el fiscalizador y dueño del proyecto:</a:t>
            </a:r>
          </a:p>
        </p:txBody>
      </p:sp>
      <p:sp>
        <p:nvSpPr>
          <p:cNvPr id="154628" name="Text Box 4"/>
          <p:cNvSpPr txBox="1">
            <a:spLocks noChangeArrowheads="1"/>
          </p:cNvSpPr>
          <p:nvPr/>
        </p:nvSpPr>
        <p:spPr bwMode="auto">
          <a:xfrm>
            <a:off x="971550" y="0"/>
            <a:ext cx="7921625" cy="1190625"/>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PLAN DE PREVENCIÓN Y MEDIDAS DE MITIGACIÓN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578" name="Object 2"/>
          <p:cNvGraphicFramePr>
            <a:graphicFrameLocks noChangeAspect="1"/>
          </p:cNvGraphicFramePr>
          <p:nvPr/>
        </p:nvGraphicFramePr>
        <p:xfrm>
          <a:off x="0" y="0"/>
          <a:ext cx="1079500" cy="1000125"/>
        </p:xfrm>
        <a:graphic>
          <a:graphicData uri="http://schemas.openxmlformats.org/presentationml/2006/ole">
            <p:oleObj spid="_x0000_s152578" r:id="rId4" imgW="9315450" imgH="4591050" progId="AutoCAD.Drawing.16">
              <p:embed/>
            </p:oleObj>
          </a:graphicData>
        </a:graphic>
      </p:graphicFrame>
      <p:sp>
        <p:nvSpPr>
          <p:cNvPr id="152579" name="Rectangle 3"/>
          <p:cNvSpPr>
            <a:spLocks noChangeArrowheads="1"/>
          </p:cNvSpPr>
          <p:nvPr/>
        </p:nvSpPr>
        <p:spPr bwMode="auto">
          <a:xfrm>
            <a:off x="0" y="1268413"/>
            <a:ext cx="9144000" cy="4968875"/>
          </a:xfrm>
          <a:prstGeom prst="rect">
            <a:avLst/>
          </a:prstGeom>
          <a:noFill/>
          <a:ln w="9525">
            <a:noFill/>
            <a:miter lim="800000"/>
            <a:headEnd/>
            <a:tailEnd/>
          </a:ln>
          <a:effectLst/>
        </p:spPr>
        <p:txBody>
          <a:bodyPr anchor="ctr">
            <a:spAutoFit/>
          </a:bodyPr>
          <a:lstStyle/>
          <a:p>
            <a:pPr algn="just"/>
            <a:r>
              <a:rPr lang="es-ES" sz="2000">
                <a:solidFill>
                  <a:srgbClr val="0033CC"/>
                </a:solidFill>
              </a:rPr>
              <a:t>Medida No. 1. </a:t>
            </a:r>
          </a:p>
          <a:p>
            <a:pPr algn="ctr"/>
            <a:r>
              <a:rPr lang="es-ES" sz="2000"/>
              <a:t>PLAN DE COMPENSACIÓN POR EXPROPIACIONES </a:t>
            </a:r>
          </a:p>
          <a:p>
            <a:pPr algn="ctr"/>
            <a:r>
              <a:rPr lang="es-ES" sz="2000"/>
              <a:t>(Si las hay) </a:t>
            </a:r>
          </a:p>
          <a:p>
            <a:pPr algn="just"/>
            <a:endParaRPr lang="es-ES" sz="2000"/>
          </a:p>
          <a:p>
            <a:pPr algn="just"/>
            <a:r>
              <a:rPr lang="es-ES" sz="2000">
                <a:solidFill>
                  <a:srgbClr val="0033CC"/>
                </a:solidFill>
              </a:rPr>
              <a:t>Objetivo. </a:t>
            </a:r>
            <a:r>
              <a:rPr lang="es-ES" sz="2000"/>
              <a:t>Efectuar las compensaciones debido a las expropiaciones que se deberán realizar para ejecutar la obra del Puente Camarones.</a:t>
            </a:r>
          </a:p>
          <a:p>
            <a:pPr algn="just"/>
            <a:endParaRPr lang="es-ES" sz="2000"/>
          </a:p>
          <a:p>
            <a:pPr algn="just"/>
            <a:r>
              <a:rPr lang="es-ES" sz="2000">
                <a:solidFill>
                  <a:srgbClr val="0033CC"/>
                </a:solidFill>
              </a:rPr>
              <a:t>Posibles Impactos Negativos: </a:t>
            </a:r>
          </a:p>
          <a:p>
            <a:pPr algn="just"/>
            <a:r>
              <a:rPr lang="es-ES" sz="2000"/>
              <a:t>-Afectaciones en las márgenes del río Quevedo a la altura del  sitio del puente.</a:t>
            </a:r>
          </a:p>
          <a:p>
            <a:pPr algn="just"/>
            <a:r>
              <a:rPr lang="es-ES" sz="2000"/>
              <a:t>-Protestas de los propietarios de tierras.</a:t>
            </a:r>
            <a:endParaRPr lang="es-ES" sz="2000">
              <a:solidFill>
                <a:srgbClr val="0033CC"/>
              </a:solidFill>
            </a:endParaRPr>
          </a:p>
          <a:p>
            <a:pPr algn="just"/>
            <a:endParaRPr lang="es-ES" sz="2000">
              <a:solidFill>
                <a:srgbClr val="0033CC"/>
              </a:solidFill>
            </a:endParaRPr>
          </a:p>
          <a:p>
            <a:pPr algn="just"/>
            <a:r>
              <a:rPr lang="es-ES" sz="2000">
                <a:solidFill>
                  <a:srgbClr val="0033CC"/>
                </a:solidFill>
              </a:rPr>
              <a:t>Estrategia a Utilizar.</a:t>
            </a:r>
            <a:r>
              <a:rPr lang="es-ES" sz="2000"/>
              <a:t> El Municipio de Valencia deberá ejecutar el proceso de expropiación (Si la hay), en base a la información preparada por la consultora y los costos establecidos por la DINAC.</a:t>
            </a:r>
          </a:p>
          <a:p>
            <a:pPr algn="just"/>
            <a:endParaRPr lang="es-ES" sz="2000"/>
          </a:p>
          <a:p>
            <a:pPr algn="just"/>
            <a:endParaRPr lang="es-ES" sz="2000"/>
          </a:p>
        </p:txBody>
      </p:sp>
      <p:sp>
        <p:nvSpPr>
          <p:cNvPr id="152580" name="Text Box 4"/>
          <p:cNvSpPr txBox="1">
            <a:spLocks noChangeArrowheads="1"/>
          </p:cNvSpPr>
          <p:nvPr/>
        </p:nvSpPr>
        <p:spPr bwMode="auto">
          <a:xfrm>
            <a:off x="827088" y="188913"/>
            <a:ext cx="8496300" cy="641350"/>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MEDIDAS DE MITIGACIÓN DEL PMA.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3" name="Picture 5"/>
          <p:cNvPicPr>
            <a:picLocks noChangeAspect="1" noChangeArrowheads="1"/>
          </p:cNvPicPr>
          <p:nvPr/>
        </p:nvPicPr>
        <p:blipFill>
          <a:blip r:embed="rId4"/>
          <a:srcRect/>
          <a:stretch>
            <a:fillRect/>
          </a:stretch>
        </p:blipFill>
        <p:spPr bwMode="auto">
          <a:xfrm>
            <a:off x="6156325" y="2133600"/>
            <a:ext cx="2736850" cy="3671888"/>
          </a:xfrm>
          <a:prstGeom prst="rect">
            <a:avLst/>
          </a:prstGeom>
          <a:noFill/>
        </p:spPr>
      </p:pic>
      <p:graphicFrame>
        <p:nvGraphicFramePr>
          <p:cNvPr id="160770" name="Object 2"/>
          <p:cNvGraphicFramePr>
            <a:graphicFrameLocks noChangeAspect="1"/>
          </p:cNvGraphicFramePr>
          <p:nvPr/>
        </p:nvGraphicFramePr>
        <p:xfrm>
          <a:off x="0" y="0"/>
          <a:ext cx="1079500" cy="1000125"/>
        </p:xfrm>
        <a:graphic>
          <a:graphicData uri="http://schemas.openxmlformats.org/presentationml/2006/ole">
            <p:oleObj spid="_x0000_s160770" r:id="rId5" imgW="9315450" imgH="4591050" progId="AutoCAD.Drawing.16">
              <p:embed/>
            </p:oleObj>
          </a:graphicData>
        </a:graphic>
      </p:graphicFrame>
      <p:sp>
        <p:nvSpPr>
          <p:cNvPr id="160771" name="Rectangle 3"/>
          <p:cNvSpPr>
            <a:spLocks noChangeArrowheads="1"/>
          </p:cNvSpPr>
          <p:nvPr/>
        </p:nvSpPr>
        <p:spPr bwMode="auto">
          <a:xfrm>
            <a:off x="0" y="1230313"/>
            <a:ext cx="9144000" cy="5045075"/>
          </a:xfrm>
          <a:prstGeom prst="rect">
            <a:avLst/>
          </a:prstGeom>
          <a:noFill/>
          <a:ln w="9525">
            <a:noFill/>
            <a:miter lim="800000"/>
            <a:headEnd/>
            <a:tailEnd/>
          </a:ln>
          <a:effectLst/>
        </p:spPr>
        <p:txBody>
          <a:bodyPr anchor="ctr">
            <a:spAutoFit/>
          </a:bodyPr>
          <a:lstStyle/>
          <a:p>
            <a:pPr algn="just"/>
            <a:r>
              <a:rPr lang="es-ES" sz="2000">
                <a:solidFill>
                  <a:srgbClr val="0033CC"/>
                </a:solidFill>
              </a:rPr>
              <a:t>Medida No. 2. </a:t>
            </a:r>
          </a:p>
          <a:p>
            <a:pPr algn="ctr"/>
            <a:r>
              <a:rPr lang="es-ES" sz="2000"/>
              <a:t>INTEGRACIÓN PAISAJISTICA </a:t>
            </a:r>
          </a:p>
          <a:p>
            <a:pPr algn="just"/>
            <a:endParaRPr lang="es-ES" sz="2000"/>
          </a:p>
          <a:p>
            <a:pPr algn="just"/>
            <a:r>
              <a:rPr lang="es-ES" sz="2000">
                <a:solidFill>
                  <a:srgbClr val="0033CC"/>
                </a:solidFill>
              </a:rPr>
              <a:t>Objetivo. </a:t>
            </a:r>
            <a:r>
              <a:rPr lang="es-ES" sz="2000"/>
              <a:t>Proponer los aspectos relevantes de la integración </a:t>
            </a:r>
            <a:r>
              <a:rPr lang="es-ES" sz="2000">
                <a:solidFill>
                  <a:schemeClr val="bg1"/>
                </a:solidFill>
              </a:rPr>
              <a:t>paisajística</a:t>
            </a:r>
            <a:r>
              <a:rPr lang="es-ES" sz="2000"/>
              <a:t> del proyecto en el entorno al  Puente y el Sector. </a:t>
            </a:r>
          </a:p>
          <a:p>
            <a:pPr algn="just"/>
            <a:endParaRPr lang="es-ES" sz="2000"/>
          </a:p>
          <a:p>
            <a:pPr algn="just"/>
            <a:r>
              <a:rPr lang="es-ES" sz="2000">
                <a:solidFill>
                  <a:srgbClr val="0033CC"/>
                </a:solidFill>
              </a:rPr>
              <a:t>Posibles Impactos Negativos: </a:t>
            </a:r>
          </a:p>
          <a:p>
            <a:pPr algn="just"/>
            <a:r>
              <a:rPr lang="es-ES" sz="2000"/>
              <a:t>-Afectaciones a las especies de árboles existentes en el ár</a:t>
            </a:r>
            <a:r>
              <a:rPr lang="es-ES" sz="2000">
                <a:solidFill>
                  <a:schemeClr val="bg1"/>
                </a:solidFill>
              </a:rPr>
              <a:t>ea de influ</a:t>
            </a:r>
            <a:r>
              <a:rPr lang="es-ES" sz="2000"/>
              <a:t>encia directa del proyecto.</a:t>
            </a:r>
          </a:p>
          <a:p>
            <a:pPr algn="just"/>
            <a:r>
              <a:rPr lang="es-ES" sz="2000"/>
              <a:t>-Pérdida de especies de flora endémicas del bosque seco </a:t>
            </a:r>
            <a:r>
              <a:rPr lang="es-ES" sz="2000">
                <a:solidFill>
                  <a:schemeClr val="bg1"/>
                </a:solidFill>
              </a:rPr>
              <a:t>Tropi</a:t>
            </a:r>
            <a:r>
              <a:rPr lang="es-ES" sz="2000"/>
              <a:t>cal, si las hubiere</a:t>
            </a:r>
            <a:r>
              <a:rPr lang="es-ES"/>
              <a:t>.</a:t>
            </a:r>
          </a:p>
          <a:p>
            <a:pPr algn="just"/>
            <a:endParaRPr lang="es-ES" sz="2000">
              <a:solidFill>
                <a:srgbClr val="0033CC"/>
              </a:solidFill>
            </a:endParaRPr>
          </a:p>
          <a:p>
            <a:pPr algn="just"/>
            <a:r>
              <a:rPr lang="es-ES" sz="2000">
                <a:solidFill>
                  <a:srgbClr val="0033CC"/>
                </a:solidFill>
              </a:rPr>
              <a:t>Estrategias y Actividades a Realizar:</a:t>
            </a:r>
          </a:p>
          <a:p>
            <a:pPr algn="just">
              <a:buClr>
                <a:schemeClr val="tx2"/>
              </a:buClr>
              <a:buFontTx/>
              <a:buChar char="•"/>
            </a:pPr>
            <a:r>
              <a:rPr lang="es-ES" sz="2000">
                <a:solidFill>
                  <a:srgbClr val="0033CC"/>
                </a:solidFill>
              </a:rPr>
              <a:t> </a:t>
            </a:r>
            <a:r>
              <a:rPr lang="es-ES" sz="2000"/>
              <a:t>Implantación del programa de Integración Paisajística.</a:t>
            </a:r>
          </a:p>
          <a:p>
            <a:pPr algn="just">
              <a:buClr>
                <a:schemeClr val="tx2"/>
              </a:buClr>
              <a:buFontTx/>
              <a:buChar char="•"/>
            </a:pPr>
            <a:r>
              <a:rPr lang="es-ES" sz="2000"/>
              <a:t> Reforestación.</a:t>
            </a:r>
          </a:p>
          <a:p>
            <a:pPr algn="just"/>
            <a:endParaRPr lang="es-ES" sz="2000">
              <a:solidFill>
                <a:schemeClr val="bg1"/>
              </a:solidFill>
            </a:endParaRPr>
          </a:p>
        </p:txBody>
      </p:sp>
      <p:sp>
        <p:nvSpPr>
          <p:cNvPr id="160772" name="Text Box 4"/>
          <p:cNvSpPr txBox="1">
            <a:spLocks noChangeArrowheads="1"/>
          </p:cNvSpPr>
          <p:nvPr/>
        </p:nvSpPr>
        <p:spPr bwMode="auto">
          <a:xfrm>
            <a:off x="827088" y="188913"/>
            <a:ext cx="8496300" cy="641350"/>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MEDIDAS DE MITIGACIÓN DEL PMA.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818" name="Object 2"/>
          <p:cNvGraphicFramePr>
            <a:graphicFrameLocks noChangeAspect="1"/>
          </p:cNvGraphicFramePr>
          <p:nvPr/>
        </p:nvGraphicFramePr>
        <p:xfrm>
          <a:off x="0" y="0"/>
          <a:ext cx="1079500" cy="1000125"/>
        </p:xfrm>
        <a:graphic>
          <a:graphicData uri="http://schemas.openxmlformats.org/presentationml/2006/ole">
            <p:oleObj spid="_x0000_s162818" r:id="rId4" imgW="9315450" imgH="4591050" progId="AutoCAD.Drawing.16">
              <p:embed/>
            </p:oleObj>
          </a:graphicData>
        </a:graphic>
      </p:graphicFrame>
      <p:sp>
        <p:nvSpPr>
          <p:cNvPr id="162819" name="Rectangle 3"/>
          <p:cNvSpPr>
            <a:spLocks noChangeArrowheads="1"/>
          </p:cNvSpPr>
          <p:nvPr/>
        </p:nvSpPr>
        <p:spPr bwMode="auto">
          <a:xfrm>
            <a:off x="0" y="908050"/>
            <a:ext cx="9144000" cy="5730875"/>
          </a:xfrm>
          <a:prstGeom prst="rect">
            <a:avLst/>
          </a:prstGeom>
          <a:noFill/>
          <a:ln w="9525">
            <a:noFill/>
            <a:miter lim="800000"/>
            <a:headEnd/>
            <a:tailEnd/>
          </a:ln>
          <a:effectLst/>
        </p:spPr>
        <p:txBody>
          <a:bodyPr anchor="ctr">
            <a:spAutoFit/>
          </a:bodyPr>
          <a:lstStyle/>
          <a:p>
            <a:pPr algn="just"/>
            <a:r>
              <a:rPr lang="es-ES" sz="2000">
                <a:solidFill>
                  <a:srgbClr val="0033CC"/>
                </a:solidFill>
              </a:rPr>
              <a:t>Medida No. 3. </a:t>
            </a:r>
          </a:p>
          <a:p>
            <a:pPr algn="ctr"/>
            <a:r>
              <a:rPr lang="es-ES" sz="2000"/>
              <a:t>INSTALACIÓN  Y OPERACIÓN DEL CAMPAMENTO </a:t>
            </a:r>
          </a:p>
          <a:p>
            <a:pPr algn="just"/>
            <a:endParaRPr lang="es-ES" sz="2000"/>
          </a:p>
          <a:p>
            <a:pPr algn="just"/>
            <a:r>
              <a:rPr lang="es-ES" sz="2000"/>
              <a:t>El campamento instalado en la unidad albergará además de los obreros, las maquinarias y material para la construcción, distribuidos de la mejor manera a una distancia considerable por el Constructor y el Fiscalizador.</a:t>
            </a:r>
            <a:r>
              <a:rPr lang="es-ES"/>
              <a:t> </a:t>
            </a:r>
          </a:p>
          <a:p>
            <a:pPr algn="just"/>
            <a:endParaRPr lang="es-ES"/>
          </a:p>
          <a:p>
            <a:pPr algn="just"/>
            <a:r>
              <a:rPr lang="es-ES" sz="2000">
                <a:solidFill>
                  <a:srgbClr val="0033CC"/>
                </a:solidFill>
              </a:rPr>
              <a:t>Impactos Negativos: </a:t>
            </a:r>
          </a:p>
          <a:p>
            <a:pPr algn="just"/>
            <a:r>
              <a:rPr lang="es-ES" sz="2000"/>
              <a:t>-Calidad del agua del río Quevedo.</a:t>
            </a:r>
          </a:p>
          <a:p>
            <a:pPr algn="just"/>
            <a:r>
              <a:rPr lang="es-ES" sz="2000"/>
              <a:t>-Contaminación que afectará la calidad del aire.</a:t>
            </a:r>
          </a:p>
          <a:p>
            <a:pPr algn="just"/>
            <a:r>
              <a:rPr lang="es-ES" sz="2000"/>
              <a:t>-Afectación a la salud, seguridad de trabajadores y ciudadanos.</a:t>
            </a:r>
          </a:p>
          <a:p>
            <a:pPr algn="just"/>
            <a:endParaRPr lang="es-ES" sz="2000">
              <a:solidFill>
                <a:srgbClr val="0033CC"/>
              </a:solidFill>
            </a:endParaRPr>
          </a:p>
          <a:p>
            <a:pPr algn="just"/>
            <a:r>
              <a:rPr lang="es-ES" sz="2000">
                <a:solidFill>
                  <a:srgbClr val="0033CC"/>
                </a:solidFill>
              </a:rPr>
              <a:t>Estrategias y Actividades a Realizar:</a:t>
            </a:r>
            <a:r>
              <a:rPr lang="es-ES" sz="2000"/>
              <a:t> </a:t>
            </a:r>
          </a:p>
          <a:p>
            <a:pPr algn="just">
              <a:buClr>
                <a:schemeClr val="tx2"/>
              </a:buClr>
              <a:buFontTx/>
              <a:buChar char="•"/>
            </a:pPr>
            <a:r>
              <a:rPr lang="es-ES" sz="2000"/>
              <a:t>No arrojar basura y materiales contaminantes al cauce del río.</a:t>
            </a:r>
          </a:p>
          <a:p>
            <a:pPr algn="just">
              <a:buClr>
                <a:schemeClr val="tx2"/>
              </a:buClr>
              <a:buFontTx/>
              <a:buChar char="•"/>
            </a:pPr>
            <a:r>
              <a:rPr lang="es-ES" sz="2000"/>
              <a:t>Señalizar los sitios de deposito de los desechos y señales de construcción para los pobladores.</a:t>
            </a:r>
          </a:p>
          <a:p>
            <a:pPr algn="just"/>
            <a:endParaRPr lang="es-ES" sz="2000"/>
          </a:p>
          <a:p>
            <a:pPr algn="just"/>
            <a:endParaRPr lang="es-ES" sz="2000"/>
          </a:p>
        </p:txBody>
      </p:sp>
      <p:sp>
        <p:nvSpPr>
          <p:cNvPr id="162820" name="Text Box 4"/>
          <p:cNvSpPr txBox="1">
            <a:spLocks noChangeArrowheads="1"/>
          </p:cNvSpPr>
          <p:nvPr/>
        </p:nvSpPr>
        <p:spPr bwMode="auto">
          <a:xfrm>
            <a:off x="827088" y="188913"/>
            <a:ext cx="8496300" cy="641350"/>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MEDIDAS DE MITIGACIÓN DEL PMA.</a:t>
            </a:r>
          </a:p>
        </p:txBody>
      </p:sp>
      <p:pic>
        <p:nvPicPr>
          <p:cNvPr id="162821" name="Picture 5"/>
          <p:cNvPicPr>
            <a:picLocks noChangeAspect="1" noChangeArrowheads="1"/>
          </p:cNvPicPr>
          <p:nvPr/>
        </p:nvPicPr>
        <p:blipFill>
          <a:blip r:embed="rId5"/>
          <a:srcRect r="-6902" b="20708"/>
          <a:stretch>
            <a:fillRect/>
          </a:stretch>
        </p:blipFill>
        <p:spPr bwMode="auto">
          <a:xfrm>
            <a:off x="3708400" y="5745163"/>
            <a:ext cx="2016125" cy="9969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7" name="Picture 5"/>
          <p:cNvPicPr>
            <a:picLocks noChangeAspect="1" noChangeArrowheads="1"/>
          </p:cNvPicPr>
          <p:nvPr/>
        </p:nvPicPr>
        <p:blipFill>
          <a:blip r:embed="rId4"/>
          <a:srcRect/>
          <a:stretch>
            <a:fillRect/>
          </a:stretch>
        </p:blipFill>
        <p:spPr bwMode="auto">
          <a:xfrm>
            <a:off x="6659563" y="2492375"/>
            <a:ext cx="2195512" cy="1925638"/>
          </a:xfrm>
          <a:prstGeom prst="rect">
            <a:avLst/>
          </a:prstGeom>
          <a:noFill/>
        </p:spPr>
      </p:pic>
      <p:graphicFrame>
        <p:nvGraphicFramePr>
          <p:cNvPr id="166914" name="Object 2"/>
          <p:cNvGraphicFramePr>
            <a:graphicFrameLocks noChangeAspect="1"/>
          </p:cNvGraphicFramePr>
          <p:nvPr/>
        </p:nvGraphicFramePr>
        <p:xfrm>
          <a:off x="0" y="0"/>
          <a:ext cx="1079500" cy="1000125"/>
        </p:xfrm>
        <a:graphic>
          <a:graphicData uri="http://schemas.openxmlformats.org/presentationml/2006/ole">
            <p:oleObj spid="_x0000_s166914" r:id="rId5" imgW="9315450" imgH="4591050" progId="AutoCAD.Drawing.16">
              <p:embed/>
            </p:oleObj>
          </a:graphicData>
        </a:graphic>
      </p:graphicFrame>
      <p:sp>
        <p:nvSpPr>
          <p:cNvPr id="166915" name="Rectangle 3"/>
          <p:cNvSpPr>
            <a:spLocks noChangeArrowheads="1"/>
          </p:cNvSpPr>
          <p:nvPr/>
        </p:nvSpPr>
        <p:spPr bwMode="auto">
          <a:xfrm>
            <a:off x="0" y="1077913"/>
            <a:ext cx="9144000" cy="5349875"/>
          </a:xfrm>
          <a:prstGeom prst="rect">
            <a:avLst/>
          </a:prstGeom>
          <a:noFill/>
          <a:ln w="9525">
            <a:noFill/>
            <a:miter lim="800000"/>
            <a:headEnd/>
            <a:tailEnd/>
          </a:ln>
          <a:effectLst/>
        </p:spPr>
        <p:txBody>
          <a:bodyPr anchor="ctr">
            <a:spAutoFit/>
          </a:bodyPr>
          <a:lstStyle/>
          <a:p>
            <a:pPr algn="just"/>
            <a:r>
              <a:rPr lang="es-ES" sz="2000">
                <a:solidFill>
                  <a:srgbClr val="0033CC"/>
                </a:solidFill>
              </a:rPr>
              <a:t>Medida No. 4. </a:t>
            </a:r>
          </a:p>
          <a:p>
            <a:pPr algn="ctr"/>
            <a:r>
              <a:rPr lang="es-ES" sz="2000"/>
              <a:t>OPERACIÓN DE MAQUINARIAS Y EQUIPOS.</a:t>
            </a:r>
          </a:p>
          <a:p>
            <a:pPr algn="just"/>
            <a:endParaRPr lang="es-ES" sz="2000"/>
          </a:p>
          <a:p>
            <a:pPr algn="just"/>
            <a:r>
              <a:rPr lang="es-ES" sz="2000"/>
              <a:t>Calibrar equipos y maquinaria para evitar exceso de producción de gases contaminantes por la quema de combustible. </a:t>
            </a:r>
          </a:p>
          <a:p>
            <a:pPr algn="just"/>
            <a:endParaRPr lang="es-ES"/>
          </a:p>
          <a:p>
            <a:pPr algn="just"/>
            <a:r>
              <a:rPr lang="es-ES" sz="2000">
                <a:solidFill>
                  <a:srgbClr val="0033CC"/>
                </a:solidFill>
              </a:rPr>
              <a:t>Impactos Negativos: </a:t>
            </a:r>
          </a:p>
          <a:p>
            <a:pPr algn="just"/>
            <a:r>
              <a:rPr lang="es-ES" sz="2000"/>
              <a:t>-Contaminación del aire			-Contaminación d</a:t>
            </a:r>
            <a:r>
              <a:rPr lang="es-ES" sz="2000">
                <a:solidFill>
                  <a:schemeClr val="bg1"/>
                </a:solidFill>
              </a:rPr>
              <a:t>el</a:t>
            </a:r>
            <a:r>
              <a:rPr lang="es-ES" sz="2000"/>
              <a:t> </a:t>
            </a:r>
            <a:r>
              <a:rPr lang="es-ES" sz="2000">
                <a:solidFill>
                  <a:schemeClr val="bg1"/>
                </a:solidFill>
              </a:rPr>
              <a:t>suelo</a:t>
            </a:r>
          </a:p>
          <a:p>
            <a:pPr algn="just"/>
            <a:r>
              <a:rPr lang="es-ES" sz="2000"/>
              <a:t>-Contaminación del agua		-Impacto al Paisaje</a:t>
            </a:r>
          </a:p>
          <a:p>
            <a:pPr algn="just"/>
            <a:endParaRPr lang="es-ES" sz="2000"/>
          </a:p>
          <a:p>
            <a:pPr algn="just"/>
            <a:r>
              <a:rPr lang="es-ES" sz="2000">
                <a:solidFill>
                  <a:srgbClr val="0033CC"/>
                </a:solidFill>
              </a:rPr>
              <a:t>Estrategias y Actividades a Realizar:</a:t>
            </a:r>
            <a:r>
              <a:rPr lang="es-ES" sz="2000"/>
              <a:t> </a:t>
            </a:r>
          </a:p>
          <a:p>
            <a:pPr algn="just">
              <a:buClr>
                <a:schemeClr val="tx2"/>
              </a:buClr>
              <a:buFontTx/>
              <a:buChar char="•"/>
            </a:pPr>
            <a:r>
              <a:rPr lang="es-ES" sz="2000"/>
              <a:t>Calibrar equipos y maquinaria </a:t>
            </a:r>
          </a:p>
          <a:p>
            <a:pPr algn="just">
              <a:buClr>
                <a:schemeClr val="tx2"/>
              </a:buClr>
              <a:buFontTx/>
              <a:buChar char="•"/>
            </a:pPr>
            <a:r>
              <a:rPr lang="es-ES" sz="2000"/>
              <a:t>Colocar el material de desbroce y nivelación en sitios autorizados por la fiscalización.</a:t>
            </a:r>
          </a:p>
          <a:p>
            <a:pPr algn="just">
              <a:buClr>
                <a:schemeClr val="tx2"/>
              </a:buClr>
              <a:buFontTx/>
              <a:buChar char="•"/>
            </a:pPr>
            <a:r>
              <a:rPr lang="es-ES" sz="2000"/>
              <a:t>No arrojar los materiales de desbroce y corte de taludes a la pendiente del río Quevedo.</a:t>
            </a:r>
          </a:p>
          <a:p>
            <a:pPr algn="just"/>
            <a:endParaRPr lang="es-ES" sz="2000"/>
          </a:p>
        </p:txBody>
      </p:sp>
      <p:sp>
        <p:nvSpPr>
          <p:cNvPr id="166916" name="Text Box 4"/>
          <p:cNvSpPr txBox="1">
            <a:spLocks noChangeArrowheads="1"/>
          </p:cNvSpPr>
          <p:nvPr/>
        </p:nvSpPr>
        <p:spPr bwMode="auto">
          <a:xfrm>
            <a:off x="827088" y="188913"/>
            <a:ext cx="8496300" cy="641350"/>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MEDIDAS DE MITIGACIÓN DEL PMA.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8962" name="Object 2"/>
          <p:cNvGraphicFramePr>
            <a:graphicFrameLocks noChangeAspect="1"/>
          </p:cNvGraphicFramePr>
          <p:nvPr/>
        </p:nvGraphicFramePr>
        <p:xfrm>
          <a:off x="0" y="0"/>
          <a:ext cx="1079500" cy="1000125"/>
        </p:xfrm>
        <a:graphic>
          <a:graphicData uri="http://schemas.openxmlformats.org/presentationml/2006/ole">
            <p:oleObj spid="_x0000_s168962" r:id="rId4" imgW="9315450" imgH="4591050" progId="AutoCAD.Drawing.16">
              <p:embed/>
            </p:oleObj>
          </a:graphicData>
        </a:graphic>
      </p:graphicFrame>
      <p:sp>
        <p:nvSpPr>
          <p:cNvPr id="168963" name="Rectangle 3"/>
          <p:cNvSpPr>
            <a:spLocks noChangeArrowheads="1"/>
          </p:cNvSpPr>
          <p:nvPr/>
        </p:nvSpPr>
        <p:spPr bwMode="auto">
          <a:xfrm>
            <a:off x="0" y="1268413"/>
            <a:ext cx="9144000" cy="4968875"/>
          </a:xfrm>
          <a:prstGeom prst="rect">
            <a:avLst/>
          </a:prstGeom>
          <a:noFill/>
          <a:ln w="9525">
            <a:noFill/>
            <a:miter lim="800000"/>
            <a:headEnd/>
            <a:tailEnd/>
          </a:ln>
          <a:effectLst/>
        </p:spPr>
        <p:txBody>
          <a:bodyPr anchor="ctr">
            <a:spAutoFit/>
          </a:bodyPr>
          <a:lstStyle/>
          <a:p>
            <a:pPr algn="just"/>
            <a:r>
              <a:rPr lang="es-ES" sz="2000">
                <a:solidFill>
                  <a:srgbClr val="0033CC"/>
                </a:solidFill>
              </a:rPr>
              <a:t>Medida No. 5. </a:t>
            </a:r>
          </a:p>
          <a:p>
            <a:pPr algn="ctr"/>
            <a:r>
              <a:rPr lang="es-ES" sz="2000"/>
              <a:t>EXCAVACIÓN Y RELLENO DE OBRAS DE DRENAJE</a:t>
            </a:r>
          </a:p>
          <a:p>
            <a:pPr algn="ctr"/>
            <a:endParaRPr lang="es-ES" sz="2000"/>
          </a:p>
          <a:p>
            <a:pPr algn="just"/>
            <a:r>
              <a:rPr lang="es-ES" sz="2000"/>
              <a:t>Calibrar adecuadamente los equipos utilizados, colocar los materiales no utilizados en el sitio recomendado por el fiscalizador</a:t>
            </a:r>
          </a:p>
          <a:p>
            <a:pPr algn="just"/>
            <a:endParaRPr lang="es-ES" sz="2000"/>
          </a:p>
          <a:p>
            <a:pPr algn="just"/>
            <a:r>
              <a:rPr lang="es-ES" sz="2000">
                <a:solidFill>
                  <a:srgbClr val="0033CC"/>
                </a:solidFill>
              </a:rPr>
              <a:t>Impactos Negativos: </a:t>
            </a:r>
          </a:p>
          <a:p>
            <a:pPr algn="just"/>
            <a:r>
              <a:rPr lang="es-ES" sz="2000"/>
              <a:t>-Calidad  del aire.</a:t>
            </a:r>
            <a:r>
              <a:rPr lang="es-ES" sz="2000" i="1"/>
              <a:t>			-</a:t>
            </a:r>
            <a:r>
              <a:rPr lang="es-ES" sz="2000"/>
              <a:t>Contaminación del suelo.</a:t>
            </a:r>
            <a:endParaRPr lang="es-ES" sz="2000" i="1"/>
          </a:p>
          <a:p>
            <a:pPr algn="just"/>
            <a:r>
              <a:rPr lang="es-ES" sz="2000"/>
              <a:t>-Contaminación del agua.		- Impacto a la Flora.</a:t>
            </a:r>
          </a:p>
          <a:p>
            <a:pPr algn="just"/>
            <a:endParaRPr lang="es-ES" sz="2000">
              <a:solidFill>
                <a:srgbClr val="0033CC"/>
              </a:solidFill>
            </a:endParaRPr>
          </a:p>
          <a:p>
            <a:pPr algn="just"/>
            <a:r>
              <a:rPr lang="es-ES" sz="2000">
                <a:solidFill>
                  <a:srgbClr val="0033CC"/>
                </a:solidFill>
              </a:rPr>
              <a:t>Estrategias y Actividades a Realizar:</a:t>
            </a:r>
            <a:r>
              <a:rPr lang="es-ES" sz="2000"/>
              <a:t> </a:t>
            </a:r>
          </a:p>
          <a:p>
            <a:pPr algn="just">
              <a:buClr>
                <a:schemeClr val="tx2"/>
              </a:buClr>
              <a:buFontTx/>
              <a:buChar char="•"/>
            </a:pPr>
            <a:r>
              <a:rPr lang="es-ES" sz="2000"/>
              <a:t>Cortar el material vegetal en el área especificada. </a:t>
            </a:r>
          </a:p>
          <a:p>
            <a:pPr algn="just">
              <a:buClr>
                <a:schemeClr val="tx2"/>
              </a:buClr>
              <a:buFontTx/>
              <a:buChar char="•"/>
            </a:pPr>
            <a:r>
              <a:rPr lang="es-ES" sz="2000"/>
              <a:t>No intervenir la vegetación arbórea.</a:t>
            </a:r>
          </a:p>
          <a:p>
            <a:pPr algn="just">
              <a:buClr>
                <a:schemeClr val="tx2"/>
              </a:buClr>
              <a:buFontTx/>
              <a:buChar char="•"/>
            </a:pPr>
            <a:r>
              <a:rPr lang="es-ES" sz="2000"/>
              <a:t>No arrojar los materiales de excavación al río Quevedo.</a:t>
            </a:r>
          </a:p>
          <a:p>
            <a:pPr algn="just"/>
            <a:endParaRPr lang="es-ES" sz="2000"/>
          </a:p>
          <a:p>
            <a:pPr algn="just"/>
            <a:endParaRPr lang="es-ES" sz="2000"/>
          </a:p>
        </p:txBody>
      </p:sp>
      <p:sp>
        <p:nvSpPr>
          <p:cNvPr id="168964" name="Text Box 4"/>
          <p:cNvSpPr txBox="1">
            <a:spLocks noChangeArrowheads="1"/>
          </p:cNvSpPr>
          <p:nvPr/>
        </p:nvSpPr>
        <p:spPr bwMode="auto">
          <a:xfrm>
            <a:off x="827088" y="188913"/>
            <a:ext cx="8496300" cy="641350"/>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MEDIDAS DE MITIGACIÓN DEL PMA.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1010" name="Object 2"/>
          <p:cNvGraphicFramePr>
            <a:graphicFrameLocks noChangeAspect="1"/>
          </p:cNvGraphicFramePr>
          <p:nvPr/>
        </p:nvGraphicFramePr>
        <p:xfrm>
          <a:off x="0" y="0"/>
          <a:ext cx="1079500" cy="1000125"/>
        </p:xfrm>
        <a:graphic>
          <a:graphicData uri="http://schemas.openxmlformats.org/presentationml/2006/ole">
            <p:oleObj spid="_x0000_s171010" r:id="rId4" imgW="9315450" imgH="4591050" progId="AutoCAD.Drawing.16">
              <p:embed/>
            </p:oleObj>
          </a:graphicData>
        </a:graphic>
      </p:graphicFrame>
      <p:sp>
        <p:nvSpPr>
          <p:cNvPr id="171011" name="Rectangle 3"/>
          <p:cNvSpPr>
            <a:spLocks noChangeArrowheads="1"/>
          </p:cNvSpPr>
          <p:nvPr/>
        </p:nvSpPr>
        <p:spPr bwMode="auto">
          <a:xfrm>
            <a:off x="0" y="1412875"/>
            <a:ext cx="9144000" cy="3521075"/>
          </a:xfrm>
          <a:prstGeom prst="rect">
            <a:avLst/>
          </a:prstGeom>
          <a:noFill/>
          <a:ln w="9525">
            <a:noFill/>
            <a:miter lim="800000"/>
            <a:headEnd/>
            <a:tailEnd/>
          </a:ln>
          <a:effectLst/>
        </p:spPr>
        <p:txBody>
          <a:bodyPr anchor="ctr">
            <a:spAutoFit/>
          </a:bodyPr>
          <a:lstStyle/>
          <a:p>
            <a:pPr algn="just"/>
            <a:r>
              <a:rPr lang="es-ES" sz="2000">
                <a:solidFill>
                  <a:srgbClr val="0033CC"/>
                </a:solidFill>
              </a:rPr>
              <a:t>Medida No. 6. </a:t>
            </a:r>
          </a:p>
          <a:p>
            <a:pPr algn="ctr"/>
            <a:r>
              <a:rPr lang="es-ES" sz="2000"/>
              <a:t>EXPLOTACIÓN DE MATERIALES.</a:t>
            </a:r>
          </a:p>
          <a:p>
            <a:pPr algn="ctr"/>
            <a:endParaRPr lang="es-ES" sz="2000"/>
          </a:p>
          <a:p>
            <a:pPr algn="just"/>
            <a:r>
              <a:rPr lang="es-ES" sz="2000">
                <a:solidFill>
                  <a:srgbClr val="0033CC"/>
                </a:solidFill>
              </a:rPr>
              <a:t>Impactos Negativos: </a:t>
            </a:r>
          </a:p>
          <a:p>
            <a:pPr algn="just"/>
            <a:r>
              <a:rPr lang="es-ES" sz="2000"/>
              <a:t>-Contaminación del aire.		-Contaminación del suelo.</a:t>
            </a:r>
          </a:p>
          <a:p>
            <a:pPr algn="just"/>
            <a:r>
              <a:rPr lang="es-ES" sz="2000"/>
              <a:t>-Contaminación del agua.		-Socioeconómico</a:t>
            </a:r>
            <a:r>
              <a:rPr lang="es-ES"/>
              <a:t>.</a:t>
            </a:r>
          </a:p>
          <a:p>
            <a:pPr algn="just"/>
            <a:endParaRPr lang="es-ES" sz="2000"/>
          </a:p>
          <a:p>
            <a:pPr algn="just"/>
            <a:r>
              <a:rPr lang="es-ES" sz="2000">
                <a:solidFill>
                  <a:srgbClr val="0033CC"/>
                </a:solidFill>
              </a:rPr>
              <a:t>Estrategias y Actividades a Realizar:</a:t>
            </a:r>
            <a:r>
              <a:rPr lang="es-ES" sz="2000"/>
              <a:t> </a:t>
            </a:r>
          </a:p>
          <a:p>
            <a:pPr algn="just">
              <a:buClr>
                <a:schemeClr val="tx2"/>
              </a:buClr>
              <a:buFontTx/>
              <a:buChar char="•"/>
            </a:pPr>
            <a:r>
              <a:rPr lang="es-ES" sz="2000"/>
              <a:t>Calibración de la maquinaria que se utilizará en la explotación de materiales. </a:t>
            </a:r>
          </a:p>
          <a:p>
            <a:pPr algn="just">
              <a:buClr>
                <a:schemeClr val="tx2"/>
              </a:buClr>
              <a:buFontTx/>
              <a:buChar char="•"/>
            </a:pPr>
            <a:r>
              <a:rPr lang="es-ES" sz="2000"/>
              <a:t>Reducir el área de explotación del material.</a:t>
            </a:r>
          </a:p>
          <a:p>
            <a:pPr algn="just">
              <a:buClr>
                <a:schemeClr val="tx2"/>
              </a:buClr>
              <a:buFontTx/>
              <a:buChar char="•"/>
            </a:pPr>
            <a:r>
              <a:rPr lang="es-ES" sz="2000"/>
              <a:t>No arrojar los materiales de remoción superficial al río Quevedo.</a:t>
            </a:r>
          </a:p>
        </p:txBody>
      </p:sp>
      <p:sp>
        <p:nvSpPr>
          <p:cNvPr id="171012" name="Text Box 4"/>
          <p:cNvSpPr txBox="1">
            <a:spLocks noChangeArrowheads="1"/>
          </p:cNvSpPr>
          <p:nvPr/>
        </p:nvSpPr>
        <p:spPr bwMode="auto">
          <a:xfrm>
            <a:off x="827088" y="188913"/>
            <a:ext cx="8496300" cy="641350"/>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MEDIDAS DE MITIGACIÓN DEL PMA.</a:t>
            </a:r>
          </a:p>
        </p:txBody>
      </p:sp>
      <p:pic>
        <p:nvPicPr>
          <p:cNvPr id="171014" name="Picture 6" descr="Proceso_Fab_Canteras2"/>
          <p:cNvPicPr>
            <a:picLocks noChangeAspect="1" noChangeArrowheads="1"/>
          </p:cNvPicPr>
          <p:nvPr/>
        </p:nvPicPr>
        <p:blipFill>
          <a:blip r:embed="rId5"/>
          <a:srcRect/>
          <a:stretch>
            <a:fillRect/>
          </a:stretch>
        </p:blipFill>
        <p:spPr bwMode="auto">
          <a:xfrm>
            <a:off x="3276600" y="4941888"/>
            <a:ext cx="2447925" cy="16827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s-ES" sz="3600" b="1" i="1"/>
              <a:t>UBICACIÓN DEL PROYECTO:</a:t>
            </a:r>
            <a:br>
              <a:rPr lang="es-ES" sz="3600" b="1" i="1"/>
            </a:br>
            <a:endParaRPr lang="es-ES" sz="3600" b="1" i="1"/>
          </a:p>
        </p:txBody>
      </p:sp>
      <p:sp>
        <p:nvSpPr>
          <p:cNvPr id="131075" name="Rectangle 3"/>
          <p:cNvSpPr>
            <a:spLocks noChangeArrowheads="1"/>
          </p:cNvSpPr>
          <p:nvPr/>
        </p:nvSpPr>
        <p:spPr bwMode="auto">
          <a:xfrm>
            <a:off x="0" y="1341438"/>
            <a:ext cx="9144000" cy="5256212"/>
          </a:xfrm>
          <a:prstGeom prst="rect">
            <a:avLst/>
          </a:prstGeom>
          <a:noFill/>
          <a:ln w="9525">
            <a:noFill/>
            <a:miter lim="800000"/>
            <a:headEnd/>
            <a:tailEnd/>
          </a:ln>
          <a:effectLst/>
        </p:spPr>
        <p:txBody>
          <a:bodyPr/>
          <a:lstStyle/>
          <a:p>
            <a:pPr marL="342900" indent="-342900" algn="just">
              <a:spcBef>
                <a:spcPct val="20000"/>
              </a:spcBef>
              <a:buClr>
                <a:schemeClr val="tx2"/>
              </a:buClr>
            </a:pPr>
            <a:endParaRPr lang="es-ES" sz="3200"/>
          </a:p>
        </p:txBody>
      </p:sp>
      <p:graphicFrame>
        <p:nvGraphicFramePr>
          <p:cNvPr id="131076" name="Object 4"/>
          <p:cNvGraphicFramePr>
            <a:graphicFrameLocks noChangeAspect="1"/>
          </p:cNvGraphicFramePr>
          <p:nvPr/>
        </p:nvGraphicFramePr>
        <p:xfrm>
          <a:off x="0" y="0"/>
          <a:ext cx="1079500" cy="1000125"/>
        </p:xfrm>
        <a:graphic>
          <a:graphicData uri="http://schemas.openxmlformats.org/presentationml/2006/ole">
            <p:oleObj spid="_x0000_s131076" r:id="rId4" imgW="9315450" imgH="4591050" progId="AutoCAD.Drawing.16">
              <p:embed/>
            </p:oleObj>
          </a:graphicData>
        </a:graphic>
      </p:graphicFrame>
      <p:sp>
        <p:nvSpPr>
          <p:cNvPr id="131078" name="Rectangle 6"/>
          <p:cNvSpPr>
            <a:spLocks noChangeArrowheads="1"/>
          </p:cNvSpPr>
          <p:nvPr/>
        </p:nvSpPr>
        <p:spPr bwMode="auto">
          <a:xfrm>
            <a:off x="0" y="908050"/>
            <a:ext cx="8893175" cy="3141663"/>
          </a:xfrm>
          <a:prstGeom prst="rect">
            <a:avLst/>
          </a:prstGeom>
          <a:noFill/>
          <a:ln w="9525">
            <a:noFill/>
            <a:miter lim="800000"/>
            <a:headEnd/>
            <a:tailEnd/>
          </a:ln>
          <a:effectLst/>
        </p:spPr>
        <p:txBody>
          <a:bodyPr anchor="ctr">
            <a:spAutoFit/>
          </a:bodyPr>
          <a:lstStyle/>
          <a:p>
            <a:pPr algn="just"/>
            <a:r>
              <a:rPr lang="es-ES" sz="2800"/>
              <a:t>El área de interés, se encuentra el sector central de la Cuenca del Río Guayas, en la provincia de Los Ríos, en la periferia del cantón Buena Fe y Valencia, recinto  Camarones. Km. 55 de la vía Fumisa – Los Vergeles.</a:t>
            </a:r>
          </a:p>
          <a:p>
            <a:pPr algn="just"/>
            <a:r>
              <a:rPr lang="es-ES" sz="2800"/>
              <a:t>(Coord. UTM : 672.200 , 9 920.425 )</a:t>
            </a:r>
          </a:p>
          <a:p>
            <a:pPr algn="just"/>
            <a:endParaRPr lang="es-ES" sz="2800"/>
          </a:p>
          <a:p>
            <a:endParaRPr lang="es-ES" sz="3200"/>
          </a:p>
        </p:txBody>
      </p:sp>
      <p:pic>
        <p:nvPicPr>
          <p:cNvPr id="131313" name="Picture 241"/>
          <p:cNvPicPr>
            <a:picLocks noChangeAspect="1" noChangeArrowheads="1"/>
          </p:cNvPicPr>
          <p:nvPr/>
        </p:nvPicPr>
        <p:blipFill>
          <a:blip r:embed="rId5"/>
          <a:srcRect t="2988" r="13551" b="8363"/>
          <a:stretch>
            <a:fillRect/>
          </a:stretch>
        </p:blipFill>
        <p:spPr bwMode="auto">
          <a:xfrm>
            <a:off x="539750" y="3141663"/>
            <a:ext cx="3227388" cy="3573462"/>
          </a:xfrm>
          <a:prstGeom prst="rect">
            <a:avLst/>
          </a:prstGeom>
          <a:noFill/>
          <a:ln w="9525">
            <a:noFill/>
            <a:miter lim="800000"/>
            <a:headEnd/>
            <a:tailEnd/>
          </a:ln>
        </p:spPr>
      </p:pic>
      <p:pic>
        <p:nvPicPr>
          <p:cNvPr id="131314" name="Picture 242"/>
          <p:cNvPicPr>
            <a:picLocks noChangeAspect="1" noChangeArrowheads="1"/>
          </p:cNvPicPr>
          <p:nvPr/>
        </p:nvPicPr>
        <p:blipFill>
          <a:blip r:embed="rId6"/>
          <a:srcRect/>
          <a:stretch>
            <a:fillRect/>
          </a:stretch>
        </p:blipFill>
        <p:spPr bwMode="auto">
          <a:xfrm>
            <a:off x="4427538" y="3141663"/>
            <a:ext cx="3702050" cy="351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3058" name="Object 2"/>
          <p:cNvGraphicFramePr>
            <a:graphicFrameLocks noChangeAspect="1"/>
          </p:cNvGraphicFramePr>
          <p:nvPr/>
        </p:nvGraphicFramePr>
        <p:xfrm>
          <a:off x="0" y="0"/>
          <a:ext cx="1079500" cy="1000125"/>
        </p:xfrm>
        <a:graphic>
          <a:graphicData uri="http://schemas.openxmlformats.org/presentationml/2006/ole">
            <p:oleObj spid="_x0000_s173058" r:id="rId4" imgW="9315450" imgH="4591050" progId="AutoCAD.Drawing.16">
              <p:embed/>
            </p:oleObj>
          </a:graphicData>
        </a:graphic>
      </p:graphicFrame>
      <p:sp>
        <p:nvSpPr>
          <p:cNvPr id="173059" name="Rectangle 3"/>
          <p:cNvSpPr>
            <a:spLocks noChangeArrowheads="1"/>
          </p:cNvSpPr>
          <p:nvPr/>
        </p:nvSpPr>
        <p:spPr bwMode="auto">
          <a:xfrm>
            <a:off x="0" y="1341438"/>
            <a:ext cx="9144000" cy="3444875"/>
          </a:xfrm>
          <a:prstGeom prst="rect">
            <a:avLst/>
          </a:prstGeom>
          <a:noFill/>
          <a:ln w="9525">
            <a:noFill/>
            <a:miter lim="800000"/>
            <a:headEnd/>
            <a:tailEnd/>
          </a:ln>
          <a:effectLst/>
        </p:spPr>
        <p:txBody>
          <a:bodyPr anchor="ctr">
            <a:spAutoFit/>
          </a:bodyPr>
          <a:lstStyle/>
          <a:p>
            <a:pPr algn="just"/>
            <a:r>
              <a:rPr lang="es-ES" sz="2000">
                <a:solidFill>
                  <a:srgbClr val="0033CC"/>
                </a:solidFill>
              </a:rPr>
              <a:t>Medida No. 7. </a:t>
            </a:r>
          </a:p>
          <a:p>
            <a:pPr algn="ctr"/>
            <a:r>
              <a:rPr lang="es-ES" sz="2000"/>
              <a:t>TRANSPORTE Y DESCARGA DE MATERIALES EN OBRA.</a:t>
            </a:r>
          </a:p>
          <a:p>
            <a:pPr algn="ctr"/>
            <a:endParaRPr lang="es-ES" sz="2000"/>
          </a:p>
          <a:p>
            <a:pPr algn="just"/>
            <a:r>
              <a:rPr lang="es-ES" sz="2000">
                <a:solidFill>
                  <a:srgbClr val="0033CC"/>
                </a:solidFill>
              </a:rPr>
              <a:t>Impactos Negativos: </a:t>
            </a:r>
          </a:p>
          <a:p>
            <a:pPr algn="just"/>
            <a:r>
              <a:rPr lang="es-ES" sz="2000"/>
              <a:t>-Contaminación del aire.		-Contaminación del agua.</a:t>
            </a:r>
          </a:p>
          <a:p>
            <a:pPr algn="just"/>
            <a:r>
              <a:rPr lang="es-ES" sz="2000"/>
              <a:t>-Socioeconómico.</a:t>
            </a:r>
          </a:p>
          <a:p>
            <a:pPr algn="just"/>
            <a:endParaRPr lang="es-ES" sz="2000">
              <a:solidFill>
                <a:srgbClr val="0033CC"/>
              </a:solidFill>
            </a:endParaRPr>
          </a:p>
          <a:p>
            <a:pPr algn="just"/>
            <a:r>
              <a:rPr lang="es-ES" sz="2000">
                <a:solidFill>
                  <a:srgbClr val="0033CC"/>
                </a:solidFill>
              </a:rPr>
              <a:t>Estrategias y Actividades a Realizar:</a:t>
            </a:r>
            <a:r>
              <a:rPr lang="es-ES" sz="2000"/>
              <a:t> </a:t>
            </a:r>
          </a:p>
          <a:p>
            <a:pPr algn="just">
              <a:buClr>
                <a:schemeClr val="tx2"/>
              </a:buClr>
              <a:buFontTx/>
              <a:buChar char="•"/>
            </a:pPr>
            <a:r>
              <a:rPr lang="es-ES" sz="2000"/>
              <a:t>Cubrir con lona los camiones que transportan el material.</a:t>
            </a:r>
          </a:p>
          <a:p>
            <a:pPr algn="just">
              <a:buClr>
                <a:schemeClr val="tx2"/>
              </a:buClr>
              <a:buFontTx/>
              <a:buChar char="•"/>
            </a:pPr>
            <a:r>
              <a:rPr lang="es-ES" sz="2000"/>
              <a:t>No arrojar materiales sobrantes en las laderas del valle del río Quevedo.</a:t>
            </a:r>
          </a:p>
          <a:p>
            <a:pPr algn="just">
              <a:buClr>
                <a:schemeClr val="tx2"/>
              </a:buClr>
              <a:buFontTx/>
              <a:buChar char="•"/>
            </a:pPr>
            <a:r>
              <a:rPr lang="es-ES" sz="2000"/>
              <a:t>Para dar seguridad a los trabajadores dotar de artículos de seguridad.</a:t>
            </a:r>
          </a:p>
        </p:txBody>
      </p:sp>
      <p:sp>
        <p:nvSpPr>
          <p:cNvPr id="173060" name="Text Box 4"/>
          <p:cNvSpPr txBox="1">
            <a:spLocks noChangeArrowheads="1"/>
          </p:cNvSpPr>
          <p:nvPr/>
        </p:nvSpPr>
        <p:spPr bwMode="auto">
          <a:xfrm>
            <a:off x="827088" y="188913"/>
            <a:ext cx="8496300" cy="641350"/>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MEDIDAS DE MITIGACIÓN DEL PMA.</a:t>
            </a:r>
          </a:p>
        </p:txBody>
      </p:sp>
      <p:pic>
        <p:nvPicPr>
          <p:cNvPr id="173061" name="Picture 5"/>
          <p:cNvPicPr>
            <a:picLocks noChangeAspect="1" noChangeArrowheads="1"/>
          </p:cNvPicPr>
          <p:nvPr/>
        </p:nvPicPr>
        <p:blipFill>
          <a:blip r:embed="rId5"/>
          <a:srcRect/>
          <a:stretch>
            <a:fillRect/>
          </a:stretch>
        </p:blipFill>
        <p:spPr bwMode="auto">
          <a:xfrm>
            <a:off x="3132138" y="4797425"/>
            <a:ext cx="3168650" cy="18764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06" name="Object 2"/>
          <p:cNvGraphicFramePr>
            <a:graphicFrameLocks noChangeAspect="1"/>
          </p:cNvGraphicFramePr>
          <p:nvPr/>
        </p:nvGraphicFramePr>
        <p:xfrm>
          <a:off x="0" y="0"/>
          <a:ext cx="1079500" cy="1000125"/>
        </p:xfrm>
        <a:graphic>
          <a:graphicData uri="http://schemas.openxmlformats.org/presentationml/2006/ole">
            <p:oleObj spid="_x0000_s175106" r:id="rId4" imgW="9315450" imgH="4591050" progId="AutoCAD.Drawing.16">
              <p:embed/>
            </p:oleObj>
          </a:graphicData>
        </a:graphic>
      </p:graphicFrame>
      <p:sp>
        <p:nvSpPr>
          <p:cNvPr id="175107" name="Rectangle 3"/>
          <p:cNvSpPr>
            <a:spLocks noChangeArrowheads="1"/>
          </p:cNvSpPr>
          <p:nvPr/>
        </p:nvSpPr>
        <p:spPr bwMode="auto">
          <a:xfrm>
            <a:off x="0" y="655638"/>
            <a:ext cx="9144000" cy="4816475"/>
          </a:xfrm>
          <a:prstGeom prst="rect">
            <a:avLst/>
          </a:prstGeom>
          <a:noFill/>
          <a:ln w="9525">
            <a:noFill/>
            <a:miter lim="800000"/>
            <a:headEnd/>
            <a:tailEnd/>
          </a:ln>
          <a:effectLst/>
        </p:spPr>
        <p:txBody>
          <a:bodyPr anchor="ctr">
            <a:spAutoFit/>
          </a:bodyPr>
          <a:lstStyle/>
          <a:p>
            <a:pPr algn="just"/>
            <a:r>
              <a:rPr lang="es-ES" sz="2000">
                <a:solidFill>
                  <a:srgbClr val="0033CC"/>
                </a:solidFill>
              </a:rPr>
              <a:t>Medida No. 8. </a:t>
            </a:r>
          </a:p>
          <a:p>
            <a:pPr algn="ctr"/>
            <a:r>
              <a:rPr lang="es-ES" sz="2000"/>
              <a:t>SEGURIDAD E HIGIENE OPERACIONAL.</a:t>
            </a:r>
          </a:p>
          <a:p>
            <a:pPr algn="ctr"/>
            <a:endParaRPr lang="es-ES" sz="2000"/>
          </a:p>
          <a:p>
            <a:pPr algn="just"/>
            <a:r>
              <a:rPr lang="es-ES" sz="2000"/>
              <a:t>La Concesionaria deberá establecer las zonas de seguridad para el personal en cada cambio de turno. Por lo tanto es responsabilidad de cada encargado entregar la información pertinente al encargado de tumo entrante, la misma que deberá incluir la ubicación de la zona de seguridad, previamente señalizada y con barreras, tomando en cuenta los aspectos como:</a:t>
            </a:r>
            <a:r>
              <a:rPr lang="es-ES"/>
              <a:t> </a:t>
            </a:r>
          </a:p>
          <a:p>
            <a:pPr algn="just"/>
            <a:endParaRPr lang="es-ES" sz="2000">
              <a:solidFill>
                <a:srgbClr val="0033CC"/>
              </a:solidFill>
            </a:endParaRPr>
          </a:p>
          <a:p>
            <a:pPr algn="just"/>
            <a:r>
              <a:rPr lang="es-ES"/>
              <a:t>-I</a:t>
            </a:r>
            <a:r>
              <a:rPr lang="es-ES" sz="2000"/>
              <a:t>nstruir a los trabajadores.</a:t>
            </a:r>
          </a:p>
          <a:p>
            <a:pPr algn="just"/>
            <a:r>
              <a:rPr lang="es-ES" sz="2000"/>
              <a:t>-Reparar los equipos en lugares recomendados. </a:t>
            </a:r>
          </a:p>
          <a:p>
            <a:pPr algn="just"/>
            <a:r>
              <a:rPr lang="es-ES" sz="2000"/>
              <a:t>-Tener programas para prevenir accidentes.</a:t>
            </a:r>
          </a:p>
          <a:p>
            <a:pPr algn="just"/>
            <a:r>
              <a:rPr lang="es-ES" sz="2000"/>
              <a:t>-Proveer de equipos de protección personal, etc.</a:t>
            </a:r>
          </a:p>
          <a:p>
            <a:pPr algn="just"/>
            <a:endParaRPr lang="es-ES" sz="2000"/>
          </a:p>
          <a:p>
            <a:pPr algn="just"/>
            <a:endParaRPr lang="es-ES" sz="2000"/>
          </a:p>
        </p:txBody>
      </p:sp>
      <p:sp>
        <p:nvSpPr>
          <p:cNvPr id="175108" name="Text Box 4"/>
          <p:cNvSpPr txBox="1">
            <a:spLocks noChangeArrowheads="1"/>
          </p:cNvSpPr>
          <p:nvPr/>
        </p:nvSpPr>
        <p:spPr bwMode="auto">
          <a:xfrm>
            <a:off x="827088" y="188913"/>
            <a:ext cx="8496300" cy="641350"/>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MEDIDAS DE MITIGACIÓN DEL PMA.</a:t>
            </a:r>
          </a:p>
        </p:txBody>
      </p:sp>
      <p:pic>
        <p:nvPicPr>
          <p:cNvPr id="175109" name="Picture 5"/>
          <p:cNvPicPr>
            <a:picLocks noChangeAspect="1" noChangeArrowheads="1"/>
          </p:cNvPicPr>
          <p:nvPr/>
        </p:nvPicPr>
        <p:blipFill>
          <a:blip r:embed="rId5"/>
          <a:srcRect/>
          <a:stretch>
            <a:fillRect/>
          </a:stretch>
        </p:blipFill>
        <p:spPr bwMode="auto">
          <a:xfrm>
            <a:off x="5724525" y="3573463"/>
            <a:ext cx="3040063" cy="172561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4" name="Object 2"/>
          <p:cNvGraphicFramePr>
            <a:graphicFrameLocks noChangeAspect="1"/>
          </p:cNvGraphicFramePr>
          <p:nvPr/>
        </p:nvGraphicFramePr>
        <p:xfrm>
          <a:off x="0" y="0"/>
          <a:ext cx="1079500" cy="1000125"/>
        </p:xfrm>
        <a:graphic>
          <a:graphicData uri="http://schemas.openxmlformats.org/presentationml/2006/ole">
            <p:oleObj spid="_x0000_s177154" r:id="rId4" imgW="9315450" imgH="4591050" progId="AutoCAD.Drawing.16">
              <p:embed/>
            </p:oleObj>
          </a:graphicData>
        </a:graphic>
      </p:graphicFrame>
      <p:sp>
        <p:nvSpPr>
          <p:cNvPr id="177155" name="Rectangle 3"/>
          <p:cNvSpPr>
            <a:spLocks noChangeArrowheads="1"/>
          </p:cNvSpPr>
          <p:nvPr/>
        </p:nvSpPr>
        <p:spPr bwMode="auto">
          <a:xfrm>
            <a:off x="0" y="1196975"/>
            <a:ext cx="9144000" cy="5197475"/>
          </a:xfrm>
          <a:prstGeom prst="rect">
            <a:avLst/>
          </a:prstGeom>
          <a:noFill/>
          <a:ln w="9525">
            <a:noFill/>
            <a:miter lim="800000"/>
            <a:headEnd/>
            <a:tailEnd/>
          </a:ln>
          <a:effectLst/>
        </p:spPr>
        <p:txBody>
          <a:bodyPr anchor="ctr">
            <a:spAutoFit/>
          </a:bodyPr>
          <a:lstStyle/>
          <a:p>
            <a:pPr algn="just"/>
            <a:r>
              <a:rPr lang="es-ES">
                <a:solidFill>
                  <a:srgbClr val="0033CC"/>
                </a:solidFill>
              </a:rPr>
              <a:t>De los implementos de protección personal (IPP) específicos para cada labor, se debe proporcionar utensilios para:</a:t>
            </a:r>
          </a:p>
          <a:p>
            <a:pPr algn="just"/>
            <a:endParaRPr lang="es-ES">
              <a:solidFill>
                <a:srgbClr val="0033CC"/>
              </a:solidFill>
            </a:endParaRPr>
          </a:p>
          <a:p>
            <a:pPr algn="just">
              <a:buClr>
                <a:schemeClr val="tx2"/>
              </a:buClr>
              <a:buFontTx/>
              <a:buChar char="•"/>
            </a:pPr>
            <a:r>
              <a:rPr lang="es-ES" sz="2000"/>
              <a:t>Protección de la cara y los ojos.</a:t>
            </a:r>
          </a:p>
          <a:p>
            <a:pPr algn="just">
              <a:buClr>
                <a:schemeClr val="tx2"/>
              </a:buClr>
            </a:pPr>
            <a:endParaRPr lang="es-ES" sz="2000"/>
          </a:p>
          <a:p>
            <a:pPr algn="just">
              <a:buClr>
                <a:schemeClr val="tx2"/>
              </a:buClr>
              <a:buFontTx/>
              <a:buChar char="•"/>
            </a:pPr>
            <a:r>
              <a:rPr lang="es-ES" sz="2000"/>
              <a:t>Protección de manos.</a:t>
            </a:r>
          </a:p>
          <a:p>
            <a:pPr algn="just">
              <a:buClr>
                <a:schemeClr val="tx2"/>
              </a:buClr>
            </a:pPr>
            <a:endParaRPr lang="es-ES" sz="2000"/>
          </a:p>
          <a:p>
            <a:pPr algn="just">
              <a:buClr>
                <a:schemeClr val="tx2"/>
              </a:buClr>
              <a:buFontTx/>
              <a:buChar char="•"/>
            </a:pPr>
            <a:r>
              <a:rPr lang="es-ES" sz="2000"/>
              <a:t>Protección del sistema respiratorio.</a:t>
            </a:r>
          </a:p>
          <a:p>
            <a:pPr algn="just">
              <a:buClr>
                <a:schemeClr val="tx2"/>
              </a:buClr>
            </a:pPr>
            <a:endParaRPr lang="es-ES" sz="2000"/>
          </a:p>
          <a:p>
            <a:pPr algn="just">
              <a:buClr>
                <a:schemeClr val="tx2"/>
              </a:buClr>
              <a:buFontTx/>
              <a:buChar char="•"/>
            </a:pPr>
            <a:r>
              <a:rPr lang="es-ES" sz="2000"/>
              <a:t>Protección contra caídas.</a:t>
            </a:r>
          </a:p>
          <a:p>
            <a:pPr algn="just">
              <a:buClr>
                <a:schemeClr val="tx2"/>
              </a:buClr>
            </a:pPr>
            <a:endParaRPr lang="es-ES" sz="2000"/>
          </a:p>
          <a:p>
            <a:pPr algn="just">
              <a:buClr>
                <a:schemeClr val="tx2"/>
              </a:buClr>
              <a:buFontTx/>
              <a:buChar char="•"/>
            </a:pPr>
            <a:r>
              <a:rPr lang="es-ES" sz="2000"/>
              <a:t>Protección para trabajo en altura.</a:t>
            </a:r>
          </a:p>
          <a:p>
            <a:pPr algn="just">
              <a:buClr>
                <a:schemeClr val="tx2"/>
              </a:buClr>
            </a:pPr>
            <a:endParaRPr lang="es-ES" sz="2000"/>
          </a:p>
          <a:p>
            <a:pPr algn="just">
              <a:buClr>
                <a:schemeClr val="tx2"/>
              </a:buClr>
              <a:buFontTx/>
              <a:buChar char="•"/>
            </a:pPr>
            <a:r>
              <a:rPr lang="es-ES" sz="2000"/>
              <a:t>Protección de pies.</a:t>
            </a:r>
          </a:p>
          <a:p>
            <a:pPr algn="just"/>
            <a:endParaRPr lang="es-ES" sz="2000"/>
          </a:p>
          <a:p>
            <a:pPr algn="just"/>
            <a:endParaRPr lang="es-ES" sz="2000"/>
          </a:p>
        </p:txBody>
      </p:sp>
      <p:sp>
        <p:nvSpPr>
          <p:cNvPr id="177156" name="Text Box 4"/>
          <p:cNvSpPr txBox="1">
            <a:spLocks noChangeArrowheads="1"/>
          </p:cNvSpPr>
          <p:nvPr/>
        </p:nvSpPr>
        <p:spPr bwMode="auto">
          <a:xfrm>
            <a:off x="827088" y="188913"/>
            <a:ext cx="8496300" cy="641350"/>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MEDIDAS DE MITIGACIÓN DEL PMA.</a:t>
            </a:r>
          </a:p>
        </p:txBody>
      </p:sp>
      <p:pic>
        <p:nvPicPr>
          <p:cNvPr id="177157" name="Picture 5"/>
          <p:cNvPicPr>
            <a:picLocks noChangeAspect="1" noChangeArrowheads="1"/>
          </p:cNvPicPr>
          <p:nvPr/>
        </p:nvPicPr>
        <p:blipFill>
          <a:blip r:embed="rId5"/>
          <a:srcRect/>
          <a:stretch>
            <a:fillRect/>
          </a:stretch>
        </p:blipFill>
        <p:spPr bwMode="auto">
          <a:xfrm>
            <a:off x="5849938" y="2133600"/>
            <a:ext cx="2393950" cy="4105275"/>
          </a:xfrm>
          <a:prstGeom prst="rect">
            <a:avLst/>
          </a:prstGeom>
          <a:noFill/>
        </p:spPr>
      </p:pic>
      <p:pic>
        <p:nvPicPr>
          <p:cNvPr id="177158" name="Picture 6" descr="Protección personal y {EPI}"/>
          <p:cNvPicPr>
            <a:picLocks noChangeAspect="1" noChangeArrowheads="1"/>
          </p:cNvPicPr>
          <p:nvPr/>
        </p:nvPicPr>
        <p:blipFill>
          <a:blip r:embed="rId6"/>
          <a:srcRect b="14375"/>
          <a:stretch>
            <a:fillRect/>
          </a:stretch>
        </p:blipFill>
        <p:spPr bwMode="auto">
          <a:xfrm>
            <a:off x="4740275" y="3429000"/>
            <a:ext cx="623888" cy="647700"/>
          </a:xfrm>
          <a:prstGeom prst="rect">
            <a:avLst/>
          </a:prstGeom>
          <a:noFill/>
          <a:ln w="9525">
            <a:noFill/>
            <a:miter lim="800000"/>
            <a:headEnd/>
            <a:tailEnd/>
          </a:ln>
        </p:spPr>
      </p:pic>
      <p:pic>
        <p:nvPicPr>
          <p:cNvPr id="177159" name="Picture 7" descr="Protección personal y {EPI}"/>
          <p:cNvPicPr>
            <a:picLocks noChangeAspect="1" noChangeArrowheads="1"/>
          </p:cNvPicPr>
          <p:nvPr/>
        </p:nvPicPr>
        <p:blipFill>
          <a:blip r:embed="rId7" cstate="print"/>
          <a:srcRect/>
          <a:stretch>
            <a:fillRect/>
          </a:stretch>
        </p:blipFill>
        <p:spPr bwMode="auto">
          <a:xfrm>
            <a:off x="4716463" y="2860675"/>
            <a:ext cx="647700" cy="496888"/>
          </a:xfrm>
          <a:prstGeom prst="rect">
            <a:avLst/>
          </a:prstGeom>
          <a:noFill/>
          <a:ln w="9525">
            <a:noFill/>
            <a:miter lim="800000"/>
            <a:headEnd/>
            <a:tailEnd/>
          </a:ln>
        </p:spPr>
      </p:pic>
      <p:pic>
        <p:nvPicPr>
          <p:cNvPr id="177160" name="Picture 8" descr="Protección personal y {EPI}"/>
          <p:cNvPicPr>
            <a:picLocks noChangeAspect="1" noChangeArrowheads="1"/>
          </p:cNvPicPr>
          <p:nvPr/>
        </p:nvPicPr>
        <p:blipFill>
          <a:blip r:embed="rId8"/>
          <a:srcRect/>
          <a:stretch>
            <a:fillRect/>
          </a:stretch>
        </p:blipFill>
        <p:spPr bwMode="auto">
          <a:xfrm>
            <a:off x="4738688" y="4725988"/>
            <a:ext cx="625475" cy="647700"/>
          </a:xfrm>
          <a:prstGeom prst="rect">
            <a:avLst/>
          </a:prstGeom>
          <a:noFill/>
          <a:ln w="9525">
            <a:noFill/>
            <a:miter lim="800000"/>
            <a:headEnd/>
            <a:tailEnd/>
          </a:ln>
        </p:spPr>
      </p:pic>
      <p:pic>
        <p:nvPicPr>
          <p:cNvPr id="177162" name="Picture 10" descr="Protección personal y {EPI}"/>
          <p:cNvPicPr>
            <a:picLocks noChangeAspect="1" noChangeArrowheads="1"/>
          </p:cNvPicPr>
          <p:nvPr/>
        </p:nvPicPr>
        <p:blipFill>
          <a:blip r:embed="rId9"/>
          <a:srcRect/>
          <a:stretch>
            <a:fillRect/>
          </a:stretch>
        </p:blipFill>
        <p:spPr bwMode="auto">
          <a:xfrm>
            <a:off x="4716463" y="4076700"/>
            <a:ext cx="719137" cy="688975"/>
          </a:xfrm>
          <a:prstGeom prst="rect">
            <a:avLst/>
          </a:prstGeom>
          <a:noFill/>
          <a:ln w="9525">
            <a:noFill/>
            <a:miter lim="800000"/>
            <a:headEnd/>
            <a:tailEnd/>
          </a:ln>
        </p:spPr>
      </p:pic>
      <p:pic>
        <p:nvPicPr>
          <p:cNvPr id="177163" name="Picture 11" descr="Protección personal y {EPI}"/>
          <p:cNvPicPr>
            <a:picLocks noChangeAspect="1" noChangeArrowheads="1"/>
          </p:cNvPicPr>
          <p:nvPr/>
        </p:nvPicPr>
        <p:blipFill>
          <a:blip r:embed="rId10"/>
          <a:srcRect/>
          <a:stretch>
            <a:fillRect/>
          </a:stretch>
        </p:blipFill>
        <p:spPr bwMode="auto">
          <a:xfrm>
            <a:off x="4752975" y="5481638"/>
            <a:ext cx="611188" cy="611187"/>
          </a:xfrm>
          <a:prstGeom prst="rect">
            <a:avLst/>
          </a:prstGeom>
          <a:noFill/>
          <a:ln w="9525">
            <a:noFill/>
            <a:miter lim="800000"/>
            <a:headEnd/>
            <a:tailEnd/>
          </a:ln>
        </p:spPr>
      </p:pic>
      <p:pic>
        <p:nvPicPr>
          <p:cNvPr id="177164" name="Picture 12" descr="Protección personal y {EPI}"/>
          <p:cNvPicPr>
            <a:picLocks noChangeAspect="1" noChangeArrowheads="1"/>
          </p:cNvPicPr>
          <p:nvPr/>
        </p:nvPicPr>
        <p:blipFill>
          <a:blip r:embed="rId11"/>
          <a:srcRect/>
          <a:stretch>
            <a:fillRect/>
          </a:stretch>
        </p:blipFill>
        <p:spPr bwMode="auto">
          <a:xfrm>
            <a:off x="4714875" y="2332038"/>
            <a:ext cx="649288" cy="449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202" name="Object 2"/>
          <p:cNvGraphicFramePr>
            <a:graphicFrameLocks noChangeAspect="1"/>
          </p:cNvGraphicFramePr>
          <p:nvPr/>
        </p:nvGraphicFramePr>
        <p:xfrm>
          <a:off x="0" y="0"/>
          <a:ext cx="1079500" cy="1000125"/>
        </p:xfrm>
        <a:graphic>
          <a:graphicData uri="http://schemas.openxmlformats.org/presentationml/2006/ole">
            <p:oleObj spid="_x0000_s179202" r:id="rId4" imgW="9315450" imgH="4591050" progId="AutoCAD.Drawing.16">
              <p:embed/>
            </p:oleObj>
          </a:graphicData>
        </a:graphic>
      </p:graphicFrame>
      <p:sp>
        <p:nvSpPr>
          <p:cNvPr id="179203" name="Rectangle 3"/>
          <p:cNvSpPr>
            <a:spLocks noChangeArrowheads="1"/>
          </p:cNvSpPr>
          <p:nvPr/>
        </p:nvSpPr>
        <p:spPr bwMode="auto">
          <a:xfrm>
            <a:off x="0" y="1052513"/>
            <a:ext cx="9144000" cy="5045075"/>
          </a:xfrm>
          <a:prstGeom prst="rect">
            <a:avLst/>
          </a:prstGeom>
          <a:noFill/>
          <a:ln w="9525">
            <a:noFill/>
            <a:miter lim="800000"/>
            <a:headEnd/>
            <a:tailEnd/>
          </a:ln>
          <a:effectLst/>
        </p:spPr>
        <p:txBody>
          <a:bodyPr anchor="ctr">
            <a:spAutoFit/>
          </a:bodyPr>
          <a:lstStyle/>
          <a:p>
            <a:pPr algn="just"/>
            <a:r>
              <a:rPr lang="es-ES" sz="2000">
                <a:solidFill>
                  <a:srgbClr val="0033CC"/>
                </a:solidFill>
              </a:rPr>
              <a:t>Medida No. 9. </a:t>
            </a:r>
          </a:p>
          <a:p>
            <a:pPr algn="ctr"/>
            <a:r>
              <a:rPr lang="en-US" sz="2000"/>
              <a:t>PLAN DE CONTROL DE MATERIALES DE CONSTRUCCION Y   MATERIAL DE DESALOJO</a:t>
            </a:r>
            <a:r>
              <a:rPr lang="es-ES"/>
              <a:t> </a:t>
            </a:r>
            <a:endParaRPr lang="es-ES" sz="2000"/>
          </a:p>
          <a:p>
            <a:pPr algn="just"/>
            <a:r>
              <a:rPr lang="es-ES" sz="2000">
                <a:solidFill>
                  <a:srgbClr val="0033CC"/>
                </a:solidFill>
              </a:rPr>
              <a:t>Mitigación:</a:t>
            </a:r>
          </a:p>
          <a:p>
            <a:pPr algn="just">
              <a:buClr>
                <a:schemeClr val="tx2"/>
              </a:buClr>
              <a:buFontTx/>
              <a:buChar char="•"/>
            </a:pPr>
            <a:r>
              <a:rPr lang="es-ES" sz="2000"/>
              <a:t>La disposición del material de desalojo será en el lugar autorizado por la autoridad ambiental competente.</a:t>
            </a:r>
          </a:p>
          <a:p>
            <a:pPr algn="just">
              <a:buClr>
                <a:schemeClr val="tx2"/>
              </a:buClr>
              <a:buFontTx/>
              <a:buChar char="•"/>
            </a:pPr>
            <a:r>
              <a:rPr lang="es-ES" sz="2000"/>
              <a:t>Está totalmente prohibido disponer el material de desalojo y los desechos de la  construcción en los sistemas de drenaje de las aguas lluvias.</a:t>
            </a:r>
          </a:p>
          <a:p>
            <a:pPr algn="just">
              <a:buClr>
                <a:schemeClr val="tx2"/>
              </a:buClr>
              <a:buFontTx/>
              <a:buChar char="•"/>
            </a:pPr>
            <a:r>
              <a:rPr lang="es-ES" sz="2000"/>
              <a:t>No se permitirá que permanezcan al lado de las zanjas, materiales sobrantes de las excavaciones o de las labores de limpieza.</a:t>
            </a:r>
          </a:p>
          <a:p>
            <a:pPr algn="just">
              <a:buClr>
                <a:schemeClr val="tx2"/>
              </a:buClr>
              <a:buFontTx/>
              <a:buChar char="•"/>
            </a:pPr>
            <a:r>
              <a:rPr lang="es-ES" sz="2000"/>
              <a:t>El área de almacenamiento y cargue de material de rellenos, deberá tener la protección y control necesarios. </a:t>
            </a:r>
          </a:p>
          <a:p>
            <a:pPr algn="just">
              <a:buClr>
                <a:schemeClr val="tx2"/>
              </a:buClr>
              <a:buFontTx/>
              <a:buChar char="•"/>
            </a:pPr>
            <a:r>
              <a:rPr lang="es-ES" sz="2000"/>
              <a:t>El tiempo de almacenamiento no debe ser mayor de 24 horas cuando se utilice el espacio público.</a:t>
            </a:r>
          </a:p>
          <a:p>
            <a:pPr algn="just"/>
            <a:r>
              <a:rPr lang="es-ES" sz="2000"/>
              <a:t>La ubicación del material excavado no debe interferir las labores de la obra y las labores cotidianas del sector.</a:t>
            </a:r>
          </a:p>
        </p:txBody>
      </p:sp>
      <p:sp>
        <p:nvSpPr>
          <p:cNvPr id="179204" name="Text Box 4"/>
          <p:cNvSpPr txBox="1">
            <a:spLocks noChangeArrowheads="1"/>
          </p:cNvSpPr>
          <p:nvPr/>
        </p:nvSpPr>
        <p:spPr bwMode="auto">
          <a:xfrm>
            <a:off x="827088" y="188913"/>
            <a:ext cx="8496300" cy="641350"/>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MEDIDAS DE MITIGACIÓN DEL PMA.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250" name="Object 2"/>
          <p:cNvGraphicFramePr>
            <a:graphicFrameLocks noChangeAspect="1"/>
          </p:cNvGraphicFramePr>
          <p:nvPr/>
        </p:nvGraphicFramePr>
        <p:xfrm>
          <a:off x="0" y="0"/>
          <a:ext cx="1079500" cy="1000125"/>
        </p:xfrm>
        <a:graphic>
          <a:graphicData uri="http://schemas.openxmlformats.org/presentationml/2006/ole">
            <p:oleObj spid="_x0000_s181250" r:id="rId4" imgW="9315450" imgH="4591050" progId="AutoCAD.Drawing.16">
              <p:embed/>
            </p:oleObj>
          </a:graphicData>
        </a:graphic>
      </p:graphicFrame>
      <p:sp>
        <p:nvSpPr>
          <p:cNvPr id="181251" name="Rectangle 3"/>
          <p:cNvSpPr>
            <a:spLocks noChangeArrowheads="1"/>
          </p:cNvSpPr>
          <p:nvPr/>
        </p:nvSpPr>
        <p:spPr bwMode="auto">
          <a:xfrm>
            <a:off x="0" y="1125538"/>
            <a:ext cx="9144000" cy="4968875"/>
          </a:xfrm>
          <a:prstGeom prst="rect">
            <a:avLst/>
          </a:prstGeom>
          <a:noFill/>
          <a:ln w="9525">
            <a:noFill/>
            <a:miter lim="800000"/>
            <a:headEnd/>
            <a:tailEnd/>
          </a:ln>
          <a:effectLst/>
        </p:spPr>
        <p:txBody>
          <a:bodyPr anchor="ctr">
            <a:spAutoFit/>
          </a:bodyPr>
          <a:lstStyle/>
          <a:p>
            <a:pPr algn="just"/>
            <a:r>
              <a:rPr lang="es-ES" sz="2000">
                <a:solidFill>
                  <a:srgbClr val="0033CC"/>
                </a:solidFill>
              </a:rPr>
              <a:t>Medida No. 10. </a:t>
            </a:r>
          </a:p>
          <a:p>
            <a:pPr algn="ctr"/>
            <a:r>
              <a:rPr lang="es-ES" sz="2000"/>
              <a:t>CONTROL DEL RUIDO.</a:t>
            </a:r>
          </a:p>
          <a:p>
            <a:pPr algn="ctr"/>
            <a:endParaRPr lang="es-ES" sz="2000"/>
          </a:p>
          <a:p>
            <a:pPr algn="just"/>
            <a:r>
              <a:rPr lang="es-ES" sz="2000">
                <a:solidFill>
                  <a:srgbClr val="0033CC"/>
                </a:solidFill>
              </a:rPr>
              <a:t>Mitigación:</a:t>
            </a:r>
          </a:p>
          <a:p>
            <a:pPr algn="just">
              <a:buClr>
                <a:schemeClr val="tx2"/>
              </a:buClr>
              <a:buFontTx/>
              <a:buChar char="•"/>
            </a:pPr>
            <a:r>
              <a:rPr lang="es-ES" sz="2000"/>
              <a:t>Realizar el mantenimiento adecuado de la maquinaria, equipos y vehículos de manera que el ruido generado por la operación de los mismos no excedan las normas ambientales vigentes, como el Reglamento de Ruido de la Ley de Gestión Ambiental.</a:t>
            </a:r>
          </a:p>
          <a:p>
            <a:pPr algn="just">
              <a:buClr>
                <a:schemeClr val="tx2"/>
              </a:buClr>
            </a:pPr>
            <a:endParaRPr lang="es-ES" sz="2000"/>
          </a:p>
          <a:p>
            <a:pPr algn="just">
              <a:buClr>
                <a:schemeClr val="tx2"/>
              </a:buClr>
              <a:buFontTx/>
              <a:buChar char="•"/>
            </a:pPr>
            <a:r>
              <a:rPr lang="es-ES" sz="2000"/>
              <a:t>Exigir la utilización de silenciadores en los escapes de los vehículos, maquinaria y equipo.</a:t>
            </a:r>
          </a:p>
          <a:p>
            <a:pPr algn="just">
              <a:buClr>
                <a:schemeClr val="tx2"/>
              </a:buClr>
            </a:pPr>
            <a:endParaRPr lang="es-ES" sz="2000"/>
          </a:p>
          <a:p>
            <a:pPr algn="just">
              <a:buClr>
                <a:schemeClr val="tx2"/>
              </a:buClr>
              <a:buFontTx/>
              <a:buChar char="•"/>
            </a:pPr>
            <a:r>
              <a:rPr lang="es-ES" sz="2000"/>
              <a:t>No se permitirá la utilización de bocinas o pitos accionados por sistema de compresor de aire. </a:t>
            </a:r>
          </a:p>
          <a:p>
            <a:pPr algn="just">
              <a:buClr>
                <a:schemeClr val="tx2"/>
              </a:buClr>
            </a:pPr>
            <a:endParaRPr lang="es-ES" sz="2000"/>
          </a:p>
          <a:p>
            <a:pPr algn="just">
              <a:buClr>
                <a:schemeClr val="tx2"/>
              </a:buClr>
              <a:buFontTx/>
              <a:buChar char="•"/>
            </a:pPr>
            <a:r>
              <a:rPr lang="es-ES" sz="2000"/>
              <a:t>Se deberá utilizar un dispositivo de sonido de alerta automático de reversa.</a:t>
            </a:r>
          </a:p>
        </p:txBody>
      </p:sp>
      <p:sp>
        <p:nvSpPr>
          <p:cNvPr id="181252" name="Text Box 4"/>
          <p:cNvSpPr txBox="1">
            <a:spLocks noChangeArrowheads="1"/>
          </p:cNvSpPr>
          <p:nvPr/>
        </p:nvSpPr>
        <p:spPr bwMode="auto">
          <a:xfrm>
            <a:off x="827088" y="188913"/>
            <a:ext cx="8496300" cy="641350"/>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MEDIDAS DE MITIGACIÓN DEL PMA.</a:t>
            </a:r>
          </a:p>
        </p:txBody>
      </p:sp>
      <p:pic>
        <p:nvPicPr>
          <p:cNvPr id="181253" name="Picture 5" descr="Protección personal y {EPI}"/>
          <p:cNvPicPr>
            <a:picLocks noChangeAspect="1" noChangeArrowheads="1"/>
          </p:cNvPicPr>
          <p:nvPr/>
        </p:nvPicPr>
        <p:blipFill>
          <a:blip r:embed="rId5"/>
          <a:srcRect/>
          <a:stretch>
            <a:fillRect/>
          </a:stretch>
        </p:blipFill>
        <p:spPr bwMode="auto">
          <a:xfrm>
            <a:off x="6227763" y="908050"/>
            <a:ext cx="1103312" cy="137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34" name="Object 2"/>
          <p:cNvGraphicFramePr>
            <a:graphicFrameLocks noChangeAspect="1"/>
          </p:cNvGraphicFramePr>
          <p:nvPr/>
        </p:nvGraphicFramePr>
        <p:xfrm>
          <a:off x="0" y="0"/>
          <a:ext cx="1079500" cy="1000125"/>
        </p:xfrm>
        <a:graphic>
          <a:graphicData uri="http://schemas.openxmlformats.org/presentationml/2006/ole">
            <p:oleObj spid="_x0000_s146434" r:id="rId4" imgW="9315450" imgH="4591050" progId="AutoCAD.Drawing.16">
              <p:embed/>
            </p:oleObj>
          </a:graphicData>
        </a:graphic>
      </p:graphicFrame>
      <p:sp>
        <p:nvSpPr>
          <p:cNvPr id="146435" name="Rectangle 3"/>
          <p:cNvSpPr>
            <a:spLocks noChangeArrowheads="1"/>
          </p:cNvSpPr>
          <p:nvPr/>
        </p:nvSpPr>
        <p:spPr bwMode="auto">
          <a:xfrm>
            <a:off x="0" y="1700213"/>
            <a:ext cx="8893175" cy="4359275"/>
          </a:xfrm>
          <a:prstGeom prst="rect">
            <a:avLst/>
          </a:prstGeom>
          <a:noFill/>
          <a:ln w="9525">
            <a:noFill/>
            <a:miter lim="800000"/>
            <a:headEnd/>
            <a:tailEnd/>
          </a:ln>
          <a:effectLst/>
        </p:spPr>
        <p:txBody>
          <a:bodyPr anchor="ctr">
            <a:spAutoFit/>
          </a:bodyPr>
          <a:lstStyle/>
          <a:p>
            <a:pPr algn="just"/>
            <a:r>
              <a:rPr lang="es-ES" sz="2000"/>
              <a:t>Para garantizar la adecuada protección de los obreros es importante observar la aplicación de las siguientes normas y procedimientos:</a:t>
            </a:r>
          </a:p>
          <a:p>
            <a:pPr algn="just"/>
            <a:endParaRPr lang="es-ES" sz="2000"/>
          </a:p>
          <a:p>
            <a:pPr algn="just">
              <a:buClr>
                <a:schemeClr val="tx2"/>
              </a:buClr>
              <a:buFontTx/>
              <a:buChar char="•"/>
            </a:pPr>
            <a:r>
              <a:rPr lang="es-ES" sz="2000"/>
              <a:t>Observar el cumplimiento del reglamento de seguridad e higiene del trabajo del IESS.</a:t>
            </a:r>
          </a:p>
          <a:p>
            <a:pPr algn="just">
              <a:buClr>
                <a:schemeClr val="tx2"/>
              </a:buClr>
              <a:buFontTx/>
              <a:buChar char="•"/>
            </a:pPr>
            <a:r>
              <a:rPr lang="es-ES" sz="2000"/>
              <a:t>En caso de que se trabaje en épocas de lluvias, los trabajadores deberán ser provistos por el Constructor de botas pantaneras y ropa impermeable.</a:t>
            </a:r>
          </a:p>
          <a:p>
            <a:pPr algn="just">
              <a:buClr>
                <a:schemeClr val="tx2"/>
              </a:buClr>
              <a:buFontTx/>
              <a:buChar char="•"/>
            </a:pPr>
            <a:endParaRPr lang="es-ES" sz="2000"/>
          </a:p>
          <a:p>
            <a:pPr algn="just">
              <a:buClr>
                <a:schemeClr val="tx2"/>
              </a:buClr>
            </a:pPr>
            <a:r>
              <a:rPr lang="es-ES" sz="2000">
                <a:solidFill>
                  <a:srgbClr val="0033CC"/>
                </a:solidFill>
              </a:rPr>
              <a:t>Manipuleo de Herramientas:</a:t>
            </a:r>
          </a:p>
          <a:p>
            <a:pPr algn="just">
              <a:buClr>
                <a:schemeClr val="tx2"/>
              </a:buClr>
              <a:buFontTx/>
              <a:buChar char="•"/>
            </a:pPr>
            <a:r>
              <a:rPr lang="es-ES" sz="2000"/>
              <a:t>Deberán chequearse periódicamente todas las herramientas manuales que se empleen: cabos, palas picos, combos, etc.</a:t>
            </a:r>
          </a:p>
          <a:p>
            <a:pPr algn="just">
              <a:buClr>
                <a:schemeClr val="tx2"/>
              </a:buClr>
              <a:buFontTx/>
              <a:buChar char="•"/>
            </a:pPr>
            <a:endParaRPr lang="es-ES" sz="2000"/>
          </a:p>
          <a:p>
            <a:pPr algn="just">
              <a:buClr>
                <a:schemeClr val="tx2"/>
              </a:buClr>
              <a:buFontTx/>
              <a:buChar char="•"/>
            </a:pPr>
            <a:r>
              <a:rPr lang="es-ES" sz="2000"/>
              <a:t>Los trabajadores cuando utilicen herramientas manuales, deberán mantener una distancia mínima de 2m entre sí.</a:t>
            </a:r>
          </a:p>
        </p:txBody>
      </p:sp>
      <p:sp>
        <p:nvSpPr>
          <p:cNvPr id="146436" name="Text Box 4"/>
          <p:cNvSpPr txBox="1">
            <a:spLocks noChangeArrowheads="1"/>
          </p:cNvSpPr>
          <p:nvPr/>
        </p:nvSpPr>
        <p:spPr bwMode="auto">
          <a:xfrm>
            <a:off x="971550" y="333375"/>
            <a:ext cx="7921625" cy="1190625"/>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PREVENCIÓN DE RIESGO DE TRABAJO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866" name="Object 2"/>
          <p:cNvGraphicFramePr>
            <a:graphicFrameLocks noChangeAspect="1"/>
          </p:cNvGraphicFramePr>
          <p:nvPr/>
        </p:nvGraphicFramePr>
        <p:xfrm>
          <a:off x="0" y="0"/>
          <a:ext cx="1079500" cy="1000125"/>
        </p:xfrm>
        <a:graphic>
          <a:graphicData uri="http://schemas.openxmlformats.org/presentationml/2006/ole">
            <p:oleObj spid="_x0000_s164866" r:id="rId4" imgW="9315450" imgH="4591050" progId="AutoCAD.Drawing.16">
              <p:embed/>
            </p:oleObj>
          </a:graphicData>
        </a:graphic>
      </p:graphicFrame>
      <p:sp>
        <p:nvSpPr>
          <p:cNvPr id="164867" name="Rectangle 3"/>
          <p:cNvSpPr>
            <a:spLocks noChangeArrowheads="1"/>
          </p:cNvSpPr>
          <p:nvPr/>
        </p:nvSpPr>
        <p:spPr bwMode="auto">
          <a:xfrm>
            <a:off x="0" y="1341438"/>
            <a:ext cx="9144000" cy="1006475"/>
          </a:xfrm>
          <a:prstGeom prst="rect">
            <a:avLst/>
          </a:prstGeom>
          <a:noFill/>
          <a:ln w="9525">
            <a:noFill/>
            <a:miter lim="800000"/>
            <a:headEnd/>
            <a:tailEnd/>
          </a:ln>
          <a:effectLst/>
        </p:spPr>
        <p:txBody>
          <a:bodyPr anchor="ctr">
            <a:spAutoFit/>
          </a:bodyPr>
          <a:lstStyle/>
          <a:p>
            <a:pPr algn="just"/>
            <a:r>
              <a:rPr lang="es-ES" sz="2000"/>
              <a:t>Habiéndose indicado las medidas de mitigación o control ambiental, se procede a determinar la inversión resumida necesaria para el Plan de Manejo Socio-ambiental, que se muestra en el siguiente cuadro.</a:t>
            </a:r>
          </a:p>
        </p:txBody>
      </p:sp>
      <p:sp>
        <p:nvSpPr>
          <p:cNvPr id="164868" name="Text Box 4"/>
          <p:cNvSpPr txBox="1">
            <a:spLocks noChangeArrowheads="1"/>
          </p:cNvSpPr>
          <p:nvPr/>
        </p:nvSpPr>
        <p:spPr bwMode="auto">
          <a:xfrm>
            <a:off x="827088" y="188913"/>
            <a:ext cx="8496300" cy="1190625"/>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PRESUPUESTO PARA LA EJECUCIÓN DEL PMA.</a:t>
            </a:r>
          </a:p>
        </p:txBody>
      </p:sp>
      <p:pic>
        <p:nvPicPr>
          <p:cNvPr id="164870" name="Picture 6"/>
          <p:cNvPicPr>
            <a:picLocks noChangeAspect="1" noChangeArrowheads="1"/>
          </p:cNvPicPr>
          <p:nvPr/>
        </p:nvPicPr>
        <p:blipFill>
          <a:blip r:embed="rId5"/>
          <a:srcRect/>
          <a:stretch>
            <a:fillRect/>
          </a:stretch>
        </p:blipFill>
        <p:spPr bwMode="auto">
          <a:xfrm>
            <a:off x="2843213" y="2341563"/>
            <a:ext cx="3371850" cy="440055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482" name="Object 2"/>
          <p:cNvGraphicFramePr>
            <a:graphicFrameLocks noChangeAspect="1"/>
          </p:cNvGraphicFramePr>
          <p:nvPr/>
        </p:nvGraphicFramePr>
        <p:xfrm>
          <a:off x="0" y="0"/>
          <a:ext cx="1079500" cy="1000125"/>
        </p:xfrm>
        <a:graphic>
          <a:graphicData uri="http://schemas.openxmlformats.org/presentationml/2006/ole">
            <p:oleObj spid="_x0000_s148482" r:id="rId4" imgW="9315450" imgH="4591050" progId="AutoCAD.Drawing.16">
              <p:embed/>
            </p:oleObj>
          </a:graphicData>
        </a:graphic>
      </p:graphicFrame>
      <p:sp>
        <p:nvSpPr>
          <p:cNvPr id="148483" name="Rectangle 3"/>
          <p:cNvSpPr>
            <a:spLocks noChangeArrowheads="1"/>
          </p:cNvSpPr>
          <p:nvPr/>
        </p:nvSpPr>
        <p:spPr bwMode="auto">
          <a:xfrm>
            <a:off x="0" y="1557338"/>
            <a:ext cx="9144000" cy="4664075"/>
          </a:xfrm>
          <a:prstGeom prst="rect">
            <a:avLst/>
          </a:prstGeom>
          <a:noFill/>
          <a:ln w="9525">
            <a:noFill/>
            <a:miter lim="800000"/>
            <a:headEnd/>
            <a:tailEnd/>
          </a:ln>
          <a:effectLst/>
        </p:spPr>
        <p:txBody>
          <a:bodyPr anchor="ctr">
            <a:spAutoFit/>
          </a:bodyPr>
          <a:lstStyle/>
          <a:p>
            <a:pPr algn="just"/>
            <a:r>
              <a:rPr lang="es-ES" sz="2000"/>
              <a:t>Es de anotar que la construcción del puente sobre el río Quevedo, tendrá un impacto positivo sobre la sociedad, y será de trascendental importancia para el desarrollo económico de la región, debido a que habrá una optimización en los tiempos de viaje tanto para carga como para los usuarios, repercutiendo además en el aspecto turístico que traerá beneficios económicos  a la población de Quevedo y sus poblados vecinos.</a:t>
            </a:r>
            <a:endParaRPr lang="en-US" sz="2000"/>
          </a:p>
          <a:p>
            <a:pPr algn="just"/>
            <a:endParaRPr lang="es-ES" sz="2000"/>
          </a:p>
          <a:p>
            <a:pPr algn="just"/>
            <a:r>
              <a:rPr lang="es-ES" sz="2000"/>
              <a:t>Desde el punto de medio físico el mayor impacto será en la atmósfera debido al transporte de los materiales de construcción y generación de polvo</a:t>
            </a:r>
            <a:endParaRPr lang="en-US" sz="2000"/>
          </a:p>
          <a:p>
            <a:pPr algn="just"/>
            <a:r>
              <a:rPr lang="es-ES" sz="2000"/>
              <a:t>Desde el punto de vista Biótico el mayor  impacto es el desbroce de la vegetación, pero se tendrá un resultado positivo con la construcción del puente.</a:t>
            </a:r>
            <a:endParaRPr lang="en-US" sz="2000"/>
          </a:p>
          <a:p>
            <a:pPr algn="just"/>
            <a:r>
              <a:rPr lang="es-ES" sz="2000"/>
              <a:t>Desde el punto de vista socioeconómico el mayor impacto positivo, tiene que ver con las ventajas que tendrán las familias del sector.</a:t>
            </a:r>
            <a:endParaRPr lang="en-US" sz="2000"/>
          </a:p>
          <a:p>
            <a:pPr algn="just"/>
            <a:r>
              <a:rPr lang="es-ES" sz="2000"/>
              <a:t> </a:t>
            </a:r>
          </a:p>
        </p:txBody>
      </p:sp>
      <p:sp>
        <p:nvSpPr>
          <p:cNvPr id="148484" name="Text Box 4"/>
          <p:cNvSpPr txBox="1">
            <a:spLocks noChangeArrowheads="1"/>
          </p:cNvSpPr>
          <p:nvPr/>
        </p:nvSpPr>
        <p:spPr bwMode="auto">
          <a:xfrm>
            <a:off x="971550" y="333375"/>
            <a:ext cx="7921625" cy="641350"/>
          </a:xfrm>
          <a:prstGeom prst="rect">
            <a:avLst/>
          </a:prstGeom>
          <a:noFill/>
          <a:ln w="9525">
            <a:noFill/>
            <a:miter lim="800000"/>
            <a:headEnd/>
            <a:tailEnd/>
          </a:ln>
          <a:effectLst/>
        </p:spPr>
        <p:txBody>
          <a:bodyPr>
            <a:spAutoFit/>
          </a:bodyPr>
          <a:lstStyle/>
          <a:p>
            <a:pPr algn="ctr"/>
            <a:r>
              <a:rPr lang="es-ES" sz="3600" b="1" i="1">
                <a:solidFill>
                  <a:schemeClr val="tx2"/>
                </a:solidFill>
                <a:effectLst>
                  <a:outerShdw blurRad="38100" dist="38100" dir="2700000" algn="tl">
                    <a:srgbClr val="C0C0C0"/>
                  </a:outerShdw>
                </a:effectLst>
              </a:rPr>
              <a:t>CONCLUSIONES: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Text Box 4"/>
          <p:cNvSpPr txBox="1">
            <a:spLocks noChangeArrowheads="1"/>
          </p:cNvSpPr>
          <p:nvPr/>
        </p:nvSpPr>
        <p:spPr bwMode="auto">
          <a:xfrm>
            <a:off x="684213" y="333375"/>
            <a:ext cx="8208962" cy="5883275"/>
          </a:xfrm>
          <a:prstGeom prst="rect">
            <a:avLst/>
          </a:prstGeom>
          <a:noFill/>
          <a:ln w="9525">
            <a:noFill/>
            <a:miter lim="800000"/>
            <a:headEnd/>
            <a:tailEnd/>
          </a:ln>
          <a:effectLst/>
        </p:spPr>
        <p:txBody>
          <a:bodyPr>
            <a:spAutoFit/>
          </a:bodyPr>
          <a:lstStyle/>
          <a:p>
            <a:pPr algn="ctr"/>
            <a:endParaRPr lang="es-ES" sz="3600" b="1" i="1">
              <a:solidFill>
                <a:schemeClr val="tx2"/>
              </a:solidFill>
              <a:effectLst>
                <a:outerShdw blurRad="38100" dist="38100" dir="2700000" algn="tl">
                  <a:srgbClr val="C0C0C0"/>
                </a:outerShdw>
              </a:effectLst>
            </a:endParaRPr>
          </a:p>
          <a:p>
            <a:pPr algn="ctr"/>
            <a:endParaRPr lang="es-ES" sz="3600" b="1" i="1">
              <a:solidFill>
                <a:schemeClr val="tx2"/>
              </a:solidFill>
              <a:effectLst>
                <a:outerShdw blurRad="38100" dist="38100" dir="2700000" algn="tl">
                  <a:srgbClr val="C0C0C0"/>
                </a:outerShdw>
              </a:effectLst>
            </a:endParaRPr>
          </a:p>
          <a:p>
            <a:pPr algn="ctr"/>
            <a:r>
              <a:rPr lang="es-ES" sz="6000" b="1" i="1">
                <a:solidFill>
                  <a:schemeClr val="tx2"/>
                </a:solidFill>
                <a:effectLst>
                  <a:outerShdw blurRad="38100" dist="38100" dir="2700000" algn="tl">
                    <a:srgbClr val="C0C0C0"/>
                  </a:outerShdw>
                </a:effectLst>
              </a:rPr>
              <a:t>GRACIAS.</a:t>
            </a:r>
          </a:p>
          <a:p>
            <a:pPr algn="ctr"/>
            <a:endParaRPr lang="es-ES" sz="1000" b="1" i="1">
              <a:solidFill>
                <a:schemeClr val="tx2"/>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a:p>
            <a:pPr algn="ctr"/>
            <a:r>
              <a:rPr lang="es-ES" sz="2400" b="1" i="1">
                <a:solidFill>
                  <a:srgbClr val="0033CC"/>
                </a:solidFill>
                <a:effectLst>
                  <a:outerShdw blurRad="38100" dist="38100" dir="2700000" algn="tl">
                    <a:srgbClr val="C0C0C0"/>
                  </a:outerShdw>
                </a:effectLst>
              </a:rPr>
              <a:t>MSc. GASTÓN PROAÑO CADENA.</a:t>
            </a:r>
          </a:p>
          <a:p>
            <a:pPr algn="ctr"/>
            <a:r>
              <a:rPr lang="es-ES" sz="2400" b="1" i="1">
                <a:solidFill>
                  <a:srgbClr val="0033CC"/>
                </a:solidFill>
                <a:effectLst>
                  <a:outerShdw blurRad="38100" dist="38100" dir="2700000" algn="tl">
                    <a:srgbClr val="C0C0C0"/>
                  </a:outerShdw>
                </a:effectLst>
              </a:rPr>
              <a:t>gproano@goliat.espol.edu.ec</a:t>
            </a:r>
          </a:p>
          <a:p>
            <a:pPr algn="ctr"/>
            <a:endParaRPr lang="es-ES" sz="1000" b="1" i="1">
              <a:solidFill>
                <a:srgbClr val="0033CC"/>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a:p>
            <a:pPr algn="ctr"/>
            <a:endParaRPr lang="es-ES" sz="1000" b="1" i="1">
              <a:solidFill>
                <a:schemeClr val="tx2"/>
              </a:solidFill>
              <a:effectLst>
                <a:outerShdw blurRad="38100" dist="38100" dir="2700000" algn="tl">
                  <a:srgbClr val="C0C0C0"/>
                </a:outerShdw>
              </a:effectLst>
            </a:endParaRPr>
          </a:p>
        </p:txBody>
      </p:sp>
      <p:pic>
        <p:nvPicPr>
          <p:cNvPr id="183301" name="Picture 5"/>
          <p:cNvPicPr>
            <a:picLocks noChangeAspect="1" noChangeArrowheads="1"/>
          </p:cNvPicPr>
          <p:nvPr/>
        </p:nvPicPr>
        <p:blipFill>
          <a:blip r:embed="rId4"/>
          <a:srcRect/>
          <a:stretch>
            <a:fillRect/>
          </a:stretch>
        </p:blipFill>
        <p:spPr bwMode="auto">
          <a:xfrm>
            <a:off x="755650" y="2420938"/>
            <a:ext cx="1871663" cy="1404937"/>
          </a:xfrm>
          <a:prstGeom prst="rect">
            <a:avLst/>
          </a:prstGeom>
          <a:noFill/>
        </p:spPr>
      </p:pic>
      <p:sp>
        <p:nvSpPr>
          <p:cNvPr id="183302" name="Rectangle 6"/>
          <p:cNvSpPr>
            <a:spLocks noChangeArrowheads="1"/>
          </p:cNvSpPr>
          <p:nvPr/>
        </p:nvSpPr>
        <p:spPr bwMode="auto">
          <a:xfrm>
            <a:off x="539750" y="3789363"/>
            <a:ext cx="2224088" cy="517525"/>
          </a:xfrm>
          <a:prstGeom prst="rect">
            <a:avLst/>
          </a:prstGeom>
          <a:noFill/>
          <a:ln w="9525">
            <a:noFill/>
            <a:miter lim="800000"/>
            <a:headEnd/>
            <a:tailEnd/>
          </a:ln>
          <a:effectLst/>
        </p:spPr>
        <p:txBody>
          <a:bodyPr wrap="none" anchor="ctr">
            <a:spAutoFit/>
          </a:bodyPr>
          <a:lstStyle/>
          <a:p>
            <a:pPr algn="ctr"/>
            <a:r>
              <a:rPr lang="es-MX" sz="1400"/>
              <a:t>Henry Aguirre Romero</a:t>
            </a:r>
            <a:endParaRPr lang="es-ES" sz="1400"/>
          </a:p>
          <a:p>
            <a:pPr algn="ctr"/>
            <a:r>
              <a:rPr lang="es-MX" sz="1400"/>
              <a:t>Ingeniero Civil - Consultor</a:t>
            </a:r>
          </a:p>
        </p:txBody>
      </p:sp>
      <p:sp>
        <p:nvSpPr>
          <p:cNvPr id="183304" name="Rectangle 8"/>
          <p:cNvSpPr>
            <a:spLocks noChangeArrowheads="1"/>
          </p:cNvSpPr>
          <p:nvPr/>
        </p:nvSpPr>
        <p:spPr bwMode="auto">
          <a:xfrm>
            <a:off x="0" y="300513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83303" name="Object 7"/>
          <p:cNvGraphicFramePr>
            <a:graphicFrameLocks noChangeAspect="1"/>
          </p:cNvGraphicFramePr>
          <p:nvPr/>
        </p:nvGraphicFramePr>
        <p:xfrm>
          <a:off x="6156325" y="2565400"/>
          <a:ext cx="1655763" cy="1535113"/>
        </p:xfrm>
        <a:graphic>
          <a:graphicData uri="http://schemas.openxmlformats.org/presentationml/2006/ole">
            <p:oleObj spid="_x0000_s183303" name="AutoCAD Drawing" r:id="rId5" imgW="9315450" imgH="4591050" progId="AutoCAD.Drawing.16">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s-ES" sz="3600" b="1" i="1"/>
              <a:t>OBJETIVOS:</a:t>
            </a:r>
          </a:p>
        </p:txBody>
      </p:sp>
      <p:sp>
        <p:nvSpPr>
          <p:cNvPr id="108547" name="Rectangle 3"/>
          <p:cNvSpPr>
            <a:spLocks noChangeArrowheads="1"/>
          </p:cNvSpPr>
          <p:nvPr/>
        </p:nvSpPr>
        <p:spPr bwMode="auto">
          <a:xfrm>
            <a:off x="0" y="1341438"/>
            <a:ext cx="9144000" cy="2232025"/>
          </a:xfrm>
          <a:prstGeom prst="rect">
            <a:avLst/>
          </a:prstGeom>
          <a:noFill/>
          <a:ln w="9525">
            <a:noFill/>
            <a:miter lim="800000"/>
            <a:headEnd/>
            <a:tailEnd/>
          </a:ln>
          <a:effectLst/>
        </p:spPr>
        <p:txBody>
          <a:bodyPr/>
          <a:lstStyle/>
          <a:p>
            <a:pPr marL="342900" indent="-342900">
              <a:spcBef>
                <a:spcPct val="20000"/>
              </a:spcBef>
              <a:buClr>
                <a:schemeClr val="tx2"/>
              </a:buClr>
              <a:buFontTx/>
              <a:buChar char="•"/>
            </a:pPr>
            <a:r>
              <a:rPr lang="es-ES" sz="3200"/>
              <a:t>Describir las condiciones ambientales existentes en el área del proyecto.</a:t>
            </a:r>
          </a:p>
          <a:p>
            <a:pPr marL="342900" indent="-342900">
              <a:spcBef>
                <a:spcPct val="20000"/>
              </a:spcBef>
              <a:buClr>
                <a:schemeClr val="tx2"/>
              </a:buClr>
              <a:buFontTx/>
              <a:buChar char="•"/>
            </a:pPr>
            <a:r>
              <a:rPr lang="es-ES" sz="3200"/>
              <a:t>Evaluar los Impactos de las actividades a ejecutar en el futuro. </a:t>
            </a:r>
          </a:p>
          <a:p>
            <a:pPr marL="342900" indent="-342900">
              <a:spcBef>
                <a:spcPct val="20000"/>
              </a:spcBef>
              <a:buClr>
                <a:schemeClr val="tx2"/>
              </a:buClr>
              <a:buFontTx/>
              <a:buChar char="•"/>
            </a:pPr>
            <a:r>
              <a:rPr lang="es-ES" sz="3200"/>
              <a:t>Identificar y evaluar la magnitud e importancia de los impactos negativos.</a:t>
            </a:r>
          </a:p>
          <a:p>
            <a:pPr marL="342900" indent="-342900">
              <a:spcBef>
                <a:spcPct val="20000"/>
              </a:spcBef>
              <a:buClr>
                <a:schemeClr val="tx2"/>
              </a:buClr>
              <a:buFontTx/>
              <a:buChar char="•"/>
            </a:pPr>
            <a:r>
              <a:rPr lang="es-ES" sz="3200"/>
              <a:t>Preparar una lista de medidas ambientales para mitigar los efectos de los impactos negativos introducidos al ambiente. </a:t>
            </a:r>
          </a:p>
        </p:txBody>
      </p:sp>
      <p:graphicFrame>
        <p:nvGraphicFramePr>
          <p:cNvPr id="108548" name="Object 4"/>
          <p:cNvGraphicFramePr>
            <a:graphicFrameLocks noChangeAspect="1"/>
          </p:cNvGraphicFramePr>
          <p:nvPr/>
        </p:nvGraphicFramePr>
        <p:xfrm>
          <a:off x="0" y="0"/>
          <a:ext cx="1079500" cy="1000125"/>
        </p:xfrm>
        <a:graphic>
          <a:graphicData uri="http://schemas.openxmlformats.org/presentationml/2006/ole">
            <p:oleObj spid="_x0000_s108548" r:id="rId4" imgW="9315450" imgH="4591050" progId="AutoCAD.Drawing.16">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s-ES" sz="3600" b="1" i="1"/>
              <a:t>DESCRIPCIÓN GENERAL DEL PROYECTO:</a:t>
            </a:r>
          </a:p>
        </p:txBody>
      </p:sp>
      <p:sp>
        <p:nvSpPr>
          <p:cNvPr id="112645" name="Rectangle 5"/>
          <p:cNvSpPr>
            <a:spLocks noGrp="1" noChangeArrowheads="1"/>
          </p:cNvSpPr>
          <p:nvPr>
            <p:ph type="body" idx="1"/>
          </p:nvPr>
        </p:nvSpPr>
        <p:spPr>
          <a:xfrm>
            <a:off x="457200" y="1600200"/>
            <a:ext cx="8229600" cy="2189163"/>
          </a:xfrm>
        </p:spPr>
        <p:txBody>
          <a:bodyPr/>
          <a:lstStyle/>
          <a:p>
            <a:pPr algn="just">
              <a:buFontTx/>
              <a:buNone/>
            </a:pPr>
            <a:r>
              <a:rPr lang="es-ES" sz="2800"/>
              <a:t>La posibilidad de construir un nuevo puente, se debe principalmente al actual problema de asentamiento que ha sufrido la cimentación de una pila de la estructura  actual. </a:t>
            </a:r>
          </a:p>
        </p:txBody>
      </p:sp>
      <p:graphicFrame>
        <p:nvGraphicFramePr>
          <p:cNvPr id="112644" name="Object 4"/>
          <p:cNvGraphicFramePr>
            <a:graphicFrameLocks noChangeAspect="1"/>
          </p:cNvGraphicFramePr>
          <p:nvPr/>
        </p:nvGraphicFramePr>
        <p:xfrm>
          <a:off x="0" y="0"/>
          <a:ext cx="1079500" cy="1000125"/>
        </p:xfrm>
        <a:graphic>
          <a:graphicData uri="http://schemas.openxmlformats.org/presentationml/2006/ole">
            <p:oleObj spid="_x0000_s112644" r:id="rId4" imgW="9315450" imgH="4591050" progId="AutoCAD.Drawing.16">
              <p:embed/>
            </p:oleObj>
          </a:graphicData>
        </a:graphic>
      </p:graphicFrame>
      <p:pic>
        <p:nvPicPr>
          <p:cNvPr id="112646" name="Picture 6"/>
          <p:cNvPicPr>
            <a:picLocks noChangeAspect="1" noChangeArrowheads="1"/>
          </p:cNvPicPr>
          <p:nvPr/>
        </p:nvPicPr>
        <p:blipFill>
          <a:blip r:embed="rId5"/>
          <a:srcRect l="23392" t="33270" r="34206" b="41318"/>
          <a:stretch>
            <a:fillRect/>
          </a:stretch>
        </p:blipFill>
        <p:spPr bwMode="auto">
          <a:xfrm>
            <a:off x="1835150" y="3573463"/>
            <a:ext cx="5761038"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s-ES" sz="3600" b="1" i="1"/>
              <a:t>DESCRIPCIÓN DEL ÁREA DEL PROYECTO:</a:t>
            </a:r>
          </a:p>
        </p:txBody>
      </p:sp>
      <p:sp>
        <p:nvSpPr>
          <p:cNvPr id="117763" name="Rectangle 3"/>
          <p:cNvSpPr>
            <a:spLocks noGrp="1" noChangeArrowheads="1"/>
          </p:cNvSpPr>
          <p:nvPr>
            <p:ph type="body" idx="1"/>
          </p:nvPr>
        </p:nvSpPr>
        <p:spPr>
          <a:xfrm>
            <a:off x="457200" y="1600200"/>
            <a:ext cx="8229600" cy="4421188"/>
          </a:xfrm>
        </p:spPr>
        <p:txBody>
          <a:bodyPr/>
          <a:lstStyle/>
          <a:p>
            <a:pPr algn="just"/>
            <a:r>
              <a:rPr lang="es-ES">
                <a:solidFill>
                  <a:srgbClr val="0033CC"/>
                </a:solidFill>
              </a:rPr>
              <a:t>COMPONENTES.</a:t>
            </a:r>
          </a:p>
          <a:p>
            <a:pPr algn="just">
              <a:buFontTx/>
              <a:buNone/>
            </a:pPr>
            <a:r>
              <a:rPr lang="es-ES" b="1">
                <a:solidFill>
                  <a:srgbClr val="0033CC"/>
                </a:solidFill>
              </a:rPr>
              <a:t>El clima</a:t>
            </a:r>
            <a:r>
              <a:rPr lang="es-ES"/>
              <a:t> correspondiente al área de estudio pertenece a la zona climática denominada tropical </a:t>
            </a:r>
            <a:r>
              <a:rPr lang="es-ES" b="1">
                <a:solidFill>
                  <a:srgbClr val="0033CC"/>
                </a:solidFill>
              </a:rPr>
              <a:t>monzón</a:t>
            </a:r>
            <a:r>
              <a:rPr lang="es-ES">
                <a:solidFill>
                  <a:srgbClr val="0033CC"/>
                </a:solidFill>
              </a:rPr>
              <a:t>.</a:t>
            </a:r>
          </a:p>
          <a:p>
            <a:pPr algn="just">
              <a:buFontTx/>
              <a:buNone/>
            </a:pPr>
            <a:r>
              <a:rPr lang="es-ES">
                <a:solidFill>
                  <a:srgbClr val="0033CC"/>
                </a:solidFill>
              </a:rPr>
              <a:t>   </a:t>
            </a:r>
            <a:r>
              <a:rPr lang="es-ES"/>
              <a:t>Lluviosa de Diciembre a Mayo.</a:t>
            </a:r>
          </a:p>
          <a:p>
            <a:pPr algn="just">
              <a:buFontTx/>
              <a:buNone/>
            </a:pPr>
            <a:r>
              <a:rPr lang="es-ES"/>
              <a:t>   Seca de Junio a Noviembre.</a:t>
            </a:r>
          </a:p>
          <a:p>
            <a:pPr algn="just">
              <a:buFontTx/>
              <a:buNone/>
            </a:pPr>
            <a:r>
              <a:rPr lang="es-ES"/>
              <a:t>   Con 23º C de Temperatura promedio.</a:t>
            </a:r>
            <a:endParaRPr lang="es-ES">
              <a:solidFill>
                <a:srgbClr val="0033CC"/>
              </a:solidFill>
            </a:endParaRPr>
          </a:p>
        </p:txBody>
      </p:sp>
      <p:graphicFrame>
        <p:nvGraphicFramePr>
          <p:cNvPr id="117765" name="Object 5"/>
          <p:cNvGraphicFramePr>
            <a:graphicFrameLocks noChangeAspect="1"/>
          </p:cNvGraphicFramePr>
          <p:nvPr/>
        </p:nvGraphicFramePr>
        <p:xfrm>
          <a:off x="0" y="0"/>
          <a:ext cx="1079500" cy="1000125"/>
        </p:xfrm>
        <a:graphic>
          <a:graphicData uri="http://schemas.openxmlformats.org/presentationml/2006/ole">
            <p:oleObj spid="_x0000_s117765" r:id="rId4" imgW="9315450" imgH="4591050" progId="AutoCAD.Drawing.16">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s-ES" sz="3600" b="1" i="1"/>
              <a:t>DESCRIPCIÓN DEL ÁREA DEL PROYECTO:</a:t>
            </a:r>
          </a:p>
        </p:txBody>
      </p:sp>
      <p:sp>
        <p:nvSpPr>
          <p:cNvPr id="119811" name="Rectangle 3"/>
          <p:cNvSpPr>
            <a:spLocks noGrp="1" noChangeArrowheads="1"/>
          </p:cNvSpPr>
          <p:nvPr>
            <p:ph type="body" idx="1"/>
          </p:nvPr>
        </p:nvSpPr>
        <p:spPr>
          <a:xfrm>
            <a:off x="457200" y="1600200"/>
            <a:ext cx="8229600" cy="4421188"/>
          </a:xfrm>
        </p:spPr>
        <p:txBody>
          <a:bodyPr/>
          <a:lstStyle/>
          <a:p>
            <a:pPr algn="just">
              <a:buFontTx/>
              <a:buNone/>
            </a:pPr>
            <a:r>
              <a:rPr lang="es-ES" b="1">
                <a:solidFill>
                  <a:srgbClr val="0033CC"/>
                </a:solidFill>
              </a:rPr>
              <a:t>  Geología</a:t>
            </a:r>
            <a:r>
              <a:rPr lang="es-ES"/>
              <a:t>: los materiales que forman los terrenos en el área de influencia corresponden a rocas blandas poco consolidadas de edad Cuaternaria.</a:t>
            </a:r>
          </a:p>
        </p:txBody>
      </p:sp>
      <p:sp>
        <p:nvSpPr>
          <p:cNvPr id="119812" name="Rectangle 4"/>
          <p:cNvSpPr>
            <a:spLocks noChangeArrowheads="1"/>
          </p:cNvSpPr>
          <p:nvPr/>
        </p:nvSpPr>
        <p:spPr bwMode="auto">
          <a:xfrm>
            <a:off x="0" y="1341438"/>
            <a:ext cx="9144000" cy="2232025"/>
          </a:xfrm>
          <a:prstGeom prst="rect">
            <a:avLst/>
          </a:prstGeom>
          <a:noFill/>
          <a:ln w="9525">
            <a:noFill/>
            <a:miter lim="800000"/>
            <a:headEnd/>
            <a:tailEnd/>
          </a:ln>
          <a:effectLst/>
        </p:spPr>
        <p:txBody>
          <a:bodyPr/>
          <a:lstStyle/>
          <a:p>
            <a:pPr marL="342900" indent="-342900">
              <a:spcBef>
                <a:spcPct val="20000"/>
              </a:spcBef>
              <a:buClr>
                <a:schemeClr val="tx2"/>
              </a:buClr>
              <a:buFontTx/>
              <a:buChar char="•"/>
            </a:pPr>
            <a:endParaRPr lang="es-ES" sz="3200"/>
          </a:p>
        </p:txBody>
      </p:sp>
      <p:graphicFrame>
        <p:nvGraphicFramePr>
          <p:cNvPr id="119813" name="Object 5"/>
          <p:cNvGraphicFramePr>
            <a:graphicFrameLocks noChangeAspect="1"/>
          </p:cNvGraphicFramePr>
          <p:nvPr/>
        </p:nvGraphicFramePr>
        <p:xfrm>
          <a:off x="0" y="0"/>
          <a:ext cx="1079500" cy="1000125"/>
        </p:xfrm>
        <a:graphic>
          <a:graphicData uri="http://schemas.openxmlformats.org/presentationml/2006/ole">
            <p:oleObj spid="_x0000_s119813" r:id="rId4" imgW="9315450" imgH="4591050" progId="AutoCAD.Drawing.16">
              <p:embed/>
            </p:oleObj>
          </a:graphicData>
        </a:graphic>
      </p:graphicFrame>
      <p:pic>
        <p:nvPicPr>
          <p:cNvPr id="119815" name="Picture 7"/>
          <p:cNvPicPr>
            <a:picLocks noChangeAspect="1" noChangeArrowheads="1"/>
          </p:cNvPicPr>
          <p:nvPr/>
        </p:nvPicPr>
        <p:blipFill>
          <a:blip r:embed="rId5"/>
          <a:srcRect l="25362" t="20541" r="34351" b="51170"/>
          <a:stretch>
            <a:fillRect/>
          </a:stretch>
        </p:blipFill>
        <p:spPr bwMode="auto">
          <a:xfrm>
            <a:off x="1763713" y="3644900"/>
            <a:ext cx="5761037" cy="303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s-ES" sz="3600" b="1" i="1"/>
              <a:t>DESCRIPCIÓN DEL ÁREA DEL PROYECTO:</a:t>
            </a:r>
          </a:p>
        </p:txBody>
      </p:sp>
      <p:sp>
        <p:nvSpPr>
          <p:cNvPr id="121859" name="Rectangle 3"/>
          <p:cNvSpPr>
            <a:spLocks noGrp="1" noChangeArrowheads="1"/>
          </p:cNvSpPr>
          <p:nvPr>
            <p:ph type="body" idx="1"/>
          </p:nvPr>
        </p:nvSpPr>
        <p:spPr>
          <a:xfrm>
            <a:off x="179388" y="1600200"/>
            <a:ext cx="8713787" cy="4421188"/>
          </a:xfrm>
        </p:spPr>
        <p:txBody>
          <a:bodyPr/>
          <a:lstStyle/>
          <a:p>
            <a:pPr algn="ctr">
              <a:buFontTx/>
              <a:buNone/>
            </a:pPr>
            <a:r>
              <a:rPr lang="es-ES" sz="2600"/>
              <a:t>Se diferencian cuatro formaciones geológicas:</a:t>
            </a:r>
          </a:p>
          <a:p>
            <a:pPr algn="ctr">
              <a:buFontTx/>
              <a:buNone/>
            </a:pPr>
            <a:endParaRPr lang="es-ES" sz="2600"/>
          </a:p>
          <a:p>
            <a:pPr>
              <a:buFontTx/>
              <a:buNone/>
            </a:pPr>
            <a:r>
              <a:rPr lang="es-ES" sz="2600" b="1">
                <a:solidFill>
                  <a:srgbClr val="0033CC"/>
                </a:solidFill>
              </a:rPr>
              <a:t>La formación Macuchi</a:t>
            </a:r>
            <a:r>
              <a:rPr lang="es-ES" sz="2600"/>
              <a:t> (Paleoceno-Eoceno): Rocas muy duras, de origen volcano-clásticas.</a:t>
            </a:r>
          </a:p>
          <a:p>
            <a:pPr>
              <a:buFontTx/>
              <a:buNone/>
            </a:pPr>
            <a:r>
              <a:rPr lang="es-ES" sz="2600" b="1">
                <a:solidFill>
                  <a:srgbClr val="0033CC"/>
                </a:solidFill>
              </a:rPr>
              <a:t>La formación San Tadeo</a:t>
            </a:r>
            <a:r>
              <a:rPr lang="es-ES" sz="2600"/>
              <a:t>.(Pleistoceno): Flujos lodosos con alto contenido de tobas y </a:t>
            </a:r>
            <a:r>
              <a:rPr lang="es-ES" sz="2600" i="1"/>
              <a:t>lahares.</a:t>
            </a:r>
          </a:p>
          <a:p>
            <a:pPr algn="just">
              <a:buFontTx/>
              <a:buNone/>
            </a:pPr>
            <a:r>
              <a:rPr lang="es-ES" sz="2600" b="1">
                <a:solidFill>
                  <a:srgbClr val="0033CC"/>
                </a:solidFill>
              </a:rPr>
              <a:t>La formación Pichilingue</a:t>
            </a:r>
            <a:r>
              <a:rPr lang="es-ES" sz="2600"/>
              <a:t>.(Pleistoceno): Complejo sedimentario principalmente de origen fluvial.</a:t>
            </a:r>
          </a:p>
          <a:p>
            <a:pPr>
              <a:buFontTx/>
              <a:buNone/>
            </a:pPr>
            <a:r>
              <a:rPr lang="es-ES" sz="2600" b="1">
                <a:solidFill>
                  <a:srgbClr val="0033CC"/>
                </a:solidFill>
              </a:rPr>
              <a:t>El Aluvial Reciente</a:t>
            </a:r>
            <a:r>
              <a:rPr lang="es-ES" sz="2600"/>
              <a:t> (Holoceno): Gravas y arenas sueltas, depositadas en los meandros del río.</a:t>
            </a:r>
          </a:p>
          <a:p>
            <a:pPr>
              <a:buFontTx/>
              <a:buNone/>
            </a:pPr>
            <a:endParaRPr lang="es-ES" sz="2600"/>
          </a:p>
        </p:txBody>
      </p:sp>
      <p:graphicFrame>
        <p:nvGraphicFramePr>
          <p:cNvPr id="121861" name="Object 5"/>
          <p:cNvGraphicFramePr>
            <a:graphicFrameLocks noChangeAspect="1"/>
          </p:cNvGraphicFramePr>
          <p:nvPr/>
        </p:nvGraphicFramePr>
        <p:xfrm>
          <a:off x="0" y="0"/>
          <a:ext cx="1079500" cy="1000125"/>
        </p:xfrm>
        <a:graphic>
          <a:graphicData uri="http://schemas.openxmlformats.org/presentationml/2006/ole">
            <p:oleObj spid="_x0000_s121861" r:id="rId4" imgW="9315450" imgH="4591050" progId="AutoCAD.Drawing.16">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68313" y="188913"/>
            <a:ext cx="8229600" cy="1143000"/>
          </a:xfrm>
        </p:spPr>
        <p:txBody>
          <a:bodyPr/>
          <a:lstStyle/>
          <a:p>
            <a:r>
              <a:rPr lang="es-ES" sz="3600" b="1" i="1"/>
              <a:t>DESCRIPCIÓN DEL ÁREA DEL PROYECTO:</a:t>
            </a:r>
          </a:p>
        </p:txBody>
      </p:sp>
      <p:sp>
        <p:nvSpPr>
          <p:cNvPr id="123907" name="Rectangle 3"/>
          <p:cNvSpPr>
            <a:spLocks noGrp="1" noChangeArrowheads="1"/>
          </p:cNvSpPr>
          <p:nvPr>
            <p:ph type="body" idx="4294967295"/>
          </p:nvPr>
        </p:nvSpPr>
        <p:spPr>
          <a:xfrm>
            <a:off x="0" y="1341438"/>
            <a:ext cx="9144000" cy="4421187"/>
          </a:xfrm>
        </p:spPr>
        <p:txBody>
          <a:bodyPr/>
          <a:lstStyle/>
          <a:p>
            <a:pPr algn="just">
              <a:buFontTx/>
              <a:buNone/>
            </a:pPr>
            <a:r>
              <a:rPr lang="es-ES" sz="2800" b="1">
                <a:solidFill>
                  <a:srgbClr val="0033CC"/>
                </a:solidFill>
              </a:rPr>
              <a:t>Geomorfología. </a:t>
            </a:r>
            <a:r>
              <a:rPr lang="es-ES" sz="2800"/>
              <a:t>El sitio del proyecto está ubicado en la cuenca de inundación del Río Quevedo, donde el curso del río cambió de dirección de flujo de la corriente en los últimos años; comprometiendo la estabilización del puente debido a la erosión en la cimentación de las pilas ubicadas en el cauce.</a:t>
            </a:r>
          </a:p>
        </p:txBody>
      </p:sp>
      <p:graphicFrame>
        <p:nvGraphicFramePr>
          <p:cNvPr id="123909" name="Object 5"/>
          <p:cNvGraphicFramePr>
            <a:graphicFrameLocks noChangeAspect="1"/>
          </p:cNvGraphicFramePr>
          <p:nvPr/>
        </p:nvGraphicFramePr>
        <p:xfrm>
          <a:off x="0" y="0"/>
          <a:ext cx="1079500" cy="1000125"/>
        </p:xfrm>
        <a:graphic>
          <a:graphicData uri="http://schemas.openxmlformats.org/presentationml/2006/ole">
            <p:oleObj spid="_x0000_s123909" r:id="rId4" imgW="9315450" imgH="4591050" progId="AutoCAD.Drawing.16">
              <p:embed/>
            </p:oleObj>
          </a:graphicData>
        </a:graphic>
      </p:graphicFrame>
      <p:pic>
        <p:nvPicPr>
          <p:cNvPr id="123910" name="Picture 6" descr="PICT0008"/>
          <p:cNvPicPr>
            <a:picLocks noChangeAspect="1" noChangeArrowheads="1"/>
          </p:cNvPicPr>
          <p:nvPr/>
        </p:nvPicPr>
        <p:blipFill>
          <a:blip r:embed="rId5"/>
          <a:srcRect t="19191" b="8232"/>
          <a:stretch>
            <a:fillRect/>
          </a:stretch>
        </p:blipFill>
        <p:spPr bwMode="auto">
          <a:xfrm>
            <a:off x="2195513" y="4005263"/>
            <a:ext cx="4897437" cy="26654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mbre">
  <a:themeElements>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fontScheme name="Cumb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mbr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Cumbr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Cumbr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Cumbr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Cumbr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Cumbr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Cumbr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Cumbr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docProps/app.xml><?xml version="1.0" encoding="utf-8"?>
<Properties xmlns="http://schemas.openxmlformats.org/officeDocument/2006/extended-properties" xmlns:vt="http://schemas.openxmlformats.org/officeDocument/2006/docPropsVTypes">
  <Template/>
  <TotalTime>641</TotalTime>
  <Words>2300</Words>
  <Application>Microsoft Office PowerPoint</Application>
  <PresentationFormat>Presentación en pantalla (4:3)</PresentationFormat>
  <Paragraphs>291</Paragraphs>
  <Slides>38</Slides>
  <Notes>38</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2</vt:i4>
      </vt:variant>
      <vt:variant>
        <vt:lpstr>Títulos de diapositiva</vt:lpstr>
      </vt:variant>
      <vt:variant>
        <vt:i4>38</vt:i4>
      </vt:variant>
    </vt:vector>
  </HeadingPairs>
  <TitlesOfParts>
    <vt:vector size="44" baseType="lpstr">
      <vt:lpstr>Arial</vt:lpstr>
      <vt:lpstr>Wingdings</vt:lpstr>
      <vt:lpstr>Symbol</vt:lpstr>
      <vt:lpstr>Cumbre</vt:lpstr>
      <vt:lpstr>AutoCAD.Drawing.16</vt:lpstr>
      <vt:lpstr>AutoCAD Drawing</vt:lpstr>
      <vt:lpstr>ESTUDIO DE IMPACTO AMBIENTAL. </vt:lpstr>
      <vt:lpstr>INTRODUCCIÓN: </vt:lpstr>
      <vt:lpstr>UBICACIÓN DEL PROYECTO: </vt:lpstr>
      <vt:lpstr>OBJETIVOS:</vt:lpstr>
      <vt:lpstr>DESCRIPCIÓN GENERAL DEL PROYECTO:</vt:lpstr>
      <vt:lpstr>DESCRIPCIÓN DEL ÁREA DEL PROYECTO:</vt:lpstr>
      <vt:lpstr>DESCRIPCIÓN DEL ÁREA DEL PROYECTO:</vt:lpstr>
      <vt:lpstr>DESCRIPCIÓN DEL ÁREA DEL PROYECTO:</vt:lpstr>
      <vt:lpstr>DESCRIPCIÓN DEL ÁREA DEL PROYECTO:</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Company>Dark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DE IMPACTO AMBIENTAL. </dc:title>
  <dc:creator>Ing.Proaño</dc:creator>
  <cp:lastModifiedBy>bbarrera</cp:lastModifiedBy>
  <cp:revision>124</cp:revision>
  <dcterms:created xsi:type="dcterms:W3CDTF">2007-01-29T16:26:13Z</dcterms:created>
  <dcterms:modified xsi:type="dcterms:W3CDTF">2009-07-08T16:05:34Z</dcterms:modified>
</cp:coreProperties>
</file>