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74" r:id="rId14"/>
    <p:sldId id="267" r:id="rId15"/>
    <p:sldId id="268" r:id="rId16"/>
    <p:sldId id="269" r:id="rId17"/>
    <p:sldId id="272" r:id="rId18"/>
  </p:sldIdLst>
  <p:sldSz cx="9144000" cy="6858000" type="screen4x3"/>
  <p:notesSz cx="6858000" cy="9144000"/>
  <p:defaultTextStyle>
    <a:defPPr>
      <a:defRPr lang="es-ES"/>
    </a:defPPr>
    <a:lvl1pPr algn="l" rtl="0" fontAlgn="base">
      <a:spcBef>
        <a:spcPct val="50000"/>
      </a:spcBef>
      <a:spcAft>
        <a:spcPct val="0"/>
      </a:spcAft>
      <a:defRPr sz="3600" kern="1200">
        <a:solidFill>
          <a:schemeClr val="tx2"/>
        </a:solidFill>
        <a:latin typeface="Times New Roman" charset="0"/>
        <a:ea typeface="+mn-ea"/>
        <a:cs typeface="+mn-cs"/>
      </a:defRPr>
    </a:lvl1pPr>
    <a:lvl2pPr marL="457200" algn="l" rtl="0" fontAlgn="base">
      <a:spcBef>
        <a:spcPct val="50000"/>
      </a:spcBef>
      <a:spcAft>
        <a:spcPct val="0"/>
      </a:spcAft>
      <a:defRPr sz="3600" kern="1200">
        <a:solidFill>
          <a:schemeClr val="tx2"/>
        </a:solidFill>
        <a:latin typeface="Times New Roman" charset="0"/>
        <a:ea typeface="+mn-ea"/>
        <a:cs typeface="+mn-cs"/>
      </a:defRPr>
    </a:lvl2pPr>
    <a:lvl3pPr marL="914400" algn="l" rtl="0" fontAlgn="base">
      <a:spcBef>
        <a:spcPct val="50000"/>
      </a:spcBef>
      <a:spcAft>
        <a:spcPct val="0"/>
      </a:spcAft>
      <a:defRPr sz="3600" kern="1200">
        <a:solidFill>
          <a:schemeClr val="tx2"/>
        </a:solidFill>
        <a:latin typeface="Times New Roman" charset="0"/>
        <a:ea typeface="+mn-ea"/>
        <a:cs typeface="+mn-cs"/>
      </a:defRPr>
    </a:lvl3pPr>
    <a:lvl4pPr marL="1371600" algn="l" rtl="0" fontAlgn="base">
      <a:spcBef>
        <a:spcPct val="50000"/>
      </a:spcBef>
      <a:spcAft>
        <a:spcPct val="0"/>
      </a:spcAft>
      <a:defRPr sz="3600" kern="1200">
        <a:solidFill>
          <a:schemeClr val="tx2"/>
        </a:solidFill>
        <a:latin typeface="Times New Roman" charset="0"/>
        <a:ea typeface="+mn-ea"/>
        <a:cs typeface="+mn-cs"/>
      </a:defRPr>
    </a:lvl4pPr>
    <a:lvl5pPr marL="1828800" algn="l" rtl="0" fontAlgn="base">
      <a:spcBef>
        <a:spcPct val="50000"/>
      </a:spcBef>
      <a:spcAft>
        <a:spcPct val="0"/>
      </a:spcAft>
      <a:defRPr sz="3600" kern="1200">
        <a:solidFill>
          <a:schemeClr val="tx2"/>
        </a:solidFill>
        <a:latin typeface="Times New Roman" charset="0"/>
        <a:ea typeface="+mn-ea"/>
        <a:cs typeface="+mn-cs"/>
      </a:defRPr>
    </a:lvl5pPr>
    <a:lvl6pPr marL="2286000" algn="l" defTabSz="914400" rtl="0" eaLnBrk="1" latinLnBrk="0" hangingPunct="1">
      <a:defRPr sz="3600" kern="1200">
        <a:solidFill>
          <a:schemeClr val="tx2"/>
        </a:solidFill>
        <a:latin typeface="Times New Roman" charset="0"/>
        <a:ea typeface="+mn-ea"/>
        <a:cs typeface="+mn-cs"/>
      </a:defRPr>
    </a:lvl6pPr>
    <a:lvl7pPr marL="2743200" algn="l" defTabSz="914400" rtl="0" eaLnBrk="1" latinLnBrk="0" hangingPunct="1">
      <a:defRPr sz="3600" kern="1200">
        <a:solidFill>
          <a:schemeClr val="tx2"/>
        </a:solidFill>
        <a:latin typeface="Times New Roman" charset="0"/>
        <a:ea typeface="+mn-ea"/>
        <a:cs typeface="+mn-cs"/>
      </a:defRPr>
    </a:lvl7pPr>
    <a:lvl8pPr marL="3200400" algn="l" defTabSz="914400" rtl="0" eaLnBrk="1" latinLnBrk="0" hangingPunct="1">
      <a:defRPr sz="3600" kern="1200">
        <a:solidFill>
          <a:schemeClr val="tx2"/>
        </a:solidFill>
        <a:latin typeface="Times New Roman" charset="0"/>
        <a:ea typeface="+mn-ea"/>
        <a:cs typeface="+mn-cs"/>
      </a:defRPr>
    </a:lvl8pPr>
    <a:lvl9pPr marL="3657600" algn="l" defTabSz="914400" rtl="0" eaLnBrk="1" latinLnBrk="0" hangingPunct="1">
      <a:defRPr sz="3600" kern="1200">
        <a:solidFill>
          <a:schemeClr val="tx2"/>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FF99"/>
    <a:srgbClr val="336600"/>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75" d="100"/>
          <a:sy n="75" d="100"/>
        </p:scale>
        <p:origin x="-1956" y="-4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3" Type="http://schemas.openxmlformats.org/officeDocument/2006/relationships/slide" Target="slides/slide4.xml"/><Relationship Id="rId7" Type="http://schemas.openxmlformats.org/officeDocument/2006/relationships/slide" Target="slides/slide9.xml"/><Relationship Id="rId12"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3.xml"/><Relationship Id="rId5" Type="http://schemas.openxmlformats.org/officeDocument/2006/relationships/slide" Target="slides/slide6.xml"/><Relationship Id="rId15" Type="http://schemas.openxmlformats.org/officeDocument/2006/relationships/slide" Target="slides/slide17.xml"/><Relationship Id="rId10" Type="http://schemas.openxmlformats.org/officeDocument/2006/relationships/slide" Target="slides/slide12.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1746" name="Group 2050"/>
          <p:cNvGrpSpPr>
            <a:grpSpLocks/>
          </p:cNvGrpSpPr>
          <p:nvPr/>
        </p:nvGrpSpPr>
        <p:grpSpPr bwMode="auto">
          <a:xfrm>
            <a:off x="-38100" y="-12700"/>
            <a:ext cx="9239250" cy="6940550"/>
            <a:chOff x="-12" y="-10"/>
            <a:chExt cx="5820" cy="4372"/>
          </a:xfrm>
        </p:grpSpPr>
        <p:sp>
          <p:nvSpPr>
            <p:cNvPr id="31747" name="Rectangle 2051"/>
            <p:cNvSpPr>
              <a:spLocks noChangeArrowheads="1"/>
            </p:cNvSpPr>
            <p:nvPr userDrawn="1"/>
          </p:nvSpPr>
          <p:spPr bwMode="ltGray">
            <a:xfrm>
              <a:off x="5520" y="-8"/>
              <a:ext cx="287" cy="4364"/>
            </a:xfrm>
            <a:prstGeom prst="rect">
              <a:avLst/>
            </a:prstGeom>
            <a:gradFill rotWithShape="0">
              <a:gsLst>
                <a:gs pos="0">
                  <a:schemeClr val="bg2"/>
                </a:gs>
                <a:gs pos="100000">
                  <a:srgbClr val="006600"/>
                </a:gs>
              </a:gsLst>
              <a:lin ang="0" scaled="1"/>
            </a:gradFill>
            <a:ln w="9525">
              <a:noFill/>
              <a:miter lim="800000"/>
              <a:headEnd/>
              <a:tailEnd/>
            </a:ln>
            <a:effectLst/>
          </p:spPr>
          <p:txBody>
            <a:bodyPr wrap="none" anchor="ctr"/>
            <a:lstStyle/>
            <a:p>
              <a:endParaRPr lang="es-EC"/>
            </a:p>
          </p:txBody>
        </p:sp>
        <p:sp>
          <p:nvSpPr>
            <p:cNvPr id="31748" name="Rectangle 2052"/>
            <p:cNvSpPr>
              <a:spLocks noChangeArrowheads="1"/>
            </p:cNvSpPr>
            <p:nvPr userDrawn="1"/>
          </p:nvSpPr>
          <p:spPr bwMode="ltGray">
            <a:xfrm>
              <a:off x="-8" y="-8"/>
              <a:ext cx="288" cy="4368"/>
            </a:xfrm>
            <a:prstGeom prst="rect">
              <a:avLst/>
            </a:prstGeom>
            <a:gradFill rotWithShape="0">
              <a:gsLst>
                <a:gs pos="0">
                  <a:srgbClr val="006600"/>
                </a:gs>
                <a:gs pos="100000">
                  <a:schemeClr val="bg2"/>
                </a:gs>
              </a:gsLst>
              <a:lin ang="0" scaled="1"/>
            </a:gradFill>
            <a:ln w="9525">
              <a:noFill/>
              <a:miter lim="800000"/>
              <a:headEnd/>
              <a:tailEnd/>
            </a:ln>
            <a:effectLst/>
          </p:spPr>
          <p:txBody>
            <a:bodyPr wrap="none" anchor="ctr"/>
            <a:lstStyle/>
            <a:p>
              <a:endParaRPr lang="es-EC"/>
            </a:p>
          </p:txBody>
        </p:sp>
        <p:sp>
          <p:nvSpPr>
            <p:cNvPr id="31749" name="AutoShape 2053"/>
            <p:cNvSpPr>
              <a:spLocks noChangeArrowheads="1"/>
            </p:cNvSpPr>
            <p:nvPr userDrawn="1"/>
          </p:nvSpPr>
          <p:spPr bwMode="ltGray">
            <a:xfrm rot="-10800000" flipH="1" flipV="1">
              <a:off x="2" y="-10"/>
              <a:ext cx="5798" cy="288"/>
            </a:xfrm>
            <a:custGeom>
              <a:avLst/>
              <a:gdLst>
                <a:gd name="G0" fmla="+- 1089 0 0"/>
                <a:gd name="G1" fmla="+- 21600 0 1089"/>
                <a:gd name="G2" fmla="*/ 1089 1 2"/>
                <a:gd name="G3" fmla="+- 21600 0 G2"/>
                <a:gd name="G4" fmla="+/ 1089 21600 2"/>
                <a:gd name="G5" fmla="+/ G1 0 2"/>
                <a:gd name="G6" fmla="*/ 21600 21600 1089"/>
                <a:gd name="G7" fmla="*/ G6 1 2"/>
                <a:gd name="G8" fmla="+- 21600 0 G7"/>
                <a:gd name="G9" fmla="*/ 21600 1 2"/>
                <a:gd name="G10" fmla="+- 1089 0 G9"/>
                <a:gd name="G11" fmla="?: G10 G8 0"/>
                <a:gd name="G12" fmla="?: G10 G7 21600"/>
                <a:gd name="T0" fmla="*/ 21055 w 21600"/>
                <a:gd name="T1" fmla="*/ 10800 h 21600"/>
                <a:gd name="T2" fmla="*/ 10800 w 21600"/>
                <a:gd name="T3" fmla="*/ 21600 h 21600"/>
                <a:gd name="T4" fmla="*/ 545 w 21600"/>
                <a:gd name="T5" fmla="*/ 10800 h 21600"/>
                <a:gd name="T6" fmla="*/ 10800 w 21600"/>
                <a:gd name="T7" fmla="*/ 0 h 21600"/>
                <a:gd name="T8" fmla="*/ 2345 w 21600"/>
                <a:gd name="T9" fmla="*/ 2345 h 21600"/>
                <a:gd name="T10" fmla="*/ 19255 w 21600"/>
                <a:gd name="T11" fmla="*/ 19255 h 21600"/>
              </a:gdLst>
              <a:ahLst/>
              <a:cxnLst>
                <a:cxn ang="0">
                  <a:pos x="T0" y="T1"/>
                </a:cxn>
                <a:cxn ang="0">
                  <a:pos x="T2" y="T3"/>
                </a:cxn>
                <a:cxn ang="0">
                  <a:pos x="T4" y="T5"/>
                </a:cxn>
                <a:cxn ang="0">
                  <a:pos x="T6" y="T7"/>
                </a:cxn>
              </a:cxnLst>
              <a:rect l="T8" t="T9" r="T10" b="T11"/>
              <a:pathLst>
                <a:path w="21600" h="21600">
                  <a:moveTo>
                    <a:pt x="0" y="0"/>
                  </a:moveTo>
                  <a:lnTo>
                    <a:pt x="1089" y="21600"/>
                  </a:lnTo>
                  <a:lnTo>
                    <a:pt x="20511" y="21600"/>
                  </a:lnTo>
                  <a:lnTo>
                    <a:pt x="21600" y="0"/>
                  </a:lnTo>
                  <a:close/>
                </a:path>
              </a:pathLst>
            </a:custGeom>
            <a:gradFill rotWithShape="0">
              <a:gsLst>
                <a:gs pos="0">
                  <a:srgbClr val="006600"/>
                </a:gs>
                <a:gs pos="100000">
                  <a:schemeClr val="bg2"/>
                </a:gs>
              </a:gsLst>
              <a:lin ang="5400000" scaled="1"/>
            </a:gradFill>
            <a:ln w="9525">
              <a:noFill/>
              <a:miter lim="800000"/>
              <a:headEnd/>
              <a:tailEnd/>
            </a:ln>
            <a:effectLst/>
          </p:spPr>
          <p:txBody>
            <a:bodyPr wrap="none" anchor="ctr"/>
            <a:lstStyle/>
            <a:p>
              <a:endParaRPr lang="es-EC"/>
            </a:p>
          </p:txBody>
        </p:sp>
        <p:sp>
          <p:nvSpPr>
            <p:cNvPr id="31750" name="AutoShape 2054"/>
            <p:cNvSpPr>
              <a:spLocks noChangeArrowheads="1"/>
            </p:cNvSpPr>
            <p:nvPr userDrawn="1"/>
          </p:nvSpPr>
          <p:spPr bwMode="ltGray">
            <a:xfrm flipV="1">
              <a:off x="-12" y="4072"/>
              <a:ext cx="5820" cy="290"/>
            </a:xfrm>
            <a:custGeom>
              <a:avLst/>
              <a:gdLst>
                <a:gd name="G0" fmla="+- 1100 0 0"/>
                <a:gd name="G1" fmla="+- 21600 0 1100"/>
                <a:gd name="G2" fmla="*/ 1100 1 2"/>
                <a:gd name="G3" fmla="+- 21600 0 G2"/>
                <a:gd name="G4" fmla="+/ 1100 21600 2"/>
                <a:gd name="G5" fmla="+/ G1 0 2"/>
                <a:gd name="G6" fmla="*/ 21600 21600 1100"/>
                <a:gd name="G7" fmla="*/ G6 1 2"/>
                <a:gd name="G8" fmla="+- 21600 0 G7"/>
                <a:gd name="G9" fmla="*/ 21600 1 2"/>
                <a:gd name="G10" fmla="+- 1100 0 G9"/>
                <a:gd name="G11" fmla="?: G10 G8 0"/>
                <a:gd name="G12" fmla="?: G10 G7 21600"/>
                <a:gd name="T0" fmla="*/ 21050 w 21600"/>
                <a:gd name="T1" fmla="*/ 10800 h 21600"/>
                <a:gd name="T2" fmla="*/ 10800 w 21600"/>
                <a:gd name="T3" fmla="*/ 21600 h 21600"/>
                <a:gd name="T4" fmla="*/ 550 w 21600"/>
                <a:gd name="T5" fmla="*/ 10800 h 21600"/>
                <a:gd name="T6" fmla="*/ 10800 w 21600"/>
                <a:gd name="T7" fmla="*/ 0 h 21600"/>
                <a:gd name="T8" fmla="*/ 2350 w 21600"/>
                <a:gd name="T9" fmla="*/ 2350 h 21600"/>
                <a:gd name="T10" fmla="*/ 19250 w 21600"/>
                <a:gd name="T11" fmla="*/ 19250 h 21600"/>
              </a:gdLst>
              <a:ahLst/>
              <a:cxnLst>
                <a:cxn ang="0">
                  <a:pos x="T0" y="T1"/>
                </a:cxn>
                <a:cxn ang="0">
                  <a:pos x="T2" y="T3"/>
                </a:cxn>
                <a:cxn ang="0">
                  <a:pos x="T4" y="T5"/>
                </a:cxn>
                <a:cxn ang="0">
                  <a:pos x="T6" y="T7"/>
                </a:cxn>
              </a:cxnLst>
              <a:rect l="T8" t="T9" r="T10" b="T11"/>
              <a:pathLst>
                <a:path w="21600" h="21600">
                  <a:moveTo>
                    <a:pt x="0" y="0"/>
                  </a:moveTo>
                  <a:lnTo>
                    <a:pt x="1100" y="21600"/>
                  </a:lnTo>
                  <a:lnTo>
                    <a:pt x="20500" y="21600"/>
                  </a:lnTo>
                  <a:lnTo>
                    <a:pt x="21600" y="0"/>
                  </a:lnTo>
                  <a:close/>
                </a:path>
              </a:pathLst>
            </a:custGeom>
            <a:gradFill rotWithShape="0">
              <a:gsLst>
                <a:gs pos="0">
                  <a:schemeClr val="bg2"/>
                </a:gs>
                <a:gs pos="100000">
                  <a:srgbClr val="006600"/>
                </a:gs>
              </a:gsLst>
              <a:lin ang="5400000" scaled="1"/>
            </a:gradFill>
            <a:ln w="9525">
              <a:noFill/>
              <a:miter lim="800000"/>
              <a:headEnd/>
              <a:tailEnd/>
            </a:ln>
            <a:effectLst/>
          </p:spPr>
          <p:txBody>
            <a:bodyPr wrap="none" anchor="ctr"/>
            <a:lstStyle/>
            <a:p>
              <a:endParaRPr lang="es-EC"/>
            </a:p>
          </p:txBody>
        </p:sp>
        <p:sp>
          <p:nvSpPr>
            <p:cNvPr id="31751" name="Rectangle 2055" descr="Green marble"/>
            <p:cNvSpPr>
              <a:spLocks noChangeArrowheads="1"/>
            </p:cNvSpPr>
            <p:nvPr userDrawn="1"/>
          </p:nvSpPr>
          <p:spPr bwMode="ltGray">
            <a:xfrm>
              <a:off x="184" y="176"/>
              <a:ext cx="5432" cy="3988"/>
            </a:xfrm>
            <a:prstGeom prst="rect">
              <a:avLst/>
            </a:prstGeom>
            <a:blipFill dpi="0" rotWithShape="0">
              <a:blip r:embed="rId2"/>
              <a:srcRect/>
              <a:tile tx="0" ty="0" sx="100000" sy="100000" flip="none" algn="tl"/>
            </a:blipFill>
            <a:ln w="12700">
              <a:noFill/>
              <a:miter lim="800000"/>
              <a:headEnd type="none" w="sm" len="sm"/>
              <a:tailEnd type="none" w="sm" len="sm"/>
            </a:ln>
            <a:effectLst/>
          </p:spPr>
          <p:txBody>
            <a:bodyPr wrap="none" anchor="ctr"/>
            <a:lstStyle/>
            <a:p>
              <a:endParaRPr lang="es-EC"/>
            </a:p>
          </p:txBody>
        </p:sp>
      </p:grpSp>
      <p:sp>
        <p:nvSpPr>
          <p:cNvPr id="31752" name="Rectangle 2056"/>
          <p:cNvSpPr>
            <a:spLocks noGrp="1" noChangeArrowheads="1"/>
          </p:cNvSpPr>
          <p:nvPr>
            <p:ph type="ctrTitle"/>
          </p:nvPr>
        </p:nvSpPr>
        <p:spPr>
          <a:xfrm>
            <a:off x="685800" y="1828800"/>
            <a:ext cx="7772400" cy="1143000"/>
          </a:xfrm>
        </p:spPr>
        <p:txBody>
          <a:bodyPr/>
          <a:lstStyle>
            <a:lvl1pPr>
              <a:defRPr/>
            </a:lvl1pPr>
          </a:lstStyle>
          <a:p>
            <a:r>
              <a:rPr lang="es-ES"/>
              <a:t>Haga clic para modificar el estilo de título del patrón</a:t>
            </a:r>
          </a:p>
        </p:txBody>
      </p:sp>
      <p:sp>
        <p:nvSpPr>
          <p:cNvPr id="31753" name="Rectangle 205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s-ES"/>
              <a:t>Haga clic para modificar el estilo de subtítulo del patrón</a:t>
            </a:r>
          </a:p>
        </p:txBody>
      </p:sp>
      <p:sp>
        <p:nvSpPr>
          <p:cNvPr id="31754" name="Rectangle 2058"/>
          <p:cNvSpPr>
            <a:spLocks noGrp="1" noChangeArrowheads="1"/>
          </p:cNvSpPr>
          <p:nvPr>
            <p:ph type="dt" sz="half" idx="2"/>
          </p:nvPr>
        </p:nvSpPr>
        <p:spPr>
          <a:xfrm>
            <a:off x="698500" y="6154738"/>
            <a:ext cx="1905000" cy="457200"/>
          </a:xfrm>
        </p:spPr>
        <p:txBody>
          <a:bodyPr/>
          <a:lstStyle>
            <a:lvl1pPr>
              <a:defRPr/>
            </a:lvl1pPr>
          </a:lstStyle>
          <a:p>
            <a:endParaRPr lang="es-ES"/>
          </a:p>
        </p:txBody>
      </p:sp>
      <p:sp>
        <p:nvSpPr>
          <p:cNvPr id="31755" name="Rectangle 2059"/>
          <p:cNvSpPr>
            <a:spLocks noGrp="1" noChangeArrowheads="1"/>
          </p:cNvSpPr>
          <p:nvPr>
            <p:ph type="ftr" sz="quarter" idx="3"/>
          </p:nvPr>
        </p:nvSpPr>
        <p:spPr>
          <a:xfrm>
            <a:off x="3136900" y="6154738"/>
            <a:ext cx="2895600" cy="457200"/>
          </a:xfrm>
        </p:spPr>
        <p:txBody>
          <a:bodyPr/>
          <a:lstStyle>
            <a:lvl1pPr>
              <a:defRPr/>
            </a:lvl1pPr>
          </a:lstStyle>
          <a:p>
            <a:endParaRPr lang="es-ES"/>
          </a:p>
        </p:txBody>
      </p:sp>
      <p:sp>
        <p:nvSpPr>
          <p:cNvPr id="31756" name="Rectangle 2060"/>
          <p:cNvSpPr>
            <a:spLocks noGrp="1" noChangeArrowheads="1"/>
          </p:cNvSpPr>
          <p:nvPr>
            <p:ph type="sldNum" sz="quarter" idx="4"/>
          </p:nvPr>
        </p:nvSpPr>
        <p:spPr>
          <a:xfrm>
            <a:off x="6565900" y="6154738"/>
            <a:ext cx="1905000" cy="457200"/>
          </a:xfrm>
        </p:spPr>
        <p:txBody>
          <a:bodyPr/>
          <a:lstStyle>
            <a:lvl1pPr>
              <a:defRPr/>
            </a:lvl1pPr>
          </a:lstStyle>
          <a:p>
            <a:fld id="{08EA624D-4432-47BF-AB48-973F867C066D}" type="slidenum">
              <a:rPr lang="es-ES"/>
              <a:pPr/>
              <a:t>‹Nº›</a:t>
            </a:fld>
            <a:endParaRPr lang="es-ES"/>
          </a:p>
        </p:txBody>
      </p:sp>
      <p:grpSp>
        <p:nvGrpSpPr>
          <p:cNvPr id="31757" name="Group 2061"/>
          <p:cNvGrpSpPr>
            <a:grpSpLocks/>
          </p:cNvGrpSpPr>
          <p:nvPr/>
        </p:nvGrpSpPr>
        <p:grpSpPr bwMode="auto">
          <a:xfrm>
            <a:off x="609600" y="3324225"/>
            <a:ext cx="8001000" cy="374650"/>
            <a:chOff x="384" y="2094"/>
            <a:chExt cx="5040" cy="236"/>
          </a:xfrm>
        </p:grpSpPr>
        <p:sp>
          <p:nvSpPr>
            <p:cNvPr id="31758" name="Rectangle 2062"/>
            <p:cNvSpPr>
              <a:spLocks noChangeArrowheads="1"/>
            </p:cNvSpPr>
            <p:nvPr/>
          </p:nvSpPr>
          <p:spPr bwMode="auto">
            <a:xfrm>
              <a:off x="384" y="2186"/>
              <a:ext cx="5040" cy="144"/>
            </a:xfrm>
            <a:prstGeom prst="rect">
              <a:avLst/>
            </a:prstGeom>
            <a:solidFill>
              <a:schemeClr val="bg2"/>
            </a:solidFill>
            <a:ln w="9525">
              <a:noFill/>
              <a:miter lim="800000"/>
              <a:headEnd/>
              <a:tailEnd/>
            </a:ln>
            <a:effectLst/>
          </p:spPr>
          <p:txBody>
            <a:bodyPr wrap="none" anchor="ctr"/>
            <a:lstStyle/>
            <a:p>
              <a:endParaRPr lang="es-EC"/>
            </a:p>
          </p:txBody>
        </p:sp>
        <p:sp>
          <p:nvSpPr>
            <p:cNvPr id="31759" name="Rectangle 2063"/>
            <p:cNvSpPr>
              <a:spLocks noChangeArrowheads="1"/>
            </p:cNvSpPr>
            <p:nvPr/>
          </p:nvSpPr>
          <p:spPr bwMode="auto">
            <a:xfrm>
              <a:off x="388" y="2094"/>
              <a:ext cx="4941" cy="175"/>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12700">
              <a:solidFill>
                <a:schemeClr val="folHlink"/>
              </a:solidFill>
              <a:miter lim="800000"/>
              <a:headEnd/>
              <a:tailEnd/>
            </a:ln>
            <a:effectLst/>
          </p:spPr>
          <p:txBody>
            <a:bodyPr wrap="none" anchor="ctr"/>
            <a:lstStyle/>
            <a:p>
              <a:endParaRPr lang="es-EC"/>
            </a:p>
          </p:txBody>
        </p:sp>
        <p:sp>
          <p:nvSpPr>
            <p:cNvPr id="31760" name="Line 2064"/>
            <p:cNvSpPr>
              <a:spLocks noChangeShapeType="1"/>
            </p:cNvSpPr>
            <p:nvPr/>
          </p:nvSpPr>
          <p:spPr bwMode="auto">
            <a:xfrm>
              <a:off x="392" y="2138"/>
              <a:ext cx="4939" cy="0"/>
            </a:xfrm>
            <a:prstGeom prst="line">
              <a:avLst/>
            </a:prstGeom>
            <a:noFill/>
            <a:ln w="12700">
              <a:solidFill>
                <a:schemeClr val="folHlink"/>
              </a:solidFill>
              <a:round/>
              <a:headEnd type="none" w="sm" len="sm"/>
              <a:tailEnd type="none" w="sm" len="sm"/>
            </a:ln>
            <a:effectLst/>
          </p:spPr>
          <p:txBody>
            <a:bodyPr wrap="none" anchor="ctr"/>
            <a:lstStyle/>
            <a:p>
              <a:endParaRPr lang="es-EC"/>
            </a:p>
          </p:txBody>
        </p:sp>
        <p:sp>
          <p:nvSpPr>
            <p:cNvPr id="31761" name="Line 2065"/>
            <p:cNvSpPr>
              <a:spLocks noChangeShapeType="1"/>
            </p:cNvSpPr>
            <p:nvPr/>
          </p:nvSpPr>
          <p:spPr bwMode="auto">
            <a:xfrm>
              <a:off x="392" y="2186"/>
              <a:ext cx="4939" cy="0"/>
            </a:xfrm>
            <a:prstGeom prst="line">
              <a:avLst/>
            </a:prstGeom>
            <a:noFill/>
            <a:ln w="12700">
              <a:solidFill>
                <a:schemeClr val="folHlink"/>
              </a:solidFill>
              <a:round/>
              <a:headEnd type="none" w="sm" len="sm"/>
              <a:tailEnd type="none" w="sm" len="sm"/>
            </a:ln>
            <a:effectLst/>
          </p:spPr>
          <p:txBody>
            <a:bodyPr wrap="none" anchor="ctr"/>
            <a:lstStyle/>
            <a:p>
              <a:endParaRPr lang="es-EC"/>
            </a:p>
          </p:txBody>
        </p:sp>
        <p:sp>
          <p:nvSpPr>
            <p:cNvPr id="31762" name="Line 2066"/>
            <p:cNvSpPr>
              <a:spLocks noChangeShapeType="1"/>
            </p:cNvSpPr>
            <p:nvPr/>
          </p:nvSpPr>
          <p:spPr bwMode="auto">
            <a:xfrm>
              <a:off x="392" y="2234"/>
              <a:ext cx="4939" cy="0"/>
            </a:xfrm>
            <a:prstGeom prst="line">
              <a:avLst/>
            </a:prstGeom>
            <a:noFill/>
            <a:ln w="12700">
              <a:solidFill>
                <a:schemeClr val="folHlink"/>
              </a:solidFill>
              <a:round/>
              <a:headEnd type="none" w="sm" len="sm"/>
              <a:tailEnd type="none" w="sm" len="sm"/>
            </a:ln>
            <a:effectLst/>
          </p:spPr>
          <p:txBody>
            <a:bodyPr wrap="none" anchor="ctr"/>
            <a:lstStyle/>
            <a:p>
              <a:endParaRPr lang="es-EC"/>
            </a:p>
          </p:txBody>
        </p:sp>
        <p:sp>
          <p:nvSpPr>
            <p:cNvPr id="31763" name="Line 2067"/>
            <p:cNvSpPr>
              <a:spLocks noChangeShapeType="1"/>
            </p:cNvSpPr>
            <p:nvPr/>
          </p:nvSpPr>
          <p:spPr bwMode="auto">
            <a:xfrm>
              <a:off x="392" y="2129"/>
              <a:ext cx="4939" cy="0"/>
            </a:xfrm>
            <a:prstGeom prst="line">
              <a:avLst/>
            </a:prstGeom>
            <a:noFill/>
            <a:ln w="12700">
              <a:solidFill>
                <a:schemeClr val="tx2"/>
              </a:solidFill>
              <a:round/>
              <a:headEnd type="none" w="sm" len="sm"/>
              <a:tailEnd type="none" w="sm" len="sm"/>
            </a:ln>
            <a:effectLst/>
          </p:spPr>
          <p:txBody>
            <a:bodyPr wrap="none" anchor="ctr"/>
            <a:lstStyle/>
            <a:p>
              <a:endParaRPr lang="es-EC"/>
            </a:p>
          </p:txBody>
        </p:sp>
        <p:sp>
          <p:nvSpPr>
            <p:cNvPr id="31764" name="Line 2068"/>
            <p:cNvSpPr>
              <a:spLocks noChangeShapeType="1"/>
            </p:cNvSpPr>
            <p:nvPr/>
          </p:nvSpPr>
          <p:spPr bwMode="auto">
            <a:xfrm>
              <a:off x="392" y="2177"/>
              <a:ext cx="4939" cy="0"/>
            </a:xfrm>
            <a:prstGeom prst="line">
              <a:avLst/>
            </a:prstGeom>
            <a:noFill/>
            <a:ln w="12700">
              <a:solidFill>
                <a:schemeClr val="tx2"/>
              </a:solidFill>
              <a:round/>
              <a:headEnd type="none" w="sm" len="sm"/>
              <a:tailEnd type="none" w="sm" len="sm"/>
            </a:ln>
            <a:effectLst/>
          </p:spPr>
          <p:txBody>
            <a:bodyPr wrap="none" anchor="ctr"/>
            <a:lstStyle/>
            <a:p>
              <a:endParaRPr lang="es-EC"/>
            </a:p>
          </p:txBody>
        </p:sp>
        <p:sp>
          <p:nvSpPr>
            <p:cNvPr id="31765" name="Line 2069"/>
            <p:cNvSpPr>
              <a:spLocks noChangeShapeType="1"/>
            </p:cNvSpPr>
            <p:nvPr/>
          </p:nvSpPr>
          <p:spPr bwMode="auto">
            <a:xfrm>
              <a:off x="392" y="2225"/>
              <a:ext cx="4939" cy="0"/>
            </a:xfrm>
            <a:prstGeom prst="line">
              <a:avLst/>
            </a:prstGeom>
            <a:noFill/>
            <a:ln w="12700">
              <a:solidFill>
                <a:schemeClr val="tx2"/>
              </a:solidFill>
              <a:round/>
              <a:headEnd type="none" w="sm" len="sm"/>
              <a:tailEnd type="none" w="sm" len="sm"/>
            </a:ln>
            <a:effectLst/>
          </p:spPr>
          <p:txBody>
            <a:bodyPr wrap="none" anchor="ctr"/>
            <a:lstStyle/>
            <a:p>
              <a:endParaRPr lang="es-EC"/>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9DEAA9F-C790-43D6-9420-FA9E13532656}"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24625" y="350838"/>
            <a:ext cx="1946275" cy="5429250"/>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685800" y="350838"/>
            <a:ext cx="5686425" cy="54292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E8A8820C-61C8-43A2-ABBD-FB5B80905ED2}"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87A32AB-03B2-4DBB-B057-991E30867AE5}"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CE7E8F0-ED7F-4C18-97FF-7F17D05F5380}"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6985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60900" y="16652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F340E24-EE8B-40BB-A6E4-316C5B8D0150}"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2CC7FFCB-5C39-4F43-A9D8-3A99AE895CDB}"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66FB17F5-F265-4ECC-A832-E92D099DC523}"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3273DCD1-0F1B-4F23-877B-812E74585C46}"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3B3C870-BB61-4811-AE47-F4A4BCB472DC}"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152F0C97-A1EC-4893-A56B-0E613E2D8BF6}"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38100" y="-12700"/>
            <a:ext cx="9239250" cy="6940550"/>
            <a:chOff x="-12" y="-10"/>
            <a:chExt cx="5820" cy="4372"/>
          </a:xfrm>
        </p:grpSpPr>
        <p:sp>
          <p:nvSpPr>
            <p:cNvPr id="30723" name="Rectangle 3"/>
            <p:cNvSpPr>
              <a:spLocks noChangeArrowheads="1"/>
            </p:cNvSpPr>
            <p:nvPr userDrawn="1"/>
          </p:nvSpPr>
          <p:spPr bwMode="invGray">
            <a:xfrm>
              <a:off x="5520" y="-8"/>
              <a:ext cx="287" cy="4364"/>
            </a:xfrm>
            <a:prstGeom prst="rect">
              <a:avLst/>
            </a:prstGeom>
            <a:gradFill rotWithShape="0">
              <a:gsLst>
                <a:gs pos="0">
                  <a:schemeClr val="bg2"/>
                </a:gs>
                <a:gs pos="100000">
                  <a:srgbClr val="006600"/>
                </a:gs>
              </a:gsLst>
              <a:lin ang="0" scaled="1"/>
            </a:gradFill>
            <a:ln w="9525">
              <a:noFill/>
              <a:miter lim="800000"/>
              <a:headEnd/>
              <a:tailEnd/>
            </a:ln>
            <a:effectLst/>
          </p:spPr>
          <p:txBody>
            <a:bodyPr wrap="none" anchor="ctr"/>
            <a:lstStyle/>
            <a:p>
              <a:endParaRPr lang="es-EC"/>
            </a:p>
          </p:txBody>
        </p:sp>
        <p:sp>
          <p:nvSpPr>
            <p:cNvPr id="30724" name="Rectangle 4"/>
            <p:cNvSpPr>
              <a:spLocks noChangeArrowheads="1"/>
            </p:cNvSpPr>
            <p:nvPr userDrawn="1"/>
          </p:nvSpPr>
          <p:spPr bwMode="invGray">
            <a:xfrm>
              <a:off x="-8" y="-8"/>
              <a:ext cx="288" cy="4368"/>
            </a:xfrm>
            <a:prstGeom prst="rect">
              <a:avLst/>
            </a:prstGeom>
            <a:gradFill rotWithShape="0">
              <a:gsLst>
                <a:gs pos="0">
                  <a:srgbClr val="006600"/>
                </a:gs>
                <a:gs pos="100000">
                  <a:schemeClr val="bg2"/>
                </a:gs>
              </a:gsLst>
              <a:lin ang="0" scaled="1"/>
            </a:gradFill>
            <a:ln w="9525">
              <a:noFill/>
              <a:miter lim="800000"/>
              <a:headEnd/>
              <a:tailEnd/>
            </a:ln>
            <a:effectLst/>
          </p:spPr>
          <p:txBody>
            <a:bodyPr wrap="none" anchor="ctr"/>
            <a:lstStyle/>
            <a:p>
              <a:endParaRPr lang="es-EC"/>
            </a:p>
          </p:txBody>
        </p:sp>
        <p:sp>
          <p:nvSpPr>
            <p:cNvPr id="30725" name="AutoShape 5"/>
            <p:cNvSpPr>
              <a:spLocks noChangeArrowheads="1"/>
            </p:cNvSpPr>
            <p:nvPr userDrawn="1"/>
          </p:nvSpPr>
          <p:spPr bwMode="invGray">
            <a:xfrm rot="-10800000" flipH="1" flipV="1">
              <a:off x="2" y="-10"/>
              <a:ext cx="5798" cy="288"/>
            </a:xfrm>
            <a:custGeom>
              <a:avLst/>
              <a:gdLst>
                <a:gd name="G0" fmla="+- 1089 0 0"/>
                <a:gd name="G1" fmla="+- 21600 0 1089"/>
                <a:gd name="G2" fmla="*/ 1089 1 2"/>
                <a:gd name="G3" fmla="+- 21600 0 G2"/>
                <a:gd name="G4" fmla="+/ 1089 21600 2"/>
                <a:gd name="G5" fmla="+/ G1 0 2"/>
                <a:gd name="G6" fmla="*/ 21600 21600 1089"/>
                <a:gd name="G7" fmla="*/ G6 1 2"/>
                <a:gd name="G8" fmla="+- 21600 0 G7"/>
                <a:gd name="G9" fmla="*/ 21600 1 2"/>
                <a:gd name="G10" fmla="+- 1089 0 G9"/>
                <a:gd name="G11" fmla="?: G10 G8 0"/>
                <a:gd name="G12" fmla="?: G10 G7 21600"/>
                <a:gd name="T0" fmla="*/ 21055 w 21600"/>
                <a:gd name="T1" fmla="*/ 10800 h 21600"/>
                <a:gd name="T2" fmla="*/ 10800 w 21600"/>
                <a:gd name="T3" fmla="*/ 21600 h 21600"/>
                <a:gd name="T4" fmla="*/ 545 w 21600"/>
                <a:gd name="T5" fmla="*/ 10800 h 21600"/>
                <a:gd name="T6" fmla="*/ 10800 w 21600"/>
                <a:gd name="T7" fmla="*/ 0 h 21600"/>
                <a:gd name="T8" fmla="*/ 2345 w 21600"/>
                <a:gd name="T9" fmla="*/ 2345 h 21600"/>
                <a:gd name="T10" fmla="*/ 19255 w 21600"/>
                <a:gd name="T11" fmla="*/ 19255 h 21600"/>
              </a:gdLst>
              <a:ahLst/>
              <a:cxnLst>
                <a:cxn ang="0">
                  <a:pos x="T0" y="T1"/>
                </a:cxn>
                <a:cxn ang="0">
                  <a:pos x="T2" y="T3"/>
                </a:cxn>
                <a:cxn ang="0">
                  <a:pos x="T4" y="T5"/>
                </a:cxn>
                <a:cxn ang="0">
                  <a:pos x="T6" y="T7"/>
                </a:cxn>
              </a:cxnLst>
              <a:rect l="T8" t="T9" r="T10" b="T11"/>
              <a:pathLst>
                <a:path w="21600" h="21600">
                  <a:moveTo>
                    <a:pt x="0" y="0"/>
                  </a:moveTo>
                  <a:lnTo>
                    <a:pt x="1089" y="21600"/>
                  </a:lnTo>
                  <a:lnTo>
                    <a:pt x="20511" y="21600"/>
                  </a:lnTo>
                  <a:lnTo>
                    <a:pt x="21600" y="0"/>
                  </a:lnTo>
                  <a:close/>
                </a:path>
              </a:pathLst>
            </a:custGeom>
            <a:gradFill rotWithShape="0">
              <a:gsLst>
                <a:gs pos="0">
                  <a:srgbClr val="006600"/>
                </a:gs>
                <a:gs pos="100000">
                  <a:schemeClr val="bg2"/>
                </a:gs>
              </a:gsLst>
              <a:lin ang="5400000" scaled="1"/>
            </a:gradFill>
            <a:ln w="9525">
              <a:noFill/>
              <a:miter lim="800000"/>
              <a:headEnd/>
              <a:tailEnd/>
            </a:ln>
            <a:effectLst/>
          </p:spPr>
          <p:txBody>
            <a:bodyPr wrap="none" anchor="ctr"/>
            <a:lstStyle/>
            <a:p>
              <a:endParaRPr lang="es-EC"/>
            </a:p>
          </p:txBody>
        </p:sp>
        <p:sp>
          <p:nvSpPr>
            <p:cNvPr id="30726" name="AutoShape 6"/>
            <p:cNvSpPr>
              <a:spLocks noChangeArrowheads="1"/>
            </p:cNvSpPr>
            <p:nvPr userDrawn="1"/>
          </p:nvSpPr>
          <p:spPr bwMode="invGray">
            <a:xfrm flipV="1">
              <a:off x="-12" y="4072"/>
              <a:ext cx="5820" cy="290"/>
            </a:xfrm>
            <a:custGeom>
              <a:avLst/>
              <a:gdLst>
                <a:gd name="G0" fmla="+- 1100 0 0"/>
                <a:gd name="G1" fmla="+- 21600 0 1100"/>
                <a:gd name="G2" fmla="*/ 1100 1 2"/>
                <a:gd name="G3" fmla="+- 21600 0 G2"/>
                <a:gd name="G4" fmla="+/ 1100 21600 2"/>
                <a:gd name="G5" fmla="+/ G1 0 2"/>
                <a:gd name="G6" fmla="*/ 21600 21600 1100"/>
                <a:gd name="G7" fmla="*/ G6 1 2"/>
                <a:gd name="G8" fmla="+- 21600 0 G7"/>
                <a:gd name="G9" fmla="*/ 21600 1 2"/>
                <a:gd name="G10" fmla="+- 1100 0 G9"/>
                <a:gd name="G11" fmla="?: G10 G8 0"/>
                <a:gd name="G12" fmla="?: G10 G7 21600"/>
                <a:gd name="T0" fmla="*/ 21050 w 21600"/>
                <a:gd name="T1" fmla="*/ 10800 h 21600"/>
                <a:gd name="T2" fmla="*/ 10800 w 21600"/>
                <a:gd name="T3" fmla="*/ 21600 h 21600"/>
                <a:gd name="T4" fmla="*/ 550 w 21600"/>
                <a:gd name="T5" fmla="*/ 10800 h 21600"/>
                <a:gd name="T6" fmla="*/ 10800 w 21600"/>
                <a:gd name="T7" fmla="*/ 0 h 21600"/>
                <a:gd name="T8" fmla="*/ 2350 w 21600"/>
                <a:gd name="T9" fmla="*/ 2350 h 21600"/>
                <a:gd name="T10" fmla="*/ 19250 w 21600"/>
                <a:gd name="T11" fmla="*/ 19250 h 21600"/>
              </a:gdLst>
              <a:ahLst/>
              <a:cxnLst>
                <a:cxn ang="0">
                  <a:pos x="T0" y="T1"/>
                </a:cxn>
                <a:cxn ang="0">
                  <a:pos x="T2" y="T3"/>
                </a:cxn>
                <a:cxn ang="0">
                  <a:pos x="T4" y="T5"/>
                </a:cxn>
                <a:cxn ang="0">
                  <a:pos x="T6" y="T7"/>
                </a:cxn>
              </a:cxnLst>
              <a:rect l="T8" t="T9" r="T10" b="T11"/>
              <a:pathLst>
                <a:path w="21600" h="21600">
                  <a:moveTo>
                    <a:pt x="0" y="0"/>
                  </a:moveTo>
                  <a:lnTo>
                    <a:pt x="1100" y="21600"/>
                  </a:lnTo>
                  <a:lnTo>
                    <a:pt x="20500" y="21600"/>
                  </a:lnTo>
                  <a:lnTo>
                    <a:pt x="21600" y="0"/>
                  </a:lnTo>
                  <a:close/>
                </a:path>
              </a:pathLst>
            </a:custGeom>
            <a:gradFill rotWithShape="0">
              <a:gsLst>
                <a:gs pos="0">
                  <a:schemeClr val="bg2"/>
                </a:gs>
                <a:gs pos="100000">
                  <a:srgbClr val="006600"/>
                </a:gs>
              </a:gsLst>
              <a:lin ang="5400000" scaled="1"/>
            </a:gradFill>
            <a:ln w="9525">
              <a:noFill/>
              <a:miter lim="800000"/>
              <a:headEnd/>
              <a:tailEnd/>
            </a:ln>
            <a:effectLst/>
          </p:spPr>
          <p:txBody>
            <a:bodyPr wrap="none" anchor="ctr"/>
            <a:lstStyle/>
            <a:p>
              <a:endParaRPr lang="es-EC"/>
            </a:p>
          </p:txBody>
        </p:sp>
        <p:sp>
          <p:nvSpPr>
            <p:cNvPr id="30727" name="Rectangle 7" descr="Green marble"/>
            <p:cNvSpPr>
              <a:spLocks noChangeArrowheads="1"/>
            </p:cNvSpPr>
            <p:nvPr userDrawn="1"/>
          </p:nvSpPr>
          <p:spPr bwMode="invGray">
            <a:xfrm>
              <a:off x="184" y="176"/>
              <a:ext cx="5432" cy="3988"/>
            </a:xfrm>
            <a:prstGeom prst="rect">
              <a:avLst/>
            </a:prstGeom>
            <a:blipFill dpi="0" rotWithShape="0">
              <a:blip r:embed="rId13"/>
              <a:srcRect/>
              <a:tile tx="0" ty="0" sx="100000" sy="100000" flip="none" algn="tl"/>
            </a:blipFill>
            <a:ln w="12700">
              <a:noFill/>
              <a:miter lim="800000"/>
              <a:headEnd type="none" w="sm" len="sm"/>
              <a:tailEnd type="none" w="sm" len="sm"/>
            </a:ln>
            <a:effectLst/>
          </p:spPr>
          <p:txBody>
            <a:bodyPr wrap="none" anchor="ctr"/>
            <a:lstStyle/>
            <a:p>
              <a:endParaRPr lang="es-EC"/>
            </a:p>
          </p:txBody>
        </p:sp>
      </p:grpSp>
      <p:sp>
        <p:nvSpPr>
          <p:cNvPr id="30728" name="Rectangle 8"/>
          <p:cNvSpPr>
            <a:spLocks noGrp="1" noChangeArrowheads="1"/>
          </p:cNvSpPr>
          <p:nvPr>
            <p:ph type="title"/>
          </p:nvPr>
        </p:nvSpPr>
        <p:spPr bwMode="auto">
          <a:xfrm>
            <a:off x="685800" y="350838"/>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0729" name="Rectangle 9"/>
          <p:cNvSpPr>
            <a:spLocks noGrp="1" noChangeArrowheads="1"/>
          </p:cNvSpPr>
          <p:nvPr>
            <p:ph type="body" idx="1"/>
          </p:nvPr>
        </p:nvSpPr>
        <p:spPr bwMode="auto">
          <a:xfrm>
            <a:off x="698500" y="16652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730" name="Rectangle 10"/>
          <p:cNvSpPr>
            <a:spLocks noGrp="1" noChangeArrowheads="1"/>
          </p:cNvSpPr>
          <p:nvPr>
            <p:ph type="dt" sz="half" idx="2"/>
          </p:nvPr>
        </p:nvSpPr>
        <p:spPr bwMode="auto">
          <a:xfrm>
            <a:off x="6858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defRPr>
            </a:lvl1pPr>
          </a:lstStyle>
          <a:p>
            <a:endParaRPr lang="es-ES"/>
          </a:p>
        </p:txBody>
      </p:sp>
      <p:sp>
        <p:nvSpPr>
          <p:cNvPr id="30731" name="Rectangle 11"/>
          <p:cNvSpPr>
            <a:spLocks noGrp="1" noChangeArrowheads="1"/>
          </p:cNvSpPr>
          <p:nvPr>
            <p:ph type="ftr" sz="quarter" idx="3"/>
          </p:nvPr>
        </p:nvSpPr>
        <p:spPr bwMode="auto">
          <a:xfrm>
            <a:off x="3124200" y="616585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solidFill>
                  <a:schemeClr val="tx1"/>
                </a:solidFill>
              </a:defRPr>
            </a:lvl1pPr>
          </a:lstStyle>
          <a:p>
            <a:endParaRPr lang="es-ES"/>
          </a:p>
        </p:txBody>
      </p:sp>
      <p:sp>
        <p:nvSpPr>
          <p:cNvPr id="30732" name="Rectangle 12"/>
          <p:cNvSpPr>
            <a:spLocks noGrp="1" noChangeArrowheads="1"/>
          </p:cNvSpPr>
          <p:nvPr>
            <p:ph type="sldNum" sz="quarter" idx="4"/>
          </p:nvPr>
        </p:nvSpPr>
        <p:spPr bwMode="auto">
          <a:xfrm>
            <a:off x="6553200" y="61658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defRPr>
            </a:lvl1pPr>
          </a:lstStyle>
          <a:p>
            <a:fld id="{07775F93-A31E-40C7-9C69-CCF9CAD6F5FD}" type="slidenum">
              <a:rPr lang="es-ES"/>
              <a:pPr/>
              <a:t>‹Nº›</a:t>
            </a:fld>
            <a:endParaRPr lang="es-E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defRPr>
      </a:lvl2pPr>
      <a:lvl3pPr algn="ctr" rtl="0" fontAlgn="base">
        <a:spcBef>
          <a:spcPct val="0"/>
        </a:spcBef>
        <a:spcAft>
          <a:spcPct val="0"/>
        </a:spcAft>
        <a:defRPr sz="4400">
          <a:solidFill>
            <a:schemeClr val="tx2"/>
          </a:solidFill>
          <a:latin typeface="Times New Roman" charset="0"/>
        </a:defRPr>
      </a:lvl3pPr>
      <a:lvl4pPr algn="ctr" rtl="0" fontAlgn="base">
        <a:spcBef>
          <a:spcPct val="0"/>
        </a:spcBef>
        <a:spcAft>
          <a:spcPct val="0"/>
        </a:spcAft>
        <a:defRPr sz="4400">
          <a:solidFill>
            <a:schemeClr val="tx2"/>
          </a:solidFill>
          <a:latin typeface="Times New Roman" charset="0"/>
        </a:defRPr>
      </a:lvl4pPr>
      <a:lvl5pPr algn="ctr" rtl="0" fontAlgn="base">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fontAlgn="base">
        <a:spcBef>
          <a:spcPct val="20000"/>
        </a:spcBef>
        <a:spcAft>
          <a:spcPct val="0"/>
        </a:spcAft>
        <a:buClr>
          <a:schemeClr val="tx2"/>
        </a:buClr>
        <a:buSzPct val="115000"/>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SzPct val="115000"/>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SzPct val="110000"/>
        <a:buChar char="•"/>
        <a:defRPr sz="2000">
          <a:solidFill>
            <a:schemeClr val="tx1"/>
          </a:solidFill>
          <a:latin typeface="+mn-lt"/>
        </a:defRPr>
      </a:lvl5pPr>
      <a:lvl6pPr marL="2514600" indent="-228600" algn="l" rtl="0" fontAlgn="base">
        <a:spcBef>
          <a:spcPct val="20000"/>
        </a:spcBef>
        <a:spcAft>
          <a:spcPct val="0"/>
        </a:spcAft>
        <a:buClr>
          <a:schemeClr val="tx2"/>
        </a:buClr>
        <a:buSzPct val="110000"/>
        <a:buChar char="•"/>
        <a:defRPr sz="2000">
          <a:solidFill>
            <a:schemeClr val="tx1"/>
          </a:solidFill>
          <a:latin typeface="+mn-lt"/>
        </a:defRPr>
      </a:lvl6pPr>
      <a:lvl7pPr marL="2971800" indent="-228600" algn="l" rtl="0" fontAlgn="base">
        <a:spcBef>
          <a:spcPct val="20000"/>
        </a:spcBef>
        <a:spcAft>
          <a:spcPct val="0"/>
        </a:spcAft>
        <a:buClr>
          <a:schemeClr val="tx2"/>
        </a:buClr>
        <a:buSzPct val="110000"/>
        <a:buChar char="•"/>
        <a:defRPr sz="2000">
          <a:solidFill>
            <a:schemeClr val="tx1"/>
          </a:solidFill>
          <a:latin typeface="+mn-lt"/>
        </a:defRPr>
      </a:lvl7pPr>
      <a:lvl8pPr marL="3429000" indent="-228600" algn="l" rtl="0" fontAlgn="base">
        <a:spcBef>
          <a:spcPct val="20000"/>
        </a:spcBef>
        <a:spcAft>
          <a:spcPct val="0"/>
        </a:spcAft>
        <a:buClr>
          <a:schemeClr val="tx2"/>
        </a:buClr>
        <a:buSzPct val="110000"/>
        <a:buChar char="•"/>
        <a:defRPr sz="2000">
          <a:solidFill>
            <a:schemeClr val="tx1"/>
          </a:solidFill>
          <a:latin typeface="+mn-lt"/>
        </a:defRPr>
      </a:lvl8pPr>
      <a:lvl9pPr marL="3886200" indent="-228600" algn="l" rtl="0" fontAlgn="base">
        <a:spcBef>
          <a:spcPct val="20000"/>
        </a:spcBef>
        <a:spcAft>
          <a:spcPct val="0"/>
        </a:spcAft>
        <a:buClr>
          <a:schemeClr val="tx2"/>
        </a:buClr>
        <a:buSzPct val="110000"/>
        <a:buChar char="•"/>
        <a:defRPr sz="2000">
          <a:solidFill>
            <a:schemeClr val="tx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609600" y="762000"/>
            <a:ext cx="7772400" cy="3124200"/>
          </a:xfrm>
        </p:spPr>
        <p:txBody>
          <a:bodyPr/>
          <a:lstStyle/>
          <a:p>
            <a:r>
              <a:rPr lang="es-ES_tradnl" sz="3200"/>
              <a:t>II JORNADAS IBEROAMERICANAS SOBRE</a:t>
            </a:r>
            <a:br>
              <a:rPr lang="es-ES_tradnl" sz="3200"/>
            </a:br>
            <a:r>
              <a:rPr lang="es-ES_tradnl" sz="3200"/>
              <a:t>“CARACTERIZACIÒN Y NORMALIZACIÓN DE MATERIALES DE CONSTRUCCIÓN”</a:t>
            </a:r>
            <a:br>
              <a:rPr lang="es-ES_tradnl" sz="3200"/>
            </a:br>
            <a:r>
              <a:rPr lang="es-ES_tradnl" sz="3200"/>
              <a:t/>
            </a:r>
            <a:br>
              <a:rPr lang="es-ES_tradnl" sz="3200"/>
            </a:br>
            <a:r>
              <a:rPr lang="es-ES_tradnl" sz="2400"/>
              <a:t/>
            </a:r>
            <a:br>
              <a:rPr lang="es-ES_tradnl" sz="2400"/>
            </a:br>
            <a:endParaRPr lang="es-ES" sz="2400"/>
          </a:p>
        </p:txBody>
      </p:sp>
      <p:sp>
        <p:nvSpPr>
          <p:cNvPr id="2056" name="Text Box 8"/>
          <p:cNvSpPr txBox="1">
            <a:spLocks noChangeArrowheads="1"/>
          </p:cNvSpPr>
          <p:nvPr/>
        </p:nvSpPr>
        <p:spPr bwMode="auto">
          <a:xfrm>
            <a:off x="1066800" y="3962400"/>
            <a:ext cx="7010400" cy="2289175"/>
          </a:xfrm>
          <a:prstGeom prst="rect">
            <a:avLst/>
          </a:prstGeom>
          <a:noFill/>
          <a:ln w="9525">
            <a:noFill/>
            <a:miter lim="800000"/>
            <a:headEnd/>
            <a:tailEnd/>
          </a:ln>
          <a:effectLst/>
        </p:spPr>
        <p:txBody>
          <a:bodyPr>
            <a:spAutoFit/>
          </a:bodyPr>
          <a:lstStyle/>
          <a:p>
            <a:r>
              <a:rPr lang="es-ES_tradnl"/>
              <a:t>Ciudad de la Habana – Cuba</a:t>
            </a:r>
          </a:p>
          <a:p>
            <a:endParaRPr lang="es-ES_tradnl"/>
          </a:p>
          <a:p>
            <a:r>
              <a:rPr lang="es-ES_tradnl"/>
              <a:t>Abril 1 al 6 del año 2002</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strips(downLeft)">
                                      <p:cBhvr>
                                        <p:cTn id="7" dur="500"/>
                                        <p:tgtEl>
                                          <p:spTgt spid="2054"/>
                                        </p:tgtEl>
                                      </p:cBhvr>
                                    </p:animEffect>
                                  </p:childTnLst>
                                </p:cTn>
                              </p:par>
                            </p:childTnLst>
                          </p:cTn>
                        </p:par>
                        <p:par>
                          <p:cTn id="8" fill="hold">
                            <p:stCondLst>
                              <p:cond delay="500"/>
                            </p:stCondLst>
                            <p:childTnLst>
                              <p:par>
                                <p:cTn id="9" presetID="2" presetClass="entr" presetSubtype="8" fill="hold" grpId="0" nodeType="afterEffect">
                                  <p:stCondLst>
                                    <p:cond delay="2000"/>
                                  </p:stCondLst>
                                  <p:childTnLst>
                                    <p:set>
                                      <p:cBhvr>
                                        <p:cTn id="10" dur="1" fill="hold">
                                          <p:stCondLst>
                                            <p:cond delay="0"/>
                                          </p:stCondLst>
                                        </p:cTn>
                                        <p:tgtEl>
                                          <p:spTgt spid="2056"/>
                                        </p:tgtEl>
                                        <p:attrNameLst>
                                          <p:attrName>style.visibility</p:attrName>
                                        </p:attrNameLst>
                                      </p:cBhvr>
                                      <p:to>
                                        <p:strVal val="visible"/>
                                      </p:to>
                                    </p:set>
                                    <p:anim calcmode="lin" valueType="num">
                                      <p:cBhvr additive="base">
                                        <p:cTn id="11" dur="500" fill="hold"/>
                                        <p:tgtEl>
                                          <p:spTgt spid="2056"/>
                                        </p:tgtEl>
                                        <p:attrNameLst>
                                          <p:attrName>ppt_x</p:attrName>
                                        </p:attrNameLst>
                                      </p:cBhvr>
                                      <p:tavLst>
                                        <p:tav tm="0">
                                          <p:val>
                                            <p:strVal val="0-#ppt_w/2"/>
                                          </p:val>
                                        </p:tav>
                                        <p:tav tm="100000">
                                          <p:val>
                                            <p:strVal val="#ppt_x"/>
                                          </p:val>
                                        </p:tav>
                                      </p:tavLst>
                                    </p:anim>
                                    <p:anim calcmode="lin" valueType="num">
                                      <p:cBhvr additive="base">
                                        <p:cTn id="12" dur="500" fill="hold"/>
                                        <p:tgtEl>
                                          <p:spTgt spid="20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utoUpdateAnimBg="0"/>
      <p:bldP spid="205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304800" y="381000"/>
            <a:ext cx="8382000" cy="946150"/>
          </a:xfrm>
          <a:prstGeom prst="rect">
            <a:avLst/>
          </a:prstGeom>
          <a:noFill/>
          <a:ln w="9525">
            <a:noFill/>
            <a:miter lim="800000"/>
            <a:headEnd/>
            <a:tailEnd/>
          </a:ln>
          <a:effectLst/>
        </p:spPr>
        <p:txBody>
          <a:bodyPr>
            <a:spAutoFit/>
          </a:bodyPr>
          <a:lstStyle/>
          <a:p>
            <a:pPr algn="ctr"/>
            <a:r>
              <a:rPr lang="es-ES_tradnl" sz="2800" b="1"/>
              <a:t>CARACTERIZACIÓN GEOMECÁNICA  DE  LOS  MATERIALES  DE  CONSTRUCCIÓN</a:t>
            </a:r>
            <a:endParaRPr lang="es-ES" sz="2800" b="1"/>
          </a:p>
        </p:txBody>
      </p:sp>
      <p:sp>
        <p:nvSpPr>
          <p:cNvPr id="16394" name="Text Box 10"/>
          <p:cNvSpPr txBox="1">
            <a:spLocks noChangeArrowheads="1"/>
          </p:cNvSpPr>
          <p:nvPr/>
        </p:nvSpPr>
        <p:spPr bwMode="auto">
          <a:xfrm>
            <a:off x="838200" y="1676400"/>
            <a:ext cx="7924800" cy="1803400"/>
          </a:xfrm>
          <a:prstGeom prst="rect">
            <a:avLst/>
          </a:prstGeom>
          <a:noFill/>
          <a:ln w="9525">
            <a:noFill/>
            <a:miter lim="800000"/>
            <a:headEnd/>
            <a:tailEnd/>
          </a:ln>
          <a:effectLst/>
        </p:spPr>
        <p:txBody>
          <a:bodyPr>
            <a:spAutoFit/>
          </a:bodyPr>
          <a:lstStyle/>
          <a:p>
            <a:r>
              <a:rPr lang="es-ES_tradnl" sz="1600" b="1"/>
              <a:t>NOMBRE DE LA ROCA</a:t>
            </a:r>
            <a:r>
              <a:rPr lang="es-ES_tradnl" sz="1600"/>
              <a:t>:			MICROBRECHA</a:t>
            </a:r>
          </a:p>
          <a:p>
            <a:r>
              <a:rPr lang="es-ES_tradnl" sz="1600" b="1"/>
              <a:t>FORMACIÓN GEOLÓGICA</a:t>
            </a:r>
            <a:r>
              <a:rPr lang="es-ES_tradnl" sz="1600"/>
              <a:t>:			CAYO M.  CAYO S. S.</a:t>
            </a:r>
          </a:p>
          <a:p>
            <a:r>
              <a:rPr lang="es-ES_tradnl" sz="1600" b="1"/>
              <a:t>MUESTRA #</a:t>
            </a:r>
            <a:r>
              <a:rPr lang="es-ES_tradnl" sz="1600"/>
              <a:t>				6B</a:t>
            </a:r>
          </a:p>
          <a:p>
            <a:r>
              <a:rPr lang="es-ES_tradnl" sz="1600" b="1"/>
              <a:t>SITIO DE MUESTREO</a:t>
            </a:r>
            <a:r>
              <a:rPr lang="es-ES_tradnl" sz="1600"/>
              <a:t>:			CORTE “VÍA PERIMETRAL”</a:t>
            </a:r>
          </a:p>
          <a:p>
            <a:r>
              <a:rPr lang="es-ES_tradnl" sz="1600" b="1"/>
              <a:t>COORDENADAS:</a:t>
            </a:r>
            <a:r>
              <a:rPr lang="es-ES_tradnl" sz="1600"/>
              <a:t>				617295 – 9762270</a:t>
            </a:r>
            <a:endParaRPr lang="es-ES" sz="1600"/>
          </a:p>
        </p:txBody>
      </p:sp>
      <p:graphicFrame>
        <p:nvGraphicFramePr>
          <p:cNvPr id="16514" name="Group 130"/>
          <p:cNvGraphicFramePr>
            <a:graphicFrameLocks noGrp="1"/>
          </p:cNvGraphicFramePr>
          <p:nvPr/>
        </p:nvGraphicFramePr>
        <p:xfrm>
          <a:off x="609600" y="3962400"/>
          <a:ext cx="8001000" cy="2092833"/>
        </p:xfrm>
        <a:graphic>
          <a:graphicData uri="http://schemas.openxmlformats.org/drawingml/2006/table">
            <a:tbl>
              <a:tblPr/>
              <a:tblGrid>
                <a:gridCol w="990600"/>
                <a:gridCol w="609600"/>
                <a:gridCol w="609600"/>
                <a:gridCol w="609600"/>
                <a:gridCol w="609600"/>
                <a:gridCol w="685800"/>
                <a:gridCol w="685800"/>
                <a:gridCol w="762000"/>
                <a:gridCol w="838200"/>
                <a:gridCol w="685800"/>
                <a:gridCol w="914400"/>
              </a:tblGrid>
              <a:tr h="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PROBETA</a:t>
                      </a:r>
                    </a:p>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No.</a:t>
                      </a:r>
                      <a:endParaRPr kumimoji="0" lang="es-ES" sz="1200" b="1"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G</a:t>
                      </a:r>
                      <a:endParaRPr kumimoji="0" lang="es-ES" sz="1200" b="1"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Gv</a:t>
                      </a:r>
                      <a:endParaRPr kumimoji="0" lang="es-ES" sz="1200" b="1"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n</a:t>
                      </a:r>
                    </a:p>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a:t>
                      </a:r>
                      <a:endParaRPr kumimoji="0" lang="es-ES" sz="1200" b="1"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e</a:t>
                      </a:r>
                      <a:endParaRPr kumimoji="0" lang="es-ES" sz="1200" b="1"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A</a:t>
                      </a:r>
                    </a:p>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a:t>
                      </a:r>
                      <a:endParaRPr kumimoji="0" lang="es-ES" sz="1200" b="1"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 sz="1200" b="1" i="0" u="none" strike="noStrike" cap="none" normalizeH="0" baseline="0" smtClean="0">
                          <a:ln>
                            <a:noFill/>
                          </a:ln>
                          <a:solidFill>
                            <a:schemeClr val="tx1"/>
                          </a:solidFill>
                          <a:effectLst/>
                          <a:latin typeface="Times New Roman" charset="0"/>
                          <a:cs typeface="Times New Roman" charset="0"/>
                          <a:sym typeface="Symbol" pitchFamily="18" charset="2"/>
                        </a:rPr>
                        <a:t></a:t>
                      </a:r>
                      <a:r>
                        <a:rPr kumimoji="0" lang="es-ES" sz="1200" b="1" i="0" u="none" strike="noStrike" cap="none" normalizeH="0" baseline="0" smtClean="0">
                          <a:ln>
                            <a:noFill/>
                          </a:ln>
                          <a:solidFill>
                            <a:schemeClr val="tx1"/>
                          </a:solidFill>
                          <a:effectLst/>
                          <a:latin typeface="Times New Roman" charset="0"/>
                          <a:cs typeface="Times New Roman" charset="0"/>
                        </a:rPr>
                        <a:t>d</a:t>
                      </a:r>
                    </a:p>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 sz="1200" b="1" i="0" u="none" strike="noStrike" cap="none" normalizeH="0" baseline="0" smtClean="0">
                          <a:ln>
                            <a:noFill/>
                          </a:ln>
                          <a:solidFill>
                            <a:schemeClr val="tx1"/>
                          </a:solidFill>
                          <a:effectLst/>
                          <a:latin typeface="Times New Roman" charset="0"/>
                          <a:cs typeface="Times New Roman" charset="0"/>
                        </a:rPr>
                        <a:t>gr/cm</a:t>
                      </a:r>
                      <a:r>
                        <a:rPr kumimoji="0" lang="es-ES" sz="1200" b="1" i="0" u="none" strike="noStrike" cap="none" normalizeH="0" baseline="30000" smtClean="0">
                          <a:ln>
                            <a:noFill/>
                          </a:ln>
                          <a:solidFill>
                            <a:schemeClr val="tx1"/>
                          </a:solidFill>
                          <a:effectLst/>
                          <a:latin typeface="Times New Roman" charset="0"/>
                          <a:cs typeface="Times New Roman" charset="0"/>
                        </a:rPr>
                        <a:t>3</a:t>
                      </a:r>
                      <a:r>
                        <a:rPr kumimoji="0" lang="es-ES" sz="1200" b="1" i="0" u="none" strike="noStrike" cap="none" normalizeH="0" baseline="0" smtClean="0">
                          <a:ln>
                            <a:noFill/>
                          </a:ln>
                          <a:solidFill>
                            <a:schemeClr val="tx1"/>
                          </a:solidFill>
                          <a:effectLst/>
                          <a:latin typeface="Times New Roman"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 sz="1200" b="1" i="0" u="none" strike="noStrike" cap="none" normalizeH="0" baseline="0" smtClean="0">
                          <a:ln>
                            <a:noFill/>
                          </a:ln>
                          <a:solidFill>
                            <a:schemeClr val="tx1"/>
                          </a:solidFill>
                          <a:effectLst/>
                          <a:latin typeface="Times New Roman" charset="0"/>
                          <a:cs typeface="Times New Roman" charset="0"/>
                          <a:sym typeface="Symbol" pitchFamily="18" charset="2"/>
                        </a:rPr>
                        <a:t></a:t>
                      </a:r>
                      <a:r>
                        <a:rPr kumimoji="0" lang="es-ES" sz="1200" b="1" i="0" u="none" strike="noStrike" cap="none" normalizeH="0" baseline="30000" smtClean="0">
                          <a:ln>
                            <a:noFill/>
                          </a:ln>
                          <a:solidFill>
                            <a:schemeClr val="tx1"/>
                          </a:solidFill>
                          <a:effectLst/>
                          <a:latin typeface="Times New Roman" charset="0"/>
                          <a:cs typeface="Times New Roman" charset="0"/>
                        </a:rPr>
                        <a:t>3</a:t>
                      </a:r>
                      <a:endParaRPr kumimoji="0" lang="es-ES" sz="1200" b="1" i="0" u="none" strike="noStrike" cap="none" normalizeH="0" baseline="0" smtClean="0">
                        <a:ln>
                          <a:noFill/>
                        </a:ln>
                        <a:solidFill>
                          <a:schemeClr val="tx1"/>
                        </a:solidFill>
                        <a:effectLst/>
                        <a:latin typeface="Times New Roman"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 sz="1200" b="1" i="0" u="none" strike="noStrike" cap="none" normalizeH="0" baseline="0" smtClean="0">
                          <a:ln>
                            <a:noFill/>
                          </a:ln>
                          <a:solidFill>
                            <a:schemeClr val="tx1"/>
                          </a:solidFill>
                          <a:effectLst/>
                          <a:latin typeface="Times New Roman" charset="0"/>
                          <a:cs typeface="Times New Roman" charset="0"/>
                        </a:rPr>
                        <a:t>gr/cm</a:t>
                      </a:r>
                      <a:r>
                        <a:rPr kumimoji="0" lang="es-ES" sz="1200" b="1" i="0" u="none" strike="noStrike" cap="none" normalizeH="0" baseline="30000" smtClean="0">
                          <a:ln>
                            <a:noFill/>
                          </a:ln>
                          <a:solidFill>
                            <a:schemeClr val="tx1"/>
                          </a:solidFill>
                          <a:effectLst/>
                          <a:latin typeface="Times New Roman" charset="0"/>
                          <a:cs typeface="Times New Roman" charset="0"/>
                        </a:rPr>
                        <a:t>3</a:t>
                      </a:r>
                      <a:r>
                        <a:rPr kumimoji="0" lang="es-ES" sz="1200" b="1" i="0" u="none" strike="noStrike" cap="none" normalizeH="0" baseline="0" smtClean="0">
                          <a:ln>
                            <a:noFill/>
                          </a:ln>
                          <a:solidFill>
                            <a:schemeClr val="tx1"/>
                          </a:solidFill>
                          <a:effectLst/>
                          <a:latin typeface="Times New Roman"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 typeface="Symbol" pitchFamily="18" charset="2"/>
                        <a:buNone/>
                        <a:tabLst/>
                      </a:pPr>
                      <a:r>
                        <a:rPr kumimoji="0" lang="es-ES" sz="1200" b="1" i="0" u="none" strike="noStrike" cap="none" normalizeH="0" baseline="0" smtClean="0">
                          <a:ln>
                            <a:noFill/>
                          </a:ln>
                          <a:solidFill>
                            <a:schemeClr val="tx1"/>
                          </a:solidFill>
                          <a:effectLst/>
                          <a:latin typeface="Times New Roman" charset="0"/>
                          <a:cs typeface="Times New Roman" charset="0"/>
                          <a:sym typeface="Symbol" pitchFamily="18" charset="2"/>
                        </a:rPr>
                        <a:t></a:t>
                      </a:r>
                      <a:r>
                        <a:rPr kumimoji="0" lang="es-ES" sz="1200" b="1" i="0" u="none" strike="noStrike" cap="none" normalizeH="0" baseline="0" smtClean="0">
                          <a:ln>
                            <a:noFill/>
                          </a:ln>
                          <a:solidFill>
                            <a:schemeClr val="tx1"/>
                          </a:solidFill>
                          <a:effectLst/>
                          <a:latin typeface="Times New Roman" charset="0"/>
                          <a:cs typeface="Times New Roman" charset="0"/>
                        </a:rPr>
                        <a:t> sat</a:t>
                      </a:r>
                    </a:p>
                    <a:p>
                      <a:pPr marL="0" marR="0" lvl="0" indent="0" algn="ctr" defTabSz="914400" rtl="0" eaLnBrk="1" fontAlgn="base" latinLnBrk="0" hangingPunct="1">
                        <a:lnSpc>
                          <a:spcPct val="100000"/>
                        </a:lnSpc>
                        <a:spcBef>
                          <a:spcPct val="20000"/>
                        </a:spcBef>
                        <a:spcAft>
                          <a:spcPct val="0"/>
                        </a:spcAft>
                        <a:buClr>
                          <a:schemeClr val="tx2"/>
                        </a:buClr>
                        <a:buSzPct val="115000"/>
                        <a:buFont typeface="Symbol" pitchFamily="18" charset="2"/>
                        <a:buNone/>
                        <a:tabLst/>
                      </a:pPr>
                      <a:r>
                        <a:rPr kumimoji="0" lang="es-ES" sz="1200" b="1" i="0" u="none" strike="noStrike" cap="none" normalizeH="0" baseline="0" smtClean="0">
                          <a:ln>
                            <a:noFill/>
                          </a:ln>
                          <a:solidFill>
                            <a:schemeClr val="tx1"/>
                          </a:solidFill>
                          <a:effectLst/>
                          <a:latin typeface="Times New Roman" charset="0"/>
                          <a:cs typeface="Times New Roman" charset="0"/>
                        </a:rPr>
                        <a:t>gr/cm</a:t>
                      </a:r>
                      <a:r>
                        <a:rPr kumimoji="0" lang="es-ES" sz="1200" b="1" i="0" u="none" strike="noStrike" cap="none" normalizeH="0" baseline="30000" smtClean="0">
                          <a:ln>
                            <a:noFill/>
                          </a:ln>
                          <a:solidFill>
                            <a:schemeClr val="tx1"/>
                          </a:solidFill>
                          <a:effectLst/>
                          <a:latin typeface="Times New Roman" charset="0"/>
                          <a:cs typeface="Times New Roman" charset="0"/>
                        </a:rPr>
                        <a:t>3</a:t>
                      </a:r>
                      <a:r>
                        <a:rPr kumimoji="0" lang="es-ES" sz="1200" b="1" i="0" u="none" strike="noStrike" cap="none" normalizeH="0" baseline="0" smtClean="0">
                          <a:ln>
                            <a:noFill/>
                          </a:ln>
                          <a:solidFill>
                            <a:schemeClr val="tx1"/>
                          </a:solidFill>
                          <a:effectLst/>
                          <a:latin typeface="Times New Roman"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K</a:t>
                      </a:r>
                    </a:p>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Darcy</a:t>
                      </a:r>
                      <a:endParaRPr kumimoji="0" lang="es-ES" sz="1200" b="1"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1" i="0" u="none" strike="noStrike" cap="none" normalizeH="0" baseline="0" smtClean="0">
                          <a:ln>
                            <a:noFill/>
                          </a:ln>
                          <a:solidFill>
                            <a:schemeClr val="tx1"/>
                          </a:solidFill>
                          <a:effectLst/>
                          <a:latin typeface="Times New Roman" charset="0"/>
                        </a:rPr>
                        <a:t>H</a:t>
                      </a:r>
                      <a:endParaRPr kumimoji="0" lang="es-ES" sz="1200" b="1"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1</a:t>
                      </a:r>
                      <a:endParaRPr kumimoji="0" lang="es-ES" sz="12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2.26</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2.45</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8.30</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0.091</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3.53</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2.26</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1.34</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2.34</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N</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5.5</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a:t>
                      </a:r>
                      <a:endParaRPr kumimoji="0" lang="es-ES" sz="12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2.21</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2.45</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10.76</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0.121</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4.53</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2.21</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1.32</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2.32</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U</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5.5</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6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3</a:t>
                      </a:r>
                      <a:endParaRPr kumimoji="0" lang="es-ES" sz="1200" b="0" i="0" u="none" strike="noStrike" cap="none" normalizeH="0" baseline="0" smtClean="0">
                        <a:ln>
                          <a:noFill/>
                        </a:ln>
                        <a:solidFill>
                          <a:schemeClr val="tx1"/>
                        </a:solidFill>
                        <a:effectLst/>
                        <a:latin typeface="Times New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2.20</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2.40</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8.56</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0.094</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3.60</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2.20</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1.29</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2.29</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L</a:t>
                      </a:r>
                    </a:p>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endParaRPr kumimoji="0" lang="es-ES_tradnl" sz="1200" b="0" i="0" u="none" strike="noStrike" cap="none" normalizeH="0" baseline="0" smtClean="0">
                        <a:ln>
                          <a:noFill/>
                        </a:ln>
                        <a:solidFill>
                          <a:schemeClr val="tx1"/>
                        </a:solidFill>
                        <a:effectLst/>
                        <a:latin typeface="Times New Roman" charset="0"/>
                      </a:endParaRPr>
                    </a:p>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A</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Tx/>
                        <a:buNone/>
                        <a:tabLst/>
                      </a:pPr>
                      <a:r>
                        <a:rPr kumimoji="0" lang="es-ES_tradnl" sz="1200" b="0" i="0" u="none" strike="noStrike" cap="none" normalizeH="0" baseline="0" smtClean="0">
                          <a:ln>
                            <a:noFill/>
                          </a:ln>
                          <a:solidFill>
                            <a:schemeClr val="tx1"/>
                          </a:solidFill>
                          <a:effectLst/>
                          <a:latin typeface="Times New Roman" charset="0"/>
                        </a:rPr>
                        <a:t>5.5</a:t>
                      </a:r>
                      <a:endParaRPr kumimoji="0" lang="es-ES" sz="1200" b="0" i="0" u="none" strike="noStrike" cap="none" normalizeH="0" baseline="0" smtClean="0">
                        <a:ln>
                          <a:noFill/>
                        </a:ln>
                        <a:solidFill>
                          <a:schemeClr val="tx1"/>
                        </a:solidFill>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515" name="Text Box 131"/>
          <p:cNvSpPr txBox="1">
            <a:spLocks noChangeArrowheads="1"/>
          </p:cNvSpPr>
          <p:nvPr/>
        </p:nvSpPr>
        <p:spPr bwMode="auto">
          <a:xfrm>
            <a:off x="1828800" y="3581400"/>
            <a:ext cx="5029200" cy="336550"/>
          </a:xfrm>
          <a:prstGeom prst="rect">
            <a:avLst/>
          </a:prstGeom>
          <a:noFill/>
          <a:ln w="9525">
            <a:noFill/>
            <a:miter lim="800000"/>
            <a:headEnd/>
            <a:tailEnd/>
          </a:ln>
          <a:effectLst/>
        </p:spPr>
        <p:txBody>
          <a:bodyPr>
            <a:spAutoFit/>
          </a:bodyPr>
          <a:lstStyle/>
          <a:p>
            <a:pPr algn="ctr"/>
            <a:r>
              <a:rPr lang="es-ES_tradnl" sz="1600" b="1"/>
              <a:t>PROPIEDADES INTRINSECAS</a:t>
            </a:r>
            <a:endParaRPr lang="es-ES" sz="16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6391"/>
                                        </p:tgtEl>
                                        <p:attrNameLst>
                                          <p:attrName>style.visibility</p:attrName>
                                        </p:attrNameLst>
                                      </p:cBhvr>
                                      <p:to>
                                        <p:strVal val="visible"/>
                                      </p:to>
                                    </p:set>
                                    <p:anim calcmode="lin" valueType="num">
                                      <p:cBhvr>
                                        <p:cTn id="7" dur="500" fill="hold"/>
                                        <p:tgtEl>
                                          <p:spTgt spid="16391"/>
                                        </p:tgtEl>
                                        <p:attrNameLst>
                                          <p:attrName>ppt_w</p:attrName>
                                        </p:attrNameLst>
                                      </p:cBhvr>
                                      <p:tavLst>
                                        <p:tav tm="0">
                                          <p:val>
                                            <p:fltVal val="0"/>
                                          </p:val>
                                        </p:tav>
                                        <p:tav tm="100000">
                                          <p:val>
                                            <p:strVal val="#ppt_w"/>
                                          </p:val>
                                        </p:tav>
                                      </p:tavLst>
                                    </p:anim>
                                    <p:anim calcmode="lin" valueType="num">
                                      <p:cBhvr>
                                        <p:cTn id="8" dur="500" fill="hold"/>
                                        <p:tgtEl>
                                          <p:spTgt spid="16391"/>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9" presetClass="entr" presetSubtype="0" fill="hold" grpId="0" nodeType="afterEffect">
                                  <p:stCondLst>
                                    <p:cond delay="2000"/>
                                  </p:stCondLst>
                                  <p:childTnLst>
                                    <p:set>
                                      <p:cBhvr>
                                        <p:cTn id="11" dur="1" fill="hold">
                                          <p:stCondLst>
                                            <p:cond delay="0"/>
                                          </p:stCondLst>
                                        </p:cTn>
                                        <p:tgtEl>
                                          <p:spTgt spid="16394"/>
                                        </p:tgtEl>
                                        <p:attrNameLst>
                                          <p:attrName>style.visibility</p:attrName>
                                        </p:attrNameLst>
                                      </p:cBhvr>
                                      <p:to>
                                        <p:strVal val="visible"/>
                                      </p:to>
                                    </p:set>
                                    <p:animEffect transition="in" filter="dissolve">
                                      <p:cBhvr>
                                        <p:cTn id="12" dur="500"/>
                                        <p:tgtEl>
                                          <p:spTgt spid="16394"/>
                                        </p:tgtEl>
                                      </p:cBhvr>
                                    </p:animEffect>
                                  </p:childTnLst>
                                </p:cTn>
                              </p:par>
                            </p:childTnLst>
                          </p:cTn>
                        </p:par>
                        <p:par>
                          <p:cTn id="13" fill="hold">
                            <p:stCondLst>
                              <p:cond delay="4000"/>
                            </p:stCondLst>
                            <p:childTnLst>
                              <p:par>
                                <p:cTn id="14" presetID="2" presetClass="entr" presetSubtype="4" fill="hold" grpId="0" nodeType="afterEffect">
                                  <p:stCondLst>
                                    <p:cond delay="2000"/>
                                  </p:stCondLst>
                                  <p:childTnLst>
                                    <p:set>
                                      <p:cBhvr>
                                        <p:cTn id="15" dur="1" fill="hold">
                                          <p:stCondLst>
                                            <p:cond delay="0"/>
                                          </p:stCondLst>
                                        </p:cTn>
                                        <p:tgtEl>
                                          <p:spTgt spid="16515"/>
                                        </p:tgtEl>
                                        <p:attrNameLst>
                                          <p:attrName>style.visibility</p:attrName>
                                        </p:attrNameLst>
                                      </p:cBhvr>
                                      <p:to>
                                        <p:strVal val="visible"/>
                                      </p:to>
                                    </p:set>
                                    <p:anim calcmode="lin" valueType="num">
                                      <p:cBhvr additive="base">
                                        <p:cTn id="16" dur="500" fill="hold"/>
                                        <p:tgtEl>
                                          <p:spTgt spid="16515"/>
                                        </p:tgtEl>
                                        <p:attrNameLst>
                                          <p:attrName>ppt_x</p:attrName>
                                        </p:attrNameLst>
                                      </p:cBhvr>
                                      <p:tavLst>
                                        <p:tav tm="0">
                                          <p:val>
                                            <p:strVal val="#ppt_x"/>
                                          </p:val>
                                        </p:tav>
                                        <p:tav tm="100000">
                                          <p:val>
                                            <p:strVal val="#ppt_x"/>
                                          </p:val>
                                        </p:tav>
                                      </p:tavLst>
                                    </p:anim>
                                    <p:anim calcmode="lin" valueType="num">
                                      <p:cBhvr additive="base">
                                        <p:cTn id="17" dur="500" fill="hold"/>
                                        <p:tgtEl>
                                          <p:spTgt spid="16515"/>
                                        </p:tgtEl>
                                        <p:attrNameLst>
                                          <p:attrName>ppt_y</p:attrName>
                                        </p:attrNameLst>
                                      </p:cBhvr>
                                      <p:tavLst>
                                        <p:tav tm="0">
                                          <p:val>
                                            <p:strVal val="1+#ppt_h/2"/>
                                          </p:val>
                                        </p:tav>
                                        <p:tav tm="100000">
                                          <p:val>
                                            <p:strVal val="#ppt_y"/>
                                          </p:val>
                                        </p:tav>
                                      </p:tavLst>
                                    </p:anim>
                                  </p:childTnLst>
                                </p:cTn>
                              </p:par>
                            </p:childTnLst>
                          </p:cTn>
                        </p:par>
                        <p:par>
                          <p:cTn id="18" fill="hold">
                            <p:stCondLst>
                              <p:cond delay="6500"/>
                            </p:stCondLst>
                            <p:childTnLst>
                              <p:par>
                                <p:cTn id="19" presetID="2" presetClass="entr" presetSubtype="4" fill="hold" nodeType="afterEffect">
                                  <p:stCondLst>
                                    <p:cond delay="0"/>
                                  </p:stCondLst>
                                  <p:childTnLst>
                                    <p:set>
                                      <p:cBhvr>
                                        <p:cTn id="20" dur="1" fill="hold">
                                          <p:stCondLst>
                                            <p:cond delay="0"/>
                                          </p:stCondLst>
                                        </p:cTn>
                                        <p:tgtEl>
                                          <p:spTgt spid="16514"/>
                                        </p:tgtEl>
                                        <p:attrNameLst>
                                          <p:attrName>style.visibility</p:attrName>
                                        </p:attrNameLst>
                                      </p:cBhvr>
                                      <p:to>
                                        <p:strVal val="visible"/>
                                      </p:to>
                                    </p:set>
                                    <p:anim calcmode="lin" valueType="num">
                                      <p:cBhvr additive="base">
                                        <p:cTn id="21" dur="500" fill="hold"/>
                                        <p:tgtEl>
                                          <p:spTgt spid="16514"/>
                                        </p:tgtEl>
                                        <p:attrNameLst>
                                          <p:attrName>ppt_x</p:attrName>
                                        </p:attrNameLst>
                                      </p:cBhvr>
                                      <p:tavLst>
                                        <p:tav tm="0">
                                          <p:val>
                                            <p:strVal val="#ppt_x"/>
                                          </p:val>
                                        </p:tav>
                                        <p:tav tm="100000">
                                          <p:val>
                                            <p:strVal val="#ppt_x"/>
                                          </p:val>
                                        </p:tav>
                                      </p:tavLst>
                                    </p:anim>
                                    <p:anim calcmode="lin" valueType="num">
                                      <p:cBhvr additive="base">
                                        <p:cTn id="22" dur="500" fill="hold"/>
                                        <p:tgtEl>
                                          <p:spTgt spid="16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utoUpdateAnimBg="0"/>
      <p:bldP spid="16394" grpId="0" autoUpdateAnimBg="0"/>
      <p:bldP spid="165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9" name="Picture 13" descr="C:\Mis documentos\Catalina  González\Exposiciones\Jornadas Iberoamericanas Abril 2002\Compresión.jpg"/>
          <p:cNvPicPr>
            <a:picLocks noChangeAspect="1" noChangeArrowheads="1"/>
          </p:cNvPicPr>
          <p:nvPr/>
        </p:nvPicPr>
        <p:blipFill>
          <a:blip r:embed="rId2"/>
          <a:srcRect/>
          <a:stretch>
            <a:fillRect/>
          </a:stretch>
        </p:blipFill>
        <p:spPr bwMode="auto">
          <a:xfrm>
            <a:off x="1524000" y="2057400"/>
            <a:ext cx="6096000" cy="4324350"/>
          </a:xfrm>
          <a:prstGeom prst="rect">
            <a:avLst/>
          </a:prstGeom>
          <a:noFill/>
        </p:spPr>
      </p:pic>
      <p:sp>
        <p:nvSpPr>
          <p:cNvPr id="29710" name="Text Box 14"/>
          <p:cNvSpPr txBox="1">
            <a:spLocks noChangeArrowheads="1"/>
          </p:cNvSpPr>
          <p:nvPr/>
        </p:nvSpPr>
        <p:spPr bwMode="auto">
          <a:xfrm>
            <a:off x="1066800" y="609600"/>
            <a:ext cx="7010400" cy="1187450"/>
          </a:xfrm>
          <a:prstGeom prst="rect">
            <a:avLst/>
          </a:prstGeom>
          <a:noFill/>
          <a:ln w="9525">
            <a:noFill/>
            <a:miter lim="800000"/>
            <a:headEnd/>
            <a:tailEnd/>
          </a:ln>
          <a:effectLst/>
        </p:spPr>
        <p:txBody>
          <a:bodyPr>
            <a:spAutoFit/>
          </a:bodyPr>
          <a:lstStyle/>
          <a:p>
            <a:pPr algn="ctr"/>
            <a:r>
              <a:rPr lang="es-ES_tradnl" sz="2400" b="1"/>
              <a:t>PRUEBA DE RESITENCIA A LA COMPRESIÓN SIMPLE EN LUTITA DE LA FORMACIÓN CAYO</a:t>
            </a:r>
            <a:endParaRPr lang="es-E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9710"/>
                                        </p:tgtEl>
                                        <p:attrNameLst>
                                          <p:attrName>style.visibility</p:attrName>
                                        </p:attrNameLst>
                                      </p:cBhvr>
                                      <p:to>
                                        <p:strVal val="visible"/>
                                      </p:to>
                                    </p:set>
                                    <p:anim calcmode="lin" valueType="num">
                                      <p:cBhvr>
                                        <p:cTn id="7" dur="500" fill="hold"/>
                                        <p:tgtEl>
                                          <p:spTgt spid="29710"/>
                                        </p:tgtEl>
                                        <p:attrNameLst>
                                          <p:attrName>ppt_w</p:attrName>
                                        </p:attrNameLst>
                                      </p:cBhvr>
                                      <p:tavLst>
                                        <p:tav tm="0">
                                          <p:val>
                                            <p:fltVal val="0"/>
                                          </p:val>
                                        </p:tav>
                                        <p:tav tm="100000">
                                          <p:val>
                                            <p:strVal val="#ppt_w"/>
                                          </p:val>
                                        </p:tav>
                                      </p:tavLst>
                                    </p:anim>
                                    <p:anim calcmode="lin" valueType="num">
                                      <p:cBhvr>
                                        <p:cTn id="8" dur="500" fill="hold"/>
                                        <p:tgtEl>
                                          <p:spTgt spid="297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19" presetClass="entr" presetSubtype="10" fill="hold" nodeType="afterEffect">
                                  <p:stCondLst>
                                    <p:cond delay="1000"/>
                                  </p:stCondLst>
                                  <p:childTnLst>
                                    <p:set>
                                      <p:cBhvr>
                                        <p:cTn id="11" dur="1" fill="hold">
                                          <p:stCondLst>
                                            <p:cond delay="0"/>
                                          </p:stCondLst>
                                        </p:cTn>
                                        <p:tgtEl>
                                          <p:spTgt spid="29709"/>
                                        </p:tgtEl>
                                        <p:attrNameLst>
                                          <p:attrName>style.visibility</p:attrName>
                                        </p:attrNameLst>
                                      </p:cBhvr>
                                      <p:to>
                                        <p:strVal val="visible"/>
                                      </p:to>
                                    </p:set>
                                    <p:anim calcmode="lin" valueType="num">
                                      <p:cBhvr>
                                        <p:cTn id="12" dur="5000" fill="hold"/>
                                        <p:tgtEl>
                                          <p:spTgt spid="29709"/>
                                        </p:tgtEl>
                                        <p:attrNameLst>
                                          <p:attrName>ppt_w</p:attrName>
                                        </p:attrNameLst>
                                      </p:cBhvr>
                                      <p:tavLst>
                                        <p:tav tm="0" fmla="#ppt_w*sin(2.5*pi*$)">
                                          <p:val>
                                            <p:fltVal val="0"/>
                                          </p:val>
                                        </p:tav>
                                        <p:tav tm="100000">
                                          <p:val>
                                            <p:fltVal val="1"/>
                                          </p:val>
                                        </p:tav>
                                      </p:tavLst>
                                    </p:anim>
                                    <p:anim calcmode="lin" valueType="num">
                                      <p:cBhvr>
                                        <p:cTn id="13" dur="5000" fill="hold"/>
                                        <p:tgtEl>
                                          <p:spTgt spid="297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C:\Mis documentos\Catalina  González\Exposiciones\Jornadas Iberoamericanas Abril 2002\Foto Malecón.jpg"/>
          <p:cNvPicPr>
            <a:picLocks noChangeAspect="1" noChangeArrowheads="1"/>
          </p:cNvPicPr>
          <p:nvPr/>
        </p:nvPicPr>
        <p:blipFill>
          <a:blip r:embed="rId2"/>
          <a:srcRect/>
          <a:stretch>
            <a:fillRect/>
          </a:stretch>
        </p:blipFill>
        <p:spPr bwMode="auto">
          <a:xfrm>
            <a:off x="838200" y="3352800"/>
            <a:ext cx="7643813" cy="3114675"/>
          </a:xfrm>
          <a:prstGeom prst="rect">
            <a:avLst/>
          </a:prstGeom>
          <a:noFill/>
        </p:spPr>
      </p:pic>
      <p:pic>
        <p:nvPicPr>
          <p:cNvPr id="17415" name="Picture 7" descr="C:\Mis documentos\Catalina  González\Exposiciones\Jornadas Iberoamericanas Abril 2002\Foto Malecón 1.jpg"/>
          <p:cNvPicPr>
            <a:picLocks noChangeAspect="1" noChangeArrowheads="1"/>
          </p:cNvPicPr>
          <p:nvPr/>
        </p:nvPicPr>
        <p:blipFill>
          <a:blip r:embed="rId3"/>
          <a:srcRect/>
          <a:stretch>
            <a:fillRect/>
          </a:stretch>
        </p:blipFill>
        <p:spPr bwMode="auto">
          <a:xfrm>
            <a:off x="457200" y="381000"/>
            <a:ext cx="3636963" cy="2346325"/>
          </a:xfrm>
          <a:prstGeom prst="rect">
            <a:avLst/>
          </a:prstGeom>
          <a:noFill/>
        </p:spPr>
      </p:pic>
      <p:pic>
        <p:nvPicPr>
          <p:cNvPr id="17416" name="Picture 8" descr="C:\Mis documentos\Catalina  González\Exposiciones\Jornadas Iberoamericanas Abril 2002\Foto Malecón 2.jpg"/>
          <p:cNvPicPr>
            <a:picLocks noChangeAspect="1" noChangeArrowheads="1"/>
          </p:cNvPicPr>
          <p:nvPr/>
        </p:nvPicPr>
        <p:blipFill>
          <a:blip r:embed="rId4"/>
          <a:srcRect/>
          <a:stretch>
            <a:fillRect/>
          </a:stretch>
        </p:blipFill>
        <p:spPr bwMode="auto">
          <a:xfrm>
            <a:off x="5181600" y="381000"/>
            <a:ext cx="3505200" cy="2338388"/>
          </a:xfrm>
          <a:prstGeom prst="rect">
            <a:avLst/>
          </a:prstGeom>
          <a:noFill/>
        </p:spPr>
      </p:pic>
      <p:sp>
        <p:nvSpPr>
          <p:cNvPr id="17417" name="Text Box 9"/>
          <p:cNvSpPr txBox="1">
            <a:spLocks noChangeArrowheads="1"/>
          </p:cNvSpPr>
          <p:nvPr/>
        </p:nvSpPr>
        <p:spPr bwMode="auto">
          <a:xfrm>
            <a:off x="76200" y="2895600"/>
            <a:ext cx="8991600" cy="366713"/>
          </a:xfrm>
          <a:prstGeom prst="rect">
            <a:avLst/>
          </a:prstGeom>
          <a:noFill/>
          <a:ln w="9525">
            <a:noFill/>
            <a:miter lim="800000"/>
            <a:headEnd/>
            <a:tailEnd/>
          </a:ln>
          <a:effectLst/>
        </p:spPr>
        <p:txBody>
          <a:bodyPr>
            <a:spAutoFit/>
          </a:bodyPr>
          <a:lstStyle/>
          <a:p>
            <a:pPr algn="ctr"/>
            <a:r>
              <a:rPr lang="es-ES_tradnl" sz="1800" b="1"/>
              <a:t>USO DE MATERIALES ROCOSOS EN LA CONSTRUCCIÓN DEL MALECON 2000</a:t>
            </a:r>
            <a:endParaRPr lang="es-ES" sz="18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100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500" fill="hold"/>
                                        <p:tgtEl>
                                          <p:spTgt spid="17414"/>
                                        </p:tgtEl>
                                        <p:attrNameLst>
                                          <p:attrName>ppt_w</p:attrName>
                                        </p:attrNameLst>
                                      </p:cBhvr>
                                      <p:tavLst>
                                        <p:tav tm="0">
                                          <p:val>
                                            <p:fltVal val="0"/>
                                          </p:val>
                                        </p:tav>
                                        <p:tav tm="100000">
                                          <p:val>
                                            <p:strVal val="#ppt_w"/>
                                          </p:val>
                                        </p:tav>
                                      </p:tavLst>
                                    </p:anim>
                                    <p:anim calcmode="lin" valueType="num">
                                      <p:cBhvr>
                                        <p:cTn id="8" dur="500" fill="hold"/>
                                        <p:tgtEl>
                                          <p:spTgt spid="17414"/>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 presetClass="entr" presetSubtype="2" fill="hold" nodeType="afterEffect">
                                  <p:stCondLst>
                                    <p:cond delay="2000"/>
                                  </p:stCondLst>
                                  <p:childTnLst>
                                    <p:set>
                                      <p:cBhvr>
                                        <p:cTn id="11" dur="1" fill="hold">
                                          <p:stCondLst>
                                            <p:cond delay="0"/>
                                          </p:stCondLst>
                                        </p:cTn>
                                        <p:tgtEl>
                                          <p:spTgt spid="17415"/>
                                        </p:tgtEl>
                                        <p:attrNameLst>
                                          <p:attrName>style.visibility</p:attrName>
                                        </p:attrNameLst>
                                      </p:cBhvr>
                                      <p:to>
                                        <p:strVal val="visible"/>
                                      </p:to>
                                    </p:set>
                                    <p:anim calcmode="lin" valueType="num">
                                      <p:cBhvr additive="base">
                                        <p:cTn id="12" dur="500" fill="hold"/>
                                        <p:tgtEl>
                                          <p:spTgt spid="17415"/>
                                        </p:tgtEl>
                                        <p:attrNameLst>
                                          <p:attrName>ppt_x</p:attrName>
                                        </p:attrNameLst>
                                      </p:cBhvr>
                                      <p:tavLst>
                                        <p:tav tm="0">
                                          <p:val>
                                            <p:strVal val="1+#ppt_w/2"/>
                                          </p:val>
                                        </p:tav>
                                        <p:tav tm="100000">
                                          <p:val>
                                            <p:strVal val="#ppt_x"/>
                                          </p:val>
                                        </p:tav>
                                      </p:tavLst>
                                    </p:anim>
                                    <p:anim calcmode="lin" valueType="num">
                                      <p:cBhvr additive="base">
                                        <p:cTn id="13" dur="500" fill="hold"/>
                                        <p:tgtEl>
                                          <p:spTgt spid="17415"/>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2000"/>
                                  </p:stCondLst>
                                  <p:childTnLst>
                                    <p:set>
                                      <p:cBhvr>
                                        <p:cTn id="16" dur="1" fill="hold">
                                          <p:stCondLst>
                                            <p:cond delay="0"/>
                                          </p:stCondLst>
                                        </p:cTn>
                                        <p:tgtEl>
                                          <p:spTgt spid="17416"/>
                                        </p:tgtEl>
                                        <p:attrNameLst>
                                          <p:attrName>style.visibility</p:attrName>
                                        </p:attrNameLst>
                                      </p:cBhvr>
                                      <p:to>
                                        <p:strVal val="visible"/>
                                      </p:to>
                                    </p:set>
                                    <p:anim calcmode="lin" valueType="num">
                                      <p:cBhvr additive="base">
                                        <p:cTn id="17" dur="500" fill="hold"/>
                                        <p:tgtEl>
                                          <p:spTgt spid="17416"/>
                                        </p:tgtEl>
                                        <p:attrNameLst>
                                          <p:attrName>ppt_x</p:attrName>
                                        </p:attrNameLst>
                                      </p:cBhvr>
                                      <p:tavLst>
                                        <p:tav tm="0">
                                          <p:val>
                                            <p:strVal val="0-#ppt_w/2"/>
                                          </p:val>
                                        </p:tav>
                                        <p:tav tm="100000">
                                          <p:val>
                                            <p:strVal val="#ppt_x"/>
                                          </p:val>
                                        </p:tav>
                                      </p:tavLst>
                                    </p:anim>
                                    <p:anim calcmode="lin" valueType="num">
                                      <p:cBhvr additive="base">
                                        <p:cTn id="18" dur="500" fill="hold"/>
                                        <p:tgtEl>
                                          <p:spTgt spid="17416"/>
                                        </p:tgtEl>
                                        <p:attrNameLst>
                                          <p:attrName>ppt_y</p:attrName>
                                        </p:attrNameLst>
                                      </p:cBhvr>
                                      <p:tavLst>
                                        <p:tav tm="0">
                                          <p:val>
                                            <p:strVal val="#ppt_y"/>
                                          </p:val>
                                        </p:tav>
                                        <p:tav tm="100000">
                                          <p:val>
                                            <p:strVal val="#ppt_y"/>
                                          </p:val>
                                        </p:tav>
                                      </p:tavLst>
                                    </p:anim>
                                  </p:childTnLst>
                                </p:cTn>
                              </p:par>
                            </p:childTnLst>
                          </p:cTn>
                        </p:par>
                        <p:par>
                          <p:cTn id="19" fill="hold">
                            <p:stCondLst>
                              <p:cond delay="6500"/>
                            </p:stCondLst>
                            <p:childTnLst>
                              <p:par>
                                <p:cTn id="20" presetID="23" presetClass="entr" presetSubtype="16" fill="hold" grpId="0" nodeType="afterEffect">
                                  <p:stCondLst>
                                    <p:cond delay="2000"/>
                                  </p:stCondLst>
                                  <p:childTnLst>
                                    <p:set>
                                      <p:cBhvr>
                                        <p:cTn id="21" dur="1" fill="hold">
                                          <p:stCondLst>
                                            <p:cond delay="0"/>
                                          </p:stCondLst>
                                        </p:cTn>
                                        <p:tgtEl>
                                          <p:spTgt spid="17417"/>
                                        </p:tgtEl>
                                        <p:attrNameLst>
                                          <p:attrName>style.visibility</p:attrName>
                                        </p:attrNameLst>
                                      </p:cBhvr>
                                      <p:to>
                                        <p:strVal val="visible"/>
                                      </p:to>
                                    </p:set>
                                    <p:anim calcmode="lin" valueType="num">
                                      <p:cBhvr>
                                        <p:cTn id="22" dur="500" fill="hold"/>
                                        <p:tgtEl>
                                          <p:spTgt spid="17417"/>
                                        </p:tgtEl>
                                        <p:attrNameLst>
                                          <p:attrName>ppt_w</p:attrName>
                                        </p:attrNameLst>
                                      </p:cBhvr>
                                      <p:tavLst>
                                        <p:tav tm="0">
                                          <p:val>
                                            <p:fltVal val="0"/>
                                          </p:val>
                                        </p:tav>
                                        <p:tav tm="100000">
                                          <p:val>
                                            <p:strVal val="#ppt_w"/>
                                          </p:val>
                                        </p:tav>
                                      </p:tavLst>
                                    </p:anim>
                                    <p:anim calcmode="lin" valueType="num">
                                      <p:cBhvr>
                                        <p:cTn id="23" dur="500" fill="hold"/>
                                        <p:tgtEl>
                                          <p:spTgt spid="174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C:\Mis documentos\Catalina  González\Exposiciones\Jornadas Iberoamericanas Abril 2002\Foto Malecón 3.jpg"/>
          <p:cNvPicPr>
            <a:picLocks noChangeAspect="1" noChangeArrowheads="1"/>
          </p:cNvPicPr>
          <p:nvPr/>
        </p:nvPicPr>
        <p:blipFill>
          <a:blip r:embed="rId2"/>
          <a:srcRect/>
          <a:stretch>
            <a:fillRect/>
          </a:stretch>
        </p:blipFill>
        <p:spPr bwMode="auto">
          <a:xfrm>
            <a:off x="4648200" y="3733800"/>
            <a:ext cx="4133850" cy="2720975"/>
          </a:xfrm>
          <a:prstGeom prst="rect">
            <a:avLst/>
          </a:prstGeom>
          <a:noFill/>
        </p:spPr>
      </p:pic>
      <p:pic>
        <p:nvPicPr>
          <p:cNvPr id="25607" name="Picture 7" descr="C:\Mis documentos\Catalina  González\Exposiciones\Jornadas Iberoamericanas Abril 2002\Foto Malecón 4.jpg"/>
          <p:cNvPicPr>
            <a:picLocks noChangeAspect="1" noChangeArrowheads="1"/>
          </p:cNvPicPr>
          <p:nvPr/>
        </p:nvPicPr>
        <p:blipFill>
          <a:blip r:embed="rId3"/>
          <a:srcRect/>
          <a:stretch>
            <a:fillRect/>
          </a:stretch>
        </p:blipFill>
        <p:spPr bwMode="auto">
          <a:xfrm>
            <a:off x="381000" y="381000"/>
            <a:ext cx="4876800" cy="2757488"/>
          </a:xfrm>
          <a:prstGeom prst="rect">
            <a:avLst/>
          </a:prstGeom>
          <a:noFill/>
        </p:spPr>
      </p:pic>
      <p:sp>
        <p:nvSpPr>
          <p:cNvPr id="25608" name="Text Box 8"/>
          <p:cNvSpPr txBox="1">
            <a:spLocks noChangeArrowheads="1"/>
          </p:cNvSpPr>
          <p:nvPr/>
        </p:nvSpPr>
        <p:spPr bwMode="auto">
          <a:xfrm>
            <a:off x="5334000" y="990600"/>
            <a:ext cx="3505200" cy="1739900"/>
          </a:xfrm>
          <a:prstGeom prst="rect">
            <a:avLst/>
          </a:prstGeom>
          <a:noFill/>
          <a:ln w="9525">
            <a:noFill/>
            <a:miter lim="800000"/>
            <a:headEnd/>
            <a:tailEnd/>
          </a:ln>
          <a:effectLst/>
        </p:spPr>
        <p:txBody>
          <a:bodyPr>
            <a:spAutoFit/>
          </a:bodyPr>
          <a:lstStyle/>
          <a:p>
            <a:pPr algn="ctr"/>
            <a:r>
              <a:rPr lang="es-ES_tradnl" sz="1800"/>
              <a:t>CANTERA DE AGREGADO NATURAL EN EL SECTOR  ESTE DE LA PROVINCIA DEL GUAYAS EN LAS ESTRIBACIONES DE LA COORDILLERA OCCIDENTAL</a:t>
            </a:r>
            <a:endParaRPr lang="es-ES" sz="1800"/>
          </a:p>
        </p:txBody>
      </p:sp>
      <p:sp>
        <p:nvSpPr>
          <p:cNvPr id="25609" name="Text Box 9"/>
          <p:cNvSpPr txBox="1">
            <a:spLocks noChangeArrowheads="1"/>
          </p:cNvSpPr>
          <p:nvPr/>
        </p:nvSpPr>
        <p:spPr bwMode="auto">
          <a:xfrm>
            <a:off x="381000" y="4267200"/>
            <a:ext cx="4114800" cy="1311275"/>
          </a:xfrm>
          <a:prstGeom prst="rect">
            <a:avLst/>
          </a:prstGeom>
          <a:noFill/>
          <a:ln w="9525">
            <a:noFill/>
            <a:miter lim="800000"/>
            <a:headEnd/>
            <a:tailEnd/>
          </a:ln>
          <a:effectLst/>
        </p:spPr>
        <p:txBody>
          <a:bodyPr>
            <a:spAutoFit/>
          </a:bodyPr>
          <a:lstStyle/>
          <a:p>
            <a:pPr algn="ctr"/>
            <a:r>
              <a:rPr lang="es-ES_tradnl" sz="2000"/>
              <a:t>USO DE AGREGADOS NATURALES EN LA CONSTRUCCIÓN DEL MALECÓN 2000</a:t>
            </a:r>
            <a:endParaRPr lang="es-E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1000"/>
                                  </p:stCondLst>
                                  <p:childTnLst>
                                    <p:set>
                                      <p:cBhvr>
                                        <p:cTn id="6" dur="1" fill="hold">
                                          <p:stCondLst>
                                            <p:cond delay="0"/>
                                          </p:stCondLst>
                                        </p:cTn>
                                        <p:tgtEl>
                                          <p:spTgt spid="25607"/>
                                        </p:tgtEl>
                                        <p:attrNameLst>
                                          <p:attrName>style.visibility</p:attrName>
                                        </p:attrNameLst>
                                      </p:cBhvr>
                                      <p:to>
                                        <p:strVal val="visible"/>
                                      </p:to>
                                    </p:set>
                                    <p:anim calcmode="lin" valueType="num">
                                      <p:cBhvr additive="base">
                                        <p:cTn id="7" dur="500" fill="hold"/>
                                        <p:tgtEl>
                                          <p:spTgt spid="25607"/>
                                        </p:tgtEl>
                                        <p:attrNameLst>
                                          <p:attrName>ppt_x</p:attrName>
                                        </p:attrNameLst>
                                      </p:cBhvr>
                                      <p:tavLst>
                                        <p:tav tm="0">
                                          <p:val>
                                            <p:strVal val="1+#ppt_w/2"/>
                                          </p:val>
                                        </p:tav>
                                        <p:tav tm="100000">
                                          <p:val>
                                            <p:strVal val="#ppt_x"/>
                                          </p:val>
                                        </p:tav>
                                      </p:tavLst>
                                    </p:anim>
                                    <p:anim calcmode="lin" valueType="num">
                                      <p:cBhvr additive="base">
                                        <p:cTn id="8" dur="500" fill="hold"/>
                                        <p:tgtEl>
                                          <p:spTgt spid="25607"/>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9" fill="hold" nodeType="afterEffect">
                                  <p:stCondLst>
                                    <p:cond delay="0"/>
                                  </p:stCondLst>
                                  <p:childTnLst>
                                    <p:set>
                                      <p:cBhvr>
                                        <p:cTn id="11" dur="1" fill="hold">
                                          <p:stCondLst>
                                            <p:cond delay="0"/>
                                          </p:stCondLst>
                                        </p:cTn>
                                        <p:tgtEl>
                                          <p:spTgt spid="25606"/>
                                        </p:tgtEl>
                                        <p:attrNameLst>
                                          <p:attrName>style.visibility</p:attrName>
                                        </p:attrNameLst>
                                      </p:cBhvr>
                                      <p:to>
                                        <p:strVal val="visible"/>
                                      </p:to>
                                    </p:set>
                                    <p:anim calcmode="lin" valueType="num">
                                      <p:cBhvr additive="base">
                                        <p:cTn id="12" dur="500" fill="hold"/>
                                        <p:tgtEl>
                                          <p:spTgt spid="25606"/>
                                        </p:tgtEl>
                                        <p:attrNameLst>
                                          <p:attrName>ppt_x</p:attrName>
                                        </p:attrNameLst>
                                      </p:cBhvr>
                                      <p:tavLst>
                                        <p:tav tm="0">
                                          <p:val>
                                            <p:strVal val="0-#ppt_w/2"/>
                                          </p:val>
                                        </p:tav>
                                        <p:tav tm="100000">
                                          <p:val>
                                            <p:strVal val="#ppt_x"/>
                                          </p:val>
                                        </p:tav>
                                      </p:tavLst>
                                    </p:anim>
                                    <p:anim calcmode="lin" valueType="num">
                                      <p:cBhvr additive="base">
                                        <p:cTn id="13" dur="500" fill="hold"/>
                                        <p:tgtEl>
                                          <p:spTgt spid="25606"/>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2" fill="hold" grpId="0" nodeType="afterEffect">
                                  <p:stCondLst>
                                    <p:cond delay="4000"/>
                                  </p:stCondLst>
                                  <p:childTnLst>
                                    <p:set>
                                      <p:cBhvr>
                                        <p:cTn id="16" dur="1" fill="hold">
                                          <p:stCondLst>
                                            <p:cond delay="0"/>
                                          </p:stCondLst>
                                        </p:cTn>
                                        <p:tgtEl>
                                          <p:spTgt spid="25608"/>
                                        </p:tgtEl>
                                        <p:attrNameLst>
                                          <p:attrName>style.visibility</p:attrName>
                                        </p:attrNameLst>
                                      </p:cBhvr>
                                      <p:to>
                                        <p:strVal val="visible"/>
                                      </p:to>
                                    </p:set>
                                    <p:anim calcmode="lin" valueType="num">
                                      <p:cBhvr additive="base">
                                        <p:cTn id="17" dur="500" fill="hold"/>
                                        <p:tgtEl>
                                          <p:spTgt spid="25608"/>
                                        </p:tgtEl>
                                        <p:attrNameLst>
                                          <p:attrName>ppt_x</p:attrName>
                                        </p:attrNameLst>
                                      </p:cBhvr>
                                      <p:tavLst>
                                        <p:tav tm="0">
                                          <p:val>
                                            <p:strVal val="0-#ppt_w/2"/>
                                          </p:val>
                                        </p:tav>
                                        <p:tav tm="100000">
                                          <p:val>
                                            <p:strVal val="#ppt_x"/>
                                          </p:val>
                                        </p:tav>
                                      </p:tavLst>
                                    </p:anim>
                                    <p:anim calcmode="lin" valueType="num">
                                      <p:cBhvr additive="base">
                                        <p:cTn id="18" dur="500" fill="hold"/>
                                        <p:tgtEl>
                                          <p:spTgt spid="25608"/>
                                        </p:tgtEl>
                                        <p:attrNameLst>
                                          <p:attrName>ppt_y</p:attrName>
                                        </p:attrNameLst>
                                      </p:cBhvr>
                                      <p:tavLst>
                                        <p:tav tm="0">
                                          <p:val>
                                            <p:strVal val="1+#ppt_h/2"/>
                                          </p:val>
                                        </p:tav>
                                        <p:tav tm="100000">
                                          <p:val>
                                            <p:strVal val="#ppt_y"/>
                                          </p:val>
                                        </p:tav>
                                      </p:tavLst>
                                    </p:anim>
                                  </p:childTnLst>
                                </p:cTn>
                              </p:par>
                            </p:childTnLst>
                          </p:cTn>
                        </p:par>
                        <p:par>
                          <p:cTn id="19" fill="hold">
                            <p:stCondLst>
                              <p:cond delay="6500"/>
                            </p:stCondLst>
                            <p:childTnLst>
                              <p:par>
                                <p:cTn id="20" presetID="2" presetClass="entr" presetSubtype="3" fill="hold" grpId="0" nodeType="afterEffect">
                                  <p:stCondLst>
                                    <p:cond delay="0"/>
                                  </p:stCondLst>
                                  <p:childTnLst>
                                    <p:set>
                                      <p:cBhvr>
                                        <p:cTn id="21" dur="1" fill="hold">
                                          <p:stCondLst>
                                            <p:cond delay="0"/>
                                          </p:stCondLst>
                                        </p:cTn>
                                        <p:tgtEl>
                                          <p:spTgt spid="25609"/>
                                        </p:tgtEl>
                                        <p:attrNameLst>
                                          <p:attrName>style.visibility</p:attrName>
                                        </p:attrNameLst>
                                      </p:cBhvr>
                                      <p:to>
                                        <p:strVal val="visible"/>
                                      </p:to>
                                    </p:set>
                                    <p:anim calcmode="lin" valueType="num">
                                      <p:cBhvr additive="base">
                                        <p:cTn id="22" dur="500" fill="hold"/>
                                        <p:tgtEl>
                                          <p:spTgt spid="25609"/>
                                        </p:tgtEl>
                                        <p:attrNameLst>
                                          <p:attrName>ppt_x</p:attrName>
                                        </p:attrNameLst>
                                      </p:cBhvr>
                                      <p:tavLst>
                                        <p:tav tm="0">
                                          <p:val>
                                            <p:strVal val="1+#ppt_w/2"/>
                                          </p:val>
                                        </p:tav>
                                        <p:tav tm="100000">
                                          <p:val>
                                            <p:strVal val="#ppt_x"/>
                                          </p:val>
                                        </p:tav>
                                      </p:tavLst>
                                    </p:anim>
                                    <p:anim calcmode="lin" valueType="num">
                                      <p:cBhvr additive="base">
                                        <p:cTn id="23" dur="500" fill="hold"/>
                                        <p:tgtEl>
                                          <p:spTgt spid="256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utoUpdateAnimBg="0"/>
      <p:bldP spid="2560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 name="Text Box 10"/>
          <p:cNvSpPr txBox="1">
            <a:spLocks noChangeArrowheads="1"/>
          </p:cNvSpPr>
          <p:nvPr/>
        </p:nvSpPr>
        <p:spPr bwMode="auto">
          <a:xfrm>
            <a:off x="533400" y="457200"/>
            <a:ext cx="7696200" cy="1373188"/>
          </a:xfrm>
          <a:prstGeom prst="rect">
            <a:avLst/>
          </a:prstGeom>
          <a:noFill/>
          <a:ln w="9525">
            <a:noFill/>
            <a:miter lim="800000"/>
            <a:headEnd/>
            <a:tailEnd/>
          </a:ln>
          <a:effectLst/>
        </p:spPr>
        <p:txBody>
          <a:bodyPr>
            <a:spAutoFit/>
          </a:bodyPr>
          <a:lstStyle/>
          <a:p>
            <a:pPr algn="ctr"/>
            <a:r>
              <a:rPr lang="es-ES_tradnl" sz="2800" b="1"/>
              <a:t>NORMAS  APLICADAS  EN  EL  ECUADOR PARA  EL  USO  DE  LOS  MATERIALES  DE CONSTRUCCIÓN</a:t>
            </a:r>
            <a:endParaRPr lang="es-ES" sz="2800" b="1"/>
          </a:p>
        </p:txBody>
      </p:sp>
      <p:sp>
        <p:nvSpPr>
          <p:cNvPr id="18443" name="Text Box 11"/>
          <p:cNvSpPr txBox="1">
            <a:spLocks noChangeArrowheads="1"/>
          </p:cNvSpPr>
          <p:nvPr/>
        </p:nvSpPr>
        <p:spPr bwMode="auto">
          <a:xfrm>
            <a:off x="762000" y="2819400"/>
            <a:ext cx="7010400" cy="2682875"/>
          </a:xfrm>
          <a:prstGeom prst="rect">
            <a:avLst/>
          </a:prstGeom>
          <a:noFill/>
          <a:ln w="9525">
            <a:noFill/>
            <a:miter lim="800000"/>
            <a:headEnd/>
            <a:tailEnd/>
          </a:ln>
          <a:effectLst/>
        </p:spPr>
        <p:txBody>
          <a:bodyPr>
            <a:spAutoFit/>
          </a:bodyPr>
          <a:lstStyle/>
          <a:p>
            <a:pPr lvl="1" algn="just">
              <a:buFontTx/>
              <a:buChar char="•"/>
            </a:pPr>
            <a:r>
              <a:rPr lang="es-ES_tradnl" sz="2000" b="1"/>
              <a:t>ASTM</a:t>
            </a:r>
            <a:r>
              <a:rPr lang="es-ES_tradnl" sz="2000"/>
              <a:t>.-  American Societt for Testing and Materials</a:t>
            </a:r>
          </a:p>
          <a:p>
            <a:pPr lvl="1" algn="just">
              <a:buFontTx/>
              <a:buChar char="•"/>
            </a:pPr>
            <a:r>
              <a:rPr lang="es-ES_tradnl" sz="2000" b="1"/>
              <a:t>NBS</a:t>
            </a:r>
            <a:r>
              <a:rPr lang="es-ES_tradnl" sz="2000"/>
              <a:t>.- National Buerau of standards</a:t>
            </a:r>
          </a:p>
          <a:p>
            <a:pPr lvl="1" algn="just">
              <a:buFontTx/>
              <a:buChar char="•"/>
            </a:pPr>
            <a:r>
              <a:rPr lang="es-ES_tradnl" sz="2000" b="1"/>
              <a:t>ACI</a:t>
            </a:r>
            <a:r>
              <a:rPr lang="es-ES_tradnl" sz="2000"/>
              <a:t>.- American Concrete Institute</a:t>
            </a:r>
          </a:p>
          <a:p>
            <a:pPr lvl="1" algn="just">
              <a:buFontTx/>
              <a:buChar char="•"/>
            </a:pPr>
            <a:r>
              <a:rPr lang="es-ES_tradnl" sz="2000" b="1"/>
              <a:t>MOP</a:t>
            </a:r>
            <a:r>
              <a:rPr lang="es-ES_tradnl" sz="2000"/>
              <a:t>.- Ministerio de Obras Públicas</a:t>
            </a:r>
          </a:p>
          <a:p>
            <a:pPr lvl="1" algn="just">
              <a:buFontTx/>
              <a:buChar char="•"/>
            </a:pPr>
            <a:r>
              <a:rPr lang="es-ES_tradnl" sz="2000" b="1"/>
              <a:t>INEN</a:t>
            </a:r>
            <a:r>
              <a:rPr lang="es-ES_tradnl" sz="2000"/>
              <a:t>.- Instituto Ecuatoriano de Normalización</a:t>
            </a:r>
          </a:p>
          <a:p>
            <a:pPr lvl="1" algn="just">
              <a:buFontTx/>
              <a:buChar char="•"/>
            </a:pPr>
            <a:r>
              <a:rPr lang="es-ES_tradnl" sz="2000" b="1"/>
              <a:t>ISO</a:t>
            </a:r>
            <a:r>
              <a:rPr lang="es-ES_tradnl" sz="2000"/>
              <a:t>.- Organización Internacional de Normalización</a:t>
            </a:r>
            <a:endParaRPr lang="es-E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8442"/>
                                        </p:tgtEl>
                                        <p:attrNameLst>
                                          <p:attrName>style.visibility</p:attrName>
                                        </p:attrNameLst>
                                      </p:cBhvr>
                                      <p:to>
                                        <p:strVal val="visible"/>
                                      </p:to>
                                    </p:set>
                                    <p:anim calcmode="lin" valueType="num">
                                      <p:cBhvr>
                                        <p:cTn id="7" dur="500" fill="hold"/>
                                        <p:tgtEl>
                                          <p:spTgt spid="18442"/>
                                        </p:tgtEl>
                                        <p:attrNameLst>
                                          <p:attrName>ppt_w</p:attrName>
                                        </p:attrNameLst>
                                      </p:cBhvr>
                                      <p:tavLst>
                                        <p:tav tm="0">
                                          <p:val>
                                            <p:fltVal val="0"/>
                                          </p:val>
                                        </p:tav>
                                        <p:tav tm="100000">
                                          <p:val>
                                            <p:strVal val="#ppt_w"/>
                                          </p:val>
                                        </p:tav>
                                      </p:tavLst>
                                    </p:anim>
                                    <p:anim calcmode="lin" valueType="num">
                                      <p:cBhvr>
                                        <p:cTn id="8" dur="500" fill="hold"/>
                                        <p:tgtEl>
                                          <p:spTgt spid="1844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9" presetClass="entr" presetSubtype="0" fill="hold" grpId="0" nodeType="afterEffect">
                                  <p:stCondLst>
                                    <p:cond delay="3000"/>
                                  </p:stCondLst>
                                  <p:childTnLst>
                                    <p:set>
                                      <p:cBhvr>
                                        <p:cTn id="11" dur="1" fill="hold">
                                          <p:stCondLst>
                                            <p:cond delay="0"/>
                                          </p:stCondLst>
                                        </p:cTn>
                                        <p:tgtEl>
                                          <p:spTgt spid="18443"/>
                                        </p:tgtEl>
                                        <p:attrNameLst>
                                          <p:attrName>style.visibility</p:attrName>
                                        </p:attrNameLst>
                                      </p:cBhvr>
                                      <p:to>
                                        <p:strVal val="visible"/>
                                      </p:to>
                                    </p:set>
                                    <p:animEffect transition="in" filter="dissolve">
                                      <p:cBhvr>
                                        <p:cTn id="12"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utoUpdateAnimBg="0"/>
      <p:bldP spid="1844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Text Box 9"/>
          <p:cNvSpPr txBox="1">
            <a:spLocks noChangeArrowheads="1"/>
          </p:cNvSpPr>
          <p:nvPr/>
        </p:nvSpPr>
        <p:spPr bwMode="auto">
          <a:xfrm>
            <a:off x="2057400" y="533400"/>
            <a:ext cx="4648200" cy="701675"/>
          </a:xfrm>
          <a:prstGeom prst="rect">
            <a:avLst/>
          </a:prstGeom>
          <a:noFill/>
          <a:ln w="9525">
            <a:noFill/>
            <a:miter lim="800000"/>
            <a:headEnd/>
            <a:tailEnd/>
          </a:ln>
          <a:effectLst/>
        </p:spPr>
        <p:txBody>
          <a:bodyPr>
            <a:spAutoFit/>
          </a:bodyPr>
          <a:lstStyle/>
          <a:p>
            <a:pPr algn="ctr"/>
            <a:r>
              <a:rPr lang="es-ES_tradnl" sz="4000" b="1"/>
              <a:t>CONCLUSIONES</a:t>
            </a:r>
            <a:endParaRPr lang="es-ES" sz="4000" b="1"/>
          </a:p>
        </p:txBody>
      </p:sp>
      <p:sp>
        <p:nvSpPr>
          <p:cNvPr id="19466" name="Text Box 10"/>
          <p:cNvSpPr txBox="1">
            <a:spLocks noChangeArrowheads="1"/>
          </p:cNvSpPr>
          <p:nvPr/>
        </p:nvSpPr>
        <p:spPr bwMode="auto">
          <a:xfrm>
            <a:off x="685800" y="1447800"/>
            <a:ext cx="7543800" cy="4206875"/>
          </a:xfrm>
          <a:prstGeom prst="rect">
            <a:avLst/>
          </a:prstGeom>
          <a:noFill/>
          <a:ln w="9525">
            <a:noFill/>
            <a:miter lim="800000"/>
            <a:headEnd/>
            <a:tailEnd/>
          </a:ln>
          <a:effectLst/>
        </p:spPr>
        <p:txBody>
          <a:bodyPr>
            <a:spAutoFit/>
          </a:bodyPr>
          <a:lstStyle/>
          <a:p>
            <a:pPr algn="just">
              <a:buFontTx/>
              <a:buChar char="•"/>
            </a:pPr>
            <a:r>
              <a:rPr lang="es-ES_tradnl" sz="2000"/>
              <a:t>	La Provincia del Guayas posee un abundante patrimonio 	Geológico Minero en lo que se refiere a Materiales de 	Construcción.</a:t>
            </a:r>
          </a:p>
          <a:p>
            <a:pPr algn="just">
              <a:buFontTx/>
              <a:buChar char="•"/>
            </a:pPr>
            <a:r>
              <a:rPr lang="es-ES_tradnl" sz="2000"/>
              <a:t>	Existen muchas empresas que explotan los materiales 	pero no 	mantienen registro legal para la explotación de 	Materiales de Construcción.</a:t>
            </a:r>
          </a:p>
          <a:p>
            <a:pPr algn="just">
              <a:buFontTx/>
              <a:buChar char="•"/>
            </a:pPr>
            <a:r>
              <a:rPr lang="es-ES_tradnl" sz="2000"/>
              <a:t>	Existen normas municipales que poco a poco se van 	poniendo 	en vigencia en cuanto al método e 	impacto 	ambiental que 	causa la explotación de las Canteras.</a:t>
            </a:r>
          </a:p>
          <a:p>
            <a:pPr algn="just">
              <a:buFontTx/>
              <a:buChar char="•"/>
            </a:pPr>
            <a:r>
              <a:rPr lang="es-ES_tradnl" sz="2000"/>
              <a:t>	Falta investigación en cuanto a la caracterización 	geomecánica y 	minera para  la explotación adecuada 	de los agregados.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465"/>
                                        </p:tgtEl>
                                        <p:attrNameLst>
                                          <p:attrName>style.visibility</p:attrName>
                                        </p:attrNameLst>
                                      </p:cBhvr>
                                      <p:to>
                                        <p:strVal val="visible"/>
                                      </p:to>
                                    </p:set>
                                    <p:anim calcmode="lin" valueType="num">
                                      <p:cBhvr>
                                        <p:cTn id="7" dur="500" fill="hold"/>
                                        <p:tgtEl>
                                          <p:spTgt spid="19465"/>
                                        </p:tgtEl>
                                        <p:attrNameLst>
                                          <p:attrName>ppt_w</p:attrName>
                                        </p:attrNameLst>
                                      </p:cBhvr>
                                      <p:tavLst>
                                        <p:tav tm="0">
                                          <p:val>
                                            <p:fltVal val="0"/>
                                          </p:val>
                                        </p:tav>
                                        <p:tav tm="100000">
                                          <p:val>
                                            <p:strVal val="#ppt_w"/>
                                          </p:val>
                                        </p:tav>
                                      </p:tavLst>
                                    </p:anim>
                                    <p:anim calcmode="lin" valueType="num">
                                      <p:cBhvr>
                                        <p:cTn id="8" dur="500" fill="hold"/>
                                        <p:tgtEl>
                                          <p:spTgt spid="19465"/>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1" fill="hold" grpId="0" nodeType="afterEffect">
                                  <p:stCondLst>
                                    <p:cond delay="2000"/>
                                  </p:stCondLst>
                                  <p:childTnLst>
                                    <p:set>
                                      <p:cBhvr>
                                        <p:cTn id="11" dur="1" fill="hold">
                                          <p:stCondLst>
                                            <p:cond delay="0"/>
                                          </p:stCondLst>
                                        </p:cTn>
                                        <p:tgtEl>
                                          <p:spTgt spid="19466">
                                            <p:txEl>
                                              <p:pRg st="0" end="0"/>
                                            </p:txEl>
                                          </p:spTgt>
                                        </p:tgtEl>
                                        <p:attrNameLst>
                                          <p:attrName>style.visibility</p:attrName>
                                        </p:attrNameLst>
                                      </p:cBhvr>
                                      <p:to>
                                        <p:strVal val="visible"/>
                                      </p:to>
                                    </p:set>
                                    <p:animEffect transition="in" filter="wipe(up)">
                                      <p:cBhvr>
                                        <p:cTn id="12" dur="500"/>
                                        <p:tgtEl>
                                          <p:spTgt spid="19466">
                                            <p:txEl>
                                              <p:pRg st="0" end="0"/>
                                            </p:txEl>
                                          </p:spTgt>
                                        </p:tgtEl>
                                      </p:cBhvr>
                                    </p:animEffect>
                                  </p:childTnLst>
                                </p:cTn>
                              </p:par>
                            </p:childTnLst>
                          </p:cTn>
                        </p:par>
                        <p:par>
                          <p:cTn id="13" fill="hold">
                            <p:stCondLst>
                              <p:cond delay="4000"/>
                            </p:stCondLst>
                            <p:childTnLst>
                              <p:par>
                                <p:cTn id="14" presetID="22" presetClass="entr" presetSubtype="1" fill="hold" grpId="0" nodeType="afterEffect">
                                  <p:stCondLst>
                                    <p:cond delay="2000"/>
                                  </p:stCondLst>
                                  <p:childTnLst>
                                    <p:set>
                                      <p:cBhvr>
                                        <p:cTn id="15" dur="1" fill="hold">
                                          <p:stCondLst>
                                            <p:cond delay="0"/>
                                          </p:stCondLst>
                                        </p:cTn>
                                        <p:tgtEl>
                                          <p:spTgt spid="19466">
                                            <p:txEl>
                                              <p:pRg st="1" end="1"/>
                                            </p:txEl>
                                          </p:spTgt>
                                        </p:tgtEl>
                                        <p:attrNameLst>
                                          <p:attrName>style.visibility</p:attrName>
                                        </p:attrNameLst>
                                      </p:cBhvr>
                                      <p:to>
                                        <p:strVal val="visible"/>
                                      </p:to>
                                    </p:set>
                                    <p:animEffect transition="in" filter="wipe(up)">
                                      <p:cBhvr>
                                        <p:cTn id="16" dur="500"/>
                                        <p:tgtEl>
                                          <p:spTgt spid="19466">
                                            <p:txEl>
                                              <p:pRg st="1" end="1"/>
                                            </p:txEl>
                                          </p:spTgt>
                                        </p:tgtEl>
                                      </p:cBhvr>
                                    </p:animEffect>
                                  </p:childTnLst>
                                </p:cTn>
                              </p:par>
                            </p:childTnLst>
                          </p:cTn>
                        </p:par>
                        <p:par>
                          <p:cTn id="17" fill="hold">
                            <p:stCondLst>
                              <p:cond delay="6500"/>
                            </p:stCondLst>
                            <p:childTnLst>
                              <p:par>
                                <p:cTn id="18" presetID="22" presetClass="entr" presetSubtype="1" fill="hold" grpId="0" nodeType="afterEffect">
                                  <p:stCondLst>
                                    <p:cond delay="2000"/>
                                  </p:stCondLst>
                                  <p:childTnLst>
                                    <p:set>
                                      <p:cBhvr>
                                        <p:cTn id="19" dur="1" fill="hold">
                                          <p:stCondLst>
                                            <p:cond delay="0"/>
                                          </p:stCondLst>
                                        </p:cTn>
                                        <p:tgtEl>
                                          <p:spTgt spid="19466">
                                            <p:txEl>
                                              <p:pRg st="2" end="2"/>
                                            </p:txEl>
                                          </p:spTgt>
                                        </p:tgtEl>
                                        <p:attrNameLst>
                                          <p:attrName>style.visibility</p:attrName>
                                        </p:attrNameLst>
                                      </p:cBhvr>
                                      <p:to>
                                        <p:strVal val="visible"/>
                                      </p:to>
                                    </p:set>
                                    <p:animEffect transition="in" filter="wipe(up)">
                                      <p:cBhvr>
                                        <p:cTn id="20" dur="500"/>
                                        <p:tgtEl>
                                          <p:spTgt spid="19466">
                                            <p:txEl>
                                              <p:pRg st="2" end="2"/>
                                            </p:txEl>
                                          </p:spTgt>
                                        </p:tgtEl>
                                      </p:cBhvr>
                                    </p:animEffect>
                                  </p:childTnLst>
                                </p:cTn>
                              </p:par>
                            </p:childTnLst>
                          </p:cTn>
                        </p:par>
                        <p:par>
                          <p:cTn id="21" fill="hold">
                            <p:stCondLst>
                              <p:cond delay="9000"/>
                            </p:stCondLst>
                            <p:childTnLst>
                              <p:par>
                                <p:cTn id="22" presetID="22" presetClass="entr" presetSubtype="1" fill="hold" grpId="0" nodeType="afterEffect">
                                  <p:stCondLst>
                                    <p:cond delay="2000"/>
                                  </p:stCondLst>
                                  <p:childTnLst>
                                    <p:set>
                                      <p:cBhvr>
                                        <p:cTn id="23" dur="1" fill="hold">
                                          <p:stCondLst>
                                            <p:cond delay="0"/>
                                          </p:stCondLst>
                                        </p:cTn>
                                        <p:tgtEl>
                                          <p:spTgt spid="19466">
                                            <p:txEl>
                                              <p:pRg st="3" end="3"/>
                                            </p:txEl>
                                          </p:spTgt>
                                        </p:tgtEl>
                                        <p:attrNameLst>
                                          <p:attrName>style.visibility</p:attrName>
                                        </p:attrNameLst>
                                      </p:cBhvr>
                                      <p:to>
                                        <p:strVal val="visible"/>
                                      </p:to>
                                    </p:set>
                                    <p:animEffect transition="in" filter="wipe(up)">
                                      <p:cBhvr>
                                        <p:cTn id="24" dur="500"/>
                                        <p:tgtEl>
                                          <p:spTgt spid="1946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autoUpdateAnimBg="0"/>
      <p:bldP spid="19466" grpId="0" build="p" autoUpdateAnimBg="0" advAuto="2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7" name="Text Box 17"/>
          <p:cNvSpPr txBox="1">
            <a:spLocks noChangeArrowheads="1"/>
          </p:cNvSpPr>
          <p:nvPr/>
        </p:nvSpPr>
        <p:spPr bwMode="auto">
          <a:xfrm>
            <a:off x="533400" y="1371600"/>
            <a:ext cx="7696200" cy="4511675"/>
          </a:xfrm>
          <a:prstGeom prst="rect">
            <a:avLst/>
          </a:prstGeom>
          <a:noFill/>
          <a:ln w="9525">
            <a:noFill/>
            <a:miter lim="800000"/>
            <a:headEnd/>
            <a:tailEnd/>
          </a:ln>
          <a:effectLst/>
        </p:spPr>
        <p:txBody>
          <a:bodyPr>
            <a:spAutoFit/>
          </a:bodyPr>
          <a:lstStyle/>
          <a:p>
            <a:pPr algn="just">
              <a:buFontTx/>
              <a:buChar char="•"/>
            </a:pPr>
            <a:r>
              <a:rPr lang="es-ES_tradnl" sz="2000"/>
              <a:t>	El Centro Técnico del Hormigón que pertenece a la Industria de 	La Cemento Nacional es el único laboratorio calificado para la 	caracterización del material rocoso.</a:t>
            </a:r>
          </a:p>
          <a:p>
            <a:pPr algn="just">
              <a:buFontTx/>
              <a:buChar char="•"/>
            </a:pPr>
            <a:r>
              <a:rPr lang="es-ES_tradnl" sz="2000"/>
              <a:t>	Se necesita la cooperación de Instituciones de países amigos 	como por ejemplo España, Cuba, Argentina, Brasil, Portugal, 	etc., para la creación de nuevos laboratorios que permitan 	realizar una caracterización adecuada de los diferentes 	materiales rocosos utilizados en el área de la construcción.</a:t>
            </a:r>
          </a:p>
          <a:p>
            <a:pPr algn="just">
              <a:buFontTx/>
              <a:buChar char="•"/>
            </a:pPr>
            <a:r>
              <a:rPr lang="es-ES_tradnl" sz="2000"/>
              <a:t>	También se necesita la colaboración y participación de Centros 	de Investigación, Universidades y Organismos calificados para 	iniciar una normalización de los materiales y técnicas a nivel de 	Ibero América.</a:t>
            </a:r>
            <a:endParaRPr lang="es-ES" sz="2000"/>
          </a:p>
          <a:p>
            <a:pPr algn="ctr"/>
            <a:endParaRPr lang="es-E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20497">
                                            <p:txEl>
                                              <p:pRg st="0" end="0"/>
                                            </p:txEl>
                                          </p:spTgt>
                                        </p:tgtEl>
                                        <p:attrNameLst>
                                          <p:attrName>style.visibility</p:attrName>
                                        </p:attrNameLst>
                                      </p:cBhvr>
                                      <p:to>
                                        <p:strVal val="visible"/>
                                      </p:to>
                                    </p:set>
                                    <p:animEffect transition="in" filter="wipe(up)">
                                      <p:cBhvr>
                                        <p:cTn id="7" dur="500"/>
                                        <p:tgtEl>
                                          <p:spTgt spid="20497">
                                            <p:txEl>
                                              <p:pRg st="0" end="0"/>
                                            </p:txEl>
                                          </p:spTgt>
                                        </p:tgtEl>
                                      </p:cBhvr>
                                    </p:animEffect>
                                  </p:childTnLst>
                                </p:cTn>
                              </p:par>
                            </p:childTnLst>
                          </p:cTn>
                        </p:par>
                        <p:par>
                          <p:cTn id="8" fill="hold">
                            <p:stCondLst>
                              <p:cond delay="2500"/>
                            </p:stCondLst>
                            <p:childTnLst>
                              <p:par>
                                <p:cTn id="9" presetID="22" presetClass="entr" presetSubtype="1" fill="hold" grpId="0" nodeType="afterEffect">
                                  <p:stCondLst>
                                    <p:cond delay="2000"/>
                                  </p:stCondLst>
                                  <p:childTnLst>
                                    <p:set>
                                      <p:cBhvr>
                                        <p:cTn id="10" dur="1" fill="hold">
                                          <p:stCondLst>
                                            <p:cond delay="0"/>
                                          </p:stCondLst>
                                        </p:cTn>
                                        <p:tgtEl>
                                          <p:spTgt spid="20497">
                                            <p:txEl>
                                              <p:pRg st="1" end="1"/>
                                            </p:txEl>
                                          </p:spTgt>
                                        </p:tgtEl>
                                        <p:attrNameLst>
                                          <p:attrName>style.visibility</p:attrName>
                                        </p:attrNameLst>
                                      </p:cBhvr>
                                      <p:to>
                                        <p:strVal val="visible"/>
                                      </p:to>
                                    </p:set>
                                    <p:animEffect transition="in" filter="wipe(up)">
                                      <p:cBhvr>
                                        <p:cTn id="11" dur="500"/>
                                        <p:tgtEl>
                                          <p:spTgt spid="20497">
                                            <p:txEl>
                                              <p:pRg st="1" end="1"/>
                                            </p:txEl>
                                          </p:spTgt>
                                        </p:tgtEl>
                                      </p:cBhvr>
                                    </p:animEffect>
                                  </p:childTnLst>
                                </p:cTn>
                              </p:par>
                            </p:childTnLst>
                          </p:cTn>
                        </p:par>
                        <p:par>
                          <p:cTn id="12" fill="hold">
                            <p:stCondLst>
                              <p:cond delay="5000"/>
                            </p:stCondLst>
                            <p:childTnLst>
                              <p:par>
                                <p:cTn id="13" presetID="22" presetClass="entr" presetSubtype="1" fill="hold" grpId="0" nodeType="afterEffect">
                                  <p:stCondLst>
                                    <p:cond delay="2000"/>
                                  </p:stCondLst>
                                  <p:childTnLst>
                                    <p:set>
                                      <p:cBhvr>
                                        <p:cTn id="14" dur="1" fill="hold">
                                          <p:stCondLst>
                                            <p:cond delay="0"/>
                                          </p:stCondLst>
                                        </p:cTn>
                                        <p:tgtEl>
                                          <p:spTgt spid="20497">
                                            <p:txEl>
                                              <p:pRg st="2" end="2"/>
                                            </p:txEl>
                                          </p:spTgt>
                                        </p:tgtEl>
                                        <p:attrNameLst>
                                          <p:attrName>style.visibility</p:attrName>
                                        </p:attrNameLst>
                                      </p:cBhvr>
                                      <p:to>
                                        <p:strVal val="visible"/>
                                      </p:to>
                                    </p:set>
                                    <p:animEffect transition="in" filter="wipe(up)">
                                      <p:cBhvr>
                                        <p:cTn id="15" dur="500"/>
                                        <p:tgtEl>
                                          <p:spTgt spid="204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7" grpId="0" build="p" autoUpdateAnimBg="0" advAuto="2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2286000" y="1905000"/>
            <a:ext cx="4724400" cy="2286000"/>
          </a:xfrm>
          <a:prstGeom prst="rect">
            <a:avLst/>
          </a:prstGeom>
          <a:noFill/>
          <a:ln w="9525">
            <a:noFill/>
            <a:miter lim="800000"/>
            <a:headEnd/>
            <a:tailEnd/>
          </a:ln>
          <a:effectLst/>
        </p:spPr>
        <p:txBody>
          <a:bodyPr>
            <a:spAutoFit/>
          </a:bodyPr>
          <a:lstStyle/>
          <a:p>
            <a:pPr algn="ctr"/>
            <a:r>
              <a:rPr lang="es-ES_tradnl" sz="7200" b="1"/>
              <a:t>MUCHAS GRACIAS</a:t>
            </a:r>
            <a:endParaRPr lang="es-ES" sz="72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200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0" fill="hold"/>
                                        <p:tgtEl>
                                          <p:spTgt spid="23555"/>
                                        </p:tgtEl>
                                        <p:attrNameLst>
                                          <p:attrName>ppt_w</p:attrName>
                                        </p:attrNameLst>
                                      </p:cBhvr>
                                      <p:tavLst>
                                        <p:tav tm="0" fmla="#ppt_w*sin(2.5*pi*$)">
                                          <p:val>
                                            <p:fltVal val="0"/>
                                          </p:val>
                                        </p:tav>
                                        <p:tav tm="100000">
                                          <p:val>
                                            <p:fltVal val="1"/>
                                          </p:val>
                                        </p:tav>
                                      </p:tavLst>
                                    </p:anim>
                                    <p:anim calcmode="lin" valueType="num">
                                      <p:cBhvr>
                                        <p:cTn id="8" dur="5000" fill="hold"/>
                                        <p:tgtEl>
                                          <p:spTgt spid="2355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609600" y="533400"/>
            <a:ext cx="7772400" cy="990600"/>
          </a:xfrm>
        </p:spPr>
        <p:txBody>
          <a:bodyPr/>
          <a:lstStyle/>
          <a:p>
            <a:r>
              <a:rPr lang="es-ES_tradnl" sz="3200" b="1"/>
              <a:t>MATERIALES   DE CONSTRUCCIÓN  EN LA PROVINCIA  DEL  GUAYAS</a:t>
            </a:r>
            <a:endParaRPr lang="es-ES" sz="3200" b="1"/>
          </a:p>
        </p:txBody>
      </p:sp>
      <p:sp>
        <p:nvSpPr>
          <p:cNvPr id="6148" name="Text Box 4"/>
          <p:cNvSpPr txBox="1">
            <a:spLocks noChangeArrowheads="1"/>
          </p:cNvSpPr>
          <p:nvPr/>
        </p:nvSpPr>
        <p:spPr bwMode="auto">
          <a:xfrm>
            <a:off x="685800" y="1676400"/>
            <a:ext cx="7620000" cy="457200"/>
          </a:xfrm>
          <a:prstGeom prst="rect">
            <a:avLst/>
          </a:prstGeom>
          <a:noFill/>
          <a:ln w="9525">
            <a:noFill/>
            <a:miter lim="800000"/>
            <a:headEnd/>
            <a:tailEnd/>
          </a:ln>
          <a:effectLst/>
        </p:spPr>
        <p:txBody>
          <a:bodyPr>
            <a:spAutoFit/>
          </a:bodyPr>
          <a:lstStyle/>
          <a:p>
            <a:pPr algn="r"/>
            <a:r>
              <a:rPr lang="es-ES_tradnl" sz="2400" b="1"/>
              <a:t>Por: Ing. Gastón Proaño</a:t>
            </a:r>
            <a:endParaRPr lang="es-ES" sz="2400" b="1"/>
          </a:p>
        </p:txBody>
      </p:sp>
      <p:sp>
        <p:nvSpPr>
          <p:cNvPr id="6150" name="Text Box 6"/>
          <p:cNvSpPr txBox="1">
            <a:spLocks noChangeArrowheads="1"/>
          </p:cNvSpPr>
          <p:nvPr/>
        </p:nvSpPr>
        <p:spPr bwMode="auto">
          <a:xfrm>
            <a:off x="838200" y="2209800"/>
            <a:ext cx="7543800" cy="4054475"/>
          </a:xfrm>
          <a:prstGeom prst="rect">
            <a:avLst/>
          </a:prstGeom>
          <a:noFill/>
          <a:ln w="9525">
            <a:noFill/>
            <a:miter lim="800000"/>
            <a:headEnd/>
            <a:tailEnd/>
          </a:ln>
          <a:effectLst/>
        </p:spPr>
        <p:txBody>
          <a:bodyPr>
            <a:spAutoFit/>
          </a:bodyPr>
          <a:lstStyle/>
          <a:p>
            <a:pPr algn="just"/>
            <a:r>
              <a:rPr lang="es-ES_tradnl" sz="2000" b="1"/>
              <a:t>CONTENIDO:</a:t>
            </a:r>
          </a:p>
          <a:p>
            <a:pPr lvl="1" algn="just">
              <a:buFontTx/>
              <a:buChar char="•"/>
            </a:pPr>
            <a:r>
              <a:rPr lang="es-ES_tradnl" sz="2000"/>
              <a:t>Aspectos Geológicos</a:t>
            </a:r>
          </a:p>
          <a:p>
            <a:pPr lvl="1" algn="just">
              <a:buFontTx/>
              <a:buChar char="•"/>
            </a:pPr>
            <a:r>
              <a:rPr lang="es-ES_tradnl" sz="2000"/>
              <a:t>Fuentes de Materiales de Construcción en la Provincia del Guayas</a:t>
            </a:r>
          </a:p>
          <a:p>
            <a:pPr lvl="1" algn="just">
              <a:buFontTx/>
              <a:buChar char="•"/>
            </a:pPr>
            <a:r>
              <a:rPr lang="es-ES_tradnl" sz="2000"/>
              <a:t>Material rocoso más explotado en la Provincia del Guayas. Caliza</a:t>
            </a:r>
          </a:p>
          <a:p>
            <a:pPr lvl="1" algn="just">
              <a:buFontTx/>
              <a:buChar char="•"/>
            </a:pPr>
            <a:r>
              <a:rPr lang="es-ES_tradnl" sz="2000"/>
              <a:t>Ubicación de las Canteras</a:t>
            </a:r>
          </a:p>
          <a:p>
            <a:pPr lvl="1" algn="just">
              <a:buFontTx/>
              <a:buChar char="•"/>
            </a:pPr>
            <a:r>
              <a:rPr lang="es-ES_tradnl" sz="2000"/>
              <a:t>Caracterización Geomecánica</a:t>
            </a:r>
          </a:p>
          <a:p>
            <a:pPr lvl="1" algn="just">
              <a:buFontTx/>
              <a:buChar char="•"/>
            </a:pPr>
            <a:r>
              <a:rPr lang="es-ES_tradnl" sz="2000"/>
              <a:t>Uso de Materiales rocosos en el Malecón 2000</a:t>
            </a:r>
          </a:p>
          <a:p>
            <a:pPr lvl="1" algn="just">
              <a:buFontTx/>
              <a:buChar char="•"/>
            </a:pPr>
            <a:r>
              <a:rPr lang="es-ES_tradnl" sz="2000"/>
              <a:t>Normas para el uso de Materiales de Construcción en el Ecuador</a:t>
            </a:r>
          </a:p>
          <a:p>
            <a:pPr lvl="1" algn="just">
              <a:buFontTx/>
              <a:buChar char="•"/>
            </a:pPr>
            <a:r>
              <a:rPr lang="es-ES_tradnl" sz="2000"/>
              <a:t>Conclusiones</a:t>
            </a:r>
            <a:endParaRPr lang="es-E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3" presetClass="entr" presetSubtype="10" fill="hold" grpId="0" nodeType="afterEffect">
                                  <p:stCondLst>
                                    <p:cond delay="2000"/>
                                  </p:stCondLst>
                                  <p:childTnLst>
                                    <p:set>
                                      <p:cBhvr>
                                        <p:cTn id="11" dur="1" fill="hold">
                                          <p:stCondLst>
                                            <p:cond delay="0"/>
                                          </p:stCondLst>
                                        </p:cTn>
                                        <p:tgtEl>
                                          <p:spTgt spid="6148"/>
                                        </p:tgtEl>
                                        <p:attrNameLst>
                                          <p:attrName>style.visibility</p:attrName>
                                        </p:attrNameLst>
                                      </p:cBhvr>
                                      <p:to>
                                        <p:strVal val="visible"/>
                                      </p:to>
                                    </p:set>
                                    <p:animEffect transition="in" filter="blinds(horizontal)">
                                      <p:cBhvr>
                                        <p:cTn id="12" dur="500"/>
                                        <p:tgtEl>
                                          <p:spTgt spid="6148"/>
                                        </p:tgtEl>
                                      </p:cBhvr>
                                    </p:animEffect>
                                  </p:childTnLst>
                                </p:cTn>
                              </p:par>
                            </p:childTnLst>
                          </p:cTn>
                        </p:par>
                        <p:par>
                          <p:cTn id="13" fill="hold">
                            <p:stCondLst>
                              <p:cond delay="4000"/>
                            </p:stCondLst>
                            <p:childTnLst>
                              <p:par>
                                <p:cTn id="14" presetID="3" presetClass="entr" presetSubtype="10" fill="hold" grpId="0" nodeType="afterEffect">
                                  <p:stCondLst>
                                    <p:cond delay="2000"/>
                                  </p:stCondLst>
                                  <p:childTnLst>
                                    <p:set>
                                      <p:cBhvr>
                                        <p:cTn id="15" dur="1" fill="hold">
                                          <p:stCondLst>
                                            <p:cond delay="0"/>
                                          </p:stCondLst>
                                        </p:cTn>
                                        <p:tgtEl>
                                          <p:spTgt spid="6150"/>
                                        </p:tgtEl>
                                        <p:attrNameLst>
                                          <p:attrName>style.visibility</p:attrName>
                                        </p:attrNameLst>
                                      </p:cBhvr>
                                      <p:to>
                                        <p:strVal val="visible"/>
                                      </p:to>
                                    </p:set>
                                    <p:animEffect transition="in" filter="blinds(horizontal)">
                                      <p:cBhvr>
                                        <p:cTn id="16"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8" grpId="0" autoUpdateAnimBg="0"/>
      <p:bldP spid="615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C:\Mis documentos\Catalina  González\Efectivo.jpg"/>
          <p:cNvPicPr>
            <a:picLocks noChangeAspect="1" noChangeArrowheads="1"/>
          </p:cNvPicPr>
          <p:nvPr/>
        </p:nvPicPr>
        <p:blipFill>
          <a:blip r:embed="rId2"/>
          <a:srcRect/>
          <a:stretch>
            <a:fillRect/>
          </a:stretch>
        </p:blipFill>
        <p:spPr bwMode="auto">
          <a:xfrm>
            <a:off x="4572000" y="457200"/>
            <a:ext cx="4051300" cy="4616450"/>
          </a:xfrm>
          <a:prstGeom prst="rect">
            <a:avLst/>
          </a:prstGeom>
          <a:noFill/>
        </p:spPr>
      </p:pic>
      <p:pic>
        <p:nvPicPr>
          <p:cNvPr id="7177" name="Picture 9" descr="C:\Mis documentos\Catalina  González\Leyenda de Efectivo.jpg"/>
          <p:cNvPicPr>
            <a:picLocks noChangeAspect="1" noChangeArrowheads="1"/>
          </p:cNvPicPr>
          <p:nvPr/>
        </p:nvPicPr>
        <p:blipFill>
          <a:blip r:embed="rId3"/>
          <a:srcRect/>
          <a:stretch>
            <a:fillRect/>
          </a:stretch>
        </p:blipFill>
        <p:spPr bwMode="auto">
          <a:xfrm>
            <a:off x="2971800" y="5181600"/>
            <a:ext cx="5702300" cy="1257300"/>
          </a:xfrm>
          <a:prstGeom prst="rect">
            <a:avLst/>
          </a:prstGeom>
          <a:noFill/>
        </p:spPr>
      </p:pic>
      <p:sp>
        <p:nvSpPr>
          <p:cNvPr id="7178" name="Text Box 10"/>
          <p:cNvSpPr txBox="1">
            <a:spLocks noChangeArrowheads="1"/>
          </p:cNvSpPr>
          <p:nvPr/>
        </p:nvSpPr>
        <p:spPr bwMode="auto">
          <a:xfrm>
            <a:off x="381000" y="685800"/>
            <a:ext cx="3886200" cy="1190625"/>
          </a:xfrm>
          <a:prstGeom prst="rect">
            <a:avLst/>
          </a:prstGeom>
          <a:noFill/>
          <a:ln w="9525">
            <a:noFill/>
            <a:miter lim="800000"/>
            <a:headEnd/>
            <a:tailEnd/>
          </a:ln>
          <a:effectLst/>
        </p:spPr>
        <p:txBody>
          <a:bodyPr>
            <a:spAutoFit/>
          </a:bodyPr>
          <a:lstStyle/>
          <a:p>
            <a:pPr algn="ctr"/>
            <a:r>
              <a:rPr lang="es-ES_tradnl"/>
              <a:t>MAPA  POLÍTICO DEL ECUADOR</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7178"/>
                                        </p:tgtEl>
                                        <p:attrNameLst>
                                          <p:attrName>style.visibility</p:attrName>
                                        </p:attrNameLst>
                                      </p:cBhvr>
                                      <p:to>
                                        <p:strVal val="visible"/>
                                      </p:to>
                                    </p:set>
                                    <p:anim calcmode="lin" valueType="num">
                                      <p:cBhvr additive="base">
                                        <p:cTn id="7" dur="500" fill="hold"/>
                                        <p:tgtEl>
                                          <p:spTgt spid="7178"/>
                                        </p:tgtEl>
                                        <p:attrNameLst>
                                          <p:attrName>ppt_x</p:attrName>
                                        </p:attrNameLst>
                                      </p:cBhvr>
                                      <p:tavLst>
                                        <p:tav tm="0">
                                          <p:val>
                                            <p:strVal val="1+#ppt_w/2"/>
                                          </p:val>
                                        </p:tav>
                                        <p:tav tm="100000">
                                          <p:val>
                                            <p:strVal val="#ppt_x"/>
                                          </p:val>
                                        </p:tav>
                                      </p:tavLst>
                                    </p:anim>
                                    <p:anim calcmode="lin" valueType="num">
                                      <p:cBhvr additive="base">
                                        <p:cTn id="8" dur="500" fill="hold"/>
                                        <p:tgtEl>
                                          <p:spTgt spid="7178"/>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2000"/>
                                  </p:stCondLst>
                                  <p:childTnLst>
                                    <p:set>
                                      <p:cBhvr>
                                        <p:cTn id="11" dur="1" fill="hold">
                                          <p:stCondLst>
                                            <p:cond delay="0"/>
                                          </p:stCondLst>
                                        </p:cTn>
                                        <p:tgtEl>
                                          <p:spTgt spid="7176"/>
                                        </p:tgtEl>
                                        <p:attrNameLst>
                                          <p:attrName>style.visibility</p:attrName>
                                        </p:attrNameLst>
                                      </p:cBhvr>
                                      <p:to>
                                        <p:strVal val="visible"/>
                                      </p:to>
                                    </p:set>
                                    <p:anim calcmode="lin" valueType="num">
                                      <p:cBhvr additive="base">
                                        <p:cTn id="12" dur="500" fill="hold"/>
                                        <p:tgtEl>
                                          <p:spTgt spid="7176"/>
                                        </p:tgtEl>
                                        <p:attrNameLst>
                                          <p:attrName>ppt_x</p:attrName>
                                        </p:attrNameLst>
                                      </p:cBhvr>
                                      <p:tavLst>
                                        <p:tav tm="0">
                                          <p:val>
                                            <p:strVal val="0-#ppt_w/2"/>
                                          </p:val>
                                        </p:tav>
                                        <p:tav tm="100000">
                                          <p:val>
                                            <p:strVal val="#ppt_x"/>
                                          </p:val>
                                        </p:tav>
                                      </p:tavLst>
                                    </p:anim>
                                    <p:anim calcmode="lin" valueType="num">
                                      <p:cBhvr additive="base">
                                        <p:cTn id="13" dur="500" fill="hold"/>
                                        <p:tgtEl>
                                          <p:spTgt spid="7176"/>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2000"/>
                                  </p:stCondLst>
                                  <p:childTnLst>
                                    <p:set>
                                      <p:cBhvr>
                                        <p:cTn id="16" dur="1" fill="hold">
                                          <p:stCondLst>
                                            <p:cond delay="0"/>
                                          </p:stCondLst>
                                        </p:cTn>
                                        <p:tgtEl>
                                          <p:spTgt spid="7177"/>
                                        </p:tgtEl>
                                        <p:attrNameLst>
                                          <p:attrName>style.visibility</p:attrName>
                                        </p:attrNameLst>
                                      </p:cBhvr>
                                      <p:to>
                                        <p:strVal val="visible"/>
                                      </p:to>
                                    </p:set>
                                    <p:anim calcmode="lin" valueType="num">
                                      <p:cBhvr additive="base">
                                        <p:cTn id="17" dur="500" fill="hold"/>
                                        <p:tgtEl>
                                          <p:spTgt spid="7177"/>
                                        </p:tgtEl>
                                        <p:attrNameLst>
                                          <p:attrName>ppt_x</p:attrName>
                                        </p:attrNameLst>
                                      </p:cBhvr>
                                      <p:tavLst>
                                        <p:tav tm="0">
                                          <p:val>
                                            <p:strVal val="0-#ppt_w/2"/>
                                          </p:val>
                                        </p:tav>
                                        <p:tav tm="100000">
                                          <p:val>
                                            <p:strVal val="#ppt_x"/>
                                          </p:val>
                                        </p:tav>
                                      </p:tavLst>
                                    </p:anim>
                                    <p:anim calcmode="lin" valueType="num">
                                      <p:cBhvr additive="base">
                                        <p:cTn id="18" dur="500" fill="hold"/>
                                        <p:tgtEl>
                                          <p:spTgt spid="71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C:\Mis documentos\Catalina  González\Político Guayas.jpg"/>
          <p:cNvPicPr>
            <a:picLocks noChangeAspect="1" noChangeArrowheads="1"/>
          </p:cNvPicPr>
          <p:nvPr/>
        </p:nvPicPr>
        <p:blipFill>
          <a:blip r:embed="rId2"/>
          <a:srcRect/>
          <a:stretch>
            <a:fillRect/>
          </a:stretch>
        </p:blipFill>
        <p:spPr bwMode="auto">
          <a:xfrm>
            <a:off x="533400" y="2286000"/>
            <a:ext cx="3803650" cy="4114800"/>
          </a:xfrm>
          <a:prstGeom prst="rect">
            <a:avLst/>
          </a:prstGeom>
          <a:noFill/>
        </p:spPr>
      </p:pic>
      <p:pic>
        <p:nvPicPr>
          <p:cNvPr id="10247" name="Picture 7" descr="C:\Mis documentos\Catalina  González\Geológico del Guayas.jpg"/>
          <p:cNvPicPr>
            <a:picLocks noChangeAspect="1" noChangeArrowheads="1"/>
          </p:cNvPicPr>
          <p:nvPr/>
        </p:nvPicPr>
        <p:blipFill>
          <a:blip r:embed="rId3"/>
          <a:srcRect/>
          <a:stretch>
            <a:fillRect/>
          </a:stretch>
        </p:blipFill>
        <p:spPr bwMode="auto">
          <a:xfrm>
            <a:off x="5105400" y="2286000"/>
            <a:ext cx="3562350" cy="4071938"/>
          </a:xfrm>
          <a:prstGeom prst="rect">
            <a:avLst/>
          </a:prstGeom>
          <a:noFill/>
        </p:spPr>
      </p:pic>
      <p:sp>
        <p:nvSpPr>
          <p:cNvPr id="10248" name="Text Box 8"/>
          <p:cNvSpPr txBox="1">
            <a:spLocks noChangeArrowheads="1"/>
          </p:cNvSpPr>
          <p:nvPr/>
        </p:nvSpPr>
        <p:spPr bwMode="auto">
          <a:xfrm>
            <a:off x="609600" y="228600"/>
            <a:ext cx="3810000" cy="2100263"/>
          </a:xfrm>
          <a:prstGeom prst="rect">
            <a:avLst/>
          </a:prstGeom>
          <a:noFill/>
          <a:ln w="9525">
            <a:noFill/>
            <a:miter lim="800000"/>
            <a:headEnd/>
            <a:tailEnd/>
          </a:ln>
          <a:effectLst/>
        </p:spPr>
        <p:txBody>
          <a:bodyPr>
            <a:spAutoFit/>
          </a:bodyPr>
          <a:lstStyle/>
          <a:p>
            <a:pPr algn="ctr"/>
            <a:r>
              <a:rPr lang="es-ES_tradnl" sz="2400"/>
              <a:t>AREA TERRITORIAL DE LA PROVINCIA DEL GUAYAS</a:t>
            </a:r>
          </a:p>
          <a:p>
            <a:pPr algn="ctr"/>
            <a:r>
              <a:rPr lang="es-ES_tradnl" sz="2400"/>
              <a:t>1.979.000  HECTÁREAS 3.000.000  HABITANTES</a:t>
            </a:r>
            <a:endParaRPr lang="es-ES" sz="2400"/>
          </a:p>
        </p:txBody>
      </p:sp>
      <p:sp>
        <p:nvSpPr>
          <p:cNvPr id="10249" name="Text Box 9"/>
          <p:cNvSpPr txBox="1">
            <a:spLocks noChangeArrowheads="1"/>
          </p:cNvSpPr>
          <p:nvPr/>
        </p:nvSpPr>
        <p:spPr bwMode="auto">
          <a:xfrm>
            <a:off x="4953000" y="304800"/>
            <a:ext cx="3505200" cy="1917700"/>
          </a:xfrm>
          <a:prstGeom prst="rect">
            <a:avLst/>
          </a:prstGeom>
          <a:noFill/>
          <a:ln w="9525">
            <a:noFill/>
            <a:miter lim="800000"/>
            <a:headEnd/>
            <a:tailEnd/>
          </a:ln>
          <a:effectLst/>
        </p:spPr>
        <p:txBody>
          <a:bodyPr>
            <a:spAutoFit/>
          </a:bodyPr>
          <a:lstStyle/>
          <a:p>
            <a:pPr algn="ctr"/>
            <a:r>
              <a:rPr lang="es-ES_tradnl" sz="2400"/>
              <a:t>MAPA GEOLÓGICO DEL AREA DE INFLUENCIA DE LA PROVINCIA DEL GUAYAS</a:t>
            </a:r>
            <a:endParaRPr lang="es-E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100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ppt_x"/>
                                          </p:val>
                                        </p:tav>
                                        <p:tav tm="100000">
                                          <p:val>
                                            <p:strVal val="#ppt_x"/>
                                          </p:val>
                                        </p:tav>
                                      </p:tavLst>
                                    </p:anim>
                                    <p:anim calcmode="lin" valueType="num">
                                      <p:cBhvr additive="base">
                                        <p:cTn id="8" dur="500" fill="hold"/>
                                        <p:tgtEl>
                                          <p:spTgt spid="10246"/>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1" fill="hold" nodeType="afterEffect">
                                  <p:stCondLst>
                                    <p:cond delay="1000"/>
                                  </p:stCondLst>
                                  <p:childTnLst>
                                    <p:set>
                                      <p:cBhvr>
                                        <p:cTn id="11" dur="1" fill="hold">
                                          <p:stCondLst>
                                            <p:cond delay="0"/>
                                          </p:stCondLst>
                                        </p:cTn>
                                        <p:tgtEl>
                                          <p:spTgt spid="10247"/>
                                        </p:tgtEl>
                                        <p:attrNameLst>
                                          <p:attrName>style.visibility</p:attrName>
                                        </p:attrNameLst>
                                      </p:cBhvr>
                                      <p:to>
                                        <p:strVal val="visible"/>
                                      </p:to>
                                    </p:set>
                                    <p:anim calcmode="lin" valueType="num">
                                      <p:cBhvr additive="base">
                                        <p:cTn id="12" dur="500" fill="hold"/>
                                        <p:tgtEl>
                                          <p:spTgt spid="10247"/>
                                        </p:tgtEl>
                                        <p:attrNameLst>
                                          <p:attrName>ppt_x</p:attrName>
                                        </p:attrNameLst>
                                      </p:cBhvr>
                                      <p:tavLst>
                                        <p:tav tm="0">
                                          <p:val>
                                            <p:strVal val="#ppt_x"/>
                                          </p:val>
                                        </p:tav>
                                        <p:tav tm="100000">
                                          <p:val>
                                            <p:strVal val="#ppt_x"/>
                                          </p:val>
                                        </p:tav>
                                      </p:tavLst>
                                    </p:anim>
                                    <p:anim calcmode="lin" valueType="num">
                                      <p:cBhvr additive="base">
                                        <p:cTn id="13" dur="500" fill="hold"/>
                                        <p:tgtEl>
                                          <p:spTgt spid="10247"/>
                                        </p:tgtEl>
                                        <p:attrNameLst>
                                          <p:attrName>ppt_y</p:attrName>
                                        </p:attrNameLst>
                                      </p:cBhvr>
                                      <p:tavLst>
                                        <p:tav tm="0">
                                          <p:val>
                                            <p:strVal val="0-#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2000"/>
                                  </p:stCondLst>
                                  <p:childTnLst>
                                    <p:set>
                                      <p:cBhvr>
                                        <p:cTn id="16" dur="1" fill="hold">
                                          <p:stCondLst>
                                            <p:cond delay="0"/>
                                          </p:stCondLst>
                                        </p:cTn>
                                        <p:tgtEl>
                                          <p:spTgt spid="10248"/>
                                        </p:tgtEl>
                                        <p:attrNameLst>
                                          <p:attrName>style.visibility</p:attrName>
                                        </p:attrNameLst>
                                      </p:cBhvr>
                                      <p:to>
                                        <p:strVal val="visible"/>
                                      </p:to>
                                    </p:set>
                                    <p:anim calcmode="lin" valueType="num">
                                      <p:cBhvr additive="base">
                                        <p:cTn id="17" dur="500" fill="hold"/>
                                        <p:tgtEl>
                                          <p:spTgt spid="10248"/>
                                        </p:tgtEl>
                                        <p:attrNameLst>
                                          <p:attrName>ppt_x</p:attrName>
                                        </p:attrNameLst>
                                      </p:cBhvr>
                                      <p:tavLst>
                                        <p:tav tm="0">
                                          <p:val>
                                            <p:strVal val="#ppt_x"/>
                                          </p:val>
                                        </p:tav>
                                        <p:tav tm="100000">
                                          <p:val>
                                            <p:strVal val="#ppt_x"/>
                                          </p:val>
                                        </p:tav>
                                      </p:tavLst>
                                    </p:anim>
                                    <p:anim calcmode="lin" valueType="num">
                                      <p:cBhvr additive="base">
                                        <p:cTn id="18" dur="500" fill="hold"/>
                                        <p:tgtEl>
                                          <p:spTgt spid="10248"/>
                                        </p:tgtEl>
                                        <p:attrNameLst>
                                          <p:attrName>ppt_y</p:attrName>
                                        </p:attrNameLst>
                                      </p:cBhvr>
                                      <p:tavLst>
                                        <p:tav tm="0">
                                          <p:val>
                                            <p:strVal val="1+#ppt_h/2"/>
                                          </p:val>
                                        </p:tav>
                                        <p:tav tm="100000">
                                          <p:val>
                                            <p:strVal val="#ppt_y"/>
                                          </p:val>
                                        </p:tav>
                                      </p:tavLst>
                                    </p:anim>
                                  </p:childTnLst>
                                </p:cTn>
                              </p:par>
                            </p:childTnLst>
                          </p:cTn>
                        </p:par>
                        <p:par>
                          <p:cTn id="19" fill="hold">
                            <p:stCondLst>
                              <p:cond delay="5500"/>
                            </p:stCondLst>
                            <p:childTnLst>
                              <p:par>
                                <p:cTn id="20" presetID="2" presetClass="entr" presetSubtype="4" fill="hold" grpId="0" nodeType="afterEffect">
                                  <p:stCondLst>
                                    <p:cond delay="0"/>
                                  </p:stCondLst>
                                  <p:childTnLst>
                                    <p:set>
                                      <p:cBhvr>
                                        <p:cTn id="21" dur="1" fill="hold">
                                          <p:stCondLst>
                                            <p:cond delay="0"/>
                                          </p:stCondLst>
                                        </p:cTn>
                                        <p:tgtEl>
                                          <p:spTgt spid="10249"/>
                                        </p:tgtEl>
                                        <p:attrNameLst>
                                          <p:attrName>style.visibility</p:attrName>
                                        </p:attrNameLst>
                                      </p:cBhvr>
                                      <p:to>
                                        <p:strVal val="visible"/>
                                      </p:to>
                                    </p:set>
                                    <p:anim calcmode="lin" valueType="num">
                                      <p:cBhvr additive="base">
                                        <p:cTn id="22" dur="500" fill="hold"/>
                                        <p:tgtEl>
                                          <p:spTgt spid="10249"/>
                                        </p:tgtEl>
                                        <p:attrNameLst>
                                          <p:attrName>ppt_x</p:attrName>
                                        </p:attrNameLst>
                                      </p:cBhvr>
                                      <p:tavLst>
                                        <p:tav tm="0">
                                          <p:val>
                                            <p:strVal val="#ppt_x"/>
                                          </p:val>
                                        </p:tav>
                                        <p:tav tm="100000">
                                          <p:val>
                                            <p:strVal val="#ppt_x"/>
                                          </p:val>
                                        </p:tav>
                                      </p:tavLst>
                                    </p:anim>
                                    <p:anim calcmode="lin" valueType="num">
                                      <p:cBhvr additive="base">
                                        <p:cTn id="23"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utoUpdateAnimBg="0"/>
      <p:bldP spid="10249"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1" name="Rectangle 87"/>
          <p:cNvSpPr>
            <a:spLocks noChangeArrowheads="1"/>
          </p:cNvSpPr>
          <p:nvPr/>
        </p:nvSpPr>
        <p:spPr bwMode="auto">
          <a:xfrm>
            <a:off x="3175" y="7473950"/>
            <a:ext cx="9144000" cy="639763"/>
          </a:xfrm>
          <a:prstGeom prst="rect">
            <a:avLst/>
          </a:prstGeom>
          <a:noFill/>
          <a:ln w="9525">
            <a:noFill/>
            <a:miter lim="800000"/>
            <a:headEnd/>
            <a:tailEnd/>
          </a:ln>
          <a:effectLst/>
        </p:spPr>
        <p:txBody>
          <a:bodyPr>
            <a:spAutoFit/>
          </a:bodyPr>
          <a:lstStyle/>
          <a:p>
            <a:pPr>
              <a:spcBef>
                <a:spcPct val="0"/>
              </a:spcBef>
            </a:pPr>
            <a:r>
              <a:rPr lang="es-ES" sz="1200">
                <a:solidFill>
                  <a:schemeClr val="tx1"/>
                </a:solidFill>
                <a:cs typeface="Times New Roman" charset="0"/>
              </a:rPr>
              <a:t> </a:t>
            </a:r>
          </a:p>
          <a:p>
            <a:pPr eaLnBrk="0" hangingPunct="0">
              <a:spcBef>
                <a:spcPct val="0"/>
              </a:spcBef>
            </a:pPr>
            <a:endParaRPr lang="es-ES" sz="2400">
              <a:solidFill>
                <a:schemeClr val="tx1"/>
              </a:solidFill>
            </a:endParaRPr>
          </a:p>
        </p:txBody>
      </p:sp>
      <p:grpSp>
        <p:nvGrpSpPr>
          <p:cNvPr id="11427" name="Group 163"/>
          <p:cNvGrpSpPr>
            <a:grpSpLocks/>
          </p:cNvGrpSpPr>
          <p:nvPr/>
        </p:nvGrpSpPr>
        <p:grpSpPr bwMode="auto">
          <a:xfrm>
            <a:off x="1219200" y="1905000"/>
            <a:ext cx="6477000" cy="4191000"/>
            <a:chOff x="-3" y="515"/>
            <a:chExt cx="3747" cy="4983"/>
          </a:xfrm>
        </p:grpSpPr>
        <p:grpSp>
          <p:nvGrpSpPr>
            <p:cNvPr id="11425" name="Group 161"/>
            <p:cNvGrpSpPr>
              <a:grpSpLocks/>
            </p:cNvGrpSpPr>
            <p:nvPr/>
          </p:nvGrpSpPr>
          <p:grpSpPr bwMode="auto">
            <a:xfrm>
              <a:off x="0" y="518"/>
              <a:ext cx="3741" cy="4977"/>
              <a:chOff x="0" y="518"/>
              <a:chExt cx="3741" cy="4977"/>
            </a:xfrm>
          </p:grpSpPr>
          <p:grpSp>
            <p:nvGrpSpPr>
              <p:cNvPr id="11378" name="Group 114"/>
              <p:cNvGrpSpPr>
                <a:grpSpLocks/>
              </p:cNvGrpSpPr>
              <p:nvPr/>
            </p:nvGrpSpPr>
            <p:grpSpPr bwMode="auto">
              <a:xfrm>
                <a:off x="0" y="518"/>
                <a:ext cx="1856" cy="403"/>
                <a:chOff x="0" y="518"/>
                <a:chExt cx="1856" cy="403"/>
              </a:xfrm>
            </p:grpSpPr>
            <p:sp>
              <p:nvSpPr>
                <p:cNvPr id="11353" name="Rectangle 89"/>
                <p:cNvSpPr>
                  <a:spLocks noChangeArrowheads="1"/>
                </p:cNvSpPr>
                <p:nvPr/>
              </p:nvSpPr>
              <p:spPr bwMode="auto">
                <a:xfrm>
                  <a:off x="28" y="518"/>
                  <a:ext cx="1800" cy="403"/>
                </a:xfrm>
                <a:prstGeom prst="rect">
                  <a:avLst/>
                </a:prstGeom>
                <a:noFill/>
                <a:ln w="9525">
                  <a:noFill/>
                  <a:miter lim="800000"/>
                  <a:headEnd/>
                  <a:tailEnd/>
                </a:ln>
                <a:effectLst/>
              </p:spPr>
              <p:txBody>
                <a:bodyPr/>
                <a:lstStyle/>
                <a:p>
                  <a:pPr>
                    <a:spcBef>
                      <a:spcPct val="0"/>
                    </a:spcBef>
                  </a:pPr>
                  <a:r>
                    <a:rPr lang="es-ES" sz="1400" b="1">
                      <a:cs typeface="Times New Roman" charset="0"/>
                    </a:rPr>
                    <a:t>RECURSO  MINERAL</a:t>
                  </a:r>
                  <a:endParaRPr lang="es-ES" sz="1400">
                    <a:cs typeface="Times New Roman" charset="0"/>
                  </a:endParaRPr>
                </a:p>
                <a:p>
                  <a:pPr eaLnBrk="0" hangingPunct="0">
                    <a:spcBef>
                      <a:spcPct val="0"/>
                    </a:spcBef>
                  </a:pPr>
                  <a:endParaRPr lang="es-ES" sz="1400"/>
                </a:p>
              </p:txBody>
            </p:sp>
            <p:sp>
              <p:nvSpPr>
                <p:cNvPr id="11377" name="Rectangle 113"/>
                <p:cNvSpPr>
                  <a:spLocks noChangeArrowheads="1"/>
                </p:cNvSpPr>
                <p:nvPr/>
              </p:nvSpPr>
              <p:spPr bwMode="auto">
                <a:xfrm>
                  <a:off x="0" y="518"/>
                  <a:ext cx="1856" cy="403"/>
                </a:xfrm>
                <a:prstGeom prst="rect">
                  <a:avLst/>
                </a:prstGeom>
                <a:noFill/>
                <a:ln w="7">
                  <a:solidFill>
                    <a:srgbClr val="A0A0A0"/>
                  </a:solidFill>
                  <a:miter lim="800000"/>
                  <a:headEnd/>
                  <a:tailEnd/>
                </a:ln>
                <a:effectLst/>
              </p:spPr>
              <p:txBody>
                <a:bodyPr wrap="none"/>
                <a:lstStyle/>
                <a:p>
                  <a:endParaRPr lang="es-EC"/>
                </a:p>
              </p:txBody>
            </p:sp>
          </p:grpSp>
          <p:grpSp>
            <p:nvGrpSpPr>
              <p:cNvPr id="11380" name="Group 116"/>
              <p:cNvGrpSpPr>
                <a:grpSpLocks/>
              </p:cNvGrpSpPr>
              <p:nvPr/>
            </p:nvGrpSpPr>
            <p:grpSpPr bwMode="auto">
              <a:xfrm>
                <a:off x="1856" y="518"/>
                <a:ext cx="1885" cy="403"/>
                <a:chOff x="1856" y="518"/>
                <a:chExt cx="1885" cy="403"/>
              </a:xfrm>
            </p:grpSpPr>
            <p:sp>
              <p:nvSpPr>
                <p:cNvPr id="11354" name="Rectangle 90"/>
                <p:cNvSpPr>
                  <a:spLocks noChangeArrowheads="1"/>
                </p:cNvSpPr>
                <p:nvPr/>
              </p:nvSpPr>
              <p:spPr bwMode="auto">
                <a:xfrm>
                  <a:off x="1884" y="518"/>
                  <a:ext cx="1829" cy="403"/>
                </a:xfrm>
                <a:prstGeom prst="rect">
                  <a:avLst/>
                </a:prstGeom>
                <a:noFill/>
                <a:ln w="9525">
                  <a:noFill/>
                  <a:miter lim="800000"/>
                  <a:headEnd/>
                  <a:tailEnd/>
                </a:ln>
                <a:effectLst/>
              </p:spPr>
              <p:txBody>
                <a:bodyPr/>
                <a:lstStyle/>
                <a:p>
                  <a:pPr algn="just">
                    <a:spcBef>
                      <a:spcPct val="0"/>
                    </a:spcBef>
                  </a:pPr>
                  <a:r>
                    <a:rPr lang="es-ES" sz="1400" b="1">
                      <a:cs typeface="Times New Roman" charset="0"/>
                    </a:rPr>
                    <a:t>FUENTE (Formaciones, Miembros)</a:t>
                  </a:r>
                  <a:endParaRPr lang="es-ES" sz="1400">
                    <a:cs typeface="Times New Roman" charset="0"/>
                  </a:endParaRPr>
                </a:p>
                <a:p>
                  <a:pPr algn="just" eaLnBrk="0" hangingPunct="0">
                    <a:spcBef>
                      <a:spcPct val="0"/>
                    </a:spcBef>
                  </a:pPr>
                  <a:endParaRPr lang="es-ES" sz="1400"/>
                </a:p>
              </p:txBody>
            </p:sp>
            <p:sp>
              <p:nvSpPr>
                <p:cNvPr id="11379" name="Rectangle 115"/>
                <p:cNvSpPr>
                  <a:spLocks noChangeArrowheads="1"/>
                </p:cNvSpPr>
                <p:nvPr/>
              </p:nvSpPr>
              <p:spPr bwMode="auto">
                <a:xfrm>
                  <a:off x="1856" y="518"/>
                  <a:ext cx="1885" cy="403"/>
                </a:xfrm>
                <a:prstGeom prst="rect">
                  <a:avLst/>
                </a:prstGeom>
                <a:noFill/>
                <a:ln w="7">
                  <a:solidFill>
                    <a:srgbClr val="A0A0A0"/>
                  </a:solidFill>
                  <a:miter lim="800000"/>
                  <a:headEnd/>
                  <a:tailEnd/>
                </a:ln>
                <a:effectLst/>
              </p:spPr>
              <p:txBody>
                <a:bodyPr wrap="none"/>
                <a:lstStyle/>
                <a:p>
                  <a:endParaRPr lang="es-EC"/>
                </a:p>
              </p:txBody>
            </p:sp>
          </p:grpSp>
          <p:grpSp>
            <p:nvGrpSpPr>
              <p:cNvPr id="11382" name="Group 118"/>
              <p:cNvGrpSpPr>
                <a:grpSpLocks/>
              </p:cNvGrpSpPr>
              <p:nvPr/>
            </p:nvGrpSpPr>
            <p:grpSpPr bwMode="auto">
              <a:xfrm>
                <a:off x="0" y="921"/>
                <a:ext cx="1856" cy="374"/>
                <a:chOff x="0" y="921"/>
                <a:chExt cx="1856" cy="374"/>
              </a:xfrm>
            </p:grpSpPr>
            <p:sp>
              <p:nvSpPr>
                <p:cNvPr id="11355" name="Rectangle 91"/>
                <p:cNvSpPr>
                  <a:spLocks noChangeArrowheads="1"/>
                </p:cNvSpPr>
                <p:nvPr/>
              </p:nvSpPr>
              <p:spPr bwMode="auto">
                <a:xfrm>
                  <a:off x="28" y="921"/>
                  <a:ext cx="1800" cy="374"/>
                </a:xfrm>
                <a:prstGeom prst="rect">
                  <a:avLst/>
                </a:prstGeom>
                <a:noFill/>
                <a:ln w="9525">
                  <a:noFill/>
                  <a:miter lim="800000"/>
                  <a:headEnd/>
                  <a:tailEnd/>
                </a:ln>
                <a:effectLst/>
              </p:spPr>
              <p:txBody>
                <a:bodyPr bIns="0"/>
                <a:lstStyle/>
                <a:p>
                  <a:pPr algn="just">
                    <a:spcBef>
                      <a:spcPct val="0"/>
                    </a:spcBef>
                  </a:pPr>
                  <a:r>
                    <a:rPr lang="es-ES" sz="1200" b="1">
                      <a:solidFill>
                        <a:schemeClr val="tx1"/>
                      </a:solidFill>
                    </a:rPr>
                    <a:t>CALIZAS Y ROCA ORNAMENTAL</a:t>
                  </a:r>
                  <a:endParaRPr lang="es-ES" sz="1400" b="1">
                    <a:solidFill>
                      <a:schemeClr val="tx1"/>
                    </a:solidFill>
                  </a:endParaRPr>
                </a:p>
                <a:p>
                  <a:pPr algn="just" eaLnBrk="0" hangingPunct="0">
                    <a:spcBef>
                      <a:spcPct val="0"/>
                    </a:spcBef>
                  </a:pPr>
                  <a:endParaRPr lang="es-ES" sz="2400" b="1">
                    <a:solidFill>
                      <a:schemeClr val="tx1"/>
                    </a:solidFill>
                  </a:endParaRPr>
                </a:p>
              </p:txBody>
            </p:sp>
            <p:sp>
              <p:nvSpPr>
                <p:cNvPr id="11381" name="Rectangle 117"/>
                <p:cNvSpPr>
                  <a:spLocks noChangeArrowheads="1"/>
                </p:cNvSpPr>
                <p:nvPr/>
              </p:nvSpPr>
              <p:spPr bwMode="auto">
                <a:xfrm>
                  <a:off x="0" y="921"/>
                  <a:ext cx="1856" cy="374"/>
                </a:xfrm>
                <a:prstGeom prst="rect">
                  <a:avLst/>
                </a:prstGeom>
                <a:noFill/>
                <a:ln w="7">
                  <a:solidFill>
                    <a:srgbClr val="A0A0A0"/>
                  </a:solidFill>
                  <a:miter lim="800000"/>
                  <a:headEnd/>
                  <a:tailEnd/>
                </a:ln>
                <a:effectLst/>
              </p:spPr>
              <p:txBody>
                <a:bodyPr wrap="none"/>
                <a:lstStyle/>
                <a:p>
                  <a:endParaRPr lang="es-EC"/>
                </a:p>
              </p:txBody>
            </p:sp>
          </p:grpSp>
          <p:grpSp>
            <p:nvGrpSpPr>
              <p:cNvPr id="11384" name="Group 120"/>
              <p:cNvGrpSpPr>
                <a:grpSpLocks/>
              </p:cNvGrpSpPr>
              <p:nvPr/>
            </p:nvGrpSpPr>
            <p:grpSpPr bwMode="auto">
              <a:xfrm>
                <a:off x="1856" y="921"/>
                <a:ext cx="1885" cy="374"/>
                <a:chOff x="1856" y="921"/>
                <a:chExt cx="1885" cy="374"/>
              </a:xfrm>
            </p:grpSpPr>
            <p:sp>
              <p:nvSpPr>
                <p:cNvPr id="11356" name="Rectangle 92"/>
                <p:cNvSpPr>
                  <a:spLocks noChangeArrowheads="1"/>
                </p:cNvSpPr>
                <p:nvPr/>
              </p:nvSpPr>
              <p:spPr bwMode="auto">
                <a:xfrm>
                  <a:off x="1884" y="921"/>
                  <a:ext cx="1829"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SAN EDUARDO, SUBIBAJA</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383" name="Rectangle 119"/>
                <p:cNvSpPr>
                  <a:spLocks noChangeArrowheads="1"/>
                </p:cNvSpPr>
                <p:nvPr/>
              </p:nvSpPr>
              <p:spPr bwMode="auto">
                <a:xfrm>
                  <a:off x="1856" y="921"/>
                  <a:ext cx="1885" cy="374"/>
                </a:xfrm>
                <a:prstGeom prst="rect">
                  <a:avLst/>
                </a:prstGeom>
                <a:noFill/>
                <a:ln w="7">
                  <a:solidFill>
                    <a:srgbClr val="A0A0A0"/>
                  </a:solidFill>
                  <a:miter lim="800000"/>
                  <a:headEnd/>
                  <a:tailEnd/>
                </a:ln>
                <a:effectLst/>
              </p:spPr>
              <p:txBody>
                <a:bodyPr wrap="none"/>
                <a:lstStyle/>
                <a:p>
                  <a:endParaRPr lang="es-EC"/>
                </a:p>
              </p:txBody>
            </p:sp>
          </p:grpSp>
          <p:grpSp>
            <p:nvGrpSpPr>
              <p:cNvPr id="11386" name="Group 122"/>
              <p:cNvGrpSpPr>
                <a:grpSpLocks/>
              </p:cNvGrpSpPr>
              <p:nvPr/>
            </p:nvGrpSpPr>
            <p:grpSpPr bwMode="auto">
              <a:xfrm>
                <a:off x="0" y="1295"/>
                <a:ext cx="1856" cy="489"/>
                <a:chOff x="0" y="1295"/>
                <a:chExt cx="1856" cy="489"/>
              </a:xfrm>
            </p:grpSpPr>
            <p:sp>
              <p:nvSpPr>
                <p:cNvPr id="11357" name="Rectangle 93"/>
                <p:cNvSpPr>
                  <a:spLocks noChangeArrowheads="1"/>
                </p:cNvSpPr>
                <p:nvPr/>
              </p:nvSpPr>
              <p:spPr bwMode="auto">
                <a:xfrm>
                  <a:off x="28" y="1295"/>
                  <a:ext cx="1800" cy="489"/>
                </a:xfrm>
                <a:prstGeom prst="rect">
                  <a:avLst/>
                </a:prstGeom>
                <a:noFill/>
                <a:ln w="9525">
                  <a:noFill/>
                  <a:miter lim="800000"/>
                  <a:headEnd/>
                  <a:tailEnd/>
                </a:ln>
                <a:effectLst/>
              </p:spPr>
              <p:txBody>
                <a:bodyPr bIns="0"/>
                <a:lstStyle/>
                <a:p>
                  <a:pPr algn="just">
                    <a:spcBef>
                      <a:spcPct val="0"/>
                    </a:spcBef>
                  </a:pPr>
                  <a:r>
                    <a:rPr lang="es-ES" sz="1200" b="1">
                      <a:solidFill>
                        <a:schemeClr val="tx1"/>
                      </a:solidFill>
                    </a:rPr>
                    <a:t>MATERIALES DE CONSTRUCCIÓN</a:t>
                  </a:r>
                  <a:endParaRPr lang="es-ES" sz="1400" b="1">
                    <a:solidFill>
                      <a:schemeClr val="tx1"/>
                    </a:solidFill>
                  </a:endParaRPr>
                </a:p>
                <a:p>
                  <a:pPr algn="just" eaLnBrk="0" hangingPunct="0">
                    <a:spcBef>
                      <a:spcPct val="0"/>
                    </a:spcBef>
                  </a:pPr>
                  <a:r>
                    <a:rPr lang="es-ES" sz="1200" b="1">
                      <a:solidFill>
                        <a:schemeClr val="tx1"/>
                      </a:solidFill>
                      <a:cs typeface="Times New Roman" charset="0"/>
                    </a:rPr>
                    <a:t>Y ROCA ORNAMENTAL</a:t>
                  </a:r>
                </a:p>
                <a:p>
                  <a:pPr algn="just" eaLnBrk="0" hangingPunct="0">
                    <a:spcBef>
                      <a:spcPct val="0"/>
                    </a:spcBef>
                  </a:pPr>
                  <a:endParaRPr lang="es-ES" sz="2400" b="1">
                    <a:solidFill>
                      <a:schemeClr val="tx1"/>
                    </a:solidFill>
                  </a:endParaRPr>
                </a:p>
              </p:txBody>
            </p:sp>
            <p:sp>
              <p:nvSpPr>
                <p:cNvPr id="11385" name="Rectangle 121"/>
                <p:cNvSpPr>
                  <a:spLocks noChangeArrowheads="1"/>
                </p:cNvSpPr>
                <p:nvPr/>
              </p:nvSpPr>
              <p:spPr bwMode="auto">
                <a:xfrm>
                  <a:off x="0" y="1295"/>
                  <a:ext cx="1856" cy="489"/>
                </a:xfrm>
                <a:prstGeom prst="rect">
                  <a:avLst/>
                </a:prstGeom>
                <a:noFill/>
                <a:ln w="7">
                  <a:solidFill>
                    <a:srgbClr val="A0A0A0"/>
                  </a:solidFill>
                  <a:miter lim="800000"/>
                  <a:headEnd/>
                  <a:tailEnd/>
                </a:ln>
                <a:effectLst/>
              </p:spPr>
              <p:txBody>
                <a:bodyPr wrap="none"/>
                <a:lstStyle/>
                <a:p>
                  <a:endParaRPr lang="es-EC"/>
                </a:p>
              </p:txBody>
            </p:sp>
          </p:grpSp>
          <p:grpSp>
            <p:nvGrpSpPr>
              <p:cNvPr id="11388" name="Group 124"/>
              <p:cNvGrpSpPr>
                <a:grpSpLocks/>
              </p:cNvGrpSpPr>
              <p:nvPr/>
            </p:nvGrpSpPr>
            <p:grpSpPr bwMode="auto">
              <a:xfrm>
                <a:off x="1856" y="1295"/>
                <a:ext cx="1885" cy="489"/>
                <a:chOff x="1856" y="1295"/>
                <a:chExt cx="1885" cy="489"/>
              </a:xfrm>
            </p:grpSpPr>
            <p:sp>
              <p:nvSpPr>
                <p:cNvPr id="11358" name="Rectangle 94"/>
                <p:cNvSpPr>
                  <a:spLocks noChangeArrowheads="1"/>
                </p:cNvSpPr>
                <p:nvPr/>
              </p:nvSpPr>
              <p:spPr bwMode="auto">
                <a:xfrm>
                  <a:off x="1884" y="1295"/>
                  <a:ext cx="1829" cy="489"/>
                </a:xfrm>
                <a:prstGeom prst="rect">
                  <a:avLst/>
                </a:prstGeom>
                <a:noFill/>
                <a:ln w="9525">
                  <a:noFill/>
                  <a:miter lim="800000"/>
                  <a:headEnd/>
                  <a:tailEnd/>
                </a:ln>
                <a:effectLst/>
              </p:spPr>
              <p:txBody>
                <a:bodyPr bIns="0"/>
                <a:lstStyle/>
                <a:p>
                  <a:pPr algn="just">
                    <a:spcBef>
                      <a:spcPct val="0"/>
                    </a:spcBef>
                  </a:pPr>
                  <a:r>
                    <a:rPr lang="es-ES" sz="1200">
                      <a:solidFill>
                        <a:schemeClr val="tx1"/>
                      </a:solidFill>
                    </a:rPr>
                    <a:t>PIÑÓN, </a:t>
                  </a:r>
                  <a:r>
                    <a:rPr lang="es-ES_tradnl" sz="1200">
                      <a:solidFill>
                        <a:schemeClr val="tx1"/>
                      </a:solidFill>
                    </a:rPr>
                    <a:t> CAYO, </a:t>
                  </a:r>
                  <a:r>
                    <a:rPr lang="es-ES" sz="1200">
                      <a:solidFill>
                        <a:schemeClr val="tx1"/>
                      </a:solidFill>
                    </a:rPr>
                    <a:t>GUAYAQUIL, TABLAZO,</a:t>
                  </a:r>
                  <a:endParaRPr lang="es-ES" sz="1400">
                    <a:solidFill>
                      <a:schemeClr val="tx1"/>
                    </a:solidFill>
                  </a:endParaRPr>
                </a:p>
                <a:p>
                  <a:pPr algn="just" eaLnBrk="0" hangingPunct="0">
                    <a:spcBef>
                      <a:spcPct val="0"/>
                    </a:spcBef>
                  </a:pPr>
                  <a:r>
                    <a:rPr lang="es-ES" sz="1200">
                      <a:solidFill>
                        <a:schemeClr val="tx1"/>
                      </a:solidFill>
                      <a:cs typeface="Times New Roman" charset="0"/>
                    </a:rPr>
                    <a:t>GRAVAS  DEL CUATERNARIO</a:t>
                  </a:r>
                </a:p>
                <a:p>
                  <a:pPr algn="just" eaLnBrk="0" hangingPunct="0">
                    <a:spcBef>
                      <a:spcPct val="0"/>
                    </a:spcBef>
                  </a:pPr>
                  <a:endParaRPr lang="es-ES" sz="2400">
                    <a:solidFill>
                      <a:schemeClr val="tx1"/>
                    </a:solidFill>
                  </a:endParaRPr>
                </a:p>
              </p:txBody>
            </p:sp>
            <p:sp>
              <p:nvSpPr>
                <p:cNvPr id="11387" name="Rectangle 123"/>
                <p:cNvSpPr>
                  <a:spLocks noChangeArrowheads="1"/>
                </p:cNvSpPr>
                <p:nvPr/>
              </p:nvSpPr>
              <p:spPr bwMode="auto">
                <a:xfrm>
                  <a:off x="1856" y="1295"/>
                  <a:ext cx="1885" cy="489"/>
                </a:xfrm>
                <a:prstGeom prst="rect">
                  <a:avLst/>
                </a:prstGeom>
                <a:noFill/>
                <a:ln w="7">
                  <a:solidFill>
                    <a:srgbClr val="A0A0A0"/>
                  </a:solidFill>
                  <a:miter lim="800000"/>
                  <a:headEnd/>
                  <a:tailEnd/>
                </a:ln>
                <a:effectLst/>
              </p:spPr>
              <p:txBody>
                <a:bodyPr wrap="none"/>
                <a:lstStyle/>
                <a:p>
                  <a:endParaRPr lang="es-EC"/>
                </a:p>
              </p:txBody>
            </p:sp>
          </p:grpSp>
          <p:grpSp>
            <p:nvGrpSpPr>
              <p:cNvPr id="11390" name="Group 126"/>
              <p:cNvGrpSpPr>
                <a:grpSpLocks/>
              </p:cNvGrpSpPr>
              <p:nvPr/>
            </p:nvGrpSpPr>
            <p:grpSpPr bwMode="auto">
              <a:xfrm>
                <a:off x="0" y="1784"/>
                <a:ext cx="1856" cy="489"/>
                <a:chOff x="0" y="1784"/>
                <a:chExt cx="1856" cy="489"/>
              </a:xfrm>
            </p:grpSpPr>
            <p:sp>
              <p:nvSpPr>
                <p:cNvPr id="11359" name="Rectangle 95"/>
                <p:cNvSpPr>
                  <a:spLocks noChangeArrowheads="1"/>
                </p:cNvSpPr>
                <p:nvPr/>
              </p:nvSpPr>
              <p:spPr bwMode="auto">
                <a:xfrm>
                  <a:off x="28" y="1784"/>
                  <a:ext cx="1800" cy="489"/>
                </a:xfrm>
                <a:prstGeom prst="rect">
                  <a:avLst/>
                </a:prstGeom>
                <a:noFill/>
                <a:ln w="9525">
                  <a:noFill/>
                  <a:miter lim="800000"/>
                  <a:headEnd/>
                  <a:tailEnd/>
                </a:ln>
                <a:effectLst/>
              </p:spPr>
              <p:txBody>
                <a:bodyPr bIns="0"/>
                <a:lstStyle/>
                <a:p>
                  <a:pPr algn="just">
                    <a:spcBef>
                      <a:spcPct val="0"/>
                    </a:spcBef>
                  </a:pPr>
                  <a:r>
                    <a:rPr lang="es-ES" sz="1200">
                      <a:solidFill>
                        <a:schemeClr val="tx1"/>
                      </a:solidFill>
                    </a:rPr>
                    <a:t>ARCILLAS</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389" name="Rectangle 125"/>
                <p:cNvSpPr>
                  <a:spLocks noChangeArrowheads="1"/>
                </p:cNvSpPr>
                <p:nvPr/>
              </p:nvSpPr>
              <p:spPr bwMode="auto">
                <a:xfrm>
                  <a:off x="0" y="1784"/>
                  <a:ext cx="1856" cy="489"/>
                </a:xfrm>
                <a:prstGeom prst="rect">
                  <a:avLst/>
                </a:prstGeom>
                <a:noFill/>
                <a:ln w="7">
                  <a:solidFill>
                    <a:srgbClr val="A0A0A0"/>
                  </a:solidFill>
                  <a:miter lim="800000"/>
                  <a:headEnd/>
                  <a:tailEnd/>
                </a:ln>
                <a:effectLst/>
              </p:spPr>
              <p:txBody>
                <a:bodyPr wrap="none"/>
                <a:lstStyle/>
                <a:p>
                  <a:endParaRPr lang="es-EC"/>
                </a:p>
              </p:txBody>
            </p:sp>
          </p:grpSp>
          <p:grpSp>
            <p:nvGrpSpPr>
              <p:cNvPr id="11392" name="Group 128"/>
              <p:cNvGrpSpPr>
                <a:grpSpLocks/>
              </p:cNvGrpSpPr>
              <p:nvPr/>
            </p:nvGrpSpPr>
            <p:grpSpPr bwMode="auto">
              <a:xfrm>
                <a:off x="1856" y="1784"/>
                <a:ext cx="1885" cy="489"/>
                <a:chOff x="1856" y="1784"/>
                <a:chExt cx="1885" cy="489"/>
              </a:xfrm>
            </p:grpSpPr>
            <p:sp>
              <p:nvSpPr>
                <p:cNvPr id="11360" name="Rectangle 96"/>
                <p:cNvSpPr>
                  <a:spLocks noChangeArrowheads="1"/>
                </p:cNvSpPr>
                <p:nvPr/>
              </p:nvSpPr>
              <p:spPr bwMode="auto">
                <a:xfrm>
                  <a:off x="1884" y="1784"/>
                  <a:ext cx="1829" cy="489"/>
                </a:xfrm>
                <a:prstGeom prst="rect">
                  <a:avLst/>
                </a:prstGeom>
                <a:noFill/>
                <a:ln w="9525">
                  <a:noFill/>
                  <a:miter lim="800000"/>
                  <a:headEnd/>
                  <a:tailEnd/>
                </a:ln>
                <a:effectLst/>
              </p:spPr>
              <p:txBody>
                <a:bodyPr bIns="0"/>
                <a:lstStyle/>
                <a:p>
                  <a:pPr algn="just">
                    <a:spcBef>
                      <a:spcPct val="0"/>
                    </a:spcBef>
                  </a:pPr>
                  <a:r>
                    <a:rPr lang="es-ES" sz="1200">
                      <a:solidFill>
                        <a:schemeClr val="tx1"/>
                      </a:solidFill>
                    </a:rPr>
                    <a:t>ANCÓN, SEDIMENTOS CUATERNARIOS</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391" name="Rectangle 127"/>
                <p:cNvSpPr>
                  <a:spLocks noChangeArrowheads="1"/>
                </p:cNvSpPr>
                <p:nvPr/>
              </p:nvSpPr>
              <p:spPr bwMode="auto">
                <a:xfrm>
                  <a:off x="1856" y="1784"/>
                  <a:ext cx="1885" cy="489"/>
                </a:xfrm>
                <a:prstGeom prst="rect">
                  <a:avLst/>
                </a:prstGeom>
                <a:noFill/>
                <a:ln w="7">
                  <a:solidFill>
                    <a:srgbClr val="A0A0A0"/>
                  </a:solidFill>
                  <a:miter lim="800000"/>
                  <a:headEnd/>
                  <a:tailEnd/>
                </a:ln>
                <a:effectLst/>
              </p:spPr>
              <p:txBody>
                <a:bodyPr wrap="none"/>
                <a:lstStyle/>
                <a:p>
                  <a:endParaRPr lang="es-EC"/>
                </a:p>
              </p:txBody>
            </p:sp>
          </p:grpSp>
          <p:grpSp>
            <p:nvGrpSpPr>
              <p:cNvPr id="11394" name="Group 130"/>
              <p:cNvGrpSpPr>
                <a:grpSpLocks/>
              </p:cNvGrpSpPr>
              <p:nvPr/>
            </p:nvGrpSpPr>
            <p:grpSpPr bwMode="auto">
              <a:xfrm>
                <a:off x="0" y="2273"/>
                <a:ext cx="1856" cy="374"/>
                <a:chOff x="0" y="2273"/>
                <a:chExt cx="1856" cy="374"/>
              </a:xfrm>
            </p:grpSpPr>
            <p:sp>
              <p:nvSpPr>
                <p:cNvPr id="11361" name="Rectangle 97"/>
                <p:cNvSpPr>
                  <a:spLocks noChangeArrowheads="1"/>
                </p:cNvSpPr>
                <p:nvPr/>
              </p:nvSpPr>
              <p:spPr bwMode="auto">
                <a:xfrm>
                  <a:off x="28" y="2273"/>
                  <a:ext cx="1800"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ZEOLITAS</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393" name="Rectangle 129"/>
                <p:cNvSpPr>
                  <a:spLocks noChangeArrowheads="1"/>
                </p:cNvSpPr>
                <p:nvPr/>
              </p:nvSpPr>
              <p:spPr bwMode="auto">
                <a:xfrm>
                  <a:off x="0" y="2273"/>
                  <a:ext cx="1856" cy="374"/>
                </a:xfrm>
                <a:prstGeom prst="rect">
                  <a:avLst/>
                </a:prstGeom>
                <a:noFill/>
                <a:ln w="7">
                  <a:solidFill>
                    <a:srgbClr val="A0A0A0"/>
                  </a:solidFill>
                  <a:miter lim="800000"/>
                  <a:headEnd/>
                  <a:tailEnd/>
                </a:ln>
                <a:effectLst/>
              </p:spPr>
              <p:txBody>
                <a:bodyPr wrap="none"/>
                <a:lstStyle/>
                <a:p>
                  <a:endParaRPr lang="es-EC"/>
                </a:p>
              </p:txBody>
            </p:sp>
          </p:grpSp>
          <p:grpSp>
            <p:nvGrpSpPr>
              <p:cNvPr id="11396" name="Group 132"/>
              <p:cNvGrpSpPr>
                <a:grpSpLocks/>
              </p:cNvGrpSpPr>
              <p:nvPr/>
            </p:nvGrpSpPr>
            <p:grpSpPr bwMode="auto">
              <a:xfrm>
                <a:off x="1856" y="2273"/>
                <a:ext cx="1885" cy="374"/>
                <a:chOff x="1856" y="2273"/>
                <a:chExt cx="1885" cy="374"/>
              </a:xfrm>
            </p:grpSpPr>
            <p:sp>
              <p:nvSpPr>
                <p:cNvPr id="11362" name="Rectangle 98"/>
                <p:cNvSpPr>
                  <a:spLocks noChangeArrowheads="1"/>
                </p:cNvSpPr>
                <p:nvPr/>
              </p:nvSpPr>
              <p:spPr bwMode="auto">
                <a:xfrm>
                  <a:off x="1884" y="2273"/>
                  <a:ext cx="1829"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CAYO</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395" name="Rectangle 131"/>
                <p:cNvSpPr>
                  <a:spLocks noChangeArrowheads="1"/>
                </p:cNvSpPr>
                <p:nvPr/>
              </p:nvSpPr>
              <p:spPr bwMode="auto">
                <a:xfrm>
                  <a:off x="1856" y="2273"/>
                  <a:ext cx="1885" cy="374"/>
                </a:xfrm>
                <a:prstGeom prst="rect">
                  <a:avLst/>
                </a:prstGeom>
                <a:noFill/>
                <a:ln w="7">
                  <a:solidFill>
                    <a:srgbClr val="A0A0A0"/>
                  </a:solidFill>
                  <a:miter lim="800000"/>
                  <a:headEnd/>
                  <a:tailEnd/>
                </a:ln>
                <a:effectLst/>
              </p:spPr>
              <p:txBody>
                <a:bodyPr wrap="none"/>
                <a:lstStyle/>
                <a:p>
                  <a:endParaRPr lang="es-EC"/>
                </a:p>
              </p:txBody>
            </p:sp>
          </p:grpSp>
          <p:grpSp>
            <p:nvGrpSpPr>
              <p:cNvPr id="11398" name="Group 134"/>
              <p:cNvGrpSpPr>
                <a:grpSpLocks/>
              </p:cNvGrpSpPr>
              <p:nvPr/>
            </p:nvGrpSpPr>
            <p:grpSpPr bwMode="auto">
              <a:xfrm>
                <a:off x="0" y="2647"/>
                <a:ext cx="1856" cy="374"/>
                <a:chOff x="0" y="2647"/>
                <a:chExt cx="1856" cy="374"/>
              </a:xfrm>
            </p:grpSpPr>
            <p:sp>
              <p:nvSpPr>
                <p:cNvPr id="11363" name="Rectangle 99"/>
                <p:cNvSpPr>
                  <a:spLocks noChangeArrowheads="1"/>
                </p:cNvSpPr>
                <p:nvPr/>
              </p:nvSpPr>
              <p:spPr bwMode="auto">
                <a:xfrm>
                  <a:off x="28" y="2647"/>
                  <a:ext cx="1800"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BENTONITAS</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397" name="Rectangle 133"/>
                <p:cNvSpPr>
                  <a:spLocks noChangeArrowheads="1"/>
                </p:cNvSpPr>
                <p:nvPr/>
              </p:nvSpPr>
              <p:spPr bwMode="auto">
                <a:xfrm>
                  <a:off x="0" y="2647"/>
                  <a:ext cx="1856" cy="374"/>
                </a:xfrm>
                <a:prstGeom prst="rect">
                  <a:avLst/>
                </a:prstGeom>
                <a:noFill/>
                <a:ln w="7">
                  <a:solidFill>
                    <a:srgbClr val="A0A0A0"/>
                  </a:solidFill>
                  <a:miter lim="800000"/>
                  <a:headEnd/>
                  <a:tailEnd/>
                </a:ln>
                <a:effectLst/>
              </p:spPr>
              <p:txBody>
                <a:bodyPr wrap="none"/>
                <a:lstStyle/>
                <a:p>
                  <a:endParaRPr lang="es-EC"/>
                </a:p>
              </p:txBody>
            </p:sp>
          </p:grpSp>
          <p:grpSp>
            <p:nvGrpSpPr>
              <p:cNvPr id="11400" name="Group 136"/>
              <p:cNvGrpSpPr>
                <a:grpSpLocks/>
              </p:cNvGrpSpPr>
              <p:nvPr/>
            </p:nvGrpSpPr>
            <p:grpSpPr bwMode="auto">
              <a:xfrm>
                <a:off x="1856" y="2647"/>
                <a:ext cx="1885" cy="374"/>
                <a:chOff x="1856" y="2647"/>
                <a:chExt cx="1885" cy="374"/>
              </a:xfrm>
            </p:grpSpPr>
            <p:sp>
              <p:nvSpPr>
                <p:cNvPr id="11364" name="Rectangle 100"/>
                <p:cNvSpPr>
                  <a:spLocks noChangeArrowheads="1"/>
                </p:cNvSpPr>
                <p:nvPr/>
              </p:nvSpPr>
              <p:spPr bwMode="auto">
                <a:xfrm>
                  <a:off x="1884" y="2647"/>
                  <a:ext cx="1829"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TOSAGUA – DOS BOCAS</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399" name="Rectangle 135"/>
                <p:cNvSpPr>
                  <a:spLocks noChangeArrowheads="1"/>
                </p:cNvSpPr>
                <p:nvPr/>
              </p:nvSpPr>
              <p:spPr bwMode="auto">
                <a:xfrm>
                  <a:off x="1856" y="2647"/>
                  <a:ext cx="1885" cy="374"/>
                </a:xfrm>
                <a:prstGeom prst="rect">
                  <a:avLst/>
                </a:prstGeom>
                <a:noFill/>
                <a:ln w="7">
                  <a:solidFill>
                    <a:srgbClr val="A0A0A0"/>
                  </a:solidFill>
                  <a:miter lim="800000"/>
                  <a:headEnd/>
                  <a:tailEnd/>
                </a:ln>
                <a:effectLst/>
              </p:spPr>
              <p:txBody>
                <a:bodyPr wrap="none"/>
                <a:lstStyle/>
                <a:p>
                  <a:endParaRPr lang="es-EC"/>
                </a:p>
              </p:txBody>
            </p:sp>
          </p:grpSp>
          <p:grpSp>
            <p:nvGrpSpPr>
              <p:cNvPr id="11402" name="Group 138"/>
              <p:cNvGrpSpPr>
                <a:grpSpLocks/>
              </p:cNvGrpSpPr>
              <p:nvPr/>
            </p:nvGrpSpPr>
            <p:grpSpPr bwMode="auto">
              <a:xfrm>
                <a:off x="0" y="3021"/>
                <a:ext cx="1856" cy="374"/>
                <a:chOff x="0" y="3021"/>
                <a:chExt cx="1856" cy="374"/>
              </a:xfrm>
            </p:grpSpPr>
            <p:sp>
              <p:nvSpPr>
                <p:cNvPr id="11365" name="Rectangle 101"/>
                <p:cNvSpPr>
                  <a:spLocks noChangeArrowheads="1"/>
                </p:cNvSpPr>
                <p:nvPr/>
              </p:nvSpPr>
              <p:spPr bwMode="auto">
                <a:xfrm>
                  <a:off x="28" y="3021"/>
                  <a:ext cx="1800"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DIATOMITAS</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401" name="Rectangle 137"/>
                <p:cNvSpPr>
                  <a:spLocks noChangeArrowheads="1"/>
                </p:cNvSpPr>
                <p:nvPr/>
              </p:nvSpPr>
              <p:spPr bwMode="auto">
                <a:xfrm>
                  <a:off x="0" y="3021"/>
                  <a:ext cx="1856" cy="374"/>
                </a:xfrm>
                <a:prstGeom prst="rect">
                  <a:avLst/>
                </a:prstGeom>
                <a:noFill/>
                <a:ln w="7">
                  <a:solidFill>
                    <a:srgbClr val="A0A0A0"/>
                  </a:solidFill>
                  <a:miter lim="800000"/>
                  <a:headEnd/>
                  <a:tailEnd/>
                </a:ln>
                <a:effectLst/>
              </p:spPr>
              <p:txBody>
                <a:bodyPr wrap="none"/>
                <a:lstStyle/>
                <a:p>
                  <a:endParaRPr lang="es-EC"/>
                </a:p>
              </p:txBody>
            </p:sp>
          </p:grpSp>
          <p:grpSp>
            <p:nvGrpSpPr>
              <p:cNvPr id="11404" name="Group 140"/>
              <p:cNvGrpSpPr>
                <a:grpSpLocks/>
              </p:cNvGrpSpPr>
              <p:nvPr/>
            </p:nvGrpSpPr>
            <p:grpSpPr bwMode="auto">
              <a:xfrm>
                <a:off x="1856" y="3021"/>
                <a:ext cx="1885" cy="374"/>
                <a:chOff x="1856" y="3021"/>
                <a:chExt cx="1885" cy="374"/>
              </a:xfrm>
            </p:grpSpPr>
            <p:sp>
              <p:nvSpPr>
                <p:cNvPr id="11366" name="Rectangle 102"/>
                <p:cNvSpPr>
                  <a:spLocks noChangeArrowheads="1"/>
                </p:cNvSpPr>
                <p:nvPr/>
              </p:nvSpPr>
              <p:spPr bwMode="auto">
                <a:xfrm>
                  <a:off x="1884" y="3021"/>
                  <a:ext cx="1829"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VILLINGOTA</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403" name="Rectangle 139"/>
                <p:cNvSpPr>
                  <a:spLocks noChangeArrowheads="1"/>
                </p:cNvSpPr>
                <p:nvPr/>
              </p:nvSpPr>
              <p:spPr bwMode="auto">
                <a:xfrm>
                  <a:off x="1856" y="3021"/>
                  <a:ext cx="1885" cy="374"/>
                </a:xfrm>
                <a:prstGeom prst="rect">
                  <a:avLst/>
                </a:prstGeom>
                <a:noFill/>
                <a:ln w="7">
                  <a:solidFill>
                    <a:srgbClr val="A0A0A0"/>
                  </a:solidFill>
                  <a:miter lim="800000"/>
                  <a:headEnd/>
                  <a:tailEnd/>
                </a:ln>
                <a:effectLst/>
              </p:spPr>
              <p:txBody>
                <a:bodyPr wrap="none"/>
                <a:lstStyle/>
                <a:p>
                  <a:endParaRPr lang="es-EC"/>
                </a:p>
              </p:txBody>
            </p:sp>
          </p:grpSp>
          <p:grpSp>
            <p:nvGrpSpPr>
              <p:cNvPr id="11406" name="Group 142"/>
              <p:cNvGrpSpPr>
                <a:grpSpLocks/>
              </p:cNvGrpSpPr>
              <p:nvPr/>
            </p:nvGrpSpPr>
            <p:grpSpPr bwMode="auto">
              <a:xfrm>
                <a:off x="0" y="3395"/>
                <a:ext cx="1856" cy="374"/>
                <a:chOff x="0" y="3395"/>
                <a:chExt cx="1856" cy="374"/>
              </a:xfrm>
            </p:grpSpPr>
            <p:sp>
              <p:nvSpPr>
                <p:cNvPr id="11367" name="Rectangle 103"/>
                <p:cNvSpPr>
                  <a:spLocks noChangeArrowheads="1"/>
                </p:cNvSpPr>
                <p:nvPr/>
              </p:nvSpPr>
              <p:spPr bwMode="auto">
                <a:xfrm>
                  <a:off x="28" y="3395"/>
                  <a:ext cx="1800"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YESO</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405" name="Rectangle 141"/>
                <p:cNvSpPr>
                  <a:spLocks noChangeArrowheads="1"/>
                </p:cNvSpPr>
                <p:nvPr/>
              </p:nvSpPr>
              <p:spPr bwMode="auto">
                <a:xfrm>
                  <a:off x="0" y="3395"/>
                  <a:ext cx="1856" cy="374"/>
                </a:xfrm>
                <a:prstGeom prst="rect">
                  <a:avLst/>
                </a:prstGeom>
                <a:noFill/>
                <a:ln w="7">
                  <a:solidFill>
                    <a:srgbClr val="A0A0A0"/>
                  </a:solidFill>
                  <a:miter lim="800000"/>
                  <a:headEnd/>
                  <a:tailEnd/>
                </a:ln>
                <a:effectLst/>
              </p:spPr>
              <p:txBody>
                <a:bodyPr wrap="none"/>
                <a:lstStyle/>
                <a:p>
                  <a:endParaRPr lang="es-EC"/>
                </a:p>
              </p:txBody>
            </p:sp>
          </p:grpSp>
          <p:grpSp>
            <p:nvGrpSpPr>
              <p:cNvPr id="11408" name="Group 144"/>
              <p:cNvGrpSpPr>
                <a:grpSpLocks/>
              </p:cNvGrpSpPr>
              <p:nvPr/>
            </p:nvGrpSpPr>
            <p:grpSpPr bwMode="auto">
              <a:xfrm>
                <a:off x="1856" y="3395"/>
                <a:ext cx="1885" cy="374"/>
                <a:chOff x="1856" y="3395"/>
                <a:chExt cx="1885" cy="374"/>
              </a:xfrm>
            </p:grpSpPr>
            <p:sp>
              <p:nvSpPr>
                <p:cNvPr id="11368" name="Rectangle 104"/>
                <p:cNvSpPr>
                  <a:spLocks noChangeArrowheads="1"/>
                </p:cNvSpPr>
                <p:nvPr/>
              </p:nvSpPr>
              <p:spPr bwMode="auto">
                <a:xfrm>
                  <a:off x="1884" y="3395"/>
                  <a:ext cx="1829"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TOSAGUA  - DOS BOCAS</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407" name="Rectangle 143"/>
                <p:cNvSpPr>
                  <a:spLocks noChangeArrowheads="1"/>
                </p:cNvSpPr>
                <p:nvPr/>
              </p:nvSpPr>
              <p:spPr bwMode="auto">
                <a:xfrm>
                  <a:off x="1856" y="3395"/>
                  <a:ext cx="1885" cy="374"/>
                </a:xfrm>
                <a:prstGeom prst="rect">
                  <a:avLst/>
                </a:prstGeom>
                <a:noFill/>
                <a:ln w="7">
                  <a:solidFill>
                    <a:srgbClr val="A0A0A0"/>
                  </a:solidFill>
                  <a:miter lim="800000"/>
                  <a:headEnd/>
                  <a:tailEnd/>
                </a:ln>
                <a:effectLst/>
              </p:spPr>
              <p:txBody>
                <a:bodyPr wrap="none"/>
                <a:lstStyle/>
                <a:p>
                  <a:endParaRPr lang="es-EC"/>
                </a:p>
              </p:txBody>
            </p:sp>
          </p:grpSp>
          <p:grpSp>
            <p:nvGrpSpPr>
              <p:cNvPr id="11410" name="Group 146"/>
              <p:cNvGrpSpPr>
                <a:grpSpLocks/>
              </p:cNvGrpSpPr>
              <p:nvPr/>
            </p:nvGrpSpPr>
            <p:grpSpPr bwMode="auto">
              <a:xfrm>
                <a:off x="0" y="3769"/>
                <a:ext cx="1856" cy="374"/>
                <a:chOff x="0" y="3769"/>
                <a:chExt cx="1856" cy="374"/>
              </a:xfrm>
            </p:grpSpPr>
            <p:sp>
              <p:nvSpPr>
                <p:cNvPr id="11369" name="Rectangle 105"/>
                <p:cNvSpPr>
                  <a:spLocks noChangeArrowheads="1"/>
                </p:cNvSpPr>
                <p:nvPr/>
              </p:nvSpPr>
              <p:spPr bwMode="auto">
                <a:xfrm>
                  <a:off x="28" y="3769"/>
                  <a:ext cx="1800"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ARENISCAS CUARZOSAS</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409" name="Rectangle 145"/>
                <p:cNvSpPr>
                  <a:spLocks noChangeArrowheads="1"/>
                </p:cNvSpPr>
                <p:nvPr/>
              </p:nvSpPr>
              <p:spPr bwMode="auto">
                <a:xfrm>
                  <a:off x="0" y="3769"/>
                  <a:ext cx="1856" cy="374"/>
                </a:xfrm>
                <a:prstGeom prst="rect">
                  <a:avLst/>
                </a:prstGeom>
                <a:noFill/>
                <a:ln w="7">
                  <a:solidFill>
                    <a:srgbClr val="A0A0A0"/>
                  </a:solidFill>
                  <a:miter lim="800000"/>
                  <a:headEnd/>
                  <a:tailEnd/>
                </a:ln>
                <a:effectLst/>
              </p:spPr>
              <p:txBody>
                <a:bodyPr wrap="none"/>
                <a:lstStyle/>
                <a:p>
                  <a:endParaRPr lang="es-EC"/>
                </a:p>
              </p:txBody>
            </p:sp>
          </p:grpSp>
          <p:grpSp>
            <p:nvGrpSpPr>
              <p:cNvPr id="11412" name="Group 148"/>
              <p:cNvGrpSpPr>
                <a:grpSpLocks/>
              </p:cNvGrpSpPr>
              <p:nvPr/>
            </p:nvGrpSpPr>
            <p:grpSpPr bwMode="auto">
              <a:xfrm>
                <a:off x="1856" y="3769"/>
                <a:ext cx="1885" cy="374"/>
                <a:chOff x="1856" y="3769"/>
                <a:chExt cx="1885" cy="374"/>
              </a:xfrm>
            </p:grpSpPr>
            <p:sp>
              <p:nvSpPr>
                <p:cNvPr id="11370" name="Rectangle 106"/>
                <p:cNvSpPr>
                  <a:spLocks noChangeArrowheads="1"/>
                </p:cNvSpPr>
                <p:nvPr/>
              </p:nvSpPr>
              <p:spPr bwMode="auto">
                <a:xfrm>
                  <a:off x="1884" y="3769"/>
                  <a:ext cx="1829"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TOSAGUA – ZAPOTAL</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411" name="Rectangle 147"/>
                <p:cNvSpPr>
                  <a:spLocks noChangeArrowheads="1"/>
                </p:cNvSpPr>
                <p:nvPr/>
              </p:nvSpPr>
              <p:spPr bwMode="auto">
                <a:xfrm>
                  <a:off x="1856" y="3769"/>
                  <a:ext cx="1885" cy="374"/>
                </a:xfrm>
                <a:prstGeom prst="rect">
                  <a:avLst/>
                </a:prstGeom>
                <a:noFill/>
                <a:ln w="7">
                  <a:solidFill>
                    <a:srgbClr val="A0A0A0"/>
                  </a:solidFill>
                  <a:miter lim="800000"/>
                  <a:headEnd/>
                  <a:tailEnd/>
                </a:ln>
                <a:effectLst/>
              </p:spPr>
              <p:txBody>
                <a:bodyPr wrap="none"/>
                <a:lstStyle/>
                <a:p>
                  <a:endParaRPr lang="es-EC"/>
                </a:p>
              </p:txBody>
            </p:sp>
          </p:grpSp>
          <p:grpSp>
            <p:nvGrpSpPr>
              <p:cNvPr id="11414" name="Group 150"/>
              <p:cNvGrpSpPr>
                <a:grpSpLocks/>
              </p:cNvGrpSpPr>
              <p:nvPr/>
            </p:nvGrpSpPr>
            <p:grpSpPr bwMode="auto">
              <a:xfrm>
                <a:off x="0" y="4143"/>
                <a:ext cx="1856" cy="374"/>
                <a:chOff x="0" y="4143"/>
                <a:chExt cx="1856" cy="374"/>
              </a:xfrm>
            </p:grpSpPr>
            <p:sp>
              <p:nvSpPr>
                <p:cNvPr id="11371" name="Rectangle 107"/>
                <p:cNvSpPr>
                  <a:spLocks noChangeArrowheads="1"/>
                </p:cNvSpPr>
                <p:nvPr/>
              </p:nvSpPr>
              <p:spPr bwMode="auto">
                <a:xfrm>
                  <a:off x="28" y="4143"/>
                  <a:ext cx="1800"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ARENAS  FERROSAS</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413" name="Rectangle 149"/>
                <p:cNvSpPr>
                  <a:spLocks noChangeArrowheads="1"/>
                </p:cNvSpPr>
                <p:nvPr/>
              </p:nvSpPr>
              <p:spPr bwMode="auto">
                <a:xfrm>
                  <a:off x="0" y="4143"/>
                  <a:ext cx="1856" cy="374"/>
                </a:xfrm>
                <a:prstGeom prst="rect">
                  <a:avLst/>
                </a:prstGeom>
                <a:noFill/>
                <a:ln w="7">
                  <a:solidFill>
                    <a:srgbClr val="A0A0A0"/>
                  </a:solidFill>
                  <a:miter lim="800000"/>
                  <a:headEnd/>
                  <a:tailEnd/>
                </a:ln>
                <a:effectLst/>
              </p:spPr>
              <p:txBody>
                <a:bodyPr wrap="none"/>
                <a:lstStyle/>
                <a:p>
                  <a:endParaRPr lang="es-EC"/>
                </a:p>
              </p:txBody>
            </p:sp>
          </p:grpSp>
          <p:grpSp>
            <p:nvGrpSpPr>
              <p:cNvPr id="11416" name="Group 152"/>
              <p:cNvGrpSpPr>
                <a:grpSpLocks/>
              </p:cNvGrpSpPr>
              <p:nvPr/>
            </p:nvGrpSpPr>
            <p:grpSpPr bwMode="auto">
              <a:xfrm>
                <a:off x="1856" y="4143"/>
                <a:ext cx="1885" cy="374"/>
                <a:chOff x="1856" y="4143"/>
                <a:chExt cx="1885" cy="374"/>
              </a:xfrm>
            </p:grpSpPr>
            <p:sp>
              <p:nvSpPr>
                <p:cNvPr id="11372" name="Rectangle 108"/>
                <p:cNvSpPr>
                  <a:spLocks noChangeArrowheads="1"/>
                </p:cNvSpPr>
                <p:nvPr/>
              </p:nvSpPr>
              <p:spPr bwMode="auto">
                <a:xfrm>
                  <a:off x="1884" y="4143"/>
                  <a:ext cx="1829" cy="374"/>
                </a:xfrm>
                <a:prstGeom prst="rect">
                  <a:avLst/>
                </a:prstGeom>
                <a:noFill/>
                <a:ln w="9525">
                  <a:noFill/>
                  <a:miter lim="800000"/>
                  <a:headEnd/>
                  <a:tailEnd/>
                </a:ln>
                <a:effectLst/>
              </p:spPr>
              <p:txBody>
                <a:bodyPr bIns="0"/>
                <a:lstStyle/>
                <a:p>
                  <a:pPr algn="just">
                    <a:spcBef>
                      <a:spcPct val="0"/>
                    </a:spcBef>
                  </a:pPr>
                  <a:r>
                    <a:rPr lang="es-ES" sz="1200">
                      <a:solidFill>
                        <a:schemeClr val="tx1"/>
                      </a:solidFill>
                    </a:rPr>
                    <a:t>ACUMULACIONES DE PLAYA</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415" name="Rectangle 151"/>
                <p:cNvSpPr>
                  <a:spLocks noChangeArrowheads="1"/>
                </p:cNvSpPr>
                <p:nvPr/>
              </p:nvSpPr>
              <p:spPr bwMode="auto">
                <a:xfrm>
                  <a:off x="1856" y="4143"/>
                  <a:ext cx="1885" cy="374"/>
                </a:xfrm>
                <a:prstGeom prst="rect">
                  <a:avLst/>
                </a:prstGeom>
                <a:noFill/>
                <a:ln w="7">
                  <a:solidFill>
                    <a:srgbClr val="A0A0A0"/>
                  </a:solidFill>
                  <a:miter lim="800000"/>
                  <a:headEnd/>
                  <a:tailEnd/>
                </a:ln>
                <a:effectLst/>
              </p:spPr>
              <p:txBody>
                <a:bodyPr wrap="none"/>
                <a:lstStyle/>
                <a:p>
                  <a:endParaRPr lang="es-EC"/>
                </a:p>
              </p:txBody>
            </p:sp>
          </p:grpSp>
          <p:grpSp>
            <p:nvGrpSpPr>
              <p:cNvPr id="11418" name="Group 154"/>
              <p:cNvGrpSpPr>
                <a:grpSpLocks/>
              </p:cNvGrpSpPr>
              <p:nvPr/>
            </p:nvGrpSpPr>
            <p:grpSpPr bwMode="auto">
              <a:xfrm>
                <a:off x="0" y="4517"/>
                <a:ext cx="1856" cy="489"/>
                <a:chOff x="0" y="4517"/>
                <a:chExt cx="1856" cy="489"/>
              </a:xfrm>
            </p:grpSpPr>
            <p:sp>
              <p:nvSpPr>
                <p:cNvPr id="11373" name="Rectangle 109"/>
                <p:cNvSpPr>
                  <a:spLocks noChangeArrowheads="1"/>
                </p:cNvSpPr>
                <p:nvPr/>
              </p:nvSpPr>
              <p:spPr bwMode="auto">
                <a:xfrm>
                  <a:off x="28" y="4517"/>
                  <a:ext cx="1800" cy="489"/>
                </a:xfrm>
                <a:prstGeom prst="rect">
                  <a:avLst/>
                </a:prstGeom>
                <a:noFill/>
                <a:ln w="9525">
                  <a:noFill/>
                  <a:miter lim="800000"/>
                  <a:headEnd/>
                  <a:tailEnd/>
                </a:ln>
                <a:effectLst/>
              </p:spPr>
              <p:txBody>
                <a:bodyPr bIns="0"/>
                <a:lstStyle/>
                <a:p>
                  <a:pPr algn="just">
                    <a:spcBef>
                      <a:spcPct val="0"/>
                    </a:spcBef>
                  </a:pPr>
                  <a:r>
                    <a:rPr lang="es-ES" sz="1200">
                      <a:solidFill>
                        <a:schemeClr val="tx1"/>
                      </a:solidFill>
                    </a:rPr>
                    <a:t>ORO</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417" name="Rectangle 153"/>
                <p:cNvSpPr>
                  <a:spLocks noChangeArrowheads="1"/>
                </p:cNvSpPr>
                <p:nvPr/>
              </p:nvSpPr>
              <p:spPr bwMode="auto">
                <a:xfrm>
                  <a:off x="0" y="4517"/>
                  <a:ext cx="1856" cy="489"/>
                </a:xfrm>
                <a:prstGeom prst="rect">
                  <a:avLst/>
                </a:prstGeom>
                <a:noFill/>
                <a:ln w="7">
                  <a:solidFill>
                    <a:srgbClr val="A0A0A0"/>
                  </a:solidFill>
                  <a:miter lim="800000"/>
                  <a:headEnd/>
                  <a:tailEnd/>
                </a:ln>
                <a:effectLst/>
              </p:spPr>
              <p:txBody>
                <a:bodyPr wrap="none"/>
                <a:lstStyle/>
                <a:p>
                  <a:endParaRPr lang="es-EC"/>
                </a:p>
              </p:txBody>
            </p:sp>
          </p:grpSp>
          <p:grpSp>
            <p:nvGrpSpPr>
              <p:cNvPr id="11420" name="Group 156"/>
              <p:cNvGrpSpPr>
                <a:grpSpLocks/>
              </p:cNvGrpSpPr>
              <p:nvPr/>
            </p:nvGrpSpPr>
            <p:grpSpPr bwMode="auto">
              <a:xfrm>
                <a:off x="1856" y="4517"/>
                <a:ext cx="1885" cy="489"/>
                <a:chOff x="1856" y="4517"/>
                <a:chExt cx="1885" cy="489"/>
              </a:xfrm>
            </p:grpSpPr>
            <p:sp>
              <p:nvSpPr>
                <p:cNvPr id="11374" name="Rectangle 110"/>
                <p:cNvSpPr>
                  <a:spLocks noChangeArrowheads="1"/>
                </p:cNvSpPr>
                <p:nvPr/>
              </p:nvSpPr>
              <p:spPr bwMode="auto">
                <a:xfrm>
                  <a:off x="1884" y="4517"/>
                  <a:ext cx="1829" cy="489"/>
                </a:xfrm>
                <a:prstGeom prst="rect">
                  <a:avLst/>
                </a:prstGeom>
                <a:noFill/>
                <a:ln w="9525">
                  <a:noFill/>
                  <a:miter lim="800000"/>
                  <a:headEnd/>
                  <a:tailEnd/>
                </a:ln>
                <a:effectLst/>
              </p:spPr>
              <p:txBody>
                <a:bodyPr bIns="0"/>
                <a:lstStyle/>
                <a:p>
                  <a:pPr algn="just">
                    <a:spcBef>
                      <a:spcPct val="0"/>
                    </a:spcBef>
                  </a:pPr>
                  <a:r>
                    <a:rPr lang="es-ES" sz="1200">
                      <a:solidFill>
                        <a:schemeClr val="tx1"/>
                      </a:solidFill>
                    </a:rPr>
                    <a:t>PIÑÓN, MACUCHI, APAGUA</a:t>
                  </a:r>
                  <a:endParaRPr lang="es-ES" sz="1400">
                    <a:solidFill>
                      <a:schemeClr val="tx1"/>
                    </a:solidFill>
                  </a:endParaRPr>
                </a:p>
                <a:p>
                  <a:pPr algn="just" eaLnBrk="0" hangingPunct="0">
                    <a:spcBef>
                      <a:spcPct val="0"/>
                    </a:spcBef>
                  </a:pPr>
                  <a:r>
                    <a:rPr lang="es-ES" sz="1200">
                      <a:solidFill>
                        <a:schemeClr val="tx1"/>
                      </a:solidFill>
                      <a:cs typeface="Times New Roman" charset="0"/>
                    </a:rPr>
                    <a:t>GRAVAS CUATERNARIAS</a:t>
                  </a:r>
                </a:p>
                <a:p>
                  <a:pPr algn="just" eaLnBrk="0" hangingPunct="0">
                    <a:spcBef>
                      <a:spcPct val="0"/>
                    </a:spcBef>
                  </a:pPr>
                  <a:endParaRPr lang="es-ES" sz="2400">
                    <a:solidFill>
                      <a:schemeClr val="tx1"/>
                    </a:solidFill>
                  </a:endParaRPr>
                </a:p>
              </p:txBody>
            </p:sp>
            <p:sp>
              <p:nvSpPr>
                <p:cNvPr id="11419" name="Rectangle 155"/>
                <p:cNvSpPr>
                  <a:spLocks noChangeArrowheads="1"/>
                </p:cNvSpPr>
                <p:nvPr/>
              </p:nvSpPr>
              <p:spPr bwMode="auto">
                <a:xfrm>
                  <a:off x="1856" y="4517"/>
                  <a:ext cx="1885" cy="489"/>
                </a:xfrm>
                <a:prstGeom prst="rect">
                  <a:avLst/>
                </a:prstGeom>
                <a:noFill/>
                <a:ln w="7">
                  <a:solidFill>
                    <a:srgbClr val="A0A0A0"/>
                  </a:solidFill>
                  <a:miter lim="800000"/>
                  <a:headEnd/>
                  <a:tailEnd/>
                </a:ln>
                <a:effectLst/>
              </p:spPr>
              <p:txBody>
                <a:bodyPr wrap="none"/>
                <a:lstStyle/>
                <a:p>
                  <a:endParaRPr lang="es-EC"/>
                </a:p>
              </p:txBody>
            </p:sp>
          </p:grpSp>
          <p:grpSp>
            <p:nvGrpSpPr>
              <p:cNvPr id="11422" name="Group 158"/>
              <p:cNvGrpSpPr>
                <a:grpSpLocks/>
              </p:cNvGrpSpPr>
              <p:nvPr/>
            </p:nvGrpSpPr>
            <p:grpSpPr bwMode="auto">
              <a:xfrm>
                <a:off x="0" y="5006"/>
                <a:ext cx="1856" cy="489"/>
                <a:chOff x="0" y="5006"/>
                <a:chExt cx="1856" cy="489"/>
              </a:xfrm>
            </p:grpSpPr>
            <p:sp>
              <p:nvSpPr>
                <p:cNvPr id="11375" name="Rectangle 111"/>
                <p:cNvSpPr>
                  <a:spLocks noChangeArrowheads="1"/>
                </p:cNvSpPr>
                <p:nvPr/>
              </p:nvSpPr>
              <p:spPr bwMode="auto">
                <a:xfrm>
                  <a:off x="28" y="5006"/>
                  <a:ext cx="1800" cy="489"/>
                </a:xfrm>
                <a:prstGeom prst="rect">
                  <a:avLst/>
                </a:prstGeom>
                <a:noFill/>
                <a:ln w="9525">
                  <a:noFill/>
                  <a:miter lim="800000"/>
                  <a:headEnd/>
                  <a:tailEnd/>
                </a:ln>
                <a:effectLst/>
              </p:spPr>
              <p:txBody>
                <a:bodyPr bIns="0"/>
                <a:lstStyle/>
                <a:p>
                  <a:pPr algn="just">
                    <a:spcBef>
                      <a:spcPct val="0"/>
                    </a:spcBef>
                  </a:pPr>
                  <a:r>
                    <a:rPr lang="es-ES" sz="1200">
                      <a:solidFill>
                        <a:schemeClr val="tx1"/>
                      </a:solidFill>
                    </a:rPr>
                    <a:t>POLIMETÁLICOS Y ROCAS ORNAMENTALES</a:t>
                  </a:r>
                  <a:endParaRPr lang="es-ES" sz="1400">
                    <a:solidFill>
                      <a:schemeClr val="tx1"/>
                    </a:solidFill>
                  </a:endParaRPr>
                </a:p>
                <a:p>
                  <a:pPr algn="just" eaLnBrk="0" hangingPunct="0">
                    <a:spcBef>
                      <a:spcPct val="0"/>
                    </a:spcBef>
                  </a:pPr>
                  <a:endParaRPr lang="es-ES" sz="2400">
                    <a:solidFill>
                      <a:schemeClr val="tx1"/>
                    </a:solidFill>
                  </a:endParaRPr>
                </a:p>
              </p:txBody>
            </p:sp>
            <p:sp>
              <p:nvSpPr>
                <p:cNvPr id="11421" name="Rectangle 157"/>
                <p:cNvSpPr>
                  <a:spLocks noChangeArrowheads="1"/>
                </p:cNvSpPr>
                <p:nvPr/>
              </p:nvSpPr>
              <p:spPr bwMode="auto">
                <a:xfrm>
                  <a:off x="0" y="5006"/>
                  <a:ext cx="1856" cy="489"/>
                </a:xfrm>
                <a:prstGeom prst="rect">
                  <a:avLst/>
                </a:prstGeom>
                <a:noFill/>
                <a:ln w="7">
                  <a:solidFill>
                    <a:srgbClr val="A0A0A0"/>
                  </a:solidFill>
                  <a:miter lim="800000"/>
                  <a:headEnd/>
                  <a:tailEnd/>
                </a:ln>
                <a:effectLst/>
              </p:spPr>
              <p:txBody>
                <a:bodyPr wrap="none"/>
                <a:lstStyle/>
                <a:p>
                  <a:endParaRPr lang="es-EC"/>
                </a:p>
              </p:txBody>
            </p:sp>
          </p:grpSp>
          <p:grpSp>
            <p:nvGrpSpPr>
              <p:cNvPr id="11424" name="Group 160"/>
              <p:cNvGrpSpPr>
                <a:grpSpLocks/>
              </p:cNvGrpSpPr>
              <p:nvPr/>
            </p:nvGrpSpPr>
            <p:grpSpPr bwMode="auto">
              <a:xfrm>
                <a:off x="1856" y="5006"/>
                <a:ext cx="1885" cy="489"/>
                <a:chOff x="1856" y="5006"/>
                <a:chExt cx="1885" cy="489"/>
              </a:xfrm>
            </p:grpSpPr>
            <p:sp>
              <p:nvSpPr>
                <p:cNvPr id="11376" name="Rectangle 112"/>
                <p:cNvSpPr>
                  <a:spLocks noChangeArrowheads="1"/>
                </p:cNvSpPr>
                <p:nvPr/>
              </p:nvSpPr>
              <p:spPr bwMode="auto">
                <a:xfrm>
                  <a:off x="1884" y="5006"/>
                  <a:ext cx="1829" cy="489"/>
                </a:xfrm>
                <a:prstGeom prst="rect">
                  <a:avLst/>
                </a:prstGeom>
                <a:noFill/>
                <a:ln w="9525">
                  <a:noFill/>
                  <a:miter lim="800000"/>
                  <a:headEnd/>
                  <a:tailEnd/>
                </a:ln>
                <a:effectLst/>
              </p:spPr>
              <p:txBody>
                <a:bodyPr/>
                <a:lstStyle/>
                <a:p>
                  <a:pPr algn="just">
                    <a:spcBef>
                      <a:spcPct val="0"/>
                    </a:spcBef>
                  </a:pPr>
                  <a:r>
                    <a:rPr lang="es-ES" sz="1200">
                      <a:solidFill>
                        <a:schemeClr val="tx1"/>
                      </a:solidFill>
                      <a:cs typeface="Times New Roman" charset="0"/>
                    </a:rPr>
                    <a:t>PIÑÓN,  SAN  EDUARDO, MACUCHI.</a:t>
                  </a:r>
                </a:p>
                <a:p>
                  <a:pPr algn="just" eaLnBrk="0" hangingPunct="0">
                    <a:spcBef>
                      <a:spcPct val="0"/>
                    </a:spcBef>
                  </a:pPr>
                  <a:endParaRPr lang="es-ES" sz="2400">
                    <a:solidFill>
                      <a:schemeClr val="tx1"/>
                    </a:solidFill>
                  </a:endParaRPr>
                </a:p>
              </p:txBody>
            </p:sp>
            <p:sp>
              <p:nvSpPr>
                <p:cNvPr id="11423" name="Rectangle 159"/>
                <p:cNvSpPr>
                  <a:spLocks noChangeArrowheads="1"/>
                </p:cNvSpPr>
                <p:nvPr/>
              </p:nvSpPr>
              <p:spPr bwMode="auto">
                <a:xfrm>
                  <a:off x="1856" y="5006"/>
                  <a:ext cx="1885" cy="489"/>
                </a:xfrm>
                <a:prstGeom prst="rect">
                  <a:avLst/>
                </a:prstGeom>
                <a:noFill/>
                <a:ln w="7">
                  <a:solidFill>
                    <a:srgbClr val="A0A0A0"/>
                  </a:solidFill>
                  <a:miter lim="800000"/>
                  <a:headEnd/>
                  <a:tailEnd/>
                </a:ln>
                <a:effectLst/>
              </p:spPr>
              <p:txBody>
                <a:bodyPr wrap="none"/>
                <a:lstStyle/>
                <a:p>
                  <a:endParaRPr lang="es-EC"/>
                </a:p>
              </p:txBody>
            </p:sp>
          </p:grpSp>
        </p:grpSp>
        <p:sp>
          <p:nvSpPr>
            <p:cNvPr id="11426" name="Rectangle 162"/>
            <p:cNvSpPr>
              <a:spLocks noChangeArrowheads="1"/>
            </p:cNvSpPr>
            <p:nvPr/>
          </p:nvSpPr>
          <p:spPr bwMode="auto">
            <a:xfrm>
              <a:off x="-3" y="515"/>
              <a:ext cx="3747" cy="4983"/>
            </a:xfrm>
            <a:prstGeom prst="rect">
              <a:avLst/>
            </a:prstGeom>
            <a:noFill/>
            <a:ln w="9525">
              <a:solidFill>
                <a:srgbClr val="A0A0A0"/>
              </a:solidFill>
              <a:miter lim="800000"/>
              <a:headEnd/>
              <a:tailEnd/>
            </a:ln>
            <a:effectLst/>
          </p:spPr>
          <p:txBody>
            <a:bodyPr wrap="none"/>
            <a:lstStyle/>
            <a:p>
              <a:endParaRPr lang="es-EC"/>
            </a:p>
          </p:txBody>
        </p:sp>
      </p:grpSp>
      <p:sp>
        <p:nvSpPr>
          <p:cNvPr id="11428" name="Text Box 164"/>
          <p:cNvSpPr txBox="1">
            <a:spLocks noChangeArrowheads="1"/>
          </p:cNvSpPr>
          <p:nvPr/>
        </p:nvSpPr>
        <p:spPr bwMode="auto">
          <a:xfrm>
            <a:off x="762000" y="609600"/>
            <a:ext cx="7696200" cy="457200"/>
          </a:xfrm>
          <a:prstGeom prst="rect">
            <a:avLst/>
          </a:prstGeom>
          <a:noFill/>
          <a:ln w="9525">
            <a:noFill/>
            <a:miter lim="800000"/>
            <a:headEnd/>
            <a:tailEnd/>
          </a:ln>
          <a:effectLst/>
        </p:spPr>
        <p:txBody>
          <a:bodyPr>
            <a:spAutoFit/>
          </a:bodyPr>
          <a:lstStyle/>
          <a:p>
            <a:r>
              <a:rPr lang="es-ES_tradnl" sz="2400" b="1"/>
              <a:t>FUENTES  DE  MATERIALES  DE  CONSTRUCCIÓN</a:t>
            </a:r>
            <a:endParaRPr lang="es-ES" sz="2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11428"/>
                                        </p:tgtEl>
                                        <p:attrNameLst>
                                          <p:attrName>style.visibility</p:attrName>
                                        </p:attrNameLst>
                                      </p:cBhvr>
                                      <p:to>
                                        <p:strVal val="visible"/>
                                      </p:to>
                                    </p:set>
                                    <p:animEffect transition="in" filter="blinds(horizontal)">
                                      <p:cBhvr>
                                        <p:cTn id="7" dur="500"/>
                                        <p:tgtEl>
                                          <p:spTgt spid="11428"/>
                                        </p:tgtEl>
                                      </p:cBhvr>
                                    </p:animEffect>
                                  </p:childTnLst>
                                </p:cTn>
                              </p:par>
                            </p:childTnLst>
                          </p:cTn>
                        </p:par>
                        <p:par>
                          <p:cTn id="8" fill="hold">
                            <p:stCondLst>
                              <p:cond delay="1500"/>
                            </p:stCondLst>
                            <p:childTnLst>
                              <p:par>
                                <p:cTn id="9" presetID="9" presetClass="entr" presetSubtype="0" fill="hold" nodeType="afterEffect">
                                  <p:stCondLst>
                                    <p:cond delay="2000"/>
                                  </p:stCondLst>
                                  <p:childTnLst>
                                    <p:set>
                                      <p:cBhvr>
                                        <p:cTn id="10" dur="1" fill="hold">
                                          <p:stCondLst>
                                            <p:cond delay="0"/>
                                          </p:stCondLst>
                                        </p:cTn>
                                        <p:tgtEl>
                                          <p:spTgt spid="11427"/>
                                        </p:tgtEl>
                                        <p:attrNameLst>
                                          <p:attrName>style.visibility</p:attrName>
                                        </p:attrNameLst>
                                      </p:cBhvr>
                                      <p:to>
                                        <p:strVal val="visible"/>
                                      </p:to>
                                    </p:set>
                                    <p:animEffect transition="in" filter="dissolve">
                                      <p:cBhvr>
                                        <p:cTn id="11" dur="500"/>
                                        <p:tgtEl>
                                          <p:spTgt spid="11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descr="C:\Mis documentos\Catalina  González\Producción Caliza Guayas.jpg"/>
          <p:cNvPicPr>
            <a:picLocks noChangeAspect="1" noChangeArrowheads="1"/>
          </p:cNvPicPr>
          <p:nvPr/>
        </p:nvPicPr>
        <p:blipFill>
          <a:blip r:embed="rId2" cstate="print"/>
          <a:srcRect/>
          <a:stretch>
            <a:fillRect/>
          </a:stretch>
        </p:blipFill>
        <p:spPr bwMode="auto">
          <a:xfrm>
            <a:off x="381000" y="457200"/>
            <a:ext cx="3657600" cy="3090863"/>
          </a:xfrm>
          <a:prstGeom prst="rect">
            <a:avLst/>
          </a:prstGeom>
          <a:noFill/>
        </p:spPr>
      </p:pic>
      <p:pic>
        <p:nvPicPr>
          <p:cNvPr id="12294" name="Picture 6" descr="C:\Mis documentos\Catalina  González\Foto Prod. Caliza.jpg"/>
          <p:cNvPicPr>
            <a:picLocks noChangeAspect="1" noChangeArrowheads="1"/>
          </p:cNvPicPr>
          <p:nvPr/>
        </p:nvPicPr>
        <p:blipFill>
          <a:blip r:embed="rId3"/>
          <a:srcRect/>
          <a:stretch>
            <a:fillRect/>
          </a:stretch>
        </p:blipFill>
        <p:spPr bwMode="auto">
          <a:xfrm>
            <a:off x="4038600" y="3581400"/>
            <a:ext cx="4730750" cy="2659063"/>
          </a:xfrm>
          <a:prstGeom prst="rect">
            <a:avLst/>
          </a:prstGeom>
          <a:noFill/>
        </p:spPr>
      </p:pic>
      <p:sp>
        <p:nvSpPr>
          <p:cNvPr id="12295" name="Text Box 7"/>
          <p:cNvSpPr txBox="1">
            <a:spLocks noChangeArrowheads="1"/>
          </p:cNvSpPr>
          <p:nvPr/>
        </p:nvSpPr>
        <p:spPr bwMode="auto">
          <a:xfrm>
            <a:off x="1066800" y="3733800"/>
            <a:ext cx="2667000" cy="2536825"/>
          </a:xfrm>
          <a:prstGeom prst="rect">
            <a:avLst/>
          </a:prstGeom>
          <a:noFill/>
          <a:ln w="9525">
            <a:noFill/>
            <a:miter lim="800000"/>
            <a:headEnd/>
            <a:tailEnd/>
          </a:ln>
          <a:effectLst/>
        </p:spPr>
        <p:txBody>
          <a:bodyPr>
            <a:spAutoFit/>
          </a:bodyPr>
          <a:lstStyle/>
          <a:p>
            <a:pPr algn="just"/>
            <a:r>
              <a:rPr lang="es-ES_tradnl" sz="1600">
                <a:solidFill>
                  <a:schemeClr val="tx1"/>
                </a:solidFill>
              </a:rPr>
              <a:t>Vertedero de la Presa San Vicente en la Península de Santa Elena y amortiguador de energía construido de Pedraplen.</a:t>
            </a:r>
          </a:p>
          <a:p>
            <a:pPr algn="just"/>
            <a:endParaRPr lang="es-ES_tradnl" sz="1600">
              <a:solidFill>
                <a:schemeClr val="tx1"/>
              </a:solidFill>
            </a:endParaRPr>
          </a:p>
          <a:p>
            <a:pPr algn="just"/>
            <a:r>
              <a:rPr lang="es-ES_tradnl" sz="1600">
                <a:solidFill>
                  <a:schemeClr val="tx1"/>
                </a:solidFill>
              </a:rPr>
              <a:t>El agregado para el Hormigón y la piedra para el Pedraplen es de Caliza</a:t>
            </a:r>
            <a:endParaRPr lang="es-ES" sz="1600">
              <a:solidFill>
                <a:schemeClr val="tx1"/>
              </a:solidFill>
            </a:endParaRPr>
          </a:p>
        </p:txBody>
      </p:sp>
      <p:sp>
        <p:nvSpPr>
          <p:cNvPr id="12296" name="Text Box 8"/>
          <p:cNvSpPr txBox="1">
            <a:spLocks noChangeArrowheads="1"/>
          </p:cNvSpPr>
          <p:nvPr/>
        </p:nvSpPr>
        <p:spPr bwMode="auto">
          <a:xfrm>
            <a:off x="4495800" y="1295400"/>
            <a:ext cx="3810000" cy="915988"/>
          </a:xfrm>
          <a:prstGeom prst="rect">
            <a:avLst/>
          </a:prstGeom>
          <a:noFill/>
          <a:ln w="9525">
            <a:noFill/>
            <a:miter lim="800000"/>
            <a:headEnd/>
            <a:tailEnd/>
          </a:ln>
          <a:effectLst/>
        </p:spPr>
        <p:txBody>
          <a:bodyPr>
            <a:spAutoFit/>
          </a:bodyPr>
          <a:lstStyle/>
          <a:p>
            <a:pPr algn="ctr"/>
            <a:r>
              <a:rPr lang="es-ES_tradnl" sz="1800" b="1">
                <a:solidFill>
                  <a:schemeClr val="tx1"/>
                </a:solidFill>
              </a:rPr>
              <a:t>A nivel nacional la Provincia del Guayas es la mayor productora de piedra Caliza.</a:t>
            </a:r>
            <a:endParaRPr lang="es-ES" sz="1800"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12296"/>
                                        </p:tgtEl>
                                        <p:attrNameLst>
                                          <p:attrName>style.visibility</p:attrName>
                                        </p:attrNameLst>
                                      </p:cBhvr>
                                      <p:to>
                                        <p:strVal val="visible"/>
                                      </p:to>
                                    </p:set>
                                    <p:anim calcmode="lin" valueType="num">
                                      <p:cBhvr additive="base">
                                        <p:cTn id="7" dur="500" fill="hold"/>
                                        <p:tgtEl>
                                          <p:spTgt spid="12296"/>
                                        </p:tgtEl>
                                        <p:attrNameLst>
                                          <p:attrName>ppt_x</p:attrName>
                                        </p:attrNameLst>
                                      </p:cBhvr>
                                      <p:tavLst>
                                        <p:tav tm="0">
                                          <p:val>
                                            <p:strVal val="#ppt_x"/>
                                          </p:val>
                                        </p:tav>
                                        <p:tav tm="100000">
                                          <p:val>
                                            <p:strVal val="#ppt_x"/>
                                          </p:val>
                                        </p:tav>
                                      </p:tavLst>
                                    </p:anim>
                                    <p:anim calcmode="lin" valueType="num">
                                      <p:cBhvr additive="base">
                                        <p:cTn id="8" dur="500" fill="hold"/>
                                        <p:tgtEl>
                                          <p:spTgt spid="1229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2" fill="hold" nodeType="afterEffect">
                                  <p:stCondLst>
                                    <p:cond delay="2000"/>
                                  </p:stCondLst>
                                  <p:childTnLst>
                                    <p:set>
                                      <p:cBhvr>
                                        <p:cTn id="11" dur="1" fill="hold">
                                          <p:stCondLst>
                                            <p:cond delay="0"/>
                                          </p:stCondLst>
                                        </p:cTn>
                                        <p:tgtEl>
                                          <p:spTgt spid="12293"/>
                                        </p:tgtEl>
                                        <p:attrNameLst>
                                          <p:attrName>style.visibility</p:attrName>
                                        </p:attrNameLst>
                                      </p:cBhvr>
                                      <p:to>
                                        <p:strVal val="visible"/>
                                      </p:to>
                                    </p:set>
                                    <p:anim calcmode="lin" valueType="num">
                                      <p:cBhvr additive="base">
                                        <p:cTn id="12" dur="500" fill="hold"/>
                                        <p:tgtEl>
                                          <p:spTgt spid="12293"/>
                                        </p:tgtEl>
                                        <p:attrNameLst>
                                          <p:attrName>ppt_x</p:attrName>
                                        </p:attrNameLst>
                                      </p:cBhvr>
                                      <p:tavLst>
                                        <p:tav tm="0">
                                          <p:val>
                                            <p:strVal val="1+#ppt_w/2"/>
                                          </p:val>
                                        </p:tav>
                                        <p:tav tm="100000">
                                          <p:val>
                                            <p:strVal val="#ppt_x"/>
                                          </p:val>
                                        </p:tav>
                                      </p:tavLst>
                                    </p:anim>
                                    <p:anim calcmode="lin" valueType="num">
                                      <p:cBhvr additive="base">
                                        <p:cTn id="13" dur="500" fill="hold"/>
                                        <p:tgtEl>
                                          <p:spTgt spid="12293"/>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1" fill="hold" grpId="0" nodeType="afterEffect">
                                  <p:stCondLst>
                                    <p:cond delay="2000"/>
                                  </p:stCondLst>
                                  <p:childTnLst>
                                    <p:set>
                                      <p:cBhvr>
                                        <p:cTn id="16" dur="1" fill="hold">
                                          <p:stCondLst>
                                            <p:cond delay="0"/>
                                          </p:stCondLst>
                                        </p:cTn>
                                        <p:tgtEl>
                                          <p:spTgt spid="12295"/>
                                        </p:tgtEl>
                                        <p:attrNameLst>
                                          <p:attrName>style.visibility</p:attrName>
                                        </p:attrNameLst>
                                      </p:cBhvr>
                                      <p:to>
                                        <p:strVal val="visible"/>
                                      </p:to>
                                    </p:set>
                                    <p:anim calcmode="lin" valueType="num">
                                      <p:cBhvr additive="base">
                                        <p:cTn id="17" dur="500" fill="hold"/>
                                        <p:tgtEl>
                                          <p:spTgt spid="12295"/>
                                        </p:tgtEl>
                                        <p:attrNameLst>
                                          <p:attrName>ppt_x</p:attrName>
                                        </p:attrNameLst>
                                      </p:cBhvr>
                                      <p:tavLst>
                                        <p:tav tm="0">
                                          <p:val>
                                            <p:strVal val="#ppt_x"/>
                                          </p:val>
                                        </p:tav>
                                        <p:tav tm="100000">
                                          <p:val>
                                            <p:strVal val="#ppt_x"/>
                                          </p:val>
                                        </p:tav>
                                      </p:tavLst>
                                    </p:anim>
                                    <p:anim calcmode="lin" valueType="num">
                                      <p:cBhvr additive="base">
                                        <p:cTn id="18" dur="500" fill="hold"/>
                                        <p:tgtEl>
                                          <p:spTgt spid="12295"/>
                                        </p:tgtEl>
                                        <p:attrNameLst>
                                          <p:attrName>ppt_y</p:attrName>
                                        </p:attrNameLst>
                                      </p:cBhvr>
                                      <p:tavLst>
                                        <p:tav tm="0">
                                          <p:val>
                                            <p:strVal val="0-#ppt_h/2"/>
                                          </p:val>
                                        </p:tav>
                                        <p:tav tm="100000">
                                          <p:val>
                                            <p:strVal val="#ppt_y"/>
                                          </p:val>
                                        </p:tav>
                                      </p:tavLst>
                                    </p:anim>
                                  </p:childTnLst>
                                </p:cTn>
                              </p:par>
                            </p:childTnLst>
                          </p:cTn>
                        </p:par>
                        <p:par>
                          <p:cTn id="19" fill="hold">
                            <p:stCondLst>
                              <p:cond delay="6500"/>
                            </p:stCondLst>
                            <p:childTnLst>
                              <p:par>
                                <p:cTn id="20" presetID="2" presetClass="entr" presetSubtype="2" fill="hold" nodeType="afterEffect">
                                  <p:stCondLst>
                                    <p:cond delay="2000"/>
                                  </p:stCondLst>
                                  <p:childTnLst>
                                    <p:set>
                                      <p:cBhvr>
                                        <p:cTn id="21" dur="1" fill="hold">
                                          <p:stCondLst>
                                            <p:cond delay="0"/>
                                          </p:stCondLst>
                                        </p:cTn>
                                        <p:tgtEl>
                                          <p:spTgt spid="12294"/>
                                        </p:tgtEl>
                                        <p:attrNameLst>
                                          <p:attrName>style.visibility</p:attrName>
                                        </p:attrNameLst>
                                      </p:cBhvr>
                                      <p:to>
                                        <p:strVal val="visible"/>
                                      </p:to>
                                    </p:set>
                                    <p:anim calcmode="lin" valueType="num">
                                      <p:cBhvr additive="base">
                                        <p:cTn id="22" dur="500" fill="hold"/>
                                        <p:tgtEl>
                                          <p:spTgt spid="12294"/>
                                        </p:tgtEl>
                                        <p:attrNameLst>
                                          <p:attrName>ppt_x</p:attrName>
                                        </p:attrNameLst>
                                      </p:cBhvr>
                                      <p:tavLst>
                                        <p:tav tm="0">
                                          <p:val>
                                            <p:strVal val="1+#ppt_w/2"/>
                                          </p:val>
                                        </p:tav>
                                        <p:tav tm="100000">
                                          <p:val>
                                            <p:strVal val="#ppt_x"/>
                                          </p:val>
                                        </p:tav>
                                      </p:tavLst>
                                    </p:anim>
                                    <p:anim calcmode="lin" valueType="num">
                                      <p:cBhvr additive="base">
                                        <p:cTn id="23"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utoUpdateAnimBg="0"/>
      <p:bldP spid="1229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Text Box 9"/>
          <p:cNvSpPr txBox="1">
            <a:spLocks noChangeArrowheads="1"/>
          </p:cNvSpPr>
          <p:nvPr/>
        </p:nvSpPr>
        <p:spPr bwMode="auto">
          <a:xfrm>
            <a:off x="304800" y="609600"/>
            <a:ext cx="3581400" cy="1800225"/>
          </a:xfrm>
          <a:prstGeom prst="rect">
            <a:avLst/>
          </a:prstGeom>
          <a:noFill/>
          <a:ln w="9525">
            <a:noFill/>
            <a:miter lim="800000"/>
            <a:headEnd/>
            <a:tailEnd/>
          </a:ln>
          <a:effectLst/>
        </p:spPr>
        <p:txBody>
          <a:bodyPr>
            <a:spAutoFit/>
          </a:bodyPr>
          <a:lstStyle/>
          <a:p>
            <a:pPr algn="ctr"/>
            <a:r>
              <a:rPr lang="es-ES_tradnl" sz="2800"/>
              <a:t>Ubicación de las canteras en explotación de los Materiales de Construcción</a:t>
            </a:r>
            <a:endParaRPr lang="es-ES" sz="2800"/>
          </a:p>
        </p:txBody>
      </p:sp>
      <p:pic>
        <p:nvPicPr>
          <p:cNvPr id="13322" name="Picture 10" descr="C:\Mis documentos\Catalina  González\No metalicos Guayas.jpg"/>
          <p:cNvPicPr>
            <a:picLocks noChangeAspect="1" noChangeArrowheads="1"/>
          </p:cNvPicPr>
          <p:nvPr/>
        </p:nvPicPr>
        <p:blipFill>
          <a:blip r:embed="rId2"/>
          <a:srcRect/>
          <a:stretch>
            <a:fillRect/>
          </a:stretch>
        </p:blipFill>
        <p:spPr bwMode="auto">
          <a:xfrm>
            <a:off x="3886200" y="457200"/>
            <a:ext cx="4843463" cy="5929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3322"/>
                                        </p:tgtEl>
                                        <p:attrNameLst>
                                          <p:attrName>style.visibility</p:attrName>
                                        </p:attrNameLst>
                                      </p:cBhvr>
                                      <p:to>
                                        <p:strVal val="visible"/>
                                      </p:to>
                                    </p:set>
                                    <p:animEffect transition="in" filter="dissolve">
                                      <p:cBhvr>
                                        <p:cTn id="7" dur="500"/>
                                        <p:tgtEl>
                                          <p:spTgt spid="13322"/>
                                        </p:tgtEl>
                                      </p:cBhvr>
                                    </p:animEffect>
                                  </p:childTnLst>
                                </p:cTn>
                              </p:par>
                            </p:childTnLst>
                          </p:cTn>
                        </p:par>
                        <p:par>
                          <p:cTn id="8" fill="hold">
                            <p:stCondLst>
                              <p:cond delay="1500"/>
                            </p:stCondLst>
                            <p:childTnLst>
                              <p:par>
                                <p:cTn id="9" presetID="2" presetClass="entr" presetSubtype="6" fill="hold" grpId="0" nodeType="afterEffect">
                                  <p:stCondLst>
                                    <p:cond delay="2000"/>
                                  </p:stCondLst>
                                  <p:childTnLst>
                                    <p:set>
                                      <p:cBhvr>
                                        <p:cTn id="10" dur="1" fill="hold">
                                          <p:stCondLst>
                                            <p:cond delay="0"/>
                                          </p:stCondLst>
                                        </p:cTn>
                                        <p:tgtEl>
                                          <p:spTgt spid="13321"/>
                                        </p:tgtEl>
                                        <p:attrNameLst>
                                          <p:attrName>style.visibility</p:attrName>
                                        </p:attrNameLst>
                                      </p:cBhvr>
                                      <p:to>
                                        <p:strVal val="visible"/>
                                      </p:to>
                                    </p:set>
                                    <p:anim calcmode="lin" valueType="num">
                                      <p:cBhvr additive="base">
                                        <p:cTn id="11" dur="500" fill="hold"/>
                                        <p:tgtEl>
                                          <p:spTgt spid="13321"/>
                                        </p:tgtEl>
                                        <p:attrNameLst>
                                          <p:attrName>ppt_x</p:attrName>
                                        </p:attrNameLst>
                                      </p:cBhvr>
                                      <p:tavLst>
                                        <p:tav tm="0">
                                          <p:val>
                                            <p:strVal val="1+#ppt_w/2"/>
                                          </p:val>
                                        </p:tav>
                                        <p:tav tm="100000">
                                          <p:val>
                                            <p:strVal val="#ppt_x"/>
                                          </p:val>
                                        </p:tav>
                                      </p:tavLst>
                                    </p:anim>
                                    <p:anim calcmode="lin" valueType="num">
                                      <p:cBhvr additive="base">
                                        <p:cTn id="12"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descr="C:\Mis documentos\Catalina  González\Exposiciones\Jornadas Iberoamericanas Abril 2002\Foto  Canteras en Guayaquil.jpg"/>
          <p:cNvPicPr>
            <a:picLocks noChangeAspect="1" noChangeArrowheads="1"/>
          </p:cNvPicPr>
          <p:nvPr/>
        </p:nvPicPr>
        <p:blipFill>
          <a:blip r:embed="rId2"/>
          <a:srcRect/>
          <a:stretch>
            <a:fillRect/>
          </a:stretch>
        </p:blipFill>
        <p:spPr bwMode="auto">
          <a:xfrm>
            <a:off x="3810000" y="609600"/>
            <a:ext cx="4830763" cy="5715000"/>
          </a:xfrm>
          <a:prstGeom prst="rect">
            <a:avLst/>
          </a:prstGeom>
          <a:noFill/>
        </p:spPr>
      </p:pic>
      <p:sp>
        <p:nvSpPr>
          <p:cNvPr id="14349" name="Text Box 13"/>
          <p:cNvSpPr txBox="1">
            <a:spLocks noChangeArrowheads="1"/>
          </p:cNvSpPr>
          <p:nvPr/>
        </p:nvSpPr>
        <p:spPr bwMode="auto">
          <a:xfrm>
            <a:off x="304800" y="533400"/>
            <a:ext cx="3429000" cy="3081338"/>
          </a:xfrm>
          <a:prstGeom prst="rect">
            <a:avLst/>
          </a:prstGeom>
          <a:noFill/>
          <a:ln w="9525">
            <a:noFill/>
            <a:miter lim="800000"/>
            <a:headEnd/>
            <a:tailEnd/>
          </a:ln>
          <a:effectLst/>
        </p:spPr>
        <p:txBody>
          <a:bodyPr>
            <a:spAutoFit/>
          </a:bodyPr>
          <a:lstStyle/>
          <a:p>
            <a:pPr algn="ctr"/>
            <a:r>
              <a:rPr lang="es-ES_tradnl" sz="2800"/>
              <a:t>Vista General de la Ciudad de Guayaquil y ubicación de Canteras para la Explotación de Materiales de Construcción</a:t>
            </a:r>
            <a:endParaRPr lang="es-ES" sz="2800"/>
          </a:p>
        </p:txBody>
      </p:sp>
      <p:grpSp>
        <p:nvGrpSpPr>
          <p:cNvPr id="14358" name="Group 22"/>
          <p:cNvGrpSpPr>
            <a:grpSpLocks/>
          </p:cNvGrpSpPr>
          <p:nvPr/>
        </p:nvGrpSpPr>
        <p:grpSpPr bwMode="auto">
          <a:xfrm>
            <a:off x="3733800" y="762000"/>
            <a:ext cx="2438400" cy="1066800"/>
            <a:chOff x="2352" y="480"/>
            <a:chExt cx="1536" cy="672"/>
          </a:xfrm>
        </p:grpSpPr>
        <p:sp>
          <p:nvSpPr>
            <p:cNvPr id="14352" name="Oval 16"/>
            <p:cNvSpPr>
              <a:spLocks noChangeArrowheads="1"/>
            </p:cNvSpPr>
            <p:nvPr/>
          </p:nvSpPr>
          <p:spPr bwMode="auto">
            <a:xfrm>
              <a:off x="2352" y="480"/>
              <a:ext cx="288" cy="336"/>
            </a:xfrm>
            <a:prstGeom prst="ellipse">
              <a:avLst/>
            </a:prstGeom>
            <a:noFill/>
            <a:ln w="25400">
              <a:solidFill>
                <a:srgbClr val="000080"/>
              </a:solidFill>
              <a:prstDash val="sysDot"/>
              <a:round/>
              <a:headEnd/>
              <a:tailEnd/>
            </a:ln>
            <a:effectLst/>
          </p:spPr>
          <p:txBody>
            <a:bodyPr wrap="none" anchor="ctr"/>
            <a:lstStyle/>
            <a:p>
              <a:endParaRPr lang="es-EC"/>
            </a:p>
          </p:txBody>
        </p:sp>
        <p:sp>
          <p:nvSpPr>
            <p:cNvPr id="14353" name="Oval 17"/>
            <p:cNvSpPr>
              <a:spLocks noChangeArrowheads="1"/>
            </p:cNvSpPr>
            <p:nvPr/>
          </p:nvSpPr>
          <p:spPr bwMode="auto">
            <a:xfrm>
              <a:off x="2832" y="672"/>
              <a:ext cx="384" cy="384"/>
            </a:xfrm>
            <a:prstGeom prst="ellipse">
              <a:avLst/>
            </a:prstGeom>
            <a:noFill/>
            <a:ln w="25400">
              <a:solidFill>
                <a:srgbClr val="000080"/>
              </a:solidFill>
              <a:prstDash val="sysDot"/>
              <a:round/>
              <a:headEnd/>
              <a:tailEnd/>
            </a:ln>
            <a:effectLst/>
          </p:spPr>
          <p:txBody>
            <a:bodyPr wrap="none" anchor="ctr"/>
            <a:lstStyle/>
            <a:p>
              <a:endParaRPr lang="es-EC"/>
            </a:p>
          </p:txBody>
        </p:sp>
        <p:sp>
          <p:nvSpPr>
            <p:cNvPr id="14354" name="Oval 18"/>
            <p:cNvSpPr>
              <a:spLocks noChangeArrowheads="1"/>
            </p:cNvSpPr>
            <p:nvPr/>
          </p:nvSpPr>
          <p:spPr bwMode="auto">
            <a:xfrm>
              <a:off x="3168" y="912"/>
              <a:ext cx="240" cy="240"/>
            </a:xfrm>
            <a:prstGeom prst="ellipse">
              <a:avLst/>
            </a:prstGeom>
            <a:noFill/>
            <a:ln w="25400">
              <a:solidFill>
                <a:srgbClr val="000080"/>
              </a:solidFill>
              <a:prstDash val="sysDot"/>
              <a:round/>
              <a:headEnd/>
              <a:tailEnd/>
            </a:ln>
            <a:effectLst/>
          </p:spPr>
          <p:txBody>
            <a:bodyPr wrap="none" anchor="ctr"/>
            <a:lstStyle/>
            <a:p>
              <a:endParaRPr lang="es-EC"/>
            </a:p>
          </p:txBody>
        </p:sp>
        <p:sp>
          <p:nvSpPr>
            <p:cNvPr id="14355" name="Oval 19"/>
            <p:cNvSpPr>
              <a:spLocks noChangeArrowheads="1"/>
            </p:cNvSpPr>
            <p:nvPr/>
          </p:nvSpPr>
          <p:spPr bwMode="auto">
            <a:xfrm>
              <a:off x="3408" y="816"/>
              <a:ext cx="240" cy="240"/>
            </a:xfrm>
            <a:prstGeom prst="ellipse">
              <a:avLst/>
            </a:prstGeom>
            <a:noFill/>
            <a:ln w="25400">
              <a:solidFill>
                <a:srgbClr val="000080"/>
              </a:solidFill>
              <a:prstDash val="sysDot"/>
              <a:round/>
              <a:headEnd/>
              <a:tailEnd/>
            </a:ln>
            <a:effectLst/>
          </p:spPr>
          <p:txBody>
            <a:bodyPr wrap="none" anchor="ctr"/>
            <a:lstStyle/>
            <a:p>
              <a:endParaRPr lang="es-EC"/>
            </a:p>
          </p:txBody>
        </p:sp>
        <p:sp>
          <p:nvSpPr>
            <p:cNvPr id="14356" name="Oval 20"/>
            <p:cNvSpPr>
              <a:spLocks noChangeArrowheads="1"/>
            </p:cNvSpPr>
            <p:nvPr/>
          </p:nvSpPr>
          <p:spPr bwMode="auto">
            <a:xfrm>
              <a:off x="3648" y="864"/>
              <a:ext cx="240" cy="240"/>
            </a:xfrm>
            <a:prstGeom prst="ellipse">
              <a:avLst/>
            </a:prstGeom>
            <a:noFill/>
            <a:ln w="25400">
              <a:solidFill>
                <a:srgbClr val="000080"/>
              </a:solidFill>
              <a:prstDash val="sysDot"/>
              <a:round/>
              <a:headEnd/>
              <a:tailEnd/>
            </a:ln>
            <a:effectLst/>
          </p:spPr>
          <p:txBody>
            <a:bodyPr wrap="none" anchor="ctr"/>
            <a:lstStyle/>
            <a:p>
              <a:endParaRPr lang="es-EC"/>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14349"/>
                                        </p:tgtEl>
                                        <p:attrNameLst>
                                          <p:attrName>style.visibility</p:attrName>
                                        </p:attrNameLst>
                                      </p:cBhvr>
                                      <p:to>
                                        <p:strVal val="visible"/>
                                      </p:to>
                                    </p:set>
                                    <p:anim calcmode="lin" valueType="num">
                                      <p:cBhvr additive="base">
                                        <p:cTn id="7" dur="500" fill="hold"/>
                                        <p:tgtEl>
                                          <p:spTgt spid="14349"/>
                                        </p:tgtEl>
                                        <p:attrNameLst>
                                          <p:attrName>ppt_x</p:attrName>
                                        </p:attrNameLst>
                                      </p:cBhvr>
                                      <p:tavLst>
                                        <p:tav tm="0">
                                          <p:val>
                                            <p:strVal val="1+#ppt_w/2"/>
                                          </p:val>
                                        </p:tav>
                                        <p:tav tm="100000">
                                          <p:val>
                                            <p:strVal val="#ppt_x"/>
                                          </p:val>
                                        </p:tav>
                                      </p:tavLst>
                                    </p:anim>
                                    <p:anim calcmode="lin" valueType="num">
                                      <p:cBhvr additive="base">
                                        <p:cTn id="8" dur="500" fill="hold"/>
                                        <p:tgtEl>
                                          <p:spTgt spid="14349"/>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nodeType="afterEffect">
                                  <p:stCondLst>
                                    <p:cond delay="2000"/>
                                  </p:stCondLst>
                                  <p:childTnLst>
                                    <p:set>
                                      <p:cBhvr>
                                        <p:cTn id="11" dur="1" fill="hold">
                                          <p:stCondLst>
                                            <p:cond delay="0"/>
                                          </p:stCondLst>
                                        </p:cTn>
                                        <p:tgtEl>
                                          <p:spTgt spid="14348"/>
                                        </p:tgtEl>
                                        <p:attrNameLst>
                                          <p:attrName>style.visibility</p:attrName>
                                        </p:attrNameLst>
                                      </p:cBhvr>
                                      <p:to>
                                        <p:strVal val="visible"/>
                                      </p:to>
                                    </p:set>
                                    <p:anim calcmode="lin" valueType="num">
                                      <p:cBhvr additive="base">
                                        <p:cTn id="12" dur="500" fill="hold"/>
                                        <p:tgtEl>
                                          <p:spTgt spid="14348"/>
                                        </p:tgtEl>
                                        <p:attrNameLst>
                                          <p:attrName>ppt_x</p:attrName>
                                        </p:attrNameLst>
                                      </p:cBhvr>
                                      <p:tavLst>
                                        <p:tav tm="0">
                                          <p:val>
                                            <p:strVal val="0-#ppt_w/2"/>
                                          </p:val>
                                        </p:tav>
                                        <p:tav tm="100000">
                                          <p:val>
                                            <p:strVal val="#ppt_x"/>
                                          </p:val>
                                        </p:tav>
                                      </p:tavLst>
                                    </p:anim>
                                    <p:anim calcmode="lin" valueType="num">
                                      <p:cBhvr additive="base">
                                        <p:cTn id="13" dur="500" fill="hold"/>
                                        <p:tgtEl>
                                          <p:spTgt spid="1434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3" presetClass="entr" presetSubtype="16" fill="hold" nodeType="afterEffect">
                                  <p:stCondLst>
                                    <p:cond delay="2000"/>
                                  </p:stCondLst>
                                  <p:childTnLst>
                                    <p:set>
                                      <p:cBhvr>
                                        <p:cTn id="16" dur="1" fill="hold">
                                          <p:stCondLst>
                                            <p:cond delay="0"/>
                                          </p:stCondLst>
                                        </p:cTn>
                                        <p:tgtEl>
                                          <p:spTgt spid="14358"/>
                                        </p:tgtEl>
                                        <p:attrNameLst>
                                          <p:attrName>style.visibility</p:attrName>
                                        </p:attrNameLst>
                                      </p:cBhvr>
                                      <p:to>
                                        <p:strVal val="visible"/>
                                      </p:to>
                                    </p:set>
                                    <p:anim calcmode="lin" valueType="num">
                                      <p:cBhvr>
                                        <p:cTn id="17" dur="500" fill="hold"/>
                                        <p:tgtEl>
                                          <p:spTgt spid="14358"/>
                                        </p:tgtEl>
                                        <p:attrNameLst>
                                          <p:attrName>ppt_w</p:attrName>
                                        </p:attrNameLst>
                                      </p:cBhvr>
                                      <p:tavLst>
                                        <p:tav tm="0">
                                          <p:val>
                                            <p:fltVal val="0"/>
                                          </p:val>
                                        </p:tav>
                                        <p:tav tm="100000">
                                          <p:val>
                                            <p:strVal val="#ppt_w"/>
                                          </p:val>
                                        </p:tav>
                                      </p:tavLst>
                                    </p:anim>
                                    <p:anim calcmode="lin" valueType="num">
                                      <p:cBhvr>
                                        <p:cTn id="18" dur="500" fill="hold"/>
                                        <p:tgtEl>
                                          <p:spTgt spid="143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C:\Mis documentos\Catalina  González\Exposiciones\Jornadas Iberoamericanas Abril 2002\Foto Cantera.jpg"/>
          <p:cNvPicPr>
            <a:picLocks noChangeAspect="1" noChangeArrowheads="1"/>
          </p:cNvPicPr>
          <p:nvPr/>
        </p:nvPicPr>
        <p:blipFill>
          <a:blip r:embed="rId2"/>
          <a:srcRect/>
          <a:stretch>
            <a:fillRect/>
          </a:stretch>
        </p:blipFill>
        <p:spPr bwMode="auto">
          <a:xfrm>
            <a:off x="4267200" y="4179888"/>
            <a:ext cx="4495800" cy="2328862"/>
          </a:xfrm>
          <a:prstGeom prst="rect">
            <a:avLst/>
          </a:prstGeom>
          <a:noFill/>
        </p:spPr>
      </p:pic>
      <p:pic>
        <p:nvPicPr>
          <p:cNvPr id="15369" name="Picture 9" descr="C:\Mis documentos\Catalina  González\Exposiciones\Jornadas Iberoamericanas Abril 2002\Agregados.jpg"/>
          <p:cNvPicPr>
            <a:picLocks noChangeAspect="1" noChangeArrowheads="1"/>
          </p:cNvPicPr>
          <p:nvPr/>
        </p:nvPicPr>
        <p:blipFill>
          <a:blip r:embed="rId3"/>
          <a:srcRect/>
          <a:stretch>
            <a:fillRect/>
          </a:stretch>
        </p:blipFill>
        <p:spPr bwMode="auto">
          <a:xfrm>
            <a:off x="457200" y="4191000"/>
            <a:ext cx="3581400" cy="2320925"/>
          </a:xfrm>
          <a:prstGeom prst="rect">
            <a:avLst/>
          </a:prstGeom>
          <a:noFill/>
        </p:spPr>
      </p:pic>
      <p:sp>
        <p:nvSpPr>
          <p:cNvPr id="15370" name="Text Box 10"/>
          <p:cNvSpPr txBox="1">
            <a:spLocks noChangeArrowheads="1"/>
          </p:cNvSpPr>
          <p:nvPr/>
        </p:nvSpPr>
        <p:spPr bwMode="auto">
          <a:xfrm>
            <a:off x="990600" y="609600"/>
            <a:ext cx="6781800" cy="1373188"/>
          </a:xfrm>
          <a:prstGeom prst="rect">
            <a:avLst/>
          </a:prstGeom>
          <a:noFill/>
          <a:ln w="9525">
            <a:noFill/>
            <a:miter lim="800000"/>
            <a:headEnd/>
            <a:tailEnd/>
          </a:ln>
          <a:effectLst/>
        </p:spPr>
        <p:txBody>
          <a:bodyPr>
            <a:spAutoFit/>
          </a:bodyPr>
          <a:lstStyle/>
          <a:p>
            <a:pPr algn="ctr"/>
            <a:r>
              <a:rPr lang="es-ES_tradnl" sz="2800"/>
              <a:t>EXPLOTACIÓN  DE AGREGADOS EN LAS CANTERAS  CERCANAS A GUAYAQUIL</a:t>
            </a:r>
            <a:endParaRPr lang="es-E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fltVal val="0"/>
                                          </p:val>
                                        </p:tav>
                                        <p:tav tm="100000">
                                          <p:val>
                                            <p:strVal val="#ppt_w"/>
                                          </p:val>
                                        </p:tav>
                                      </p:tavLst>
                                    </p:anim>
                                    <p:anim calcmode="lin" valueType="num">
                                      <p:cBhvr>
                                        <p:cTn id="8" dur="500" fill="hold"/>
                                        <p:tgtEl>
                                          <p:spTgt spid="1537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 presetClass="entr" presetSubtype="3" fill="hold" nodeType="afterEffect">
                                  <p:stCondLst>
                                    <p:cond delay="2000"/>
                                  </p:stCondLst>
                                  <p:childTnLst>
                                    <p:set>
                                      <p:cBhvr>
                                        <p:cTn id="11" dur="1" fill="hold">
                                          <p:stCondLst>
                                            <p:cond delay="0"/>
                                          </p:stCondLst>
                                        </p:cTn>
                                        <p:tgtEl>
                                          <p:spTgt spid="15369"/>
                                        </p:tgtEl>
                                        <p:attrNameLst>
                                          <p:attrName>style.visibility</p:attrName>
                                        </p:attrNameLst>
                                      </p:cBhvr>
                                      <p:to>
                                        <p:strVal val="visible"/>
                                      </p:to>
                                    </p:set>
                                    <p:anim calcmode="lin" valueType="num">
                                      <p:cBhvr additive="base">
                                        <p:cTn id="12" dur="500" fill="hold"/>
                                        <p:tgtEl>
                                          <p:spTgt spid="15369"/>
                                        </p:tgtEl>
                                        <p:attrNameLst>
                                          <p:attrName>ppt_x</p:attrName>
                                        </p:attrNameLst>
                                      </p:cBhvr>
                                      <p:tavLst>
                                        <p:tav tm="0">
                                          <p:val>
                                            <p:strVal val="1+#ppt_w/2"/>
                                          </p:val>
                                        </p:tav>
                                        <p:tav tm="100000">
                                          <p:val>
                                            <p:strVal val="#ppt_x"/>
                                          </p:val>
                                        </p:tav>
                                      </p:tavLst>
                                    </p:anim>
                                    <p:anim calcmode="lin" valueType="num">
                                      <p:cBhvr additive="base">
                                        <p:cTn id="13" dur="500" fill="hold"/>
                                        <p:tgtEl>
                                          <p:spTgt spid="15369"/>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9" fill="hold" nodeType="afterEffect">
                                  <p:stCondLst>
                                    <p:cond delay="2000"/>
                                  </p:stCondLst>
                                  <p:childTnLst>
                                    <p:set>
                                      <p:cBhvr>
                                        <p:cTn id="16" dur="1" fill="hold">
                                          <p:stCondLst>
                                            <p:cond delay="0"/>
                                          </p:stCondLst>
                                        </p:cTn>
                                        <p:tgtEl>
                                          <p:spTgt spid="15368"/>
                                        </p:tgtEl>
                                        <p:attrNameLst>
                                          <p:attrName>style.visibility</p:attrName>
                                        </p:attrNameLst>
                                      </p:cBhvr>
                                      <p:to>
                                        <p:strVal val="visible"/>
                                      </p:to>
                                    </p:set>
                                    <p:anim calcmode="lin" valueType="num">
                                      <p:cBhvr additive="base">
                                        <p:cTn id="17" dur="500" fill="hold"/>
                                        <p:tgtEl>
                                          <p:spTgt spid="15368"/>
                                        </p:tgtEl>
                                        <p:attrNameLst>
                                          <p:attrName>ppt_x</p:attrName>
                                        </p:attrNameLst>
                                      </p:cBhvr>
                                      <p:tavLst>
                                        <p:tav tm="0">
                                          <p:val>
                                            <p:strVal val="0-#ppt_w/2"/>
                                          </p:val>
                                        </p:tav>
                                        <p:tav tm="100000">
                                          <p:val>
                                            <p:strVal val="#ppt_x"/>
                                          </p:val>
                                        </p:tav>
                                      </p:tavLst>
                                    </p:anim>
                                    <p:anim calcmode="lin" valueType="num">
                                      <p:cBhvr additive="base">
                                        <p:cTn id="18" dur="500" fill="hold"/>
                                        <p:tgtEl>
                                          <p:spTgt spid="1536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utoUpdateAnimBg="0"/>
    </p:bldLst>
  </p:timing>
</p:sld>
</file>

<file path=ppt/theme/theme1.xml><?xml version="1.0" encoding="utf-8"?>
<a:theme xmlns:a="http://schemas.openxmlformats.org/drawingml/2006/main" name="Mármol">
  <a:themeElements>
    <a:clrScheme name="Mármol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fontScheme name="Márm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3600" b="0" i="0" u="none" strike="noStrike" cap="none" normalizeH="0" baseline="0" smtClean="0">
            <a:ln>
              <a:noFill/>
            </a:ln>
            <a:solidFill>
              <a:schemeClr val="tx2"/>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s-ES" sz="3600" b="0" i="0" u="none" strike="noStrike" cap="none" normalizeH="0" baseline="0" smtClean="0">
            <a:ln>
              <a:noFill/>
            </a:ln>
            <a:solidFill>
              <a:schemeClr val="tx2"/>
            </a:solidFill>
            <a:effectLst/>
            <a:latin typeface="Times New Roman" charset="0"/>
          </a:defRPr>
        </a:defPPr>
      </a:lstStyle>
    </a:lnDef>
  </a:objectDefaults>
  <a:extraClrSchemeLst>
    <a:extraClrScheme>
      <a:clrScheme name="Mármol 1">
        <a:dk1>
          <a:srgbClr val="000000"/>
        </a:dk1>
        <a:lt1>
          <a:srgbClr val="EAEAEA"/>
        </a:lt1>
        <a:dk2>
          <a:srgbClr val="006600"/>
        </a:dk2>
        <a:lt2>
          <a:srgbClr val="FFCC66"/>
        </a:lt2>
        <a:accent1>
          <a:srgbClr val="3366FF"/>
        </a:accent1>
        <a:accent2>
          <a:srgbClr val="60371C"/>
        </a:accent2>
        <a:accent3>
          <a:srgbClr val="AAB8AA"/>
        </a:accent3>
        <a:accent4>
          <a:srgbClr val="C8C8C8"/>
        </a:accent4>
        <a:accent5>
          <a:srgbClr val="ADB8FF"/>
        </a:accent5>
        <a:accent6>
          <a:srgbClr val="563118"/>
        </a:accent6>
        <a:hlink>
          <a:srgbClr val="FF0033"/>
        </a:hlink>
        <a:folHlink>
          <a:srgbClr val="CC9967"/>
        </a:folHlink>
      </a:clrScheme>
      <a:clrMap bg1="dk2" tx1="lt1" bg2="dk1" tx2="lt2" accent1="accent1" accent2="accent2" accent3="accent3" accent4="accent4" accent5="accent5" accent6="accent6" hlink="hlink" folHlink="folHlink"/>
    </a:extraClrScheme>
    <a:extraClrScheme>
      <a:clrScheme name="Mármol 2">
        <a:dk1>
          <a:srgbClr val="000000"/>
        </a:dk1>
        <a:lt1>
          <a:srgbClr val="EAEAEA"/>
        </a:lt1>
        <a:dk2>
          <a:srgbClr val="FFCC99"/>
        </a:dk2>
        <a:lt2>
          <a:srgbClr val="FFCC66"/>
        </a:lt2>
        <a:accent1>
          <a:srgbClr val="FF9933"/>
        </a:accent1>
        <a:accent2>
          <a:srgbClr val="996600"/>
        </a:accent2>
        <a:accent3>
          <a:srgbClr val="FFE2CA"/>
        </a:accent3>
        <a:accent4>
          <a:srgbClr val="C8C8C8"/>
        </a:accent4>
        <a:accent5>
          <a:srgbClr val="FFCAAD"/>
        </a:accent5>
        <a:accent6>
          <a:srgbClr val="8A5C00"/>
        </a:accent6>
        <a:hlink>
          <a:srgbClr val="FF5050"/>
        </a:hlink>
        <a:folHlink>
          <a:srgbClr val="FFCC99"/>
        </a:folHlink>
      </a:clrScheme>
      <a:clrMap bg1="dk2" tx1="lt1" bg2="dk1" tx2="lt2" accent1="accent1" accent2="accent2" accent3="accent3" accent4="accent4" accent5="accent5" accent6="accent6" hlink="hlink" folHlink="folHlink"/>
    </a:extraClrScheme>
    <a:extraClrScheme>
      <a:clrScheme name="Mármol 3">
        <a:dk1>
          <a:srgbClr val="000000"/>
        </a:dk1>
        <a:lt1>
          <a:srgbClr val="FFFFFF"/>
        </a:lt1>
        <a:dk2>
          <a:srgbClr val="EAEAEA"/>
        </a:dk2>
        <a:lt2>
          <a:srgbClr val="FFFFFF"/>
        </a:lt2>
        <a:accent1>
          <a:srgbClr val="CBCBCB"/>
        </a:accent1>
        <a:accent2>
          <a:srgbClr val="333333"/>
        </a:accent2>
        <a:accent3>
          <a:srgbClr val="F3F3F3"/>
        </a:accent3>
        <a:accent4>
          <a:srgbClr val="DADADA"/>
        </a:accent4>
        <a:accent5>
          <a:srgbClr val="E2E2E2"/>
        </a:accent5>
        <a:accent6>
          <a:srgbClr val="2D2D2D"/>
        </a:accent6>
        <a:hlink>
          <a:srgbClr val="C0C0C0"/>
        </a:hlink>
        <a:folHlink>
          <a:srgbClr val="EAEAEA"/>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presentaciones\Mármol.pot</Template>
  <TotalTime>798</TotalTime>
  <Words>457</Words>
  <Application>Microsoft Office PowerPoint</Application>
  <PresentationFormat>Presentación en pantalla (4:3)</PresentationFormat>
  <Paragraphs>135</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Times New Roman</vt:lpstr>
      <vt:lpstr>Symbol</vt:lpstr>
      <vt:lpstr>Mármol</vt:lpstr>
      <vt:lpstr>II JORNADAS IBEROAMERICANAS SOBRE “CARACTERIZACIÒN Y NORMALIZACIÓN DE MATERIALES DE CONSTRUCCIÓN”   </vt:lpstr>
      <vt:lpstr>MATERIALES   DE CONSTRUCCIÓN  EN LA PROVINCIA  DEL  GUAYAS</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  CONGRESO ECUATORIANO DE MECANICA DE SUELOS E INGNIERÍA GEOTÉCNICA Y I SEMINARIO  TALLER BINACIONAL SOBRE DESASTRES NATURALES Y ANTRÓPICOS</dc:title>
  <dc:creator>windows</dc:creator>
  <cp:lastModifiedBy>Hewlett Packard</cp:lastModifiedBy>
  <cp:revision>84</cp:revision>
  <dcterms:created xsi:type="dcterms:W3CDTF">2001-11-24T15:37:45Z</dcterms:created>
  <dcterms:modified xsi:type="dcterms:W3CDTF">2009-07-10T14:26:29Z</dcterms:modified>
</cp:coreProperties>
</file>