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sldIdLst>
    <p:sldId id="256" r:id="rId2"/>
    <p:sldId id="266" r:id="rId3"/>
    <p:sldId id="257" r:id="rId4"/>
    <p:sldId id="258" r:id="rId5"/>
    <p:sldId id="259" r:id="rId6"/>
    <p:sldId id="267" r:id="rId7"/>
    <p:sldId id="268" r:id="rId8"/>
    <p:sldId id="260" r:id="rId9"/>
    <p:sldId id="261" r:id="rId10"/>
    <p:sldId id="262" r:id="rId11"/>
    <p:sldId id="263" r:id="rId12"/>
    <p:sldId id="264" r:id="rId13"/>
    <p:sldId id="265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66FF"/>
    <a:srgbClr val="808080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643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098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32099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132100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32101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02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03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04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05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06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07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08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09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10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11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32112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32113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14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15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16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17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18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19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20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21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22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23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24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25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26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27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28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29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30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32131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3213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3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3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3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3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3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3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3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4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4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4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4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4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4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4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4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4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3214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3215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5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5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5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5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5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215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13215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3215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215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216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216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</p:grpSp>
      <p:sp>
        <p:nvSpPr>
          <p:cNvPr id="13216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C"/>
              <a:t>Haga clic para cambiar el estilo de título	</a:t>
            </a:r>
          </a:p>
        </p:txBody>
      </p:sp>
      <p:sp>
        <p:nvSpPr>
          <p:cNvPr id="13216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C"/>
              <a:t>Haga clic para modificar el estilo de subtítulo del patrón</a:t>
            </a:r>
          </a:p>
        </p:txBody>
      </p:sp>
      <p:sp>
        <p:nvSpPr>
          <p:cNvPr id="132164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132165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132166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034B0E7-40B3-4A60-A340-7050D147117F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01228-3466-4FC8-BCD4-EE0298A135FC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7E523-8F59-40FE-8736-B9273D3EA86F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90746C-DC5C-4618-93E9-3A779E50AA04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E5AC7-0192-4539-9649-B55296A03A82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BF5CA-BA3A-483C-8802-F7F9F9C05158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F6334-4C96-4E61-9EDD-3BD49CB22DA3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706FD-2F00-4F3A-9FFF-3E7B78EED515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BBE5C-8383-41D1-90CC-7F945C041FEB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6732E-0A52-4B50-B777-83705A011FC0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F8592-D256-4E19-8939-3788D5208C81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9E06B-C35A-4A74-9B9E-97DD975DF483}" type="slidenum">
              <a:rPr lang="es-EC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grpSp>
        <p:nvGrpSpPr>
          <p:cNvPr id="131075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3107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131077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3107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07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08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08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08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08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08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08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08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08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08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31089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3109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09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09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09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09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09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09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09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09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09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10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10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10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10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10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10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10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10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31108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3110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11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11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11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11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11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11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11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11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11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11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12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12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12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12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12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12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31126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3112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12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12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13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13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13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113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131134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3113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113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113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113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</p:grpSp>
      <p:sp>
        <p:nvSpPr>
          <p:cNvPr id="13113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EC" smtClean="0"/>
              <a:t>Haga clic para cambiar el estilo de título	</a:t>
            </a:r>
          </a:p>
        </p:txBody>
      </p:sp>
      <p:sp>
        <p:nvSpPr>
          <p:cNvPr id="13114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C" smtClean="0"/>
              <a:t>Haga clic para modificar el estilo de texto del patrón</a:t>
            </a:r>
          </a:p>
          <a:p>
            <a:pPr lvl="1"/>
            <a:r>
              <a:rPr lang="es-EC" smtClean="0"/>
              <a:t>Segundo nivel</a:t>
            </a:r>
          </a:p>
          <a:p>
            <a:pPr lvl="2"/>
            <a:r>
              <a:rPr lang="es-EC" smtClean="0"/>
              <a:t>Tercer nivel</a:t>
            </a:r>
          </a:p>
          <a:p>
            <a:pPr lvl="3"/>
            <a:r>
              <a:rPr lang="es-EC" smtClean="0"/>
              <a:t>Cuarto nivel</a:t>
            </a:r>
          </a:p>
          <a:p>
            <a:pPr lvl="4"/>
            <a:r>
              <a:rPr lang="es-EC" smtClean="0"/>
              <a:t>Quinto nivel</a:t>
            </a:r>
          </a:p>
        </p:txBody>
      </p:sp>
      <p:sp>
        <p:nvSpPr>
          <p:cNvPr id="13114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C"/>
          </a:p>
        </p:txBody>
      </p:sp>
      <p:sp>
        <p:nvSpPr>
          <p:cNvPr id="13114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C"/>
          </a:p>
        </p:txBody>
      </p:sp>
      <p:sp>
        <p:nvSpPr>
          <p:cNvPr id="13114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6E6F1E3-6F62-487E-A290-C7972B08D049}" type="slidenum">
              <a:rPr lang="es-EC"/>
              <a:pPr/>
              <a:t>‹Nº›</a:t>
            </a:fld>
            <a:endParaRPr lang="es-EC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Documento_de_Microsoft_Office_Word_97-20031.doc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b="1"/>
              <a:t>El agua para  Morteros</a:t>
            </a:r>
            <a:endParaRPr lang="es-ES" b="1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151812" cy="32670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C"/>
              <a:t>El agua no debe contener sustancias en suspensión o disueltas que alteren el fraguado del cemento.</a:t>
            </a:r>
          </a:p>
          <a:p>
            <a:pPr>
              <a:buFont typeface="Wingdings" pitchFamily="2" charset="2"/>
              <a:buNone/>
            </a:pPr>
            <a:r>
              <a:rPr lang="es-EC"/>
              <a:t>Las aguas muy puras (lluvia) son ácidas si el  ph&lt;7 </a:t>
            </a:r>
          </a:p>
          <a:p>
            <a:pPr>
              <a:buFont typeface="Wingdings" pitchFamily="2" charset="2"/>
              <a:buNone/>
            </a:pPr>
            <a:r>
              <a:rPr lang="es-EC"/>
              <a:t>Agua potable es incolora, inodora, insípida, fresca y no contiene materia orgánica.</a:t>
            </a:r>
          </a:p>
          <a:p>
            <a:pPr>
              <a:buFont typeface="Wingdings" pitchFamily="2" charset="2"/>
              <a:buNone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4824412" cy="1139825"/>
          </a:xfrm>
        </p:spPr>
        <p:txBody>
          <a:bodyPr/>
          <a:lstStyle/>
          <a:p>
            <a:pPr algn="r"/>
            <a:r>
              <a:rPr lang="es-EC" sz="3200"/>
              <a:t>Formulas de dosificación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s-EC" sz="3000" u="sng"/>
              <a:t>Dosificación en volumen </a:t>
            </a:r>
          </a:p>
          <a:p>
            <a:pPr marL="1371600" lvl="2" indent="-457200">
              <a:buFont typeface="Wingdings" pitchFamily="2" charset="2"/>
              <a:buNone/>
            </a:pPr>
            <a:r>
              <a:rPr lang="es-EC" sz="2100"/>
              <a:t>Es la cantidad  de material necesaria para obtener 1 metro cúbico de mortero.</a:t>
            </a:r>
          </a:p>
          <a:p>
            <a:pPr marL="1371600" lvl="2" indent="-457200">
              <a:buFont typeface="Wingdings" pitchFamily="2" charset="2"/>
              <a:buNone/>
            </a:pPr>
            <a:r>
              <a:rPr lang="es-EC" sz="2100"/>
              <a:t>Factores:</a:t>
            </a:r>
          </a:p>
          <a:p>
            <a:pPr marL="1371600" lvl="2" indent="-457200">
              <a:buFont typeface="Wingdings" pitchFamily="2" charset="2"/>
              <a:buNone/>
            </a:pPr>
            <a:r>
              <a:rPr lang="es-EC" sz="2100"/>
              <a:t>Relación de la mezcla</a:t>
            </a:r>
          </a:p>
          <a:p>
            <a:pPr marL="1371600" lvl="2" indent="-457200">
              <a:buFont typeface="Wingdings" pitchFamily="2" charset="2"/>
              <a:buNone/>
            </a:pPr>
            <a:r>
              <a:rPr lang="es-EC" sz="2100"/>
              <a:t>Composición granulométrica de áridos</a:t>
            </a:r>
          </a:p>
          <a:p>
            <a:pPr marL="1371600" lvl="2" indent="-457200">
              <a:buFont typeface="Wingdings" pitchFamily="2" charset="2"/>
              <a:buNone/>
            </a:pPr>
            <a:r>
              <a:rPr lang="es-EC" sz="2100"/>
              <a:t>Forma</a:t>
            </a:r>
          </a:p>
          <a:p>
            <a:pPr marL="1371600" lvl="2" indent="-457200">
              <a:buFont typeface="Wingdings" pitchFamily="2" charset="2"/>
              <a:buNone/>
            </a:pPr>
            <a:r>
              <a:rPr lang="es-EC" sz="2100"/>
              <a:t>Humedad</a:t>
            </a:r>
          </a:p>
          <a:p>
            <a:pPr marL="1371600" lvl="2" indent="-457200">
              <a:buFont typeface="Wingdings" pitchFamily="2" charset="2"/>
              <a:buNone/>
            </a:pPr>
            <a:r>
              <a:rPr lang="es-EC" sz="2100"/>
              <a:t>Asentamiento</a:t>
            </a:r>
          </a:p>
          <a:p>
            <a:pPr marL="1371600" lvl="2" indent="-457200">
              <a:buFont typeface="Wingdings" pitchFamily="2" charset="2"/>
              <a:buNone/>
            </a:pPr>
            <a:r>
              <a:rPr lang="es-EC" sz="2100"/>
              <a:t>Llenado del recipiente</a:t>
            </a:r>
          </a:p>
          <a:p>
            <a:pPr marL="1371600" lvl="2" indent="-457200">
              <a:buFont typeface="Wingdings" pitchFamily="2" charset="2"/>
              <a:buNone/>
            </a:pPr>
            <a:endParaRPr lang="es-EC" sz="2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C" sz="3000"/>
              <a:t>2. </a:t>
            </a:r>
            <a:r>
              <a:rPr lang="es-EC" sz="3000" u="sng"/>
              <a:t>Dosificación en peso</a:t>
            </a:r>
          </a:p>
          <a:p>
            <a:pPr lvl="2">
              <a:buFontTx/>
              <a:buNone/>
            </a:pPr>
            <a:r>
              <a:rPr lang="es-EC" sz="2100"/>
              <a:t>Es el valor exacto de materiales necesarios para preparar un metro cúbico de mortero.</a:t>
            </a:r>
          </a:p>
          <a:p>
            <a:pPr lvl="2">
              <a:buFontTx/>
              <a:buNone/>
            </a:pPr>
            <a:r>
              <a:rPr lang="es-EC" sz="2100" u="sng"/>
              <a:t>Factores</a:t>
            </a:r>
            <a:r>
              <a:rPr lang="es-EC" sz="2100"/>
              <a:t>:</a:t>
            </a:r>
          </a:p>
          <a:p>
            <a:pPr lvl="2">
              <a:buFontTx/>
              <a:buNone/>
            </a:pPr>
            <a:r>
              <a:rPr lang="es-EC" sz="2100"/>
              <a:t>Densidad</a:t>
            </a:r>
          </a:p>
          <a:p>
            <a:pPr lvl="2">
              <a:buFontTx/>
              <a:buNone/>
            </a:pPr>
            <a:r>
              <a:rPr lang="es-EC" sz="2100"/>
              <a:t>Ejemplo, sea un mortero de la relación I:6:0,52 en peso y la densidad aparente del mortero fresco sea 2.300 Kg./m3.</a:t>
            </a:r>
          </a:p>
          <a:p>
            <a:pPr lvl="2">
              <a:buFontTx/>
              <a:buNone/>
            </a:pPr>
            <a:r>
              <a:rPr lang="es-EC" sz="2100"/>
              <a:t>Aglomerante  Z= </a:t>
            </a:r>
            <a:r>
              <a:rPr lang="es-EC" sz="2100" u="sng"/>
              <a:t>     G.       </a:t>
            </a:r>
            <a:r>
              <a:rPr lang="es-EC" sz="2100"/>
              <a:t>  = </a:t>
            </a:r>
            <a:r>
              <a:rPr lang="es-EC" sz="2100" u="sng"/>
              <a:t>   2.320      </a:t>
            </a:r>
            <a:r>
              <a:rPr lang="es-EC" sz="2100"/>
              <a:t>=     308,5 Kg./m3</a:t>
            </a:r>
            <a:r>
              <a:rPr lang="es-EC" sz="2100" u="sng"/>
              <a:t>  </a:t>
            </a:r>
          </a:p>
          <a:p>
            <a:pPr lvl="2">
              <a:buFontTx/>
              <a:buNone/>
            </a:pPr>
            <a:r>
              <a:rPr lang="es-EC" sz="2100"/>
              <a:t>                           I + h + w      I + 6 + o,52</a:t>
            </a:r>
          </a:p>
          <a:p>
            <a:pPr lvl="2">
              <a:buFontTx/>
              <a:buNone/>
            </a:pPr>
            <a:r>
              <a:rPr lang="es-EC" sz="2100"/>
              <a:t>Árido                 = Z x 6.0   =  308.6 x 6.0    =   1.851 Kg./m3</a:t>
            </a:r>
            <a:r>
              <a:rPr lang="es-EC" sz="2100" u="sng"/>
              <a:t> </a:t>
            </a:r>
          </a:p>
          <a:p>
            <a:pPr lvl="2">
              <a:buFontTx/>
              <a:buNone/>
            </a:pPr>
            <a:r>
              <a:rPr lang="es-EC" sz="2100"/>
              <a:t>Agua                 = Z x 0,52 =  308.5 x 0.52  =   160 Kg./m3</a:t>
            </a:r>
            <a:r>
              <a:rPr lang="es-EC" sz="2100" u="sng"/>
              <a:t> 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4908550" cy="919163"/>
          </a:xfrm>
          <a:noFill/>
          <a:ln/>
        </p:spPr>
        <p:txBody>
          <a:bodyPr anchorCtr="0"/>
          <a:lstStyle/>
          <a:p>
            <a:pPr algn="l"/>
            <a:r>
              <a:rPr lang="es-EC" sz="3200"/>
              <a:t>Formulas de dosificación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POROSIDAD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sz="2800"/>
              <a:t>Se define como los huecos o vacíos existentes en un mortero y que pueden llenarse de un líquido que penetre por capilaridad ó presión.</a:t>
            </a:r>
          </a:p>
          <a:p>
            <a:r>
              <a:rPr lang="es-EC" sz="2800"/>
              <a:t>Los morteros hechos con arena fina son muy porosos. </a:t>
            </a:r>
          </a:p>
          <a:p>
            <a:r>
              <a:rPr lang="es-EC" sz="2800"/>
              <a:t>La porosidad se expresa por la relación que hay entre el volumen de huecos y el volumen aparente total.         P = v- v`/ 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PERMEABILIDAD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/>
              <a:t>La permeabilidad consiste en dejarse atravesar o filtrar por los líquidos a presión</a:t>
            </a:r>
          </a:p>
          <a:p>
            <a:r>
              <a:rPr lang="es-EC"/>
              <a:t>La permeabilidad se expresa por la cantidad  de agua que atraviesa el mortero en una hora y a determinada presión.</a:t>
            </a:r>
          </a:p>
          <a:p>
            <a:pPr>
              <a:buFont typeface="Wingdings" pitchFamily="2" charset="2"/>
              <a:buNone/>
            </a:pPr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Aditivos para el Concreto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3307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C" sz="2400"/>
              <a:t>Un aditivo se utiliza para:</a:t>
            </a:r>
          </a:p>
          <a:p>
            <a:r>
              <a:rPr lang="es-EC" sz="2400"/>
              <a:t>Aumentar la capacidad</a:t>
            </a:r>
          </a:p>
          <a:p>
            <a:r>
              <a:rPr lang="es-EC" sz="2400"/>
              <a:t>Aumentar la resistencia a los esfuerzos mecánicos</a:t>
            </a:r>
          </a:p>
          <a:p>
            <a:r>
              <a:rPr lang="es-EC" sz="2400"/>
              <a:t>Mejorar  la trabajabilidad</a:t>
            </a:r>
          </a:p>
          <a:p>
            <a:r>
              <a:rPr lang="es-EC" sz="2400"/>
              <a:t>Disminuir la permeabilidad</a:t>
            </a:r>
          </a:p>
          <a:p>
            <a:r>
              <a:rPr lang="es-EC" sz="2400"/>
              <a:t>Aumentar la durabilidad</a:t>
            </a:r>
          </a:p>
          <a:p>
            <a:r>
              <a:rPr lang="es-EC" sz="2400"/>
              <a:t>Dar apertura para ser inyectado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87900" y="1600200"/>
            <a:ext cx="3898900" cy="4525963"/>
          </a:xfrm>
        </p:spPr>
        <p:txBody>
          <a:bodyPr/>
          <a:lstStyle/>
          <a:p>
            <a:endParaRPr lang="es-EC" sz="2400"/>
          </a:p>
          <a:p>
            <a:r>
              <a:rPr lang="es-EC" sz="2400"/>
              <a:t>disminuir la retracción</a:t>
            </a:r>
          </a:p>
          <a:p>
            <a:r>
              <a:rPr lang="es-EC" sz="2400"/>
              <a:t>Mejorar la resistencia a las aguas agresivas</a:t>
            </a:r>
          </a:p>
          <a:p>
            <a:r>
              <a:rPr lang="es-EC" sz="2400"/>
              <a:t>Disminuir la exudación</a:t>
            </a:r>
          </a:p>
          <a:p>
            <a:r>
              <a:rPr lang="es-EC" sz="2400"/>
              <a:t>retardar o acelerar la cimentación</a:t>
            </a:r>
          </a:p>
          <a:p>
            <a:r>
              <a:rPr lang="es-EC" sz="2400"/>
              <a:t>Dar posibilidad de revibración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Clases de Aditivos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C" sz="2800"/>
              <a:t>1.Plastificantes</a:t>
            </a:r>
          </a:p>
          <a:p>
            <a:pPr lvl="1">
              <a:buFont typeface="Wingdings" pitchFamily="2" charset="2"/>
              <a:buNone/>
            </a:pPr>
            <a:r>
              <a:rPr lang="es-EC" sz="2400"/>
              <a:t>Mejoran la plasticidad del hormigón.</a:t>
            </a:r>
          </a:p>
          <a:p>
            <a:pPr>
              <a:buFont typeface="Wingdings" pitchFamily="2" charset="2"/>
              <a:buNone/>
            </a:pPr>
            <a:r>
              <a:rPr lang="es-EC" sz="2800"/>
              <a:t>2. Impermeabilizantes</a:t>
            </a:r>
          </a:p>
          <a:p>
            <a:pPr lvl="1">
              <a:buFont typeface="Wingdings" pitchFamily="2" charset="2"/>
              <a:buNone/>
            </a:pPr>
            <a:r>
              <a:rPr lang="es-EC" sz="2400"/>
              <a:t>Obstruyen los poros y evitan la pérdida de agua</a:t>
            </a:r>
          </a:p>
          <a:p>
            <a:pPr>
              <a:buFont typeface="Wingdings" pitchFamily="2" charset="2"/>
              <a:buNone/>
            </a:pPr>
            <a:r>
              <a:rPr lang="es-EC" sz="2800"/>
              <a:t>3. Productos de cura</a:t>
            </a:r>
          </a:p>
          <a:p>
            <a:pPr lvl="1">
              <a:buFont typeface="Wingdings" pitchFamily="2" charset="2"/>
              <a:buNone/>
            </a:pPr>
            <a:r>
              <a:rPr lang="es-EC" sz="2400"/>
              <a:t>Impiden la evaporación del agua de la mezcla en los primeros días.</a:t>
            </a:r>
          </a:p>
          <a:p>
            <a:pPr>
              <a:buFont typeface="Wingdings" pitchFamily="2" charset="2"/>
              <a:buNone/>
            </a:pPr>
            <a:r>
              <a:rPr lang="es-EC" sz="2800"/>
              <a:t>4. Dispersos</a:t>
            </a:r>
          </a:p>
          <a:p>
            <a:pPr lvl="1">
              <a:buFont typeface="Wingdings" pitchFamily="2" charset="2"/>
              <a:buNone/>
            </a:pPr>
            <a:r>
              <a:rPr lang="es-EC" sz="2400"/>
              <a:t>Son utilizados para obtener hormigones inyectables</a:t>
            </a:r>
          </a:p>
          <a:p>
            <a:pPr lvl="1">
              <a:buFont typeface="Wingdings" pitchFamily="2" charset="2"/>
              <a:buNone/>
            </a:pPr>
            <a:endParaRPr lang="es-EC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Clases de Aditivos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C"/>
              <a:t>5. Aceleradores y retardadores</a:t>
            </a:r>
          </a:p>
          <a:p>
            <a:pPr lvl="1">
              <a:buFont typeface="Wingdings" pitchFamily="2" charset="2"/>
              <a:buNone/>
            </a:pPr>
            <a:r>
              <a:rPr lang="es-EC"/>
              <a:t>Tienen su acción dependiendo del tipo de cemento y temperatura ambiental. </a:t>
            </a:r>
          </a:p>
          <a:p>
            <a:pPr lvl="1">
              <a:buFont typeface="Wingdings" pitchFamily="2" charset="2"/>
              <a:buNone/>
            </a:pPr>
            <a:r>
              <a:rPr lang="es-EC"/>
              <a:t>Los retardadores, reducen el agua y mejoran la dureza del hormigón.</a:t>
            </a:r>
          </a:p>
          <a:p>
            <a:pPr lvl="1">
              <a:buFont typeface="Wingdings" pitchFamily="2" charset="2"/>
              <a:buNone/>
            </a:pPr>
            <a:r>
              <a:rPr lang="es-EC"/>
              <a:t>Los aceleradores aumentan el tiempo de fraguado y producen mayor retracción.</a:t>
            </a:r>
          </a:p>
          <a:p>
            <a:pPr>
              <a:buFont typeface="Wingdings" pitchFamily="2" charset="2"/>
              <a:buNone/>
            </a:pPr>
            <a:endParaRPr lang="es-EC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002587" cy="1139825"/>
          </a:xfrm>
        </p:spPr>
        <p:txBody>
          <a:bodyPr/>
          <a:lstStyle/>
          <a:p>
            <a:pPr algn="l"/>
            <a:r>
              <a:rPr lang="es-EC" sz="4000"/>
              <a:t>Sustancias que actúan sobre el fraguado del cemento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C"/>
              <a:t>Yeso: menor a 3.5 % (retardador)</a:t>
            </a:r>
          </a:p>
          <a:p>
            <a:pPr>
              <a:lnSpc>
                <a:spcPct val="90000"/>
              </a:lnSpc>
            </a:pPr>
            <a:r>
              <a:rPr lang="es-EC"/>
              <a:t>Amoníaco: mayor a 1% (acelerante)</a:t>
            </a:r>
          </a:p>
          <a:p>
            <a:pPr>
              <a:lnSpc>
                <a:spcPct val="90000"/>
              </a:lnSpc>
            </a:pPr>
            <a:r>
              <a:rPr lang="es-EC"/>
              <a:t>Sulfato de calcio: regulador</a:t>
            </a:r>
          </a:p>
          <a:p>
            <a:pPr>
              <a:lnSpc>
                <a:spcPct val="90000"/>
              </a:lnSpc>
            </a:pPr>
            <a:r>
              <a:rPr lang="es-EC"/>
              <a:t>Clorato de calcio: endurecimiento</a:t>
            </a:r>
          </a:p>
          <a:p>
            <a:pPr>
              <a:lnSpc>
                <a:spcPct val="90000"/>
              </a:lnSpc>
            </a:pPr>
            <a:r>
              <a:rPr lang="es-EC"/>
              <a:t>Bórax: retardador</a:t>
            </a:r>
          </a:p>
          <a:p>
            <a:pPr>
              <a:lnSpc>
                <a:spcPct val="90000"/>
              </a:lnSpc>
            </a:pPr>
            <a:r>
              <a:rPr lang="es-EC"/>
              <a:t>Carbonato de calcio: retardador</a:t>
            </a:r>
          </a:p>
          <a:p>
            <a:pPr>
              <a:lnSpc>
                <a:spcPct val="90000"/>
              </a:lnSpc>
            </a:pPr>
            <a:r>
              <a:rPr lang="es-EC"/>
              <a:t>Carbonato de potasio: retardador</a:t>
            </a:r>
          </a:p>
          <a:p>
            <a:pPr>
              <a:lnSpc>
                <a:spcPct val="90000"/>
              </a:lnSpc>
            </a:pPr>
            <a:r>
              <a:rPr lang="es-EC"/>
              <a:t>Carbonato de sodio: retardador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El agua para morteros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C"/>
              <a:t>Los mayores problemas del concreto provenientes del agua están relacionados con la cantidad y no con calidad.</a:t>
            </a:r>
          </a:p>
          <a:p>
            <a:pPr>
              <a:buFont typeface="Wingdings" pitchFamily="2" charset="2"/>
              <a:buNone/>
            </a:pPr>
            <a:r>
              <a:rPr lang="es-EC"/>
              <a:t>Cuando se sospecha de la calidad del agua lo mejor es hacer ensayos comparativos de cementación, resistencia mecánica y estabilidad del volumen.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sz="3600"/>
              <a:t>Limites mayores del contenido de sustancias-Agua potable</a:t>
            </a:r>
            <a:endParaRPr lang="es-ES" sz="3600"/>
          </a:p>
        </p:txBody>
      </p:sp>
      <p:graphicFrame>
        <p:nvGraphicFramePr>
          <p:cNvPr id="48181" name="Group 53"/>
          <p:cNvGraphicFramePr>
            <a:graphicFrameLocks noGrp="1"/>
          </p:cNvGraphicFramePr>
          <p:nvPr>
            <p:ph type="tbl" idx="1"/>
          </p:nvPr>
        </p:nvGraphicFramePr>
        <p:xfrm>
          <a:off x="685800" y="2209800"/>
          <a:ext cx="7772400" cy="427482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Sustancia</a:t>
                      </a:r>
                      <a:endParaRPr kumimoji="0" lang="es-E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Miligramos por litro</a:t>
                      </a:r>
                      <a:endParaRPr kumimoji="0" lang="es-E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Cloro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Ácido sulfúrico 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Cal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Magnesia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Materia orgánica 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Amoníaco libre por destilación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0.02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Ácido nítrico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sz="2800" b="1"/>
              <a:t>Límites máximos de sustancias en aguas no potables</a:t>
            </a:r>
            <a:endParaRPr lang="es-ES" sz="2800" b="1"/>
          </a:p>
        </p:txBody>
      </p:sp>
      <p:graphicFrame>
        <p:nvGraphicFramePr>
          <p:cNvPr id="50223" name="Group 47"/>
          <p:cNvGraphicFramePr>
            <a:graphicFrameLocks noGrp="1"/>
          </p:cNvGraphicFramePr>
          <p:nvPr>
            <p:ph type="tbl" idx="1"/>
          </p:nvPr>
        </p:nvGraphicFramePr>
        <p:xfrm>
          <a:off x="1547813" y="2205038"/>
          <a:ext cx="6551612" cy="3276283"/>
        </p:xfrm>
        <a:graphic>
          <a:graphicData uri="http://schemas.openxmlformats.org/drawingml/2006/table">
            <a:tbl>
              <a:tblPr/>
              <a:tblGrid>
                <a:gridCol w="3276600"/>
                <a:gridCol w="3275012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Sustancia</a:t>
                      </a:r>
                      <a:endParaRPr kumimoji="0" lang="es-E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gramos/litro</a:t>
                      </a:r>
                      <a:endParaRPr kumimoji="0" lang="es-E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Anhídrido sulfúrico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0.3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Materia orgánica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0.03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Sulfuros expresados en azufres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0.05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Cloruros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pH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6&lt;pH&lt;8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4" name="Object 4"/>
          <p:cNvGraphicFramePr>
            <a:graphicFrameLocks noChangeAspect="1"/>
          </p:cNvGraphicFramePr>
          <p:nvPr>
            <p:ph idx="1"/>
          </p:nvPr>
        </p:nvGraphicFramePr>
        <p:xfrm>
          <a:off x="608013" y="2041525"/>
          <a:ext cx="7912100" cy="3635375"/>
        </p:xfrm>
        <a:graphic>
          <a:graphicData uri="http://schemas.openxmlformats.org/presentationml/2006/ole">
            <p:oleObj spid="_x0000_s51204" name="Documento" r:id="rId4" imgW="7452495" imgH="3295164" progId="Word.Document.8">
              <p:embed/>
            </p:oleObj>
          </a:graphicData>
        </a:graphic>
      </p:graphicFrame>
      <p:sp>
        <p:nvSpPr>
          <p:cNvPr id="51207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Ctr="0"/>
          <a:lstStyle/>
          <a:p>
            <a:r>
              <a:rPr lang="es-ES_tradnl" b="1"/>
              <a:t>IMPUREZAS INORGANICAS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Tipos de agua y su utilización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C" u="sng"/>
              <a:t>Agua de Mar</a:t>
            </a:r>
          </a:p>
          <a:p>
            <a:pPr>
              <a:buFont typeface="Wingdings" pitchFamily="2" charset="2"/>
              <a:buNone/>
            </a:pPr>
            <a:r>
              <a:rPr lang="es-EC"/>
              <a:t>Contiene treinta mil ppm de sales y puede ser usadas en concretos simples.</a:t>
            </a:r>
          </a:p>
          <a:p>
            <a:pPr>
              <a:buFont typeface="Wingdings" pitchFamily="2" charset="2"/>
              <a:buNone/>
            </a:pPr>
            <a:r>
              <a:rPr lang="es-EC"/>
              <a:t>En concreto armado produce corrosión a las armaduras, en este caso puede protegerse con impermeabilizantes.</a:t>
            </a:r>
          </a:p>
          <a:p>
            <a:pPr>
              <a:buFont typeface="Wingdings" pitchFamily="2" charset="2"/>
              <a:buNone/>
            </a:pPr>
            <a:r>
              <a:rPr lang="es-EC"/>
              <a:t>En concretos post-tensados no debe utilizarse agua de mar.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Tipos de aguas y su utilización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9893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C" u="sng"/>
              <a:t>Aguas Ácidas</a:t>
            </a:r>
          </a:p>
          <a:p>
            <a:pPr>
              <a:buFont typeface="Wingdings" pitchFamily="2" charset="2"/>
              <a:buNone/>
            </a:pPr>
            <a:r>
              <a:rPr lang="es-EC"/>
              <a:t>La cantidad máxima permisible de ácido es diez mil ppm., con un pH=3.</a:t>
            </a:r>
          </a:p>
          <a:p>
            <a:pPr>
              <a:buFont typeface="Wingdings" pitchFamily="2" charset="2"/>
              <a:buNone/>
            </a:pPr>
            <a:r>
              <a:rPr lang="es-EC" u="sng"/>
              <a:t>Aguas Alcalinas</a:t>
            </a:r>
          </a:p>
          <a:p>
            <a:pPr>
              <a:buFont typeface="Wingdings" pitchFamily="2" charset="2"/>
              <a:buNone/>
            </a:pPr>
            <a:r>
              <a:rPr lang="es-EC"/>
              <a:t>La cantidad máxima permisible es de diez mil ppm.</a:t>
            </a:r>
          </a:p>
          <a:p>
            <a:pPr>
              <a:buFont typeface="Wingdings" pitchFamily="2" charset="2"/>
              <a:buNone/>
            </a:pPr>
            <a:endParaRPr lang="es-EC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Dosificación de morteros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91512" cy="44259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C" sz="2800"/>
              <a:t>Los morteros son una mezcla de un aglomerante con arena y agua</a:t>
            </a:r>
            <a:r>
              <a:rPr lang="es-EC"/>
              <a:t>.</a:t>
            </a:r>
          </a:p>
          <a:p>
            <a:pPr>
              <a:buFont typeface="Wingdings" pitchFamily="2" charset="2"/>
              <a:buNone/>
            </a:pPr>
            <a:r>
              <a:rPr lang="es-EC" sz="2800"/>
              <a:t>El panel que desempeña la arena es puramente mecánico y evita las contracciones que se producen en el fraguado .</a:t>
            </a:r>
          </a:p>
          <a:p>
            <a:pPr>
              <a:buFont typeface="Wingdings" pitchFamily="2" charset="2"/>
              <a:buNone/>
            </a:pPr>
            <a:r>
              <a:rPr lang="es-EC" sz="2800"/>
              <a:t>Teóricamente se necesita la cantidad de aglomerante para cubrir con una película a los granos de arena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229600" cy="38877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C"/>
              <a:t>La dosificación se expresa por la relación entre los volúmenes de aglomerantes y arena.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C"/>
              <a:t>En general se expresa: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s-EC"/>
              <a:t>Cemento: árido: agua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s-EC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C" sz="3000"/>
              <a:t>La dosificación del agua depende del aglomerante, plasticidad, clima y aplicación.</a:t>
            </a: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C"/>
              <a:t>Dosificación de morteros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da">
  <a:themeElements>
    <a:clrScheme name="Onda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Ond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nda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a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da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138</TotalTime>
  <Words>771</Words>
  <Application>Microsoft PowerPoint</Application>
  <PresentationFormat>Presentación en pantalla (4:3)</PresentationFormat>
  <Paragraphs>122</Paragraphs>
  <Slides>17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 Narrow</vt:lpstr>
      <vt:lpstr>Times New Roman</vt:lpstr>
      <vt:lpstr>Arial</vt:lpstr>
      <vt:lpstr>Wingdings</vt:lpstr>
      <vt:lpstr>Onda</vt:lpstr>
      <vt:lpstr>Documento de Microsoft Word</vt:lpstr>
      <vt:lpstr>El agua para  Morteros</vt:lpstr>
      <vt:lpstr>El agua para morteros</vt:lpstr>
      <vt:lpstr>Limites mayores del contenido de sustancias-Agua potable</vt:lpstr>
      <vt:lpstr>Límites máximos de sustancias en aguas no potables</vt:lpstr>
      <vt:lpstr>IMPUREZAS INORGANICAS</vt:lpstr>
      <vt:lpstr>Tipos de agua y su utilización</vt:lpstr>
      <vt:lpstr>Tipos de aguas y su utilización</vt:lpstr>
      <vt:lpstr>Dosificación de morteros</vt:lpstr>
      <vt:lpstr>Dosificación de morteros</vt:lpstr>
      <vt:lpstr>Formulas de dosificación</vt:lpstr>
      <vt:lpstr>Formulas de dosificación</vt:lpstr>
      <vt:lpstr>POROSIDAD</vt:lpstr>
      <vt:lpstr>PERMEABILIDAD</vt:lpstr>
      <vt:lpstr>Aditivos para el Concreto</vt:lpstr>
      <vt:lpstr>Clases de Aditivos</vt:lpstr>
      <vt:lpstr>Clases de Aditivos</vt:lpstr>
      <vt:lpstr>Sustancias que actúan sobre el fraguado del cemento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agua para  Morteros</dc:title>
  <dc:creator>WINDOWS XP</dc:creator>
  <cp:lastModifiedBy>bbarrera</cp:lastModifiedBy>
  <cp:revision>24</cp:revision>
  <cp:lastPrinted>1601-01-01T00:00:00Z</cp:lastPrinted>
  <dcterms:created xsi:type="dcterms:W3CDTF">2004-07-11T02:40:53Z</dcterms:created>
  <dcterms:modified xsi:type="dcterms:W3CDTF">2009-07-10T20:29:55Z</dcterms:modified>
</cp:coreProperties>
</file>