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sldIdLst>
    <p:sldId id="281" r:id="rId2"/>
    <p:sldId id="314" r:id="rId3"/>
    <p:sldId id="328" r:id="rId4"/>
    <p:sldId id="329" r:id="rId5"/>
    <p:sldId id="317" r:id="rId6"/>
    <p:sldId id="312" r:id="rId7"/>
    <p:sldId id="313" r:id="rId8"/>
    <p:sldId id="315" r:id="rId9"/>
    <p:sldId id="304" r:id="rId10"/>
    <p:sldId id="258" r:id="rId11"/>
    <p:sldId id="316" r:id="rId12"/>
    <p:sldId id="318" r:id="rId13"/>
    <p:sldId id="288" r:id="rId14"/>
    <p:sldId id="319" r:id="rId15"/>
    <p:sldId id="320" r:id="rId16"/>
    <p:sldId id="321" r:id="rId17"/>
    <p:sldId id="322" r:id="rId18"/>
    <p:sldId id="323" r:id="rId19"/>
    <p:sldId id="305" r:id="rId20"/>
    <p:sldId id="306" r:id="rId21"/>
    <p:sldId id="324" r:id="rId22"/>
    <p:sldId id="332" r:id="rId23"/>
    <p:sldId id="325" r:id="rId24"/>
    <p:sldId id="259" r:id="rId25"/>
    <p:sldId id="334" r:id="rId26"/>
    <p:sldId id="335" r:id="rId27"/>
    <p:sldId id="333" r:id="rId28"/>
    <p:sldId id="296" r:id="rId29"/>
    <p:sldId id="307" r:id="rId30"/>
    <p:sldId id="327" r:id="rId31"/>
    <p:sldId id="326" r:id="rId32"/>
    <p:sldId id="298" r:id="rId33"/>
    <p:sldId id="299" r:id="rId34"/>
    <p:sldId id="300" r:id="rId35"/>
    <p:sldId id="301" r:id="rId36"/>
    <p:sldId id="302" r:id="rId37"/>
    <p:sldId id="303" r:id="rId38"/>
    <p:sldId id="331" r:id="rId39"/>
    <p:sldId id="309" r:id="rId40"/>
    <p:sldId id="339" r:id="rId41"/>
    <p:sldId id="341" r:id="rId42"/>
    <p:sldId id="337" r:id="rId43"/>
    <p:sldId id="311" r:id="rId44"/>
    <p:sldId id="342" r:id="rId45"/>
    <p:sldId id="343" r:id="rId46"/>
    <p:sldId id="344" r:id="rId47"/>
    <p:sldId id="345" r:id="rId48"/>
    <p:sldId id="346" r:id="rId49"/>
    <p:sldId id="347" r:id="rId50"/>
    <p:sldId id="279" r:id="rId51"/>
  </p:sldIdLst>
  <p:sldSz cx="9144000" cy="6858000" type="screen4x3"/>
  <p:notesSz cx="6858000" cy="9180513"/>
  <p:defaultTextStyle>
    <a:defPPr>
      <a:defRPr lang="es-ES_trad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8850" autoAdjust="0"/>
    <p:restoredTop sz="90929"/>
  </p:normalViewPr>
  <p:slideViewPr>
    <p:cSldViewPr snapToGrid="0">
      <p:cViewPr>
        <p:scale>
          <a:sx n="75" d="100"/>
          <a:sy n="75" d="100"/>
        </p:scale>
        <p:origin x="-660" y="-78"/>
      </p:cViewPr>
      <p:guideLst>
        <p:guide orient="horz" pos="2160"/>
        <p:guide pos="2880"/>
      </p:guideLst>
    </p:cSldViewPr>
  </p:slideViewPr>
  <p:outlineViewPr>
    <p:cViewPr>
      <p:scale>
        <a:sx n="25" d="100"/>
        <a:sy n="25" d="100"/>
      </p:scale>
      <p:origin x="0" y="0"/>
    </p:cViewPr>
    <p:sldLst>
      <p:sld r:id="rId1" collapse="1"/>
      <p:sld r:id="rId2" collapse="1"/>
      <p:sld r:id="rId3" collapse="1"/>
    </p:sldLst>
  </p:outlineViewPr>
  <p:notesTextViewPr>
    <p:cViewPr>
      <p:scale>
        <a:sx n="100" d="100"/>
        <a:sy n="100" d="100"/>
      </p:scale>
      <p:origin x="0" y="0"/>
    </p:cViewPr>
  </p:notesTextViewPr>
  <p:sorterViewPr>
    <p:cViewPr>
      <p:scale>
        <a:sx n="55" d="100"/>
        <a:sy n="55" d="100"/>
      </p:scale>
      <p:origin x="0" y="3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3.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3086" name="Group 14"/>
          <p:cNvGrpSpPr>
            <a:grpSpLocks/>
          </p:cNvGrpSpPr>
          <p:nvPr/>
        </p:nvGrpSpPr>
        <p:grpSpPr bwMode="auto">
          <a:xfrm>
            <a:off x="379413" y="1676400"/>
            <a:ext cx="8388350" cy="4421188"/>
            <a:chOff x="238" y="1056"/>
            <a:chExt cx="5285" cy="2785"/>
          </a:xfrm>
        </p:grpSpPr>
        <p:grpSp>
          <p:nvGrpSpPr>
            <p:cNvPr id="3077" name="Group 5"/>
            <p:cNvGrpSpPr>
              <a:grpSpLocks/>
            </p:cNvGrpSpPr>
            <p:nvPr/>
          </p:nvGrpSpPr>
          <p:grpSpPr bwMode="auto">
            <a:xfrm>
              <a:off x="238" y="1056"/>
              <a:ext cx="5285" cy="1393"/>
              <a:chOff x="238" y="1056"/>
              <a:chExt cx="5285" cy="1393"/>
            </a:xfrm>
          </p:grpSpPr>
          <p:sp>
            <p:nvSpPr>
              <p:cNvPr id="3074" name="Rectangle 2"/>
              <p:cNvSpPr>
                <a:spLocks noChangeArrowheads="1"/>
              </p:cNvSpPr>
              <p:nvPr/>
            </p:nvSpPr>
            <p:spPr bwMode="ltGray">
              <a:xfrm>
                <a:off x="243" y="1057"/>
                <a:ext cx="5272" cy="1391"/>
              </a:xfrm>
              <a:prstGeom prst="rect">
                <a:avLst/>
              </a:prstGeom>
              <a:solidFill>
                <a:srgbClr val="EAEAEA">
                  <a:alpha val="50000"/>
                </a:srgbClr>
              </a:solidFill>
              <a:ln w="9525">
                <a:noFill/>
                <a:miter lim="800000"/>
                <a:headEnd/>
                <a:tailEnd/>
              </a:ln>
              <a:effectLst/>
            </p:spPr>
            <p:txBody>
              <a:bodyPr wrap="none" anchor="ctr"/>
              <a:lstStyle/>
              <a:p>
                <a:endParaRPr lang="es-ES"/>
              </a:p>
            </p:txBody>
          </p:sp>
          <p:sp>
            <p:nvSpPr>
              <p:cNvPr id="3075" name="Freeform 3"/>
              <p:cNvSpPr>
                <a:spLocks/>
              </p:cNvSpPr>
              <p:nvPr/>
            </p:nvSpPr>
            <p:spPr bwMode="ltGray">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3076" name="Freeform 4"/>
              <p:cNvSpPr>
                <a:spLocks/>
              </p:cNvSpPr>
              <p:nvPr/>
            </p:nvSpPr>
            <p:spPr bwMode="ltGray">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nvGrpSpPr>
            <p:cNvPr id="3081" name="Group 9"/>
            <p:cNvGrpSpPr>
              <a:grpSpLocks/>
            </p:cNvGrpSpPr>
            <p:nvPr/>
          </p:nvGrpSpPr>
          <p:grpSpPr bwMode="auto">
            <a:xfrm>
              <a:off x="240" y="3744"/>
              <a:ext cx="5281" cy="97"/>
              <a:chOff x="240" y="3744"/>
              <a:chExt cx="5281" cy="97"/>
            </a:xfrm>
          </p:grpSpPr>
          <p:sp>
            <p:nvSpPr>
              <p:cNvPr id="3078" name="Rectangle 6"/>
              <p:cNvSpPr>
                <a:spLocks noChangeArrowheads="1"/>
              </p:cNvSpPr>
              <p:nvPr/>
            </p:nvSpPr>
            <p:spPr bwMode="ltGray">
              <a:xfrm>
                <a:off x="240" y="3744"/>
                <a:ext cx="5280" cy="96"/>
              </a:xfrm>
              <a:prstGeom prst="rect">
                <a:avLst/>
              </a:prstGeom>
              <a:solidFill>
                <a:srgbClr val="EAEAEA">
                  <a:alpha val="50000"/>
                </a:srgbClr>
              </a:solidFill>
              <a:ln w="9525">
                <a:noFill/>
                <a:miter lim="800000"/>
                <a:headEnd/>
                <a:tailEnd/>
              </a:ln>
              <a:effectLst/>
            </p:spPr>
            <p:txBody>
              <a:bodyPr wrap="none" anchor="ctr"/>
              <a:lstStyle/>
              <a:p>
                <a:endParaRPr lang="es-ES"/>
              </a:p>
            </p:txBody>
          </p:sp>
          <p:sp>
            <p:nvSpPr>
              <p:cNvPr id="3079" name="Freeform 7"/>
              <p:cNvSpPr>
                <a:spLocks/>
              </p:cNvSpPr>
              <p:nvPr/>
            </p:nvSpPr>
            <p:spPr bwMode="ltGray">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3080" name="Freeform 8"/>
              <p:cNvSpPr>
                <a:spLocks/>
              </p:cNvSpPr>
              <p:nvPr/>
            </p:nvSpPr>
            <p:spPr bwMode="ltGray">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nvGrpSpPr>
            <p:cNvPr id="3085" name="Group 13"/>
            <p:cNvGrpSpPr>
              <a:grpSpLocks/>
            </p:cNvGrpSpPr>
            <p:nvPr/>
          </p:nvGrpSpPr>
          <p:grpSpPr bwMode="auto">
            <a:xfrm>
              <a:off x="338" y="1200"/>
              <a:ext cx="97" cy="1104"/>
              <a:chOff x="338" y="1200"/>
              <a:chExt cx="97" cy="1104"/>
            </a:xfrm>
          </p:grpSpPr>
          <p:sp useBgFill="1">
            <p:nvSpPr>
              <p:cNvPr id="3082" name="Rectangle 10"/>
              <p:cNvSpPr>
                <a:spLocks noChangeArrowheads="1"/>
              </p:cNvSpPr>
              <p:nvPr/>
            </p:nvSpPr>
            <p:spPr bwMode="ltGray">
              <a:xfrm>
                <a:off x="338" y="1201"/>
                <a:ext cx="96" cy="1103"/>
              </a:xfrm>
              <a:prstGeom prst="rect">
                <a:avLst/>
              </a:prstGeom>
              <a:ln w="9525">
                <a:noFill/>
                <a:miter lim="800000"/>
                <a:headEnd/>
                <a:tailEnd/>
              </a:ln>
              <a:effectLst/>
            </p:spPr>
            <p:txBody>
              <a:bodyPr wrap="none" anchor="ctr"/>
              <a:lstStyle/>
              <a:p>
                <a:endParaRPr lang="es-ES"/>
              </a:p>
            </p:txBody>
          </p:sp>
          <p:sp>
            <p:nvSpPr>
              <p:cNvPr id="3083" name="Freeform 11"/>
              <p:cNvSpPr>
                <a:spLocks/>
              </p:cNvSpPr>
              <p:nvPr/>
            </p:nvSpPr>
            <p:spPr bwMode="ltGray">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3084" name="Freeform 12"/>
              <p:cNvSpPr>
                <a:spLocks/>
              </p:cNvSpPr>
              <p:nvPr/>
            </p:nvSpPr>
            <p:spPr bwMode="ltGray">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sp>
        <p:nvSpPr>
          <p:cNvPr id="3087" name="Rectangle 15"/>
          <p:cNvSpPr>
            <a:spLocks noGrp="1" noChangeArrowheads="1"/>
          </p:cNvSpPr>
          <p:nvPr>
            <p:ph type="ctrTitle" sz="quarter"/>
          </p:nvPr>
        </p:nvSpPr>
        <p:spPr>
          <a:xfrm>
            <a:off x="836613" y="2133600"/>
            <a:ext cx="7772400" cy="1143000"/>
          </a:xfrm>
        </p:spPr>
        <p:txBody>
          <a:bodyPr/>
          <a:lstStyle>
            <a:lvl1pPr>
              <a:defRPr/>
            </a:lvl1pPr>
          </a:lstStyle>
          <a:p>
            <a:r>
              <a:rPr lang="es-ES_tradnl"/>
              <a:t>Haga clic para modificar el estilo de título patrón</a:t>
            </a:r>
          </a:p>
        </p:txBody>
      </p:sp>
      <p:sp>
        <p:nvSpPr>
          <p:cNvPr id="3088"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s-ES_tradnl"/>
              <a:t>Haga clic para modificar el estilo de subtítulo patrón</a:t>
            </a:r>
          </a:p>
        </p:txBody>
      </p:sp>
      <p:sp>
        <p:nvSpPr>
          <p:cNvPr id="3089" name="Rectangle 17"/>
          <p:cNvSpPr>
            <a:spLocks noGrp="1" noChangeArrowheads="1"/>
          </p:cNvSpPr>
          <p:nvPr>
            <p:ph type="dt" sz="quarter" idx="2"/>
          </p:nvPr>
        </p:nvSpPr>
        <p:spPr>
          <a:xfrm>
            <a:off x="381000" y="6324600"/>
            <a:ext cx="1905000" cy="457200"/>
          </a:xfrm>
        </p:spPr>
        <p:txBody>
          <a:bodyPr/>
          <a:lstStyle>
            <a:lvl1pPr>
              <a:defRPr/>
            </a:lvl1pPr>
          </a:lstStyle>
          <a:p>
            <a:endParaRPr lang="es-ES_tradnl"/>
          </a:p>
        </p:txBody>
      </p:sp>
      <p:sp>
        <p:nvSpPr>
          <p:cNvPr id="3090" name="Rectangle 18"/>
          <p:cNvSpPr>
            <a:spLocks noGrp="1" noChangeArrowheads="1"/>
          </p:cNvSpPr>
          <p:nvPr>
            <p:ph type="ftr" sz="quarter" idx="3"/>
          </p:nvPr>
        </p:nvSpPr>
        <p:spPr>
          <a:xfrm>
            <a:off x="3124200" y="6324600"/>
            <a:ext cx="2895600" cy="457200"/>
          </a:xfrm>
        </p:spPr>
        <p:txBody>
          <a:bodyPr/>
          <a:lstStyle>
            <a:lvl1pPr>
              <a:defRPr/>
            </a:lvl1pPr>
          </a:lstStyle>
          <a:p>
            <a:endParaRPr lang="es-ES_tradnl"/>
          </a:p>
        </p:txBody>
      </p:sp>
      <p:sp>
        <p:nvSpPr>
          <p:cNvPr id="3091" name="Rectangle 19"/>
          <p:cNvSpPr>
            <a:spLocks noGrp="1" noChangeArrowheads="1"/>
          </p:cNvSpPr>
          <p:nvPr>
            <p:ph type="sldNum" sz="quarter" idx="4"/>
          </p:nvPr>
        </p:nvSpPr>
        <p:spPr>
          <a:xfrm>
            <a:off x="6858000" y="6324600"/>
            <a:ext cx="1905000" cy="457200"/>
          </a:xfrm>
        </p:spPr>
        <p:txBody>
          <a:bodyPr/>
          <a:lstStyle>
            <a:lvl1pPr>
              <a:defRPr/>
            </a:lvl1pPr>
          </a:lstStyle>
          <a:p>
            <a:fld id="{9EEE6847-D928-4C8B-B701-8CED9A0C0A48}" type="slidenum">
              <a:rPr lang="es-ES_tradnl"/>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860054DE-14A3-4046-AE4E-EF66AA1BB980}" type="slidenum">
              <a:rPr lang="es-ES_tradnl"/>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7500" y="342900"/>
            <a:ext cx="1943100" cy="55245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38200" y="342900"/>
            <a:ext cx="5676900" cy="55245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A5B3B9D5-38BC-4D3B-834C-76FA6CC425E4}" type="slidenum">
              <a:rPr lang="es-ES_tradnl"/>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A626A969-81A1-44D9-8B78-7A42159450A1}" type="slidenum">
              <a:rPr lang="es-ES_tradnl"/>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4395F917-25C2-44D2-AD5B-8F7B3F762947}" type="slidenum">
              <a:rPr lang="es-ES_tradnl"/>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9499D335-EAB3-4E8A-BC27-E2D46F3FE8C4}" type="slidenum">
              <a:rPr lang="es-ES_tradnl"/>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p>
        </p:txBody>
      </p:sp>
      <p:sp>
        <p:nvSpPr>
          <p:cNvPr id="8" name="7 Marcador de pie de página"/>
          <p:cNvSpPr>
            <a:spLocks noGrp="1"/>
          </p:cNvSpPr>
          <p:nvPr>
            <p:ph type="ftr" sz="quarter" idx="11"/>
          </p:nvPr>
        </p:nvSpPr>
        <p:spPr/>
        <p:txBody>
          <a:bodyPr/>
          <a:lstStyle>
            <a:lvl1pPr>
              <a:defRPr/>
            </a:lvl1pPr>
          </a:lstStyle>
          <a:p>
            <a:endParaRPr lang="es-ES_tradnl"/>
          </a:p>
        </p:txBody>
      </p:sp>
      <p:sp>
        <p:nvSpPr>
          <p:cNvPr id="9" name="8 Marcador de número de diapositiva"/>
          <p:cNvSpPr>
            <a:spLocks noGrp="1"/>
          </p:cNvSpPr>
          <p:nvPr>
            <p:ph type="sldNum" sz="quarter" idx="12"/>
          </p:nvPr>
        </p:nvSpPr>
        <p:spPr/>
        <p:txBody>
          <a:bodyPr/>
          <a:lstStyle>
            <a:lvl1pPr>
              <a:defRPr/>
            </a:lvl1pPr>
          </a:lstStyle>
          <a:p>
            <a:fld id="{4977DFB1-D099-417C-9327-E64DE50B8CBE}" type="slidenum">
              <a:rPr lang="es-ES_tradnl"/>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p>
        </p:txBody>
      </p:sp>
      <p:sp>
        <p:nvSpPr>
          <p:cNvPr id="4" name="3 Marcador de pie de página"/>
          <p:cNvSpPr>
            <a:spLocks noGrp="1"/>
          </p:cNvSpPr>
          <p:nvPr>
            <p:ph type="ftr" sz="quarter" idx="11"/>
          </p:nvPr>
        </p:nvSpPr>
        <p:spPr/>
        <p:txBody>
          <a:bodyPr/>
          <a:lstStyle>
            <a:lvl1pPr>
              <a:defRPr/>
            </a:lvl1pPr>
          </a:lstStyle>
          <a:p>
            <a:endParaRPr lang="es-ES_tradnl"/>
          </a:p>
        </p:txBody>
      </p:sp>
      <p:sp>
        <p:nvSpPr>
          <p:cNvPr id="5" name="4 Marcador de número de diapositiva"/>
          <p:cNvSpPr>
            <a:spLocks noGrp="1"/>
          </p:cNvSpPr>
          <p:nvPr>
            <p:ph type="sldNum" sz="quarter" idx="12"/>
          </p:nvPr>
        </p:nvSpPr>
        <p:spPr/>
        <p:txBody>
          <a:bodyPr/>
          <a:lstStyle>
            <a:lvl1pPr>
              <a:defRPr/>
            </a:lvl1pPr>
          </a:lstStyle>
          <a:p>
            <a:fld id="{390DF4D6-D91F-4693-9572-ED97560C9479}" type="slidenum">
              <a:rPr lang="es-ES_tradnl"/>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p>
        </p:txBody>
      </p:sp>
      <p:sp>
        <p:nvSpPr>
          <p:cNvPr id="3" name="2 Marcador de pie de página"/>
          <p:cNvSpPr>
            <a:spLocks noGrp="1"/>
          </p:cNvSpPr>
          <p:nvPr>
            <p:ph type="ftr" sz="quarter" idx="11"/>
          </p:nvPr>
        </p:nvSpPr>
        <p:spPr/>
        <p:txBody>
          <a:bodyPr/>
          <a:lstStyle>
            <a:lvl1pPr>
              <a:defRPr/>
            </a:lvl1pPr>
          </a:lstStyle>
          <a:p>
            <a:endParaRPr lang="es-ES_tradnl"/>
          </a:p>
        </p:txBody>
      </p:sp>
      <p:sp>
        <p:nvSpPr>
          <p:cNvPr id="4" name="3 Marcador de número de diapositiva"/>
          <p:cNvSpPr>
            <a:spLocks noGrp="1"/>
          </p:cNvSpPr>
          <p:nvPr>
            <p:ph type="sldNum" sz="quarter" idx="12"/>
          </p:nvPr>
        </p:nvSpPr>
        <p:spPr/>
        <p:txBody>
          <a:bodyPr/>
          <a:lstStyle>
            <a:lvl1pPr>
              <a:defRPr/>
            </a:lvl1pPr>
          </a:lstStyle>
          <a:p>
            <a:fld id="{AC98E3FF-9239-4588-821A-F3B8CEBB7434}" type="slidenum">
              <a:rPr lang="es-ES_tradnl"/>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0881F2D0-23ED-403E-AC7D-04C4799985F7}" type="slidenum">
              <a:rPr lang="es-ES_tradnl"/>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D8F31725-E36A-4A5D-BD4B-9DA05465C1D8}" type="slidenum">
              <a:rPr lang="es-ES_tradnl"/>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38" name="Group 14"/>
          <p:cNvGrpSpPr>
            <a:grpSpLocks/>
          </p:cNvGrpSpPr>
          <p:nvPr/>
        </p:nvGrpSpPr>
        <p:grpSpPr bwMode="auto">
          <a:xfrm>
            <a:off x="381000" y="304800"/>
            <a:ext cx="8383588" cy="6022975"/>
            <a:chOff x="240" y="192"/>
            <a:chExt cx="5281" cy="3794"/>
          </a:xfrm>
        </p:grpSpPr>
        <p:grpSp>
          <p:nvGrpSpPr>
            <p:cNvPr id="1029" name="Group 5"/>
            <p:cNvGrpSpPr>
              <a:grpSpLocks/>
            </p:cNvGrpSpPr>
            <p:nvPr/>
          </p:nvGrpSpPr>
          <p:grpSpPr bwMode="auto">
            <a:xfrm>
              <a:off x="240" y="1008"/>
              <a:ext cx="5281" cy="2978"/>
              <a:chOff x="240" y="1008"/>
              <a:chExt cx="5281" cy="2978"/>
            </a:xfrm>
          </p:grpSpPr>
          <p:sp>
            <p:nvSpPr>
              <p:cNvPr id="1026"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endParaRPr lang="es-ES"/>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nvGrpSpPr>
            <p:cNvPr id="1033"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endParaRPr lang="es-ES"/>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nvGrpSpPr>
            <p:cNvPr id="1037" name="Group 13"/>
            <p:cNvGrpSpPr>
              <a:grpSpLocks/>
            </p:cNvGrpSpPr>
            <p:nvPr/>
          </p:nvGrpSpPr>
          <p:grpSpPr bwMode="auto">
            <a:xfrm>
              <a:off x="240" y="192"/>
              <a:ext cx="193" cy="721"/>
              <a:chOff x="240" y="192"/>
              <a:chExt cx="193" cy="721"/>
            </a:xfrm>
          </p:grpSpPr>
          <p:sp>
            <p:nvSpPr>
              <p:cNvPr id="1034"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endParaRPr lang="es-ES"/>
              </a:p>
            </p:txBody>
          </p:sp>
          <p:sp>
            <p:nvSpPr>
              <p:cNvPr id="1035"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endParaRPr lang="es-ES"/>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endParaRPr lang="es-ES"/>
              </a:p>
            </p:txBody>
          </p:sp>
        </p:grpSp>
      </p:grpSp>
      <p:sp>
        <p:nvSpPr>
          <p:cNvPr id="1039" name="Rectangle 15"/>
          <p:cNvSpPr>
            <a:spLocks noGrp="1" noChangeArrowheads="1"/>
          </p:cNvSpPr>
          <p:nvPr>
            <p:ph type="title"/>
          </p:nvPr>
        </p:nvSpPr>
        <p:spPr bwMode="auto">
          <a:xfrm>
            <a:off x="838200" y="342900"/>
            <a:ext cx="7772400" cy="11049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_tradnl" smtClean="0"/>
              <a:t>Haga clic para modificar el estilo de título patrón</a:t>
            </a:r>
          </a:p>
        </p:txBody>
      </p:sp>
      <p:sp>
        <p:nvSpPr>
          <p:cNvPr id="1040" name="Rectangle 16"/>
          <p:cNvSpPr>
            <a:spLocks noGrp="1" noChangeArrowheads="1"/>
          </p:cNvSpPr>
          <p:nvPr>
            <p:ph type="body" idx="1"/>
          </p:nvPr>
        </p:nvSpPr>
        <p:spPr bwMode="auto">
          <a:xfrm>
            <a:off x="838200" y="17526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_tradnl" smtClean="0"/>
              <a:t>Haga clic para modificar el estilo de texto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s-ES_tradnl"/>
          </a:p>
        </p:txBody>
      </p:sp>
      <p:sp>
        <p:nvSpPr>
          <p:cNvPr id="1042"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s-ES_tradnl"/>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9DF83CCE-A944-4D98-946A-5EDD64BF163F}" type="slidenum">
              <a:rPr lang="es-ES_tradnl"/>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pPr algn="ctr"/>
            <a:r>
              <a:rPr lang="es-ES_tradnl" sz="2800"/>
              <a:t>Proyecto Piloto</a:t>
            </a:r>
            <a:br>
              <a:rPr lang="es-ES_tradnl" sz="2800"/>
            </a:br>
            <a:r>
              <a:rPr lang="es-ES_tradnl" sz="2800"/>
              <a:t>  </a:t>
            </a:r>
            <a:r>
              <a:rPr lang="es-ES_tradnl" sz="3200" b="1"/>
              <a:t>Manejo integral de los recursos hídricos y Tratamiento de las aguas servidas – Cuenca del río Cutuchi</a:t>
            </a:r>
            <a:r>
              <a:rPr lang="es-ES_tradnl" sz="3200"/>
              <a:t> </a:t>
            </a:r>
          </a:p>
        </p:txBody>
      </p:sp>
      <p:sp>
        <p:nvSpPr>
          <p:cNvPr id="4099" name="Rectangle 3"/>
          <p:cNvSpPr>
            <a:spLocks noGrp="1" noChangeArrowheads="1"/>
          </p:cNvSpPr>
          <p:nvPr>
            <p:ph type="body" idx="1"/>
          </p:nvPr>
        </p:nvSpPr>
        <p:spPr>
          <a:noFill/>
          <a:ln/>
        </p:spPr>
        <p:txBody>
          <a:bodyPr/>
          <a:lstStyle/>
          <a:p>
            <a:pPr algn="ctr">
              <a:buFont typeface="Monotype Sorts" pitchFamily="2" charset="2"/>
              <a:buNone/>
            </a:pPr>
            <a:r>
              <a:rPr lang="es-ES_tradnl">
                <a:solidFill>
                  <a:srgbClr val="FF0033"/>
                </a:solidFill>
              </a:rPr>
              <a:t> </a:t>
            </a:r>
            <a:r>
              <a:rPr lang="es-ES_tradnl" sz="3600" b="1">
                <a:solidFill>
                  <a:srgbClr val="FF0033"/>
                </a:solidFill>
              </a:rPr>
              <a:t>cnrh</a:t>
            </a:r>
            <a:r>
              <a:rPr lang="es-ES_tradnl" b="1">
                <a:solidFill>
                  <a:srgbClr val="FF0033"/>
                </a:solidFill>
              </a:rPr>
              <a:t> </a:t>
            </a:r>
            <a:r>
              <a:rPr lang="es-ES_tradnl" sz="2400">
                <a:solidFill>
                  <a:srgbClr val="FF0033"/>
                </a:solidFill>
              </a:rPr>
              <a:t>####################### Gobierno de Bélgica  </a:t>
            </a:r>
            <a:endParaRPr lang="es-ES_tradnl" sz="3600" b="1">
              <a:solidFill>
                <a:srgbClr val="FF0033"/>
              </a:solidFill>
            </a:endParaRPr>
          </a:p>
        </p:txBody>
      </p:sp>
      <p:pic>
        <p:nvPicPr>
          <p:cNvPr id="4101" name="Picture 5" descr="C:\Mis documentos\Ing. Marco Zarria\Cotopaxi.JPG"/>
          <p:cNvPicPr>
            <a:picLocks noChangeAspect="1" noChangeArrowheads="1"/>
          </p:cNvPicPr>
          <p:nvPr/>
        </p:nvPicPr>
        <p:blipFill>
          <a:blip r:embed="rId2"/>
          <a:srcRect/>
          <a:stretch>
            <a:fillRect/>
          </a:stretch>
        </p:blipFill>
        <p:spPr bwMode="auto">
          <a:xfrm>
            <a:off x="1225550" y="2286000"/>
            <a:ext cx="7186613" cy="4318000"/>
          </a:xfrm>
          <a:prstGeom prst="rect">
            <a:avLst/>
          </a:prstGeom>
          <a:noFill/>
        </p:spPr>
      </p:pic>
      <p:sp>
        <p:nvSpPr>
          <p:cNvPr id="4102" name="Text Box 6"/>
          <p:cNvSpPr txBox="1">
            <a:spLocks noChangeArrowheads="1"/>
          </p:cNvSpPr>
          <p:nvPr/>
        </p:nvSpPr>
        <p:spPr bwMode="auto">
          <a:xfrm>
            <a:off x="1752600" y="4495800"/>
            <a:ext cx="6235700" cy="639763"/>
          </a:xfrm>
          <a:prstGeom prst="rect">
            <a:avLst/>
          </a:prstGeom>
          <a:noFill/>
          <a:ln w="12700">
            <a:noFill/>
            <a:miter lim="800000"/>
            <a:headEnd type="none" w="sm" len="sm"/>
            <a:tailEnd type="none" w="sm" len="sm"/>
          </a:ln>
          <a:effectLst/>
        </p:spPr>
        <p:txBody>
          <a:bodyPr>
            <a:spAutoFit/>
          </a:bodyPr>
          <a:lstStyle/>
          <a:p>
            <a:pPr algn="ctr">
              <a:lnSpc>
                <a:spcPct val="50000"/>
              </a:lnSpc>
              <a:spcBef>
                <a:spcPct val="50000"/>
              </a:spcBef>
            </a:pPr>
            <a:r>
              <a:rPr lang="es-MX">
                <a:solidFill>
                  <a:schemeClr val="bg1"/>
                </a:solidFill>
              </a:rPr>
              <a:t>Julio 2001 hasta agosto 2002</a:t>
            </a:r>
          </a:p>
          <a:p>
            <a:pPr algn="ctr">
              <a:lnSpc>
                <a:spcPct val="50000"/>
              </a:lnSpc>
              <a:spcBef>
                <a:spcPct val="50000"/>
              </a:spcBef>
            </a:pPr>
            <a:r>
              <a:rPr lang="es-MX">
                <a:solidFill>
                  <a:schemeClr val="bg1"/>
                </a:solidFill>
              </a:rPr>
              <a:t>Financiamiento no rembolsable 270.000 US</a:t>
            </a:r>
            <a:endParaRPr lang="es-ES">
              <a:solidFill>
                <a:schemeClr val="bg1"/>
              </a:solidFill>
            </a:endParaRPr>
          </a:p>
        </p:txBody>
      </p:sp>
      <p:sp>
        <p:nvSpPr>
          <p:cNvPr id="4103" name="Text Box 7"/>
          <p:cNvSpPr txBox="1">
            <a:spLocks noChangeArrowheads="1"/>
          </p:cNvSpPr>
          <p:nvPr/>
        </p:nvSpPr>
        <p:spPr bwMode="auto">
          <a:xfrm>
            <a:off x="3175000" y="6159500"/>
            <a:ext cx="2755900" cy="457200"/>
          </a:xfrm>
          <a:prstGeom prst="rect">
            <a:avLst/>
          </a:prstGeom>
          <a:noFill/>
          <a:ln w="12700">
            <a:noFill/>
            <a:miter lim="800000"/>
            <a:headEnd type="none" w="sm" len="sm"/>
            <a:tailEnd type="none" w="sm" len="sm"/>
          </a:ln>
          <a:effectLst/>
        </p:spPr>
        <p:txBody>
          <a:bodyPr>
            <a:spAutoFit/>
          </a:bodyPr>
          <a:lstStyle/>
          <a:p>
            <a:pPr>
              <a:spcBef>
                <a:spcPct val="50000"/>
              </a:spcBef>
            </a:pPr>
            <a:r>
              <a:rPr lang="es-MX">
                <a:solidFill>
                  <a:srgbClr val="FFFF66"/>
                </a:solidFill>
              </a:rPr>
              <a:t>Cohiec Cia. Ltda.</a:t>
            </a:r>
            <a:endParaRPr lang="es-ES">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9063" y="266700"/>
            <a:ext cx="9147175" cy="434975"/>
          </a:xfrm>
          <a:noFill/>
          <a:ln/>
        </p:spPr>
        <p:txBody>
          <a:bodyPr wrap="none" anchor="t">
            <a:spAutoFit/>
          </a:bodyPr>
          <a:lstStyle/>
          <a:p>
            <a:pPr algn="ctr">
              <a:spcBef>
                <a:spcPct val="20000"/>
              </a:spcBef>
            </a:pPr>
            <a:r>
              <a:rPr lang="es-ES" sz="3200" b="1"/>
              <a:t>DIAGNOSTICO DE LA SITUACION</a:t>
            </a:r>
            <a:endParaRPr lang="es-ES_tradnl" sz="3200" b="1"/>
          </a:p>
        </p:txBody>
      </p:sp>
      <p:sp>
        <p:nvSpPr>
          <p:cNvPr id="7171" name="Rectangle 3"/>
          <p:cNvSpPr>
            <a:spLocks noGrp="1" noChangeArrowheads="1"/>
          </p:cNvSpPr>
          <p:nvPr>
            <p:ph type="body" idx="1"/>
          </p:nvPr>
        </p:nvSpPr>
        <p:spPr>
          <a:xfrm>
            <a:off x="342900" y="1917700"/>
            <a:ext cx="8267700" cy="4292600"/>
          </a:xfrm>
          <a:noFill/>
          <a:ln/>
        </p:spPr>
        <p:txBody>
          <a:bodyPr/>
          <a:lstStyle/>
          <a:p>
            <a:pPr>
              <a:lnSpc>
                <a:spcPct val="90000"/>
              </a:lnSpc>
              <a:buFont typeface="Monotype Sorts" pitchFamily="2" charset="2"/>
              <a:buNone/>
            </a:pPr>
            <a:r>
              <a:rPr lang="es-ES_tradnl" sz="1800"/>
              <a:t>LA OFERTA HIDRICA</a:t>
            </a:r>
          </a:p>
          <a:p>
            <a:pPr>
              <a:lnSpc>
                <a:spcPct val="90000"/>
              </a:lnSpc>
              <a:buFont typeface="Monotype Sorts" pitchFamily="2" charset="2"/>
              <a:buNone/>
            </a:pPr>
            <a:r>
              <a:rPr lang="es-ES_tradnl" sz="1800"/>
              <a:t>	La cuenca genera 1.000 MMC por año</a:t>
            </a:r>
          </a:p>
          <a:p>
            <a:pPr>
              <a:lnSpc>
                <a:spcPct val="90000"/>
              </a:lnSpc>
              <a:buFont typeface="Monotype Sorts" pitchFamily="2" charset="2"/>
              <a:buNone/>
            </a:pPr>
            <a:r>
              <a:rPr lang="es-ES_tradnl" sz="1800"/>
              <a:t>	Caudal del río Cutuchi a la altura de Latacunga 5, 2 m3/s ( 164 MMC)</a:t>
            </a:r>
          </a:p>
          <a:p>
            <a:pPr>
              <a:lnSpc>
                <a:spcPct val="90000"/>
              </a:lnSpc>
              <a:buFont typeface="Monotype Sorts" pitchFamily="2" charset="2"/>
              <a:buNone/>
            </a:pPr>
            <a:r>
              <a:rPr lang="es-ES_tradnl" sz="1800"/>
              <a:t>	Caudales estables por el potente acuífero subterráneo</a:t>
            </a:r>
          </a:p>
          <a:p>
            <a:pPr>
              <a:lnSpc>
                <a:spcPct val="90000"/>
              </a:lnSpc>
              <a:buFont typeface="Monotype Sorts" pitchFamily="2" charset="2"/>
              <a:buNone/>
            </a:pPr>
            <a:r>
              <a:rPr lang="es-ES_tradnl" sz="1800"/>
              <a:t>	Luego del río Yanayacu, caudal de 27 m3/s ( 836 MMC)</a:t>
            </a:r>
          </a:p>
          <a:p>
            <a:pPr>
              <a:lnSpc>
                <a:spcPct val="90000"/>
              </a:lnSpc>
              <a:buFont typeface="Monotype Sorts" pitchFamily="2" charset="2"/>
              <a:buNone/>
            </a:pPr>
            <a:r>
              <a:rPr lang="es-ES_tradnl" sz="1800"/>
              <a:t>EL BALANCE</a:t>
            </a:r>
          </a:p>
          <a:p>
            <a:pPr>
              <a:lnSpc>
                <a:spcPct val="90000"/>
              </a:lnSpc>
              <a:buFont typeface="Monotype Sorts" pitchFamily="2" charset="2"/>
              <a:buNone/>
            </a:pPr>
            <a:r>
              <a:rPr lang="es-ES_tradnl" sz="1800"/>
              <a:t>   	Riego : 		24.000 has de área cultivada	400 MMC</a:t>
            </a:r>
          </a:p>
          <a:p>
            <a:pPr>
              <a:lnSpc>
                <a:spcPct val="90000"/>
              </a:lnSpc>
              <a:buFont typeface="Monotype Sorts" pitchFamily="2" charset="2"/>
              <a:buNone/>
            </a:pPr>
            <a:r>
              <a:rPr lang="es-ES_tradnl" sz="1800"/>
              <a:t>	Agua potable:		3% de la oferta		  30 MMC</a:t>
            </a:r>
          </a:p>
          <a:p>
            <a:pPr>
              <a:lnSpc>
                <a:spcPct val="90000"/>
              </a:lnSpc>
              <a:buFont typeface="Monotype Sorts" pitchFamily="2" charset="2"/>
              <a:buNone/>
            </a:pPr>
            <a:r>
              <a:rPr lang="es-ES_tradnl" sz="1800"/>
              <a:t>	La Cuenca del río Cutuchi a excepción del río Yanayacu no esta en capacidad de abastecer demandas futuras de riego</a:t>
            </a:r>
          </a:p>
          <a:p>
            <a:pPr>
              <a:lnSpc>
                <a:spcPct val="90000"/>
              </a:lnSpc>
              <a:buFont typeface="Monotype Sorts" pitchFamily="2" charset="2"/>
              <a:buNone/>
            </a:pPr>
            <a:r>
              <a:rPr lang="es-ES_tradnl" sz="1800"/>
              <a:t>	Aguas arriba de Latacunga existiría un déficit de 1,5 m3/s, si se regaran las 60.000 has potenciales.</a:t>
            </a:r>
          </a:p>
          <a:p>
            <a:pPr>
              <a:lnSpc>
                <a:spcPct val="90000"/>
              </a:lnSpc>
              <a:buFont typeface="Monotype Sorts" pitchFamily="2" charset="2"/>
              <a:buNone/>
            </a:pPr>
            <a:r>
              <a:rPr lang="es-ES_tradnl" sz="1800"/>
              <a:t>	Los Proyectos de riego Latacunga Salcedo Ambato captan la totalidad del caudal del rio Cutuchi</a:t>
            </a:r>
          </a:p>
          <a:p>
            <a:pPr>
              <a:lnSpc>
                <a:spcPct val="90000"/>
              </a:lnSpc>
              <a:buFont typeface="Monotype Sorts" pitchFamily="2" charset="2"/>
              <a:buNone/>
            </a:pPr>
            <a:r>
              <a:rPr lang="es-ES_tradnl" sz="1800"/>
              <a:t>	De los ríos de la vertiente occidental ( Illuchi y Nagsiche) se extrae la totalidad de su caudal para riego  		</a:t>
            </a:r>
          </a:p>
        </p:txBody>
      </p:sp>
      <p:sp>
        <p:nvSpPr>
          <p:cNvPr id="7173" name="Rectangle 5"/>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7174" name="Rectangle 6"/>
          <p:cNvSpPr>
            <a:spLocks noChangeArrowheads="1"/>
          </p:cNvSpPr>
          <p:nvPr/>
        </p:nvSpPr>
        <p:spPr bwMode="auto">
          <a:xfrm>
            <a:off x="0" y="741363"/>
            <a:ext cx="9144000" cy="1100137"/>
          </a:xfrm>
          <a:prstGeom prst="rect">
            <a:avLst/>
          </a:prstGeom>
          <a:noFill/>
          <a:ln w="12700">
            <a:noFill/>
            <a:miter lim="800000"/>
            <a:headEnd type="none" w="sm" len="sm"/>
            <a:tailEnd type="none" w="sm" len="sm"/>
          </a:ln>
          <a:effectLst/>
        </p:spPr>
        <p:txBody>
          <a:bodyPr>
            <a:spAutoFit/>
          </a:bodyPr>
          <a:lstStyle/>
          <a:p>
            <a:pPr lvl="3">
              <a:lnSpc>
                <a:spcPct val="65000"/>
              </a:lnSpc>
              <a:spcBef>
                <a:spcPct val="50000"/>
              </a:spcBef>
              <a:buClr>
                <a:schemeClr val="bg2"/>
              </a:buClr>
              <a:buSzPct val="75000"/>
              <a:buFont typeface="Symbol" pitchFamily="18" charset="2"/>
              <a:buChar char="·"/>
            </a:pPr>
            <a:r>
              <a:rPr lang="es-MX" b="1" u="sng"/>
              <a:t>Cuantitativo</a:t>
            </a:r>
            <a:r>
              <a:rPr lang="es-MX"/>
              <a:t>		</a:t>
            </a:r>
            <a:endParaRPr lang="es-MX" b="1" u="sng"/>
          </a:p>
          <a:p>
            <a:pPr algn="ctr">
              <a:lnSpc>
                <a:spcPct val="65000"/>
              </a:lnSpc>
              <a:spcBef>
                <a:spcPct val="50000"/>
              </a:spcBef>
              <a:buClr>
                <a:schemeClr val="bg2"/>
              </a:buClr>
              <a:buSzPct val="75000"/>
              <a:buFont typeface="Monotype Sorts" pitchFamily="2" charset="2"/>
              <a:buChar char="n"/>
            </a:pPr>
            <a:r>
              <a:rPr lang="es-MX" sz="2800" b="1"/>
              <a:t>Cuánta agua hay disponible en la red hidrográfica de la cuenca y cómo está distribuida?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0-#ppt_w/2"/>
                                          </p:val>
                                        </p:tav>
                                        <p:tav tm="100000">
                                          <p:val>
                                            <p:strVal val="#ppt_x"/>
                                          </p:val>
                                        </p:tav>
                                      </p:tavLst>
                                    </p:anim>
                                    <p:anim calcmode="lin" valueType="num">
                                      <p:cBhvr additive="base">
                                        <p:cTn id="13" dur="500" fill="hold"/>
                                        <p:tgtEl>
                                          <p:spTgt spid="717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p:cTn id="17" dur="1000" fill="hold"/>
                                        <p:tgtEl>
                                          <p:spTgt spid="7171"/>
                                        </p:tgtEl>
                                        <p:attrNameLst>
                                          <p:attrName>ppt_w</p:attrName>
                                        </p:attrNameLst>
                                      </p:cBhvr>
                                      <p:tavLst>
                                        <p:tav tm="0">
                                          <p:val>
                                            <p:fltVal val="0"/>
                                          </p:val>
                                        </p:tav>
                                        <p:tav tm="100000">
                                          <p:val>
                                            <p:strVal val="#ppt_w"/>
                                          </p:val>
                                        </p:tav>
                                      </p:tavLst>
                                    </p:anim>
                                    <p:anim calcmode="lin" valueType="num">
                                      <p:cBhvr>
                                        <p:cTn id="18" dur="1000" fill="hold"/>
                                        <p:tgtEl>
                                          <p:spTgt spid="7171"/>
                                        </p:tgtEl>
                                        <p:attrNameLst>
                                          <p:attrName>ppt_h</p:attrName>
                                        </p:attrNameLst>
                                      </p:cBhvr>
                                      <p:tavLst>
                                        <p:tav tm="0">
                                          <p:val>
                                            <p:fltVal val="0"/>
                                          </p:val>
                                        </p:tav>
                                        <p:tav tm="100000">
                                          <p:val>
                                            <p:strVal val="#ppt_h"/>
                                          </p:val>
                                        </p:tav>
                                      </p:tavLst>
                                    </p:anim>
                                    <p:anim calcmode="lin" valueType="num">
                                      <p:cBhvr>
                                        <p:cTn id="19"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P spid="71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Temp\ballance01lataacunga.bmp"/>
          <p:cNvPicPr>
            <a:picLocks noChangeAspect="1" noChangeArrowheads="1"/>
          </p:cNvPicPr>
          <p:nvPr/>
        </p:nvPicPr>
        <p:blipFill>
          <a:blip r:embed="rId2"/>
          <a:srcRect/>
          <a:stretch>
            <a:fillRect/>
          </a:stretch>
        </p:blipFill>
        <p:spPr bwMode="auto">
          <a:xfrm>
            <a:off x="595313" y="509588"/>
            <a:ext cx="7951787" cy="58388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9063" y="266700"/>
            <a:ext cx="9147175" cy="434975"/>
          </a:xfrm>
          <a:noFill/>
          <a:ln/>
        </p:spPr>
        <p:txBody>
          <a:bodyPr wrap="none" anchor="t">
            <a:spAutoFit/>
          </a:bodyPr>
          <a:lstStyle/>
          <a:p>
            <a:pPr algn="ctr">
              <a:spcBef>
                <a:spcPct val="20000"/>
              </a:spcBef>
            </a:pPr>
            <a:r>
              <a:rPr lang="es-ES" sz="3200" b="1"/>
              <a:t>DIAGNOSTICO DE LA SITUACION</a:t>
            </a:r>
            <a:endParaRPr lang="es-ES_tradnl" sz="3200" b="1"/>
          </a:p>
        </p:txBody>
      </p:sp>
      <p:sp>
        <p:nvSpPr>
          <p:cNvPr id="69635" name="Rectangle 3"/>
          <p:cNvSpPr>
            <a:spLocks noGrp="1" noChangeArrowheads="1"/>
          </p:cNvSpPr>
          <p:nvPr>
            <p:ph type="body" idx="1"/>
          </p:nvPr>
        </p:nvSpPr>
        <p:spPr>
          <a:xfrm>
            <a:off x="342900" y="1917700"/>
            <a:ext cx="8267700" cy="4292600"/>
          </a:xfrm>
          <a:noFill/>
          <a:ln/>
        </p:spPr>
        <p:txBody>
          <a:bodyPr/>
          <a:lstStyle/>
          <a:p>
            <a:pPr>
              <a:lnSpc>
                <a:spcPct val="90000"/>
              </a:lnSpc>
              <a:buFont typeface="Monotype Sorts" pitchFamily="2" charset="2"/>
              <a:buNone/>
            </a:pPr>
            <a:r>
              <a:rPr lang="es-ES_tradnl" sz="1800" u="sng"/>
              <a:t>Elementos naturales</a:t>
            </a:r>
            <a:r>
              <a:rPr lang="es-ES_tradnl" sz="1800"/>
              <a:t>( por contacto con formaciones volcánicas)</a:t>
            </a:r>
          </a:p>
          <a:p>
            <a:pPr>
              <a:lnSpc>
                <a:spcPct val="90000"/>
              </a:lnSpc>
              <a:buFont typeface="Monotype Sorts" pitchFamily="2" charset="2"/>
              <a:buNone/>
            </a:pPr>
            <a:r>
              <a:rPr lang="es-ES_tradnl" sz="1800"/>
              <a:t>	presencia de sales, alta alcalinidad, dureza del agua, presencia de boro</a:t>
            </a:r>
          </a:p>
          <a:p>
            <a:pPr>
              <a:lnSpc>
                <a:spcPct val="90000"/>
              </a:lnSpc>
              <a:buFont typeface="Monotype Sorts" pitchFamily="2" charset="2"/>
              <a:buNone/>
            </a:pPr>
            <a:r>
              <a:rPr lang="es-ES_tradnl" sz="1800" u="sng"/>
              <a:t>Acción antrópica</a:t>
            </a:r>
          </a:p>
          <a:p>
            <a:pPr>
              <a:lnSpc>
                <a:spcPct val="90000"/>
              </a:lnSpc>
              <a:buFont typeface="Monotype Sorts" pitchFamily="2" charset="2"/>
              <a:buNone/>
            </a:pPr>
            <a:r>
              <a:rPr lang="es-ES_tradnl" sz="1800"/>
              <a:t>	- alta concentración de grasas y aceites( especial Latacunga y Salcedo)</a:t>
            </a:r>
          </a:p>
          <a:p>
            <a:pPr>
              <a:lnSpc>
                <a:spcPct val="90000"/>
              </a:lnSpc>
              <a:buFont typeface="Monotype Sorts" pitchFamily="2" charset="2"/>
              <a:buNone/>
            </a:pPr>
            <a:r>
              <a:rPr lang="es-ES_tradnl" sz="1800"/>
              <a:t>	- falta de tratamiento de aguas residuales de uso doméstico: Cunuyacu, Pumacunchi, Yanayacu y Cutuchi: 30.000 m3</a:t>
            </a:r>
          </a:p>
          <a:p>
            <a:pPr>
              <a:lnSpc>
                <a:spcPct val="90000"/>
              </a:lnSpc>
              <a:buFont typeface="Monotype Sorts" pitchFamily="2" charset="2"/>
              <a:buNone/>
            </a:pPr>
            <a:r>
              <a:rPr lang="es-ES_tradnl" sz="1800"/>
              <a:t>	- no hay manejo adecuado de desechos sólidos: 18 ton/día de escombros y basura</a:t>
            </a:r>
          </a:p>
          <a:p>
            <a:pPr>
              <a:lnSpc>
                <a:spcPct val="90000"/>
              </a:lnSpc>
              <a:buFont typeface="Monotype Sorts" pitchFamily="2" charset="2"/>
              <a:buNone/>
            </a:pPr>
            <a:r>
              <a:rPr lang="es-ES_tradnl" sz="1800"/>
              <a:t>	- uso de fertilizantes y fungicidas en plantaciones de flores y en sectores agrícolas públicos y privados</a:t>
            </a:r>
          </a:p>
          <a:p>
            <a:pPr>
              <a:lnSpc>
                <a:spcPct val="90000"/>
              </a:lnSpc>
              <a:buFont typeface="Monotype Sorts" pitchFamily="2" charset="2"/>
              <a:buNone/>
            </a:pPr>
            <a:r>
              <a:rPr lang="es-ES_tradnl" sz="1800"/>
              <a:t>	- la contaminación de Latacunga afecta directamente a los sistemas de riego Latacunga-Salcedo-Ambato( 6.400 ha) y Jiménez Cevallos(650 ha)</a:t>
            </a:r>
          </a:p>
          <a:p>
            <a:pPr>
              <a:lnSpc>
                <a:spcPct val="90000"/>
              </a:lnSpc>
              <a:buFont typeface="Monotype Sorts" pitchFamily="2" charset="2"/>
              <a:buNone/>
            </a:pPr>
            <a:r>
              <a:rPr lang="es-ES_tradnl" sz="1800"/>
              <a:t>	- contaminación industrial maderera, lácteos, harinas, curtiembres, metalúrgicos</a:t>
            </a:r>
          </a:p>
          <a:p>
            <a:pPr>
              <a:lnSpc>
                <a:spcPct val="90000"/>
              </a:lnSpc>
              <a:buFont typeface="Monotype Sorts" pitchFamily="2" charset="2"/>
              <a:buNone/>
            </a:pPr>
            <a:r>
              <a:rPr lang="es-ES_tradnl" sz="1800"/>
              <a:t>	desechos hospitalarios depositados conjuntamente con los desechos domésticos</a:t>
            </a:r>
          </a:p>
          <a:p>
            <a:pPr>
              <a:lnSpc>
                <a:spcPct val="90000"/>
              </a:lnSpc>
              <a:buFont typeface="Monotype Sorts" pitchFamily="2" charset="2"/>
              <a:buNone/>
            </a:pPr>
            <a:r>
              <a:rPr lang="es-ES_tradnl" sz="1800"/>
              <a:t>	- desechos orgánicos de camales</a:t>
            </a:r>
          </a:p>
          <a:p>
            <a:pPr>
              <a:lnSpc>
                <a:spcPct val="90000"/>
              </a:lnSpc>
              <a:buFont typeface="Monotype Sorts" pitchFamily="2" charset="2"/>
              <a:buNone/>
            </a:pPr>
            <a:r>
              <a:rPr lang="es-ES_tradnl" sz="1800"/>
              <a:t>	 	</a:t>
            </a:r>
          </a:p>
          <a:p>
            <a:pPr>
              <a:lnSpc>
                <a:spcPct val="90000"/>
              </a:lnSpc>
              <a:buFont typeface="Monotype Sorts" pitchFamily="2" charset="2"/>
              <a:buNone/>
            </a:pPr>
            <a:r>
              <a:rPr lang="es-ES_tradnl" sz="1800"/>
              <a:t>	</a:t>
            </a:r>
          </a:p>
          <a:p>
            <a:pPr>
              <a:lnSpc>
                <a:spcPct val="90000"/>
              </a:lnSpc>
              <a:buFont typeface="Monotype Sorts" pitchFamily="2" charset="2"/>
              <a:buNone/>
            </a:pPr>
            <a:r>
              <a:rPr lang="es-ES_tradnl" sz="1800"/>
              <a:t>	</a:t>
            </a:r>
          </a:p>
          <a:p>
            <a:pPr>
              <a:lnSpc>
                <a:spcPct val="90000"/>
              </a:lnSpc>
              <a:buFont typeface="Monotype Sorts" pitchFamily="2" charset="2"/>
              <a:buNone/>
            </a:pPr>
            <a:endParaRPr lang="es-ES_tradnl" sz="1800"/>
          </a:p>
        </p:txBody>
      </p:sp>
      <p:sp>
        <p:nvSpPr>
          <p:cNvPr id="69636" name="Rectangle 4"/>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69637" name="Rectangle 5"/>
          <p:cNvSpPr>
            <a:spLocks noChangeArrowheads="1"/>
          </p:cNvSpPr>
          <p:nvPr/>
        </p:nvSpPr>
        <p:spPr bwMode="auto">
          <a:xfrm>
            <a:off x="0" y="855663"/>
            <a:ext cx="9144000" cy="908050"/>
          </a:xfrm>
          <a:prstGeom prst="rect">
            <a:avLst/>
          </a:prstGeom>
          <a:noFill/>
          <a:ln w="12700">
            <a:noFill/>
            <a:miter lim="800000"/>
            <a:headEnd type="none" w="sm" len="sm"/>
            <a:tailEnd type="none" w="sm" len="sm"/>
          </a:ln>
          <a:effectLst/>
        </p:spPr>
        <p:txBody>
          <a:bodyPr>
            <a:spAutoFit/>
          </a:bodyPr>
          <a:lstStyle/>
          <a:p>
            <a:pPr lvl="2" algn="just">
              <a:lnSpc>
                <a:spcPct val="60000"/>
              </a:lnSpc>
              <a:spcBef>
                <a:spcPct val="20000"/>
              </a:spcBef>
              <a:buClr>
                <a:schemeClr val="bg2"/>
              </a:buClr>
              <a:buSzPct val="75000"/>
              <a:buFont typeface="Symbol" pitchFamily="18" charset="2"/>
              <a:buChar char="·"/>
            </a:pPr>
            <a:r>
              <a:rPr lang="es-MX" b="1" u="sng"/>
              <a:t>Cualitativo</a:t>
            </a:r>
            <a:endParaRPr lang="es-MX"/>
          </a:p>
          <a:p>
            <a:pPr>
              <a:lnSpc>
                <a:spcPct val="60000"/>
              </a:lnSpc>
              <a:spcBef>
                <a:spcPct val="20000"/>
              </a:spcBef>
              <a:buClr>
                <a:schemeClr val="bg2"/>
              </a:buClr>
              <a:buSzPct val="75000"/>
              <a:buFont typeface="Monotype Sorts" pitchFamily="2" charset="2"/>
              <a:buChar char="n"/>
            </a:pPr>
            <a:r>
              <a:rPr lang="es-MX" sz="2800" b="1"/>
              <a:t>Cuál es la calidad del agua; en que estado está? es apta para su uso y cuáles son las fuentes de contaminación?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ox(out)">
                                      <p:cBhvr>
                                        <p:cTn id="7" dur="500"/>
                                        <p:tgtEl>
                                          <p:spTgt spid="69634"/>
                                        </p:tgtEl>
                                      </p:cBhvr>
                                    </p:animEffect>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69637"/>
                                        </p:tgtEl>
                                        <p:attrNameLst>
                                          <p:attrName>style.visibility</p:attrName>
                                        </p:attrNameLst>
                                      </p:cBhvr>
                                      <p:to>
                                        <p:strVal val="visible"/>
                                      </p:to>
                                    </p:set>
                                    <p:anim calcmode="lin" valueType="num">
                                      <p:cBhvr additive="base">
                                        <p:cTn id="11" dur="500" fill="hold"/>
                                        <p:tgtEl>
                                          <p:spTgt spid="69637"/>
                                        </p:tgtEl>
                                        <p:attrNameLst>
                                          <p:attrName>ppt_x</p:attrName>
                                        </p:attrNameLst>
                                      </p:cBhvr>
                                      <p:tavLst>
                                        <p:tav tm="0">
                                          <p:val>
                                            <p:strVal val="0-#ppt_w/2"/>
                                          </p:val>
                                        </p:tav>
                                        <p:tav tm="100000">
                                          <p:val>
                                            <p:strVal val="#ppt_x"/>
                                          </p:val>
                                        </p:tav>
                                      </p:tavLst>
                                    </p:anim>
                                    <p:anim calcmode="lin" valueType="num">
                                      <p:cBhvr additive="base">
                                        <p:cTn id="12" dur="500" fill="hold"/>
                                        <p:tgtEl>
                                          <p:spTgt spid="6963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7" presetClass="entr" presetSubtype="10" fill="hold" grpId="0" nodeType="afterEffect">
                                  <p:stCondLst>
                                    <p:cond delay="0"/>
                                  </p:stCondLst>
                                  <p:childTnLst>
                                    <p:set>
                                      <p:cBhvr>
                                        <p:cTn id="15" dur="1" fill="hold">
                                          <p:stCondLst>
                                            <p:cond delay="0"/>
                                          </p:stCondLst>
                                        </p:cTn>
                                        <p:tgtEl>
                                          <p:spTgt spid="69635"/>
                                        </p:tgtEl>
                                        <p:attrNameLst>
                                          <p:attrName>style.visibility</p:attrName>
                                        </p:attrNameLst>
                                      </p:cBhvr>
                                      <p:to>
                                        <p:strVal val="visible"/>
                                      </p:to>
                                    </p:set>
                                    <p:anim calcmode="lin" valueType="num">
                                      <p:cBhvr>
                                        <p:cTn id="16" dur="500" fill="hold"/>
                                        <p:tgtEl>
                                          <p:spTgt spid="69635"/>
                                        </p:tgtEl>
                                        <p:attrNameLst>
                                          <p:attrName>ppt_w</p:attrName>
                                        </p:attrNameLst>
                                      </p:cBhvr>
                                      <p:tavLst>
                                        <p:tav tm="0">
                                          <p:val>
                                            <p:fltVal val="0"/>
                                          </p:val>
                                        </p:tav>
                                        <p:tav tm="100000">
                                          <p:val>
                                            <p:strVal val="#ppt_w"/>
                                          </p:val>
                                        </p:tav>
                                      </p:tavLst>
                                    </p:anim>
                                    <p:anim calcmode="lin" valueType="num">
                                      <p:cBhvr>
                                        <p:cTn id="17" dur="500" fill="hold"/>
                                        <p:tgtEl>
                                          <p:spTgt spid="696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_tradnl"/>
              <a:t>Calidad del agua: medición</a:t>
            </a:r>
            <a:endParaRPr lang="es-ES"/>
          </a:p>
        </p:txBody>
      </p:sp>
      <p:sp>
        <p:nvSpPr>
          <p:cNvPr id="33796" name="Rectangle 4"/>
          <p:cNvSpPr>
            <a:spLocks noChangeArrowheads="1"/>
          </p:cNvSpPr>
          <p:nvPr/>
        </p:nvSpPr>
        <p:spPr bwMode="auto">
          <a:xfrm>
            <a:off x="2043113" y="1404938"/>
            <a:ext cx="9144000" cy="0"/>
          </a:xfrm>
          <a:prstGeom prst="rect">
            <a:avLst/>
          </a:prstGeom>
          <a:noFill/>
          <a:ln w="12700">
            <a:noFill/>
            <a:miter lim="800000"/>
            <a:headEnd type="none" w="sm" len="sm"/>
            <a:tailEnd type="none" w="sm" len="sm"/>
          </a:ln>
          <a:effectLst/>
        </p:spPr>
        <p:txBody>
          <a:bodyPr>
            <a:spAutoFit/>
          </a:bodyPr>
          <a:lstStyle/>
          <a:p>
            <a:endParaRPr lang="es-ES"/>
          </a:p>
        </p:txBody>
      </p:sp>
      <p:pic>
        <p:nvPicPr>
          <p:cNvPr id="33795" name="Picture 3"/>
          <p:cNvPicPr>
            <a:picLocks noChangeAspect="1" noChangeArrowheads="1"/>
          </p:cNvPicPr>
          <p:nvPr/>
        </p:nvPicPr>
        <p:blipFill>
          <a:blip r:embed="rId2"/>
          <a:srcRect/>
          <a:stretch>
            <a:fillRect/>
          </a:stretch>
        </p:blipFill>
        <p:spPr bwMode="auto">
          <a:xfrm>
            <a:off x="1782763" y="1609725"/>
            <a:ext cx="5937250" cy="47513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Temp\calidad del agua01.bmp"/>
          <p:cNvPicPr>
            <a:picLocks noChangeAspect="1" noChangeArrowheads="1"/>
          </p:cNvPicPr>
          <p:nvPr/>
        </p:nvPicPr>
        <p:blipFill>
          <a:blip r:embed="rId2"/>
          <a:srcRect/>
          <a:stretch>
            <a:fillRect/>
          </a:stretch>
        </p:blipFill>
        <p:spPr bwMode="auto">
          <a:xfrm>
            <a:off x="947738" y="509588"/>
            <a:ext cx="7248525" cy="5838825"/>
          </a:xfrm>
          <a:prstGeom prst="rect">
            <a:avLst/>
          </a:prstGeom>
          <a:noFill/>
        </p:spPr>
      </p:pic>
      <p:sp>
        <p:nvSpPr>
          <p:cNvPr id="70659" name="Rectangle 3"/>
          <p:cNvSpPr>
            <a:spLocks noChangeArrowheads="1"/>
          </p:cNvSpPr>
          <p:nvPr/>
        </p:nvSpPr>
        <p:spPr bwMode="auto">
          <a:xfrm>
            <a:off x="6337300" y="862013"/>
            <a:ext cx="2070100" cy="5005387"/>
          </a:xfrm>
          <a:prstGeom prst="rect">
            <a:avLst/>
          </a:prstGeom>
          <a:noFill/>
          <a:ln w="12700">
            <a:noFill/>
            <a:miter lim="800000"/>
            <a:headEnd type="none" w="sm" len="sm"/>
            <a:tailEnd type="none" w="sm" len="sm"/>
          </a:ln>
          <a:effectLst/>
        </p:spPr>
        <p:txBody>
          <a:bodyPr>
            <a:spAutoFit/>
          </a:bodyPr>
          <a:lstStyle/>
          <a:p>
            <a:pPr>
              <a:spcBef>
                <a:spcPct val="50000"/>
              </a:spcBef>
              <a:buClr>
                <a:schemeClr val="bg2"/>
              </a:buClr>
              <a:buSzPct val="75000"/>
              <a:buFont typeface="Monotype Sorts" pitchFamily="2" charset="2"/>
              <a:buChar char="n"/>
            </a:pPr>
            <a:r>
              <a:rPr lang="es-ES_tradnl" sz="2800"/>
              <a:t>Tramo superior: bueno</a:t>
            </a:r>
          </a:p>
          <a:p>
            <a:pPr>
              <a:spcBef>
                <a:spcPct val="50000"/>
              </a:spcBef>
              <a:buClr>
                <a:schemeClr val="bg2"/>
              </a:buClr>
              <a:buSzPct val="75000"/>
              <a:buFont typeface="Monotype Sorts" pitchFamily="2" charset="2"/>
              <a:buChar char="n"/>
            </a:pPr>
            <a:r>
              <a:rPr lang="es-ES_tradnl" sz="2800"/>
              <a:t>Tramo 2: aceptable</a:t>
            </a:r>
          </a:p>
          <a:p>
            <a:pPr>
              <a:spcBef>
                <a:spcPct val="50000"/>
              </a:spcBef>
              <a:buClr>
                <a:schemeClr val="bg2"/>
              </a:buClr>
              <a:buSzPct val="75000"/>
              <a:buFont typeface="Monotype Sorts" pitchFamily="2" charset="2"/>
              <a:buChar char="n"/>
            </a:pPr>
            <a:r>
              <a:rPr lang="es-ES_tradnl" sz="2800"/>
              <a:t>Tramo 3: crítico</a:t>
            </a:r>
          </a:p>
          <a:p>
            <a:pPr>
              <a:spcBef>
                <a:spcPct val="50000"/>
              </a:spcBef>
              <a:buClr>
                <a:schemeClr val="bg2"/>
              </a:buClr>
              <a:buSzPct val="75000"/>
              <a:buFont typeface="Monotype Sorts" pitchFamily="2" charset="2"/>
              <a:buChar char="n"/>
            </a:pPr>
            <a:r>
              <a:rPr lang="es-ES_tradnl" sz="2800"/>
              <a:t>Tramo inferior: bueno</a:t>
            </a:r>
            <a:endParaRPr lang="es-E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9063" y="266700"/>
            <a:ext cx="9147175" cy="434975"/>
          </a:xfrm>
          <a:noFill/>
          <a:ln/>
        </p:spPr>
        <p:txBody>
          <a:bodyPr wrap="none" anchor="t">
            <a:spAutoFit/>
          </a:bodyPr>
          <a:lstStyle/>
          <a:p>
            <a:pPr algn="ctr">
              <a:spcBef>
                <a:spcPct val="20000"/>
              </a:spcBef>
            </a:pPr>
            <a:r>
              <a:rPr lang="es-ES" sz="3200" b="1"/>
              <a:t>DIAGNOSTICO DE LA SITUACION</a:t>
            </a:r>
            <a:endParaRPr lang="es-ES_tradnl" sz="3200" b="1"/>
          </a:p>
        </p:txBody>
      </p:sp>
      <p:sp>
        <p:nvSpPr>
          <p:cNvPr id="71683" name="Rectangle 3"/>
          <p:cNvSpPr>
            <a:spLocks noGrp="1" noChangeArrowheads="1"/>
          </p:cNvSpPr>
          <p:nvPr>
            <p:ph type="body" idx="1"/>
          </p:nvPr>
        </p:nvSpPr>
        <p:spPr>
          <a:xfrm>
            <a:off x="342900" y="1917700"/>
            <a:ext cx="8267700" cy="4292600"/>
          </a:xfrm>
          <a:noFill/>
          <a:ln/>
        </p:spPr>
        <p:txBody>
          <a:bodyPr/>
          <a:lstStyle/>
          <a:p>
            <a:pPr>
              <a:lnSpc>
                <a:spcPct val="90000"/>
              </a:lnSpc>
              <a:buFont typeface="Monotype Sorts" pitchFamily="2" charset="2"/>
              <a:buNone/>
            </a:pPr>
            <a:r>
              <a:rPr lang="es-ES_tradnl" sz="2000" u="sng"/>
              <a:t>Riego </a:t>
            </a:r>
            <a:endParaRPr lang="es-ES_tradnl" sz="2000"/>
          </a:p>
          <a:p>
            <a:pPr>
              <a:lnSpc>
                <a:spcPct val="90000"/>
              </a:lnSpc>
              <a:buFont typeface="Monotype Sorts" pitchFamily="2" charset="2"/>
              <a:buNone/>
            </a:pPr>
            <a:r>
              <a:rPr lang="es-ES_tradnl" sz="2000"/>
              <a:t>	- área con infraestructura de riego 40.000 ha: 11.000 ha. Sector público; 29.000 ha canales privados</a:t>
            </a:r>
          </a:p>
          <a:p>
            <a:pPr>
              <a:lnSpc>
                <a:spcPct val="90000"/>
              </a:lnSpc>
              <a:buFont typeface="Monotype Sorts" pitchFamily="2" charset="2"/>
              <a:buNone/>
            </a:pPr>
            <a:r>
              <a:rPr lang="es-ES_tradnl" sz="2000"/>
              <a:t>	- área total regada: 24.000 ha</a:t>
            </a:r>
          </a:p>
          <a:p>
            <a:pPr>
              <a:lnSpc>
                <a:spcPct val="90000"/>
              </a:lnSpc>
              <a:buFont typeface="Monotype Sorts" pitchFamily="2" charset="2"/>
              <a:buNone/>
            </a:pPr>
            <a:r>
              <a:rPr lang="es-ES_tradnl" sz="2000"/>
              <a:t>	- infraestructura del sector privado es rústica y precaria: sin revestimiento ni     módulos de medición, turnos de repartición caótica y empírica</a:t>
            </a:r>
          </a:p>
          <a:p>
            <a:pPr>
              <a:lnSpc>
                <a:spcPct val="90000"/>
              </a:lnSpc>
              <a:buFont typeface="Monotype Sorts" pitchFamily="2" charset="2"/>
              <a:buNone/>
            </a:pPr>
            <a:r>
              <a:rPr lang="es-ES_tradnl" sz="2000"/>
              <a:t>	- infraestructura sector público: captación, conducción y distribución técnicamente ejecutados; deficiencia y perdidas a nivel de fincas</a:t>
            </a:r>
          </a:p>
          <a:p>
            <a:pPr>
              <a:lnSpc>
                <a:spcPct val="90000"/>
              </a:lnSpc>
              <a:buFont typeface="Monotype Sorts" pitchFamily="2" charset="2"/>
              <a:buNone/>
            </a:pPr>
            <a:r>
              <a:rPr lang="es-ES_tradnl" sz="2000"/>
              <a:t>	- zona de Mulaló mayor disponibilidad de agua, canales cortos, alto nivel freático, manejo del agua ineficiente </a:t>
            </a:r>
          </a:p>
          <a:p>
            <a:pPr>
              <a:lnSpc>
                <a:spcPct val="90000"/>
              </a:lnSpc>
              <a:buFont typeface="Monotype Sorts" pitchFamily="2" charset="2"/>
              <a:buNone/>
            </a:pPr>
            <a:r>
              <a:rPr lang="es-ES_tradnl" sz="2000"/>
              <a:t>	- zonas de Pillaro poca disponibilidad del agua, canales de gran recorrido, baja  eficiencia de la infraestructura, manejo del agua y suelo mas eficiente </a:t>
            </a:r>
          </a:p>
          <a:p>
            <a:pPr>
              <a:lnSpc>
                <a:spcPct val="90000"/>
              </a:lnSpc>
              <a:buFont typeface="Monotype Sorts" pitchFamily="2" charset="2"/>
              <a:buNone/>
            </a:pPr>
            <a:r>
              <a:rPr lang="es-ES_tradnl" sz="2000"/>
              <a:t>		</a:t>
            </a:r>
          </a:p>
          <a:p>
            <a:pPr>
              <a:lnSpc>
                <a:spcPct val="90000"/>
              </a:lnSpc>
              <a:buFont typeface="Monotype Sorts" pitchFamily="2" charset="2"/>
              <a:buNone/>
            </a:pPr>
            <a:endParaRPr lang="es-ES_tradnl" sz="2000"/>
          </a:p>
        </p:txBody>
      </p:sp>
      <p:sp>
        <p:nvSpPr>
          <p:cNvPr id="71684" name="Rectangle 4"/>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71685" name="Rectangle 5"/>
          <p:cNvSpPr>
            <a:spLocks noChangeArrowheads="1"/>
          </p:cNvSpPr>
          <p:nvPr/>
        </p:nvSpPr>
        <p:spPr bwMode="auto">
          <a:xfrm>
            <a:off x="0" y="855663"/>
            <a:ext cx="9144000" cy="866775"/>
          </a:xfrm>
          <a:prstGeom prst="rect">
            <a:avLst/>
          </a:prstGeom>
          <a:noFill/>
          <a:ln w="12700">
            <a:noFill/>
            <a:miter lim="800000"/>
            <a:headEnd type="none" w="sm" len="sm"/>
            <a:tailEnd type="none" w="sm" len="sm"/>
          </a:ln>
          <a:effectLst/>
        </p:spPr>
        <p:txBody>
          <a:bodyPr>
            <a:spAutoFit/>
          </a:bodyPr>
          <a:lstStyle/>
          <a:p>
            <a:pPr lvl="2" algn="just">
              <a:lnSpc>
                <a:spcPct val="60000"/>
              </a:lnSpc>
              <a:spcBef>
                <a:spcPct val="20000"/>
              </a:spcBef>
              <a:buClr>
                <a:schemeClr val="bg2"/>
              </a:buClr>
              <a:buSzPct val="75000"/>
              <a:buFont typeface="Symbol" pitchFamily="18" charset="2"/>
              <a:buChar char="·"/>
            </a:pPr>
            <a:r>
              <a:rPr lang="es-MX" b="1" u="sng"/>
              <a:t>Infraestructura</a:t>
            </a:r>
          </a:p>
          <a:p>
            <a:pPr lvl="2" algn="just">
              <a:lnSpc>
                <a:spcPct val="60000"/>
              </a:lnSpc>
              <a:spcBef>
                <a:spcPct val="20000"/>
              </a:spcBef>
              <a:buClr>
                <a:schemeClr val="bg2"/>
              </a:buClr>
              <a:buSzPct val="75000"/>
              <a:buFont typeface="Symbol" pitchFamily="18" charset="2"/>
              <a:buNone/>
            </a:pPr>
            <a:r>
              <a:rPr lang="es-MX" sz="2600" b="1"/>
              <a:t>En qué estado se encuentran las obras hidráulicas con las que se aprovecha el recurso hídrico?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ox(out)">
                                      <p:cBhvr>
                                        <p:cTn id="7" dur="500"/>
                                        <p:tgtEl>
                                          <p:spTgt spid="71682"/>
                                        </p:tgtEl>
                                      </p:cBhvr>
                                    </p:animEffect>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71685"/>
                                        </p:tgtEl>
                                        <p:attrNameLst>
                                          <p:attrName>style.visibility</p:attrName>
                                        </p:attrNameLst>
                                      </p:cBhvr>
                                      <p:to>
                                        <p:strVal val="visible"/>
                                      </p:to>
                                    </p:set>
                                    <p:anim calcmode="lin" valueType="num">
                                      <p:cBhvr additive="base">
                                        <p:cTn id="11" dur="500" fill="hold"/>
                                        <p:tgtEl>
                                          <p:spTgt spid="71685"/>
                                        </p:tgtEl>
                                        <p:attrNameLst>
                                          <p:attrName>ppt_x</p:attrName>
                                        </p:attrNameLst>
                                      </p:cBhvr>
                                      <p:tavLst>
                                        <p:tav tm="0">
                                          <p:val>
                                            <p:strVal val="0-#ppt_w/2"/>
                                          </p:val>
                                        </p:tav>
                                        <p:tav tm="100000">
                                          <p:val>
                                            <p:strVal val="#ppt_x"/>
                                          </p:val>
                                        </p:tav>
                                      </p:tavLst>
                                    </p:anim>
                                    <p:anim calcmode="lin" valueType="num">
                                      <p:cBhvr additive="base">
                                        <p:cTn id="12" dur="500" fill="hold"/>
                                        <p:tgtEl>
                                          <p:spTgt spid="7168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4" presetClass="entr" presetSubtype="0" fill="hold" grpId="0" nodeType="afterEffect">
                                  <p:stCondLst>
                                    <p:cond delay="2000"/>
                                  </p:stCondLst>
                                  <p:childTnLst>
                                    <p:set>
                                      <p:cBhvr>
                                        <p:cTn id="15" dur="1" fill="hold">
                                          <p:stCondLst>
                                            <p:cond delay="499"/>
                                          </p:stCondLst>
                                        </p:cTn>
                                        <p:tgtEl>
                                          <p:spTgt spid="71683"/>
                                        </p:tgtEl>
                                        <p:attrNameLst>
                                          <p:attrName>style.visibility</p:attrName>
                                        </p:attrNameLst>
                                      </p:cBhvr>
                                      <p:to>
                                        <p:strVal val="visible"/>
                                      </p:to>
                                    </p:set>
                                    <p:anim to="" calcmode="lin" valueType="num">
                                      <p:cBhvr>
                                        <p:cTn id="16" dur="1" fill="hold"/>
                                        <p:tgtEl>
                                          <p:spTgt spid="716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3" grpId="0" autoUpdateAnimBg="0"/>
      <p:bldP spid="716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9063" y="266700"/>
            <a:ext cx="9147175" cy="434975"/>
          </a:xfrm>
          <a:noFill/>
          <a:ln/>
        </p:spPr>
        <p:txBody>
          <a:bodyPr wrap="none" anchor="t">
            <a:spAutoFit/>
          </a:bodyPr>
          <a:lstStyle/>
          <a:p>
            <a:pPr algn="ctr">
              <a:spcBef>
                <a:spcPct val="20000"/>
              </a:spcBef>
            </a:pPr>
            <a:r>
              <a:rPr lang="es-ES" sz="3200" b="1"/>
              <a:t>DIAGNOSTICO DE LA SITUACION</a:t>
            </a:r>
            <a:endParaRPr lang="es-ES_tradnl" sz="3200" b="1"/>
          </a:p>
        </p:txBody>
      </p:sp>
      <p:sp>
        <p:nvSpPr>
          <p:cNvPr id="72707" name="Rectangle 3"/>
          <p:cNvSpPr>
            <a:spLocks noGrp="1" noChangeArrowheads="1"/>
          </p:cNvSpPr>
          <p:nvPr>
            <p:ph type="body" idx="1"/>
          </p:nvPr>
        </p:nvSpPr>
        <p:spPr>
          <a:xfrm>
            <a:off x="342900" y="1917700"/>
            <a:ext cx="8267700" cy="4292600"/>
          </a:xfrm>
          <a:noFill/>
          <a:ln/>
        </p:spPr>
        <p:txBody>
          <a:bodyPr/>
          <a:lstStyle/>
          <a:p>
            <a:pPr>
              <a:buFont typeface="Monotype Sorts" pitchFamily="2" charset="2"/>
              <a:buNone/>
            </a:pPr>
            <a:r>
              <a:rPr lang="es-ES_tradnl" sz="2000" u="sng"/>
              <a:t>Agua Potable y Saneamiento</a:t>
            </a:r>
            <a:endParaRPr lang="es-ES_tradnl" sz="2000"/>
          </a:p>
          <a:p>
            <a:pPr>
              <a:buFont typeface="Monotype Sorts" pitchFamily="2" charset="2"/>
              <a:buNone/>
            </a:pPr>
            <a:r>
              <a:rPr lang="es-ES_tradnl" sz="2000"/>
              <a:t>	- 100 sistemas independientes cubren el 67 % de la población </a:t>
            </a:r>
          </a:p>
          <a:p>
            <a:pPr>
              <a:buFont typeface="Monotype Sorts" pitchFamily="2" charset="2"/>
              <a:buNone/>
            </a:pPr>
            <a:r>
              <a:rPr lang="es-ES_tradnl" sz="2000"/>
              <a:t>	- la calidad de servicios es deficiente, discontinuo, excepto en las cabeceras cantonales</a:t>
            </a:r>
          </a:p>
          <a:p>
            <a:pPr>
              <a:buFont typeface="Monotype Sorts" pitchFamily="2" charset="2"/>
              <a:buNone/>
            </a:pPr>
            <a:r>
              <a:rPr lang="es-ES_tradnl" sz="2000"/>
              <a:t>	- fugas y pérdidas de agua altas</a:t>
            </a:r>
          </a:p>
          <a:p>
            <a:pPr>
              <a:buFont typeface="Monotype Sorts" pitchFamily="2" charset="2"/>
              <a:buNone/>
            </a:pPr>
            <a:r>
              <a:rPr lang="es-ES_tradnl" sz="2000"/>
              <a:t>	- instalaciones de tratamiento sin mantenimiento ni desinfección </a:t>
            </a:r>
          </a:p>
          <a:p>
            <a:pPr>
              <a:buFont typeface="Monotype Sorts" pitchFamily="2" charset="2"/>
              <a:buNone/>
            </a:pPr>
            <a:r>
              <a:rPr lang="es-ES_tradnl" sz="2000"/>
              <a:t>	- infraestructura de saneamiento precaria: 40 % de la población atendida con sistemas de recolección de aguas residuales </a:t>
            </a:r>
          </a:p>
          <a:p>
            <a:pPr>
              <a:buFont typeface="Monotype Sorts" pitchFamily="2" charset="2"/>
              <a:buNone/>
            </a:pPr>
            <a:r>
              <a:rPr lang="es-ES_tradnl" sz="2000"/>
              <a:t>	- mal estado de los pocos sistemas de alcantarillado</a:t>
            </a:r>
          </a:p>
          <a:p>
            <a:pPr>
              <a:buFont typeface="Monotype Sorts" pitchFamily="2" charset="2"/>
              <a:buNone/>
            </a:pPr>
            <a:r>
              <a:rPr lang="es-ES_tradnl" sz="2000"/>
              <a:t>	- no existe ninguna instalación de tratamiento de aguas residuales		</a:t>
            </a:r>
          </a:p>
          <a:p>
            <a:pPr>
              <a:buFont typeface="Monotype Sorts" pitchFamily="2" charset="2"/>
              <a:buNone/>
            </a:pPr>
            <a:endParaRPr lang="es-ES_tradnl" sz="2000"/>
          </a:p>
        </p:txBody>
      </p:sp>
      <p:sp>
        <p:nvSpPr>
          <p:cNvPr id="72708" name="Rectangle 4"/>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72709" name="Rectangle 5"/>
          <p:cNvSpPr>
            <a:spLocks noChangeArrowheads="1"/>
          </p:cNvSpPr>
          <p:nvPr/>
        </p:nvSpPr>
        <p:spPr bwMode="auto">
          <a:xfrm>
            <a:off x="0" y="855663"/>
            <a:ext cx="9144000" cy="866775"/>
          </a:xfrm>
          <a:prstGeom prst="rect">
            <a:avLst/>
          </a:prstGeom>
          <a:noFill/>
          <a:ln w="12700">
            <a:noFill/>
            <a:miter lim="800000"/>
            <a:headEnd type="none" w="sm" len="sm"/>
            <a:tailEnd type="none" w="sm" len="sm"/>
          </a:ln>
          <a:effectLst/>
        </p:spPr>
        <p:txBody>
          <a:bodyPr>
            <a:spAutoFit/>
          </a:bodyPr>
          <a:lstStyle/>
          <a:p>
            <a:pPr lvl="2" algn="just">
              <a:lnSpc>
                <a:spcPct val="60000"/>
              </a:lnSpc>
              <a:spcBef>
                <a:spcPct val="20000"/>
              </a:spcBef>
              <a:buClr>
                <a:schemeClr val="bg2"/>
              </a:buClr>
              <a:buSzPct val="75000"/>
              <a:buFont typeface="Symbol" pitchFamily="18" charset="2"/>
              <a:buChar char="·"/>
            </a:pPr>
            <a:r>
              <a:rPr lang="es-MX" b="1" u="sng"/>
              <a:t>Infraestructura</a:t>
            </a:r>
          </a:p>
          <a:p>
            <a:pPr lvl="2" algn="just">
              <a:lnSpc>
                <a:spcPct val="60000"/>
              </a:lnSpc>
              <a:spcBef>
                <a:spcPct val="20000"/>
              </a:spcBef>
              <a:buClr>
                <a:schemeClr val="bg2"/>
              </a:buClr>
              <a:buSzPct val="75000"/>
              <a:buFont typeface="Symbol" pitchFamily="18" charset="2"/>
              <a:buNone/>
            </a:pPr>
            <a:r>
              <a:rPr lang="es-MX" sz="2600" b="1"/>
              <a:t>En qué estado se encuentran las obras hidráulicas con las que se aprovecha el recurso hídrico?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ox(out)">
                                      <p:cBhvr>
                                        <p:cTn id="7" dur="500"/>
                                        <p:tgtEl>
                                          <p:spTgt spid="72706"/>
                                        </p:tgtEl>
                                      </p:cBhvr>
                                    </p:animEffect>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72709"/>
                                        </p:tgtEl>
                                        <p:attrNameLst>
                                          <p:attrName>style.visibility</p:attrName>
                                        </p:attrNameLst>
                                      </p:cBhvr>
                                      <p:to>
                                        <p:strVal val="visible"/>
                                      </p:to>
                                    </p:set>
                                    <p:anim calcmode="lin" valueType="num">
                                      <p:cBhvr additive="base">
                                        <p:cTn id="11" dur="500" fill="hold"/>
                                        <p:tgtEl>
                                          <p:spTgt spid="72709"/>
                                        </p:tgtEl>
                                        <p:attrNameLst>
                                          <p:attrName>ppt_x</p:attrName>
                                        </p:attrNameLst>
                                      </p:cBhvr>
                                      <p:tavLst>
                                        <p:tav tm="0">
                                          <p:val>
                                            <p:strVal val="0-#ppt_w/2"/>
                                          </p:val>
                                        </p:tav>
                                        <p:tav tm="100000">
                                          <p:val>
                                            <p:strVal val="#ppt_x"/>
                                          </p:val>
                                        </p:tav>
                                      </p:tavLst>
                                    </p:anim>
                                    <p:anim calcmode="lin" valueType="num">
                                      <p:cBhvr additive="base">
                                        <p:cTn id="12" dur="500" fill="hold"/>
                                        <p:tgtEl>
                                          <p:spTgt spid="7270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72707"/>
                                        </p:tgtEl>
                                        <p:attrNameLst>
                                          <p:attrName>style.visibility</p:attrName>
                                        </p:attrNameLst>
                                      </p:cBhvr>
                                      <p:to>
                                        <p:strVal val="visible"/>
                                      </p:to>
                                    </p:set>
                                    <p:anim calcmode="lin" valueType="num">
                                      <p:cBhvr>
                                        <p:cTn id="16" dur="500" fill="hold"/>
                                        <p:tgtEl>
                                          <p:spTgt spid="72707"/>
                                        </p:tgtEl>
                                        <p:attrNameLst>
                                          <p:attrName>ppt_w</p:attrName>
                                        </p:attrNameLst>
                                      </p:cBhvr>
                                      <p:tavLst>
                                        <p:tav tm="0">
                                          <p:val>
                                            <p:fltVal val="0"/>
                                          </p:val>
                                        </p:tav>
                                        <p:tav tm="100000">
                                          <p:val>
                                            <p:strVal val="#ppt_w"/>
                                          </p:val>
                                        </p:tav>
                                      </p:tavLst>
                                    </p:anim>
                                    <p:anim calcmode="lin" valueType="num">
                                      <p:cBhvr>
                                        <p:cTn id="17" dur="500" fill="hold"/>
                                        <p:tgtEl>
                                          <p:spTgt spid="727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Ráfag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autoUpdateAnimBg="0"/>
      <p:bldP spid="7270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Rectangle 2050"/>
          <p:cNvSpPr>
            <a:spLocks noGrp="1" noChangeArrowheads="1"/>
          </p:cNvSpPr>
          <p:nvPr>
            <p:ph type="title"/>
          </p:nvPr>
        </p:nvSpPr>
        <p:spPr>
          <a:xfrm>
            <a:off x="119063" y="266700"/>
            <a:ext cx="9147175" cy="434975"/>
          </a:xfrm>
          <a:noFill/>
          <a:ln/>
        </p:spPr>
        <p:txBody>
          <a:bodyPr wrap="none" anchor="t">
            <a:spAutoFit/>
          </a:bodyPr>
          <a:lstStyle/>
          <a:p>
            <a:pPr algn="ctr">
              <a:spcBef>
                <a:spcPct val="20000"/>
              </a:spcBef>
            </a:pPr>
            <a:r>
              <a:rPr lang="es-ES" sz="3200" b="1"/>
              <a:t>DIAGNOSTICO DE LA SITUACION</a:t>
            </a:r>
            <a:endParaRPr lang="es-ES_tradnl" sz="3200" b="1"/>
          </a:p>
        </p:txBody>
      </p:sp>
      <p:sp>
        <p:nvSpPr>
          <p:cNvPr id="73731" name="Rectangle 2051"/>
          <p:cNvSpPr>
            <a:spLocks noGrp="1" noChangeArrowheads="1"/>
          </p:cNvSpPr>
          <p:nvPr>
            <p:ph type="body" idx="1"/>
          </p:nvPr>
        </p:nvSpPr>
        <p:spPr>
          <a:xfrm>
            <a:off x="342900" y="2057400"/>
            <a:ext cx="8267700" cy="4292600"/>
          </a:xfrm>
          <a:noFill/>
          <a:ln/>
        </p:spPr>
        <p:txBody>
          <a:bodyPr/>
          <a:lstStyle/>
          <a:p>
            <a:pPr>
              <a:buFont typeface="Monotype Sorts" pitchFamily="2" charset="2"/>
              <a:buNone/>
            </a:pPr>
            <a:r>
              <a:rPr lang="es-ES_tradnl" sz="1800"/>
              <a:t>	- el agua es un factor preponderante de la situación socio-económica </a:t>
            </a:r>
          </a:p>
          <a:p>
            <a:pPr>
              <a:buFont typeface="Monotype Sorts" pitchFamily="2" charset="2"/>
              <a:buNone/>
            </a:pPr>
            <a:r>
              <a:rPr lang="es-ES_tradnl" sz="1800"/>
              <a:t>	- estructura social homogénea, alto nivel de pobreza, reducido tamaño de las propiedades </a:t>
            </a:r>
          </a:p>
          <a:p>
            <a:pPr>
              <a:buFont typeface="Monotype Sorts" pitchFamily="2" charset="2"/>
              <a:buNone/>
            </a:pPr>
            <a:r>
              <a:rPr lang="es-ES_tradnl" sz="1800"/>
              <a:t>	- agricultura incipiente de subsistencia</a:t>
            </a:r>
          </a:p>
          <a:p>
            <a:pPr>
              <a:buFont typeface="Monotype Sorts" pitchFamily="2" charset="2"/>
              <a:buNone/>
            </a:pPr>
            <a:r>
              <a:rPr lang="es-ES_tradnl" sz="1800"/>
              <a:t>	- uso de la tierra como residencia y no como fuente de producción permanente: 70 % LSA, 40 % JC, 60 % Alumís, 50 % Canal del Norte  </a:t>
            </a:r>
          </a:p>
          <a:p>
            <a:pPr>
              <a:buFont typeface="Monotype Sorts" pitchFamily="2" charset="2"/>
              <a:buNone/>
            </a:pPr>
            <a:r>
              <a:rPr lang="es-ES_tradnl" sz="1800"/>
              <a:t>	- 20 % de las propiedades son de personas que no viven el los proyectos, arriendan las tierras</a:t>
            </a:r>
          </a:p>
          <a:p>
            <a:pPr>
              <a:buFont typeface="Monotype Sorts" pitchFamily="2" charset="2"/>
              <a:buNone/>
            </a:pPr>
            <a:r>
              <a:rPr lang="es-ES_tradnl" sz="1800"/>
              <a:t>	-  la cantidad del agua es suficiente, ya que no se riega toda la superficie potencial  </a:t>
            </a:r>
          </a:p>
          <a:p>
            <a:pPr>
              <a:buFont typeface="Monotype Sorts" pitchFamily="2" charset="2"/>
              <a:buNone/>
            </a:pPr>
            <a:r>
              <a:rPr lang="es-ES_tradnl" sz="1800"/>
              <a:t>	- la calidad es el principal problema, el agua no es apta para ningún uso</a:t>
            </a:r>
          </a:p>
          <a:p>
            <a:pPr>
              <a:buFont typeface="Monotype Sorts" pitchFamily="2" charset="2"/>
              <a:buNone/>
            </a:pPr>
            <a:r>
              <a:rPr lang="es-ES_tradnl" sz="1800"/>
              <a:t>	- imposibilidad de uso para cultivos más rentables</a:t>
            </a:r>
          </a:p>
          <a:p>
            <a:pPr>
              <a:buFont typeface="Monotype Sorts" pitchFamily="2" charset="2"/>
              <a:buNone/>
            </a:pPr>
            <a:r>
              <a:rPr lang="es-ES_tradnl" sz="1800"/>
              <a:t>	- baja eficiencia de los métodos de regadío, falta asistencia técnica, ausencia de crédito  		</a:t>
            </a:r>
          </a:p>
          <a:p>
            <a:pPr>
              <a:buFont typeface="Monotype Sorts" pitchFamily="2" charset="2"/>
              <a:buNone/>
            </a:pPr>
            <a:endParaRPr lang="es-ES_tradnl" sz="1800"/>
          </a:p>
        </p:txBody>
      </p:sp>
      <p:sp>
        <p:nvSpPr>
          <p:cNvPr id="73732" name="Rectangle 2052"/>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73733" name="Rectangle 2053"/>
          <p:cNvSpPr>
            <a:spLocks noChangeArrowheads="1"/>
          </p:cNvSpPr>
          <p:nvPr/>
        </p:nvSpPr>
        <p:spPr bwMode="auto">
          <a:xfrm>
            <a:off x="0" y="855663"/>
            <a:ext cx="9144000" cy="1163637"/>
          </a:xfrm>
          <a:prstGeom prst="rect">
            <a:avLst/>
          </a:prstGeom>
          <a:noFill/>
          <a:ln w="12700">
            <a:noFill/>
            <a:miter lim="800000"/>
            <a:headEnd type="none" w="sm" len="sm"/>
            <a:tailEnd type="none" w="sm" len="sm"/>
          </a:ln>
          <a:effectLst/>
        </p:spPr>
        <p:txBody>
          <a:bodyPr>
            <a:spAutoFit/>
          </a:bodyPr>
          <a:lstStyle/>
          <a:p>
            <a:pPr lvl="2" algn="just">
              <a:lnSpc>
                <a:spcPct val="60000"/>
              </a:lnSpc>
              <a:spcBef>
                <a:spcPct val="20000"/>
              </a:spcBef>
              <a:buClr>
                <a:schemeClr val="bg2"/>
              </a:buClr>
              <a:buSzPct val="75000"/>
              <a:buFont typeface="Symbol" pitchFamily="18" charset="2"/>
              <a:buChar char="·"/>
            </a:pPr>
            <a:r>
              <a:rPr lang="es-MX" b="1" u="sng"/>
              <a:t>Socio – económico</a:t>
            </a:r>
            <a:endParaRPr lang="es-MX" b="1"/>
          </a:p>
          <a:p>
            <a:pPr>
              <a:lnSpc>
                <a:spcPct val="60000"/>
              </a:lnSpc>
              <a:spcBef>
                <a:spcPct val="20000"/>
              </a:spcBef>
              <a:buClr>
                <a:schemeClr val="bg2"/>
              </a:buClr>
              <a:buSzPct val="75000"/>
              <a:buFont typeface="Monotype Sorts" pitchFamily="2" charset="2"/>
              <a:buChar char="n"/>
            </a:pPr>
            <a:r>
              <a:rPr lang="es-MX" sz="2800" b="1"/>
              <a:t>Cómo está la organización social respecto al uso del agua y cómo afecta a su economía los problemas de escasez y de contaminación?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ox(out)">
                                      <p:cBhvr>
                                        <p:cTn id="7" dur="500"/>
                                        <p:tgtEl>
                                          <p:spTgt spid="73730"/>
                                        </p:tgtEl>
                                      </p:cBhvr>
                                    </p:animEffect>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73733"/>
                                        </p:tgtEl>
                                        <p:attrNameLst>
                                          <p:attrName>style.visibility</p:attrName>
                                        </p:attrNameLst>
                                      </p:cBhvr>
                                      <p:to>
                                        <p:strVal val="visible"/>
                                      </p:to>
                                    </p:set>
                                    <p:anim calcmode="lin" valueType="num">
                                      <p:cBhvr additive="base">
                                        <p:cTn id="11" dur="500" fill="hold"/>
                                        <p:tgtEl>
                                          <p:spTgt spid="73733"/>
                                        </p:tgtEl>
                                        <p:attrNameLst>
                                          <p:attrName>ppt_x</p:attrName>
                                        </p:attrNameLst>
                                      </p:cBhvr>
                                      <p:tavLst>
                                        <p:tav tm="0">
                                          <p:val>
                                            <p:strVal val="0-#ppt_w/2"/>
                                          </p:val>
                                        </p:tav>
                                        <p:tav tm="100000">
                                          <p:val>
                                            <p:strVal val="#ppt_x"/>
                                          </p:val>
                                        </p:tav>
                                      </p:tavLst>
                                    </p:anim>
                                    <p:anim calcmode="lin" valueType="num">
                                      <p:cBhvr additive="base">
                                        <p:cTn id="12" dur="500" fill="hold"/>
                                        <p:tgtEl>
                                          <p:spTgt spid="7373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73731"/>
                                        </p:tgtEl>
                                        <p:attrNameLst>
                                          <p:attrName>style.visibility</p:attrName>
                                        </p:attrNameLst>
                                      </p:cBhvr>
                                      <p:to>
                                        <p:strVal val="visible"/>
                                      </p:to>
                                    </p:set>
                                    <p:anim calcmode="lin" valueType="num">
                                      <p:cBhvr>
                                        <p:cTn id="16" dur="500" fill="hold"/>
                                        <p:tgtEl>
                                          <p:spTgt spid="73731"/>
                                        </p:tgtEl>
                                        <p:attrNameLst>
                                          <p:attrName>ppt_w</p:attrName>
                                        </p:attrNameLst>
                                      </p:cBhvr>
                                      <p:tavLst>
                                        <p:tav tm="0">
                                          <p:val>
                                            <p:fltVal val="0"/>
                                          </p:val>
                                        </p:tav>
                                        <p:tav tm="100000">
                                          <p:val>
                                            <p:strVal val="#ppt_w"/>
                                          </p:val>
                                        </p:tav>
                                      </p:tavLst>
                                    </p:anim>
                                    <p:anim calcmode="lin" valueType="num">
                                      <p:cBhvr>
                                        <p:cTn id="17" dur="500" fill="hold"/>
                                        <p:tgtEl>
                                          <p:spTgt spid="737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autoUpdateAnimBg="0"/>
      <p:bldP spid="7373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62063" y="266700"/>
            <a:ext cx="6861175" cy="579438"/>
          </a:xfrm>
          <a:noFill/>
          <a:ln/>
        </p:spPr>
        <p:txBody>
          <a:bodyPr wrap="none" anchor="t">
            <a:spAutoFit/>
          </a:bodyPr>
          <a:lstStyle/>
          <a:p>
            <a:pPr algn="ctr">
              <a:spcBef>
                <a:spcPct val="20000"/>
              </a:spcBef>
            </a:pPr>
            <a:r>
              <a:rPr lang="es-ES" sz="3200" b="1"/>
              <a:t>DIAGNOSTICO DE LA SITUACION</a:t>
            </a:r>
            <a:endParaRPr lang="es-ES_tradnl" sz="3200" b="1"/>
          </a:p>
        </p:txBody>
      </p:sp>
      <p:sp>
        <p:nvSpPr>
          <p:cNvPr id="74755" name="Rectangle 3"/>
          <p:cNvSpPr>
            <a:spLocks noGrp="1" noChangeArrowheads="1"/>
          </p:cNvSpPr>
          <p:nvPr>
            <p:ph type="body" idx="1"/>
          </p:nvPr>
        </p:nvSpPr>
        <p:spPr>
          <a:xfrm>
            <a:off x="342900" y="2057400"/>
            <a:ext cx="8267700" cy="4292600"/>
          </a:xfrm>
          <a:noFill/>
          <a:ln/>
        </p:spPr>
        <p:txBody>
          <a:bodyPr/>
          <a:lstStyle/>
          <a:p>
            <a:pPr>
              <a:buFont typeface="Monotype Sorts" pitchFamily="2" charset="2"/>
              <a:buNone/>
            </a:pPr>
            <a:r>
              <a:rPr lang="es-ES_tradnl" sz="1800"/>
              <a:t>	- la contaminación del agua afecta la salud pública </a:t>
            </a:r>
          </a:p>
          <a:p>
            <a:pPr>
              <a:buFont typeface="Monotype Sorts" pitchFamily="2" charset="2"/>
              <a:buNone/>
            </a:pPr>
            <a:r>
              <a:rPr lang="es-ES_tradnl" sz="1800"/>
              <a:t>	- los niveles de morbilidad y mortandad son mas altos que el promedio nacional</a:t>
            </a:r>
          </a:p>
          <a:p>
            <a:pPr>
              <a:buFont typeface="Monotype Sorts" pitchFamily="2" charset="2"/>
              <a:buNone/>
            </a:pPr>
            <a:r>
              <a:rPr lang="es-ES_tradnl" sz="1800"/>
              <a:t>	- los niveles de enfermedades hídricas y de piel son mayores que el promedio nacional 	 </a:t>
            </a:r>
          </a:p>
          <a:p>
            <a:pPr>
              <a:buFont typeface="Monotype Sorts" pitchFamily="2" charset="2"/>
              <a:buNone/>
            </a:pPr>
            <a:r>
              <a:rPr lang="es-ES_tradnl" sz="1800"/>
              <a:t>	- los parámetros de cero tolerancia para ciertos elementos: grasas y aceites, coliformes fecales, sólidos disueltos, no se respetan y se usa el agua para consumo humano, abrevadero y producción agrícola que luego se comercializan en Quito, Latacunga, Ambato y la Costa </a:t>
            </a:r>
          </a:p>
          <a:p>
            <a:pPr>
              <a:buFont typeface="Monotype Sorts" pitchFamily="2" charset="2"/>
              <a:buNone/>
            </a:pPr>
            <a:r>
              <a:rPr lang="es-ES_tradnl" sz="1800"/>
              <a:t>	- las características químicas del agua afectan la producción, la reducción del rendimiento está entre el 25 al 30 %.    </a:t>
            </a:r>
          </a:p>
          <a:p>
            <a:pPr>
              <a:buFont typeface="Monotype Sorts" pitchFamily="2" charset="2"/>
              <a:buNone/>
            </a:pPr>
            <a:r>
              <a:rPr lang="es-ES_tradnl" sz="1800"/>
              <a:t>	- el ganado de carne tiene una pérdida del 30 % de peso por la contaminación del agua de abrevadero</a:t>
            </a:r>
          </a:p>
          <a:p>
            <a:pPr>
              <a:buFont typeface="Monotype Sorts" pitchFamily="2" charset="2"/>
              <a:buNone/>
            </a:pPr>
            <a:r>
              <a:rPr lang="es-ES_tradnl" sz="1800"/>
              <a:t>	-  hay un aspecto positivo y es la ocupación de la población. Sin agua no hay riego y se incrementaría la desocupación</a:t>
            </a:r>
          </a:p>
        </p:txBody>
      </p:sp>
      <p:sp>
        <p:nvSpPr>
          <p:cNvPr id="74756" name="Rectangle 4"/>
          <p:cNvSpPr>
            <a:spLocks noChangeArrowheads="1"/>
          </p:cNvSpPr>
          <p:nvPr/>
        </p:nvSpPr>
        <p:spPr bwMode="auto">
          <a:xfrm rot="3960000">
            <a:off x="7837488" y="4460875"/>
            <a:ext cx="184150" cy="457200"/>
          </a:xfrm>
          <a:prstGeom prst="rect">
            <a:avLst/>
          </a:prstGeom>
          <a:noFill/>
          <a:ln w="9525">
            <a:noFill/>
            <a:miter lim="800000"/>
            <a:headEnd/>
            <a:tailEnd/>
          </a:ln>
          <a:effectLst/>
        </p:spPr>
        <p:txBody>
          <a:bodyPr rot="10800000" vert="eaVert" wrap="none" lIns="92075" tIns="46038" rIns="92075" bIns="46038">
            <a:spAutoFit/>
          </a:bodyPr>
          <a:lstStyle/>
          <a:p>
            <a:endParaRPr lang="es-ES">
              <a:latin typeface="Braggadocio" charset="0"/>
            </a:endParaRPr>
          </a:p>
        </p:txBody>
      </p:sp>
      <p:sp>
        <p:nvSpPr>
          <p:cNvPr id="74757" name="Rectangle 5"/>
          <p:cNvSpPr>
            <a:spLocks noChangeArrowheads="1"/>
          </p:cNvSpPr>
          <p:nvPr/>
        </p:nvSpPr>
        <p:spPr bwMode="auto">
          <a:xfrm>
            <a:off x="0" y="855663"/>
            <a:ext cx="9144000" cy="1163637"/>
          </a:xfrm>
          <a:prstGeom prst="rect">
            <a:avLst/>
          </a:prstGeom>
          <a:noFill/>
          <a:ln w="12700">
            <a:noFill/>
            <a:miter lim="800000"/>
            <a:headEnd type="none" w="sm" len="sm"/>
            <a:tailEnd type="none" w="sm" len="sm"/>
          </a:ln>
          <a:effectLst/>
        </p:spPr>
        <p:txBody>
          <a:bodyPr>
            <a:spAutoFit/>
          </a:bodyPr>
          <a:lstStyle/>
          <a:p>
            <a:pPr lvl="2" algn="just">
              <a:lnSpc>
                <a:spcPct val="60000"/>
              </a:lnSpc>
              <a:spcBef>
                <a:spcPct val="20000"/>
              </a:spcBef>
              <a:buClr>
                <a:schemeClr val="bg2"/>
              </a:buClr>
              <a:buSzPct val="75000"/>
              <a:buFont typeface="Symbol" pitchFamily="18" charset="2"/>
              <a:buChar char="·"/>
            </a:pPr>
            <a:r>
              <a:rPr lang="es-MX" b="1" u="sng"/>
              <a:t>Ambiental</a:t>
            </a:r>
            <a:endParaRPr lang="es-MX" b="1"/>
          </a:p>
          <a:p>
            <a:pPr>
              <a:lnSpc>
                <a:spcPct val="60000"/>
              </a:lnSpc>
              <a:spcBef>
                <a:spcPct val="20000"/>
              </a:spcBef>
              <a:buClr>
                <a:schemeClr val="bg2"/>
              </a:buClr>
              <a:buSzPct val="75000"/>
              <a:buFont typeface="Monotype Sorts" pitchFamily="2" charset="2"/>
              <a:buChar char="n"/>
            </a:pPr>
            <a:r>
              <a:rPr lang="es-MX" sz="2800" b="1"/>
              <a:t>Qué efectos negativos está ocasionando el uso de las aguas contaminadas del río Cutuchi en el sector agrícola servido por los sistemas estatales?</a:t>
            </a:r>
            <a:endParaRPr lang="es-ES_tradnl"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out)">
                                      <p:cBhvr>
                                        <p:cTn id="7" dur="500"/>
                                        <p:tgtEl>
                                          <p:spTgt spid="74754"/>
                                        </p:tgtEl>
                                      </p:cBhvr>
                                    </p:animEffect>
                                  </p:childTnLst>
                                  <p:subTnLst>
                                    <p:audio>
                                      <p:cMediaNode>
                                        <p:cTn display="0" masterRel="sameClick">
                                          <p:stCondLst>
                                            <p:cond evt="begin" delay="0">
                                              <p:tn val="5"/>
                                            </p:cond>
                                          </p:stCondLst>
                                          <p:endCondLst>
                                            <p:cond evt="onStopAudio" delay="0">
                                              <p:tgtEl>
                                                <p:sldTgt/>
                                              </p:tgtEl>
                                            </p:cond>
                                          </p:endCondLst>
                                        </p:cTn>
                                        <p:tgtEl>
                                          <p:sndTgt r:embed="rId2" name="Cámara"/>
                                        </p:tgtEl>
                                      </p:cMediaNode>
                                    </p:audio>
                                  </p:subTnLst>
                                </p:cTn>
                              </p:par>
                            </p:childTnLst>
                          </p:cTn>
                        </p:par>
                        <p:par>
                          <p:cTn id="8" fill="hold">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74757"/>
                                        </p:tgtEl>
                                        <p:attrNameLst>
                                          <p:attrName>style.visibility</p:attrName>
                                        </p:attrNameLst>
                                      </p:cBhvr>
                                      <p:to>
                                        <p:strVal val="visible"/>
                                      </p:to>
                                    </p:set>
                                    <p:anim calcmode="lin" valueType="num">
                                      <p:cBhvr additive="base">
                                        <p:cTn id="11" dur="500" fill="hold"/>
                                        <p:tgtEl>
                                          <p:spTgt spid="74757"/>
                                        </p:tgtEl>
                                        <p:attrNameLst>
                                          <p:attrName>ppt_x</p:attrName>
                                        </p:attrNameLst>
                                      </p:cBhvr>
                                      <p:tavLst>
                                        <p:tav tm="0">
                                          <p:val>
                                            <p:strVal val="0-#ppt_w/2"/>
                                          </p:val>
                                        </p:tav>
                                        <p:tav tm="100000">
                                          <p:val>
                                            <p:strVal val="#ppt_x"/>
                                          </p:val>
                                        </p:tav>
                                      </p:tavLst>
                                    </p:anim>
                                    <p:anim calcmode="lin" valueType="num">
                                      <p:cBhvr additive="base">
                                        <p:cTn id="12" dur="500" fill="hold"/>
                                        <p:tgtEl>
                                          <p:spTgt spid="7475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4755"/>
                                        </p:tgtEl>
                                        <p:attrNameLst>
                                          <p:attrName>style.visibility</p:attrName>
                                        </p:attrNameLst>
                                      </p:cBhvr>
                                      <p:to>
                                        <p:strVal val="visible"/>
                                      </p:to>
                                    </p:set>
                                    <p:anim calcmode="lin" valueType="num">
                                      <p:cBhvr additive="base">
                                        <p:cTn id="17" dur="500" fill="hold"/>
                                        <p:tgtEl>
                                          <p:spTgt spid="74755"/>
                                        </p:tgtEl>
                                        <p:attrNameLst>
                                          <p:attrName>ppt_x</p:attrName>
                                        </p:attrNameLst>
                                      </p:cBhvr>
                                      <p:tavLst>
                                        <p:tav tm="0">
                                          <p:val>
                                            <p:strVal val="1+#ppt_w/2"/>
                                          </p:val>
                                        </p:tav>
                                        <p:tav tm="100000">
                                          <p:val>
                                            <p:strVal val="#ppt_x"/>
                                          </p:val>
                                        </p:tav>
                                      </p:tavLst>
                                    </p:anim>
                                    <p:anim calcmode="lin" valueType="num">
                                      <p:cBhvr additive="base">
                                        <p:cTn id="18" dur="500" fill="hold"/>
                                        <p:tgtEl>
                                          <p:spTgt spid="74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Ráfag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autoUpdateAnimBg="0"/>
      <p:bldP spid="7475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s-ES_tradnl" b="1" i="1"/>
              <a:t>FASE 2</a:t>
            </a:r>
            <a:endParaRPr lang="es-ES" b="1" i="1"/>
          </a:p>
        </p:txBody>
      </p:sp>
      <p:sp>
        <p:nvSpPr>
          <p:cNvPr id="53251" name="Rectangle 3"/>
          <p:cNvSpPr>
            <a:spLocks noGrp="1" noChangeArrowheads="1"/>
          </p:cNvSpPr>
          <p:nvPr>
            <p:ph type="body" idx="1"/>
          </p:nvPr>
        </p:nvSpPr>
        <p:spPr/>
        <p:txBody>
          <a:bodyPr/>
          <a:lstStyle/>
          <a:p>
            <a:pPr algn="ctr"/>
            <a:r>
              <a:rPr lang="es-ES_tradnl" b="1" i="1" u="sng"/>
              <a:t>Soluciones</a:t>
            </a:r>
            <a:r>
              <a:rPr lang="es-ES_tradnl" b="1" i="1"/>
              <a:t>:</a:t>
            </a:r>
          </a:p>
          <a:p>
            <a:pPr algn="ctr">
              <a:buFont typeface="Monotype Sorts" pitchFamily="2" charset="2"/>
              <a:buNone/>
            </a:pPr>
            <a:endParaRPr lang="es-ES_tradnl" b="1" i="1"/>
          </a:p>
          <a:p>
            <a:pPr>
              <a:buClr>
                <a:schemeClr val="tx1"/>
              </a:buClr>
              <a:buFont typeface="Wingdings" pitchFamily="2" charset="2"/>
              <a:buChar char="q"/>
            </a:pPr>
            <a:r>
              <a:rPr lang="es-ES_tradnl" sz="3600" b="1"/>
              <a:t>A LA CONTAMINACION</a:t>
            </a:r>
          </a:p>
          <a:p>
            <a:pPr>
              <a:buClr>
                <a:schemeClr val="tx1"/>
              </a:buClr>
              <a:buFont typeface="Wingdings" pitchFamily="2" charset="2"/>
              <a:buChar char="q"/>
            </a:pPr>
            <a:r>
              <a:rPr lang="es-ES_tradnl" sz="3600" b="1"/>
              <a:t>AL ABASTECIMIENTO FUTURO</a:t>
            </a:r>
          </a:p>
          <a:p>
            <a:pPr>
              <a:buClr>
                <a:schemeClr val="tx1"/>
              </a:buClr>
              <a:buFont typeface="Wingdings" pitchFamily="2" charset="2"/>
              <a:buChar char="q"/>
            </a:pPr>
            <a:r>
              <a:rPr lang="es-ES_tradnl" sz="3600" b="1"/>
              <a:t>GESTION DE LOS RECURSOS HIDRICOS</a:t>
            </a:r>
            <a:endParaRPr lang="es-ES" sz="3600" b="1"/>
          </a:p>
          <a:p>
            <a:pPr>
              <a:buFont typeface="Monotype Sorts" pitchFamily="2" charset="2"/>
              <a:buNone/>
            </a:pPr>
            <a:endParaRPr lang="es-ES_tradnl"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Temp\ubicacproypais03.bmp"/>
          <p:cNvPicPr>
            <a:picLocks noChangeAspect="1" noChangeArrowheads="1"/>
          </p:cNvPicPr>
          <p:nvPr/>
        </p:nvPicPr>
        <p:blipFill>
          <a:blip r:embed="rId2"/>
          <a:srcRect/>
          <a:stretch>
            <a:fillRect/>
          </a:stretch>
        </p:blipFill>
        <p:spPr bwMode="auto">
          <a:xfrm>
            <a:off x="323850" y="738188"/>
            <a:ext cx="8494713" cy="5610225"/>
          </a:xfrm>
          <a:prstGeom prst="rect">
            <a:avLst/>
          </a:prstGeom>
          <a:noFill/>
        </p:spPr>
      </p:pic>
      <p:sp>
        <p:nvSpPr>
          <p:cNvPr id="65539" name="Rectangle 3"/>
          <p:cNvSpPr>
            <a:spLocks noChangeArrowheads="1"/>
          </p:cNvSpPr>
          <p:nvPr/>
        </p:nvSpPr>
        <p:spPr bwMode="auto">
          <a:xfrm>
            <a:off x="317500" y="355600"/>
            <a:ext cx="8510588" cy="457200"/>
          </a:xfrm>
          <a:prstGeom prst="rect">
            <a:avLst/>
          </a:prstGeom>
          <a:noFill/>
          <a:ln w="12700">
            <a:noFill/>
            <a:miter lim="800000"/>
            <a:headEnd type="none" w="sm" len="sm"/>
            <a:tailEnd type="none" w="sm" len="sm"/>
          </a:ln>
          <a:effectLst/>
        </p:spPr>
        <p:txBody>
          <a:bodyPr>
            <a:spAutoFit/>
          </a:bodyPr>
          <a:lstStyle/>
          <a:p>
            <a:r>
              <a:rPr lang="es-ES_tradnl" b="1">
                <a:solidFill>
                  <a:schemeClr val="tx2"/>
                </a:solidFill>
              </a:rPr>
              <a:t>CARACTERIZACION DE LA CUENCA DEL RIO CUTUCHI</a:t>
            </a:r>
            <a:endParaRPr lang="es-ES" b="1">
              <a:solidFill>
                <a:schemeClr val="tx2"/>
              </a:solidFill>
            </a:endParaRPr>
          </a:p>
        </p:txBody>
      </p:sp>
      <p:sp>
        <p:nvSpPr>
          <p:cNvPr id="65540" name="Rectangle 4"/>
          <p:cNvSpPr>
            <a:spLocks noChangeArrowheads="1"/>
          </p:cNvSpPr>
          <p:nvPr/>
        </p:nvSpPr>
        <p:spPr bwMode="auto">
          <a:xfrm>
            <a:off x="304800" y="749300"/>
            <a:ext cx="8534400" cy="1604963"/>
          </a:xfrm>
          <a:prstGeom prst="rect">
            <a:avLst/>
          </a:prstGeom>
          <a:noFill/>
          <a:ln w="12700">
            <a:noFill/>
            <a:miter lim="800000"/>
            <a:headEnd type="none" w="sm" len="sm"/>
            <a:tailEnd type="none" w="sm" len="sm"/>
          </a:ln>
          <a:effectLst/>
        </p:spPr>
        <p:txBody>
          <a:bodyPr>
            <a:spAutoFit/>
          </a:bodyPr>
          <a:lstStyle/>
          <a:p>
            <a:pPr>
              <a:spcBef>
                <a:spcPct val="50000"/>
              </a:spcBef>
              <a:buClr>
                <a:schemeClr val="bg2"/>
              </a:buClr>
              <a:buSzPct val="75000"/>
              <a:buFont typeface="Monotype Sorts" pitchFamily="2" charset="2"/>
              <a:buNone/>
            </a:pPr>
            <a:r>
              <a:rPr lang="es-ES_tradnl" sz="1800"/>
              <a:t>AREA DEL PROYECTO</a:t>
            </a:r>
          </a:p>
          <a:p>
            <a:pPr>
              <a:spcBef>
                <a:spcPct val="50000"/>
              </a:spcBef>
              <a:buClr>
                <a:schemeClr val="bg2"/>
              </a:buClr>
              <a:buSzPct val="75000"/>
              <a:buFont typeface="Monotype Sorts" pitchFamily="2" charset="2"/>
              <a:buNone/>
            </a:pPr>
            <a:r>
              <a:rPr lang="es-ES_tradnl" sz="1800"/>
              <a:t>Cuenca alta del rio Pastaza, Provincia de Cotopaxi</a:t>
            </a:r>
          </a:p>
          <a:p>
            <a:pPr>
              <a:spcBef>
                <a:spcPct val="50000"/>
              </a:spcBef>
              <a:buClr>
                <a:schemeClr val="bg2"/>
              </a:buClr>
              <a:buSzPct val="75000"/>
              <a:buFont typeface="Monotype Sorts" pitchFamily="2" charset="2"/>
              <a:buNone/>
            </a:pPr>
            <a:r>
              <a:rPr lang="es-ES_tradnl" sz="1800"/>
              <a:t>Cantones: Saquisilí, Pujilí, Latacunga, Salcedo y Pillaro</a:t>
            </a:r>
          </a:p>
          <a:p>
            <a:pPr>
              <a:spcBef>
                <a:spcPct val="50000"/>
              </a:spcBef>
              <a:buClr>
                <a:schemeClr val="bg2"/>
              </a:buClr>
              <a:buSzPct val="75000"/>
              <a:buFont typeface="Monotype Sorts" pitchFamily="2" charset="2"/>
              <a:buNone/>
            </a:pPr>
            <a:r>
              <a:rPr lang="es-ES_tradnl" sz="1800"/>
              <a:t>Area: 2.680 km2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a:t>Soluciones a la contaminación</a:t>
            </a:r>
            <a:endParaRPr lang="es-ES"/>
          </a:p>
        </p:txBody>
      </p:sp>
      <p:sp>
        <p:nvSpPr>
          <p:cNvPr id="54275" name="Rectangle 3"/>
          <p:cNvSpPr>
            <a:spLocks noGrp="1" noChangeArrowheads="1"/>
          </p:cNvSpPr>
          <p:nvPr>
            <p:ph type="body" sz="half" idx="1"/>
          </p:nvPr>
        </p:nvSpPr>
        <p:spPr/>
        <p:txBody>
          <a:bodyPr/>
          <a:lstStyle/>
          <a:p>
            <a:pPr>
              <a:buFont typeface="Monotype Sorts" pitchFamily="2" charset="2"/>
              <a:buNone/>
            </a:pPr>
            <a:r>
              <a:rPr lang="es-ES_tradnl" b="1" i="1" u="sng"/>
              <a:t>Latacunga</a:t>
            </a:r>
            <a:r>
              <a:rPr lang="es-ES_tradnl"/>
              <a:t>:</a:t>
            </a:r>
          </a:p>
          <a:p>
            <a:r>
              <a:rPr lang="es-ES_tradnl"/>
              <a:t>Interceptores Colectores a gravedad</a:t>
            </a:r>
          </a:p>
          <a:p>
            <a:r>
              <a:rPr lang="es-ES_tradnl"/>
              <a:t>Planta de tratamiento en Tanialó</a:t>
            </a:r>
          </a:p>
          <a:p>
            <a:pPr>
              <a:buFont typeface="Monotype Sorts" pitchFamily="2" charset="2"/>
              <a:buNone/>
            </a:pPr>
            <a:r>
              <a:rPr lang="es-ES_tradnl" b="1" i="1" u="sng"/>
              <a:t>Salcedo:</a:t>
            </a:r>
          </a:p>
          <a:p>
            <a:r>
              <a:rPr lang="es-ES_tradnl"/>
              <a:t>Colectores a gravedad</a:t>
            </a:r>
          </a:p>
          <a:p>
            <a:r>
              <a:rPr lang="es-ES_tradnl"/>
              <a:t>Planta de Panzaleo</a:t>
            </a:r>
            <a:endParaRPr lang="es-ES"/>
          </a:p>
        </p:txBody>
      </p:sp>
      <p:sp>
        <p:nvSpPr>
          <p:cNvPr id="54276" name="Rectangle 4"/>
          <p:cNvSpPr>
            <a:spLocks noGrp="1" noChangeArrowheads="1"/>
          </p:cNvSpPr>
          <p:nvPr>
            <p:ph type="body" sz="half" idx="2"/>
          </p:nvPr>
        </p:nvSpPr>
        <p:spPr/>
        <p:txBody>
          <a:bodyPr/>
          <a:lstStyle/>
          <a:p>
            <a:pPr>
              <a:buFont typeface="Monotype Sorts" pitchFamily="2" charset="2"/>
              <a:buNone/>
            </a:pPr>
            <a:r>
              <a:rPr lang="es-ES_tradnl" b="1" i="1" u="sng"/>
              <a:t>Pujilí y Píllaro:</a:t>
            </a:r>
          </a:p>
          <a:p>
            <a:r>
              <a:rPr lang="es-ES_tradnl"/>
              <a:t>Tanques Inhoff</a:t>
            </a:r>
          </a:p>
          <a:p>
            <a:pPr>
              <a:buFont typeface="Monotype Sorts" pitchFamily="2" charset="2"/>
              <a:buNone/>
            </a:pPr>
            <a:r>
              <a:rPr lang="es-ES_tradnl" b="1" i="1" u="sng"/>
              <a:t>Saquisilí:</a:t>
            </a:r>
          </a:p>
          <a:p>
            <a:r>
              <a:rPr lang="es-ES_tradnl"/>
              <a:t>Laguna estabilización </a:t>
            </a:r>
            <a:r>
              <a:rPr lang="es-ES_tradnl" sz="2400" b="1" i="1"/>
              <a:t>(en constr.)</a:t>
            </a:r>
          </a:p>
          <a:p>
            <a:pPr>
              <a:buFont typeface="Monotype Sorts" pitchFamily="2" charset="2"/>
              <a:buNone/>
            </a:pPr>
            <a:r>
              <a:rPr lang="es-ES_tradnl" b="1" i="1" u="sng"/>
              <a:t>Otras poblaciones:</a:t>
            </a:r>
          </a:p>
          <a:p>
            <a:r>
              <a:rPr lang="es-ES_tradnl"/>
              <a:t>Fosas sépticas</a:t>
            </a: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0" y="174625"/>
            <a:ext cx="9144000" cy="793750"/>
          </a:xfrm>
          <a:prstGeom prst="rect">
            <a:avLst/>
          </a:prstGeom>
          <a:noFill/>
          <a:ln w="12700">
            <a:noFill/>
            <a:miter lim="800000"/>
            <a:headEnd type="none" w="sm" len="sm"/>
            <a:tailEnd type="none" w="sm" len="sm"/>
          </a:ln>
          <a:effectLst/>
        </p:spPr>
        <p:txBody>
          <a:bodyPr>
            <a:spAutoFit/>
          </a:bodyPr>
          <a:lstStyle/>
          <a:p>
            <a:pPr algn="ctr"/>
            <a:r>
              <a:rPr lang="es-MX" sz="1100" b="1" u="sng">
                <a:cs typeface="Times New Roman" pitchFamily="18" charset="0"/>
              </a:rPr>
              <a:t>ESQUEMA DE COLECTORES Y PLANTAS DEPURADORAS</a:t>
            </a:r>
            <a:endParaRPr lang="es-ES_tradnl" sz="1000">
              <a:cs typeface="Times New Roman" pitchFamily="18" charset="0"/>
            </a:endParaRPr>
          </a:p>
          <a:p>
            <a:pPr algn="just"/>
            <a:r>
              <a:rPr lang="es-MX" sz="1100">
                <a:cs typeface="Times New Roman" pitchFamily="18" charset="0"/>
              </a:rPr>
              <a:t> </a:t>
            </a:r>
            <a:endParaRPr lang="es-ES_tradnl" sz="1000">
              <a:cs typeface="Times New Roman" pitchFamily="18" charset="0"/>
            </a:endParaRPr>
          </a:p>
          <a:p>
            <a:endParaRPr lang="es-ES_tradnl"/>
          </a:p>
        </p:txBody>
      </p:sp>
      <p:pic>
        <p:nvPicPr>
          <p:cNvPr id="75780" name="Picture 4"/>
          <p:cNvPicPr>
            <a:picLocks noChangeAspect="1" noChangeArrowheads="1"/>
          </p:cNvPicPr>
          <p:nvPr/>
        </p:nvPicPr>
        <p:blipFill>
          <a:blip r:embed="rId2"/>
          <a:srcRect/>
          <a:stretch>
            <a:fillRect/>
          </a:stretch>
        </p:blipFill>
        <p:spPr bwMode="auto">
          <a:xfrm>
            <a:off x="1536700" y="625475"/>
            <a:ext cx="6413500" cy="5715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962150" y="-476250"/>
            <a:ext cx="9144000" cy="0"/>
          </a:xfrm>
          <a:prstGeom prst="rect">
            <a:avLst/>
          </a:prstGeom>
          <a:noFill/>
          <a:ln w="12700">
            <a:noFill/>
            <a:miter lim="800000"/>
            <a:headEnd type="none" w="sm" len="sm"/>
            <a:tailEnd type="none" w="sm" len="sm"/>
          </a:ln>
          <a:effectLst/>
        </p:spPr>
        <p:txBody>
          <a:bodyPr>
            <a:spAutoFit/>
          </a:bodyPr>
          <a:lstStyle/>
          <a:p>
            <a:endParaRPr lang="es-ES"/>
          </a:p>
        </p:txBody>
      </p:sp>
      <p:pic>
        <p:nvPicPr>
          <p:cNvPr id="84996" name="Picture 4" descr="A:\untitled-1.jpg"/>
          <p:cNvPicPr>
            <a:picLocks noChangeAspect="1" noChangeArrowheads="1"/>
          </p:cNvPicPr>
          <p:nvPr/>
        </p:nvPicPr>
        <p:blipFill>
          <a:blip r:embed="rId2"/>
          <a:srcRect l="6789" b="16066"/>
          <a:stretch>
            <a:fillRect/>
          </a:stretch>
        </p:blipFill>
        <p:spPr bwMode="auto">
          <a:xfrm>
            <a:off x="1255713" y="0"/>
            <a:ext cx="6734175"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12800" y="165100"/>
            <a:ext cx="7772400" cy="647700"/>
          </a:xfrm>
        </p:spPr>
        <p:txBody>
          <a:bodyPr/>
          <a:lstStyle/>
          <a:p>
            <a:r>
              <a:rPr lang="es-MX" sz="2400"/>
              <a:t>ACCIONES A CORTO PLAZO</a:t>
            </a:r>
            <a:endParaRPr lang="es-ES" sz="2400"/>
          </a:p>
        </p:txBody>
      </p:sp>
      <p:grpSp>
        <p:nvGrpSpPr>
          <p:cNvPr id="77827" name="Group 3"/>
          <p:cNvGrpSpPr>
            <a:grpSpLocks/>
          </p:cNvGrpSpPr>
          <p:nvPr/>
        </p:nvGrpSpPr>
        <p:grpSpPr bwMode="auto">
          <a:xfrm>
            <a:off x="430213" y="939800"/>
            <a:ext cx="7981950" cy="5778500"/>
            <a:chOff x="-3" y="-3"/>
            <a:chExt cx="3332" cy="4688"/>
          </a:xfrm>
        </p:grpSpPr>
        <p:grpSp>
          <p:nvGrpSpPr>
            <p:cNvPr id="77828" name="Group 4"/>
            <p:cNvGrpSpPr>
              <a:grpSpLocks/>
            </p:cNvGrpSpPr>
            <p:nvPr/>
          </p:nvGrpSpPr>
          <p:grpSpPr bwMode="auto">
            <a:xfrm>
              <a:off x="0" y="0"/>
              <a:ext cx="3326" cy="4682"/>
              <a:chOff x="0" y="0"/>
              <a:chExt cx="3326" cy="4682"/>
            </a:xfrm>
          </p:grpSpPr>
          <p:grpSp>
            <p:nvGrpSpPr>
              <p:cNvPr id="77829" name="Group 5"/>
              <p:cNvGrpSpPr>
                <a:grpSpLocks/>
              </p:cNvGrpSpPr>
              <p:nvPr/>
            </p:nvGrpSpPr>
            <p:grpSpPr bwMode="auto">
              <a:xfrm>
                <a:off x="0" y="0"/>
                <a:ext cx="2522" cy="394"/>
                <a:chOff x="0" y="0"/>
                <a:chExt cx="2522" cy="394"/>
              </a:xfrm>
            </p:grpSpPr>
            <p:sp>
              <p:nvSpPr>
                <p:cNvPr id="77830" name="Rectangle 6"/>
                <p:cNvSpPr>
                  <a:spLocks noChangeArrowheads="1"/>
                </p:cNvSpPr>
                <p:nvPr/>
              </p:nvSpPr>
              <p:spPr bwMode="auto">
                <a:xfrm>
                  <a:off x="28" y="0"/>
                  <a:ext cx="2466" cy="394"/>
                </a:xfrm>
                <a:prstGeom prst="rect">
                  <a:avLst/>
                </a:prstGeom>
                <a:noFill/>
                <a:ln w="12700">
                  <a:noFill/>
                  <a:miter lim="800000"/>
                  <a:headEnd type="none" w="sm" len="sm"/>
                  <a:tailEnd type="none" w="sm" len="sm"/>
                </a:ln>
                <a:effectLst/>
              </p:spPr>
              <p:txBody>
                <a:bodyPr anchor="ctr"/>
                <a:lstStyle/>
                <a:p>
                  <a:pPr algn="ctr"/>
                  <a:endParaRPr lang="es-ES_tradnl" sz="1100" b="1">
                    <a:cs typeface="Times New Roman" pitchFamily="18" charset="0"/>
                  </a:endParaRPr>
                </a:p>
                <a:p>
                  <a:pPr algn="ctr"/>
                  <a:r>
                    <a:rPr lang="es-ES_tradnl" sz="1400" b="1">
                      <a:cs typeface="Times New Roman" pitchFamily="18" charset="0"/>
                    </a:rPr>
                    <a:t>ACCION</a:t>
                  </a:r>
                  <a:endParaRPr lang="es-ES_tradnl" sz="1400">
                    <a:cs typeface="Times New Roman" pitchFamily="18" charset="0"/>
                  </a:endParaRPr>
                </a:p>
                <a:p>
                  <a:pPr algn="ctr"/>
                  <a:endParaRPr lang="es-ES_tradnl" sz="1400"/>
                </a:p>
              </p:txBody>
            </p:sp>
            <p:sp>
              <p:nvSpPr>
                <p:cNvPr id="77831" name="Rectangle 7"/>
                <p:cNvSpPr>
                  <a:spLocks noChangeArrowheads="1"/>
                </p:cNvSpPr>
                <p:nvPr/>
              </p:nvSpPr>
              <p:spPr bwMode="auto">
                <a:xfrm>
                  <a:off x="0" y="0"/>
                  <a:ext cx="2522"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32" name="Group 8"/>
              <p:cNvGrpSpPr>
                <a:grpSpLocks/>
              </p:cNvGrpSpPr>
              <p:nvPr/>
            </p:nvGrpSpPr>
            <p:grpSpPr bwMode="auto">
              <a:xfrm>
                <a:off x="2522" y="0"/>
                <a:ext cx="804" cy="394"/>
                <a:chOff x="2522" y="0"/>
                <a:chExt cx="804" cy="394"/>
              </a:xfrm>
            </p:grpSpPr>
            <p:sp>
              <p:nvSpPr>
                <p:cNvPr id="77833" name="Rectangle 9"/>
                <p:cNvSpPr>
                  <a:spLocks noChangeArrowheads="1"/>
                </p:cNvSpPr>
                <p:nvPr/>
              </p:nvSpPr>
              <p:spPr bwMode="auto">
                <a:xfrm>
                  <a:off x="2550" y="0"/>
                  <a:ext cx="748" cy="394"/>
                </a:xfrm>
                <a:prstGeom prst="rect">
                  <a:avLst/>
                </a:prstGeom>
                <a:noFill/>
                <a:ln w="12700">
                  <a:noFill/>
                  <a:miter lim="800000"/>
                  <a:headEnd type="none" w="sm" len="sm"/>
                  <a:tailEnd type="none" w="sm" len="sm"/>
                </a:ln>
                <a:effectLst/>
              </p:spPr>
              <p:txBody>
                <a:bodyPr anchor="ctr"/>
                <a:lstStyle/>
                <a:p>
                  <a:pPr algn="ctr"/>
                  <a:endParaRPr lang="es-ES_tradnl" sz="1100" b="1">
                    <a:cs typeface="Times New Roman" pitchFamily="18" charset="0"/>
                  </a:endParaRPr>
                </a:p>
                <a:p>
                  <a:pPr algn="ctr"/>
                  <a:r>
                    <a:rPr lang="es-ES_tradnl" sz="1400" b="1">
                      <a:cs typeface="Times New Roman" pitchFamily="18" charset="0"/>
                    </a:rPr>
                    <a:t>COSTO</a:t>
                  </a:r>
                  <a:endParaRPr lang="es-ES_tradnl" sz="1400">
                    <a:cs typeface="Times New Roman" pitchFamily="18" charset="0"/>
                  </a:endParaRPr>
                </a:p>
                <a:p>
                  <a:pPr algn="ctr"/>
                  <a:endParaRPr lang="es-ES_tradnl" sz="1400"/>
                </a:p>
              </p:txBody>
            </p:sp>
            <p:sp>
              <p:nvSpPr>
                <p:cNvPr id="77834" name="Rectangle 10"/>
                <p:cNvSpPr>
                  <a:spLocks noChangeArrowheads="1"/>
                </p:cNvSpPr>
                <p:nvPr/>
              </p:nvSpPr>
              <p:spPr bwMode="auto">
                <a:xfrm>
                  <a:off x="2522" y="0"/>
                  <a:ext cx="804"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35" name="Group 11"/>
              <p:cNvGrpSpPr>
                <a:grpSpLocks/>
              </p:cNvGrpSpPr>
              <p:nvPr/>
            </p:nvGrpSpPr>
            <p:grpSpPr bwMode="auto">
              <a:xfrm>
                <a:off x="0" y="394"/>
                <a:ext cx="2522" cy="394"/>
                <a:chOff x="0" y="394"/>
                <a:chExt cx="2522" cy="394"/>
              </a:xfrm>
            </p:grpSpPr>
            <p:sp>
              <p:nvSpPr>
                <p:cNvPr id="77836" name="Rectangle 12"/>
                <p:cNvSpPr>
                  <a:spLocks noChangeArrowheads="1"/>
                </p:cNvSpPr>
                <p:nvPr/>
              </p:nvSpPr>
              <p:spPr bwMode="auto">
                <a:xfrm>
                  <a:off x="28" y="394"/>
                  <a:ext cx="2466" cy="394"/>
                </a:xfrm>
                <a:prstGeom prst="rect">
                  <a:avLst/>
                </a:prstGeom>
                <a:noFill/>
                <a:ln w="12700">
                  <a:noFill/>
                  <a:miter lim="800000"/>
                  <a:headEnd type="none" w="sm" len="sm"/>
                  <a:tailEnd type="none" w="sm" len="sm"/>
                </a:ln>
                <a:effectLst/>
              </p:spPr>
              <p:txBody>
                <a:bodyPr anchor="ctr"/>
                <a:lstStyle/>
                <a:p>
                  <a:r>
                    <a:rPr lang="es-ES_tradnl" sz="1200" b="1">
                      <a:cs typeface="Times New Roman" pitchFamily="18" charset="0"/>
                    </a:rPr>
                    <a:t>Monitoreo del río Cutuchi y otros ríos</a:t>
                  </a:r>
                </a:p>
                <a:p>
                  <a:endParaRPr lang="es-ES_tradnl" sz="1200" b="1"/>
                </a:p>
              </p:txBody>
            </p:sp>
            <p:sp>
              <p:nvSpPr>
                <p:cNvPr id="77837" name="Rectangle 13"/>
                <p:cNvSpPr>
                  <a:spLocks noChangeArrowheads="1"/>
                </p:cNvSpPr>
                <p:nvPr/>
              </p:nvSpPr>
              <p:spPr bwMode="auto">
                <a:xfrm>
                  <a:off x="0" y="394"/>
                  <a:ext cx="2522"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38" name="Group 14"/>
              <p:cNvGrpSpPr>
                <a:grpSpLocks/>
              </p:cNvGrpSpPr>
              <p:nvPr/>
            </p:nvGrpSpPr>
            <p:grpSpPr bwMode="auto">
              <a:xfrm>
                <a:off x="2522" y="394"/>
                <a:ext cx="804" cy="394"/>
                <a:chOff x="2522" y="394"/>
                <a:chExt cx="804" cy="394"/>
              </a:xfrm>
            </p:grpSpPr>
            <p:sp>
              <p:nvSpPr>
                <p:cNvPr id="77839" name="Rectangle 15"/>
                <p:cNvSpPr>
                  <a:spLocks noChangeArrowheads="1"/>
                </p:cNvSpPr>
                <p:nvPr/>
              </p:nvSpPr>
              <p:spPr bwMode="auto">
                <a:xfrm>
                  <a:off x="2550" y="394"/>
                  <a:ext cx="748" cy="394"/>
                </a:xfrm>
                <a:prstGeom prst="rect">
                  <a:avLst/>
                </a:prstGeom>
                <a:noFill/>
                <a:ln w="12700">
                  <a:noFill/>
                  <a:miter lim="800000"/>
                  <a:headEnd type="none" w="sm" len="sm"/>
                  <a:tailEnd type="none" w="sm" len="sm"/>
                </a:ln>
                <a:effectLst/>
              </p:spPr>
              <p:txBody>
                <a:bodyPr anchor="ctr"/>
                <a:lstStyle/>
                <a:p>
                  <a:pPr algn="ctr"/>
                  <a:endParaRPr lang="es-ES_tradnl" sz="1100" b="1">
                    <a:cs typeface="Times New Roman" pitchFamily="18" charset="0"/>
                  </a:endParaRPr>
                </a:p>
                <a:p>
                  <a:pPr algn="ctr"/>
                  <a:r>
                    <a:rPr lang="es-ES_tradnl" sz="1100" b="1">
                      <a:cs typeface="Times New Roman" pitchFamily="18" charset="0"/>
                    </a:rPr>
                    <a:t>14.000/año</a:t>
                  </a:r>
                  <a:endParaRPr lang="es-ES_tradnl" sz="1000" b="1">
                    <a:cs typeface="Times New Roman" pitchFamily="18" charset="0"/>
                  </a:endParaRPr>
                </a:p>
                <a:p>
                  <a:pPr algn="ctr"/>
                  <a:endParaRPr lang="es-ES_tradnl" b="1"/>
                </a:p>
              </p:txBody>
            </p:sp>
            <p:sp>
              <p:nvSpPr>
                <p:cNvPr id="77840" name="Rectangle 16"/>
                <p:cNvSpPr>
                  <a:spLocks noChangeArrowheads="1"/>
                </p:cNvSpPr>
                <p:nvPr/>
              </p:nvSpPr>
              <p:spPr bwMode="auto">
                <a:xfrm>
                  <a:off x="2522" y="394"/>
                  <a:ext cx="804"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41" name="Group 17"/>
              <p:cNvGrpSpPr>
                <a:grpSpLocks/>
              </p:cNvGrpSpPr>
              <p:nvPr/>
            </p:nvGrpSpPr>
            <p:grpSpPr bwMode="auto">
              <a:xfrm>
                <a:off x="0" y="788"/>
                <a:ext cx="2522" cy="606"/>
                <a:chOff x="0" y="788"/>
                <a:chExt cx="2522" cy="606"/>
              </a:xfrm>
            </p:grpSpPr>
            <p:sp>
              <p:nvSpPr>
                <p:cNvPr id="77842" name="Rectangle 18"/>
                <p:cNvSpPr>
                  <a:spLocks noChangeArrowheads="1"/>
                </p:cNvSpPr>
                <p:nvPr/>
              </p:nvSpPr>
              <p:spPr bwMode="auto">
                <a:xfrm>
                  <a:off x="28" y="788"/>
                  <a:ext cx="2466" cy="606"/>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Estudios de factibilidad y definitivos  para la  depuración de los efluentes líquidos de Latacunga , Salcedo y otras áreas de la cuenca del Cutuchi</a:t>
                  </a:r>
                  <a:endParaRPr lang="es-ES_tradnl" sz="1000" b="1">
                    <a:cs typeface="Times New Roman" pitchFamily="18" charset="0"/>
                  </a:endParaRPr>
                </a:p>
                <a:p>
                  <a:endParaRPr lang="es-ES_tradnl" b="1"/>
                </a:p>
              </p:txBody>
            </p:sp>
            <p:sp>
              <p:nvSpPr>
                <p:cNvPr id="77843" name="Rectangle 19"/>
                <p:cNvSpPr>
                  <a:spLocks noChangeArrowheads="1"/>
                </p:cNvSpPr>
                <p:nvPr/>
              </p:nvSpPr>
              <p:spPr bwMode="auto">
                <a:xfrm>
                  <a:off x="0" y="788"/>
                  <a:ext cx="2522"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44" name="Group 20"/>
              <p:cNvGrpSpPr>
                <a:grpSpLocks/>
              </p:cNvGrpSpPr>
              <p:nvPr/>
            </p:nvGrpSpPr>
            <p:grpSpPr bwMode="auto">
              <a:xfrm>
                <a:off x="2522" y="788"/>
                <a:ext cx="804" cy="606"/>
                <a:chOff x="2522" y="788"/>
                <a:chExt cx="804" cy="606"/>
              </a:xfrm>
            </p:grpSpPr>
            <p:sp>
              <p:nvSpPr>
                <p:cNvPr id="77845" name="Rectangle 21"/>
                <p:cNvSpPr>
                  <a:spLocks noChangeArrowheads="1"/>
                </p:cNvSpPr>
                <p:nvPr/>
              </p:nvSpPr>
              <p:spPr bwMode="auto">
                <a:xfrm>
                  <a:off x="2550" y="788"/>
                  <a:ext cx="748" cy="606"/>
                </a:xfrm>
                <a:prstGeom prst="rect">
                  <a:avLst/>
                </a:prstGeom>
                <a:noFill/>
                <a:ln w="12700">
                  <a:noFill/>
                  <a:miter lim="800000"/>
                  <a:headEnd type="none" w="sm" len="sm"/>
                  <a:tailEnd type="none" w="sm" len="sm"/>
                </a:ln>
                <a:effectLst/>
              </p:spPr>
              <p:txBody>
                <a:bodyPr anchor="ctr"/>
                <a:lstStyle/>
                <a:p>
                  <a:pPr algn="r"/>
                  <a:r>
                    <a:rPr lang="es-ES_tradnl" sz="1100">
                      <a:cs typeface="Times New Roman" pitchFamily="18" charset="0"/>
                    </a:rPr>
                    <a:t> </a:t>
                  </a:r>
                  <a:endParaRPr lang="es-ES_tradnl" sz="1000">
                    <a:cs typeface="Times New Roman" pitchFamily="18" charset="0"/>
                  </a:endParaRPr>
                </a:p>
                <a:p>
                  <a:pPr algn="ctr"/>
                  <a:r>
                    <a:rPr lang="es-ES_tradnl" sz="1100" b="1">
                      <a:cs typeface="Times New Roman" pitchFamily="18" charset="0"/>
                    </a:rPr>
                    <a:t>429.000</a:t>
                  </a:r>
                  <a:endParaRPr lang="es-ES_tradnl" sz="1000" b="1">
                    <a:cs typeface="Times New Roman" pitchFamily="18" charset="0"/>
                  </a:endParaRPr>
                </a:p>
                <a:p>
                  <a:pPr algn="r"/>
                  <a:endParaRPr lang="es-ES_tradnl"/>
                </a:p>
              </p:txBody>
            </p:sp>
            <p:sp>
              <p:nvSpPr>
                <p:cNvPr id="77846" name="Rectangle 22"/>
                <p:cNvSpPr>
                  <a:spLocks noChangeArrowheads="1"/>
                </p:cNvSpPr>
                <p:nvPr/>
              </p:nvSpPr>
              <p:spPr bwMode="auto">
                <a:xfrm>
                  <a:off x="2522" y="788"/>
                  <a:ext cx="804"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47" name="Group 23"/>
              <p:cNvGrpSpPr>
                <a:grpSpLocks/>
              </p:cNvGrpSpPr>
              <p:nvPr/>
            </p:nvGrpSpPr>
            <p:grpSpPr bwMode="auto">
              <a:xfrm>
                <a:off x="0" y="1394"/>
                <a:ext cx="2522" cy="606"/>
                <a:chOff x="0" y="1394"/>
                <a:chExt cx="2522" cy="606"/>
              </a:xfrm>
            </p:grpSpPr>
            <p:sp>
              <p:nvSpPr>
                <p:cNvPr id="77848" name="Rectangle 24"/>
                <p:cNvSpPr>
                  <a:spLocks noChangeArrowheads="1"/>
                </p:cNvSpPr>
                <p:nvPr/>
              </p:nvSpPr>
              <p:spPr bwMode="auto">
                <a:xfrm>
                  <a:off x="28" y="1394"/>
                  <a:ext cx="2466" cy="606"/>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Estudios  definitivos para la recolección y disposición de  residuos sólidos  de Latacunga , Salcedo y las áreas urbanas de la cuenca del Cutuchi</a:t>
                  </a:r>
                  <a:endParaRPr lang="es-ES_tradnl" sz="1000" b="1">
                    <a:cs typeface="Times New Roman" pitchFamily="18" charset="0"/>
                  </a:endParaRPr>
                </a:p>
                <a:p>
                  <a:endParaRPr lang="es-ES_tradnl" b="1"/>
                </a:p>
              </p:txBody>
            </p:sp>
            <p:sp>
              <p:nvSpPr>
                <p:cNvPr id="77849" name="Rectangle 25"/>
                <p:cNvSpPr>
                  <a:spLocks noChangeArrowheads="1"/>
                </p:cNvSpPr>
                <p:nvPr/>
              </p:nvSpPr>
              <p:spPr bwMode="auto">
                <a:xfrm>
                  <a:off x="0" y="1394"/>
                  <a:ext cx="2522"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50" name="Group 26"/>
              <p:cNvGrpSpPr>
                <a:grpSpLocks/>
              </p:cNvGrpSpPr>
              <p:nvPr/>
            </p:nvGrpSpPr>
            <p:grpSpPr bwMode="auto">
              <a:xfrm>
                <a:off x="2522" y="1394"/>
                <a:ext cx="804" cy="606"/>
                <a:chOff x="2522" y="1394"/>
                <a:chExt cx="804" cy="606"/>
              </a:xfrm>
            </p:grpSpPr>
            <p:sp>
              <p:nvSpPr>
                <p:cNvPr id="77851" name="Rectangle 27"/>
                <p:cNvSpPr>
                  <a:spLocks noChangeArrowheads="1"/>
                </p:cNvSpPr>
                <p:nvPr/>
              </p:nvSpPr>
              <p:spPr bwMode="auto">
                <a:xfrm>
                  <a:off x="2550" y="1394"/>
                  <a:ext cx="748" cy="606"/>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200" b="1">
                      <a:cs typeface="Times New Roman" pitchFamily="18" charset="0"/>
                    </a:rPr>
                    <a:t>273.400</a:t>
                  </a:r>
                </a:p>
                <a:p>
                  <a:pPr algn="ctr"/>
                  <a:endParaRPr lang="es-ES_tradnl" sz="1200" b="1"/>
                </a:p>
              </p:txBody>
            </p:sp>
            <p:sp>
              <p:nvSpPr>
                <p:cNvPr id="77852" name="Rectangle 28"/>
                <p:cNvSpPr>
                  <a:spLocks noChangeArrowheads="1"/>
                </p:cNvSpPr>
                <p:nvPr/>
              </p:nvSpPr>
              <p:spPr bwMode="auto">
                <a:xfrm>
                  <a:off x="2522" y="1394"/>
                  <a:ext cx="804"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53" name="Group 29"/>
              <p:cNvGrpSpPr>
                <a:grpSpLocks/>
              </p:cNvGrpSpPr>
              <p:nvPr/>
            </p:nvGrpSpPr>
            <p:grpSpPr bwMode="auto">
              <a:xfrm>
                <a:off x="0" y="2000"/>
                <a:ext cx="2522" cy="394"/>
                <a:chOff x="0" y="2000"/>
                <a:chExt cx="2522" cy="394"/>
              </a:xfrm>
            </p:grpSpPr>
            <p:sp>
              <p:nvSpPr>
                <p:cNvPr id="77854" name="Rectangle 30"/>
                <p:cNvSpPr>
                  <a:spLocks noChangeArrowheads="1"/>
                </p:cNvSpPr>
                <p:nvPr/>
              </p:nvSpPr>
              <p:spPr bwMode="auto">
                <a:xfrm>
                  <a:off x="28" y="2000"/>
                  <a:ext cx="2466" cy="394"/>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Diseño  de colectores paralelos a los ríos Cunuyacu y Yanayacu </a:t>
                  </a:r>
                  <a:endParaRPr lang="es-ES_tradnl" sz="1000" b="1">
                    <a:cs typeface="Times New Roman" pitchFamily="18" charset="0"/>
                  </a:endParaRPr>
                </a:p>
                <a:p>
                  <a:endParaRPr lang="es-ES_tradnl" b="1"/>
                </a:p>
              </p:txBody>
            </p:sp>
            <p:sp>
              <p:nvSpPr>
                <p:cNvPr id="77855" name="Rectangle 31"/>
                <p:cNvSpPr>
                  <a:spLocks noChangeArrowheads="1"/>
                </p:cNvSpPr>
                <p:nvPr/>
              </p:nvSpPr>
              <p:spPr bwMode="auto">
                <a:xfrm>
                  <a:off x="0" y="2000"/>
                  <a:ext cx="2522"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56" name="Group 32"/>
              <p:cNvGrpSpPr>
                <a:grpSpLocks/>
              </p:cNvGrpSpPr>
              <p:nvPr/>
            </p:nvGrpSpPr>
            <p:grpSpPr bwMode="auto">
              <a:xfrm>
                <a:off x="2522" y="2000"/>
                <a:ext cx="804" cy="394"/>
                <a:chOff x="2522" y="2000"/>
                <a:chExt cx="804" cy="394"/>
              </a:xfrm>
            </p:grpSpPr>
            <p:sp>
              <p:nvSpPr>
                <p:cNvPr id="77857" name="Rectangle 33"/>
                <p:cNvSpPr>
                  <a:spLocks noChangeArrowheads="1"/>
                </p:cNvSpPr>
                <p:nvPr/>
              </p:nvSpPr>
              <p:spPr bwMode="auto">
                <a:xfrm>
                  <a:off x="2550" y="2000"/>
                  <a:ext cx="748" cy="394"/>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100" b="1">
                      <a:cs typeface="Times New Roman" pitchFamily="18" charset="0"/>
                    </a:rPr>
                    <a:t>67.000</a:t>
                  </a:r>
                  <a:endParaRPr lang="es-ES_tradnl" sz="1000" b="1">
                    <a:cs typeface="Times New Roman" pitchFamily="18" charset="0"/>
                  </a:endParaRPr>
                </a:p>
                <a:p>
                  <a:pPr algn="r"/>
                  <a:endParaRPr lang="es-ES_tradnl"/>
                </a:p>
              </p:txBody>
            </p:sp>
            <p:sp>
              <p:nvSpPr>
                <p:cNvPr id="77858" name="Rectangle 34"/>
                <p:cNvSpPr>
                  <a:spLocks noChangeArrowheads="1"/>
                </p:cNvSpPr>
                <p:nvPr/>
              </p:nvSpPr>
              <p:spPr bwMode="auto">
                <a:xfrm>
                  <a:off x="2522" y="2000"/>
                  <a:ext cx="804"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59" name="Group 35"/>
              <p:cNvGrpSpPr>
                <a:grpSpLocks/>
              </p:cNvGrpSpPr>
              <p:nvPr/>
            </p:nvGrpSpPr>
            <p:grpSpPr bwMode="auto">
              <a:xfrm>
                <a:off x="0" y="2394"/>
                <a:ext cx="2522" cy="500"/>
                <a:chOff x="0" y="2394"/>
                <a:chExt cx="2522" cy="500"/>
              </a:xfrm>
            </p:grpSpPr>
            <p:sp>
              <p:nvSpPr>
                <p:cNvPr id="77860" name="Rectangle 36"/>
                <p:cNvSpPr>
                  <a:spLocks noChangeArrowheads="1"/>
                </p:cNvSpPr>
                <p:nvPr/>
              </p:nvSpPr>
              <p:spPr bwMode="auto">
                <a:xfrm>
                  <a:off x="28" y="2394"/>
                  <a:ext cx="2466" cy="500"/>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Levantamiento catastral de las descargas de los  sistemas de alcantarillado de Latacunga y Salcedo </a:t>
                  </a:r>
                  <a:endParaRPr lang="es-ES_tradnl" sz="1000" b="1">
                    <a:cs typeface="Times New Roman" pitchFamily="18" charset="0"/>
                  </a:endParaRPr>
                </a:p>
                <a:p>
                  <a:endParaRPr lang="es-ES_tradnl" b="1"/>
                </a:p>
              </p:txBody>
            </p:sp>
            <p:sp>
              <p:nvSpPr>
                <p:cNvPr id="77861" name="Rectangle 37"/>
                <p:cNvSpPr>
                  <a:spLocks noChangeArrowheads="1"/>
                </p:cNvSpPr>
                <p:nvPr/>
              </p:nvSpPr>
              <p:spPr bwMode="auto">
                <a:xfrm>
                  <a:off x="0" y="2394"/>
                  <a:ext cx="2522"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62" name="Group 38"/>
              <p:cNvGrpSpPr>
                <a:grpSpLocks/>
              </p:cNvGrpSpPr>
              <p:nvPr/>
            </p:nvGrpSpPr>
            <p:grpSpPr bwMode="auto">
              <a:xfrm>
                <a:off x="2522" y="2394"/>
                <a:ext cx="804" cy="500"/>
                <a:chOff x="2522" y="2394"/>
                <a:chExt cx="804" cy="500"/>
              </a:xfrm>
            </p:grpSpPr>
            <p:sp>
              <p:nvSpPr>
                <p:cNvPr id="77863" name="Rectangle 39"/>
                <p:cNvSpPr>
                  <a:spLocks noChangeArrowheads="1"/>
                </p:cNvSpPr>
                <p:nvPr/>
              </p:nvSpPr>
              <p:spPr bwMode="auto">
                <a:xfrm>
                  <a:off x="2550" y="2394"/>
                  <a:ext cx="748" cy="500"/>
                </a:xfrm>
                <a:prstGeom prst="rect">
                  <a:avLst/>
                </a:prstGeom>
                <a:noFill/>
                <a:ln w="12700">
                  <a:noFill/>
                  <a:miter lim="800000"/>
                  <a:headEnd type="none" w="sm" len="sm"/>
                  <a:tailEnd type="none" w="sm" len="sm"/>
                </a:ln>
                <a:effectLst/>
              </p:spPr>
              <p:txBody>
                <a:bodyPr anchor="ctr"/>
                <a:lstStyle/>
                <a:p>
                  <a:pPr algn="ctr"/>
                  <a:r>
                    <a:rPr lang="es-ES_tradnl" sz="1200" b="1">
                      <a:cs typeface="Times New Roman" pitchFamily="18" charset="0"/>
                    </a:rPr>
                    <a:t>27.900</a:t>
                  </a:r>
                </a:p>
                <a:p>
                  <a:pPr algn="ctr"/>
                  <a:endParaRPr lang="es-ES_tradnl" sz="1200" b="1"/>
                </a:p>
              </p:txBody>
            </p:sp>
            <p:sp>
              <p:nvSpPr>
                <p:cNvPr id="77864" name="Rectangle 40"/>
                <p:cNvSpPr>
                  <a:spLocks noChangeArrowheads="1"/>
                </p:cNvSpPr>
                <p:nvPr/>
              </p:nvSpPr>
              <p:spPr bwMode="auto">
                <a:xfrm>
                  <a:off x="2522" y="2394"/>
                  <a:ext cx="804"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65" name="Group 41"/>
              <p:cNvGrpSpPr>
                <a:grpSpLocks/>
              </p:cNvGrpSpPr>
              <p:nvPr/>
            </p:nvGrpSpPr>
            <p:grpSpPr bwMode="auto">
              <a:xfrm>
                <a:off x="0" y="2894"/>
                <a:ext cx="2522" cy="500"/>
                <a:chOff x="0" y="2894"/>
                <a:chExt cx="2522" cy="500"/>
              </a:xfrm>
            </p:grpSpPr>
            <p:sp>
              <p:nvSpPr>
                <p:cNvPr id="77866" name="Rectangle 42"/>
                <p:cNvSpPr>
                  <a:spLocks noChangeArrowheads="1"/>
                </p:cNvSpPr>
                <p:nvPr/>
              </p:nvSpPr>
              <p:spPr bwMode="auto">
                <a:xfrm>
                  <a:off x="28" y="2894"/>
                  <a:ext cx="2466" cy="500"/>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Programa de uso sustentable de los recursos naturales y desarrollo de las actividades agrícolas</a:t>
                  </a:r>
                  <a:endParaRPr lang="es-ES_tradnl" sz="1000" b="1">
                    <a:cs typeface="Times New Roman" pitchFamily="18" charset="0"/>
                  </a:endParaRPr>
                </a:p>
                <a:p>
                  <a:endParaRPr lang="es-ES_tradnl" b="1"/>
                </a:p>
              </p:txBody>
            </p:sp>
            <p:sp>
              <p:nvSpPr>
                <p:cNvPr id="77867" name="Rectangle 43"/>
                <p:cNvSpPr>
                  <a:spLocks noChangeArrowheads="1"/>
                </p:cNvSpPr>
                <p:nvPr/>
              </p:nvSpPr>
              <p:spPr bwMode="auto">
                <a:xfrm>
                  <a:off x="0" y="2894"/>
                  <a:ext cx="2522"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68" name="Group 44"/>
              <p:cNvGrpSpPr>
                <a:grpSpLocks/>
              </p:cNvGrpSpPr>
              <p:nvPr/>
            </p:nvGrpSpPr>
            <p:grpSpPr bwMode="auto">
              <a:xfrm>
                <a:off x="2522" y="2894"/>
                <a:ext cx="804" cy="500"/>
                <a:chOff x="2522" y="2894"/>
                <a:chExt cx="804" cy="500"/>
              </a:xfrm>
            </p:grpSpPr>
            <p:sp>
              <p:nvSpPr>
                <p:cNvPr id="77869" name="Rectangle 45"/>
                <p:cNvSpPr>
                  <a:spLocks noChangeArrowheads="1"/>
                </p:cNvSpPr>
                <p:nvPr/>
              </p:nvSpPr>
              <p:spPr bwMode="auto">
                <a:xfrm>
                  <a:off x="2550" y="2894"/>
                  <a:ext cx="748" cy="500"/>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200" b="1">
                      <a:cs typeface="Times New Roman" pitchFamily="18" charset="0"/>
                    </a:rPr>
                    <a:t>84.000/2 años</a:t>
                  </a:r>
                </a:p>
                <a:p>
                  <a:pPr algn="r"/>
                  <a:endParaRPr lang="es-ES_tradnl"/>
                </a:p>
              </p:txBody>
            </p:sp>
            <p:sp>
              <p:nvSpPr>
                <p:cNvPr id="77870" name="Rectangle 46"/>
                <p:cNvSpPr>
                  <a:spLocks noChangeArrowheads="1"/>
                </p:cNvSpPr>
                <p:nvPr/>
              </p:nvSpPr>
              <p:spPr bwMode="auto">
                <a:xfrm>
                  <a:off x="2522" y="2894"/>
                  <a:ext cx="804"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71" name="Group 47"/>
              <p:cNvGrpSpPr>
                <a:grpSpLocks/>
              </p:cNvGrpSpPr>
              <p:nvPr/>
            </p:nvGrpSpPr>
            <p:grpSpPr bwMode="auto">
              <a:xfrm>
                <a:off x="0" y="3394"/>
                <a:ext cx="2522" cy="500"/>
                <a:chOff x="0" y="3394"/>
                <a:chExt cx="2522" cy="500"/>
              </a:xfrm>
            </p:grpSpPr>
            <p:sp>
              <p:nvSpPr>
                <p:cNvPr id="77872" name="Rectangle 48"/>
                <p:cNvSpPr>
                  <a:spLocks noChangeArrowheads="1"/>
                </p:cNvSpPr>
                <p:nvPr/>
              </p:nvSpPr>
              <p:spPr bwMode="auto">
                <a:xfrm>
                  <a:off x="28" y="3394"/>
                  <a:ext cx="2466" cy="500"/>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Conservación, rehabilitación  y mejoramiento del medio ambiente de la cuenca</a:t>
                  </a:r>
                  <a:endParaRPr lang="es-ES_tradnl" sz="1000" b="1">
                    <a:cs typeface="Times New Roman" pitchFamily="18" charset="0"/>
                  </a:endParaRPr>
                </a:p>
                <a:p>
                  <a:endParaRPr lang="es-ES_tradnl" b="1"/>
                </a:p>
              </p:txBody>
            </p:sp>
            <p:sp>
              <p:nvSpPr>
                <p:cNvPr id="77873" name="Rectangle 49"/>
                <p:cNvSpPr>
                  <a:spLocks noChangeArrowheads="1"/>
                </p:cNvSpPr>
                <p:nvPr/>
              </p:nvSpPr>
              <p:spPr bwMode="auto">
                <a:xfrm>
                  <a:off x="0" y="3394"/>
                  <a:ext cx="2522"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74" name="Group 50"/>
              <p:cNvGrpSpPr>
                <a:grpSpLocks/>
              </p:cNvGrpSpPr>
              <p:nvPr/>
            </p:nvGrpSpPr>
            <p:grpSpPr bwMode="auto">
              <a:xfrm>
                <a:off x="2522" y="3394"/>
                <a:ext cx="804" cy="500"/>
                <a:chOff x="2522" y="3394"/>
                <a:chExt cx="804" cy="500"/>
              </a:xfrm>
            </p:grpSpPr>
            <p:sp>
              <p:nvSpPr>
                <p:cNvPr id="77875" name="Rectangle 51"/>
                <p:cNvSpPr>
                  <a:spLocks noChangeArrowheads="1"/>
                </p:cNvSpPr>
                <p:nvPr/>
              </p:nvSpPr>
              <p:spPr bwMode="auto">
                <a:xfrm>
                  <a:off x="2550" y="3394"/>
                  <a:ext cx="748" cy="500"/>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200" b="1">
                      <a:cs typeface="Times New Roman" pitchFamily="18" charset="0"/>
                    </a:rPr>
                    <a:t>36.000/ 2 años</a:t>
                  </a:r>
                </a:p>
                <a:p>
                  <a:pPr algn="r"/>
                  <a:endParaRPr lang="es-ES_tradnl"/>
                </a:p>
              </p:txBody>
            </p:sp>
            <p:sp>
              <p:nvSpPr>
                <p:cNvPr id="77876" name="Rectangle 52"/>
                <p:cNvSpPr>
                  <a:spLocks noChangeArrowheads="1"/>
                </p:cNvSpPr>
                <p:nvPr/>
              </p:nvSpPr>
              <p:spPr bwMode="auto">
                <a:xfrm>
                  <a:off x="2522" y="3394"/>
                  <a:ext cx="804"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77" name="Group 53"/>
              <p:cNvGrpSpPr>
                <a:grpSpLocks/>
              </p:cNvGrpSpPr>
              <p:nvPr/>
            </p:nvGrpSpPr>
            <p:grpSpPr bwMode="auto">
              <a:xfrm>
                <a:off x="0" y="3894"/>
                <a:ext cx="2522" cy="394"/>
                <a:chOff x="0" y="3894"/>
                <a:chExt cx="2522" cy="394"/>
              </a:xfrm>
            </p:grpSpPr>
            <p:sp>
              <p:nvSpPr>
                <p:cNvPr id="77878" name="Rectangle 54"/>
                <p:cNvSpPr>
                  <a:spLocks noChangeArrowheads="1"/>
                </p:cNvSpPr>
                <p:nvPr/>
              </p:nvSpPr>
              <p:spPr bwMode="auto">
                <a:xfrm>
                  <a:off x="28" y="3894"/>
                  <a:ext cx="2466" cy="394"/>
                </a:xfrm>
                <a:prstGeom prst="rect">
                  <a:avLst/>
                </a:prstGeom>
                <a:noFill/>
                <a:ln w="12700">
                  <a:noFill/>
                  <a:miter lim="800000"/>
                  <a:headEnd type="none" w="sm" len="sm"/>
                  <a:tailEnd type="none" w="sm" len="sm"/>
                </a:ln>
                <a:effectLst/>
              </p:spPr>
              <p:txBody>
                <a:bodyPr anchor="ctr"/>
                <a:lstStyle/>
                <a:p>
                  <a:r>
                    <a:rPr lang="es-ES_tradnl" sz="1100" b="1">
                      <a:cs typeface="Times New Roman" pitchFamily="18" charset="0"/>
                    </a:rPr>
                    <a:t>Estudio de los aspectos bióticos de la zona </a:t>
                  </a:r>
                  <a:endParaRPr lang="es-ES_tradnl" sz="1000" b="1">
                    <a:cs typeface="Times New Roman" pitchFamily="18" charset="0"/>
                  </a:endParaRPr>
                </a:p>
                <a:p>
                  <a:endParaRPr lang="es-ES_tradnl" b="1"/>
                </a:p>
              </p:txBody>
            </p:sp>
            <p:sp>
              <p:nvSpPr>
                <p:cNvPr id="77879" name="Rectangle 55"/>
                <p:cNvSpPr>
                  <a:spLocks noChangeArrowheads="1"/>
                </p:cNvSpPr>
                <p:nvPr/>
              </p:nvSpPr>
              <p:spPr bwMode="auto">
                <a:xfrm>
                  <a:off x="0" y="3894"/>
                  <a:ext cx="2522"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80" name="Group 56"/>
              <p:cNvGrpSpPr>
                <a:grpSpLocks/>
              </p:cNvGrpSpPr>
              <p:nvPr/>
            </p:nvGrpSpPr>
            <p:grpSpPr bwMode="auto">
              <a:xfrm>
                <a:off x="2522" y="3894"/>
                <a:ext cx="804" cy="394"/>
                <a:chOff x="2522" y="3894"/>
                <a:chExt cx="804" cy="394"/>
              </a:xfrm>
            </p:grpSpPr>
            <p:sp>
              <p:nvSpPr>
                <p:cNvPr id="77881" name="Rectangle 57"/>
                <p:cNvSpPr>
                  <a:spLocks noChangeArrowheads="1"/>
                </p:cNvSpPr>
                <p:nvPr/>
              </p:nvSpPr>
              <p:spPr bwMode="auto">
                <a:xfrm>
                  <a:off x="2550" y="3894"/>
                  <a:ext cx="748" cy="394"/>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200" b="1">
                      <a:cs typeface="Times New Roman" pitchFamily="18" charset="0"/>
                    </a:rPr>
                    <a:t>75.000</a:t>
                  </a:r>
                </a:p>
                <a:p>
                  <a:pPr algn="r"/>
                  <a:endParaRPr lang="es-ES_tradnl" sz="1200" b="1"/>
                </a:p>
              </p:txBody>
            </p:sp>
            <p:sp>
              <p:nvSpPr>
                <p:cNvPr id="77882" name="Rectangle 58"/>
                <p:cNvSpPr>
                  <a:spLocks noChangeArrowheads="1"/>
                </p:cNvSpPr>
                <p:nvPr/>
              </p:nvSpPr>
              <p:spPr bwMode="auto">
                <a:xfrm>
                  <a:off x="2522" y="3894"/>
                  <a:ext cx="804"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83" name="Group 59"/>
              <p:cNvGrpSpPr>
                <a:grpSpLocks/>
              </p:cNvGrpSpPr>
              <p:nvPr/>
            </p:nvGrpSpPr>
            <p:grpSpPr bwMode="auto">
              <a:xfrm>
                <a:off x="0" y="4288"/>
                <a:ext cx="2522" cy="394"/>
                <a:chOff x="0" y="4288"/>
                <a:chExt cx="2522" cy="394"/>
              </a:xfrm>
            </p:grpSpPr>
            <p:sp>
              <p:nvSpPr>
                <p:cNvPr id="77884" name="Rectangle 60"/>
                <p:cNvSpPr>
                  <a:spLocks noChangeArrowheads="1"/>
                </p:cNvSpPr>
                <p:nvPr/>
              </p:nvSpPr>
              <p:spPr bwMode="auto">
                <a:xfrm>
                  <a:off x="28" y="4288"/>
                  <a:ext cx="2466" cy="394"/>
                </a:xfrm>
                <a:prstGeom prst="rect">
                  <a:avLst/>
                </a:prstGeom>
                <a:noFill/>
                <a:ln w="12700">
                  <a:noFill/>
                  <a:miter lim="800000"/>
                  <a:headEnd type="none" w="sm" len="sm"/>
                  <a:tailEnd type="none" w="sm" len="sm"/>
                </a:ln>
                <a:effectLst/>
              </p:spPr>
              <p:txBody>
                <a:bodyPr anchor="ctr"/>
                <a:lstStyle/>
                <a:p>
                  <a:endParaRPr lang="es-ES_tradnl" sz="1100">
                    <a:cs typeface="Times New Roman" pitchFamily="18" charset="0"/>
                  </a:endParaRPr>
                </a:p>
                <a:p>
                  <a:pPr algn="ctr"/>
                  <a:r>
                    <a:rPr lang="es-ES_tradnl" sz="1400" b="1">
                      <a:cs typeface="Times New Roman" pitchFamily="18" charset="0"/>
                    </a:rPr>
                    <a:t>TOTAL</a:t>
                  </a:r>
                </a:p>
                <a:p>
                  <a:endParaRPr lang="es-ES_tradnl" sz="1400" b="1"/>
                </a:p>
              </p:txBody>
            </p:sp>
            <p:sp>
              <p:nvSpPr>
                <p:cNvPr id="77885" name="Rectangle 61"/>
                <p:cNvSpPr>
                  <a:spLocks noChangeArrowheads="1"/>
                </p:cNvSpPr>
                <p:nvPr/>
              </p:nvSpPr>
              <p:spPr bwMode="auto">
                <a:xfrm>
                  <a:off x="0" y="4288"/>
                  <a:ext cx="2522"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77886" name="Group 62"/>
              <p:cNvGrpSpPr>
                <a:grpSpLocks/>
              </p:cNvGrpSpPr>
              <p:nvPr/>
            </p:nvGrpSpPr>
            <p:grpSpPr bwMode="auto">
              <a:xfrm>
                <a:off x="2522" y="4288"/>
                <a:ext cx="804" cy="394"/>
                <a:chOff x="2522" y="4288"/>
                <a:chExt cx="804" cy="394"/>
              </a:xfrm>
            </p:grpSpPr>
            <p:sp>
              <p:nvSpPr>
                <p:cNvPr id="77887" name="Rectangle 63"/>
                <p:cNvSpPr>
                  <a:spLocks noChangeArrowheads="1"/>
                </p:cNvSpPr>
                <p:nvPr/>
              </p:nvSpPr>
              <p:spPr bwMode="auto">
                <a:xfrm>
                  <a:off x="2550" y="4288"/>
                  <a:ext cx="748" cy="394"/>
                </a:xfrm>
                <a:prstGeom prst="rect">
                  <a:avLst/>
                </a:prstGeom>
                <a:noFill/>
                <a:ln w="12700">
                  <a:noFill/>
                  <a:miter lim="800000"/>
                  <a:headEnd type="none" w="sm" len="sm"/>
                  <a:tailEnd type="none" w="sm" len="sm"/>
                </a:ln>
                <a:effectLst/>
              </p:spPr>
              <p:txBody>
                <a:bodyPr anchor="ctr"/>
                <a:lstStyle/>
                <a:p>
                  <a:pPr algn="r"/>
                  <a:endParaRPr lang="es-ES_tradnl" sz="1100">
                    <a:cs typeface="Times New Roman" pitchFamily="18" charset="0"/>
                  </a:endParaRPr>
                </a:p>
                <a:p>
                  <a:pPr algn="ctr"/>
                  <a:r>
                    <a:rPr lang="es-ES_tradnl" sz="1400" b="1">
                      <a:cs typeface="Times New Roman" pitchFamily="18" charset="0"/>
                    </a:rPr>
                    <a:t>970.300</a:t>
                  </a:r>
                </a:p>
                <a:p>
                  <a:pPr algn="r"/>
                  <a:endParaRPr lang="es-ES_tradnl"/>
                </a:p>
              </p:txBody>
            </p:sp>
            <p:sp>
              <p:nvSpPr>
                <p:cNvPr id="77888" name="Rectangle 64"/>
                <p:cNvSpPr>
                  <a:spLocks noChangeArrowheads="1"/>
                </p:cNvSpPr>
                <p:nvPr/>
              </p:nvSpPr>
              <p:spPr bwMode="auto">
                <a:xfrm>
                  <a:off x="2522" y="4288"/>
                  <a:ext cx="804" cy="394"/>
                </a:xfrm>
                <a:prstGeom prst="rect">
                  <a:avLst/>
                </a:prstGeom>
                <a:noFill/>
                <a:ln w="7">
                  <a:solidFill>
                    <a:srgbClr val="A0A0A0"/>
                  </a:solidFill>
                  <a:miter lim="800000"/>
                  <a:headEnd type="none" w="sm" len="sm"/>
                  <a:tailEnd type="none" w="sm" len="sm"/>
                </a:ln>
                <a:effectLst/>
              </p:spPr>
              <p:txBody>
                <a:bodyPr/>
                <a:lstStyle/>
                <a:p>
                  <a:endParaRPr lang="es-ES"/>
                </a:p>
              </p:txBody>
            </p:sp>
          </p:grpSp>
        </p:grpSp>
        <p:sp>
          <p:nvSpPr>
            <p:cNvPr id="77889" name="Rectangle 65"/>
            <p:cNvSpPr>
              <a:spLocks noChangeArrowheads="1"/>
            </p:cNvSpPr>
            <p:nvPr/>
          </p:nvSpPr>
          <p:spPr bwMode="auto">
            <a:xfrm>
              <a:off x="-3" y="-3"/>
              <a:ext cx="3332" cy="4688"/>
            </a:xfrm>
            <a:prstGeom prst="rect">
              <a:avLst/>
            </a:prstGeom>
            <a:noFill/>
            <a:ln w="9525">
              <a:solidFill>
                <a:srgbClr val="A0A0A0"/>
              </a:solidFill>
              <a:miter lim="800000"/>
              <a:headEnd type="none" w="sm" len="sm"/>
              <a:tailEnd type="none" w="sm" len="sm"/>
            </a:ln>
            <a:effectLst/>
          </p:spPr>
          <p:txBody>
            <a:bodyPr/>
            <a:lstStyle/>
            <a:p>
              <a:endParaRPr lang="es-E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812800" y="165100"/>
            <a:ext cx="7772400" cy="647700"/>
          </a:xfrm>
        </p:spPr>
        <p:txBody>
          <a:bodyPr/>
          <a:lstStyle/>
          <a:p>
            <a:r>
              <a:rPr lang="es-MX" sz="2400"/>
              <a:t>PRESUPUESTO PARA SOLUCION INTEGRAL</a:t>
            </a:r>
            <a:endParaRPr lang="es-ES" sz="2400"/>
          </a:p>
        </p:txBody>
      </p:sp>
      <p:grpSp>
        <p:nvGrpSpPr>
          <p:cNvPr id="8391" name="Group 199"/>
          <p:cNvGrpSpPr>
            <a:grpSpLocks/>
          </p:cNvGrpSpPr>
          <p:nvPr/>
        </p:nvGrpSpPr>
        <p:grpSpPr bwMode="auto">
          <a:xfrm>
            <a:off x="709613" y="798513"/>
            <a:ext cx="7572375" cy="5795962"/>
            <a:chOff x="-3" y="-3"/>
            <a:chExt cx="3346" cy="5331"/>
          </a:xfrm>
        </p:grpSpPr>
        <p:grpSp>
          <p:nvGrpSpPr>
            <p:cNvPr id="8389" name="Group 197"/>
            <p:cNvGrpSpPr>
              <a:grpSpLocks/>
            </p:cNvGrpSpPr>
            <p:nvPr/>
          </p:nvGrpSpPr>
          <p:grpSpPr bwMode="auto">
            <a:xfrm>
              <a:off x="0" y="0"/>
              <a:ext cx="3340" cy="5325"/>
              <a:chOff x="0" y="0"/>
              <a:chExt cx="3340" cy="5325"/>
            </a:xfrm>
          </p:grpSpPr>
          <p:grpSp>
            <p:nvGrpSpPr>
              <p:cNvPr id="8306" name="Group 114"/>
              <p:cNvGrpSpPr>
                <a:grpSpLocks/>
              </p:cNvGrpSpPr>
              <p:nvPr/>
            </p:nvGrpSpPr>
            <p:grpSpPr bwMode="auto">
              <a:xfrm>
                <a:off x="0" y="0"/>
                <a:ext cx="776" cy="606"/>
                <a:chOff x="0" y="0"/>
                <a:chExt cx="776" cy="606"/>
              </a:xfrm>
            </p:grpSpPr>
            <p:sp>
              <p:nvSpPr>
                <p:cNvPr id="8263" name="Rectangle 71"/>
                <p:cNvSpPr>
                  <a:spLocks noChangeArrowheads="1"/>
                </p:cNvSpPr>
                <p:nvPr/>
              </p:nvSpPr>
              <p:spPr bwMode="auto">
                <a:xfrm>
                  <a:off x="28" y="0"/>
                  <a:ext cx="720" cy="606"/>
                </a:xfrm>
                <a:prstGeom prst="rect">
                  <a:avLst/>
                </a:prstGeom>
                <a:noFill/>
                <a:ln w="12700">
                  <a:noFill/>
                  <a:miter lim="800000"/>
                  <a:headEnd type="none" w="sm" len="sm"/>
                  <a:tailEnd type="none" w="sm" len="sm"/>
                </a:ln>
                <a:effectLst/>
              </p:spPr>
              <p:txBody>
                <a:bodyPr anchor="ctr"/>
                <a:lstStyle/>
                <a:p>
                  <a:pPr algn="ctr"/>
                  <a:r>
                    <a:rPr lang="es-MX" sz="1200" b="1">
                      <a:cs typeface="Times New Roman" pitchFamily="18" charset="0"/>
                    </a:rPr>
                    <a:t>Ciudad</a:t>
                  </a:r>
                  <a:endParaRPr lang="es-ES_tradnl" sz="1200">
                    <a:cs typeface="Times New Roman" pitchFamily="18" charset="0"/>
                  </a:endParaRPr>
                </a:p>
                <a:p>
                  <a:pPr algn="ctr"/>
                  <a:endParaRPr lang="es-ES_tradnl" sz="1200"/>
                </a:p>
              </p:txBody>
            </p:sp>
            <p:sp>
              <p:nvSpPr>
                <p:cNvPr id="8305" name="Rectangle 113"/>
                <p:cNvSpPr>
                  <a:spLocks noChangeArrowheads="1"/>
                </p:cNvSpPr>
                <p:nvPr/>
              </p:nvSpPr>
              <p:spPr bwMode="auto">
                <a:xfrm>
                  <a:off x="0" y="0"/>
                  <a:ext cx="776"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08" name="Group 116"/>
              <p:cNvGrpSpPr>
                <a:grpSpLocks/>
              </p:cNvGrpSpPr>
              <p:nvPr/>
            </p:nvGrpSpPr>
            <p:grpSpPr bwMode="auto">
              <a:xfrm>
                <a:off x="776" y="0"/>
                <a:ext cx="1050" cy="606"/>
                <a:chOff x="776" y="0"/>
                <a:chExt cx="1050" cy="606"/>
              </a:xfrm>
            </p:grpSpPr>
            <p:sp>
              <p:nvSpPr>
                <p:cNvPr id="8264" name="Rectangle 72"/>
                <p:cNvSpPr>
                  <a:spLocks noChangeArrowheads="1"/>
                </p:cNvSpPr>
                <p:nvPr/>
              </p:nvSpPr>
              <p:spPr bwMode="auto">
                <a:xfrm>
                  <a:off x="804" y="0"/>
                  <a:ext cx="994" cy="606"/>
                </a:xfrm>
                <a:prstGeom prst="rect">
                  <a:avLst/>
                </a:prstGeom>
                <a:noFill/>
                <a:ln w="12700">
                  <a:noFill/>
                  <a:miter lim="800000"/>
                  <a:headEnd type="none" w="sm" len="sm"/>
                  <a:tailEnd type="none" w="sm" len="sm"/>
                </a:ln>
                <a:effectLst/>
              </p:spPr>
              <p:txBody>
                <a:bodyPr anchor="ctr"/>
                <a:lstStyle/>
                <a:p>
                  <a:pPr algn="ctr"/>
                  <a:r>
                    <a:rPr lang="es-MX" sz="1200" b="1">
                      <a:cs typeface="Times New Roman" pitchFamily="18" charset="0"/>
                    </a:rPr>
                    <a:t>Alternativa Seleccionada</a:t>
                  </a:r>
                  <a:endParaRPr lang="es-ES_tradnl" sz="1200">
                    <a:cs typeface="Times New Roman" pitchFamily="18" charset="0"/>
                  </a:endParaRPr>
                </a:p>
                <a:p>
                  <a:pPr algn="ctr"/>
                  <a:endParaRPr lang="es-ES_tradnl" sz="1200"/>
                </a:p>
              </p:txBody>
            </p:sp>
            <p:sp>
              <p:nvSpPr>
                <p:cNvPr id="8307" name="Rectangle 115"/>
                <p:cNvSpPr>
                  <a:spLocks noChangeArrowheads="1"/>
                </p:cNvSpPr>
                <p:nvPr/>
              </p:nvSpPr>
              <p:spPr bwMode="auto">
                <a:xfrm>
                  <a:off x="776" y="0"/>
                  <a:ext cx="1050"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10" name="Group 118"/>
              <p:cNvGrpSpPr>
                <a:grpSpLocks/>
              </p:cNvGrpSpPr>
              <p:nvPr/>
            </p:nvGrpSpPr>
            <p:grpSpPr bwMode="auto">
              <a:xfrm>
                <a:off x="1826" y="0"/>
                <a:ext cx="566" cy="606"/>
                <a:chOff x="1826" y="0"/>
                <a:chExt cx="566" cy="606"/>
              </a:xfrm>
            </p:grpSpPr>
            <p:sp>
              <p:nvSpPr>
                <p:cNvPr id="8265" name="Rectangle 73"/>
                <p:cNvSpPr>
                  <a:spLocks noChangeArrowheads="1"/>
                </p:cNvSpPr>
                <p:nvPr/>
              </p:nvSpPr>
              <p:spPr bwMode="auto">
                <a:xfrm>
                  <a:off x="1854" y="0"/>
                  <a:ext cx="510" cy="606"/>
                </a:xfrm>
                <a:prstGeom prst="rect">
                  <a:avLst/>
                </a:prstGeom>
                <a:noFill/>
                <a:ln w="12700">
                  <a:noFill/>
                  <a:miter lim="800000"/>
                  <a:headEnd type="none" w="sm" len="sm"/>
                  <a:tailEnd type="none" w="sm" len="sm"/>
                </a:ln>
                <a:effectLst/>
              </p:spPr>
              <p:txBody>
                <a:bodyPr anchor="ctr"/>
                <a:lstStyle/>
                <a:p>
                  <a:pPr algn="ctr"/>
                  <a:endParaRPr lang="es-MX" sz="1100" b="1">
                    <a:cs typeface="Times New Roman" pitchFamily="18" charset="0"/>
                  </a:endParaRPr>
                </a:p>
                <a:p>
                  <a:pPr algn="ctr"/>
                  <a:r>
                    <a:rPr lang="es-MX" sz="1200" b="1">
                      <a:cs typeface="Times New Roman" pitchFamily="18" charset="0"/>
                    </a:rPr>
                    <a:t>Costo Actual</a:t>
                  </a:r>
                  <a:endParaRPr lang="es-ES_tradnl" sz="1200">
                    <a:cs typeface="Times New Roman" pitchFamily="18" charset="0"/>
                  </a:endParaRPr>
                </a:p>
                <a:p>
                  <a:pPr algn="ctr"/>
                  <a:r>
                    <a:rPr lang="es-MX" sz="1200" b="1">
                      <a:cs typeface="Times New Roman" pitchFamily="18" charset="0"/>
                    </a:rPr>
                    <a:t>(Mill $USD)</a:t>
                  </a:r>
                  <a:endParaRPr lang="es-ES_tradnl" sz="1200">
                    <a:cs typeface="Times New Roman" pitchFamily="18" charset="0"/>
                  </a:endParaRPr>
                </a:p>
                <a:p>
                  <a:pPr algn="ctr"/>
                  <a:endParaRPr lang="es-ES_tradnl" sz="1200"/>
                </a:p>
              </p:txBody>
            </p:sp>
            <p:sp>
              <p:nvSpPr>
                <p:cNvPr id="8309" name="Rectangle 117"/>
                <p:cNvSpPr>
                  <a:spLocks noChangeArrowheads="1"/>
                </p:cNvSpPr>
                <p:nvPr/>
              </p:nvSpPr>
              <p:spPr bwMode="auto">
                <a:xfrm>
                  <a:off x="1826" y="0"/>
                  <a:ext cx="566"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12" name="Group 120"/>
              <p:cNvGrpSpPr>
                <a:grpSpLocks/>
              </p:cNvGrpSpPr>
              <p:nvPr/>
            </p:nvGrpSpPr>
            <p:grpSpPr bwMode="auto">
              <a:xfrm>
                <a:off x="2392" y="0"/>
                <a:ext cx="948" cy="606"/>
                <a:chOff x="2392" y="0"/>
                <a:chExt cx="948" cy="606"/>
              </a:xfrm>
            </p:grpSpPr>
            <p:sp>
              <p:nvSpPr>
                <p:cNvPr id="8266" name="Rectangle 74"/>
                <p:cNvSpPr>
                  <a:spLocks noChangeArrowheads="1"/>
                </p:cNvSpPr>
                <p:nvPr/>
              </p:nvSpPr>
              <p:spPr bwMode="auto">
                <a:xfrm>
                  <a:off x="2420" y="0"/>
                  <a:ext cx="892" cy="606"/>
                </a:xfrm>
                <a:prstGeom prst="rect">
                  <a:avLst/>
                </a:prstGeom>
                <a:noFill/>
                <a:ln w="12700">
                  <a:noFill/>
                  <a:miter lim="800000"/>
                  <a:headEnd type="none" w="sm" len="sm"/>
                  <a:tailEnd type="none" w="sm" len="sm"/>
                </a:ln>
                <a:effectLst/>
              </p:spPr>
              <p:txBody>
                <a:bodyPr anchor="ctr"/>
                <a:lstStyle/>
                <a:p>
                  <a:pPr algn="ctr"/>
                  <a:endParaRPr lang="es-MX" sz="1100" b="1">
                    <a:cs typeface="Times New Roman" pitchFamily="18" charset="0"/>
                  </a:endParaRPr>
                </a:p>
                <a:p>
                  <a:pPr algn="ctr"/>
                  <a:endParaRPr lang="es-MX" sz="1100" b="1">
                    <a:cs typeface="Times New Roman" pitchFamily="18" charset="0"/>
                  </a:endParaRPr>
                </a:p>
                <a:p>
                  <a:pPr algn="ctr"/>
                  <a:r>
                    <a:rPr lang="es-MX" sz="1200" b="1">
                      <a:cs typeface="Times New Roman" pitchFamily="18" charset="0"/>
                    </a:rPr>
                    <a:t>Costo</a:t>
                  </a:r>
                  <a:endParaRPr lang="es-ES_tradnl" sz="1200">
                    <a:cs typeface="Times New Roman" pitchFamily="18" charset="0"/>
                  </a:endParaRPr>
                </a:p>
                <a:p>
                  <a:pPr algn="ctr"/>
                  <a:r>
                    <a:rPr lang="es-MX" sz="1200" b="1">
                      <a:cs typeface="Times New Roman" pitchFamily="18" charset="0"/>
                    </a:rPr>
                    <a:t>Valor Presente</a:t>
                  </a:r>
                  <a:endParaRPr lang="es-ES_tradnl" sz="1200">
                    <a:cs typeface="Times New Roman" pitchFamily="18" charset="0"/>
                  </a:endParaRPr>
                </a:p>
                <a:p>
                  <a:pPr algn="ctr"/>
                  <a:r>
                    <a:rPr lang="es-MX" sz="1200" b="1">
                      <a:cs typeface="Times New Roman" pitchFamily="18" charset="0"/>
                    </a:rPr>
                    <a:t> (</a:t>
                  </a:r>
                  <a:r>
                    <a:rPr lang="es-MX" sz="1200">
                      <a:cs typeface="Times New Roman" pitchFamily="18" charset="0"/>
                    </a:rPr>
                    <a:t>Período de 25 años</a:t>
                  </a:r>
                  <a:r>
                    <a:rPr lang="es-MX" sz="1200" b="1">
                      <a:cs typeface="Times New Roman" pitchFamily="18" charset="0"/>
                    </a:rPr>
                    <a:t>)</a:t>
                  </a:r>
                  <a:endParaRPr lang="es-ES_tradnl" sz="1200">
                    <a:cs typeface="Times New Roman" pitchFamily="18" charset="0"/>
                  </a:endParaRPr>
                </a:p>
                <a:p>
                  <a:pPr algn="ctr"/>
                  <a:endParaRPr lang="es-ES_tradnl" sz="1200"/>
                </a:p>
              </p:txBody>
            </p:sp>
            <p:sp>
              <p:nvSpPr>
                <p:cNvPr id="8311" name="Rectangle 119"/>
                <p:cNvSpPr>
                  <a:spLocks noChangeArrowheads="1"/>
                </p:cNvSpPr>
                <p:nvPr/>
              </p:nvSpPr>
              <p:spPr bwMode="auto">
                <a:xfrm>
                  <a:off x="2392" y="0"/>
                  <a:ext cx="948"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14" name="Group 122"/>
              <p:cNvGrpSpPr>
                <a:grpSpLocks/>
              </p:cNvGrpSpPr>
              <p:nvPr/>
            </p:nvGrpSpPr>
            <p:grpSpPr bwMode="auto">
              <a:xfrm>
                <a:off x="0" y="606"/>
                <a:ext cx="776" cy="500"/>
                <a:chOff x="0" y="606"/>
                <a:chExt cx="776" cy="500"/>
              </a:xfrm>
            </p:grpSpPr>
            <p:sp>
              <p:nvSpPr>
                <p:cNvPr id="8267" name="Rectangle 75"/>
                <p:cNvSpPr>
                  <a:spLocks noChangeArrowheads="1"/>
                </p:cNvSpPr>
                <p:nvPr/>
              </p:nvSpPr>
              <p:spPr bwMode="auto">
                <a:xfrm>
                  <a:off x="28" y="606"/>
                  <a:ext cx="720" cy="500"/>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r>
                    <a:rPr lang="es-MX" sz="1100" b="1">
                      <a:cs typeface="Times New Roman" pitchFamily="18" charset="0"/>
                    </a:rPr>
                    <a:t>Latacunga</a:t>
                  </a:r>
                  <a:endParaRPr lang="es-ES_tradnl" sz="1000" b="1">
                    <a:cs typeface="Times New Roman" pitchFamily="18" charset="0"/>
                  </a:endParaRPr>
                </a:p>
                <a:p>
                  <a:pPr algn="just"/>
                  <a:endParaRPr lang="es-ES_tradnl" b="1"/>
                </a:p>
              </p:txBody>
            </p:sp>
            <p:sp>
              <p:nvSpPr>
                <p:cNvPr id="8313" name="Rectangle 121"/>
                <p:cNvSpPr>
                  <a:spLocks noChangeArrowheads="1"/>
                </p:cNvSpPr>
                <p:nvPr/>
              </p:nvSpPr>
              <p:spPr bwMode="auto">
                <a:xfrm>
                  <a:off x="0" y="606"/>
                  <a:ext cx="776"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16" name="Group 124"/>
              <p:cNvGrpSpPr>
                <a:grpSpLocks/>
              </p:cNvGrpSpPr>
              <p:nvPr/>
            </p:nvGrpSpPr>
            <p:grpSpPr bwMode="auto">
              <a:xfrm>
                <a:off x="776" y="606"/>
                <a:ext cx="1050" cy="500"/>
                <a:chOff x="776" y="606"/>
                <a:chExt cx="1050" cy="500"/>
              </a:xfrm>
            </p:grpSpPr>
            <p:sp>
              <p:nvSpPr>
                <p:cNvPr id="8268" name="Rectangle 76"/>
                <p:cNvSpPr>
                  <a:spLocks noChangeArrowheads="1"/>
                </p:cNvSpPr>
                <p:nvPr/>
              </p:nvSpPr>
              <p:spPr bwMode="auto">
                <a:xfrm>
                  <a:off x="804" y="606"/>
                  <a:ext cx="994" cy="500"/>
                </a:xfrm>
                <a:prstGeom prst="rect">
                  <a:avLst/>
                </a:prstGeom>
                <a:noFill/>
                <a:ln w="12700">
                  <a:noFill/>
                  <a:miter lim="800000"/>
                  <a:headEnd type="none" w="sm" len="sm"/>
                  <a:tailEnd type="none" w="sm" len="sm"/>
                </a:ln>
                <a:effectLst/>
              </p:spPr>
              <p:txBody>
                <a:bodyPr anchor="ctr"/>
                <a:lstStyle/>
                <a:p>
                  <a:endParaRPr lang="es-MX" sz="1100">
                    <a:cs typeface="Times New Roman" pitchFamily="18" charset="0"/>
                  </a:endParaRPr>
                </a:p>
                <a:p>
                  <a:endParaRPr lang="es-MX" sz="1100">
                    <a:cs typeface="Times New Roman" pitchFamily="18" charset="0"/>
                  </a:endParaRPr>
                </a:p>
                <a:p>
                  <a:r>
                    <a:rPr lang="es-MX" sz="1100" b="1">
                      <a:cs typeface="Times New Roman" pitchFamily="18" charset="0"/>
                    </a:rPr>
                    <a:t>Planta y emisarios de depuración a gravedad</a:t>
                  </a:r>
                  <a:endParaRPr lang="es-ES_tradnl" sz="1000" b="1">
                    <a:cs typeface="Times New Roman" pitchFamily="18" charset="0"/>
                  </a:endParaRPr>
                </a:p>
                <a:p>
                  <a:endParaRPr lang="es-ES_tradnl" b="1"/>
                </a:p>
              </p:txBody>
            </p:sp>
            <p:sp>
              <p:nvSpPr>
                <p:cNvPr id="8315" name="Rectangle 123"/>
                <p:cNvSpPr>
                  <a:spLocks noChangeArrowheads="1"/>
                </p:cNvSpPr>
                <p:nvPr/>
              </p:nvSpPr>
              <p:spPr bwMode="auto">
                <a:xfrm>
                  <a:off x="776" y="606"/>
                  <a:ext cx="1050"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18" name="Group 126"/>
              <p:cNvGrpSpPr>
                <a:grpSpLocks/>
              </p:cNvGrpSpPr>
              <p:nvPr/>
            </p:nvGrpSpPr>
            <p:grpSpPr bwMode="auto">
              <a:xfrm>
                <a:off x="1826" y="606"/>
                <a:ext cx="566" cy="500"/>
                <a:chOff x="1826" y="606"/>
                <a:chExt cx="566" cy="500"/>
              </a:xfrm>
            </p:grpSpPr>
            <p:sp>
              <p:nvSpPr>
                <p:cNvPr id="8269" name="Rectangle 77"/>
                <p:cNvSpPr>
                  <a:spLocks noChangeArrowheads="1"/>
                </p:cNvSpPr>
                <p:nvPr/>
              </p:nvSpPr>
              <p:spPr bwMode="auto">
                <a:xfrm>
                  <a:off x="1854" y="606"/>
                  <a:ext cx="510" cy="500"/>
                </a:xfrm>
                <a:prstGeom prst="rect">
                  <a:avLst/>
                </a:prstGeom>
                <a:noFill/>
                <a:ln w="12700">
                  <a:noFill/>
                  <a:miter lim="800000"/>
                  <a:headEnd type="none" w="sm" len="sm"/>
                  <a:tailEnd type="none" w="sm" len="sm"/>
                </a:ln>
                <a:effectLst/>
              </p:spPr>
              <p:txBody>
                <a:bodyPr anchor="ctr"/>
                <a:lstStyle/>
                <a:p>
                  <a:pPr algn="ctr"/>
                  <a:endParaRPr lang="es-MX" sz="1100" b="1">
                    <a:cs typeface="Times New Roman" pitchFamily="18" charset="0"/>
                  </a:endParaRPr>
                </a:p>
                <a:p>
                  <a:pPr algn="ctr"/>
                  <a:r>
                    <a:rPr lang="es-MX" sz="1100" b="1">
                      <a:cs typeface="Times New Roman" pitchFamily="18" charset="0"/>
                    </a:rPr>
                    <a:t>3.5</a:t>
                  </a:r>
                  <a:endParaRPr lang="es-ES_tradnl" sz="1000" b="1">
                    <a:cs typeface="Times New Roman" pitchFamily="18" charset="0"/>
                  </a:endParaRPr>
                </a:p>
                <a:p>
                  <a:pPr algn="r"/>
                  <a:endParaRPr lang="es-ES_tradnl" b="1"/>
                </a:p>
              </p:txBody>
            </p:sp>
            <p:sp>
              <p:nvSpPr>
                <p:cNvPr id="8317" name="Rectangle 125"/>
                <p:cNvSpPr>
                  <a:spLocks noChangeArrowheads="1"/>
                </p:cNvSpPr>
                <p:nvPr/>
              </p:nvSpPr>
              <p:spPr bwMode="auto">
                <a:xfrm>
                  <a:off x="1826" y="606"/>
                  <a:ext cx="566"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20" name="Group 128"/>
              <p:cNvGrpSpPr>
                <a:grpSpLocks/>
              </p:cNvGrpSpPr>
              <p:nvPr/>
            </p:nvGrpSpPr>
            <p:grpSpPr bwMode="auto">
              <a:xfrm>
                <a:off x="2392" y="606"/>
                <a:ext cx="948" cy="500"/>
                <a:chOff x="2392" y="606"/>
                <a:chExt cx="948" cy="500"/>
              </a:xfrm>
            </p:grpSpPr>
            <p:sp>
              <p:nvSpPr>
                <p:cNvPr id="8270" name="Rectangle 78"/>
                <p:cNvSpPr>
                  <a:spLocks noChangeArrowheads="1"/>
                </p:cNvSpPr>
                <p:nvPr/>
              </p:nvSpPr>
              <p:spPr bwMode="auto">
                <a:xfrm>
                  <a:off x="2420" y="606"/>
                  <a:ext cx="892" cy="500"/>
                </a:xfrm>
                <a:prstGeom prst="rect">
                  <a:avLst/>
                </a:prstGeom>
                <a:noFill/>
                <a:ln w="12700">
                  <a:noFill/>
                  <a:miter lim="800000"/>
                  <a:headEnd type="none" w="sm" len="sm"/>
                  <a:tailEnd type="none" w="sm" len="sm"/>
                </a:ln>
                <a:effectLst/>
              </p:spPr>
              <p:txBody>
                <a:bodyPr anchor="ctr"/>
                <a:lstStyle/>
                <a:p>
                  <a:pPr algn="r"/>
                  <a:r>
                    <a:rPr lang="es-MX" sz="1100">
                      <a:cs typeface="Times New Roman" pitchFamily="18" charset="0"/>
                    </a:rPr>
                    <a:t>11.051.550</a:t>
                  </a:r>
                  <a:endParaRPr lang="es-ES_tradnl" sz="1000">
                    <a:cs typeface="Times New Roman" pitchFamily="18" charset="0"/>
                  </a:endParaRPr>
                </a:p>
                <a:p>
                  <a:pPr algn="r"/>
                  <a:endParaRPr lang="es-ES_tradnl"/>
                </a:p>
              </p:txBody>
            </p:sp>
            <p:sp>
              <p:nvSpPr>
                <p:cNvPr id="8319" name="Rectangle 127"/>
                <p:cNvSpPr>
                  <a:spLocks noChangeArrowheads="1"/>
                </p:cNvSpPr>
                <p:nvPr/>
              </p:nvSpPr>
              <p:spPr bwMode="auto">
                <a:xfrm>
                  <a:off x="2392" y="606"/>
                  <a:ext cx="948"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22" name="Group 130"/>
              <p:cNvGrpSpPr>
                <a:grpSpLocks/>
              </p:cNvGrpSpPr>
              <p:nvPr/>
            </p:nvGrpSpPr>
            <p:grpSpPr bwMode="auto">
              <a:xfrm>
                <a:off x="0" y="1106"/>
                <a:ext cx="776" cy="500"/>
                <a:chOff x="0" y="1106"/>
                <a:chExt cx="776" cy="500"/>
              </a:xfrm>
            </p:grpSpPr>
            <p:sp>
              <p:nvSpPr>
                <p:cNvPr id="8271" name="Rectangle 79"/>
                <p:cNvSpPr>
                  <a:spLocks noChangeArrowheads="1"/>
                </p:cNvSpPr>
                <p:nvPr/>
              </p:nvSpPr>
              <p:spPr bwMode="auto">
                <a:xfrm>
                  <a:off x="28" y="1106"/>
                  <a:ext cx="720" cy="500"/>
                </a:xfrm>
                <a:prstGeom prst="rect">
                  <a:avLst/>
                </a:prstGeom>
                <a:noFill/>
                <a:ln w="12700">
                  <a:noFill/>
                  <a:miter lim="800000"/>
                  <a:headEnd type="none" w="sm" len="sm"/>
                  <a:tailEnd type="none" w="sm" len="sm"/>
                </a:ln>
                <a:effectLst/>
              </p:spPr>
              <p:txBody>
                <a:bodyPr anchor="ctr"/>
                <a:lstStyle/>
                <a:p>
                  <a:pPr algn="just"/>
                  <a:endParaRPr lang="es-MX" sz="1100" b="1">
                    <a:cs typeface="Times New Roman" pitchFamily="18" charset="0"/>
                  </a:endParaRPr>
                </a:p>
                <a:p>
                  <a:pPr algn="just"/>
                  <a:r>
                    <a:rPr lang="es-MX" sz="1100" b="1">
                      <a:cs typeface="Times New Roman" pitchFamily="18" charset="0"/>
                    </a:rPr>
                    <a:t>Salcedo</a:t>
                  </a:r>
                  <a:endParaRPr lang="es-ES_tradnl" sz="1000" b="1">
                    <a:cs typeface="Times New Roman" pitchFamily="18" charset="0"/>
                  </a:endParaRPr>
                </a:p>
                <a:p>
                  <a:pPr algn="just"/>
                  <a:endParaRPr lang="es-ES_tradnl" b="1"/>
                </a:p>
              </p:txBody>
            </p:sp>
            <p:sp>
              <p:nvSpPr>
                <p:cNvPr id="8321" name="Rectangle 129"/>
                <p:cNvSpPr>
                  <a:spLocks noChangeArrowheads="1"/>
                </p:cNvSpPr>
                <p:nvPr/>
              </p:nvSpPr>
              <p:spPr bwMode="auto">
                <a:xfrm>
                  <a:off x="0" y="1106"/>
                  <a:ext cx="776"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24" name="Group 132"/>
              <p:cNvGrpSpPr>
                <a:grpSpLocks/>
              </p:cNvGrpSpPr>
              <p:nvPr/>
            </p:nvGrpSpPr>
            <p:grpSpPr bwMode="auto">
              <a:xfrm>
                <a:off x="776" y="1106"/>
                <a:ext cx="1050" cy="500"/>
                <a:chOff x="776" y="1106"/>
                <a:chExt cx="1050" cy="500"/>
              </a:xfrm>
            </p:grpSpPr>
            <p:sp>
              <p:nvSpPr>
                <p:cNvPr id="8272" name="Rectangle 80"/>
                <p:cNvSpPr>
                  <a:spLocks noChangeArrowheads="1"/>
                </p:cNvSpPr>
                <p:nvPr/>
              </p:nvSpPr>
              <p:spPr bwMode="auto">
                <a:xfrm>
                  <a:off x="804" y="1106"/>
                  <a:ext cx="994" cy="500"/>
                </a:xfrm>
                <a:prstGeom prst="rect">
                  <a:avLst/>
                </a:prstGeom>
                <a:noFill/>
                <a:ln w="12700">
                  <a:noFill/>
                  <a:miter lim="800000"/>
                  <a:headEnd type="none" w="sm" len="sm"/>
                  <a:tailEnd type="none" w="sm" len="sm"/>
                </a:ln>
                <a:effectLst/>
              </p:spPr>
              <p:txBody>
                <a:bodyPr anchor="ctr"/>
                <a:lstStyle/>
                <a:p>
                  <a:endParaRPr lang="es-MX" sz="1100">
                    <a:cs typeface="Times New Roman" pitchFamily="18" charset="0"/>
                  </a:endParaRPr>
                </a:p>
                <a:p>
                  <a:endParaRPr lang="es-MX" sz="1100">
                    <a:cs typeface="Times New Roman" pitchFamily="18" charset="0"/>
                  </a:endParaRPr>
                </a:p>
                <a:p>
                  <a:r>
                    <a:rPr lang="es-MX" sz="1100" b="1">
                      <a:cs typeface="Times New Roman" pitchFamily="18" charset="0"/>
                    </a:rPr>
                    <a:t>Planta y emisarios de depuración a gravedad</a:t>
                  </a:r>
                  <a:endParaRPr lang="es-ES_tradnl" sz="1000" b="1">
                    <a:cs typeface="Times New Roman" pitchFamily="18" charset="0"/>
                  </a:endParaRPr>
                </a:p>
                <a:p>
                  <a:endParaRPr lang="es-ES_tradnl" b="1"/>
                </a:p>
              </p:txBody>
            </p:sp>
            <p:sp>
              <p:nvSpPr>
                <p:cNvPr id="8323" name="Rectangle 131"/>
                <p:cNvSpPr>
                  <a:spLocks noChangeArrowheads="1"/>
                </p:cNvSpPr>
                <p:nvPr/>
              </p:nvSpPr>
              <p:spPr bwMode="auto">
                <a:xfrm>
                  <a:off x="776" y="1106"/>
                  <a:ext cx="1050"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26" name="Group 134"/>
              <p:cNvGrpSpPr>
                <a:grpSpLocks/>
              </p:cNvGrpSpPr>
              <p:nvPr/>
            </p:nvGrpSpPr>
            <p:grpSpPr bwMode="auto">
              <a:xfrm>
                <a:off x="1826" y="1106"/>
                <a:ext cx="566" cy="500"/>
                <a:chOff x="1826" y="1106"/>
                <a:chExt cx="566" cy="500"/>
              </a:xfrm>
            </p:grpSpPr>
            <p:sp>
              <p:nvSpPr>
                <p:cNvPr id="8273" name="Rectangle 81"/>
                <p:cNvSpPr>
                  <a:spLocks noChangeArrowheads="1"/>
                </p:cNvSpPr>
                <p:nvPr/>
              </p:nvSpPr>
              <p:spPr bwMode="auto">
                <a:xfrm>
                  <a:off x="1854" y="1106"/>
                  <a:ext cx="510" cy="500"/>
                </a:xfrm>
                <a:prstGeom prst="rect">
                  <a:avLst/>
                </a:prstGeom>
                <a:noFill/>
                <a:ln w="12700">
                  <a:noFill/>
                  <a:miter lim="800000"/>
                  <a:headEnd type="none" w="sm" len="sm"/>
                  <a:tailEnd type="none" w="sm" len="sm"/>
                </a:ln>
                <a:effectLst/>
              </p:spPr>
              <p:txBody>
                <a:bodyPr anchor="ctr"/>
                <a:lstStyle/>
                <a:p>
                  <a:pPr algn="ctr"/>
                  <a:endParaRPr lang="es-MX" sz="1100" b="1">
                    <a:cs typeface="Times New Roman" pitchFamily="18" charset="0"/>
                  </a:endParaRPr>
                </a:p>
                <a:p>
                  <a:pPr algn="ctr"/>
                  <a:r>
                    <a:rPr lang="es-MX" sz="1100" b="1">
                      <a:cs typeface="Times New Roman" pitchFamily="18" charset="0"/>
                    </a:rPr>
                    <a:t>0.62</a:t>
                  </a:r>
                  <a:endParaRPr lang="es-ES_tradnl" sz="1000" b="1">
                    <a:cs typeface="Times New Roman" pitchFamily="18" charset="0"/>
                  </a:endParaRPr>
                </a:p>
                <a:p>
                  <a:pPr algn="r"/>
                  <a:endParaRPr lang="es-ES_tradnl" b="1"/>
                </a:p>
              </p:txBody>
            </p:sp>
            <p:sp>
              <p:nvSpPr>
                <p:cNvPr id="8325" name="Rectangle 133"/>
                <p:cNvSpPr>
                  <a:spLocks noChangeArrowheads="1"/>
                </p:cNvSpPr>
                <p:nvPr/>
              </p:nvSpPr>
              <p:spPr bwMode="auto">
                <a:xfrm>
                  <a:off x="1826" y="1106"/>
                  <a:ext cx="566"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28" name="Group 136"/>
              <p:cNvGrpSpPr>
                <a:grpSpLocks/>
              </p:cNvGrpSpPr>
              <p:nvPr/>
            </p:nvGrpSpPr>
            <p:grpSpPr bwMode="auto">
              <a:xfrm>
                <a:off x="2392" y="1106"/>
                <a:ext cx="948" cy="500"/>
                <a:chOff x="2392" y="1106"/>
                <a:chExt cx="948" cy="500"/>
              </a:xfrm>
            </p:grpSpPr>
            <p:sp>
              <p:nvSpPr>
                <p:cNvPr id="8274" name="Rectangle 82"/>
                <p:cNvSpPr>
                  <a:spLocks noChangeArrowheads="1"/>
                </p:cNvSpPr>
                <p:nvPr/>
              </p:nvSpPr>
              <p:spPr bwMode="auto">
                <a:xfrm>
                  <a:off x="2420" y="1106"/>
                  <a:ext cx="892" cy="500"/>
                </a:xfrm>
                <a:prstGeom prst="rect">
                  <a:avLst/>
                </a:prstGeom>
                <a:noFill/>
                <a:ln w="12700">
                  <a:noFill/>
                  <a:miter lim="800000"/>
                  <a:headEnd type="none" w="sm" len="sm"/>
                  <a:tailEnd type="none" w="sm" len="sm"/>
                </a:ln>
                <a:effectLst/>
              </p:spPr>
              <p:txBody>
                <a:bodyPr anchor="ctr"/>
                <a:lstStyle/>
                <a:p>
                  <a:pPr algn="r"/>
                  <a:r>
                    <a:rPr lang="es-MX" sz="1100">
                      <a:cs typeface="Times New Roman" pitchFamily="18" charset="0"/>
                    </a:rPr>
                    <a:t>1.977.425</a:t>
                  </a:r>
                  <a:endParaRPr lang="es-ES_tradnl" sz="1000">
                    <a:cs typeface="Times New Roman" pitchFamily="18" charset="0"/>
                  </a:endParaRPr>
                </a:p>
                <a:p>
                  <a:pPr algn="r"/>
                  <a:endParaRPr lang="es-ES_tradnl"/>
                </a:p>
              </p:txBody>
            </p:sp>
            <p:sp>
              <p:nvSpPr>
                <p:cNvPr id="8327" name="Rectangle 135"/>
                <p:cNvSpPr>
                  <a:spLocks noChangeArrowheads="1"/>
                </p:cNvSpPr>
                <p:nvPr/>
              </p:nvSpPr>
              <p:spPr bwMode="auto">
                <a:xfrm>
                  <a:off x="2392" y="1106"/>
                  <a:ext cx="948" cy="50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30" name="Group 138"/>
              <p:cNvGrpSpPr>
                <a:grpSpLocks/>
              </p:cNvGrpSpPr>
              <p:nvPr/>
            </p:nvGrpSpPr>
            <p:grpSpPr bwMode="auto">
              <a:xfrm>
                <a:off x="0" y="1606"/>
                <a:ext cx="776" cy="394"/>
                <a:chOff x="0" y="1606"/>
                <a:chExt cx="776" cy="394"/>
              </a:xfrm>
            </p:grpSpPr>
            <p:sp>
              <p:nvSpPr>
                <p:cNvPr id="8275" name="Rectangle 83"/>
                <p:cNvSpPr>
                  <a:spLocks noChangeArrowheads="1"/>
                </p:cNvSpPr>
                <p:nvPr/>
              </p:nvSpPr>
              <p:spPr bwMode="auto">
                <a:xfrm>
                  <a:off x="28" y="1606"/>
                  <a:ext cx="720"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r>
                    <a:rPr lang="es-MX" sz="1100" b="1">
                      <a:cs typeface="Times New Roman" pitchFamily="18" charset="0"/>
                    </a:rPr>
                    <a:t>Pujilí</a:t>
                  </a:r>
                  <a:endParaRPr lang="es-ES_tradnl" sz="1000" b="1">
                    <a:cs typeface="Times New Roman" pitchFamily="18" charset="0"/>
                  </a:endParaRPr>
                </a:p>
                <a:p>
                  <a:pPr algn="just"/>
                  <a:endParaRPr lang="es-ES_tradnl" b="1"/>
                </a:p>
              </p:txBody>
            </p:sp>
            <p:sp>
              <p:nvSpPr>
                <p:cNvPr id="8329" name="Rectangle 137"/>
                <p:cNvSpPr>
                  <a:spLocks noChangeArrowheads="1"/>
                </p:cNvSpPr>
                <p:nvPr/>
              </p:nvSpPr>
              <p:spPr bwMode="auto">
                <a:xfrm>
                  <a:off x="0" y="1606"/>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32" name="Group 140"/>
              <p:cNvGrpSpPr>
                <a:grpSpLocks/>
              </p:cNvGrpSpPr>
              <p:nvPr/>
            </p:nvGrpSpPr>
            <p:grpSpPr bwMode="auto">
              <a:xfrm>
                <a:off x="776" y="1606"/>
                <a:ext cx="1050" cy="394"/>
                <a:chOff x="776" y="1606"/>
                <a:chExt cx="1050" cy="394"/>
              </a:xfrm>
            </p:grpSpPr>
            <p:sp>
              <p:nvSpPr>
                <p:cNvPr id="8276" name="Rectangle 84"/>
                <p:cNvSpPr>
                  <a:spLocks noChangeArrowheads="1"/>
                </p:cNvSpPr>
                <p:nvPr/>
              </p:nvSpPr>
              <p:spPr bwMode="auto">
                <a:xfrm>
                  <a:off x="804" y="1606"/>
                  <a:ext cx="994"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endParaRPr lang="es-MX" sz="1100">
                    <a:cs typeface="Times New Roman" pitchFamily="18" charset="0"/>
                  </a:endParaRPr>
                </a:p>
                <a:p>
                  <a:pPr algn="just"/>
                  <a:r>
                    <a:rPr lang="es-MX" sz="1100" b="1">
                      <a:cs typeface="Times New Roman" pitchFamily="18" charset="0"/>
                    </a:rPr>
                    <a:t>Tanque Imhoff</a:t>
                  </a:r>
                  <a:endParaRPr lang="es-ES_tradnl" sz="1000" b="1">
                    <a:cs typeface="Times New Roman" pitchFamily="18" charset="0"/>
                  </a:endParaRPr>
                </a:p>
                <a:p>
                  <a:pPr algn="just"/>
                  <a:endParaRPr lang="es-ES_tradnl" b="1"/>
                </a:p>
              </p:txBody>
            </p:sp>
            <p:sp>
              <p:nvSpPr>
                <p:cNvPr id="8331" name="Rectangle 139"/>
                <p:cNvSpPr>
                  <a:spLocks noChangeArrowheads="1"/>
                </p:cNvSpPr>
                <p:nvPr/>
              </p:nvSpPr>
              <p:spPr bwMode="auto">
                <a:xfrm>
                  <a:off x="776" y="1606"/>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34" name="Group 142"/>
              <p:cNvGrpSpPr>
                <a:grpSpLocks/>
              </p:cNvGrpSpPr>
              <p:nvPr/>
            </p:nvGrpSpPr>
            <p:grpSpPr bwMode="auto">
              <a:xfrm>
                <a:off x="1826" y="1606"/>
                <a:ext cx="566" cy="394"/>
                <a:chOff x="1826" y="1606"/>
                <a:chExt cx="566" cy="394"/>
              </a:xfrm>
            </p:grpSpPr>
            <p:sp>
              <p:nvSpPr>
                <p:cNvPr id="8277" name="Rectangle 85"/>
                <p:cNvSpPr>
                  <a:spLocks noChangeArrowheads="1"/>
                </p:cNvSpPr>
                <p:nvPr/>
              </p:nvSpPr>
              <p:spPr bwMode="auto">
                <a:xfrm>
                  <a:off x="1854" y="1606"/>
                  <a:ext cx="510"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ctr"/>
                  <a:endParaRPr lang="es-MX" sz="1100" b="1">
                    <a:cs typeface="Times New Roman" pitchFamily="18" charset="0"/>
                  </a:endParaRPr>
                </a:p>
                <a:p>
                  <a:pPr algn="ctr"/>
                  <a:r>
                    <a:rPr lang="es-MX" sz="1100" b="1">
                      <a:cs typeface="Times New Roman" pitchFamily="18" charset="0"/>
                    </a:rPr>
                    <a:t>0.16</a:t>
                  </a:r>
                  <a:endParaRPr lang="es-ES_tradnl" sz="1000" b="1">
                    <a:cs typeface="Times New Roman" pitchFamily="18" charset="0"/>
                  </a:endParaRPr>
                </a:p>
                <a:p>
                  <a:pPr algn="r"/>
                  <a:endParaRPr lang="es-ES_tradnl" b="1"/>
                </a:p>
              </p:txBody>
            </p:sp>
            <p:sp>
              <p:nvSpPr>
                <p:cNvPr id="8333" name="Rectangle 141"/>
                <p:cNvSpPr>
                  <a:spLocks noChangeArrowheads="1"/>
                </p:cNvSpPr>
                <p:nvPr/>
              </p:nvSpPr>
              <p:spPr bwMode="auto">
                <a:xfrm>
                  <a:off x="1826" y="1606"/>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36" name="Group 144"/>
              <p:cNvGrpSpPr>
                <a:grpSpLocks/>
              </p:cNvGrpSpPr>
              <p:nvPr/>
            </p:nvGrpSpPr>
            <p:grpSpPr bwMode="auto">
              <a:xfrm>
                <a:off x="2392" y="1606"/>
                <a:ext cx="948" cy="394"/>
                <a:chOff x="2392" y="1606"/>
                <a:chExt cx="948" cy="394"/>
              </a:xfrm>
            </p:grpSpPr>
            <p:sp>
              <p:nvSpPr>
                <p:cNvPr id="8278" name="Rectangle 86"/>
                <p:cNvSpPr>
                  <a:spLocks noChangeArrowheads="1"/>
                </p:cNvSpPr>
                <p:nvPr/>
              </p:nvSpPr>
              <p:spPr bwMode="auto">
                <a:xfrm>
                  <a:off x="2420" y="1606"/>
                  <a:ext cx="892"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r>
                    <a:rPr lang="es-MX" sz="1100">
                      <a:cs typeface="Times New Roman" pitchFamily="18" charset="0"/>
                    </a:rPr>
                    <a:t>510.000</a:t>
                  </a:r>
                  <a:endParaRPr lang="es-ES_tradnl" sz="1000">
                    <a:cs typeface="Times New Roman" pitchFamily="18" charset="0"/>
                  </a:endParaRPr>
                </a:p>
                <a:p>
                  <a:pPr algn="r"/>
                  <a:endParaRPr lang="es-ES_tradnl"/>
                </a:p>
              </p:txBody>
            </p:sp>
            <p:sp>
              <p:nvSpPr>
                <p:cNvPr id="8335" name="Rectangle 143"/>
                <p:cNvSpPr>
                  <a:spLocks noChangeArrowheads="1"/>
                </p:cNvSpPr>
                <p:nvPr/>
              </p:nvSpPr>
              <p:spPr bwMode="auto">
                <a:xfrm>
                  <a:off x="2392" y="1606"/>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38" name="Group 146"/>
              <p:cNvGrpSpPr>
                <a:grpSpLocks/>
              </p:cNvGrpSpPr>
              <p:nvPr/>
            </p:nvGrpSpPr>
            <p:grpSpPr bwMode="auto">
              <a:xfrm>
                <a:off x="0" y="2000"/>
                <a:ext cx="776" cy="394"/>
                <a:chOff x="0" y="2000"/>
                <a:chExt cx="776" cy="394"/>
              </a:xfrm>
            </p:grpSpPr>
            <p:sp>
              <p:nvSpPr>
                <p:cNvPr id="8279" name="Rectangle 87"/>
                <p:cNvSpPr>
                  <a:spLocks noChangeArrowheads="1"/>
                </p:cNvSpPr>
                <p:nvPr/>
              </p:nvSpPr>
              <p:spPr bwMode="auto">
                <a:xfrm>
                  <a:off x="28" y="2000"/>
                  <a:ext cx="720"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r>
                    <a:rPr lang="es-MX" sz="1100" b="1">
                      <a:cs typeface="Times New Roman" pitchFamily="18" charset="0"/>
                    </a:rPr>
                    <a:t>Píllaro</a:t>
                  </a:r>
                  <a:endParaRPr lang="es-ES_tradnl" sz="1000" b="1">
                    <a:cs typeface="Times New Roman" pitchFamily="18" charset="0"/>
                  </a:endParaRPr>
                </a:p>
                <a:p>
                  <a:pPr algn="just"/>
                  <a:endParaRPr lang="es-ES_tradnl" b="1"/>
                </a:p>
              </p:txBody>
            </p:sp>
            <p:sp>
              <p:nvSpPr>
                <p:cNvPr id="8337" name="Rectangle 145"/>
                <p:cNvSpPr>
                  <a:spLocks noChangeArrowheads="1"/>
                </p:cNvSpPr>
                <p:nvPr/>
              </p:nvSpPr>
              <p:spPr bwMode="auto">
                <a:xfrm>
                  <a:off x="0" y="2000"/>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40" name="Group 148"/>
              <p:cNvGrpSpPr>
                <a:grpSpLocks/>
              </p:cNvGrpSpPr>
              <p:nvPr/>
            </p:nvGrpSpPr>
            <p:grpSpPr bwMode="auto">
              <a:xfrm>
                <a:off x="776" y="2000"/>
                <a:ext cx="1050" cy="394"/>
                <a:chOff x="776" y="2000"/>
                <a:chExt cx="1050" cy="394"/>
              </a:xfrm>
            </p:grpSpPr>
            <p:sp>
              <p:nvSpPr>
                <p:cNvPr id="8280" name="Rectangle 88"/>
                <p:cNvSpPr>
                  <a:spLocks noChangeArrowheads="1"/>
                </p:cNvSpPr>
                <p:nvPr/>
              </p:nvSpPr>
              <p:spPr bwMode="auto">
                <a:xfrm>
                  <a:off x="804" y="2000"/>
                  <a:ext cx="994"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endParaRPr lang="es-MX" sz="1100">
                    <a:cs typeface="Times New Roman" pitchFamily="18" charset="0"/>
                  </a:endParaRPr>
                </a:p>
                <a:p>
                  <a:pPr algn="just"/>
                  <a:r>
                    <a:rPr lang="es-MX" sz="1100" b="1">
                      <a:cs typeface="Times New Roman" pitchFamily="18" charset="0"/>
                    </a:rPr>
                    <a:t>Tanque Imhoff</a:t>
                  </a:r>
                  <a:endParaRPr lang="es-ES_tradnl" sz="1000" b="1">
                    <a:cs typeface="Times New Roman" pitchFamily="18" charset="0"/>
                  </a:endParaRPr>
                </a:p>
                <a:p>
                  <a:pPr algn="just"/>
                  <a:endParaRPr lang="es-ES_tradnl" b="1"/>
                </a:p>
              </p:txBody>
            </p:sp>
            <p:sp>
              <p:nvSpPr>
                <p:cNvPr id="8339" name="Rectangle 147"/>
                <p:cNvSpPr>
                  <a:spLocks noChangeArrowheads="1"/>
                </p:cNvSpPr>
                <p:nvPr/>
              </p:nvSpPr>
              <p:spPr bwMode="auto">
                <a:xfrm>
                  <a:off x="776" y="2000"/>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42" name="Group 150"/>
              <p:cNvGrpSpPr>
                <a:grpSpLocks/>
              </p:cNvGrpSpPr>
              <p:nvPr/>
            </p:nvGrpSpPr>
            <p:grpSpPr bwMode="auto">
              <a:xfrm>
                <a:off x="1826" y="2000"/>
                <a:ext cx="566" cy="394"/>
                <a:chOff x="1826" y="2000"/>
                <a:chExt cx="566" cy="394"/>
              </a:xfrm>
            </p:grpSpPr>
            <p:sp>
              <p:nvSpPr>
                <p:cNvPr id="8281" name="Rectangle 89"/>
                <p:cNvSpPr>
                  <a:spLocks noChangeArrowheads="1"/>
                </p:cNvSpPr>
                <p:nvPr/>
              </p:nvSpPr>
              <p:spPr bwMode="auto">
                <a:xfrm>
                  <a:off x="1854" y="2000"/>
                  <a:ext cx="510"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endParaRPr lang="es-MX" sz="1100">
                    <a:cs typeface="Times New Roman" pitchFamily="18" charset="0"/>
                  </a:endParaRPr>
                </a:p>
                <a:p>
                  <a:pPr algn="ctr"/>
                  <a:r>
                    <a:rPr lang="es-MX" sz="1100" b="1">
                      <a:cs typeface="Times New Roman" pitchFamily="18" charset="0"/>
                    </a:rPr>
                    <a:t>0.06</a:t>
                  </a:r>
                  <a:endParaRPr lang="es-ES_tradnl" sz="1000" b="1">
                    <a:cs typeface="Times New Roman" pitchFamily="18" charset="0"/>
                  </a:endParaRPr>
                </a:p>
                <a:p>
                  <a:pPr algn="r"/>
                  <a:endParaRPr lang="es-ES_tradnl" b="1"/>
                </a:p>
              </p:txBody>
            </p:sp>
            <p:sp>
              <p:nvSpPr>
                <p:cNvPr id="8341" name="Rectangle 149"/>
                <p:cNvSpPr>
                  <a:spLocks noChangeArrowheads="1"/>
                </p:cNvSpPr>
                <p:nvPr/>
              </p:nvSpPr>
              <p:spPr bwMode="auto">
                <a:xfrm>
                  <a:off x="1826" y="2000"/>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44" name="Group 152"/>
              <p:cNvGrpSpPr>
                <a:grpSpLocks/>
              </p:cNvGrpSpPr>
              <p:nvPr/>
            </p:nvGrpSpPr>
            <p:grpSpPr bwMode="auto">
              <a:xfrm>
                <a:off x="2392" y="2000"/>
                <a:ext cx="948" cy="394"/>
                <a:chOff x="2392" y="2000"/>
                <a:chExt cx="948" cy="394"/>
              </a:xfrm>
            </p:grpSpPr>
            <p:sp>
              <p:nvSpPr>
                <p:cNvPr id="8282" name="Rectangle 90"/>
                <p:cNvSpPr>
                  <a:spLocks noChangeArrowheads="1"/>
                </p:cNvSpPr>
                <p:nvPr/>
              </p:nvSpPr>
              <p:spPr bwMode="auto">
                <a:xfrm>
                  <a:off x="2420" y="2000"/>
                  <a:ext cx="892"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endParaRPr lang="es-MX" sz="1100">
                    <a:cs typeface="Times New Roman" pitchFamily="18" charset="0"/>
                  </a:endParaRPr>
                </a:p>
                <a:p>
                  <a:pPr algn="r"/>
                  <a:r>
                    <a:rPr lang="es-MX" sz="1100">
                      <a:cs typeface="Times New Roman" pitchFamily="18" charset="0"/>
                    </a:rPr>
                    <a:t>178.500</a:t>
                  </a:r>
                  <a:endParaRPr lang="es-ES_tradnl" sz="1000">
                    <a:cs typeface="Times New Roman" pitchFamily="18" charset="0"/>
                  </a:endParaRPr>
                </a:p>
                <a:p>
                  <a:pPr algn="r"/>
                  <a:endParaRPr lang="es-ES_tradnl"/>
                </a:p>
              </p:txBody>
            </p:sp>
            <p:sp>
              <p:nvSpPr>
                <p:cNvPr id="8343" name="Rectangle 151"/>
                <p:cNvSpPr>
                  <a:spLocks noChangeArrowheads="1"/>
                </p:cNvSpPr>
                <p:nvPr/>
              </p:nvSpPr>
              <p:spPr bwMode="auto">
                <a:xfrm>
                  <a:off x="2392" y="2000"/>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46" name="Group 154"/>
              <p:cNvGrpSpPr>
                <a:grpSpLocks/>
              </p:cNvGrpSpPr>
              <p:nvPr/>
            </p:nvGrpSpPr>
            <p:grpSpPr bwMode="auto">
              <a:xfrm>
                <a:off x="0" y="2394"/>
                <a:ext cx="776" cy="606"/>
                <a:chOff x="0" y="2394"/>
                <a:chExt cx="776" cy="606"/>
              </a:xfrm>
            </p:grpSpPr>
            <p:sp>
              <p:nvSpPr>
                <p:cNvPr id="8283" name="Rectangle 91"/>
                <p:cNvSpPr>
                  <a:spLocks noChangeArrowheads="1"/>
                </p:cNvSpPr>
                <p:nvPr/>
              </p:nvSpPr>
              <p:spPr bwMode="auto">
                <a:xfrm>
                  <a:off x="28" y="2394"/>
                  <a:ext cx="720" cy="606"/>
                </a:xfrm>
                <a:prstGeom prst="rect">
                  <a:avLst/>
                </a:prstGeom>
                <a:noFill/>
                <a:ln w="12700">
                  <a:noFill/>
                  <a:miter lim="800000"/>
                  <a:headEnd type="none" w="sm" len="sm"/>
                  <a:tailEnd type="none" w="sm" len="sm"/>
                </a:ln>
                <a:effectLst/>
              </p:spPr>
              <p:txBody>
                <a:bodyPr anchor="ctr"/>
                <a:lstStyle/>
                <a:p>
                  <a:endParaRPr lang="es-MX" sz="1100">
                    <a:cs typeface="Times New Roman" pitchFamily="18" charset="0"/>
                  </a:endParaRPr>
                </a:p>
                <a:p>
                  <a:r>
                    <a:rPr lang="es-MX" sz="1100" b="1">
                      <a:cs typeface="Times New Roman" pitchFamily="18" charset="0"/>
                    </a:rPr>
                    <a:t>Otras Ciudades urbanas de la cuenca</a:t>
                  </a:r>
                  <a:endParaRPr lang="es-ES_tradnl" sz="1000" b="1">
                    <a:cs typeface="Times New Roman" pitchFamily="18" charset="0"/>
                  </a:endParaRPr>
                </a:p>
                <a:p>
                  <a:endParaRPr lang="es-ES_tradnl" b="1"/>
                </a:p>
              </p:txBody>
            </p:sp>
            <p:sp>
              <p:nvSpPr>
                <p:cNvPr id="8345" name="Rectangle 153"/>
                <p:cNvSpPr>
                  <a:spLocks noChangeArrowheads="1"/>
                </p:cNvSpPr>
                <p:nvPr/>
              </p:nvSpPr>
              <p:spPr bwMode="auto">
                <a:xfrm>
                  <a:off x="0" y="2394"/>
                  <a:ext cx="776"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48" name="Group 156"/>
              <p:cNvGrpSpPr>
                <a:grpSpLocks/>
              </p:cNvGrpSpPr>
              <p:nvPr/>
            </p:nvGrpSpPr>
            <p:grpSpPr bwMode="auto">
              <a:xfrm>
                <a:off x="776" y="2394"/>
                <a:ext cx="1050" cy="606"/>
                <a:chOff x="776" y="2394"/>
                <a:chExt cx="1050" cy="606"/>
              </a:xfrm>
            </p:grpSpPr>
            <p:sp>
              <p:nvSpPr>
                <p:cNvPr id="8284" name="Rectangle 92"/>
                <p:cNvSpPr>
                  <a:spLocks noChangeArrowheads="1"/>
                </p:cNvSpPr>
                <p:nvPr/>
              </p:nvSpPr>
              <p:spPr bwMode="auto">
                <a:xfrm>
                  <a:off x="804" y="2394"/>
                  <a:ext cx="994" cy="606"/>
                </a:xfrm>
                <a:prstGeom prst="rect">
                  <a:avLst/>
                </a:prstGeom>
                <a:noFill/>
                <a:ln w="12700">
                  <a:noFill/>
                  <a:miter lim="800000"/>
                  <a:headEnd type="none" w="sm" len="sm"/>
                  <a:tailEnd type="none" w="sm" len="sm"/>
                </a:ln>
                <a:effectLst/>
              </p:spPr>
              <p:txBody>
                <a:bodyPr anchor="ctr"/>
                <a:lstStyle/>
                <a:p>
                  <a:pPr algn="just"/>
                  <a:r>
                    <a:rPr lang="es-MX" sz="1100" b="1">
                      <a:cs typeface="Times New Roman" pitchFamily="18" charset="0"/>
                    </a:rPr>
                    <a:t>Fosas Sépticas</a:t>
                  </a:r>
                  <a:endParaRPr lang="es-ES_tradnl" sz="1000" b="1">
                    <a:cs typeface="Times New Roman" pitchFamily="18" charset="0"/>
                  </a:endParaRPr>
                </a:p>
                <a:p>
                  <a:pPr algn="just"/>
                  <a:endParaRPr lang="es-ES_tradnl" b="1"/>
                </a:p>
              </p:txBody>
            </p:sp>
            <p:sp>
              <p:nvSpPr>
                <p:cNvPr id="8347" name="Rectangle 155"/>
                <p:cNvSpPr>
                  <a:spLocks noChangeArrowheads="1"/>
                </p:cNvSpPr>
                <p:nvPr/>
              </p:nvSpPr>
              <p:spPr bwMode="auto">
                <a:xfrm>
                  <a:off x="776" y="2394"/>
                  <a:ext cx="1050"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50" name="Group 158"/>
              <p:cNvGrpSpPr>
                <a:grpSpLocks/>
              </p:cNvGrpSpPr>
              <p:nvPr/>
            </p:nvGrpSpPr>
            <p:grpSpPr bwMode="auto">
              <a:xfrm>
                <a:off x="1826" y="2394"/>
                <a:ext cx="566" cy="606"/>
                <a:chOff x="1826" y="2394"/>
                <a:chExt cx="566" cy="606"/>
              </a:xfrm>
            </p:grpSpPr>
            <p:sp>
              <p:nvSpPr>
                <p:cNvPr id="8285" name="Rectangle 93"/>
                <p:cNvSpPr>
                  <a:spLocks noChangeArrowheads="1"/>
                </p:cNvSpPr>
                <p:nvPr/>
              </p:nvSpPr>
              <p:spPr bwMode="auto">
                <a:xfrm>
                  <a:off x="1854" y="2394"/>
                  <a:ext cx="510" cy="606"/>
                </a:xfrm>
                <a:prstGeom prst="rect">
                  <a:avLst/>
                </a:prstGeom>
                <a:noFill/>
                <a:ln w="12700">
                  <a:noFill/>
                  <a:miter lim="800000"/>
                  <a:headEnd type="none" w="sm" len="sm"/>
                  <a:tailEnd type="none" w="sm" len="sm"/>
                </a:ln>
                <a:effectLst/>
              </p:spPr>
              <p:txBody>
                <a:bodyPr anchor="ctr"/>
                <a:lstStyle/>
                <a:p>
                  <a:pPr algn="ctr"/>
                  <a:r>
                    <a:rPr lang="es-MX" sz="1100" b="1">
                      <a:cs typeface="Times New Roman" pitchFamily="18" charset="0"/>
                    </a:rPr>
                    <a:t>0.39</a:t>
                  </a:r>
                  <a:endParaRPr lang="es-ES_tradnl" b="1"/>
                </a:p>
              </p:txBody>
            </p:sp>
            <p:sp>
              <p:nvSpPr>
                <p:cNvPr id="8349" name="Rectangle 157"/>
                <p:cNvSpPr>
                  <a:spLocks noChangeArrowheads="1"/>
                </p:cNvSpPr>
                <p:nvPr/>
              </p:nvSpPr>
              <p:spPr bwMode="auto">
                <a:xfrm>
                  <a:off x="1826" y="2394"/>
                  <a:ext cx="566"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52" name="Group 160"/>
              <p:cNvGrpSpPr>
                <a:grpSpLocks/>
              </p:cNvGrpSpPr>
              <p:nvPr/>
            </p:nvGrpSpPr>
            <p:grpSpPr bwMode="auto">
              <a:xfrm>
                <a:off x="2392" y="2394"/>
                <a:ext cx="948" cy="606"/>
                <a:chOff x="2392" y="2394"/>
                <a:chExt cx="948" cy="606"/>
              </a:xfrm>
            </p:grpSpPr>
            <p:sp>
              <p:nvSpPr>
                <p:cNvPr id="8286" name="Rectangle 94"/>
                <p:cNvSpPr>
                  <a:spLocks noChangeArrowheads="1"/>
                </p:cNvSpPr>
                <p:nvPr/>
              </p:nvSpPr>
              <p:spPr bwMode="auto">
                <a:xfrm>
                  <a:off x="2420" y="2394"/>
                  <a:ext cx="892" cy="606"/>
                </a:xfrm>
                <a:prstGeom prst="rect">
                  <a:avLst/>
                </a:prstGeom>
                <a:noFill/>
                <a:ln w="12700">
                  <a:noFill/>
                  <a:miter lim="800000"/>
                  <a:headEnd type="none" w="sm" len="sm"/>
                  <a:tailEnd type="none" w="sm" len="sm"/>
                </a:ln>
                <a:effectLst/>
              </p:spPr>
              <p:txBody>
                <a:bodyPr anchor="ctr"/>
                <a:lstStyle/>
                <a:p>
                  <a:pPr algn="r"/>
                  <a:r>
                    <a:rPr lang="es-MX" sz="1100">
                      <a:cs typeface="Times New Roman" pitchFamily="18" charset="0"/>
                    </a:rPr>
                    <a:t>1.237.250</a:t>
                  </a:r>
                  <a:endParaRPr lang="es-ES_tradnl" sz="1000">
                    <a:cs typeface="Times New Roman" pitchFamily="18" charset="0"/>
                  </a:endParaRPr>
                </a:p>
                <a:p>
                  <a:pPr algn="r"/>
                  <a:endParaRPr lang="es-ES_tradnl"/>
                </a:p>
              </p:txBody>
            </p:sp>
            <p:sp>
              <p:nvSpPr>
                <p:cNvPr id="8351" name="Rectangle 159"/>
                <p:cNvSpPr>
                  <a:spLocks noChangeArrowheads="1"/>
                </p:cNvSpPr>
                <p:nvPr/>
              </p:nvSpPr>
              <p:spPr bwMode="auto">
                <a:xfrm>
                  <a:off x="2392" y="2394"/>
                  <a:ext cx="948" cy="60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54" name="Group 162"/>
              <p:cNvGrpSpPr>
                <a:grpSpLocks/>
              </p:cNvGrpSpPr>
              <p:nvPr/>
            </p:nvGrpSpPr>
            <p:grpSpPr bwMode="auto">
              <a:xfrm>
                <a:off x="0" y="3000"/>
                <a:ext cx="776" cy="394"/>
                <a:chOff x="0" y="3000"/>
                <a:chExt cx="776" cy="394"/>
              </a:xfrm>
            </p:grpSpPr>
            <p:sp>
              <p:nvSpPr>
                <p:cNvPr id="8287" name="Rectangle 95"/>
                <p:cNvSpPr>
                  <a:spLocks noChangeArrowheads="1"/>
                </p:cNvSpPr>
                <p:nvPr/>
              </p:nvSpPr>
              <p:spPr bwMode="auto">
                <a:xfrm>
                  <a:off x="28" y="3000"/>
                  <a:ext cx="720" cy="394"/>
                </a:xfrm>
                <a:prstGeom prst="rect">
                  <a:avLst/>
                </a:prstGeom>
                <a:noFill/>
                <a:ln w="12700">
                  <a:noFill/>
                  <a:miter lim="800000"/>
                  <a:headEnd type="none" w="sm" len="sm"/>
                  <a:tailEnd type="none" w="sm" len="sm"/>
                </a:ln>
                <a:effectLst/>
              </p:spPr>
              <p:txBody>
                <a:bodyPr anchor="ctr"/>
                <a:lstStyle/>
                <a:p>
                  <a:pPr algn="r"/>
                  <a:endParaRPr lang="es-MX" sz="1100" b="1">
                    <a:cs typeface="Times New Roman" pitchFamily="18" charset="0"/>
                  </a:endParaRPr>
                </a:p>
                <a:p>
                  <a:pPr algn="r"/>
                  <a:endParaRPr lang="es-MX" sz="1100" b="1">
                    <a:cs typeface="Times New Roman" pitchFamily="18" charset="0"/>
                  </a:endParaRPr>
                </a:p>
                <a:p>
                  <a:pPr algn="r"/>
                  <a:r>
                    <a:rPr lang="es-MX" sz="1400" b="1">
                      <a:cs typeface="Times New Roman" pitchFamily="18" charset="0"/>
                    </a:rPr>
                    <a:t>Total</a:t>
                  </a:r>
                  <a:endParaRPr lang="es-ES_tradnl" sz="1400">
                    <a:cs typeface="Times New Roman" pitchFamily="18" charset="0"/>
                  </a:endParaRPr>
                </a:p>
                <a:p>
                  <a:pPr algn="r"/>
                  <a:endParaRPr lang="es-ES_tradnl" sz="1400"/>
                </a:p>
              </p:txBody>
            </p:sp>
            <p:sp>
              <p:nvSpPr>
                <p:cNvPr id="8353" name="Rectangle 161"/>
                <p:cNvSpPr>
                  <a:spLocks noChangeArrowheads="1"/>
                </p:cNvSpPr>
                <p:nvPr/>
              </p:nvSpPr>
              <p:spPr bwMode="auto">
                <a:xfrm>
                  <a:off x="0" y="3000"/>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56" name="Group 164"/>
              <p:cNvGrpSpPr>
                <a:grpSpLocks/>
              </p:cNvGrpSpPr>
              <p:nvPr/>
            </p:nvGrpSpPr>
            <p:grpSpPr bwMode="auto">
              <a:xfrm>
                <a:off x="776" y="3000"/>
                <a:ext cx="1050" cy="394"/>
                <a:chOff x="776" y="3000"/>
                <a:chExt cx="1050" cy="394"/>
              </a:xfrm>
            </p:grpSpPr>
            <p:sp>
              <p:nvSpPr>
                <p:cNvPr id="8288" name="Rectangle 96"/>
                <p:cNvSpPr>
                  <a:spLocks noChangeArrowheads="1"/>
                </p:cNvSpPr>
                <p:nvPr/>
              </p:nvSpPr>
              <p:spPr bwMode="auto">
                <a:xfrm>
                  <a:off x="804" y="3000"/>
                  <a:ext cx="994" cy="394"/>
                </a:xfrm>
                <a:prstGeom prst="rect">
                  <a:avLst/>
                </a:prstGeom>
                <a:noFill/>
                <a:ln w="12700">
                  <a:noFill/>
                  <a:miter lim="800000"/>
                  <a:headEnd type="none" w="sm" len="sm"/>
                  <a:tailEnd type="none" w="sm" len="sm"/>
                </a:ln>
                <a:effectLst/>
              </p:spPr>
              <p:txBody>
                <a:bodyPr anchor="ctr"/>
                <a:lstStyle/>
                <a:p>
                  <a:pPr algn="just"/>
                  <a:r>
                    <a:rPr lang="es-ES_tradnl" sz="1000">
                      <a:cs typeface="Times New Roman" pitchFamily="18" charset="0"/>
                    </a:rPr>
                    <a:t> </a:t>
                  </a:r>
                </a:p>
                <a:p>
                  <a:pPr algn="just"/>
                  <a:endParaRPr lang="es-ES_tradnl"/>
                </a:p>
              </p:txBody>
            </p:sp>
            <p:sp>
              <p:nvSpPr>
                <p:cNvPr id="8355" name="Rectangle 163"/>
                <p:cNvSpPr>
                  <a:spLocks noChangeArrowheads="1"/>
                </p:cNvSpPr>
                <p:nvPr/>
              </p:nvSpPr>
              <p:spPr bwMode="auto">
                <a:xfrm>
                  <a:off x="776" y="3000"/>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58" name="Group 166"/>
              <p:cNvGrpSpPr>
                <a:grpSpLocks/>
              </p:cNvGrpSpPr>
              <p:nvPr/>
            </p:nvGrpSpPr>
            <p:grpSpPr bwMode="auto">
              <a:xfrm>
                <a:off x="1826" y="3000"/>
                <a:ext cx="566" cy="394"/>
                <a:chOff x="1826" y="3000"/>
                <a:chExt cx="566" cy="394"/>
              </a:xfrm>
            </p:grpSpPr>
            <p:sp>
              <p:nvSpPr>
                <p:cNvPr id="8289" name="Rectangle 97"/>
                <p:cNvSpPr>
                  <a:spLocks noChangeArrowheads="1"/>
                </p:cNvSpPr>
                <p:nvPr/>
              </p:nvSpPr>
              <p:spPr bwMode="auto">
                <a:xfrm>
                  <a:off x="1854" y="3000"/>
                  <a:ext cx="510" cy="394"/>
                </a:xfrm>
                <a:prstGeom prst="rect">
                  <a:avLst/>
                </a:prstGeom>
                <a:noFill/>
                <a:ln w="12700">
                  <a:noFill/>
                  <a:miter lim="800000"/>
                  <a:headEnd type="none" w="sm" len="sm"/>
                  <a:tailEnd type="none" w="sm" len="sm"/>
                </a:ln>
                <a:effectLst/>
              </p:spPr>
              <p:txBody>
                <a:bodyPr anchor="ctr"/>
                <a:lstStyle/>
                <a:p>
                  <a:pPr algn="r"/>
                  <a:endParaRPr lang="es-MX" sz="1100" b="1">
                    <a:cs typeface="Times New Roman" pitchFamily="18" charset="0"/>
                  </a:endParaRPr>
                </a:p>
                <a:p>
                  <a:pPr algn="ctr"/>
                  <a:r>
                    <a:rPr lang="es-MX" sz="1400" b="1">
                      <a:cs typeface="Times New Roman" pitchFamily="18" charset="0"/>
                    </a:rPr>
                    <a:t>4.73</a:t>
                  </a:r>
                  <a:endParaRPr lang="es-ES_tradnl" sz="1400"/>
                </a:p>
              </p:txBody>
            </p:sp>
            <p:sp>
              <p:nvSpPr>
                <p:cNvPr id="8357" name="Rectangle 165"/>
                <p:cNvSpPr>
                  <a:spLocks noChangeArrowheads="1"/>
                </p:cNvSpPr>
                <p:nvPr/>
              </p:nvSpPr>
              <p:spPr bwMode="auto">
                <a:xfrm>
                  <a:off x="1826" y="3000"/>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60" name="Group 168"/>
              <p:cNvGrpSpPr>
                <a:grpSpLocks/>
              </p:cNvGrpSpPr>
              <p:nvPr/>
            </p:nvGrpSpPr>
            <p:grpSpPr bwMode="auto">
              <a:xfrm>
                <a:off x="2392" y="3000"/>
                <a:ext cx="948" cy="394"/>
                <a:chOff x="2392" y="3000"/>
                <a:chExt cx="948" cy="394"/>
              </a:xfrm>
            </p:grpSpPr>
            <p:sp>
              <p:nvSpPr>
                <p:cNvPr id="8290" name="Rectangle 98"/>
                <p:cNvSpPr>
                  <a:spLocks noChangeArrowheads="1"/>
                </p:cNvSpPr>
                <p:nvPr/>
              </p:nvSpPr>
              <p:spPr bwMode="auto">
                <a:xfrm>
                  <a:off x="2420" y="3000"/>
                  <a:ext cx="892" cy="394"/>
                </a:xfrm>
                <a:prstGeom prst="rect">
                  <a:avLst/>
                </a:prstGeom>
                <a:noFill/>
                <a:ln w="12700">
                  <a:noFill/>
                  <a:miter lim="800000"/>
                  <a:headEnd type="none" w="sm" len="sm"/>
                  <a:tailEnd type="none" w="sm" len="sm"/>
                </a:ln>
                <a:effectLst/>
              </p:spPr>
              <p:txBody>
                <a:bodyPr anchor="ctr"/>
                <a:lstStyle/>
                <a:p>
                  <a:pPr algn="r"/>
                  <a:endParaRPr lang="es-MX" sz="1100" b="1">
                    <a:cs typeface="Times New Roman" pitchFamily="18" charset="0"/>
                  </a:endParaRPr>
                </a:p>
                <a:p>
                  <a:pPr algn="r"/>
                  <a:endParaRPr lang="es-MX" sz="1100" b="1">
                    <a:cs typeface="Times New Roman" pitchFamily="18" charset="0"/>
                  </a:endParaRPr>
                </a:p>
                <a:p>
                  <a:pPr algn="r"/>
                  <a:r>
                    <a:rPr lang="es-MX" sz="1100" b="1">
                      <a:cs typeface="Times New Roman" pitchFamily="18" charset="0"/>
                    </a:rPr>
                    <a:t>14.954.725</a:t>
                  </a:r>
                  <a:endParaRPr lang="es-ES_tradnl" sz="1000">
                    <a:cs typeface="Times New Roman" pitchFamily="18" charset="0"/>
                  </a:endParaRPr>
                </a:p>
                <a:p>
                  <a:pPr algn="r"/>
                  <a:endParaRPr lang="es-ES_tradnl"/>
                </a:p>
              </p:txBody>
            </p:sp>
            <p:sp>
              <p:nvSpPr>
                <p:cNvPr id="8359" name="Rectangle 167"/>
                <p:cNvSpPr>
                  <a:spLocks noChangeArrowheads="1"/>
                </p:cNvSpPr>
                <p:nvPr/>
              </p:nvSpPr>
              <p:spPr bwMode="auto">
                <a:xfrm>
                  <a:off x="2392" y="3000"/>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62" name="Group 170"/>
              <p:cNvGrpSpPr>
                <a:grpSpLocks/>
              </p:cNvGrpSpPr>
              <p:nvPr/>
            </p:nvGrpSpPr>
            <p:grpSpPr bwMode="auto">
              <a:xfrm>
                <a:off x="0" y="3394"/>
                <a:ext cx="3340" cy="384"/>
                <a:chOff x="0" y="3394"/>
                <a:chExt cx="3340" cy="384"/>
              </a:xfrm>
            </p:grpSpPr>
            <p:sp>
              <p:nvSpPr>
                <p:cNvPr id="8291" name="Rectangle 99"/>
                <p:cNvSpPr>
                  <a:spLocks noChangeArrowheads="1"/>
                </p:cNvSpPr>
                <p:nvPr/>
              </p:nvSpPr>
              <p:spPr bwMode="auto">
                <a:xfrm>
                  <a:off x="28" y="3394"/>
                  <a:ext cx="3284" cy="384"/>
                </a:xfrm>
                <a:prstGeom prst="rect">
                  <a:avLst/>
                </a:prstGeom>
                <a:noFill/>
                <a:ln w="12700">
                  <a:noFill/>
                  <a:miter lim="800000"/>
                  <a:headEnd type="none" w="sm" len="sm"/>
                  <a:tailEnd type="none" w="sm" len="sm"/>
                </a:ln>
                <a:effectLst/>
              </p:spPr>
              <p:txBody>
                <a:bodyPr anchor="ctr"/>
                <a:lstStyle/>
                <a:p>
                  <a:pPr algn="r"/>
                  <a:r>
                    <a:rPr lang="es-ES_tradnl" sz="1000">
                      <a:cs typeface="Times New Roman" pitchFamily="18" charset="0"/>
                    </a:rPr>
                    <a:t> </a:t>
                  </a:r>
                </a:p>
                <a:p>
                  <a:pPr algn="r"/>
                  <a:endParaRPr lang="es-ES_tradnl"/>
                </a:p>
              </p:txBody>
            </p:sp>
            <p:sp>
              <p:nvSpPr>
                <p:cNvPr id="8361" name="Rectangle 169"/>
                <p:cNvSpPr>
                  <a:spLocks noChangeArrowheads="1"/>
                </p:cNvSpPr>
                <p:nvPr/>
              </p:nvSpPr>
              <p:spPr bwMode="auto">
                <a:xfrm>
                  <a:off x="0" y="3394"/>
                  <a:ext cx="3340"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64" name="Group 172"/>
              <p:cNvGrpSpPr>
                <a:grpSpLocks/>
              </p:cNvGrpSpPr>
              <p:nvPr/>
            </p:nvGrpSpPr>
            <p:grpSpPr bwMode="auto">
              <a:xfrm>
                <a:off x="0" y="3778"/>
                <a:ext cx="3340" cy="365"/>
                <a:chOff x="0" y="3778"/>
                <a:chExt cx="3340" cy="365"/>
              </a:xfrm>
            </p:grpSpPr>
            <p:sp>
              <p:nvSpPr>
                <p:cNvPr id="8292" name="Rectangle 100"/>
                <p:cNvSpPr>
                  <a:spLocks noChangeArrowheads="1"/>
                </p:cNvSpPr>
                <p:nvPr/>
              </p:nvSpPr>
              <p:spPr bwMode="auto">
                <a:xfrm>
                  <a:off x="28" y="3778"/>
                  <a:ext cx="3284" cy="365"/>
                </a:xfrm>
                <a:prstGeom prst="rect">
                  <a:avLst/>
                </a:prstGeom>
                <a:noFill/>
                <a:ln w="12700">
                  <a:noFill/>
                  <a:miter lim="800000"/>
                  <a:headEnd type="none" w="sm" len="sm"/>
                  <a:tailEnd type="none" w="sm" len="sm"/>
                </a:ln>
                <a:effectLst/>
              </p:spPr>
              <p:txBody>
                <a:bodyPr bIns="0" anchor="ctr"/>
                <a:lstStyle/>
                <a:p>
                  <a:endParaRPr lang="es-MX" sz="1100" b="1">
                    <a:cs typeface="Times New Roman" pitchFamily="18" charset="0"/>
                  </a:endParaRPr>
                </a:p>
                <a:p>
                  <a:r>
                    <a:rPr lang="es-MX" sz="1100" b="1">
                      <a:cs typeface="Times New Roman" pitchFamily="18" charset="0"/>
                    </a:rPr>
                    <a:t>Operación y Mantenimiento</a:t>
                  </a:r>
                  <a:endParaRPr lang="es-MX" sz="800" b="1">
                    <a:cs typeface="Times New Roman" pitchFamily="18" charset="0"/>
                  </a:endParaRPr>
                </a:p>
                <a:p>
                  <a:endParaRPr lang="es-MX"/>
                </a:p>
              </p:txBody>
            </p:sp>
            <p:sp>
              <p:nvSpPr>
                <p:cNvPr id="8363" name="Rectangle 171"/>
                <p:cNvSpPr>
                  <a:spLocks noChangeArrowheads="1"/>
                </p:cNvSpPr>
                <p:nvPr/>
              </p:nvSpPr>
              <p:spPr bwMode="auto">
                <a:xfrm>
                  <a:off x="0" y="3778"/>
                  <a:ext cx="3340" cy="365"/>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66" name="Group 174"/>
              <p:cNvGrpSpPr>
                <a:grpSpLocks/>
              </p:cNvGrpSpPr>
              <p:nvPr/>
            </p:nvGrpSpPr>
            <p:grpSpPr bwMode="auto">
              <a:xfrm>
                <a:off x="0" y="4143"/>
                <a:ext cx="776" cy="394"/>
                <a:chOff x="0" y="4143"/>
                <a:chExt cx="776" cy="394"/>
              </a:xfrm>
            </p:grpSpPr>
            <p:sp>
              <p:nvSpPr>
                <p:cNvPr id="8293" name="Rectangle 101"/>
                <p:cNvSpPr>
                  <a:spLocks noChangeArrowheads="1"/>
                </p:cNvSpPr>
                <p:nvPr/>
              </p:nvSpPr>
              <p:spPr bwMode="auto">
                <a:xfrm>
                  <a:off x="28" y="4143"/>
                  <a:ext cx="720" cy="394"/>
                </a:xfrm>
                <a:prstGeom prst="rect">
                  <a:avLst/>
                </a:prstGeom>
                <a:noFill/>
                <a:ln w="12700">
                  <a:noFill/>
                  <a:miter lim="800000"/>
                  <a:headEnd type="none" w="sm" len="sm"/>
                  <a:tailEnd type="none" w="sm" len="sm"/>
                </a:ln>
                <a:effectLst/>
              </p:spPr>
              <p:txBody>
                <a:bodyPr anchor="ctr"/>
                <a:lstStyle/>
                <a:p>
                  <a:pPr>
                    <a:tabLst>
                      <a:tab pos="2700338" algn="ctr"/>
                      <a:tab pos="5400675" algn="r"/>
                    </a:tabLst>
                  </a:pPr>
                  <a:endParaRPr lang="es-MX" sz="1100">
                    <a:cs typeface="Times New Roman" pitchFamily="18" charset="0"/>
                  </a:endParaRPr>
                </a:p>
                <a:p>
                  <a:pPr>
                    <a:tabLst>
                      <a:tab pos="2700338" algn="ctr"/>
                      <a:tab pos="5400675" algn="r"/>
                    </a:tabLst>
                  </a:pPr>
                  <a:r>
                    <a:rPr lang="es-MX" sz="1100" b="1">
                      <a:cs typeface="Times New Roman" pitchFamily="18" charset="0"/>
                    </a:rPr>
                    <a:t>Latacunga</a:t>
                  </a:r>
                  <a:endParaRPr lang="es-ES_tradnl" sz="1000" b="1">
                    <a:cs typeface="Times New Roman" pitchFamily="18" charset="0"/>
                  </a:endParaRPr>
                </a:p>
                <a:p>
                  <a:pPr>
                    <a:tabLst>
                      <a:tab pos="2700338" algn="ctr"/>
                      <a:tab pos="5400675" algn="r"/>
                    </a:tabLst>
                  </a:pPr>
                  <a:endParaRPr lang="es-ES_tradnl" b="1"/>
                </a:p>
              </p:txBody>
            </p:sp>
            <p:sp>
              <p:nvSpPr>
                <p:cNvPr id="8365" name="Rectangle 173"/>
                <p:cNvSpPr>
                  <a:spLocks noChangeArrowheads="1"/>
                </p:cNvSpPr>
                <p:nvPr/>
              </p:nvSpPr>
              <p:spPr bwMode="auto">
                <a:xfrm>
                  <a:off x="0" y="4143"/>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68" name="Group 176"/>
              <p:cNvGrpSpPr>
                <a:grpSpLocks/>
              </p:cNvGrpSpPr>
              <p:nvPr/>
            </p:nvGrpSpPr>
            <p:grpSpPr bwMode="auto">
              <a:xfrm>
                <a:off x="776" y="4143"/>
                <a:ext cx="1050" cy="394"/>
                <a:chOff x="776" y="4143"/>
                <a:chExt cx="1050" cy="394"/>
              </a:xfrm>
            </p:grpSpPr>
            <p:sp>
              <p:nvSpPr>
                <p:cNvPr id="8294" name="Rectangle 102"/>
                <p:cNvSpPr>
                  <a:spLocks noChangeArrowheads="1"/>
                </p:cNvSpPr>
                <p:nvPr/>
              </p:nvSpPr>
              <p:spPr bwMode="auto">
                <a:xfrm>
                  <a:off x="804" y="4143"/>
                  <a:ext cx="994" cy="394"/>
                </a:xfrm>
                <a:prstGeom prst="rect">
                  <a:avLst/>
                </a:prstGeom>
                <a:noFill/>
                <a:ln w="12700">
                  <a:noFill/>
                  <a:miter lim="800000"/>
                  <a:headEnd type="none" w="sm" len="sm"/>
                  <a:tailEnd type="none" w="sm" len="sm"/>
                </a:ln>
                <a:effectLst/>
              </p:spPr>
              <p:txBody>
                <a:bodyPr anchor="ctr"/>
                <a:lstStyle/>
                <a:p>
                  <a:pPr>
                    <a:tabLst>
                      <a:tab pos="2700338" algn="ctr"/>
                      <a:tab pos="5400675" algn="r"/>
                    </a:tabLst>
                  </a:pPr>
                  <a:endParaRPr lang="es-MX" sz="1100">
                    <a:cs typeface="Times New Roman" pitchFamily="18" charset="0"/>
                  </a:endParaRPr>
                </a:p>
                <a:p>
                  <a:pPr>
                    <a:tabLst>
                      <a:tab pos="2700338" algn="ctr"/>
                      <a:tab pos="5400675" algn="r"/>
                    </a:tabLst>
                  </a:pPr>
                  <a:endParaRPr lang="es-MX" sz="1100">
                    <a:cs typeface="Times New Roman" pitchFamily="18" charset="0"/>
                  </a:endParaRPr>
                </a:p>
                <a:p>
                  <a:pPr>
                    <a:tabLst>
                      <a:tab pos="2700338" algn="ctr"/>
                      <a:tab pos="5400675" algn="r"/>
                    </a:tabLst>
                  </a:pPr>
                  <a:r>
                    <a:rPr lang="es-MX" sz="1100" b="1">
                      <a:cs typeface="Times New Roman" pitchFamily="18" charset="0"/>
                    </a:rPr>
                    <a:t>O&amp;M de la Planta</a:t>
                  </a:r>
                  <a:endParaRPr lang="es-ES_tradnl" sz="1000" b="1">
                    <a:cs typeface="Times New Roman" pitchFamily="18" charset="0"/>
                  </a:endParaRPr>
                </a:p>
                <a:p>
                  <a:pPr>
                    <a:tabLst>
                      <a:tab pos="2700338" algn="ctr"/>
                      <a:tab pos="5400675" algn="r"/>
                    </a:tabLst>
                  </a:pPr>
                  <a:endParaRPr lang="es-ES_tradnl" b="1"/>
                </a:p>
              </p:txBody>
            </p:sp>
            <p:sp>
              <p:nvSpPr>
                <p:cNvPr id="8367" name="Rectangle 175"/>
                <p:cNvSpPr>
                  <a:spLocks noChangeArrowheads="1"/>
                </p:cNvSpPr>
                <p:nvPr/>
              </p:nvSpPr>
              <p:spPr bwMode="auto">
                <a:xfrm>
                  <a:off x="776" y="4143"/>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70" name="Group 178"/>
              <p:cNvGrpSpPr>
                <a:grpSpLocks/>
              </p:cNvGrpSpPr>
              <p:nvPr/>
            </p:nvGrpSpPr>
            <p:grpSpPr bwMode="auto">
              <a:xfrm>
                <a:off x="1826" y="4143"/>
                <a:ext cx="566" cy="394"/>
                <a:chOff x="1826" y="4143"/>
                <a:chExt cx="566" cy="394"/>
              </a:xfrm>
            </p:grpSpPr>
            <p:sp>
              <p:nvSpPr>
                <p:cNvPr id="8295" name="Rectangle 103"/>
                <p:cNvSpPr>
                  <a:spLocks noChangeArrowheads="1"/>
                </p:cNvSpPr>
                <p:nvPr/>
              </p:nvSpPr>
              <p:spPr bwMode="auto">
                <a:xfrm>
                  <a:off x="1854" y="4143"/>
                  <a:ext cx="510" cy="394"/>
                </a:xfrm>
                <a:prstGeom prst="rect">
                  <a:avLst/>
                </a:prstGeom>
                <a:noFill/>
                <a:ln w="12700">
                  <a:noFill/>
                  <a:miter lim="800000"/>
                  <a:headEnd type="none" w="sm" len="sm"/>
                  <a:tailEnd type="none" w="sm" len="sm"/>
                </a:ln>
                <a:effectLst/>
              </p:spPr>
              <p:txBody>
                <a:bodyPr anchor="ctr"/>
                <a:lstStyle/>
                <a:p>
                  <a:pPr algn="ctr"/>
                  <a:r>
                    <a:rPr lang="es-MX" sz="1100" b="1">
                      <a:cs typeface="Times New Roman" pitchFamily="18" charset="0"/>
                    </a:rPr>
                    <a:t>0.091</a:t>
                  </a:r>
                  <a:endParaRPr lang="es-ES_tradnl"/>
                </a:p>
              </p:txBody>
            </p:sp>
            <p:sp>
              <p:nvSpPr>
                <p:cNvPr id="8369" name="Rectangle 177"/>
                <p:cNvSpPr>
                  <a:spLocks noChangeArrowheads="1"/>
                </p:cNvSpPr>
                <p:nvPr/>
              </p:nvSpPr>
              <p:spPr bwMode="auto">
                <a:xfrm>
                  <a:off x="1826" y="4143"/>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72" name="Group 180"/>
              <p:cNvGrpSpPr>
                <a:grpSpLocks/>
              </p:cNvGrpSpPr>
              <p:nvPr/>
            </p:nvGrpSpPr>
            <p:grpSpPr bwMode="auto">
              <a:xfrm>
                <a:off x="2392" y="4143"/>
                <a:ext cx="948" cy="394"/>
                <a:chOff x="2392" y="4143"/>
                <a:chExt cx="948" cy="394"/>
              </a:xfrm>
            </p:grpSpPr>
            <p:sp>
              <p:nvSpPr>
                <p:cNvPr id="8296" name="Rectangle 104"/>
                <p:cNvSpPr>
                  <a:spLocks noChangeArrowheads="1"/>
                </p:cNvSpPr>
                <p:nvPr/>
              </p:nvSpPr>
              <p:spPr bwMode="auto">
                <a:xfrm>
                  <a:off x="2420" y="4143"/>
                  <a:ext cx="892"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endParaRPr lang="es-MX" sz="1100">
                    <a:cs typeface="Times New Roman" pitchFamily="18" charset="0"/>
                  </a:endParaRPr>
                </a:p>
                <a:p>
                  <a:pPr algn="r"/>
                  <a:r>
                    <a:rPr lang="es-MX" sz="1100">
                      <a:cs typeface="Times New Roman" pitchFamily="18" charset="0"/>
                    </a:rPr>
                    <a:t>2.279.000</a:t>
                  </a:r>
                  <a:endParaRPr lang="es-ES_tradnl" sz="1000">
                    <a:cs typeface="Times New Roman" pitchFamily="18" charset="0"/>
                  </a:endParaRPr>
                </a:p>
                <a:p>
                  <a:pPr algn="r"/>
                  <a:endParaRPr lang="es-ES_tradnl"/>
                </a:p>
              </p:txBody>
            </p:sp>
            <p:sp>
              <p:nvSpPr>
                <p:cNvPr id="8371" name="Rectangle 179"/>
                <p:cNvSpPr>
                  <a:spLocks noChangeArrowheads="1"/>
                </p:cNvSpPr>
                <p:nvPr/>
              </p:nvSpPr>
              <p:spPr bwMode="auto">
                <a:xfrm>
                  <a:off x="2392" y="4143"/>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74" name="Group 182"/>
              <p:cNvGrpSpPr>
                <a:grpSpLocks/>
              </p:cNvGrpSpPr>
              <p:nvPr/>
            </p:nvGrpSpPr>
            <p:grpSpPr bwMode="auto">
              <a:xfrm>
                <a:off x="0" y="4537"/>
                <a:ext cx="776" cy="394"/>
                <a:chOff x="0" y="4537"/>
                <a:chExt cx="776" cy="394"/>
              </a:xfrm>
            </p:grpSpPr>
            <p:sp>
              <p:nvSpPr>
                <p:cNvPr id="8297" name="Rectangle 105"/>
                <p:cNvSpPr>
                  <a:spLocks noChangeArrowheads="1"/>
                </p:cNvSpPr>
                <p:nvPr/>
              </p:nvSpPr>
              <p:spPr bwMode="auto">
                <a:xfrm>
                  <a:off x="28" y="4537"/>
                  <a:ext cx="720"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endParaRPr lang="es-MX" sz="1100">
                    <a:cs typeface="Times New Roman" pitchFamily="18" charset="0"/>
                  </a:endParaRPr>
                </a:p>
                <a:p>
                  <a:pPr algn="just"/>
                  <a:r>
                    <a:rPr lang="es-MX" sz="1100" b="1">
                      <a:cs typeface="Times New Roman" pitchFamily="18" charset="0"/>
                    </a:rPr>
                    <a:t>Salcedo</a:t>
                  </a:r>
                  <a:endParaRPr lang="es-ES_tradnl" sz="1000" b="1">
                    <a:cs typeface="Times New Roman" pitchFamily="18" charset="0"/>
                  </a:endParaRPr>
                </a:p>
                <a:p>
                  <a:pPr algn="just"/>
                  <a:endParaRPr lang="es-ES_tradnl" b="1"/>
                </a:p>
              </p:txBody>
            </p:sp>
            <p:sp>
              <p:nvSpPr>
                <p:cNvPr id="8373" name="Rectangle 181"/>
                <p:cNvSpPr>
                  <a:spLocks noChangeArrowheads="1"/>
                </p:cNvSpPr>
                <p:nvPr/>
              </p:nvSpPr>
              <p:spPr bwMode="auto">
                <a:xfrm>
                  <a:off x="0" y="4537"/>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76" name="Group 184"/>
              <p:cNvGrpSpPr>
                <a:grpSpLocks/>
              </p:cNvGrpSpPr>
              <p:nvPr/>
            </p:nvGrpSpPr>
            <p:grpSpPr bwMode="auto">
              <a:xfrm>
                <a:off x="776" y="4537"/>
                <a:ext cx="1050" cy="394"/>
                <a:chOff x="776" y="4537"/>
                <a:chExt cx="1050" cy="394"/>
              </a:xfrm>
            </p:grpSpPr>
            <p:sp>
              <p:nvSpPr>
                <p:cNvPr id="8298" name="Rectangle 106"/>
                <p:cNvSpPr>
                  <a:spLocks noChangeArrowheads="1"/>
                </p:cNvSpPr>
                <p:nvPr/>
              </p:nvSpPr>
              <p:spPr bwMode="auto">
                <a:xfrm>
                  <a:off x="804" y="4537"/>
                  <a:ext cx="994" cy="394"/>
                </a:xfrm>
                <a:prstGeom prst="rect">
                  <a:avLst/>
                </a:prstGeom>
                <a:noFill/>
                <a:ln w="12700">
                  <a:noFill/>
                  <a:miter lim="800000"/>
                  <a:headEnd type="none" w="sm" len="sm"/>
                  <a:tailEnd type="none" w="sm" len="sm"/>
                </a:ln>
                <a:effectLst/>
              </p:spPr>
              <p:txBody>
                <a:bodyPr anchor="ctr"/>
                <a:lstStyle/>
                <a:p>
                  <a:pPr algn="just"/>
                  <a:endParaRPr lang="es-MX" sz="1100">
                    <a:cs typeface="Times New Roman" pitchFamily="18" charset="0"/>
                  </a:endParaRPr>
                </a:p>
                <a:p>
                  <a:pPr algn="just"/>
                  <a:endParaRPr lang="es-MX" sz="1100">
                    <a:cs typeface="Times New Roman" pitchFamily="18" charset="0"/>
                  </a:endParaRPr>
                </a:p>
                <a:p>
                  <a:pPr algn="just"/>
                  <a:r>
                    <a:rPr lang="es-MX" sz="1100" b="1">
                      <a:cs typeface="Times New Roman" pitchFamily="18" charset="0"/>
                    </a:rPr>
                    <a:t>O&amp;M de la Planta</a:t>
                  </a:r>
                  <a:endParaRPr lang="es-ES_tradnl" sz="1000" b="1">
                    <a:cs typeface="Times New Roman" pitchFamily="18" charset="0"/>
                  </a:endParaRPr>
                </a:p>
                <a:p>
                  <a:pPr algn="just"/>
                  <a:endParaRPr lang="es-ES_tradnl" b="1"/>
                </a:p>
              </p:txBody>
            </p:sp>
            <p:sp>
              <p:nvSpPr>
                <p:cNvPr id="8375" name="Rectangle 183"/>
                <p:cNvSpPr>
                  <a:spLocks noChangeArrowheads="1"/>
                </p:cNvSpPr>
                <p:nvPr/>
              </p:nvSpPr>
              <p:spPr bwMode="auto">
                <a:xfrm>
                  <a:off x="776" y="4537"/>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78" name="Group 186"/>
              <p:cNvGrpSpPr>
                <a:grpSpLocks/>
              </p:cNvGrpSpPr>
              <p:nvPr/>
            </p:nvGrpSpPr>
            <p:grpSpPr bwMode="auto">
              <a:xfrm>
                <a:off x="1826" y="4537"/>
                <a:ext cx="566" cy="394"/>
                <a:chOff x="1826" y="4537"/>
                <a:chExt cx="566" cy="394"/>
              </a:xfrm>
            </p:grpSpPr>
            <p:sp>
              <p:nvSpPr>
                <p:cNvPr id="8299" name="Rectangle 107"/>
                <p:cNvSpPr>
                  <a:spLocks noChangeArrowheads="1"/>
                </p:cNvSpPr>
                <p:nvPr/>
              </p:nvSpPr>
              <p:spPr bwMode="auto">
                <a:xfrm>
                  <a:off x="1854" y="4537"/>
                  <a:ext cx="510"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endParaRPr lang="es-MX" sz="1100">
                    <a:cs typeface="Times New Roman" pitchFamily="18" charset="0"/>
                  </a:endParaRPr>
                </a:p>
                <a:p>
                  <a:pPr algn="ctr"/>
                  <a:r>
                    <a:rPr lang="es-MX" sz="1100" b="1">
                      <a:cs typeface="Times New Roman" pitchFamily="18" charset="0"/>
                    </a:rPr>
                    <a:t>0.047</a:t>
                  </a:r>
                  <a:endParaRPr lang="es-ES_tradnl" sz="1000" b="1">
                    <a:cs typeface="Times New Roman" pitchFamily="18" charset="0"/>
                  </a:endParaRPr>
                </a:p>
                <a:p>
                  <a:pPr algn="r"/>
                  <a:endParaRPr lang="es-ES_tradnl" b="1"/>
                </a:p>
              </p:txBody>
            </p:sp>
            <p:sp>
              <p:nvSpPr>
                <p:cNvPr id="8377" name="Rectangle 185"/>
                <p:cNvSpPr>
                  <a:spLocks noChangeArrowheads="1"/>
                </p:cNvSpPr>
                <p:nvPr/>
              </p:nvSpPr>
              <p:spPr bwMode="auto">
                <a:xfrm>
                  <a:off x="1826" y="4537"/>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80" name="Group 188"/>
              <p:cNvGrpSpPr>
                <a:grpSpLocks/>
              </p:cNvGrpSpPr>
              <p:nvPr/>
            </p:nvGrpSpPr>
            <p:grpSpPr bwMode="auto">
              <a:xfrm>
                <a:off x="2392" y="4537"/>
                <a:ext cx="948" cy="394"/>
                <a:chOff x="2392" y="4537"/>
                <a:chExt cx="948" cy="394"/>
              </a:xfrm>
            </p:grpSpPr>
            <p:sp>
              <p:nvSpPr>
                <p:cNvPr id="8300" name="Rectangle 108"/>
                <p:cNvSpPr>
                  <a:spLocks noChangeArrowheads="1"/>
                </p:cNvSpPr>
                <p:nvPr/>
              </p:nvSpPr>
              <p:spPr bwMode="auto">
                <a:xfrm>
                  <a:off x="2420" y="4537"/>
                  <a:ext cx="892" cy="394"/>
                </a:xfrm>
                <a:prstGeom prst="rect">
                  <a:avLst/>
                </a:prstGeom>
                <a:noFill/>
                <a:ln w="12700">
                  <a:noFill/>
                  <a:miter lim="800000"/>
                  <a:headEnd type="none" w="sm" len="sm"/>
                  <a:tailEnd type="none" w="sm" len="sm"/>
                </a:ln>
                <a:effectLst/>
              </p:spPr>
              <p:txBody>
                <a:bodyPr anchor="ctr"/>
                <a:lstStyle/>
                <a:p>
                  <a:pPr algn="r"/>
                  <a:endParaRPr lang="es-MX" sz="1100">
                    <a:cs typeface="Times New Roman" pitchFamily="18" charset="0"/>
                  </a:endParaRPr>
                </a:p>
                <a:p>
                  <a:pPr algn="r"/>
                  <a:endParaRPr lang="es-MX" sz="1100">
                    <a:cs typeface="Times New Roman" pitchFamily="18" charset="0"/>
                  </a:endParaRPr>
                </a:p>
                <a:p>
                  <a:pPr algn="r"/>
                  <a:r>
                    <a:rPr lang="es-MX" sz="1100">
                      <a:cs typeface="Times New Roman" pitchFamily="18" charset="0"/>
                    </a:rPr>
                    <a:t>1.176.000</a:t>
                  </a:r>
                  <a:endParaRPr lang="es-ES_tradnl" sz="1000">
                    <a:cs typeface="Times New Roman" pitchFamily="18" charset="0"/>
                  </a:endParaRPr>
                </a:p>
                <a:p>
                  <a:pPr algn="r"/>
                  <a:endParaRPr lang="es-ES_tradnl"/>
                </a:p>
              </p:txBody>
            </p:sp>
            <p:sp>
              <p:nvSpPr>
                <p:cNvPr id="8379" name="Rectangle 187"/>
                <p:cNvSpPr>
                  <a:spLocks noChangeArrowheads="1"/>
                </p:cNvSpPr>
                <p:nvPr/>
              </p:nvSpPr>
              <p:spPr bwMode="auto">
                <a:xfrm>
                  <a:off x="2392" y="4537"/>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82" name="Group 190"/>
              <p:cNvGrpSpPr>
                <a:grpSpLocks/>
              </p:cNvGrpSpPr>
              <p:nvPr/>
            </p:nvGrpSpPr>
            <p:grpSpPr bwMode="auto">
              <a:xfrm>
                <a:off x="0" y="4931"/>
                <a:ext cx="776" cy="394"/>
                <a:chOff x="0" y="4931"/>
                <a:chExt cx="776" cy="394"/>
              </a:xfrm>
            </p:grpSpPr>
            <p:sp>
              <p:nvSpPr>
                <p:cNvPr id="8301" name="Rectangle 109"/>
                <p:cNvSpPr>
                  <a:spLocks noChangeArrowheads="1"/>
                </p:cNvSpPr>
                <p:nvPr/>
              </p:nvSpPr>
              <p:spPr bwMode="auto">
                <a:xfrm>
                  <a:off x="28" y="4931"/>
                  <a:ext cx="720" cy="394"/>
                </a:xfrm>
                <a:prstGeom prst="rect">
                  <a:avLst/>
                </a:prstGeom>
                <a:noFill/>
                <a:ln w="12700">
                  <a:noFill/>
                  <a:miter lim="800000"/>
                  <a:headEnd type="none" w="sm" len="sm"/>
                  <a:tailEnd type="none" w="sm" len="sm"/>
                </a:ln>
                <a:effectLst/>
              </p:spPr>
              <p:txBody>
                <a:bodyPr bIns="0" anchor="ctr"/>
                <a:lstStyle/>
                <a:p>
                  <a:pPr algn="r"/>
                  <a:endParaRPr lang="es-MX" sz="1100" b="1">
                    <a:cs typeface="Times New Roman" pitchFamily="18" charset="0"/>
                  </a:endParaRPr>
                </a:p>
                <a:p>
                  <a:pPr algn="r"/>
                  <a:endParaRPr lang="es-MX" sz="1100" b="1">
                    <a:cs typeface="Times New Roman" pitchFamily="18" charset="0"/>
                  </a:endParaRPr>
                </a:p>
                <a:p>
                  <a:pPr algn="r"/>
                  <a:r>
                    <a:rPr lang="es-MX" sz="1400" b="1">
                      <a:cs typeface="Times New Roman" pitchFamily="18" charset="0"/>
                    </a:rPr>
                    <a:t>Total</a:t>
                  </a:r>
                  <a:endParaRPr lang="es-MX" sz="1400">
                    <a:cs typeface="Times New Roman" pitchFamily="18" charset="0"/>
                  </a:endParaRPr>
                </a:p>
                <a:p>
                  <a:pPr algn="r"/>
                  <a:endParaRPr lang="es-MX" sz="1400"/>
                </a:p>
              </p:txBody>
            </p:sp>
            <p:sp>
              <p:nvSpPr>
                <p:cNvPr id="8381" name="Rectangle 189"/>
                <p:cNvSpPr>
                  <a:spLocks noChangeArrowheads="1"/>
                </p:cNvSpPr>
                <p:nvPr/>
              </p:nvSpPr>
              <p:spPr bwMode="auto">
                <a:xfrm>
                  <a:off x="0" y="4931"/>
                  <a:ext cx="77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84" name="Group 192"/>
              <p:cNvGrpSpPr>
                <a:grpSpLocks/>
              </p:cNvGrpSpPr>
              <p:nvPr/>
            </p:nvGrpSpPr>
            <p:grpSpPr bwMode="auto">
              <a:xfrm>
                <a:off x="776" y="4931"/>
                <a:ext cx="1050" cy="394"/>
                <a:chOff x="776" y="4931"/>
                <a:chExt cx="1050" cy="394"/>
              </a:xfrm>
            </p:grpSpPr>
            <p:sp>
              <p:nvSpPr>
                <p:cNvPr id="8302" name="Rectangle 110"/>
                <p:cNvSpPr>
                  <a:spLocks noChangeArrowheads="1"/>
                </p:cNvSpPr>
                <p:nvPr/>
              </p:nvSpPr>
              <p:spPr bwMode="auto">
                <a:xfrm>
                  <a:off x="804" y="4931"/>
                  <a:ext cx="994" cy="394"/>
                </a:xfrm>
                <a:prstGeom prst="rect">
                  <a:avLst/>
                </a:prstGeom>
                <a:noFill/>
                <a:ln w="12700">
                  <a:noFill/>
                  <a:miter lim="800000"/>
                  <a:headEnd type="none" w="sm" len="sm"/>
                  <a:tailEnd type="none" w="sm" len="sm"/>
                </a:ln>
                <a:effectLst/>
              </p:spPr>
              <p:txBody>
                <a:bodyPr anchor="ctr"/>
                <a:lstStyle/>
                <a:p>
                  <a:pPr algn="just"/>
                  <a:r>
                    <a:rPr lang="es-ES_tradnl" sz="1000">
                      <a:cs typeface="Times New Roman" pitchFamily="18" charset="0"/>
                    </a:rPr>
                    <a:t> </a:t>
                  </a:r>
                </a:p>
                <a:p>
                  <a:pPr algn="just"/>
                  <a:endParaRPr lang="es-ES_tradnl"/>
                </a:p>
              </p:txBody>
            </p:sp>
            <p:sp>
              <p:nvSpPr>
                <p:cNvPr id="8383" name="Rectangle 191"/>
                <p:cNvSpPr>
                  <a:spLocks noChangeArrowheads="1"/>
                </p:cNvSpPr>
                <p:nvPr/>
              </p:nvSpPr>
              <p:spPr bwMode="auto">
                <a:xfrm>
                  <a:off x="776" y="4931"/>
                  <a:ext cx="1050"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86" name="Group 194"/>
              <p:cNvGrpSpPr>
                <a:grpSpLocks/>
              </p:cNvGrpSpPr>
              <p:nvPr/>
            </p:nvGrpSpPr>
            <p:grpSpPr bwMode="auto">
              <a:xfrm>
                <a:off x="1826" y="4931"/>
                <a:ext cx="566" cy="394"/>
                <a:chOff x="1826" y="4931"/>
                <a:chExt cx="566" cy="394"/>
              </a:xfrm>
            </p:grpSpPr>
            <p:sp>
              <p:nvSpPr>
                <p:cNvPr id="8303" name="Rectangle 111"/>
                <p:cNvSpPr>
                  <a:spLocks noChangeArrowheads="1"/>
                </p:cNvSpPr>
                <p:nvPr/>
              </p:nvSpPr>
              <p:spPr bwMode="auto">
                <a:xfrm>
                  <a:off x="1854" y="4931"/>
                  <a:ext cx="510" cy="394"/>
                </a:xfrm>
                <a:prstGeom prst="rect">
                  <a:avLst/>
                </a:prstGeom>
                <a:noFill/>
                <a:ln w="12700">
                  <a:noFill/>
                  <a:miter lim="800000"/>
                  <a:headEnd type="none" w="sm" len="sm"/>
                  <a:tailEnd type="none" w="sm" len="sm"/>
                </a:ln>
                <a:effectLst/>
              </p:spPr>
              <p:txBody>
                <a:bodyPr anchor="ctr"/>
                <a:lstStyle/>
                <a:p>
                  <a:pPr algn="r"/>
                  <a:endParaRPr lang="es-MX" sz="1100" b="1">
                    <a:cs typeface="Times New Roman" pitchFamily="18" charset="0"/>
                  </a:endParaRPr>
                </a:p>
                <a:p>
                  <a:pPr algn="r"/>
                  <a:endParaRPr lang="es-MX" sz="1100" b="1">
                    <a:cs typeface="Times New Roman" pitchFamily="18" charset="0"/>
                  </a:endParaRPr>
                </a:p>
                <a:p>
                  <a:pPr algn="ctr"/>
                  <a:r>
                    <a:rPr lang="es-MX" sz="1400" b="1">
                      <a:cs typeface="Times New Roman" pitchFamily="18" charset="0"/>
                    </a:rPr>
                    <a:t>0.138</a:t>
                  </a:r>
                  <a:endParaRPr lang="es-ES_tradnl" sz="1400">
                    <a:cs typeface="Times New Roman" pitchFamily="18" charset="0"/>
                  </a:endParaRPr>
                </a:p>
                <a:p>
                  <a:pPr algn="r"/>
                  <a:endParaRPr lang="es-ES_tradnl" sz="1400"/>
                </a:p>
              </p:txBody>
            </p:sp>
            <p:sp>
              <p:nvSpPr>
                <p:cNvPr id="8385" name="Rectangle 193"/>
                <p:cNvSpPr>
                  <a:spLocks noChangeArrowheads="1"/>
                </p:cNvSpPr>
                <p:nvPr/>
              </p:nvSpPr>
              <p:spPr bwMode="auto">
                <a:xfrm>
                  <a:off x="1826" y="4931"/>
                  <a:ext cx="566" cy="39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8388" name="Group 196"/>
              <p:cNvGrpSpPr>
                <a:grpSpLocks/>
              </p:cNvGrpSpPr>
              <p:nvPr/>
            </p:nvGrpSpPr>
            <p:grpSpPr bwMode="auto">
              <a:xfrm>
                <a:off x="2392" y="4931"/>
                <a:ext cx="948" cy="394"/>
                <a:chOff x="2392" y="4931"/>
                <a:chExt cx="948" cy="394"/>
              </a:xfrm>
            </p:grpSpPr>
            <p:sp>
              <p:nvSpPr>
                <p:cNvPr id="8304" name="Rectangle 112"/>
                <p:cNvSpPr>
                  <a:spLocks noChangeArrowheads="1"/>
                </p:cNvSpPr>
                <p:nvPr/>
              </p:nvSpPr>
              <p:spPr bwMode="auto">
                <a:xfrm>
                  <a:off x="2420" y="4931"/>
                  <a:ext cx="892" cy="394"/>
                </a:xfrm>
                <a:prstGeom prst="rect">
                  <a:avLst/>
                </a:prstGeom>
                <a:noFill/>
                <a:ln w="12700">
                  <a:noFill/>
                  <a:miter lim="800000"/>
                  <a:headEnd type="none" w="sm" len="sm"/>
                  <a:tailEnd type="none" w="sm" len="sm"/>
                </a:ln>
                <a:effectLst/>
              </p:spPr>
              <p:txBody>
                <a:bodyPr anchor="ctr"/>
                <a:lstStyle/>
                <a:p>
                  <a:pPr algn="r"/>
                  <a:endParaRPr lang="es-MX" sz="1100" b="1">
                    <a:cs typeface="Times New Roman" pitchFamily="18" charset="0"/>
                  </a:endParaRPr>
                </a:p>
                <a:p>
                  <a:pPr algn="r"/>
                  <a:endParaRPr lang="es-MX" sz="1100" b="1">
                    <a:cs typeface="Times New Roman" pitchFamily="18" charset="0"/>
                  </a:endParaRPr>
                </a:p>
                <a:p>
                  <a:pPr algn="r"/>
                  <a:r>
                    <a:rPr lang="es-MX" sz="1100" b="1">
                      <a:cs typeface="Times New Roman" pitchFamily="18" charset="0"/>
                    </a:rPr>
                    <a:t>3.455.000</a:t>
                  </a:r>
                  <a:endParaRPr lang="es-ES_tradnl" sz="1000">
                    <a:cs typeface="Times New Roman" pitchFamily="18" charset="0"/>
                  </a:endParaRPr>
                </a:p>
                <a:p>
                  <a:pPr algn="r"/>
                  <a:endParaRPr lang="es-ES_tradnl"/>
                </a:p>
              </p:txBody>
            </p:sp>
            <p:sp>
              <p:nvSpPr>
                <p:cNvPr id="8387" name="Rectangle 195"/>
                <p:cNvSpPr>
                  <a:spLocks noChangeArrowheads="1"/>
                </p:cNvSpPr>
                <p:nvPr/>
              </p:nvSpPr>
              <p:spPr bwMode="auto">
                <a:xfrm>
                  <a:off x="2392" y="4931"/>
                  <a:ext cx="948" cy="394"/>
                </a:xfrm>
                <a:prstGeom prst="rect">
                  <a:avLst/>
                </a:prstGeom>
                <a:noFill/>
                <a:ln w="7">
                  <a:solidFill>
                    <a:srgbClr val="A0A0A0"/>
                  </a:solidFill>
                  <a:miter lim="800000"/>
                  <a:headEnd type="none" w="sm" len="sm"/>
                  <a:tailEnd type="none" w="sm" len="sm"/>
                </a:ln>
                <a:effectLst/>
              </p:spPr>
              <p:txBody>
                <a:bodyPr/>
                <a:lstStyle/>
                <a:p>
                  <a:endParaRPr lang="es-ES"/>
                </a:p>
              </p:txBody>
            </p:sp>
          </p:grpSp>
        </p:grpSp>
        <p:sp>
          <p:nvSpPr>
            <p:cNvPr id="8390" name="Rectangle 198"/>
            <p:cNvSpPr>
              <a:spLocks noChangeArrowheads="1"/>
            </p:cNvSpPr>
            <p:nvPr/>
          </p:nvSpPr>
          <p:spPr bwMode="auto">
            <a:xfrm>
              <a:off x="-3" y="-3"/>
              <a:ext cx="3346" cy="5331"/>
            </a:xfrm>
            <a:prstGeom prst="rect">
              <a:avLst/>
            </a:prstGeom>
            <a:noFill/>
            <a:ln w="9525">
              <a:solidFill>
                <a:srgbClr val="A0A0A0"/>
              </a:solidFill>
              <a:miter lim="800000"/>
              <a:headEnd type="none" w="sm" len="sm"/>
              <a:tailEnd type="none" w="sm" len="sm"/>
            </a:ln>
            <a:effectLst/>
          </p:spPr>
          <p:txBody>
            <a:bodyPr/>
            <a:lstStyle/>
            <a:p>
              <a:endParaRPr lang="es-E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A:\untitled-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untitled-5.jpg"/>
          <p:cNvPicPr>
            <a:picLocks noChangeAspect="1" noChangeArrowheads="1"/>
          </p:cNvPicPr>
          <p:nvPr/>
        </p:nvPicPr>
        <p:blipFill>
          <a:blip r:embed="rId2"/>
          <a:srcRect/>
          <a:stretch>
            <a:fillRect/>
          </a:stretch>
        </p:blipFill>
        <p:spPr bwMode="auto">
          <a:xfrm>
            <a:off x="-590550" y="0"/>
            <a:ext cx="973455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untitled-3.jpg"/>
          <p:cNvPicPr>
            <a:picLocks noChangeAspect="1" noChangeArrowheads="1"/>
          </p:cNvPicPr>
          <p:nvPr/>
        </p:nvPicPr>
        <p:blipFill>
          <a:blip r:embed="rId2"/>
          <a:srcRect l="7611" r="15039"/>
          <a:stretch>
            <a:fillRect/>
          </a:stretch>
        </p:blipFill>
        <p:spPr bwMode="auto">
          <a:xfrm>
            <a:off x="1193800" y="0"/>
            <a:ext cx="6551613"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41991" name="Rectangle 7"/>
          <p:cNvSpPr>
            <a:spLocks noGrp="1" noChangeArrowheads="1"/>
          </p:cNvSpPr>
          <p:nvPr>
            <p:ph type="title"/>
          </p:nvPr>
        </p:nvSpPr>
        <p:spPr/>
        <p:txBody>
          <a:bodyPr/>
          <a:lstStyle/>
          <a:p>
            <a:r>
              <a:rPr lang="es-MX" sz="3600"/>
              <a:t>Plan de Gestión Ambiental</a:t>
            </a:r>
            <a:br>
              <a:rPr lang="es-MX" sz="3600"/>
            </a:br>
            <a:r>
              <a:rPr lang="es-MX" sz="3600"/>
              <a:t>Manejo Integral de Desechos sólidos</a:t>
            </a:r>
            <a:endParaRPr lang="es-ES" sz="3600"/>
          </a:p>
        </p:txBody>
      </p:sp>
      <p:sp>
        <p:nvSpPr>
          <p:cNvPr id="41992" name="Rectangle 8"/>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41993" name="Text Box 9"/>
          <p:cNvSpPr txBox="1">
            <a:spLocks noChangeArrowheads="1"/>
          </p:cNvSpPr>
          <p:nvPr/>
        </p:nvSpPr>
        <p:spPr bwMode="auto">
          <a:xfrm>
            <a:off x="1003300" y="1981200"/>
            <a:ext cx="7112000" cy="4017963"/>
          </a:xfrm>
          <a:prstGeom prst="rect">
            <a:avLst/>
          </a:prstGeom>
          <a:noFill/>
          <a:ln w="12700">
            <a:noFill/>
            <a:miter lim="800000"/>
            <a:headEnd type="none" w="sm" len="sm"/>
            <a:tailEnd type="none" w="sm" len="sm"/>
          </a:ln>
          <a:effectLst/>
        </p:spPr>
        <p:txBody>
          <a:bodyPr>
            <a:spAutoFit/>
          </a:bodyPr>
          <a:lstStyle/>
          <a:p>
            <a:pPr>
              <a:spcBef>
                <a:spcPct val="50000"/>
              </a:spcBef>
            </a:pPr>
            <a:r>
              <a:rPr lang="es-MX"/>
              <a:t>Mejoramiento de la gestión del servicio de aseo y limpieza: servicios de barrido, recolección y disposición final</a:t>
            </a:r>
          </a:p>
          <a:p>
            <a:pPr>
              <a:spcBef>
                <a:spcPct val="50000"/>
              </a:spcBef>
            </a:pPr>
            <a:r>
              <a:rPr lang="es-MX"/>
              <a:t>Manejo , tratamiento y comercialización de los desechos orgánicos</a:t>
            </a:r>
          </a:p>
          <a:p>
            <a:pPr>
              <a:spcBef>
                <a:spcPct val="50000"/>
              </a:spcBef>
            </a:pPr>
            <a:r>
              <a:rPr lang="es-MX"/>
              <a:t>Normativa para el manejo de los residuos sólidos</a:t>
            </a:r>
          </a:p>
          <a:p>
            <a:pPr>
              <a:spcBef>
                <a:spcPct val="50000"/>
              </a:spcBef>
            </a:pPr>
            <a:r>
              <a:rPr lang="es-MX"/>
              <a:t>Desarrollo de acciones de educación ambiental y comunicación</a:t>
            </a:r>
          </a:p>
          <a:p>
            <a:pPr>
              <a:spcBef>
                <a:spcPct val="50000"/>
              </a:spcBef>
            </a:pPr>
            <a:r>
              <a:rPr lang="es-MX" sz="2000"/>
              <a:t> </a:t>
            </a:r>
            <a:endParaRPr lang="es-E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074"/>
          <p:cNvSpPr>
            <a:spLocks noGrp="1" noChangeArrowheads="1"/>
          </p:cNvSpPr>
          <p:nvPr>
            <p:ph type="title"/>
          </p:nvPr>
        </p:nvSpPr>
        <p:spPr/>
        <p:txBody>
          <a:bodyPr/>
          <a:lstStyle/>
          <a:p>
            <a:pPr algn="ctr"/>
            <a:r>
              <a:rPr lang="es-ES_tradnl" b="1" i="1"/>
              <a:t>S</a:t>
            </a:r>
            <a:r>
              <a:rPr lang="es-ES_tradnl" sz="4000" b="1" i="1"/>
              <a:t>oluciones a la demanda de agua</a:t>
            </a:r>
            <a:endParaRPr lang="es-ES" sz="4000" b="1" i="1"/>
          </a:p>
        </p:txBody>
      </p:sp>
      <p:sp>
        <p:nvSpPr>
          <p:cNvPr id="55299" name="Rectangle 3075"/>
          <p:cNvSpPr>
            <a:spLocks noGrp="1" noChangeArrowheads="1"/>
          </p:cNvSpPr>
          <p:nvPr>
            <p:ph type="body" sz="half" idx="1"/>
          </p:nvPr>
        </p:nvSpPr>
        <p:spPr/>
        <p:txBody>
          <a:bodyPr/>
          <a:lstStyle/>
          <a:p>
            <a:pPr>
              <a:buClr>
                <a:schemeClr val="tx1"/>
              </a:buClr>
              <a:buFont typeface="Wingdings" pitchFamily="2" charset="2"/>
              <a:buNone/>
            </a:pPr>
            <a:r>
              <a:rPr lang="es-ES_tradnl" sz="3200" b="1" i="1" u="sng"/>
              <a:t>Balance Oferta demanda </a:t>
            </a:r>
          </a:p>
          <a:p>
            <a:pPr>
              <a:buClr>
                <a:schemeClr val="tx1"/>
              </a:buClr>
              <a:buFont typeface="Wingdings" pitchFamily="2" charset="2"/>
              <a:buChar char="q"/>
            </a:pPr>
            <a:r>
              <a:rPr lang="es-ES_tradnl" sz="3200"/>
              <a:t>A corto plazo</a:t>
            </a:r>
          </a:p>
          <a:p>
            <a:pPr>
              <a:buClr>
                <a:schemeClr val="tx1"/>
              </a:buClr>
              <a:buFont typeface="Wingdings" pitchFamily="2" charset="2"/>
              <a:buChar char="q"/>
            </a:pPr>
            <a:r>
              <a:rPr lang="es-ES_tradnl" sz="3200"/>
              <a:t>A mediano plazo</a:t>
            </a:r>
          </a:p>
          <a:p>
            <a:pPr>
              <a:buClr>
                <a:schemeClr val="tx1"/>
              </a:buClr>
              <a:buFont typeface="Wingdings" pitchFamily="2" charset="2"/>
              <a:buChar char="q"/>
            </a:pPr>
            <a:r>
              <a:rPr lang="es-ES_tradnl" sz="3200"/>
              <a:t>A largo plazo</a:t>
            </a:r>
          </a:p>
          <a:p>
            <a:pPr>
              <a:buClr>
                <a:schemeClr val="tx1"/>
              </a:buClr>
              <a:buFont typeface="Wingdings" pitchFamily="2" charset="2"/>
              <a:buNone/>
            </a:pPr>
            <a:r>
              <a:rPr lang="es-ES_tradnl" sz="3200" b="1" i="1" u="sng"/>
              <a:t>Costo/Beneficios</a:t>
            </a:r>
            <a:endParaRPr lang="es-ES" sz="3200" b="1" i="1" u="sng"/>
          </a:p>
        </p:txBody>
      </p:sp>
      <p:sp>
        <p:nvSpPr>
          <p:cNvPr id="55300" name="Rectangle 3076"/>
          <p:cNvSpPr>
            <a:spLocks noGrp="1" noChangeArrowheads="1"/>
          </p:cNvSpPr>
          <p:nvPr>
            <p:ph type="body" sz="half" idx="2"/>
          </p:nvPr>
        </p:nvSpPr>
        <p:spPr/>
        <p:txBody>
          <a:bodyPr/>
          <a:lstStyle/>
          <a:p>
            <a:endParaRPr lang="es-ES_tradnl" sz="4000" b="1" i="1" u="sng"/>
          </a:p>
          <a:p>
            <a:endParaRPr lang="es-ES_tradnl" sz="4000" b="1" i="1" u="sng"/>
          </a:p>
          <a:p>
            <a:r>
              <a:rPr lang="es-ES_tradnl" sz="4000" b="1" i="1" u="sng"/>
              <a:t>Programa    MIKE-BASIN</a:t>
            </a:r>
          </a:p>
          <a:p>
            <a:endParaRPr lang="es-ES" sz="4000" b="1" i="1"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2"/>
          <a:srcRect l="18880" t="14236" r="24869" b="6424"/>
          <a:stretch>
            <a:fillRect/>
          </a:stretch>
        </p:blipFill>
        <p:spPr bwMode="auto">
          <a:xfrm>
            <a:off x="1079500" y="0"/>
            <a:ext cx="7156450" cy="6858000"/>
          </a:xfrm>
          <a:prstGeom prst="rect">
            <a:avLst/>
          </a:prstGeom>
          <a:noFill/>
          <a:ln w="12700">
            <a:noFill/>
            <a:miter lim="800000"/>
            <a:headEnd type="none" w="sm" len="sm"/>
            <a:tailEnd type="none" w="sm" len="sm"/>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galo\cahalupas1.jpg"/>
          <p:cNvPicPr>
            <a:picLocks noChangeAspect="1" noChangeArrowheads="1"/>
          </p:cNvPicPr>
          <p:nvPr/>
        </p:nvPicPr>
        <p:blipFill>
          <a:blip r:embed="rId2"/>
          <a:srcRect r="12280"/>
          <a:stretch>
            <a:fillRect/>
          </a:stretch>
        </p:blipFill>
        <p:spPr bwMode="auto">
          <a:xfrm>
            <a:off x="0" y="0"/>
            <a:ext cx="9144000" cy="6858000"/>
          </a:xfrm>
          <a:prstGeom prst="rect">
            <a:avLst/>
          </a:prstGeom>
          <a:noFill/>
        </p:spPr>
      </p:pic>
      <p:sp>
        <p:nvSpPr>
          <p:cNvPr id="79875" name="Text Box 3"/>
          <p:cNvSpPr txBox="1">
            <a:spLocks noChangeArrowheads="1"/>
          </p:cNvSpPr>
          <p:nvPr/>
        </p:nvSpPr>
        <p:spPr bwMode="auto">
          <a:xfrm>
            <a:off x="4864100" y="4254500"/>
            <a:ext cx="3835400" cy="1089025"/>
          </a:xfrm>
          <a:prstGeom prst="rect">
            <a:avLst/>
          </a:prstGeom>
          <a:noFill/>
          <a:ln w="12700">
            <a:noFill/>
            <a:miter lim="800000"/>
            <a:headEnd type="none" w="sm" len="sm"/>
            <a:tailEnd type="none" w="sm" len="sm"/>
          </a:ln>
          <a:effectLst/>
        </p:spPr>
        <p:txBody>
          <a:bodyPr>
            <a:spAutoFit/>
          </a:bodyPr>
          <a:lstStyle/>
          <a:p>
            <a:pPr>
              <a:lnSpc>
                <a:spcPct val="60000"/>
              </a:lnSpc>
              <a:spcBef>
                <a:spcPct val="50000"/>
              </a:spcBef>
            </a:pPr>
            <a:r>
              <a:rPr lang="es-MX" sz="1200" b="1"/>
              <a:t> COSTO: 140 Mill  US – PI= 34 MW  </a:t>
            </a:r>
          </a:p>
          <a:p>
            <a:pPr>
              <a:lnSpc>
                <a:spcPct val="60000"/>
              </a:lnSpc>
              <a:spcBef>
                <a:spcPct val="50000"/>
              </a:spcBef>
            </a:pPr>
            <a:r>
              <a:rPr lang="es-MX" sz="1200" b="1"/>
              <a:t>Generación = 285Gwh</a:t>
            </a:r>
            <a:r>
              <a:rPr lang="es-MX" sz="1400" b="1"/>
              <a:t> </a:t>
            </a:r>
            <a:r>
              <a:rPr lang="es-MX" sz="1200" b="1"/>
              <a:t>Ingreso venta energía: 15,7 mill/año</a:t>
            </a:r>
          </a:p>
          <a:p>
            <a:pPr>
              <a:lnSpc>
                <a:spcPct val="60000"/>
              </a:lnSpc>
              <a:spcBef>
                <a:spcPct val="50000"/>
              </a:spcBef>
            </a:pPr>
            <a:r>
              <a:rPr lang="es-MX" sz="1200" b="1"/>
              <a:t>Valor actual Neto: -40 mill.( 50 años vida útil/ 12%tasa desuento/ construcción 6 años)</a:t>
            </a:r>
          </a:p>
          <a:p>
            <a:pPr>
              <a:lnSpc>
                <a:spcPct val="60000"/>
              </a:lnSpc>
              <a:spcBef>
                <a:spcPct val="50000"/>
              </a:spcBef>
            </a:pPr>
            <a:r>
              <a:rPr lang="es-MX" sz="1200" b="1"/>
              <a:t>TIR: 7,4 %</a:t>
            </a:r>
            <a:r>
              <a:rPr lang="es-MX" sz="1400" b="1"/>
              <a:t> </a:t>
            </a:r>
            <a:endParaRPr lang="es-ES" sz="14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lum bright="12000"/>
          </a:blip>
          <a:srcRect/>
          <a:stretch>
            <a:fillRect/>
          </a:stretch>
        </p:blipFill>
        <p:spPr bwMode="auto">
          <a:xfrm>
            <a:off x="411163" y="4064000"/>
            <a:ext cx="3856037" cy="1828800"/>
          </a:xfrm>
          <a:prstGeom prst="rect">
            <a:avLst/>
          </a:prstGeom>
          <a:noFill/>
        </p:spPr>
      </p:pic>
      <p:pic>
        <p:nvPicPr>
          <p:cNvPr id="78851" name="Picture 3"/>
          <p:cNvPicPr>
            <a:picLocks noChangeAspect="1" noChangeArrowheads="1"/>
          </p:cNvPicPr>
          <p:nvPr/>
        </p:nvPicPr>
        <p:blipFill>
          <a:blip r:embed="rId3">
            <a:lum bright="18000"/>
          </a:blip>
          <a:srcRect/>
          <a:stretch>
            <a:fillRect/>
          </a:stretch>
        </p:blipFill>
        <p:spPr bwMode="auto">
          <a:xfrm>
            <a:off x="838200" y="215900"/>
            <a:ext cx="7859713" cy="3638550"/>
          </a:xfrm>
          <a:prstGeom prst="rect">
            <a:avLst/>
          </a:prstGeom>
          <a:noFill/>
        </p:spPr>
      </p:pic>
      <p:pic>
        <p:nvPicPr>
          <p:cNvPr id="78850" name="Picture 2"/>
          <p:cNvPicPr>
            <a:picLocks noChangeAspect="1" noChangeArrowheads="1"/>
          </p:cNvPicPr>
          <p:nvPr/>
        </p:nvPicPr>
        <p:blipFill>
          <a:blip r:embed="rId4">
            <a:lum bright="36000" contrast="36000"/>
          </a:blip>
          <a:srcRect/>
          <a:stretch>
            <a:fillRect/>
          </a:stretch>
        </p:blipFill>
        <p:spPr bwMode="auto">
          <a:xfrm>
            <a:off x="4335463" y="4051300"/>
            <a:ext cx="4656137" cy="1816100"/>
          </a:xfrm>
          <a:prstGeom prst="rect">
            <a:avLst/>
          </a:prstGeom>
          <a:noFill/>
        </p:spPr>
      </p:pic>
      <p:sp>
        <p:nvSpPr>
          <p:cNvPr id="78854" name="Rectangle 6"/>
          <p:cNvSpPr>
            <a:spLocks noChangeArrowheads="1"/>
          </p:cNvSpPr>
          <p:nvPr/>
        </p:nvSpPr>
        <p:spPr bwMode="auto">
          <a:xfrm>
            <a:off x="3186113" y="3048000"/>
            <a:ext cx="2774950" cy="762000"/>
          </a:xfrm>
          <a:prstGeom prst="rect">
            <a:avLst/>
          </a:prstGeom>
          <a:noFill/>
          <a:ln w="12700">
            <a:noFill/>
            <a:miter lim="800000"/>
            <a:headEnd type="none" w="sm" len="sm"/>
            <a:tailEnd type="none" w="sm" len="sm"/>
          </a:ln>
          <a:effectLst/>
        </p:spPr>
        <p:txBody>
          <a:bodyPr wrap="none">
            <a:spAutoFit/>
          </a:bodyPr>
          <a:lstStyle/>
          <a:p>
            <a:r>
              <a:rPr lang="es-ES_tradnl" sz="4400">
                <a:solidFill>
                  <a:schemeClr val="tx2"/>
                </a:solidFill>
              </a:rPr>
              <a:t>Mike Basin</a:t>
            </a:r>
            <a:endParaRPr lang="es-ES" sz="440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_tradnl"/>
              <a:t>Escenarios de demanda</a:t>
            </a:r>
            <a:endParaRPr lang="es-ES"/>
          </a:p>
        </p:txBody>
      </p:sp>
      <p:pic>
        <p:nvPicPr>
          <p:cNvPr id="44035" name="Picture 3"/>
          <p:cNvPicPr>
            <a:picLocks noChangeAspect="1" noChangeArrowheads="1"/>
          </p:cNvPicPr>
          <p:nvPr/>
        </p:nvPicPr>
        <p:blipFill>
          <a:blip r:embed="rId2"/>
          <a:srcRect/>
          <a:stretch>
            <a:fillRect/>
          </a:stretch>
        </p:blipFill>
        <p:spPr bwMode="auto">
          <a:xfrm>
            <a:off x="1033463" y="1677988"/>
            <a:ext cx="7153275" cy="4676775"/>
          </a:xfrm>
          <a:prstGeom prst="rect">
            <a:avLst/>
          </a:prstGeom>
          <a:noFill/>
          <a:ln w="12700">
            <a:noFill/>
            <a:miter lim="800000"/>
            <a:headEnd type="none" w="sm" len="sm"/>
            <a:tailEnd type="none" w="sm" len="sm"/>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ES_tradnl"/>
              <a:t>Demandas de riego: escenarios</a:t>
            </a:r>
            <a:endParaRPr lang="es-ES"/>
          </a:p>
        </p:txBody>
      </p:sp>
      <p:sp>
        <p:nvSpPr>
          <p:cNvPr id="45060" name="Text Box 4"/>
          <p:cNvSpPr txBox="1">
            <a:spLocks noChangeArrowheads="1"/>
          </p:cNvSpPr>
          <p:nvPr/>
        </p:nvSpPr>
        <p:spPr bwMode="auto">
          <a:xfrm>
            <a:off x="7859713" y="1344613"/>
            <a:ext cx="184150" cy="336550"/>
          </a:xfrm>
          <a:prstGeom prst="rect">
            <a:avLst/>
          </a:prstGeom>
          <a:noFill/>
          <a:ln w="12700">
            <a:noFill/>
            <a:miter lim="800000"/>
            <a:headEnd type="none" w="sm" len="sm"/>
            <a:tailEnd type="none" w="sm" len="sm"/>
          </a:ln>
          <a:effectLst/>
        </p:spPr>
        <p:txBody>
          <a:bodyPr>
            <a:spAutoFit/>
          </a:bodyPr>
          <a:lstStyle/>
          <a:p>
            <a:pPr>
              <a:spcBef>
                <a:spcPct val="50000"/>
              </a:spcBef>
            </a:pPr>
            <a:r>
              <a:rPr lang="es-MX" sz="800"/>
              <a:t>sp</a:t>
            </a:r>
            <a:endParaRPr lang="es-ES" sz="800"/>
          </a:p>
        </p:txBody>
      </p:sp>
      <p:pic>
        <p:nvPicPr>
          <p:cNvPr id="45059" name="Picture 3"/>
          <p:cNvPicPr>
            <a:picLocks noChangeAspect="1" noChangeArrowheads="1"/>
          </p:cNvPicPr>
          <p:nvPr/>
        </p:nvPicPr>
        <p:blipFill>
          <a:blip r:embed="rId2"/>
          <a:srcRect/>
          <a:stretch>
            <a:fillRect/>
          </a:stretch>
        </p:blipFill>
        <p:spPr bwMode="auto">
          <a:xfrm>
            <a:off x="912813" y="1438275"/>
            <a:ext cx="7862887" cy="4859338"/>
          </a:xfrm>
          <a:prstGeom prst="rect">
            <a:avLst/>
          </a:prstGeom>
          <a:noFill/>
          <a:ln w="12700">
            <a:noFill/>
            <a:miter lim="800000"/>
            <a:headEnd type="none" w="sm" len="sm"/>
            <a:tailEnd type="none" w="sm" len="sm"/>
          </a:ln>
          <a:effectLst/>
        </p:spPr>
      </p:pic>
      <p:sp>
        <p:nvSpPr>
          <p:cNvPr id="45061" name="Text Box 5"/>
          <p:cNvSpPr txBox="1">
            <a:spLocks noChangeArrowheads="1"/>
          </p:cNvSpPr>
          <p:nvPr/>
        </p:nvSpPr>
        <p:spPr bwMode="auto">
          <a:xfrm>
            <a:off x="7785100" y="1397000"/>
            <a:ext cx="431800" cy="228600"/>
          </a:xfrm>
          <a:prstGeom prst="rect">
            <a:avLst/>
          </a:prstGeom>
          <a:noFill/>
          <a:ln w="12700">
            <a:noFill/>
            <a:miter lim="800000"/>
            <a:headEnd type="none" w="sm" len="sm"/>
            <a:tailEnd type="none" w="sm" len="sm"/>
          </a:ln>
          <a:effectLst/>
        </p:spPr>
        <p:txBody>
          <a:bodyPr>
            <a:spAutoFit/>
          </a:bodyPr>
          <a:lstStyle/>
          <a:p>
            <a:pPr>
              <a:spcBef>
                <a:spcPct val="50000"/>
              </a:spcBef>
            </a:pPr>
            <a:r>
              <a:rPr lang="es-MX" sz="900"/>
              <a:t>sp</a:t>
            </a:r>
            <a:endParaRPr lang="es-ES" sz="900"/>
          </a:p>
        </p:txBody>
      </p:sp>
      <p:sp>
        <p:nvSpPr>
          <p:cNvPr id="45063" name="Rectangle 7"/>
          <p:cNvSpPr>
            <a:spLocks noChangeArrowheads="1"/>
          </p:cNvSpPr>
          <p:nvPr/>
        </p:nvSpPr>
        <p:spPr bwMode="auto">
          <a:xfrm>
            <a:off x="7689850" y="1435100"/>
            <a:ext cx="539750" cy="274638"/>
          </a:xfrm>
          <a:prstGeom prst="rect">
            <a:avLst/>
          </a:prstGeom>
          <a:noFill/>
          <a:ln w="12700">
            <a:noFill/>
            <a:miter lim="800000"/>
            <a:headEnd type="none" w="sm" len="sm"/>
            <a:tailEnd type="none" w="sm" len="sm"/>
          </a:ln>
          <a:effectLst/>
        </p:spPr>
        <p:txBody>
          <a:bodyPr>
            <a:spAutoFit/>
          </a:bodyPr>
          <a:lstStyle/>
          <a:p>
            <a:r>
              <a:rPr lang="es-MX" sz="1200" b="1"/>
              <a:t>  SP</a:t>
            </a:r>
            <a:endParaRPr lang="es-ES" sz="1200" b="1"/>
          </a:p>
        </p:txBody>
      </p:sp>
      <p:sp>
        <p:nvSpPr>
          <p:cNvPr id="45064" name="Oval 8"/>
          <p:cNvSpPr>
            <a:spLocks noChangeArrowheads="1"/>
          </p:cNvSpPr>
          <p:nvPr/>
        </p:nvSpPr>
        <p:spPr bwMode="auto">
          <a:xfrm>
            <a:off x="5689600" y="1473200"/>
            <a:ext cx="673100" cy="1117600"/>
          </a:xfrm>
          <a:prstGeom prst="ellipse">
            <a:avLst/>
          </a:prstGeom>
          <a:noFill/>
          <a:ln w="12700">
            <a:solidFill>
              <a:schemeClr val="tx1"/>
            </a:solidFill>
            <a:round/>
            <a:headEnd type="none" w="sm" len="sm"/>
            <a:tailEnd type="none" w="sm" len="sm"/>
          </a:ln>
          <a:effectLst/>
        </p:spPr>
        <p:txBody>
          <a:bodyPr wrap="none" anchor="ctr"/>
          <a:lstStyle/>
          <a:p>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_tradnl"/>
              <a:t>Agua potable: escenarios</a:t>
            </a:r>
            <a:endParaRPr lang="es-ES"/>
          </a:p>
        </p:txBody>
      </p:sp>
      <p:pic>
        <p:nvPicPr>
          <p:cNvPr id="46083" name="Picture 3"/>
          <p:cNvPicPr>
            <a:picLocks noChangeAspect="1" noChangeArrowheads="1"/>
          </p:cNvPicPr>
          <p:nvPr/>
        </p:nvPicPr>
        <p:blipFill>
          <a:blip r:embed="rId2"/>
          <a:srcRect/>
          <a:stretch>
            <a:fillRect/>
          </a:stretch>
        </p:blipFill>
        <p:spPr bwMode="auto">
          <a:xfrm>
            <a:off x="808038" y="1563688"/>
            <a:ext cx="7689850" cy="4879975"/>
          </a:xfrm>
          <a:prstGeom prst="rect">
            <a:avLst/>
          </a:prstGeom>
          <a:noFill/>
          <a:ln w="12700">
            <a:noFill/>
            <a:miter lim="800000"/>
            <a:headEnd type="none" w="sm" len="sm"/>
            <a:tailEnd type="none" w="sm" len="sm"/>
          </a:ln>
          <a:effectLst/>
        </p:spPr>
      </p:pic>
      <p:sp>
        <p:nvSpPr>
          <p:cNvPr id="46084" name="Rectangle 4"/>
          <p:cNvSpPr>
            <a:spLocks noChangeArrowheads="1"/>
          </p:cNvSpPr>
          <p:nvPr/>
        </p:nvSpPr>
        <p:spPr bwMode="auto">
          <a:xfrm>
            <a:off x="7681913" y="1539875"/>
            <a:ext cx="361950" cy="274638"/>
          </a:xfrm>
          <a:prstGeom prst="rect">
            <a:avLst/>
          </a:prstGeom>
          <a:noFill/>
          <a:ln w="12700">
            <a:noFill/>
            <a:miter lim="800000"/>
            <a:headEnd type="none" w="sm" len="sm"/>
            <a:tailEnd type="none" w="sm" len="sm"/>
          </a:ln>
          <a:effectLst/>
        </p:spPr>
        <p:txBody>
          <a:bodyPr wrap="none">
            <a:spAutoFit/>
          </a:bodyPr>
          <a:lstStyle/>
          <a:p>
            <a:r>
              <a:rPr lang="es-MX" sz="1200" b="1"/>
              <a:t>SP</a:t>
            </a:r>
            <a:endParaRPr lang="es-ES" sz="1200" b="1"/>
          </a:p>
        </p:txBody>
      </p:sp>
      <p:sp>
        <p:nvSpPr>
          <p:cNvPr id="46088" name="Oval 8"/>
          <p:cNvSpPr>
            <a:spLocks noChangeArrowheads="1"/>
          </p:cNvSpPr>
          <p:nvPr/>
        </p:nvSpPr>
        <p:spPr bwMode="auto">
          <a:xfrm>
            <a:off x="3225800" y="1333500"/>
            <a:ext cx="5626100" cy="1409700"/>
          </a:xfrm>
          <a:prstGeom prst="ellipse">
            <a:avLst/>
          </a:prstGeom>
          <a:noFill/>
          <a:ln w="12700">
            <a:solidFill>
              <a:schemeClr val="tx1"/>
            </a:solidFill>
            <a:round/>
            <a:headEnd type="none" w="sm" len="sm"/>
            <a:tailEnd type="none" w="sm" len="sm"/>
          </a:ln>
          <a:effectLst/>
        </p:spPr>
        <p:txBody>
          <a:bodyPr wrap="none" anchor="ctr"/>
          <a:lstStyle/>
          <a:p>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S_tradnl"/>
              <a:t>Energía: escenarios</a:t>
            </a:r>
            <a:endParaRPr lang="es-ES"/>
          </a:p>
        </p:txBody>
      </p:sp>
      <p:pic>
        <p:nvPicPr>
          <p:cNvPr id="47107" name="Picture 3"/>
          <p:cNvPicPr>
            <a:picLocks noChangeAspect="1" noChangeArrowheads="1"/>
          </p:cNvPicPr>
          <p:nvPr/>
        </p:nvPicPr>
        <p:blipFill>
          <a:blip r:embed="rId2"/>
          <a:srcRect/>
          <a:stretch>
            <a:fillRect/>
          </a:stretch>
        </p:blipFill>
        <p:spPr bwMode="auto">
          <a:xfrm>
            <a:off x="1008063" y="1266825"/>
            <a:ext cx="7623175" cy="4992688"/>
          </a:xfrm>
          <a:prstGeom prst="rect">
            <a:avLst/>
          </a:prstGeom>
          <a:noFill/>
          <a:ln w="12700">
            <a:noFill/>
            <a:miter lim="800000"/>
            <a:headEnd type="none" w="sm" len="sm"/>
            <a:tailEnd type="none" w="sm" len="sm"/>
          </a:ln>
          <a:effectLst/>
        </p:spPr>
      </p:pic>
      <p:sp>
        <p:nvSpPr>
          <p:cNvPr id="47108" name="Rectangle 4"/>
          <p:cNvSpPr>
            <a:spLocks noChangeArrowheads="1"/>
          </p:cNvSpPr>
          <p:nvPr/>
        </p:nvSpPr>
        <p:spPr bwMode="auto">
          <a:xfrm>
            <a:off x="7656513" y="1666875"/>
            <a:ext cx="361950" cy="274638"/>
          </a:xfrm>
          <a:prstGeom prst="rect">
            <a:avLst/>
          </a:prstGeom>
          <a:noFill/>
          <a:ln w="12700">
            <a:noFill/>
            <a:miter lim="800000"/>
            <a:headEnd type="none" w="sm" len="sm"/>
            <a:tailEnd type="none" w="sm" len="sm"/>
          </a:ln>
          <a:effectLst/>
        </p:spPr>
        <p:txBody>
          <a:bodyPr wrap="none">
            <a:spAutoFit/>
          </a:bodyPr>
          <a:lstStyle/>
          <a:p>
            <a:r>
              <a:rPr lang="es-MX" sz="1200" b="1"/>
              <a:t>SP</a:t>
            </a:r>
            <a:endParaRPr lang="es-ES" sz="1200" b="1"/>
          </a:p>
        </p:txBody>
      </p:sp>
      <p:sp>
        <p:nvSpPr>
          <p:cNvPr id="47109" name="Oval 5"/>
          <p:cNvSpPr>
            <a:spLocks noChangeArrowheads="1"/>
          </p:cNvSpPr>
          <p:nvPr/>
        </p:nvSpPr>
        <p:spPr bwMode="auto">
          <a:xfrm>
            <a:off x="5575300" y="1282700"/>
            <a:ext cx="762000" cy="1358900"/>
          </a:xfrm>
          <a:prstGeom prst="ellipse">
            <a:avLst/>
          </a:prstGeom>
          <a:noFill/>
          <a:ln w="12700">
            <a:solidFill>
              <a:schemeClr val="tx1"/>
            </a:solidFill>
            <a:round/>
            <a:headEnd type="none" w="sm" len="sm"/>
            <a:tailEnd type="none" w="sm" len="sm"/>
          </a:ln>
          <a:effectLst/>
        </p:spPr>
        <p:txBody>
          <a:bodyPr wrap="none" anchor="ctr"/>
          <a:lstStyle/>
          <a:p>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ES_tradnl"/>
              <a:t>Energía: beneficios</a:t>
            </a:r>
            <a:endParaRPr lang="es-ES"/>
          </a:p>
        </p:txBody>
      </p:sp>
      <p:pic>
        <p:nvPicPr>
          <p:cNvPr id="48131" name="Picture 3"/>
          <p:cNvPicPr>
            <a:picLocks noChangeAspect="1" noChangeArrowheads="1"/>
          </p:cNvPicPr>
          <p:nvPr/>
        </p:nvPicPr>
        <p:blipFill>
          <a:blip r:embed="rId2"/>
          <a:srcRect/>
          <a:stretch>
            <a:fillRect/>
          </a:stretch>
        </p:blipFill>
        <p:spPr bwMode="auto">
          <a:xfrm>
            <a:off x="811213" y="1300163"/>
            <a:ext cx="7861300" cy="5137150"/>
          </a:xfrm>
          <a:prstGeom prst="rect">
            <a:avLst/>
          </a:prstGeom>
          <a:noFill/>
          <a:ln w="12700">
            <a:noFill/>
            <a:miter lim="800000"/>
            <a:headEnd type="none" w="sm" len="sm"/>
            <a:tailEnd type="none" w="sm" len="sm"/>
          </a:ln>
          <a:effectLst/>
        </p:spPr>
      </p:pic>
      <p:sp>
        <p:nvSpPr>
          <p:cNvPr id="48132" name="Rectangle 4"/>
          <p:cNvSpPr>
            <a:spLocks noChangeArrowheads="1"/>
          </p:cNvSpPr>
          <p:nvPr/>
        </p:nvSpPr>
        <p:spPr bwMode="auto">
          <a:xfrm>
            <a:off x="7694613" y="1552575"/>
            <a:ext cx="361950" cy="274638"/>
          </a:xfrm>
          <a:prstGeom prst="rect">
            <a:avLst/>
          </a:prstGeom>
          <a:noFill/>
          <a:ln w="12700">
            <a:noFill/>
            <a:miter lim="800000"/>
            <a:headEnd type="none" w="sm" len="sm"/>
            <a:tailEnd type="none" w="sm" len="sm"/>
          </a:ln>
          <a:effectLst/>
        </p:spPr>
        <p:txBody>
          <a:bodyPr wrap="none">
            <a:spAutoFit/>
          </a:bodyPr>
          <a:lstStyle/>
          <a:p>
            <a:r>
              <a:rPr lang="es-MX" sz="1200" b="1"/>
              <a:t>SP</a:t>
            </a:r>
            <a:endParaRPr lang="es-ES" sz="1200" b="1"/>
          </a:p>
        </p:txBody>
      </p:sp>
      <p:sp>
        <p:nvSpPr>
          <p:cNvPr id="48133" name="Oval 5"/>
          <p:cNvSpPr>
            <a:spLocks noChangeArrowheads="1"/>
          </p:cNvSpPr>
          <p:nvPr/>
        </p:nvSpPr>
        <p:spPr bwMode="auto">
          <a:xfrm>
            <a:off x="5562600" y="1308100"/>
            <a:ext cx="762000" cy="1270000"/>
          </a:xfrm>
          <a:prstGeom prst="ellipse">
            <a:avLst/>
          </a:prstGeom>
          <a:noFill/>
          <a:ln w="12700">
            <a:solidFill>
              <a:schemeClr val="tx1"/>
            </a:solidFill>
            <a:round/>
            <a:headEnd type="none" w="sm" len="sm"/>
            <a:tailEnd type="none" w="sm" len="sm"/>
          </a:ln>
          <a:effectLst/>
        </p:spPr>
        <p:txBody>
          <a:bodyPr wrap="none" anchor="ctr"/>
          <a:lstStyle/>
          <a:p>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_tradnl"/>
              <a:t>Beneficios totales</a:t>
            </a:r>
            <a:endParaRPr lang="es-ES"/>
          </a:p>
        </p:txBody>
      </p:sp>
      <p:pic>
        <p:nvPicPr>
          <p:cNvPr id="49155" name="Picture 3"/>
          <p:cNvPicPr>
            <a:picLocks noChangeAspect="1" noChangeArrowheads="1"/>
          </p:cNvPicPr>
          <p:nvPr/>
        </p:nvPicPr>
        <p:blipFill>
          <a:blip r:embed="rId2"/>
          <a:srcRect/>
          <a:stretch>
            <a:fillRect/>
          </a:stretch>
        </p:blipFill>
        <p:spPr bwMode="auto">
          <a:xfrm>
            <a:off x="649288" y="1511300"/>
            <a:ext cx="7994650" cy="4967288"/>
          </a:xfrm>
          <a:prstGeom prst="rect">
            <a:avLst/>
          </a:prstGeom>
          <a:noFill/>
          <a:ln w="12700">
            <a:noFill/>
            <a:miter lim="800000"/>
            <a:headEnd type="none" w="sm" len="sm"/>
            <a:tailEnd type="none" w="sm" len="sm"/>
          </a:ln>
          <a:effectLst/>
        </p:spPr>
      </p:pic>
      <p:sp>
        <p:nvSpPr>
          <p:cNvPr id="49156" name="Rectangle 4"/>
          <p:cNvSpPr>
            <a:spLocks noChangeArrowheads="1"/>
          </p:cNvSpPr>
          <p:nvPr/>
        </p:nvSpPr>
        <p:spPr bwMode="auto">
          <a:xfrm>
            <a:off x="7529513" y="1450975"/>
            <a:ext cx="361950" cy="274638"/>
          </a:xfrm>
          <a:prstGeom prst="rect">
            <a:avLst/>
          </a:prstGeom>
          <a:noFill/>
          <a:ln w="12700">
            <a:noFill/>
            <a:miter lim="800000"/>
            <a:headEnd type="none" w="sm" len="sm"/>
            <a:tailEnd type="none" w="sm" len="sm"/>
          </a:ln>
          <a:effectLst/>
        </p:spPr>
        <p:txBody>
          <a:bodyPr>
            <a:spAutoFit/>
          </a:bodyPr>
          <a:lstStyle/>
          <a:p>
            <a:r>
              <a:rPr lang="es-MX" sz="1200" b="1"/>
              <a:t>SP</a:t>
            </a:r>
            <a:endParaRPr lang="es-ES" sz="12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83971" name="Rectangle 3"/>
          <p:cNvSpPr>
            <a:spLocks noGrp="1" noChangeArrowheads="1"/>
          </p:cNvSpPr>
          <p:nvPr>
            <p:ph type="title"/>
          </p:nvPr>
        </p:nvSpPr>
        <p:spPr>
          <a:xfrm>
            <a:off x="838200" y="355600"/>
            <a:ext cx="7772400" cy="1104900"/>
          </a:xfrm>
        </p:spPr>
        <p:txBody>
          <a:bodyPr/>
          <a:lstStyle/>
          <a:p>
            <a:r>
              <a:rPr lang="es-MX" sz="3600"/>
              <a:t>Conclusiones sobre demanda de agua </a:t>
            </a:r>
            <a:endParaRPr lang="es-ES" sz="3600"/>
          </a:p>
        </p:txBody>
      </p:sp>
      <p:sp>
        <p:nvSpPr>
          <p:cNvPr id="83972"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83973" name="Text Box 5"/>
          <p:cNvSpPr txBox="1">
            <a:spLocks noChangeArrowheads="1"/>
          </p:cNvSpPr>
          <p:nvPr/>
        </p:nvSpPr>
        <p:spPr bwMode="auto">
          <a:xfrm>
            <a:off x="419100" y="1397000"/>
            <a:ext cx="8382000" cy="5991225"/>
          </a:xfrm>
          <a:prstGeom prst="rect">
            <a:avLst/>
          </a:prstGeom>
          <a:noFill/>
          <a:ln w="12700">
            <a:noFill/>
            <a:miter lim="800000"/>
            <a:headEnd type="none" w="sm" len="sm"/>
            <a:tailEnd type="none" w="sm" len="sm"/>
          </a:ln>
          <a:effectLst/>
        </p:spPr>
        <p:txBody>
          <a:bodyPr>
            <a:spAutoFit/>
          </a:bodyPr>
          <a:lstStyle/>
          <a:p>
            <a:pPr>
              <a:lnSpc>
                <a:spcPct val="70000"/>
              </a:lnSpc>
              <a:spcBef>
                <a:spcPct val="50000"/>
              </a:spcBef>
            </a:pPr>
            <a:r>
              <a:rPr lang="es-MX"/>
              <a:t>- Problema de abastecimiento: no es oferta, es baja eficiencia de los sistemas de riego</a:t>
            </a:r>
          </a:p>
          <a:p>
            <a:pPr>
              <a:lnSpc>
                <a:spcPct val="70000"/>
              </a:lnSpc>
              <a:spcBef>
                <a:spcPct val="50000"/>
              </a:spcBef>
            </a:pPr>
            <a:r>
              <a:rPr lang="es-MX"/>
              <a:t>- Mejoramiento riego privado:</a:t>
            </a:r>
          </a:p>
          <a:p>
            <a:pPr>
              <a:lnSpc>
                <a:spcPct val="70000"/>
              </a:lnSpc>
              <a:spcBef>
                <a:spcPct val="50000"/>
              </a:spcBef>
              <a:buSzPct val="75000"/>
              <a:buFont typeface="Wingdings" pitchFamily="2" charset="2"/>
              <a:buChar char="v"/>
            </a:pPr>
            <a:r>
              <a:rPr lang="es-MX" sz="2000"/>
              <a:t>   Rehabilitación de infraestructura física: Presupuesto 7 ½ mill US en 25 años</a:t>
            </a:r>
          </a:p>
          <a:p>
            <a:pPr lvl="1">
              <a:lnSpc>
                <a:spcPct val="70000"/>
              </a:lnSpc>
              <a:spcBef>
                <a:spcPct val="50000"/>
              </a:spcBef>
              <a:buFontTx/>
              <a:buChar char="•"/>
            </a:pPr>
            <a:r>
              <a:rPr lang="es-MX" sz="1800"/>
              <a:t>rehabilitar y mejorar el 75 % de la infraestructura de captación y conducción</a:t>
            </a:r>
          </a:p>
          <a:p>
            <a:pPr lvl="1">
              <a:lnSpc>
                <a:spcPct val="70000"/>
              </a:lnSpc>
              <a:spcBef>
                <a:spcPct val="50000"/>
              </a:spcBef>
              <a:buFontTx/>
              <a:buChar char="•"/>
            </a:pPr>
            <a:r>
              <a:rPr lang="es-MX" sz="1800"/>
              <a:t> reordenar y regular el 90 % de las adjudicaciones de agua</a:t>
            </a:r>
          </a:p>
          <a:p>
            <a:pPr>
              <a:lnSpc>
                <a:spcPct val="70000"/>
              </a:lnSpc>
              <a:spcBef>
                <a:spcPct val="50000"/>
              </a:spcBef>
              <a:buSzPct val="75000"/>
              <a:buFont typeface="Wingdings" pitchFamily="2" charset="2"/>
              <a:buChar char="v"/>
            </a:pPr>
            <a:r>
              <a:rPr lang="es-MX" sz="2000"/>
              <a:t>   Capacitación y mejoramiento del riego parcelario : Presupuesto 1,2 mill US   en 25 años</a:t>
            </a:r>
          </a:p>
          <a:p>
            <a:pPr lvl="1">
              <a:lnSpc>
                <a:spcPct val="70000"/>
              </a:lnSpc>
              <a:spcBef>
                <a:spcPct val="50000"/>
              </a:spcBef>
              <a:buSzPct val="90000"/>
              <a:buFontTx/>
              <a:buChar char="•"/>
            </a:pPr>
            <a:r>
              <a:rPr lang="es-MX" sz="2000"/>
              <a:t>  </a:t>
            </a:r>
            <a:r>
              <a:rPr lang="es-MX" sz="1800"/>
              <a:t>capacitar a 70 % de regantes en el manejo y operación de los sistemas de riego</a:t>
            </a:r>
          </a:p>
          <a:p>
            <a:pPr lvl="1">
              <a:lnSpc>
                <a:spcPct val="70000"/>
              </a:lnSpc>
              <a:spcBef>
                <a:spcPct val="50000"/>
              </a:spcBef>
              <a:buSzPct val="90000"/>
              <a:buFontTx/>
              <a:buChar char="•"/>
            </a:pPr>
            <a:r>
              <a:rPr lang="es-MX" sz="1800"/>
              <a:t>  mejorar la infraestructura de distribución y entrega de agua en un 40%, del área actualmente regada</a:t>
            </a:r>
          </a:p>
          <a:p>
            <a:pPr lvl="1">
              <a:lnSpc>
                <a:spcPct val="70000"/>
              </a:lnSpc>
              <a:spcBef>
                <a:spcPct val="50000"/>
              </a:spcBef>
              <a:buSzPct val="90000"/>
              <a:buFontTx/>
              <a:buChar char="•"/>
            </a:pPr>
            <a:r>
              <a:rPr lang="es-MX" sz="1800"/>
              <a:t>  elevar las eficiencias del riego parcelario al 75% en el 40 % del área actualmente regada</a:t>
            </a:r>
            <a:endParaRPr lang="es-MX" sz="2000"/>
          </a:p>
          <a:p>
            <a:pPr>
              <a:lnSpc>
                <a:spcPct val="70000"/>
              </a:lnSpc>
              <a:spcBef>
                <a:spcPct val="50000"/>
              </a:spcBef>
              <a:buSzPct val="75000"/>
              <a:buFont typeface="Wingdings" pitchFamily="2" charset="2"/>
              <a:buChar char="v"/>
            </a:pPr>
            <a:r>
              <a:rPr lang="es-MX" sz="2000"/>
              <a:t> Ampliación del Area regada</a:t>
            </a:r>
          </a:p>
          <a:p>
            <a:pPr lvl="1">
              <a:lnSpc>
                <a:spcPct val="70000"/>
              </a:lnSpc>
              <a:spcBef>
                <a:spcPct val="50000"/>
              </a:spcBef>
              <a:buSzPct val="90000"/>
              <a:buFontTx/>
              <a:buChar char="•"/>
            </a:pPr>
            <a:r>
              <a:rPr lang="es-MX" sz="2000"/>
              <a:t>  </a:t>
            </a:r>
            <a:r>
              <a:rPr lang="es-MX" sz="1800"/>
              <a:t>incorporar al riego 3000 has</a:t>
            </a:r>
          </a:p>
          <a:p>
            <a:pPr lvl="1">
              <a:lnSpc>
                <a:spcPct val="70000"/>
              </a:lnSpc>
              <a:spcBef>
                <a:spcPct val="50000"/>
              </a:spcBef>
              <a:buSzPct val="90000"/>
              <a:buFontTx/>
              <a:buChar char="•"/>
            </a:pPr>
            <a:r>
              <a:rPr lang="es-MX" sz="1800"/>
              <a:t>  regular las dotaciones en el 50 % del área regada( &lt; del 0,60 l/s/ha)</a:t>
            </a:r>
          </a:p>
          <a:p>
            <a:pPr>
              <a:lnSpc>
                <a:spcPct val="70000"/>
              </a:lnSpc>
              <a:spcBef>
                <a:spcPct val="50000"/>
              </a:spcBef>
            </a:pPr>
            <a:endParaRPr lang="es-MX"/>
          </a:p>
          <a:p>
            <a:pPr>
              <a:lnSpc>
                <a:spcPct val="70000"/>
              </a:lnSpc>
              <a:spcBef>
                <a:spcPct val="50000"/>
              </a:spcBef>
            </a:pPr>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s-ES_tradnl" b="1" i="1">
                <a:effectLst>
                  <a:outerShdw blurRad="38100" dist="38100" dir="2700000" algn="tl">
                    <a:srgbClr val="C0C0C0"/>
                  </a:outerShdw>
                </a:effectLst>
              </a:rPr>
              <a:t>GESTION DEL RECURSO </a:t>
            </a:r>
            <a:endParaRPr lang="es-ES" b="1" i="1">
              <a:effectLst>
                <a:outerShdw blurRad="38100" dist="38100" dir="2700000" algn="tl">
                  <a:srgbClr val="C0C0C0"/>
                </a:outerShdw>
              </a:effectLst>
            </a:endParaRPr>
          </a:p>
        </p:txBody>
      </p:sp>
      <p:sp>
        <p:nvSpPr>
          <p:cNvPr id="59395" name="Rectangle 3"/>
          <p:cNvSpPr>
            <a:spLocks noGrp="1" noChangeArrowheads="1"/>
          </p:cNvSpPr>
          <p:nvPr>
            <p:ph type="body" sz="half" idx="1"/>
          </p:nvPr>
        </p:nvSpPr>
        <p:spPr/>
        <p:txBody>
          <a:bodyPr/>
          <a:lstStyle/>
          <a:p>
            <a:pPr>
              <a:buFont typeface="Monotype Sorts" pitchFamily="2" charset="2"/>
              <a:buNone/>
            </a:pPr>
            <a:endParaRPr lang="es-ES_tradnl" b="1" i="1" u="sng"/>
          </a:p>
          <a:p>
            <a:pPr>
              <a:buFont typeface="Monotype Sorts" pitchFamily="2" charset="2"/>
              <a:buNone/>
            </a:pPr>
            <a:r>
              <a:rPr lang="es-ES_tradnl" b="1" i="1"/>
              <a:t>       </a:t>
            </a:r>
            <a:r>
              <a:rPr lang="es-ES_tradnl" sz="3200" b="1" i="1" u="sng"/>
              <a:t>O.M.C.C.</a:t>
            </a:r>
            <a:r>
              <a:rPr lang="es-ES_tradnl" b="1" i="1" u="sng"/>
              <a:t> </a:t>
            </a:r>
          </a:p>
          <a:p>
            <a:pPr>
              <a:buClr>
                <a:srgbClr val="FF0033"/>
              </a:buClr>
              <a:buFont typeface="Wingdings" pitchFamily="2" charset="2"/>
              <a:buChar char="v"/>
            </a:pPr>
            <a:r>
              <a:rPr lang="es-ES_tradnl"/>
              <a:t>Manejo sustentable del recurso (cantidad y calidad)</a:t>
            </a:r>
          </a:p>
          <a:p>
            <a:pPr>
              <a:buClr>
                <a:srgbClr val="FF0033"/>
              </a:buClr>
              <a:buFont typeface="Wingdings" pitchFamily="2" charset="2"/>
              <a:buChar char="v"/>
            </a:pPr>
            <a:r>
              <a:rPr lang="es-ES_tradnl"/>
              <a:t>Mejora el nivel de vida de la gente</a:t>
            </a:r>
            <a:endParaRPr lang="es-ES"/>
          </a:p>
        </p:txBody>
      </p:sp>
      <p:sp>
        <p:nvSpPr>
          <p:cNvPr id="59396" name="Rectangle 4"/>
          <p:cNvSpPr>
            <a:spLocks noGrp="1" noChangeArrowheads="1"/>
          </p:cNvSpPr>
          <p:nvPr>
            <p:ph type="body" sz="half" idx="2"/>
          </p:nvPr>
        </p:nvSpPr>
        <p:spPr/>
        <p:txBody>
          <a:bodyPr/>
          <a:lstStyle/>
          <a:p>
            <a:pPr>
              <a:buFont typeface="Monotype Sorts" pitchFamily="2" charset="2"/>
              <a:buNone/>
            </a:pPr>
            <a:r>
              <a:rPr lang="es-ES_tradnl" b="1" i="1"/>
              <a:t> </a:t>
            </a:r>
          </a:p>
          <a:p>
            <a:pPr>
              <a:buFont typeface="Monotype Sorts" pitchFamily="2" charset="2"/>
              <a:buNone/>
            </a:pPr>
            <a:r>
              <a:rPr lang="es-ES_tradnl" sz="3200" b="1" i="1" u="sng"/>
              <a:t>Financiamiento:</a:t>
            </a:r>
          </a:p>
          <a:p>
            <a:pPr>
              <a:buFont typeface="Monotype Sorts" pitchFamily="2" charset="2"/>
              <a:buNone/>
            </a:pPr>
            <a:endParaRPr lang="es-ES_tradnl" sz="3200" b="1" i="1" u="sng"/>
          </a:p>
          <a:p>
            <a:r>
              <a:rPr lang="es-ES_tradnl"/>
              <a:t>Multas por contaminar</a:t>
            </a:r>
          </a:p>
          <a:p>
            <a:r>
              <a:rPr lang="es-ES_tradnl"/>
              <a:t>Tasa por servicios ambiental hídrico</a:t>
            </a:r>
            <a:endParaRPr lang="es-ES_tradnl" b="1" i="1" u="sng"/>
          </a:p>
          <a:p>
            <a:pPr>
              <a:buFont typeface="Monotype Sorts" pitchFamily="2" charset="2"/>
              <a:buNone/>
            </a:pP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026"/>
          <p:cNvPicPr>
            <a:picLocks noChangeAspect="1" noChangeArrowheads="1"/>
          </p:cNvPicPr>
          <p:nvPr/>
        </p:nvPicPr>
        <p:blipFill>
          <a:blip r:embed="rId2"/>
          <a:srcRect l="3125" t="12152" r="5208" b="6424"/>
          <a:stretch>
            <a:fillRect/>
          </a:stretch>
        </p:blipFill>
        <p:spPr bwMode="auto">
          <a:xfrm>
            <a:off x="0" y="0"/>
            <a:ext cx="9144000" cy="6704013"/>
          </a:xfrm>
          <a:prstGeom prst="rect">
            <a:avLst/>
          </a:prstGeom>
          <a:noFill/>
          <a:ln w="12700">
            <a:noFill/>
            <a:miter lim="800000"/>
            <a:headEnd type="none" w="sm" len="sm"/>
            <a:tailEnd type="none" w="sm" len="sm"/>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2163" name="Rectangle 3"/>
          <p:cNvSpPr>
            <a:spLocks noGrp="1" noChangeArrowheads="1"/>
          </p:cNvSpPr>
          <p:nvPr>
            <p:ph type="title"/>
          </p:nvPr>
        </p:nvSpPr>
        <p:spPr/>
        <p:txBody>
          <a:bodyPr/>
          <a:lstStyle/>
          <a:p>
            <a:r>
              <a:rPr lang="es-MX" sz="3600"/>
              <a:t>¿ Porque un Organismo de Cuenca?</a:t>
            </a:r>
            <a:endParaRPr lang="es-ES" sz="3600"/>
          </a:p>
        </p:txBody>
      </p:sp>
      <p:sp>
        <p:nvSpPr>
          <p:cNvPr id="92164"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2165" name="Text Box 5"/>
          <p:cNvSpPr txBox="1">
            <a:spLocks noChangeArrowheads="1"/>
          </p:cNvSpPr>
          <p:nvPr/>
        </p:nvSpPr>
        <p:spPr bwMode="auto">
          <a:xfrm>
            <a:off x="1003300" y="1981200"/>
            <a:ext cx="7112000" cy="4511675"/>
          </a:xfrm>
          <a:prstGeom prst="rect">
            <a:avLst/>
          </a:prstGeom>
          <a:noFill/>
          <a:ln w="12700">
            <a:noFill/>
            <a:miter lim="800000"/>
            <a:headEnd type="none" w="sm" len="sm"/>
            <a:tailEnd type="none" w="sm" len="sm"/>
          </a:ln>
          <a:effectLst/>
        </p:spPr>
        <p:txBody>
          <a:bodyPr>
            <a:spAutoFit/>
          </a:bodyPr>
          <a:lstStyle/>
          <a:p>
            <a:pPr>
              <a:spcBef>
                <a:spcPct val="50000"/>
              </a:spcBef>
            </a:pPr>
            <a:r>
              <a:rPr lang="es-MX" sz="2000"/>
              <a:t>Dispersión de instituciones vinculadas a la administración, aprovechamiento y control de los RN</a:t>
            </a:r>
          </a:p>
          <a:p>
            <a:pPr>
              <a:spcBef>
                <a:spcPct val="50000"/>
              </a:spcBef>
            </a:pPr>
            <a:r>
              <a:rPr lang="es-MX" sz="2000"/>
              <a:t>Escasa coordinación  por celo interinstitucional</a:t>
            </a:r>
          </a:p>
          <a:p>
            <a:pPr>
              <a:spcBef>
                <a:spcPct val="50000"/>
              </a:spcBef>
            </a:pPr>
            <a:r>
              <a:rPr lang="es-MX" sz="2000"/>
              <a:t>Conflicto de competencias, funciones y responsabilidades</a:t>
            </a:r>
          </a:p>
          <a:p>
            <a:pPr>
              <a:spcBef>
                <a:spcPct val="50000"/>
              </a:spcBef>
            </a:pPr>
            <a:r>
              <a:rPr lang="es-MX" sz="2000"/>
              <a:t>Incumplimiento de instituciones y usuarios de las leyes y reglamentos para conservación y manejo de los RH</a:t>
            </a:r>
          </a:p>
          <a:p>
            <a:pPr>
              <a:spcBef>
                <a:spcPct val="50000"/>
              </a:spcBef>
            </a:pPr>
            <a:r>
              <a:rPr lang="es-MX" sz="2000"/>
              <a:t>Planes Operativos solo para aprovechamiento de los RN y no para la gestión interesectorial o para su conservación o protección  </a:t>
            </a:r>
          </a:p>
          <a:p>
            <a:pPr>
              <a:spcBef>
                <a:spcPct val="50000"/>
              </a:spcBef>
            </a:pPr>
            <a:r>
              <a:rPr lang="es-MX" sz="2000" b="1" i="1">
                <a:effectLst>
                  <a:outerShdw blurRad="38100" dist="38100" dir="2700000" algn="tl">
                    <a:srgbClr val="C0C0C0"/>
                  </a:outerShdw>
                </a:effectLst>
              </a:rPr>
              <a:t>“OMCC: estructura orientada a canalizar y coordinar las decisiones socio politicas, seleccionar y brinadr apoyo técnico y de gestión para que las instituciones especializadas ejecuten acciones de manejo”  </a:t>
            </a:r>
            <a:endParaRPr lang="es-ES" sz="2000" b="1" i="1">
              <a:effectLst>
                <a:outerShdw blurRad="38100" dist="38100" dir="2700000" algn="tl">
                  <a:srgbClr val="C0C0C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4211" name="Rectangle 3"/>
          <p:cNvSpPr>
            <a:spLocks noGrp="1" noChangeArrowheads="1"/>
          </p:cNvSpPr>
          <p:nvPr>
            <p:ph type="title"/>
          </p:nvPr>
        </p:nvSpPr>
        <p:spPr/>
        <p:txBody>
          <a:bodyPr/>
          <a:lstStyle/>
          <a:p>
            <a:r>
              <a:rPr lang="es-MX" sz="3600"/>
              <a:t>¿ Que instituciones actuan en al cuenca?</a:t>
            </a:r>
            <a:endParaRPr lang="es-ES" sz="3600"/>
          </a:p>
        </p:txBody>
      </p:sp>
      <p:sp>
        <p:nvSpPr>
          <p:cNvPr id="94212"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4213" name="Text Box 5"/>
          <p:cNvSpPr txBox="1">
            <a:spLocks noChangeArrowheads="1"/>
          </p:cNvSpPr>
          <p:nvPr/>
        </p:nvSpPr>
        <p:spPr bwMode="auto">
          <a:xfrm>
            <a:off x="1003300" y="1574800"/>
            <a:ext cx="7112000" cy="4765675"/>
          </a:xfrm>
          <a:prstGeom prst="rect">
            <a:avLst/>
          </a:prstGeom>
          <a:noFill/>
          <a:ln w="12700">
            <a:noFill/>
            <a:miter lim="800000"/>
            <a:headEnd type="none" w="sm" len="sm"/>
            <a:tailEnd type="none" w="sm" len="sm"/>
          </a:ln>
          <a:effectLst/>
        </p:spPr>
        <p:txBody>
          <a:bodyPr>
            <a:spAutoFit/>
          </a:bodyPr>
          <a:lstStyle/>
          <a:p>
            <a:pPr>
              <a:spcBef>
                <a:spcPct val="50000"/>
              </a:spcBef>
            </a:pPr>
            <a:r>
              <a:rPr lang="es-MX" sz="1800"/>
              <a:t>CNRH: rector del RH, planifica, norma  y administra</a:t>
            </a:r>
          </a:p>
          <a:p>
            <a:pPr>
              <a:spcBef>
                <a:spcPct val="50000"/>
              </a:spcBef>
            </a:pPr>
            <a:r>
              <a:rPr lang="es-MX" sz="1800"/>
              <a:t>CODERECO: manejo de los RH, planificación , construcción y control del riego</a:t>
            </a:r>
          </a:p>
          <a:p>
            <a:pPr>
              <a:spcBef>
                <a:spcPct val="50000"/>
              </a:spcBef>
            </a:pPr>
            <a:r>
              <a:rPr lang="es-MX" sz="1800"/>
              <a:t>CPC: construcción  de infraestructura física provincial, incluido el riego particular, competencias en tema ambiental y manejo y conservación de cuencas hidrográficas </a:t>
            </a:r>
          </a:p>
          <a:p>
            <a:pPr>
              <a:spcBef>
                <a:spcPct val="50000"/>
              </a:spcBef>
            </a:pPr>
            <a:r>
              <a:rPr lang="es-MX" sz="1800"/>
              <a:t>Municipalidades: construcción, operación y mantenimiento de sistemas de agua potable y alcantarillado. Mayores contaminadores</a:t>
            </a:r>
          </a:p>
          <a:p>
            <a:pPr>
              <a:spcBef>
                <a:spcPct val="50000"/>
              </a:spcBef>
            </a:pPr>
            <a:r>
              <a:rPr lang="es-MX" sz="1800"/>
              <a:t>Juntas Parroquiales: representan la primera y más cercana forma de gobierno local. Son los segundos contaminadores de importancia</a:t>
            </a:r>
          </a:p>
          <a:p>
            <a:pPr>
              <a:spcBef>
                <a:spcPct val="50000"/>
              </a:spcBef>
            </a:pPr>
            <a:r>
              <a:rPr lang="es-MX" sz="1800"/>
              <a:t>MIDUVI, MAE, MSP, MEMP, MAG, Universidad Técnica de Cotopaxi</a:t>
            </a:r>
          </a:p>
          <a:p>
            <a:pPr>
              <a:spcBef>
                <a:spcPct val="50000"/>
              </a:spcBef>
            </a:pPr>
            <a:r>
              <a:rPr lang="es-MX" sz="1800"/>
              <a:t>Sociedad Civil: grupos de usuarios o gremios de varias actividades económicas y sociales: JAAP, JURE, JRP, Asosc Agric, Floricolas, Industriales, Comerciantes, Gremios prof. ONG’s, Ganaderos,etc</a:t>
            </a:r>
            <a:endParaRPr lang="es-ES"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38200" y="342900"/>
            <a:ext cx="7772400" cy="596900"/>
          </a:xfrm>
        </p:spPr>
        <p:txBody>
          <a:bodyPr/>
          <a:lstStyle/>
          <a:p>
            <a:pPr algn="ctr"/>
            <a:r>
              <a:rPr lang="es-ES_tradnl"/>
              <a:t>Organigrama del OMCC</a:t>
            </a:r>
            <a:endParaRPr lang="es-ES"/>
          </a:p>
        </p:txBody>
      </p:sp>
      <p:sp>
        <p:nvSpPr>
          <p:cNvPr id="90117" name="Rectangle 5"/>
          <p:cNvSpPr>
            <a:spLocks noChangeArrowheads="1"/>
          </p:cNvSpPr>
          <p:nvPr/>
        </p:nvSpPr>
        <p:spPr bwMode="auto">
          <a:xfrm>
            <a:off x="1990725" y="-76200"/>
            <a:ext cx="9144000" cy="0"/>
          </a:xfrm>
          <a:prstGeom prst="rect">
            <a:avLst/>
          </a:prstGeom>
          <a:noFill/>
          <a:ln w="12700">
            <a:noFill/>
            <a:miter lim="800000"/>
            <a:headEnd type="none" w="sm" len="sm"/>
            <a:tailEnd type="none" w="sm" len="sm"/>
          </a:ln>
          <a:effectLst/>
        </p:spPr>
        <p:txBody>
          <a:bodyPr>
            <a:spAutoFit/>
          </a:bodyPr>
          <a:lstStyle/>
          <a:p>
            <a:endParaRPr lang="es-ES"/>
          </a:p>
        </p:txBody>
      </p:sp>
      <p:pic>
        <p:nvPicPr>
          <p:cNvPr id="90118" name="Picture 6" descr="C:\Mis documentos\Conferencia\OMCC.bmp"/>
          <p:cNvPicPr>
            <a:picLocks noChangeAspect="1" noChangeArrowheads="1"/>
          </p:cNvPicPr>
          <p:nvPr/>
        </p:nvPicPr>
        <p:blipFill>
          <a:blip r:embed="rId2"/>
          <a:srcRect t="21002" r="18536" b="21242"/>
          <a:stretch>
            <a:fillRect/>
          </a:stretch>
        </p:blipFill>
        <p:spPr bwMode="auto">
          <a:xfrm>
            <a:off x="298450" y="1130300"/>
            <a:ext cx="8616950" cy="5194300"/>
          </a:xfrm>
          <a:prstGeom prst="rect">
            <a:avLst/>
          </a:prstGeom>
          <a:noFill/>
        </p:spPr>
      </p:pic>
      <p:sp>
        <p:nvSpPr>
          <p:cNvPr id="90119" name="Text Box 7"/>
          <p:cNvSpPr txBox="1">
            <a:spLocks noChangeArrowheads="1"/>
          </p:cNvSpPr>
          <p:nvPr/>
        </p:nvSpPr>
        <p:spPr bwMode="auto">
          <a:xfrm>
            <a:off x="6045200" y="1066800"/>
            <a:ext cx="25908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Maxima instancia/ todos los interesados en participar/ Nombrar el Directorio / aprobar politicas, estrategias y estatutos de funcionamiento</a:t>
            </a:r>
            <a:endParaRPr lang="es-ES" sz="1200"/>
          </a:p>
        </p:txBody>
      </p:sp>
      <p:sp>
        <p:nvSpPr>
          <p:cNvPr id="90121" name="Text Box 9"/>
          <p:cNvSpPr txBox="1">
            <a:spLocks noChangeArrowheads="1"/>
          </p:cNvSpPr>
          <p:nvPr/>
        </p:nvSpPr>
        <p:spPr bwMode="auto">
          <a:xfrm>
            <a:off x="1308100" y="1600200"/>
            <a:ext cx="1905000" cy="1187450"/>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Nombrados por Asam/Representantes Gob.Centr./ Org. Secc./Soc. Civ. Org: JR,JAP,Camaras/ Gestionar fiananc. nac. intern.</a:t>
            </a:r>
            <a:endParaRPr lang="es-ES" sz="1200"/>
          </a:p>
        </p:txBody>
      </p:sp>
      <p:sp>
        <p:nvSpPr>
          <p:cNvPr id="90122" name="Line 10"/>
          <p:cNvSpPr>
            <a:spLocks noChangeShapeType="1"/>
          </p:cNvSpPr>
          <p:nvPr/>
        </p:nvSpPr>
        <p:spPr bwMode="auto">
          <a:xfrm>
            <a:off x="3136900" y="2222500"/>
            <a:ext cx="533400" cy="114300"/>
          </a:xfrm>
          <a:prstGeom prst="line">
            <a:avLst/>
          </a:prstGeom>
          <a:noFill/>
          <a:ln w="12700">
            <a:solidFill>
              <a:schemeClr val="tx1"/>
            </a:solidFill>
            <a:round/>
            <a:headEnd type="none" w="sm" len="sm"/>
            <a:tailEnd type="triangle" w="sm" len="sm"/>
          </a:ln>
          <a:effectLst/>
        </p:spPr>
        <p:txBody>
          <a:bodyPr/>
          <a:lstStyle/>
          <a:p>
            <a:endParaRPr lang="es-ES"/>
          </a:p>
        </p:txBody>
      </p:sp>
      <p:sp>
        <p:nvSpPr>
          <p:cNvPr id="90124" name="Line 12"/>
          <p:cNvSpPr>
            <a:spLocks noChangeShapeType="1"/>
          </p:cNvSpPr>
          <p:nvPr/>
        </p:nvSpPr>
        <p:spPr bwMode="auto">
          <a:xfrm flipH="1" flipV="1">
            <a:off x="5473700" y="1536700"/>
            <a:ext cx="584200" cy="0"/>
          </a:xfrm>
          <a:prstGeom prst="line">
            <a:avLst/>
          </a:prstGeom>
          <a:noFill/>
          <a:ln w="12700">
            <a:solidFill>
              <a:schemeClr val="tx1"/>
            </a:solidFill>
            <a:round/>
            <a:headEnd type="none" w="sm" len="sm"/>
            <a:tailEnd type="triangle" w="sm" len="sm"/>
          </a:ln>
          <a:effectLst/>
        </p:spPr>
        <p:txBody>
          <a:bodyPr/>
          <a:lstStyle/>
          <a:p>
            <a:endParaRPr lang="es-ES"/>
          </a:p>
        </p:txBody>
      </p:sp>
      <p:sp>
        <p:nvSpPr>
          <p:cNvPr id="90125" name="Text Box 13"/>
          <p:cNvSpPr txBox="1">
            <a:spLocks noChangeArrowheads="1"/>
          </p:cNvSpPr>
          <p:nvPr/>
        </p:nvSpPr>
        <p:spPr bwMode="auto">
          <a:xfrm>
            <a:off x="6350000" y="2298700"/>
            <a:ext cx="2311400" cy="731838"/>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Gerenciar el OMCC/ Superv. Ejcuc y desarr. proyectos</a:t>
            </a:r>
          </a:p>
          <a:p>
            <a:pPr>
              <a:spcBef>
                <a:spcPct val="50000"/>
              </a:spcBef>
            </a:pPr>
            <a:endParaRPr lang="es-ES" sz="1200"/>
          </a:p>
        </p:txBody>
      </p:sp>
      <p:sp>
        <p:nvSpPr>
          <p:cNvPr id="90126" name="Text Box 14"/>
          <p:cNvSpPr txBox="1">
            <a:spLocks noChangeArrowheads="1"/>
          </p:cNvSpPr>
          <p:nvPr/>
        </p:nvSpPr>
        <p:spPr bwMode="auto">
          <a:xfrm>
            <a:off x="5829300" y="4838700"/>
            <a:ext cx="1511300" cy="639763"/>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Plan de Manejo de los RH/ elaboración e implementación</a:t>
            </a:r>
            <a:endParaRPr lang="es-ES" sz="1200"/>
          </a:p>
        </p:txBody>
      </p:sp>
      <p:sp>
        <p:nvSpPr>
          <p:cNvPr id="90127" name="Line 15"/>
          <p:cNvSpPr>
            <a:spLocks noChangeShapeType="1"/>
          </p:cNvSpPr>
          <p:nvPr/>
        </p:nvSpPr>
        <p:spPr bwMode="auto">
          <a:xfrm flipV="1">
            <a:off x="6324600" y="4699000"/>
            <a:ext cx="723900" cy="177800"/>
          </a:xfrm>
          <a:prstGeom prst="line">
            <a:avLst/>
          </a:prstGeom>
          <a:noFill/>
          <a:ln w="12700">
            <a:solidFill>
              <a:schemeClr val="tx1"/>
            </a:solidFill>
            <a:round/>
            <a:headEnd type="none" w="sm" len="sm"/>
            <a:tailEnd type="triangle" w="sm" len="sm"/>
          </a:ln>
          <a:effectLst/>
        </p:spPr>
        <p:txBody>
          <a:bodyPr/>
          <a:lstStyle/>
          <a:p>
            <a:endParaRPr lang="es-ES"/>
          </a:p>
        </p:txBody>
      </p:sp>
      <p:sp>
        <p:nvSpPr>
          <p:cNvPr id="90128" name="Oval 16"/>
          <p:cNvSpPr>
            <a:spLocks noChangeArrowheads="1"/>
          </p:cNvSpPr>
          <p:nvPr/>
        </p:nvSpPr>
        <p:spPr bwMode="auto">
          <a:xfrm>
            <a:off x="3124200" y="1536700"/>
            <a:ext cx="558800" cy="393700"/>
          </a:xfrm>
          <a:prstGeom prst="ellipse">
            <a:avLst/>
          </a:prstGeom>
          <a:noFill/>
          <a:ln w="12700">
            <a:solidFill>
              <a:schemeClr val="tx1"/>
            </a:solidFill>
            <a:round/>
            <a:headEnd type="none" w="sm" len="sm"/>
            <a:tailEnd type="none" w="sm" len="sm"/>
          </a:ln>
          <a:effectLst/>
        </p:spPr>
        <p:txBody>
          <a:bodyPr wrap="none" anchor="ctr"/>
          <a:lstStyle/>
          <a:p>
            <a:endParaRPr lang="es-ES"/>
          </a:p>
        </p:txBody>
      </p:sp>
      <p:sp>
        <p:nvSpPr>
          <p:cNvPr id="90129" name="Text Box 17"/>
          <p:cNvSpPr txBox="1">
            <a:spLocks noChangeArrowheads="1"/>
          </p:cNvSpPr>
          <p:nvPr/>
        </p:nvSpPr>
        <p:spPr bwMode="auto">
          <a:xfrm>
            <a:off x="3136900" y="14732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s-MX" sz="1600"/>
              <a:t>NPA</a:t>
            </a:r>
            <a:endParaRPr lang="es-ES" sz="1600"/>
          </a:p>
        </p:txBody>
      </p:sp>
      <p:sp>
        <p:nvSpPr>
          <p:cNvPr id="90130" name="Oval 18"/>
          <p:cNvSpPr>
            <a:spLocks noChangeArrowheads="1"/>
          </p:cNvSpPr>
          <p:nvPr/>
        </p:nvSpPr>
        <p:spPr bwMode="auto">
          <a:xfrm>
            <a:off x="7112000" y="2717800"/>
            <a:ext cx="558800" cy="419100"/>
          </a:xfrm>
          <a:prstGeom prst="ellipse">
            <a:avLst/>
          </a:prstGeom>
          <a:noFill/>
          <a:ln w="12700">
            <a:solidFill>
              <a:schemeClr val="tx1"/>
            </a:solidFill>
            <a:round/>
            <a:headEnd type="none" w="sm" len="sm"/>
            <a:tailEnd type="none" w="sm" len="sm"/>
          </a:ln>
          <a:effectLst/>
        </p:spPr>
        <p:txBody>
          <a:bodyPr wrap="none" anchor="ctr"/>
          <a:lstStyle/>
          <a:p>
            <a:endParaRPr lang="es-ES"/>
          </a:p>
        </p:txBody>
      </p:sp>
      <p:sp>
        <p:nvSpPr>
          <p:cNvPr id="90131" name="Text Box 19"/>
          <p:cNvSpPr txBox="1">
            <a:spLocks noChangeArrowheads="1"/>
          </p:cNvSpPr>
          <p:nvPr/>
        </p:nvSpPr>
        <p:spPr bwMode="auto">
          <a:xfrm>
            <a:off x="7200900" y="2755900"/>
            <a:ext cx="495300" cy="274638"/>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ND</a:t>
            </a:r>
            <a:endParaRPr lang="es-ES" sz="1200"/>
          </a:p>
        </p:txBody>
      </p:sp>
      <p:sp>
        <p:nvSpPr>
          <p:cNvPr id="90132" name="Oval 20"/>
          <p:cNvSpPr>
            <a:spLocks noChangeArrowheads="1"/>
          </p:cNvSpPr>
          <p:nvPr/>
        </p:nvSpPr>
        <p:spPr bwMode="auto">
          <a:xfrm>
            <a:off x="8102600" y="4572000"/>
            <a:ext cx="495300" cy="342900"/>
          </a:xfrm>
          <a:prstGeom prst="ellipse">
            <a:avLst/>
          </a:prstGeom>
          <a:noFill/>
          <a:ln w="12700">
            <a:solidFill>
              <a:schemeClr val="tx1"/>
            </a:solidFill>
            <a:round/>
            <a:headEnd type="none" w="sm" len="sm"/>
            <a:tailEnd type="none" w="sm" len="sm"/>
          </a:ln>
          <a:effectLst/>
        </p:spPr>
        <p:txBody>
          <a:bodyPr wrap="none" anchor="ctr"/>
          <a:lstStyle/>
          <a:p>
            <a:endParaRPr lang="es-ES"/>
          </a:p>
        </p:txBody>
      </p:sp>
      <p:sp>
        <p:nvSpPr>
          <p:cNvPr id="90133" name="Text Box 21"/>
          <p:cNvSpPr txBox="1">
            <a:spLocks noChangeArrowheads="1"/>
          </p:cNvSpPr>
          <p:nvPr/>
        </p:nvSpPr>
        <p:spPr bwMode="auto">
          <a:xfrm>
            <a:off x="8204200" y="4673600"/>
            <a:ext cx="444500" cy="274638"/>
          </a:xfrm>
          <a:prstGeom prst="rect">
            <a:avLst/>
          </a:prstGeom>
          <a:noFill/>
          <a:ln w="12700">
            <a:noFill/>
            <a:miter lim="800000"/>
            <a:headEnd type="none" w="sm" len="sm"/>
            <a:tailEnd type="none" w="sm" len="sm"/>
          </a:ln>
          <a:effectLst/>
        </p:spPr>
        <p:txBody>
          <a:bodyPr>
            <a:spAutoFit/>
          </a:bodyPr>
          <a:lstStyle/>
          <a:p>
            <a:pPr>
              <a:spcBef>
                <a:spcPct val="50000"/>
              </a:spcBef>
            </a:pPr>
            <a:r>
              <a:rPr lang="es-MX" sz="1200"/>
              <a:t>NT</a:t>
            </a:r>
            <a:endParaRPr lang="es-ES"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s-ES_tradnl" b="1" i="1"/>
              <a:t>PRESUPUESTO: $. 12’</a:t>
            </a:r>
            <a:endParaRPr lang="es-ES" b="1" i="1"/>
          </a:p>
        </p:txBody>
      </p:sp>
      <p:sp>
        <p:nvSpPr>
          <p:cNvPr id="62467" name="Rectangle 3"/>
          <p:cNvSpPr>
            <a:spLocks noGrp="1" noChangeArrowheads="1"/>
          </p:cNvSpPr>
          <p:nvPr>
            <p:ph type="body" sz="half" idx="1"/>
          </p:nvPr>
        </p:nvSpPr>
        <p:spPr/>
        <p:txBody>
          <a:bodyPr/>
          <a:lstStyle/>
          <a:p>
            <a:pPr>
              <a:buFont typeface="Monotype Sorts" pitchFamily="2" charset="2"/>
              <a:buNone/>
            </a:pPr>
            <a:r>
              <a:rPr lang="es-ES_tradnl" b="1" i="1"/>
              <a:t>	</a:t>
            </a:r>
            <a:r>
              <a:rPr lang="es-ES_tradnl" b="1" i="1" u="sng"/>
              <a:t>Recuperables x tarifas </a:t>
            </a:r>
            <a:r>
              <a:rPr lang="es-ES_tradnl" b="1" i="1"/>
              <a:t>(inversiones)</a:t>
            </a:r>
            <a:endParaRPr lang="es-ES_tradnl" b="1" i="1" u="sng"/>
          </a:p>
          <a:p>
            <a:r>
              <a:rPr lang="es-ES_tradnl" b="1"/>
              <a:t>Contaminación:             US$.  4’5</a:t>
            </a:r>
          </a:p>
          <a:p>
            <a:r>
              <a:rPr lang="es-ES_tradnl" b="1"/>
              <a:t>Riego:  US$.      2’5</a:t>
            </a:r>
          </a:p>
          <a:p>
            <a:r>
              <a:rPr lang="es-ES_tradnl" b="1"/>
              <a:t>A/P:     US$.     0,7 </a:t>
            </a:r>
          </a:p>
          <a:p>
            <a:endParaRPr lang="es-ES_tradnl" b="1"/>
          </a:p>
          <a:p>
            <a:r>
              <a:rPr lang="es-ES_tradnl" b="1"/>
              <a:t> TOTAL: US$.7’7</a:t>
            </a:r>
            <a:endParaRPr lang="es-ES" b="1"/>
          </a:p>
        </p:txBody>
      </p:sp>
      <p:sp>
        <p:nvSpPr>
          <p:cNvPr id="62468" name="Rectangle 4"/>
          <p:cNvSpPr>
            <a:spLocks noGrp="1" noChangeArrowheads="1"/>
          </p:cNvSpPr>
          <p:nvPr>
            <p:ph type="body" sz="half" idx="2"/>
          </p:nvPr>
        </p:nvSpPr>
        <p:spPr/>
        <p:txBody>
          <a:bodyPr/>
          <a:lstStyle/>
          <a:p>
            <a:pPr>
              <a:lnSpc>
                <a:spcPct val="90000"/>
              </a:lnSpc>
              <a:buFont typeface="Monotype Sorts" pitchFamily="2" charset="2"/>
              <a:buNone/>
            </a:pPr>
            <a:r>
              <a:rPr lang="es-ES_tradnl" b="1" i="1"/>
              <a:t>	</a:t>
            </a:r>
            <a:r>
              <a:rPr lang="es-ES_tradnl" b="1" i="1" u="sng"/>
              <a:t>No Recuperables </a:t>
            </a:r>
            <a:r>
              <a:rPr lang="es-ES_tradnl" b="1" i="1"/>
              <a:t>(preinversión 5 años)</a:t>
            </a:r>
          </a:p>
          <a:p>
            <a:pPr>
              <a:lnSpc>
                <a:spcPct val="90000"/>
              </a:lnSpc>
            </a:pPr>
            <a:r>
              <a:rPr lang="es-ES_tradnl" b="1"/>
              <a:t>Estudios y diseños  US$.    2’8</a:t>
            </a:r>
          </a:p>
          <a:p>
            <a:pPr>
              <a:lnSpc>
                <a:spcPct val="90000"/>
              </a:lnSpc>
            </a:pPr>
            <a:r>
              <a:rPr lang="es-ES_tradnl" b="1"/>
              <a:t>Gastos Operativos   US$.    1’2</a:t>
            </a:r>
          </a:p>
          <a:p>
            <a:pPr>
              <a:lnSpc>
                <a:spcPct val="90000"/>
              </a:lnSpc>
            </a:pPr>
            <a:r>
              <a:rPr lang="es-ES_tradnl" b="1"/>
              <a:t>Supervisión US$. 0,3</a:t>
            </a:r>
          </a:p>
          <a:p>
            <a:pPr>
              <a:lnSpc>
                <a:spcPct val="90000"/>
              </a:lnSpc>
              <a:buFont typeface="Monotype Sorts" pitchFamily="2" charset="2"/>
              <a:buNone/>
            </a:pPr>
            <a:endParaRPr lang="es-ES_tradnl" b="1"/>
          </a:p>
          <a:p>
            <a:pPr>
              <a:lnSpc>
                <a:spcPct val="90000"/>
              </a:lnSpc>
              <a:buFont typeface="Monotype Sorts" pitchFamily="2" charset="2"/>
              <a:buNone/>
            </a:pPr>
            <a:r>
              <a:rPr lang="es-ES_tradnl" b="1"/>
              <a:t>TOTAL: US$. 4’3</a:t>
            </a:r>
            <a:endParaRPr lang="es-ES"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5235" name="Rectangle 3"/>
          <p:cNvSpPr>
            <a:spLocks noGrp="1" noChangeArrowheads="1"/>
          </p:cNvSpPr>
          <p:nvPr>
            <p:ph type="title"/>
          </p:nvPr>
        </p:nvSpPr>
        <p:spPr/>
        <p:txBody>
          <a:bodyPr/>
          <a:lstStyle/>
          <a:p>
            <a:r>
              <a:rPr lang="es-MX" sz="3600"/>
              <a:t>Financiamiento</a:t>
            </a:r>
            <a:endParaRPr lang="es-ES" sz="3600"/>
          </a:p>
        </p:txBody>
      </p:sp>
      <p:sp>
        <p:nvSpPr>
          <p:cNvPr id="95236"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5237" name="Text Box 5"/>
          <p:cNvSpPr txBox="1">
            <a:spLocks noChangeArrowheads="1"/>
          </p:cNvSpPr>
          <p:nvPr/>
        </p:nvSpPr>
        <p:spPr bwMode="auto">
          <a:xfrm>
            <a:off x="1003300" y="1574800"/>
            <a:ext cx="7112000" cy="4491038"/>
          </a:xfrm>
          <a:prstGeom prst="rect">
            <a:avLst/>
          </a:prstGeom>
          <a:noFill/>
          <a:ln w="12700">
            <a:noFill/>
            <a:miter lim="800000"/>
            <a:headEnd type="none" w="sm" len="sm"/>
            <a:tailEnd type="none" w="sm" len="sm"/>
          </a:ln>
          <a:effectLst/>
        </p:spPr>
        <p:txBody>
          <a:bodyPr>
            <a:spAutoFit/>
          </a:bodyPr>
          <a:lstStyle/>
          <a:p>
            <a:pPr>
              <a:spcBef>
                <a:spcPct val="50000"/>
              </a:spcBef>
            </a:pPr>
            <a:r>
              <a:rPr lang="es-MX" sz="1800"/>
              <a:t>Todo ente contaminador esta obligado a pagar multa</a:t>
            </a:r>
          </a:p>
          <a:p>
            <a:pPr>
              <a:spcBef>
                <a:spcPct val="50000"/>
              </a:spcBef>
            </a:pPr>
            <a:r>
              <a:rPr lang="es-MX" sz="1800"/>
              <a:t>Los municipios ( representantes de la colectividad urbana) estan obligados a pagar multas por contaminacón por decargas líquidas domésticas no tratadas</a:t>
            </a:r>
          </a:p>
          <a:p>
            <a:pPr>
              <a:spcBef>
                <a:spcPct val="50000"/>
              </a:spcBef>
            </a:pPr>
            <a:r>
              <a:rPr lang="es-MX" sz="1800"/>
              <a:t>Los valores recudados no deben ser manejados por los contaminadores. Debe ir al OMCC</a:t>
            </a:r>
          </a:p>
          <a:p>
            <a:pPr>
              <a:spcBef>
                <a:spcPct val="50000"/>
              </a:spcBef>
            </a:pPr>
            <a:r>
              <a:rPr lang="es-MX" sz="1800"/>
              <a:t>Inversiones para controlar la contaminación serán recuperados a traves de tarifas en la jurisdicción d ecada municipio</a:t>
            </a:r>
          </a:p>
          <a:p>
            <a:pPr>
              <a:spcBef>
                <a:spcPct val="50000"/>
              </a:spcBef>
            </a:pPr>
            <a:r>
              <a:rPr lang="es-MX" sz="1800"/>
              <a:t>Contaminación por desechos industriales, deben pagar tarifas, peron mas rigurosaas y disuasivas. Contamina paga o Pagar por no contaminar</a:t>
            </a:r>
          </a:p>
          <a:p>
            <a:pPr>
              <a:spcBef>
                <a:spcPct val="50000"/>
              </a:spcBef>
            </a:pPr>
            <a:r>
              <a:rPr lang="es-MX" sz="1800"/>
              <a:t>Las multas deben ser similares al costo de amortización de la inversión en obras de descontaminación</a:t>
            </a:r>
          </a:p>
          <a:p>
            <a:pPr>
              <a:spcBef>
                <a:spcPct val="50000"/>
              </a:spcBef>
            </a:pPr>
            <a:endParaRPr lang="es-ES"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6259" name="Rectangle 3"/>
          <p:cNvSpPr>
            <a:spLocks noGrp="1" noChangeArrowheads="1"/>
          </p:cNvSpPr>
          <p:nvPr>
            <p:ph type="title"/>
          </p:nvPr>
        </p:nvSpPr>
        <p:spPr/>
        <p:txBody>
          <a:bodyPr/>
          <a:lstStyle/>
          <a:p>
            <a:r>
              <a:rPr lang="es-MX" sz="3600"/>
              <a:t>Multas por Contaminación</a:t>
            </a:r>
            <a:endParaRPr lang="es-ES" sz="3600"/>
          </a:p>
        </p:txBody>
      </p:sp>
      <p:sp>
        <p:nvSpPr>
          <p:cNvPr id="96260"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6261" name="Text Box 5"/>
          <p:cNvSpPr txBox="1">
            <a:spLocks noChangeArrowheads="1"/>
          </p:cNvSpPr>
          <p:nvPr/>
        </p:nvSpPr>
        <p:spPr bwMode="auto">
          <a:xfrm>
            <a:off x="1003300" y="1574800"/>
            <a:ext cx="7112000" cy="2292350"/>
          </a:xfrm>
          <a:prstGeom prst="rect">
            <a:avLst/>
          </a:prstGeom>
          <a:noFill/>
          <a:ln w="12700">
            <a:noFill/>
            <a:miter lim="800000"/>
            <a:headEnd type="none" w="sm" len="sm"/>
            <a:tailEnd type="none" w="sm" len="sm"/>
          </a:ln>
          <a:effectLst/>
        </p:spPr>
        <p:txBody>
          <a:bodyPr>
            <a:spAutoFit/>
          </a:bodyPr>
          <a:lstStyle/>
          <a:p>
            <a:pPr>
              <a:spcBef>
                <a:spcPct val="50000"/>
              </a:spcBef>
            </a:pPr>
            <a:r>
              <a:rPr lang="es-MX" sz="1800"/>
              <a:t>Se basan en comparación con parámetros permisibles de DQO, DBO, SS</a:t>
            </a:r>
          </a:p>
          <a:p>
            <a:pPr>
              <a:spcBef>
                <a:spcPct val="50000"/>
              </a:spcBef>
            </a:pPr>
            <a:r>
              <a:rPr lang="es-MX" sz="1800" u="sng"/>
              <a:t>CONTAMINACION URBANA( Latacunga,Salcedo, Pujilí,Saquisilí y Pillaro) </a:t>
            </a:r>
          </a:p>
          <a:p>
            <a:pPr>
              <a:spcBef>
                <a:spcPct val="50000"/>
              </a:spcBef>
            </a:pPr>
            <a:r>
              <a:rPr lang="es-MX" sz="1800"/>
              <a:t>Ordenanza Latacunga modificada DMQ</a:t>
            </a:r>
          </a:p>
          <a:p>
            <a:pPr>
              <a:spcBef>
                <a:spcPct val="50000"/>
              </a:spcBef>
            </a:pPr>
            <a:r>
              <a:rPr lang="es-MX" sz="1800"/>
              <a:t>	C= ( CCLe-CCLp)x t ( 0,05 US/Kg/d)</a:t>
            </a:r>
          </a:p>
          <a:p>
            <a:pPr>
              <a:spcBef>
                <a:spcPct val="50000"/>
              </a:spcBef>
            </a:pPr>
            <a:r>
              <a:rPr lang="es-MX" sz="1800"/>
              <a:t>	T= C x SBU</a:t>
            </a:r>
            <a:endParaRPr lang="es-ES" sz="1800"/>
          </a:p>
        </p:txBody>
      </p:sp>
      <p:grpSp>
        <p:nvGrpSpPr>
          <p:cNvPr id="96390" name="Group 134"/>
          <p:cNvGrpSpPr>
            <a:grpSpLocks/>
          </p:cNvGrpSpPr>
          <p:nvPr/>
        </p:nvGrpSpPr>
        <p:grpSpPr bwMode="auto">
          <a:xfrm>
            <a:off x="1622425" y="3836988"/>
            <a:ext cx="6051550" cy="2638425"/>
            <a:chOff x="-3" y="-3"/>
            <a:chExt cx="2308" cy="2598"/>
          </a:xfrm>
        </p:grpSpPr>
        <p:grpSp>
          <p:nvGrpSpPr>
            <p:cNvPr id="96388" name="Group 132"/>
            <p:cNvGrpSpPr>
              <a:grpSpLocks/>
            </p:cNvGrpSpPr>
            <p:nvPr/>
          </p:nvGrpSpPr>
          <p:grpSpPr bwMode="auto">
            <a:xfrm>
              <a:off x="0" y="0"/>
              <a:ext cx="2302" cy="2592"/>
              <a:chOff x="0" y="0"/>
              <a:chExt cx="2302" cy="2592"/>
            </a:xfrm>
          </p:grpSpPr>
          <p:grpSp>
            <p:nvGrpSpPr>
              <p:cNvPr id="96349" name="Group 93"/>
              <p:cNvGrpSpPr>
                <a:grpSpLocks/>
              </p:cNvGrpSpPr>
              <p:nvPr/>
            </p:nvGrpSpPr>
            <p:grpSpPr bwMode="auto">
              <a:xfrm>
                <a:off x="0" y="0"/>
                <a:ext cx="347" cy="672"/>
                <a:chOff x="0" y="0"/>
                <a:chExt cx="347" cy="672"/>
              </a:xfrm>
            </p:grpSpPr>
            <p:sp>
              <p:nvSpPr>
                <p:cNvPr id="96328" name="Rectangle 72"/>
                <p:cNvSpPr>
                  <a:spLocks noChangeArrowheads="1"/>
                </p:cNvSpPr>
                <p:nvPr/>
              </p:nvSpPr>
              <p:spPr bwMode="auto">
                <a:xfrm>
                  <a:off x="28" y="0"/>
                  <a:ext cx="291" cy="672"/>
                </a:xfrm>
                <a:prstGeom prst="rect">
                  <a:avLst/>
                </a:prstGeom>
                <a:noFill/>
                <a:ln w="12700">
                  <a:noFill/>
                  <a:miter lim="800000"/>
                  <a:headEnd type="none" w="sm" len="sm"/>
                  <a:tailEnd type="none" w="sm" len="sm"/>
                </a:ln>
                <a:effectLst/>
              </p:spPr>
              <p:txBody>
                <a:bodyPr anchor="ctr"/>
                <a:lstStyle/>
                <a:p>
                  <a:pPr algn="ctr"/>
                  <a:r>
                    <a:rPr lang="es-MX" sz="1200" b="1">
                      <a:latin typeface="Arial" pitchFamily="34" charset="0"/>
                      <a:cs typeface="Arial" pitchFamily="34" charset="0"/>
                    </a:rPr>
                    <a:t>AÑO</a:t>
                  </a:r>
                  <a:endParaRPr lang="es-MX" sz="1200" b="1">
                    <a:cs typeface="Times New Roman" pitchFamily="18" charset="0"/>
                  </a:endParaRPr>
                </a:p>
                <a:p>
                  <a:pPr algn="ctr"/>
                  <a:endParaRPr lang="es-MX" sz="1200"/>
                </a:p>
              </p:txBody>
            </p:sp>
            <p:sp>
              <p:nvSpPr>
                <p:cNvPr id="96348" name="Rectangle 92"/>
                <p:cNvSpPr>
                  <a:spLocks noChangeArrowheads="1"/>
                </p:cNvSpPr>
                <p:nvPr/>
              </p:nvSpPr>
              <p:spPr bwMode="auto">
                <a:xfrm>
                  <a:off x="0" y="0"/>
                  <a:ext cx="347" cy="672"/>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51" name="Group 95"/>
              <p:cNvGrpSpPr>
                <a:grpSpLocks/>
              </p:cNvGrpSpPr>
              <p:nvPr/>
            </p:nvGrpSpPr>
            <p:grpSpPr bwMode="auto">
              <a:xfrm>
                <a:off x="347" y="0"/>
                <a:ext cx="645" cy="672"/>
                <a:chOff x="347" y="0"/>
                <a:chExt cx="645" cy="672"/>
              </a:xfrm>
            </p:grpSpPr>
            <p:sp>
              <p:nvSpPr>
                <p:cNvPr id="96329" name="Rectangle 73"/>
                <p:cNvSpPr>
                  <a:spLocks noChangeArrowheads="1"/>
                </p:cNvSpPr>
                <p:nvPr/>
              </p:nvSpPr>
              <p:spPr bwMode="auto">
                <a:xfrm>
                  <a:off x="375" y="0"/>
                  <a:ext cx="589" cy="672"/>
                </a:xfrm>
                <a:prstGeom prst="rect">
                  <a:avLst/>
                </a:prstGeom>
                <a:noFill/>
                <a:ln w="12700">
                  <a:noFill/>
                  <a:miter lim="800000"/>
                  <a:headEnd type="none" w="sm" len="sm"/>
                  <a:tailEnd type="none" w="sm" len="sm"/>
                </a:ln>
                <a:effectLst/>
              </p:spPr>
              <p:txBody>
                <a:bodyPr anchor="ctr"/>
                <a:lstStyle/>
                <a:p>
                  <a:pPr algn="ctr"/>
                  <a:r>
                    <a:rPr lang="es-ES_tradnl" sz="1200" b="1">
                      <a:latin typeface="Arial" pitchFamily="34" charset="0"/>
                      <a:cs typeface="Arial" pitchFamily="34" charset="0"/>
                    </a:rPr>
                    <a:t>POBLACIÓN</a:t>
                  </a:r>
                  <a:endParaRPr lang="es-ES_tradnl" sz="1200">
                    <a:cs typeface="Times New Roman" pitchFamily="18" charset="0"/>
                  </a:endParaRPr>
                </a:p>
                <a:p>
                  <a:pPr algn="ctr"/>
                  <a:r>
                    <a:rPr lang="es-MX" sz="1200" b="1">
                      <a:latin typeface="Arial" pitchFamily="34" charset="0"/>
                      <a:cs typeface="Arial" pitchFamily="34" charset="0"/>
                    </a:rPr>
                    <a:t>URBANA</a:t>
                  </a:r>
                  <a:endParaRPr lang="es-MX" sz="1200" b="1">
                    <a:cs typeface="Times New Roman" pitchFamily="18" charset="0"/>
                  </a:endParaRPr>
                </a:p>
                <a:p>
                  <a:pPr algn="ctr"/>
                  <a:endParaRPr lang="es-MX" sz="1200"/>
                </a:p>
              </p:txBody>
            </p:sp>
            <p:sp>
              <p:nvSpPr>
                <p:cNvPr id="96350" name="Rectangle 94"/>
                <p:cNvSpPr>
                  <a:spLocks noChangeArrowheads="1"/>
                </p:cNvSpPr>
                <p:nvPr/>
              </p:nvSpPr>
              <p:spPr bwMode="auto">
                <a:xfrm>
                  <a:off x="347" y="0"/>
                  <a:ext cx="645" cy="672"/>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53" name="Group 97"/>
              <p:cNvGrpSpPr>
                <a:grpSpLocks/>
              </p:cNvGrpSpPr>
              <p:nvPr/>
            </p:nvGrpSpPr>
            <p:grpSpPr bwMode="auto">
              <a:xfrm>
                <a:off x="992" y="0"/>
                <a:ext cx="655" cy="672"/>
                <a:chOff x="992" y="0"/>
                <a:chExt cx="655" cy="672"/>
              </a:xfrm>
            </p:grpSpPr>
            <p:sp>
              <p:nvSpPr>
                <p:cNvPr id="96330" name="Rectangle 74"/>
                <p:cNvSpPr>
                  <a:spLocks noChangeArrowheads="1"/>
                </p:cNvSpPr>
                <p:nvPr/>
              </p:nvSpPr>
              <p:spPr bwMode="auto">
                <a:xfrm>
                  <a:off x="1020" y="0"/>
                  <a:ext cx="599" cy="672"/>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endParaRPr lang="es-ES_tradnl" sz="1000" b="1">
                    <a:latin typeface="Arial" pitchFamily="34" charset="0"/>
                    <a:cs typeface="Arial" pitchFamily="34" charset="0"/>
                  </a:endParaRPr>
                </a:p>
                <a:p>
                  <a:pPr algn="ctr"/>
                  <a:r>
                    <a:rPr lang="es-ES_tradnl" sz="1000" b="1">
                      <a:latin typeface="Arial" pitchFamily="34" charset="0"/>
                      <a:cs typeface="Arial" pitchFamily="34" charset="0"/>
                    </a:rPr>
                    <a:t>MONTO</a:t>
                  </a:r>
                  <a:endParaRPr lang="es-ES_tradnl" sz="1000">
                    <a:cs typeface="Times New Roman" pitchFamily="18" charset="0"/>
                  </a:endParaRPr>
                </a:p>
                <a:p>
                  <a:pPr algn="ctr"/>
                  <a:r>
                    <a:rPr lang="es-ES_tradnl" sz="1000" b="1">
                      <a:latin typeface="Arial" pitchFamily="34" charset="0"/>
                      <a:cs typeface="Arial" pitchFamily="34" charset="0"/>
                    </a:rPr>
                    <a:t>A PAGAR</a:t>
                  </a:r>
                  <a:endParaRPr lang="es-ES_tradnl" sz="1000">
                    <a:cs typeface="Times New Roman" pitchFamily="18" charset="0"/>
                  </a:endParaRPr>
                </a:p>
                <a:p>
                  <a:pPr algn="ctr"/>
                  <a:r>
                    <a:rPr lang="es-ES_tradnl" sz="1000" b="1">
                      <a:latin typeface="Arial" pitchFamily="34" charset="0"/>
                      <a:cs typeface="Arial" pitchFamily="34" charset="0"/>
                    </a:rPr>
                    <a:t>($USD/año)</a:t>
                  </a:r>
                  <a:endParaRPr lang="es-ES_tradnl" sz="1000">
                    <a:cs typeface="Times New Roman" pitchFamily="18" charset="0"/>
                  </a:endParaRPr>
                </a:p>
                <a:p>
                  <a:pPr algn="ctr"/>
                  <a:r>
                    <a:rPr lang="es-ES_tradnl" sz="1000" b="1">
                      <a:latin typeface="Arial" pitchFamily="34" charset="0"/>
                      <a:cs typeface="Arial" pitchFamily="34" charset="0"/>
                    </a:rPr>
                    <a:t>criterio 1</a:t>
                  </a:r>
                  <a:endParaRPr lang="es-ES_tradnl" sz="1000">
                    <a:cs typeface="Times New Roman" pitchFamily="18" charset="0"/>
                  </a:endParaRPr>
                </a:p>
                <a:p>
                  <a:pPr algn="ctr"/>
                  <a:endParaRPr lang="es-ES_tradnl"/>
                </a:p>
              </p:txBody>
            </p:sp>
            <p:sp>
              <p:nvSpPr>
                <p:cNvPr id="96352" name="Rectangle 96"/>
                <p:cNvSpPr>
                  <a:spLocks noChangeArrowheads="1"/>
                </p:cNvSpPr>
                <p:nvPr/>
              </p:nvSpPr>
              <p:spPr bwMode="auto">
                <a:xfrm>
                  <a:off x="992" y="0"/>
                  <a:ext cx="655" cy="672"/>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55" name="Group 99"/>
              <p:cNvGrpSpPr>
                <a:grpSpLocks/>
              </p:cNvGrpSpPr>
              <p:nvPr/>
            </p:nvGrpSpPr>
            <p:grpSpPr bwMode="auto">
              <a:xfrm>
                <a:off x="1647" y="0"/>
                <a:ext cx="655" cy="672"/>
                <a:chOff x="1647" y="0"/>
                <a:chExt cx="655" cy="672"/>
              </a:xfrm>
            </p:grpSpPr>
            <p:sp>
              <p:nvSpPr>
                <p:cNvPr id="96331" name="Rectangle 75"/>
                <p:cNvSpPr>
                  <a:spLocks noChangeArrowheads="1"/>
                </p:cNvSpPr>
                <p:nvPr/>
              </p:nvSpPr>
              <p:spPr bwMode="auto">
                <a:xfrm>
                  <a:off x="1675" y="0"/>
                  <a:ext cx="599" cy="672"/>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endParaRPr lang="es-ES_tradnl" sz="1000" b="1">
                    <a:latin typeface="Arial" pitchFamily="34" charset="0"/>
                    <a:cs typeface="Arial" pitchFamily="34" charset="0"/>
                  </a:endParaRPr>
                </a:p>
                <a:p>
                  <a:pPr algn="ctr"/>
                  <a:r>
                    <a:rPr lang="es-ES_tradnl" sz="1000" b="1">
                      <a:latin typeface="Arial" pitchFamily="34" charset="0"/>
                      <a:cs typeface="Arial" pitchFamily="34" charset="0"/>
                    </a:rPr>
                    <a:t>MONTO</a:t>
                  </a:r>
                  <a:endParaRPr lang="es-ES_tradnl" sz="1000">
                    <a:cs typeface="Times New Roman" pitchFamily="18" charset="0"/>
                  </a:endParaRPr>
                </a:p>
                <a:p>
                  <a:pPr algn="ctr"/>
                  <a:r>
                    <a:rPr lang="es-ES_tradnl" sz="1000" b="1">
                      <a:latin typeface="Arial" pitchFamily="34" charset="0"/>
                      <a:cs typeface="Arial" pitchFamily="34" charset="0"/>
                    </a:rPr>
                    <a:t>A PAGAR</a:t>
                  </a:r>
                  <a:endParaRPr lang="es-ES_tradnl" sz="1000">
                    <a:cs typeface="Times New Roman" pitchFamily="18" charset="0"/>
                  </a:endParaRPr>
                </a:p>
                <a:p>
                  <a:pPr algn="ctr"/>
                  <a:r>
                    <a:rPr lang="es-ES_tradnl" sz="1000" b="1">
                      <a:latin typeface="Arial" pitchFamily="34" charset="0"/>
                      <a:cs typeface="Arial" pitchFamily="34" charset="0"/>
                    </a:rPr>
                    <a:t>($USD/año)</a:t>
                  </a:r>
                  <a:endParaRPr lang="es-ES_tradnl" sz="1000">
                    <a:cs typeface="Times New Roman" pitchFamily="18" charset="0"/>
                  </a:endParaRPr>
                </a:p>
                <a:p>
                  <a:pPr algn="ctr"/>
                  <a:r>
                    <a:rPr lang="es-ES_tradnl" sz="1000" b="1">
                      <a:latin typeface="Arial" pitchFamily="34" charset="0"/>
                      <a:cs typeface="Arial" pitchFamily="34" charset="0"/>
                    </a:rPr>
                    <a:t>criterio 2</a:t>
                  </a:r>
                  <a:endParaRPr lang="es-ES_tradnl" sz="1000">
                    <a:cs typeface="Times New Roman" pitchFamily="18" charset="0"/>
                  </a:endParaRPr>
                </a:p>
                <a:p>
                  <a:pPr algn="ctr"/>
                  <a:endParaRPr lang="es-ES_tradnl"/>
                </a:p>
              </p:txBody>
            </p:sp>
            <p:sp>
              <p:nvSpPr>
                <p:cNvPr id="96354" name="Rectangle 98"/>
                <p:cNvSpPr>
                  <a:spLocks noChangeArrowheads="1"/>
                </p:cNvSpPr>
                <p:nvPr/>
              </p:nvSpPr>
              <p:spPr bwMode="auto">
                <a:xfrm>
                  <a:off x="1647" y="0"/>
                  <a:ext cx="655" cy="672"/>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57" name="Group 101"/>
              <p:cNvGrpSpPr>
                <a:grpSpLocks/>
              </p:cNvGrpSpPr>
              <p:nvPr/>
            </p:nvGrpSpPr>
            <p:grpSpPr bwMode="auto">
              <a:xfrm>
                <a:off x="0" y="672"/>
                <a:ext cx="347" cy="480"/>
                <a:chOff x="0" y="672"/>
                <a:chExt cx="347" cy="480"/>
              </a:xfrm>
            </p:grpSpPr>
            <p:sp>
              <p:nvSpPr>
                <p:cNvPr id="96332" name="Rectangle 76"/>
                <p:cNvSpPr>
                  <a:spLocks noChangeArrowheads="1"/>
                </p:cNvSpPr>
                <p:nvPr/>
              </p:nvSpPr>
              <p:spPr bwMode="auto">
                <a:xfrm>
                  <a:off x="28" y="672"/>
                  <a:ext cx="29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2001</a:t>
                  </a:r>
                  <a:endParaRPr lang="es-ES_tradnl" sz="1000">
                    <a:cs typeface="Times New Roman" pitchFamily="18" charset="0"/>
                  </a:endParaRPr>
                </a:p>
                <a:p>
                  <a:pPr algn="just"/>
                  <a:endParaRPr lang="es-ES_tradnl"/>
                </a:p>
              </p:txBody>
            </p:sp>
            <p:sp>
              <p:nvSpPr>
                <p:cNvPr id="96356" name="Rectangle 100"/>
                <p:cNvSpPr>
                  <a:spLocks noChangeArrowheads="1"/>
                </p:cNvSpPr>
                <p:nvPr/>
              </p:nvSpPr>
              <p:spPr bwMode="auto">
                <a:xfrm>
                  <a:off x="0" y="672"/>
                  <a:ext cx="34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59" name="Group 103"/>
              <p:cNvGrpSpPr>
                <a:grpSpLocks/>
              </p:cNvGrpSpPr>
              <p:nvPr/>
            </p:nvGrpSpPr>
            <p:grpSpPr bwMode="auto">
              <a:xfrm>
                <a:off x="347" y="672"/>
                <a:ext cx="645" cy="480"/>
                <a:chOff x="347" y="672"/>
                <a:chExt cx="645" cy="480"/>
              </a:xfrm>
            </p:grpSpPr>
            <p:sp>
              <p:nvSpPr>
                <p:cNvPr id="96333" name="Rectangle 77"/>
                <p:cNvSpPr>
                  <a:spLocks noChangeArrowheads="1"/>
                </p:cNvSpPr>
                <p:nvPr/>
              </p:nvSpPr>
              <p:spPr bwMode="auto">
                <a:xfrm>
                  <a:off x="375" y="672"/>
                  <a:ext cx="589"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79031</a:t>
                  </a:r>
                  <a:endParaRPr lang="es-ES_tradnl" sz="1000">
                    <a:cs typeface="Times New Roman" pitchFamily="18" charset="0"/>
                  </a:endParaRPr>
                </a:p>
                <a:p>
                  <a:pPr algn="ctr"/>
                  <a:endParaRPr lang="es-ES_tradnl"/>
                </a:p>
              </p:txBody>
            </p:sp>
            <p:sp>
              <p:nvSpPr>
                <p:cNvPr id="96358" name="Rectangle 102"/>
                <p:cNvSpPr>
                  <a:spLocks noChangeArrowheads="1"/>
                </p:cNvSpPr>
                <p:nvPr/>
              </p:nvSpPr>
              <p:spPr bwMode="auto">
                <a:xfrm>
                  <a:off x="347" y="672"/>
                  <a:ext cx="64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61" name="Group 105"/>
              <p:cNvGrpSpPr>
                <a:grpSpLocks/>
              </p:cNvGrpSpPr>
              <p:nvPr/>
            </p:nvGrpSpPr>
            <p:grpSpPr bwMode="auto">
              <a:xfrm>
                <a:off x="992" y="672"/>
                <a:ext cx="655" cy="480"/>
                <a:chOff x="992" y="672"/>
                <a:chExt cx="655" cy="480"/>
              </a:xfrm>
            </p:grpSpPr>
            <p:sp>
              <p:nvSpPr>
                <p:cNvPr id="96334" name="Rectangle 78"/>
                <p:cNvSpPr>
                  <a:spLocks noChangeArrowheads="1"/>
                </p:cNvSpPr>
                <p:nvPr/>
              </p:nvSpPr>
              <p:spPr bwMode="auto">
                <a:xfrm>
                  <a:off x="1020" y="67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38.742.86</a:t>
                  </a:r>
                  <a:endParaRPr lang="es-ES_tradnl" sz="1000">
                    <a:cs typeface="Times New Roman" pitchFamily="18" charset="0"/>
                  </a:endParaRPr>
                </a:p>
                <a:p>
                  <a:endParaRPr lang="es-ES_tradnl"/>
                </a:p>
              </p:txBody>
            </p:sp>
            <p:sp>
              <p:nvSpPr>
                <p:cNvPr id="96360" name="Rectangle 104"/>
                <p:cNvSpPr>
                  <a:spLocks noChangeArrowheads="1"/>
                </p:cNvSpPr>
                <p:nvPr/>
              </p:nvSpPr>
              <p:spPr bwMode="auto">
                <a:xfrm>
                  <a:off x="992" y="67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63" name="Group 107"/>
              <p:cNvGrpSpPr>
                <a:grpSpLocks/>
              </p:cNvGrpSpPr>
              <p:nvPr/>
            </p:nvGrpSpPr>
            <p:grpSpPr bwMode="auto">
              <a:xfrm>
                <a:off x="1647" y="672"/>
                <a:ext cx="655" cy="480"/>
                <a:chOff x="1647" y="672"/>
                <a:chExt cx="655" cy="480"/>
              </a:xfrm>
            </p:grpSpPr>
            <p:sp>
              <p:nvSpPr>
                <p:cNvPr id="96335" name="Rectangle 79"/>
                <p:cNvSpPr>
                  <a:spLocks noChangeArrowheads="1"/>
                </p:cNvSpPr>
                <p:nvPr/>
              </p:nvSpPr>
              <p:spPr bwMode="auto">
                <a:xfrm>
                  <a:off x="1675" y="67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38.876.61</a:t>
                  </a:r>
                  <a:endParaRPr lang="es-ES_tradnl" sz="1000">
                    <a:cs typeface="Times New Roman" pitchFamily="18" charset="0"/>
                  </a:endParaRPr>
                </a:p>
                <a:p>
                  <a:endParaRPr lang="es-ES_tradnl"/>
                </a:p>
              </p:txBody>
            </p:sp>
            <p:sp>
              <p:nvSpPr>
                <p:cNvPr id="96362" name="Rectangle 106"/>
                <p:cNvSpPr>
                  <a:spLocks noChangeArrowheads="1"/>
                </p:cNvSpPr>
                <p:nvPr/>
              </p:nvSpPr>
              <p:spPr bwMode="auto">
                <a:xfrm>
                  <a:off x="1647" y="67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65" name="Group 109"/>
              <p:cNvGrpSpPr>
                <a:grpSpLocks/>
              </p:cNvGrpSpPr>
              <p:nvPr/>
            </p:nvGrpSpPr>
            <p:grpSpPr bwMode="auto">
              <a:xfrm>
                <a:off x="0" y="1152"/>
                <a:ext cx="347" cy="480"/>
                <a:chOff x="0" y="1152"/>
                <a:chExt cx="347" cy="480"/>
              </a:xfrm>
            </p:grpSpPr>
            <p:sp>
              <p:nvSpPr>
                <p:cNvPr id="96336" name="Rectangle 80"/>
                <p:cNvSpPr>
                  <a:spLocks noChangeArrowheads="1"/>
                </p:cNvSpPr>
                <p:nvPr/>
              </p:nvSpPr>
              <p:spPr bwMode="auto">
                <a:xfrm>
                  <a:off x="28" y="1152"/>
                  <a:ext cx="29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2011</a:t>
                  </a:r>
                  <a:endParaRPr lang="es-ES_tradnl" sz="1000">
                    <a:cs typeface="Times New Roman" pitchFamily="18" charset="0"/>
                  </a:endParaRPr>
                </a:p>
                <a:p>
                  <a:pPr algn="just"/>
                  <a:endParaRPr lang="es-ES_tradnl"/>
                </a:p>
              </p:txBody>
            </p:sp>
            <p:sp>
              <p:nvSpPr>
                <p:cNvPr id="96364" name="Rectangle 108"/>
                <p:cNvSpPr>
                  <a:spLocks noChangeArrowheads="1"/>
                </p:cNvSpPr>
                <p:nvPr/>
              </p:nvSpPr>
              <p:spPr bwMode="auto">
                <a:xfrm>
                  <a:off x="0" y="1152"/>
                  <a:ext cx="34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67" name="Group 111"/>
              <p:cNvGrpSpPr>
                <a:grpSpLocks/>
              </p:cNvGrpSpPr>
              <p:nvPr/>
            </p:nvGrpSpPr>
            <p:grpSpPr bwMode="auto">
              <a:xfrm>
                <a:off x="347" y="1152"/>
                <a:ext cx="645" cy="480"/>
                <a:chOff x="347" y="1152"/>
                <a:chExt cx="645" cy="480"/>
              </a:xfrm>
            </p:grpSpPr>
            <p:sp>
              <p:nvSpPr>
                <p:cNvPr id="96337" name="Rectangle 81"/>
                <p:cNvSpPr>
                  <a:spLocks noChangeArrowheads="1"/>
                </p:cNvSpPr>
                <p:nvPr/>
              </p:nvSpPr>
              <p:spPr bwMode="auto">
                <a:xfrm>
                  <a:off x="375" y="1152"/>
                  <a:ext cx="589"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100561</a:t>
                  </a:r>
                  <a:endParaRPr lang="es-ES_tradnl" sz="1000">
                    <a:cs typeface="Times New Roman" pitchFamily="18" charset="0"/>
                  </a:endParaRPr>
                </a:p>
                <a:p>
                  <a:pPr algn="ctr"/>
                  <a:endParaRPr lang="es-ES_tradnl"/>
                </a:p>
              </p:txBody>
            </p:sp>
            <p:sp>
              <p:nvSpPr>
                <p:cNvPr id="96366" name="Rectangle 110"/>
                <p:cNvSpPr>
                  <a:spLocks noChangeArrowheads="1"/>
                </p:cNvSpPr>
                <p:nvPr/>
              </p:nvSpPr>
              <p:spPr bwMode="auto">
                <a:xfrm>
                  <a:off x="347" y="1152"/>
                  <a:ext cx="64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69" name="Group 113"/>
              <p:cNvGrpSpPr>
                <a:grpSpLocks/>
              </p:cNvGrpSpPr>
              <p:nvPr/>
            </p:nvGrpSpPr>
            <p:grpSpPr bwMode="auto">
              <a:xfrm>
                <a:off x="992" y="1152"/>
                <a:ext cx="655" cy="480"/>
                <a:chOff x="992" y="1152"/>
                <a:chExt cx="655" cy="480"/>
              </a:xfrm>
            </p:grpSpPr>
            <p:sp>
              <p:nvSpPr>
                <p:cNvPr id="96338" name="Rectangle 82"/>
                <p:cNvSpPr>
                  <a:spLocks noChangeArrowheads="1"/>
                </p:cNvSpPr>
                <p:nvPr/>
              </p:nvSpPr>
              <p:spPr bwMode="auto">
                <a:xfrm>
                  <a:off x="1020" y="115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139.447.02</a:t>
                  </a:r>
                  <a:endParaRPr lang="es-ES_tradnl" sz="1000">
                    <a:cs typeface="Times New Roman" pitchFamily="18" charset="0"/>
                  </a:endParaRPr>
                </a:p>
                <a:p>
                  <a:endParaRPr lang="es-ES_tradnl"/>
                </a:p>
              </p:txBody>
            </p:sp>
            <p:sp>
              <p:nvSpPr>
                <p:cNvPr id="96368" name="Rectangle 112"/>
                <p:cNvSpPr>
                  <a:spLocks noChangeArrowheads="1"/>
                </p:cNvSpPr>
                <p:nvPr/>
              </p:nvSpPr>
              <p:spPr bwMode="auto">
                <a:xfrm>
                  <a:off x="992" y="115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71" name="Group 115"/>
              <p:cNvGrpSpPr>
                <a:grpSpLocks/>
              </p:cNvGrpSpPr>
              <p:nvPr/>
            </p:nvGrpSpPr>
            <p:grpSpPr bwMode="auto">
              <a:xfrm>
                <a:off x="1647" y="1152"/>
                <a:ext cx="655" cy="480"/>
                <a:chOff x="1647" y="1152"/>
                <a:chExt cx="655" cy="480"/>
              </a:xfrm>
            </p:grpSpPr>
            <p:sp>
              <p:nvSpPr>
                <p:cNvPr id="96339" name="Rectangle 83"/>
                <p:cNvSpPr>
                  <a:spLocks noChangeArrowheads="1"/>
                </p:cNvSpPr>
                <p:nvPr/>
              </p:nvSpPr>
              <p:spPr bwMode="auto">
                <a:xfrm>
                  <a:off x="1675" y="115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159.368.02</a:t>
                  </a:r>
                  <a:endParaRPr lang="es-ES_tradnl" sz="1000">
                    <a:cs typeface="Times New Roman" pitchFamily="18" charset="0"/>
                  </a:endParaRPr>
                </a:p>
                <a:p>
                  <a:endParaRPr lang="es-ES_tradnl"/>
                </a:p>
              </p:txBody>
            </p:sp>
            <p:sp>
              <p:nvSpPr>
                <p:cNvPr id="96370" name="Rectangle 114"/>
                <p:cNvSpPr>
                  <a:spLocks noChangeArrowheads="1"/>
                </p:cNvSpPr>
                <p:nvPr/>
              </p:nvSpPr>
              <p:spPr bwMode="auto">
                <a:xfrm>
                  <a:off x="1647" y="115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73" name="Group 117"/>
              <p:cNvGrpSpPr>
                <a:grpSpLocks/>
              </p:cNvGrpSpPr>
              <p:nvPr/>
            </p:nvGrpSpPr>
            <p:grpSpPr bwMode="auto">
              <a:xfrm>
                <a:off x="0" y="1632"/>
                <a:ext cx="347" cy="480"/>
                <a:chOff x="0" y="1632"/>
                <a:chExt cx="347" cy="480"/>
              </a:xfrm>
            </p:grpSpPr>
            <p:sp>
              <p:nvSpPr>
                <p:cNvPr id="96340" name="Rectangle 84"/>
                <p:cNvSpPr>
                  <a:spLocks noChangeArrowheads="1"/>
                </p:cNvSpPr>
                <p:nvPr/>
              </p:nvSpPr>
              <p:spPr bwMode="auto">
                <a:xfrm>
                  <a:off x="28" y="1632"/>
                  <a:ext cx="29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2021</a:t>
                  </a:r>
                  <a:endParaRPr lang="es-ES_tradnl" sz="1000">
                    <a:cs typeface="Times New Roman" pitchFamily="18" charset="0"/>
                  </a:endParaRPr>
                </a:p>
                <a:p>
                  <a:pPr algn="just"/>
                  <a:endParaRPr lang="es-ES_tradnl"/>
                </a:p>
              </p:txBody>
            </p:sp>
            <p:sp>
              <p:nvSpPr>
                <p:cNvPr id="96372" name="Rectangle 116"/>
                <p:cNvSpPr>
                  <a:spLocks noChangeArrowheads="1"/>
                </p:cNvSpPr>
                <p:nvPr/>
              </p:nvSpPr>
              <p:spPr bwMode="auto">
                <a:xfrm>
                  <a:off x="0" y="1632"/>
                  <a:ext cx="34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75" name="Group 119"/>
              <p:cNvGrpSpPr>
                <a:grpSpLocks/>
              </p:cNvGrpSpPr>
              <p:nvPr/>
            </p:nvGrpSpPr>
            <p:grpSpPr bwMode="auto">
              <a:xfrm>
                <a:off x="347" y="1632"/>
                <a:ext cx="645" cy="480"/>
                <a:chOff x="347" y="1632"/>
                <a:chExt cx="645" cy="480"/>
              </a:xfrm>
            </p:grpSpPr>
            <p:sp>
              <p:nvSpPr>
                <p:cNvPr id="96341" name="Rectangle 85"/>
                <p:cNvSpPr>
                  <a:spLocks noChangeArrowheads="1"/>
                </p:cNvSpPr>
                <p:nvPr/>
              </p:nvSpPr>
              <p:spPr bwMode="auto">
                <a:xfrm>
                  <a:off x="375" y="1632"/>
                  <a:ext cx="589"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127957</a:t>
                  </a:r>
                  <a:endParaRPr lang="es-ES_tradnl" sz="1000">
                    <a:cs typeface="Times New Roman" pitchFamily="18" charset="0"/>
                  </a:endParaRPr>
                </a:p>
                <a:p>
                  <a:pPr algn="ctr"/>
                  <a:endParaRPr lang="es-ES_tradnl"/>
                </a:p>
              </p:txBody>
            </p:sp>
            <p:sp>
              <p:nvSpPr>
                <p:cNvPr id="96374" name="Rectangle 118"/>
                <p:cNvSpPr>
                  <a:spLocks noChangeArrowheads="1"/>
                </p:cNvSpPr>
                <p:nvPr/>
              </p:nvSpPr>
              <p:spPr bwMode="auto">
                <a:xfrm>
                  <a:off x="347" y="1632"/>
                  <a:ext cx="64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77" name="Group 121"/>
              <p:cNvGrpSpPr>
                <a:grpSpLocks/>
              </p:cNvGrpSpPr>
              <p:nvPr/>
            </p:nvGrpSpPr>
            <p:grpSpPr bwMode="auto">
              <a:xfrm>
                <a:off x="992" y="1632"/>
                <a:ext cx="655" cy="480"/>
                <a:chOff x="992" y="1632"/>
                <a:chExt cx="655" cy="480"/>
              </a:xfrm>
            </p:grpSpPr>
            <p:sp>
              <p:nvSpPr>
                <p:cNvPr id="96342" name="Rectangle 86"/>
                <p:cNvSpPr>
                  <a:spLocks noChangeArrowheads="1"/>
                </p:cNvSpPr>
                <p:nvPr/>
              </p:nvSpPr>
              <p:spPr bwMode="auto">
                <a:xfrm>
                  <a:off x="1020" y="163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486.738.64</a:t>
                  </a:r>
                  <a:endParaRPr lang="es-ES_tradnl" sz="1000">
                    <a:cs typeface="Times New Roman" pitchFamily="18" charset="0"/>
                  </a:endParaRPr>
                </a:p>
                <a:p>
                  <a:endParaRPr lang="es-ES_tradnl"/>
                </a:p>
              </p:txBody>
            </p:sp>
            <p:sp>
              <p:nvSpPr>
                <p:cNvPr id="96376" name="Rectangle 120"/>
                <p:cNvSpPr>
                  <a:spLocks noChangeArrowheads="1"/>
                </p:cNvSpPr>
                <p:nvPr/>
              </p:nvSpPr>
              <p:spPr bwMode="auto">
                <a:xfrm>
                  <a:off x="992" y="163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79" name="Group 123"/>
              <p:cNvGrpSpPr>
                <a:grpSpLocks/>
              </p:cNvGrpSpPr>
              <p:nvPr/>
            </p:nvGrpSpPr>
            <p:grpSpPr bwMode="auto">
              <a:xfrm>
                <a:off x="1647" y="1632"/>
                <a:ext cx="655" cy="480"/>
                <a:chOff x="1647" y="1632"/>
                <a:chExt cx="655" cy="480"/>
              </a:xfrm>
            </p:grpSpPr>
            <p:sp>
              <p:nvSpPr>
                <p:cNvPr id="96343" name="Rectangle 87"/>
                <p:cNvSpPr>
                  <a:spLocks noChangeArrowheads="1"/>
                </p:cNvSpPr>
                <p:nvPr/>
              </p:nvSpPr>
              <p:spPr bwMode="auto">
                <a:xfrm>
                  <a:off x="1675" y="1632"/>
                  <a:ext cx="599" cy="480"/>
                </a:xfrm>
                <a:prstGeom prst="rect">
                  <a:avLst/>
                </a:prstGeom>
                <a:noFill/>
                <a:ln w="12700">
                  <a:noFill/>
                  <a:miter lim="800000"/>
                  <a:headEnd type="none" w="sm" len="sm"/>
                  <a:tailEnd type="none" w="sm" len="sm"/>
                </a:ln>
                <a:effectLst/>
              </p:spPr>
              <p:txBody>
                <a:bodyPr anchor="ctr"/>
                <a:lstStyle/>
                <a:p>
                  <a:r>
                    <a:rPr lang="es-ES_tradnl" sz="1000">
                      <a:latin typeface="Arial" pitchFamily="34" charset="0"/>
                      <a:cs typeface="Arial" pitchFamily="34" charset="0"/>
                    </a:rPr>
                    <a:t>$   591.039.78</a:t>
                  </a:r>
                  <a:endParaRPr lang="es-ES_tradnl" sz="1000">
                    <a:cs typeface="Times New Roman" pitchFamily="18" charset="0"/>
                  </a:endParaRPr>
                </a:p>
                <a:p>
                  <a:endParaRPr lang="es-ES_tradnl"/>
                </a:p>
              </p:txBody>
            </p:sp>
            <p:sp>
              <p:nvSpPr>
                <p:cNvPr id="96378" name="Rectangle 122"/>
                <p:cNvSpPr>
                  <a:spLocks noChangeArrowheads="1"/>
                </p:cNvSpPr>
                <p:nvPr/>
              </p:nvSpPr>
              <p:spPr bwMode="auto">
                <a:xfrm>
                  <a:off x="1647" y="163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81" name="Group 125"/>
              <p:cNvGrpSpPr>
                <a:grpSpLocks/>
              </p:cNvGrpSpPr>
              <p:nvPr/>
            </p:nvGrpSpPr>
            <p:grpSpPr bwMode="auto">
              <a:xfrm>
                <a:off x="0" y="2112"/>
                <a:ext cx="347" cy="480"/>
                <a:chOff x="0" y="2112"/>
                <a:chExt cx="347" cy="480"/>
              </a:xfrm>
            </p:grpSpPr>
            <p:sp>
              <p:nvSpPr>
                <p:cNvPr id="96344" name="Rectangle 88"/>
                <p:cNvSpPr>
                  <a:spLocks noChangeArrowheads="1"/>
                </p:cNvSpPr>
                <p:nvPr/>
              </p:nvSpPr>
              <p:spPr bwMode="auto">
                <a:xfrm>
                  <a:off x="28" y="2112"/>
                  <a:ext cx="291" cy="480"/>
                </a:xfrm>
                <a:prstGeom prst="rect">
                  <a:avLst/>
                </a:prstGeom>
                <a:noFill/>
                <a:ln w="12700">
                  <a:noFill/>
                  <a:miter lim="800000"/>
                  <a:headEnd type="none" w="sm" len="sm"/>
                  <a:tailEnd type="none" w="sm" len="sm"/>
                </a:ln>
                <a:effectLst/>
              </p:spPr>
              <p:txBody>
                <a:bodyPr anchor="ctr"/>
                <a:lstStyle/>
                <a:p>
                  <a:pPr algn="just"/>
                  <a:r>
                    <a:rPr lang="es-ES_tradnl" sz="1200" b="1">
                      <a:latin typeface="Arial" pitchFamily="34" charset="0"/>
                      <a:cs typeface="Arial" pitchFamily="34" charset="0"/>
                    </a:rPr>
                    <a:t>2026</a:t>
                  </a:r>
                  <a:endParaRPr lang="es-ES_tradnl" sz="1200" b="1">
                    <a:cs typeface="Times New Roman" pitchFamily="18" charset="0"/>
                  </a:endParaRPr>
                </a:p>
                <a:p>
                  <a:pPr algn="just"/>
                  <a:endParaRPr lang="es-ES_tradnl" sz="1200" b="1"/>
                </a:p>
              </p:txBody>
            </p:sp>
            <p:sp>
              <p:nvSpPr>
                <p:cNvPr id="96380" name="Rectangle 124"/>
                <p:cNvSpPr>
                  <a:spLocks noChangeArrowheads="1"/>
                </p:cNvSpPr>
                <p:nvPr/>
              </p:nvSpPr>
              <p:spPr bwMode="auto">
                <a:xfrm>
                  <a:off x="0" y="2112"/>
                  <a:ext cx="34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83" name="Group 127"/>
              <p:cNvGrpSpPr>
                <a:grpSpLocks/>
              </p:cNvGrpSpPr>
              <p:nvPr/>
            </p:nvGrpSpPr>
            <p:grpSpPr bwMode="auto">
              <a:xfrm>
                <a:off x="347" y="2112"/>
                <a:ext cx="645" cy="480"/>
                <a:chOff x="347" y="2112"/>
                <a:chExt cx="645" cy="480"/>
              </a:xfrm>
            </p:grpSpPr>
            <p:sp>
              <p:nvSpPr>
                <p:cNvPr id="96345" name="Rectangle 89"/>
                <p:cNvSpPr>
                  <a:spLocks noChangeArrowheads="1"/>
                </p:cNvSpPr>
                <p:nvPr/>
              </p:nvSpPr>
              <p:spPr bwMode="auto">
                <a:xfrm>
                  <a:off x="375" y="2112"/>
                  <a:ext cx="589" cy="480"/>
                </a:xfrm>
                <a:prstGeom prst="rect">
                  <a:avLst/>
                </a:prstGeom>
                <a:noFill/>
                <a:ln w="12700">
                  <a:noFill/>
                  <a:miter lim="800000"/>
                  <a:headEnd type="none" w="sm" len="sm"/>
                  <a:tailEnd type="none" w="sm" len="sm"/>
                </a:ln>
                <a:effectLst/>
              </p:spPr>
              <p:txBody>
                <a:bodyPr anchor="ctr"/>
                <a:lstStyle/>
                <a:p>
                  <a:pPr algn="ctr"/>
                  <a:r>
                    <a:rPr lang="es-ES_tradnl" sz="1400" b="1">
                      <a:latin typeface="Arial" pitchFamily="34" charset="0"/>
                      <a:cs typeface="Arial" pitchFamily="34" charset="0"/>
                    </a:rPr>
                    <a:t>144340</a:t>
                  </a:r>
                  <a:endParaRPr lang="es-ES_tradnl" sz="1400" b="1">
                    <a:cs typeface="Times New Roman" pitchFamily="18" charset="0"/>
                  </a:endParaRPr>
                </a:p>
                <a:p>
                  <a:pPr algn="ctr"/>
                  <a:endParaRPr lang="es-ES_tradnl" sz="1400" b="1"/>
                </a:p>
              </p:txBody>
            </p:sp>
            <p:sp>
              <p:nvSpPr>
                <p:cNvPr id="96382" name="Rectangle 126"/>
                <p:cNvSpPr>
                  <a:spLocks noChangeArrowheads="1"/>
                </p:cNvSpPr>
                <p:nvPr/>
              </p:nvSpPr>
              <p:spPr bwMode="auto">
                <a:xfrm>
                  <a:off x="347" y="2112"/>
                  <a:ext cx="64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85" name="Group 129"/>
              <p:cNvGrpSpPr>
                <a:grpSpLocks/>
              </p:cNvGrpSpPr>
              <p:nvPr/>
            </p:nvGrpSpPr>
            <p:grpSpPr bwMode="auto">
              <a:xfrm>
                <a:off x="992" y="2112"/>
                <a:ext cx="655" cy="480"/>
                <a:chOff x="992" y="2112"/>
                <a:chExt cx="655" cy="480"/>
              </a:xfrm>
            </p:grpSpPr>
            <p:sp>
              <p:nvSpPr>
                <p:cNvPr id="96346" name="Rectangle 90"/>
                <p:cNvSpPr>
                  <a:spLocks noChangeArrowheads="1"/>
                </p:cNvSpPr>
                <p:nvPr/>
              </p:nvSpPr>
              <p:spPr bwMode="auto">
                <a:xfrm>
                  <a:off x="1020" y="2112"/>
                  <a:ext cx="599" cy="480"/>
                </a:xfrm>
                <a:prstGeom prst="rect">
                  <a:avLst/>
                </a:prstGeom>
                <a:noFill/>
                <a:ln w="12700">
                  <a:noFill/>
                  <a:miter lim="800000"/>
                  <a:headEnd type="none" w="sm" len="sm"/>
                  <a:tailEnd type="none" w="sm" len="sm"/>
                </a:ln>
                <a:effectLst/>
              </p:spPr>
              <p:txBody>
                <a:bodyPr anchor="ctr"/>
                <a:lstStyle/>
                <a:p>
                  <a:r>
                    <a:rPr lang="es-ES_tradnl" sz="1400" b="1">
                      <a:latin typeface="Arial" pitchFamily="34" charset="0"/>
                      <a:cs typeface="Arial" pitchFamily="34" charset="0"/>
                    </a:rPr>
                    <a:t>$  908.336.24  </a:t>
                  </a:r>
                  <a:endParaRPr lang="es-ES_tradnl" sz="1400" b="1">
                    <a:cs typeface="Times New Roman" pitchFamily="18" charset="0"/>
                  </a:endParaRPr>
                </a:p>
                <a:p>
                  <a:endParaRPr lang="es-ES_tradnl" sz="1400" b="1"/>
                </a:p>
              </p:txBody>
            </p:sp>
            <p:sp>
              <p:nvSpPr>
                <p:cNvPr id="96384" name="Rectangle 128"/>
                <p:cNvSpPr>
                  <a:spLocks noChangeArrowheads="1"/>
                </p:cNvSpPr>
                <p:nvPr/>
              </p:nvSpPr>
              <p:spPr bwMode="auto">
                <a:xfrm>
                  <a:off x="992" y="211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6387" name="Group 131"/>
              <p:cNvGrpSpPr>
                <a:grpSpLocks/>
              </p:cNvGrpSpPr>
              <p:nvPr/>
            </p:nvGrpSpPr>
            <p:grpSpPr bwMode="auto">
              <a:xfrm>
                <a:off x="1647" y="2112"/>
                <a:ext cx="655" cy="480"/>
                <a:chOff x="1647" y="2112"/>
                <a:chExt cx="655" cy="480"/>
              </a:xfrm>
            </p:grpSpPr>
            <p:sp>
              <p:nvSpPr>
                <p:cNvPr id="96347" name="Rectangle 91"/>
                <p:cNvSpPr>
                  <a:spLocks noChangeArrowheads="1"/>
                </p:cNvSpPr>
                <p:nvPr/>
              </p:nvSpPr>
              <p:spPr bwMode="auto">
                <a:xfrm>
                  <a:off x="1675" y="2112"/>
                  <a:ext cx="599" cy="480"/>
                </a:xfrm>
                <a:prstGeom prst="rect">
                  <a:avLst/>
                </a:prstGeom>
                <a:noFill/>
                <a:ln w="12700">
                  <a:noFill/>
                  <a:miter lim="800000"/>
                  <a:headEnd type="none" w="sm" len="sm"/>
                  <a:tailEnd type="none" w="sm" len="sm"/>
                </a:ln>
                <a:effectLst/>
              </p:spPr>
              <p:txBody>
                <a:bodyPr anchor="ctr"/>
                <a:lstStyle/>
                <a:p>
                  <a:r>
                    <a:rPr lang="es-ES_tradnl" sz="1400" b="1">
                      <a:latin typeface="Arial" pitchFamily="34" charset="0"/>
                      <a:cs typeface="Arial" pitchFamily="34" charset="0"/>
                    </a:rPr>
                    <a:t>$ 1.102.979.72</a:t>
                  </a:r>
                  <a:endParaRPr lang="es-ES_tradnl" sz="1400" b="1">
                    <a:latin typeface="Arial" pitchFamily="34" charset="0"/>
                    <a:cs typeface="Times New Roman" pitchFamily="18" charset="0"/>
                  </a:endParaRPr>
                </a:p>
                <a:p>
                  <a:endParaRPr lang="es-ES_tradnl" sz="1400" b="1">
                    <a:latin typeface="Arial" pitchFamily="34" charset="0"/>
                  </a:endParaRPr>
                </a:p>
              </p:txBody>
            </p:sp>
            <p:sp>
              <p:nvSpPr>
                <p:cNvPr id="96386" name="Rectangle 130"/>
                <p:cNvSpPr>
                  <a:spLocks noChangeArrowheads="1"/>
                </p:cNvSpPr>
                <p:nvPr/>
              </p:nvSpPr>
              <p:spPr bwMode="auto">
                <a:xfrm>
                  <a:off x="1647" y="2112"/>
                  <a:ext cx="65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sp>
          <p:nvSpPr>
            <p:cNvPr id="96389" name="Rectangle 133"/>
            <p:cNvSpPr>
              <a:spLocks noChangeArrowheads="1"/>
            </p:cNvSpPr>
            <p:nvPr/>
          </p:nvSpPr>
          <p:spPr bwMode="auto">
            <a:xfrm>
              <a:off x="-3" y="-3"/>
              <a:ext cx="2308" cy="2598"/>
            </a:xfrm>
            <a:prstGeom prst="rect">
              <a:avLst/>
            </a:prstGeom>
            <a:noFill/>
            <a:ln w="9525">
              <a:solidFill>
                <a:srgbClr val="A0A0A0"/>
              </a:solidFill>
              <a:miter lim="800000"/>
              <a:headEnd type="none" w="sm" len="sm"/>
              <a:tailEnd type="none" w="sm" len="sm"/>
            </a:ln>
            <a:effectLst/>
          </p:spPr>
          <p:txBody>
            <a:bodyPr/>
            <a:lstStyle/>
            <a:p>
              <a:endParaRPr lang="es-E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7283" name="Rectangle 3"/>
          <p:cNvSpPr>
            <a:spLocks noGrp="1" noChangeArrowheads="1"/>
          </p:cNvSpPr>
          <p:nvPr>
            <p:ph type="title"/>
          </p:nvPr>
        </p:nvSpPr>
        <p:spPr/>
        <p:txBody>
          <a:bodyPr/>
          <a:lstStyle/>
          <a:p>
            <a:r>
              <a:rPr lang="es-MX" sz="3600"/>
              <a:t>Multas por Contaminación</a:t>
            </a:r>
            <a:endParaRPr lang="es-ES" sz="3600"/>
          </a:p>
        </p:txBody>
      </p:sp>
      <p:sp>
        <p:nvSpPr>
          <p:cNvPr id="97284"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7285" name="Text Box 5"/>
          <p:cNvSpPr txBox="1">
            <a:spLocks noChangeArrowheads="1"/>
          </p:cNvSpPr>
          <p:nvPr/>
        </p:nvSpPr>
        <p:spPr bwMode="auto">
          <a:xfrm>
            <a:off x="1003300" y="1193800"/>
            <a:ext cx="7112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s-MX" sz="1800" u="sng"/>
              <a:t>CONTAMINACION INDUSTRIAL </a:t>
            </a:r>
          </a:p>
          <a:p>
            <a:pPr>
              <a:spcBef>
                <a:spcPct val="50000"/>
              </a:spcBef>
            </a:pPr>
            <a:r>
              <a:rPr lang="es-MX" sz="1800"/>
              <a:t>Inventariaje de las industrias 	</a:t>
            </a:r>
            <a:endParaRPr lang="es-ES" sz="1800"/>
          </a:p>
        </p:txBody>
      </p:sp>
      <p:grpSp>
        <p:nvGrpSpPr>
          <p:cNvPr id="97594" name="Group 314"/>
          <p:cNvGrpSpPr>
            <a:grpSpLocks/>
          </p:cNvGrpSpPr>
          <p:nvPr/>
        </p:nvGrpSpPr>
        <p:grpSpPr bwMode="auto">
          <a:xfrm>
            <a:off x="1798638" y="2344738"/>
            <a:ext cx="5980112" cy="4365625"/>
            <a:chOff x="-3" y="-3"/>
            <a:chExt cx="1719" cy="6342"/>
          </a:xfrm>
        </p:grpSpPr>
        <p:grpSp>
          <p:nvGrpSpPr>
            <p:cNvPr id="97592" name="Group 312"/>
            <p:cNvGrpSpPr>
              <a:grpSpLocks/>
            </p:cNvGrpSpPr>
            <p:nvPr/>
          </p:nvGrpSpPr>
          <p:grpSpPr bwMode="auto">
            <a:xfrm>
              <a:off x="0" y="0"/>
              <a:ext cx="1713" cy="6336"/>
              <a:chOff x="0" y="0"/>
              <a:chExt cx="1713" cy="6336"/>
            </a:xfrm>
          </p:grpSpPr>
          <p:grpSp>
            <p:nvGrpSpPr>
              <p:cNvPr id="97529" name="Group 249"/>
              <p:cNvGrpSpPr>
                <a:grpSpLocks/>
              </p:cNvGrpSpPr>
              <p:nvPr/>
            </p:nvGrpSpPr>
            <p:grpSpPr bwMode="auto">
              <a:xfrm>
                <a:off x="0" y="0"/>
                <a:ext cx="1014" cy="576"/>
                <a:chOff x="0" y="0"/>
                <a:chExt cx="1014" cy="576"/>
              </a:xfrm>
            </p:grpSpPr>
            <p:sp>
              <p:nvSpPr>
                <p:cNvPr id="97496" name="Rectangle 216"/>
                <p:cNvSpPr>
                  <a:spLocks noChangeArrowheads="1"/>
                </p:cNvSpPr>
                <p:nvPr/>
              </p:nvSpPr>
              <p:spPr bwMode="auto">
                <a:xfrm>
                  <a:off x="28" y="0"/>
                  <a:ext cx="958" cy="576"/>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endParaRPr lang="es-ES_tradnl" sz="1000" b="1">
                    <a:latin typeface="Arial" pitchFamily="34" charset="0"/>
                    <a:cs typeface="Arial" pitchFamily="34" charset="0"/>
                  </a:endParaRPr>
                </a:p>
                <a:p>
                  <a:pPr algn="ctr"/>
                  <a:r>
                    <a:rPr lang="es-ES_tradnl" sz="1200">
                      <a:latin typeface="Arial" pitchFamily="34" charset="0"/>
                      <a:cs typeface="Arial" pitchFamily="34" charset="0"/>
                    </a:rPr>
                    <a:t>INDUSTRIA</a:t>
                  </a:r>
                  <a:endParaRPr lang="es-ES_tradnl" sz="1200">
                    <a:cs typeface="Times New Roman" pitchFamily="18" charset="0"/>
                  </a:endParaRPr>
                </a:p>
                <a:p>
                  <a:pPr algn="ctr"/>
                  <a:endParaRPr lang="es-ES_tradnl" sz="1200"/>
                </a:p>
              </p:txBody>
            </p:sp>
            <p:sp>
              <p:nvSpPr>
                <p:cNvPr id="97528" name="Rectangle 248"/>
                <p:cNvSpPr>
                  <a:spLocks noChangeArrowheads="1"/>
                </p:cNvSpPr>
                <p:nvPr/>
              </p:nvSpPr>
              <p:spPr bwMode="auto">
                <a:xfrm>
                  <a:off x="0" y="0"/>
                  <a:ext cx="1014" cy="57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31" name="Group 251"/>
              <p:cNvGrpSpPr>
                <a:grpSpLocks/>
              </p:cNvGrpSpPr>
              <p:nvPr/>
            </p:nvGrpSpPr>
            <p:grpSpPr bwMode="auto">
              <a:xfrm>
                <a:off x="1014" y="0"/>
                <a:ext cx="699" cy="576"/>
                <a:chOff x="1014" y="0"/>
                <a:chExt cx="699" cy="576"/>
              </a:xfrm>
            </p:grpSpPr>
            <p:sp>
              <p:nvSpPr>
                <p:cNvPr id="97497" name="Rectangle 217"/>
                <p:cNvSpPr>
                  <a:spLocks noChangeArrowheads="1"/>
                </p:cNvSpPr>
                <p:nvPr/>
              </p:nvSpPr>
              <p:spPr bwMode="auto">
                <a:xfrm>
                  <a:off x="1042" y="0"/>
                  <a:ext cx="643" cy="576"/>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endParaRPr lang="es-ES_tradnl" sz="1000" b="1">
                    <a:latin typeface="Arial" pitchFamily="34" charset="0"/>
                    <a:cs typeface="Arial" pitchFamily="34" charset="0"/>
                  </a:endParaRPr>
                </a:p>
                <a:p>
                  <a:pPr algn="ctr"/>
                  <a:r>
                    <a:rPr lang="es-ES_tradnl" sz="1000">
                      <a:latin typeface="Arial" pitchFamily="34" charset="0"/>
                      <a:cs typeface="Arial" pitchFamily="34" charset="0"/>
                    </a:rPr>
                    <a:t>NÚMERO</a:t>
                  </a:r>
                  <a:endParaRPr lang="es-ES_tradnl" sz="1000">
                    <a:cs typeface="Times New Roman" pitchFamily="18" charset="0"/>
                  </a:endParaRPr>
                </a:p>
                <a:p>
                  <a:pPr algn="ctr"/>
                  <a:r>
                    <a:rPr lang="es-ES_tradnl" sz="1000">
                      <a:latin typeface="Arial" pitchFamily="34" charset="0"/>
                      <a:cs typeface="Arial" pitchFamily="34" charset="0"/>
                    </a:rPr>
                    <a:t>DE</a:t>
                  </a:r>
                  <a:endParaRPr lang="es-ES_tradnl" sz="1000">
                    <a:cs typeface="Times New Roman" pitchFamily="18" charset="0"/>
                  </a:endParaRPr>
                </a:p>
                <a:p>
                  <a:pPr algn="ctr"/>
                  <a:r>
                    <a:rPr lang="es-ES_tradnl" sz="1000">
                      <a:latin typeface="Arial" pitchFamily="34" charset="0"/>
                      <a:cs typeface="Arial" pitchFamily="34" charset="0"/>
                    </a:rPr>
                    <a:t>INDUSTRIAS</a:t>
                  </a:r>
                  <a:endParaRPr lang="es-ES_tradnl" sz="1000">
                    <a:cs typeface="Times New Roman" pitchFamily="18" charset="0"/>
                  </a:endParaRPr>
                </a:p>
                <a:p>
                  <a:pPr algn="ctr"/>
                  <a:endParaRPr lang="es-ES_tradnl"/>
                </a:p>
              </p:txBody>
            </p:sp>
            <p:sp>
              <p:nvSpPr>
                <p:cNvPr id="97530" name="Rectangle 250"/>
                <p:cNvSpPr>
                  <a:spLocks noChangeArrowheads="1"/>
                </p:cNvSpPr>
                <p:nvPr/>
              </p:nvSpPr>
              <p:spPr bwMode="auto">
                <a:xfrm>
                  <a:off x="1014" y="0"/>
                  <a:ext cx="699" cy="57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33" name="Group 253"/>
              <p:cNvGrpSpPr>
                <a:grpSpLocks/>
              </p:cNvGrpSpPr>
              <p:nvPr/>
            </p:nvGrpSpPr>
            <p:grpSpPr bwMode="auto">
              <a:xfrm>
                <a:off x="0" y="576"/>
                <a:ext cx="1014" cy="384"/>
                <a:chOff x="0" y="576"/>
                <a:chExt cx="1014" cy="384"/>
              </a:xfrm>
            </p:grpSpPr>
            <p:sp>
              <p:nvSpPr>
                <p:cNvPr id="97498" name="Rectangle 218"/>
                <p:cNvSpPr>
                  <a:spLocks noChangeArrowheads="1"/>
                </p:cNvSpPr>
                <p:nvPr/>
              </p:nvSpPr>
              <p:spPr bwMode="auto">
                <a:xfrm>
                  <a:off x="28" y="576"/>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Metalúrgica</a:t>
                  </a:r>
                  <a:endParaRPr lang="es-ES_tradnl" sz="1000">
                    <a:cs typeface="Times New Roman" pitchFamily="18" charset="0"/>
                  </a:endParaRPr>
                </a:p>
                <a:p>
                  <a:pPr algn="just"/>
                  <a:endParaRPr lang="es-ES_tradnl"/>
                </a:p>
              </p:txBody>
            </p:sp>
            <p:sp>
              <p:nvSpPr>
                <p:cNvPr id="97532" name="Rectangle 252"/>
                <p:cNvSpPr>
                  <a:spLocks noChangeArrowheads="1"/>
                </p:cNvSpPr>
                <p:nvPr/>
              </p:nvSpPr>
              <p:spPr bwMode="auto">
                <a:xfrm>
                  <a:off x="0" y="576"/>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35" name="Group 255"/>
              <p:cNvGrpSpPr>
                <a:grpSpLocks/>
              </p:cNvGrpSpPr>
              <p:nvPr/>
            </p:nvGrpSpPr>
            <p:grpSpPr bwMode="auto">
              <a:xfrm>
                <a:off x="1014" y="576"/>
                <a:ext cx="699" cy="384"/>
                <a:chOff x="1014" y="576"/>
                <a:chExt cx="699" cy="384"/>
              </a:xfrm>
            </p:grpSpPr>
            <p:sp>
              <p:nvSpPr>
                <p:cNvPr id="97499" name="Rectangle 219"/>
                <p:cNvSpPr>
                  <a:spLocks noChangeArrowheads="1"/>
                </p:cNvSpPr>
                <p:nvPr/>
              </p:nvSpPr>
              <p:spPr bwMode="auto">
                <a:xfrm>
                  <a:off x="1042" y="576"/>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2</a:t>
                  </a:r>
                  <a:endParaRPr lang="es-ES_tradnl" sz="1000">
                    <a:cs typeface="Times New Roman" pitchFamily="18" charset="0"/>
                  </a:endParaRPr>
                </a:p>
                <a:p>
                  <a:pPr algn="ctr"/>
                  <a:endParaRPr lang="es-ES_tradnl"/>
                </a:p>
              </p:txBody>
            </p:sp>
            <p:sp>
              <p:nvSpPr>
                <p:cNvPr id="97534" name="Rectangle 254"/>
                <p:cNvSpPr>
                  <a:spLocks noChangeArrowheads="1"/>
                </p:cNvSpPr>
                <p:nvPr/>
              </p:nvSpPr>
              <p:spPr bwMode="auto">
                <a:xfrm>
                  <a:off x="1014" y="576"/>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37" name="Group 257"/>
              <p:cNvGrpSpPr>
                <a:grpSpLocks/>
              </p:cNvGrpSpPr>
              <p:nvPr/>
            </p:nvGrpSpPr>
            <p:grpSpPr bwMode="auto">
              <a:xfrm>
                <a:off x="0" y="960"/>
                <a:ext cx="1014" cy="384"/>
                <a:chOff x="0" y="960"/>
                <a:chExt cx="1014" cy="384"/>
              </a:xfrm>
            </p:grpSpPr>
            <p:sp>
              <p:nvSpPr>
                <p:cNvPr id="97500" name="Rectangle 220"/>
                <p:cNvSpPr>
                  <a:spLocks noChangeArrowheads="1"/>
                </p:cNvSpPr>
                <p:nvPr/>
              </p:nvSpPr>
              <p:spPr bwMode="auto">
                <a:xfrm>
                  <a:off x="28" y="960"/>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Lácteos</a:t>
                  </a:r>
                  <a:endParaRPr lang="es-ES_tradnl" sz="1000">
                    <a:cs typeface="Times New Roman" pitchFamily="18" charset="0"/>
                  </a:endParaRPr>
                </a:p>
                <a:p>
                  <a:pPr algn="just"/>
                  <a:endParaRPr lang="es-ES_tradnl"/>
                </a:p>
              </p:txBody>
            </p:sp>
            <p:sp>
              <p:nvSpPr>
                <p:cNvPr id="97536" name="Rectangle 256"/>
                <p:cNvSpPr>
                  <a:spLocks noChangeArrowheads="1"/>
                </p:cNvSpPr>
                <p:nvPr/>
              </p:nvSpPr>
              <p:spPr bwMode="auto">
                <a:xfrm>
                  <a:off x="0" y="960"/>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39" name="Group 259"/>
              <p:cNvGrpSpPr>
                <a:grpSpLocks/>
              </p:cNvGrpSpPr>
              <p:nvPr/>
            </p:nvGrpSpPr>
            <p:grpSpPr bwMode="auto">
              <a:xfrm>
                <a:off x="1014" y="960"/>
                <a:ext cx="699" cy="384"/>
                <a:chOff x="1014" y="960"/>
                <a:chExt cx="699" cy="384"/>
              </a:xfrm>
            </p:grpSpPr>
            <p:sp>
              <p:nvSpPr>
                <p:cNvPr id="97501" name="Rectangle 221"/>
                <p:cNvSpPr>
                  <a:spLocks noChangeArrowheads="1"/>
                </p:cNvSpPr>
                <p:nvPr/>
              </p:nvSpPr>
              <p:spPr bwMode="auto">
                <a:xfrm>
                  <a:off x="1042" y="960"/>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3</a:t>
                  </a:r>
                  <a:endParaRPr lang="es-ES_tradnl" sz="1000">
                    <a:cs typeface="Times New Roman" pitchFamily="18" charset="0"/>
                  </a:endParaRPr>
                </a:p>
                <a:p>
                  <a:pPr algn="ctr"/>
                  <a:endParaRPr lang="es-ES_tradnl"/>
                </a:p>
              </p:txBody>
            </p:sp>
            <p:sp>
              <p:nvSpPr>
                <p:cNvPr id="97538" name="Rectangle 258"/>
                <p:cNvSpPr>
                  <a:spLocks noChangeArrowheads="1"/>
                </p:cNvSpPr>
                <p:nvPr/>
              </p:nvSpPr>
              <p:spPr bwMode="auto">
                <a:xfrm>
                  <a:off x="1014" y="960"/>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41" name="Group 261"/>
              <p:cNvGrpSpPr>
                <a:grpSpLocks/>
              </p:cNvGrpSpPr>
              <p:nvPr/>
            </p:nvGrpSpPr>
            <p:grpSpPr bwMode="auto">
              <a:xfrm>
                <a:off x="0" y="1344"/>
                <a:ext cx="1014" cy="384"/>
                <a:chOff x="0" y="1344"/>
                <a:chExt cx="1014" cy="384"/>
              </a:xfrm>
            </p:grpSpPr>
            <p:sp>
              <p:nvSpPr>
                <p:cNvPr id="97502" name="Rectangle 222"/>
                <p:cNvSpPr>
                  <a:spLocks noChangeArrowheads="1"/>
                </p:cNvSpPr>
                <p:nvPr/>
              </p:nvSpPr>
              <p:spPr bwMode="auto">
                <a:xfrm>
                  <a:off x="28" y="1344"/>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Tenerías - Curtiembres</a:t>
                  </a:r>
                  <a:endParaRPr lang="es-ES_tradnl" sz="1000">
                    <a:cs typeface="Times New Roman" pitchFamily="18" charset="0"/>
                  </a:endParaRPr>
                </a:p>
                <a:p>
                  <a:pPr algn="just"/>
                  <a:endParaRPr lang="es-ES_tradnl"/>
                </a:p>
              </p:txBody>
            </p:sp>
            <p:sp>
              <p:nvSpPr>
                <p:cNvPr id="97540" name="Rectangle 260"/>
                <p:cNvSpPr>
                  <a:spLocks noChangeArrowheads="1"/>
                </p:cNvSpPr>
                <p:nvPr/>
              </p:nvSpPr>
              <p:spPr bwMode="auto">
                <a:xfrm>
                  <a:off x="0" y="1344"/>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43" name="Group 263"/>
              <p:cNvGrpSpPr>
                <a:grpSpLocks/>
              </p:cNvGrpSpPr>
              <p:nvPr/>
            </p:nvGrpSpPr>
            <p:grpSpPr bwMode="auto">
              <a:xfrm>
                <a:off x="1014" y="1344"/>
                <a:ext cx="699" cy="384"/>
                <a:chOff x="1014" y="1344"/>
                <a:chExt cx="699" cy="384"/>
              </a:xfrm>
            </p:grpSpPr>
            <p:sp>
              <p:nvSpPr>
                <p:cNvPr id="97503" name="Rectangle 223"/>
                <p:cNvSpPr>
                  <a:spLocks noChangeArrowheads="1"/>
                </p:cNvSpPr>
                <p:nvPr/>
              </p:nvSpPr>
              <p:spPr bwMode="auto">
                <a:xfrm>
                  <a:off x="1042" y="1344"/>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9</a:t>
                  </a:r>
                  <a:endParaRPr lang="es-ES_tradnl" sz="1000">
                    <a:cs typeface="Times New Roman" pitchFamily="18" charset="0"/>
                  </a:endParaRPr>
                </a:p>
                <a:p>
                  <a:pPr algn="ctr"/>
                  <a:endParaRPr lang="es-ES_tradnl"/>
                </a:p>
              </p:txBody>
            </p:sp>
            <p:sp>
              <p:nvSpPr>
                <p:cNvPr id="97542" name="Rectangle 262"/>
                <p:cNvSpPr>
                  <a:spLocks noChangeArrowheads="1"/>
                </p:cNvSpPr>
                <p:nvPr/>
              </p:nvSpPr>
              <p:spPr bwMode="auto">
                <a:xfrm>
                  <a:off x="1014" y="1344"/>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45" name="Group 265"/>
              <p:cNvGrpSpPr>
                <a:grpSpLocks/>
              </p:cNvGrpSpPr>
              <p:nvPr/>
            </p:nvGrpSpPr>
            <p:grpSpPr bwMode="auto">
              <a:xfrm>
                <a:off x="0" y="1728"/>
                <a:ext cx="1014" cy="384"/>
                <a:chOff x="0" y="1728"/>
                <a:chExt cx="1014" cy="384"/>
              </a:xfrm>
            </p:grpSpPr>
            <p:sp>
              <p:nvSpPr>
                <p:cNvPr id="97504" name="Rectangle 224"/>
                <p:cNvSpPr>
                  <a:spLocks noChangeArrowheads="1"/>
                </p:cNvSpPr>
                <p:nvPr/>
              </p:nvSpPr>
              <p:spPr bwMode="auto">
                <a:xfrm>
                  <a:off x="28" y="1728"/>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Gaseosas - Refrescos</a:t>
                  </a:r>
                  <a:endParaRPr lang="es-ES_tradnl" sz="1000">
                    <a:cs typeface="Times New Roman" pitchFamily="18" charset="0"/>
                  </a:endParaRPr>
                </a:p>
                <a:p>
                  <a:pPr algn="just"/>
                  <a:endParaRPr lang="es-ES_tradnl"/>
                </a:p>
              </p:txBody>
            </p:sp>
            <p:sp>
              <p:nvSpPr>
                <p:cNvPr id="97544" name="Rectangle 264"/>
                <p:cNvSpPr>
                  <a:spLocks noChangeArrowheads="1"/>
                </p:cNvSpPr>
                <p:nvPr/>
              </p:nvSpPr>
              <p:spPr bwMode="auto">
                <a:xfrm>
                  <a:off x="0" y="1728"/>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47" name="Group 267"/>
              <p:cNvGrpSpPr>
                <a:grpSpLocks/>
              </p:cNvGrpSpPr>
              <p:nvPr/>
            </p:nvGrpSpPr>
            <p:grpSpPr bwMode="auto">
              <a:xfrm>
                <a:off x="1014" y="1728"/>
                <a:ext cx="699" cy="384"/>
                <a:chOff x="1014" y="1728"/>
                <a:chExt cx="699" cy="384"/>
              </a:xfrm>
            </p:grpSpPr>
            <p:sp>
              <p:nvSpPr>
                <p:cNvPr id="97505" name="Rectangle 225"/>
                <p:cNvSpPr>
                  <a:spLocks noChangeArrowheads="1"/>
                </p:cNvSpPr>
                <p:nvPr/>
              </p:nvSpPr>
              <p:spPr bwMode="auto">
                <a:xfrm>
                  <a:off x="1042" y="1728"/>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2</a:t>
                  </a:r>
                  <a:endParaRPr lang="es-ES_tradnl" sz="1000">
                    <a:cs typeface="Times New Roman" pitchFamily="18" charset="0"/>
                  </a:endParaRPr>
                </a:p>
                <a:p>
                  <a:pPr algn="ctr"/>
                  <a:endParaRPr lang="es-ES_tradnl"/>
                </a:p>
              </p:txBody>
            </p:sp>
            <p:sp>
              <p:nvSpPr>
                <p:cNvPr id="97546" name="Rectangle 266"/>
                <p:cNvSpPr>
                  <a:spLocks noChangeArrowheads="1"/>
                </p:cNvSpPr>
                <p:nvPr/>
              </p:nvSpPr>
              <p:spPr bwMode="auto">
                <a:xfrm>
                  <a:off x="1014" y="1728"/>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49" name="Group 269"/>
              <p:cNvGrpSpPr>
                <a:grpSpLocks/>
              </p:cNvGrpSpPr>
              <p:nvPr/>
            </p:nvGrpSpPr>
            <p:grpSpPr bwMode="auto">
              <a:xfrm>
                <a:off x="0" y="2112"/>
                <a:ext cx="1014" cy="384"/>
                <a:chOff x="0" y="2112"/>
                <a:chExt cx="1014" cy="384"/>
              </a:xfrm>
            </p:grpSpPr>
            <p:sp>
              <p:nvSpPr>
                <p:cNvPr id="97506" name="Rectangle 226"/>
                <p:cNvSpPr>
                  <a:spLocks noChangeArrowheads="1"/>
                </p:cNvSpPr>
                <p:nvPr/>
              </p:nvSpPr>
              <p:spPr bwMode="auto">
                <a:xfrm>
                  <a:off x="28" y="2112"/>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Siderúrgicas (Aluminio)</a:t>
                  </a:r>
                  <a:endParaRPr lang="es-ES_tradnl" sz="1000">
                    <a:cs typeface="Times New Roman" pitchFamily="18" charset="0"/>
                  </a:endParaRPr>
                </a:p>
                <a:p>
                  <a:pPr algn="just"/>
                  <a:endParaRPr lang="es-ES_tradnl"/>
                </a:p>
              </p:txBody>
            </p:sp>
            <p:sp>
              <p:nvSpPr>
                <p:cNvPr id="97548" name="Rectangle 268"/>
                <p:cNvSpPr>
                  <a:spLocks noChangeArrowheads="1"/>
                </p:cNvSpPr>
                <p:nvPr/>
              </p:nvSpPr>
              <p:spPr bwMode="auto">
                <a:xfrm>
                  <a:off x="0" y="2112"/>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51" name="Group 271"/>
              <p:cNvGrpSpPr>
                <a:grpSpLocks/>
              </p:cNvGrpSpPr>
              <p:nvPr/>
            </p:nvGrpSpPr>
            <p:grpSpPr bwMode="auto">
              <a:xfrm>
                <a:off x="1014" y="2112"/>
                <a:ext cx="699" cy="384"/>
                <a:chOff x="1014" y="2112"/>
                <a:chExt cx="699" cy="384"/>
              </a:xfrm>
            </p:grpSpPr>
            <p:sp>
              <p:nvSpPr>
                <p:cNvPr id="97507" name="Rectangle 227"/>
                <p:cNvSpPr>
                  <a:spLocks noChangeArrowheads="1"/>
                </p:cNvSpPr>
                <p:nvPr/>
              </p:nvSpPr>
              <p:spPr bwMode="auto">
                <a:xfrm>
                  <a:off x="1042" y="2112"/>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2</a:t>
                  </a:r>
                  <a:endParaRPr lang="es-ES_tradnl" sz="1000">
                    <a:cs typeface="Times New Roman" pitchFamily="18" charset="0"/>
                  </a:endParaRPr>
                </a:p>
                <a:p>
                  <a:pPr algn="ctr"/>
                  <a:endParaRPr lang="es-ES_tradnl"/>
                </a:p>
              </p:txBody>
            </p:sp>
            <p:sp>
              <p:nvSpPr>
                <p:cNvPr id="97550" name="Rectangle 270"/>
                <p:cNvSpPr>
                  <a:spLocks noChangeArrowheads="1"/>
                </p:cNvSpPr>
                <p:nvPr/>
              </p:nvSpPr>
              <p:spPr bwMode="auto">
                <a:xfrm>
                  <a:off x="1014" y="2112"/>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53" name="Group 273"/>
              <p:cNvGrpSpPr>
                <a:grpSpLocks/>
              </p:cNvGrpSpPr>
              <p:nvPr/>
            </p:nvGrpSpPr>
            <p:grpSpPr bwMode="auto">
              <a:xfrm>
                <a:off x="0" y="2496"/>
                <a:ext cx="1014" cy="384"/>
                <a:chOff x="0" y="2496"/>
                <a:chExt cx="1014" cy="384"/>
              </a:xfrm>
            </p:grpSpPr>
            <p:sp>
              <p:nvSpPr>
                <p:cNvPr id="97508" name="Rectangle 228"/>
                <p:cNvSpPr>
                  <a:spLocks noChangeArrowheads="1"/>
                </p:cNvSpPr>
                <p:nvPr/>
              </p:nvSpPr>
              <p:spPr bwMode="auto">
                <a:xfrm>
                  <a:off x="28" y="2496"/>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Aglomerados</a:t>
                  </a:r>
                  <a:endParaRPr lang="es-ES_tradnl" sz="1000">
                    <a:cs typeface="Times New Roman" pitchFamily="18" charset="0"/>
                  </a:endParaRPr>
                </a:p>
                <a:p>
                  <a:pPr algn="just"/>
                  <a:endParaRPr lang="es-ES_tradnl"/>
                </a:p>
              </p:txBody>
            </p:sp>
            <p:sp>
              <p:nvSpPr>
                <p:cNvPr id="97552" name="Rectangle 272"/>
                <p:cNvSpPr>
                  <a:spLocks noChangeArrowheads="1"/>
                </p:cNvSpPr>
                <p:nvPr/>
              </p:nvSpPr>
              <p:spPr bwMode="auto">
                <a:xfrm>
                  <a:off x="0" y="2496"/>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55" name="Group 275"/>
              <p:cNvGrpSpPr>
                <a:grpSpLocks/>
              </p:cNvGrpSpPr>
              <p:nvPr/>
            </p:nvGrpSpPr>
            <p:grpSpPr bwMode="auto">
              <a:xfrm>
                <a:off x="1014" y="2496"/>
                <a:ext cx="699" cy="384"/>
                <a:chOff x="1014" y="2496"/>
                <a:chExt cx="699" cy="384"/>
              </a:xfrm>
            </p:grpSpPr>
            <p:sp>
              <p:nvSpPr>
                <p:cNvPr id="97509" name="Rectangle 229"/>
                <p:cNvSpPr>
                  <a:spLocks noChangeArrowheads="1"/>
                </p:cNvSpPr>
                <p:nvPr/>
              </p:nvSpPr>
              <p:spPr bwMode="auto">
                <a:xfrm>
                  <a:off x="1042" y="2496"/>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7554" name="Rectangle 274"/>
                <p:cNvSpPr>
                  <a:spLocks noChangeArrowheads="1"/>
                </p:cNvSpPr>
                <p:nvPr/>
              </p:nvSpPr>
              <p:spPr bwMode="auto">
                <a:xfrm>
                  <a:off x="1014" y="2496"/>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57" name="Group 277"/>
              <p:cNvGrpSpPr>
                <a:grpSpLocks/>
              </p:cNvGrpSpPr>
              <p:nvPr/>
            </p:nvGrpSpPr>
            <p:grpSpPr bwMode="auto">
              <a:xfrm>
                <a:off x="0" y="2880"/>
                <a:ext cx="1014" cy="384"/>
                <a:chOff x="0" y="2880"/>
                <a:chExt cx="1014" cy="384"/>
              </a:xfrm>
            </p:grpSpPr>
            <p:sp>
              <p:nvSpPr>
                <p:cNvPr id="97510" name="Rectangle 230"/>
                <p:cNvSpPr>
                  <a:spLocks noChangeArrowheads="1"/>
                </p:cNvSpPr>
                <p:nvPr/>
              </p:nvSpPr>
              <p:spPr bwMode="auto">
                <a:xfrm>
                  <a:off x="28" y="2880"/>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Alimenticia</a:t>
                  </a:r>
                  <a:endParaRPr lang="es-ES_tradnl" sz="1000">
                    <a:cs typeface="Times New Roman" pitchFamily="18" charset="0"/>
                  </a:endParaRPr>
                </a:p>
                <a:p>
                  <a:pPr algn="just"/>
                  <a:endParaRPr lang="es-ES_tradnl"/>
                </a:p>
              </p:txBody>
            </p:sp>
            <p:sp>
              <p:nvSpPr>
                <p:cNvPr id="97556" name="Rectangle 276"/>
                <p:cNvSpPr>
                  <a:spLocks noChangeArrowheads="1"/>
                </p:cNvSpPr>
                <p:nvPr/>
              </p:nvSpPr>
              <p:spPr bwMode="auto">
                <a:xfrm>
                  <a:off x="0" y="2880"/>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59" name="Group 279"/>
              <p:cNvGrpSpPr>
                <a:grpSpLocks/>
              </p:cNvGrpSpPr>
              <p:nvPr/>
            </p:nvGrpSpPr>
            <p:grpSpPr bwMode="auto">
              <a:xfrm>
                <a:off x="1014" y="2880"/>
                <a:ext cx="699" cy="384"/>
                <a:chOff x="1014" y="2880"/>
                <a:chExt cx="699" cy="384"/>
              </a:xfrm>
            </p:grpSpPr>
            <p:sp>
              <p:nvSpPr>
                <p:cNvPr id="97511" name="Rectangle 231"/>
                <p:cNvSpPr>
                  <a:spLocks noChangeArrowheads="1"/>
                </p:cNvSpPr>
                <p:nvPr/>
              </p:nvSpPr>
              <p:spPr bwMode="auto">
                <a:xfrm>
                  <a:off x="1042" y="2880"/>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4</a:t>
                  </a:r>
                  <a:endParaRPr lang="es-ES_tradnl" sz="1000">
                    <a:cs typeface="Times New Roman" pitchFamily="18" charset="0"/>
                  </a:endParaRPr>
                </a:p>
                <a:p>
                  <a:pPr algn="ctr"/>
                  <a:endParaRPr lang="es-ES_tradnl"/>
                </a:p>
              </p:txBody>
            </p:sp>
            <p:sp>
              <p:nvSpPr>
                <p:cNvPr id="97558" name="Rectangle 278"/>
                <p:cNvSpPr>
                  <a:spLocks noChangeArrowheads="1"/>
                </p:cNvSpPr>
                <p:nvPr/>
              </p:nvSpPr>
              <p:spPr bwMode="auto">
                <a:xfrm>
                  <a:off x="1014" y="2880"/>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61" name="Group 281"/>
              <p:cNvGrpSpPr>
                <a:grpSpLocks/>
              </p:cNvGrpSpPr>
              <p:nvPr/>
            </p:nvGrpSpPr>
            <p:grpSpPr bwMode="auto">
              <a:xfrm>
                <a:off x="0" y="3264"/>
                <a:ext cx="1014" cy="384"/>
                <a:chOff x="0" y="3264"/>
                <a:chExt cx="1014" cy="384"/>
              </a:xfrm>
            </p:grpSpPr>
            <p:sp>
              <p:nvSpPr>
                <p:cNvPr id="97512" name="Rectangle 232"/>
                <p:cNvSpPr>
                  <a:spLocks noChangeArrowheads="1"/>
                </p:cNvSpPr>
                <p:nvPr/>
              </p:nvSpPr>
              <p:spPr bwMode="auto">
                <a:xfrm>
                  <a:off x="28" y="3264"/>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Camales - Embutidos</a:t>
                  </a:r>
                  <a:endParaRPr lang="es-ES_tradnl" sz="1000">
                    <a:cs typeface="Times New Roman" pitchFamily="18" charset="0"/>
                  </a:endParaRPr>
                </a:p>
                <a:p>
                  <a:pPr algn="just"/>
                  <a:endParaRPr lang="es-ES_tradnl"/>
                </a:p>
              </p:txBody>
            </p:sp>
            <p:sp>
              <p:nvSpPr>
                <p:cNvPr id="97560" name="Rectangle 280"/>
                <p:cNvSpPr>
                  <a:spLocks noChangeArrowheads="1"/>
                </p:cNvSpPr>
                <p:nvPr/>
              </p:nvSpPr>
              <p:spPr bwMode="auto">
                <a:xfrm>
                  <a:off x="0" y="3264"/>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63" name="Group 283"/>
              <p:cNvGrpSpPr>
                <a:grpSpLocks/>
              </p:cNvGrpSpPr>
              <p:nvPr/>
            </p:nvGrpSpPr>
            <p:grpSpPr bwMode="auto">
              <a:xfrm>
                <a:off x="1014" y="3264"/>
                <a:ext cx="699" cy="384"/>
                <a:chOff x="1014" y="3264"/>
                <a:chExt cx="699" cy="384"/>
              </a:xfrm>
            </p:grpSpPr>
            <p:sp>
              <p:nvSpPr>
                <p:cNvPr id="97513" name="Rectangle 233"/>
                <p:cNvSpPr>
                  <a:spLocks noChangeArrowheads="1"/>
                </p:cNvSpPr>
                <p:nvPr/>
              </p:nvSpPr>
              <p:spPr bwMode="auto">
                <a:xfrm>
                  <a:off x="1042" y="3264"/>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12</a:t>
                  </a:r>
                  <a:endParaRPr lang="es-ES_tradnl" sz="1000">
                    <a:cs typeface="Times New Roman" pitchFamily="18" charset="0"/>
                  </a:endParaRPr>
                </a:p>
                <a:p>
                  <a:pPr algn="ctr"/>
                  <a:endParaRPr lang="es-ES_tradnl"/>
                </a:p>
              </p:txBody>
            </p:sp>
            <p:sp>
              <p:nvSpPr>
                <p:cNvPr id="97562" name="Rectangle 282"/>
                <p:cNvSpPr>
                  <a:spLocks noChangeArrowheads="1"/>
                </p:cNvSpPr>
                <p:nvPr/>
              </p:nvSpPr>
              <p:spPr bwMode="auto">
                <a:xfrm>
                  <a:off x="1014" y="3264"/>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65" name="Group 285"/>
              <p:cNvGrpSpPr>
                <a:grpSpLocks/>
              </p:cNvGrpSpPr>
              <p:nvPr/>
            </p:nvGrpSpPr>
            <p:grpSpPr bwMode="auto">
              <a:xfrm>
                <a:off x="0" y="3648"/>
                <a:ext cx="1014" cy="384"/>
                <a:chOff x="0" y="3648"/>
                <a:chExt cx="1014" cy="384"/>
              </a:xfrm>
            </p:grpSpPr>
            <p:sp>
              <p:nvSpPr>
                <p:cNvPr id="97514" name="Rectangle 234"/>
                <p:cNvSpPr>
                  <a:spLocks noChangeArrowheads="1"/>
                </p:cNvSpPr>
                <p:nvPr/>
              </p:nvSpPr>
              <p:spPr bwMode="auto">
                <a:xfrm>
                  <a:off x="28" y="3648"/>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Molinería</a:t>
                  </a:r>
                  <a:endParaRPr lang="es-ES_tradnl" sz="1000">
                    <a:cs typeface="Times New Roman" pitchFamily="18" charset="0"/>
                  </a:endParaRPr>
                </a:p>
                <a:p>
                  <a:pPr algn="just"/>
                  <a:endParaRPr lang="es-ES_tradnl"/>
                </a:p>
              </p:txBody>
            </p:sp>
            <p:sp>
              <p:nvSpPr>
                <p:cNvPr id="97564" name="Rectangle 284"/>
                <p:cNvSpPr>
                  <a:spLocks noChangeArrowheads="1"/>
                </p:cNvSpPr>
                <p:nvPr/>
              </p:nvSpPr>
              <p:spPr bwMode="auto">
                <a:xfrm>
                  <a:off x="0" y="3648"/>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67" name="Group 287"/>
              <p:cNvGrpSpPr>
                <a:grpSpLocks/>
              </p:cNvGrpSpPr>
              <p:nvPr/>
            </p:nvGrpSpPr>
            <p:grpSpPr bwMode="auto">
              <a:xfrm>
                <a:off x="1014" y="3648"/>
                <a:ext cx="699" cy="384"/>
                <a:chOff x="1014" y="3648"/>
                <a:chExt cx="699" cy="384"/>
              </a:xfrm>
            </p:grpSpPr>
            <p:sp>
              <p:nvSpPr>
                <p:cNvPr id="97515" name="Rectangle 235"/>
                <p:cNvSpPr>
                  <a:spLocks noChangeArrowheads="1"/>
                </p:cNvSpPr>
                <p:nvPr/>
              </p:nvSpPr>
              <p:spPr bwMode="auto">
                <a:xfrm>
                  <a:off x="1042" y="3648"/>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7566" name="Rectangle 286"/>
                <p:cNvSpPr>
                  <a:spLocks noChangeArrowheads="1"/>
                </p:cNvSpPr>
                <p:nvPr/>
              </p:nvSpPr>
              <p:spPr bwMode="auto">
                <a:xfrm>
                  <a:off x="1014" y="3648"/>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69" name="Group 289"/>
              <p:cNvGrpSpPr>
                <a:grpSpLocks/>
              </p:cNvGrpSpPr>
              <p:nvPr/>
            </p:nvGrpSpPr>
            <p:grpSpPr bwMode="auto">
              <a:xfrm>
                <a:off x="0" y="4032"/>
                <a:ext cx="1014" cy="384"/>
                <a:chOff x="0" y="4032"/>
                <a:chExt cx="1014" cy="384"/>
              </a:xfrm>
            </p:grpSpPr>
            <p:sp>
              <p:nvSpPr>
                <p:cNvPr id="97516" name="Rectangle 236"/>
                <p:cNvSpPr>
                  <a:spLocks noChangeArrowheads="1"/>
                </p:cNvSpPr>
                <p:nvPr/>
              </p:nvSpPr>
              <p:spPr bwMode="auto">
                <a:xfrm>
                  <a:off x="28" y="4032"/>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Textiles</a:t>
                  </a:r>
                  <a:endParaRPr lang="es-ES_tradnl" sz="1000">
                    <a:cs typeface="Times New Roman" pitchFamily="18" charset="0"/>
                  </a:endParaRPr>
                </a:p>
                <a:p>
                  <a:pPr algn="just"/>
                  <a:endParaRPr lang="es-ES_tradnl"/>
                </a:p>
              </p:txBody>
            </p:sp>
            <p:sp>
              <p:nvSpPr>
                <p:cNvPr id="97568" name="Rectangle 288"/>
                <p:cNvSpPr>
                  <a:spLocks noChangeArrowheads="1"/>
                </p:cNvSpPr>
                <p:nvPr/>
              </p:nvSpPr>
              <p:spPr bwMode="auto">
                <a:xfrm>
                  <a:off x="0" y="4032"/>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71" name="Group 291"/>
              <p:cNvGrpSpPr>
                <a:grpSpLocks/>
              </p:cNvGrpSpPr>
              <p:nvPr/>
            </p:nvGrpSpPr>
            <p:grpSpPr bwMode="auto">
              <a:xfrm>
                <a:off x="1014" y="4032"/>
                <a:ext cx="699" cy="384"/>
                <a:chOff x="1014" y="4032"/>
                <a:chExt cx="699" cy="384"/>
              </a:xfrm>
            </p:grpSpPr>
            <p:sp>
              <p:nvSpPr>
                <p:cNvPr id="97517" name="Rectangle 237"/>
                <p:cNvSpPr>
                  <a:spLocks noChangeArrowheads="1"/>
                </p:cNvSpPr>
                <p:nvPr/>
              </p:nvSpPr>
              <p:spPr bwMode="auto">
                <a:xfrm>
                  <a:off x="1042" y="4032"/>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9</a:t>
                  </a:r>
                  <a:endParaRPr lang="es-ES_tradnl" sz="1000">
                    <a:cs typeface="Times New Roman" pitchFamily="18" charset="0"/>
                  </a:endParaRPr>
                </a:p>
                <a:p>
                  <a:pPr algn="ctr"/>
                  <a:endParaRPr lang="es-ES_tradnl"/>
                </a:p>
              </p:txBody>
            </p:sp>
            <p:sp>
              <p:nvSpPr>
                <p:cNvPr id="97570" name="Rectangle 290"/>
                <p:cNvSpPr>
                  <a:spLocks noChangeArrowheads="1"/>
                </p:cNvSpPr>
                <p:nvPr/>
              </p:nvSpPr>
              <p:spPr bwMode="auto">
                <a:xfrm>
                  <a:off x="1014" y="4032"/>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73" name="Group 293"/>
              <p:cNvGrpSpPr>
                <a:grpSpLocks/>
              </p:cNvGrpSpPr>
              <p:nvPr/>
            </p:nvGrpSpPr>
            <p:grpSpPr bwMode="auto">
              <a:xfrm>
                <a:off x="0" y="4416"/>
                <a:ext cx="1014" cy="384"/>
                <a:chOff x="0" y="4416"/>
                <a:chExt cx="1014" cy="384"/>
              </a:xfrm>
            </p:grpSpPr>
            <p:sp>
              <p:nvSpPr>
                <p:cNvPr id="97518" name="Rectangle 238"/>
                <p:cNvSpPr>
                  <a:spLocks noChangeArrowheads="1"/>
                </p:cNvSpPr>
                <p:nvPr/>
              </p:nvSpPr>
              <p:spPr bwMode="auto">
                <a:xfrm>
                  <a:off x="28" y="4416"/>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Plásticos</a:t>
                  </a:r>
                  <a:endParaRPr lang="es-ES_tradnl" sz="1000">
                    <a:cs typeface="Times New Roman" pitchFamily="18" charset="0"/>
                  </a:endParaRPr>
                </a:p>
                <a:p>
                  <a:pPr algn="just"/>
                  <a:endParaRPr lang="es-ES_tradnl"/>
                </a:p>
              </p:txBody>
            </p:sp>
            <p:sp>
              <p:nvSpPr>
                <p:cNvPr id="97572" name="Rectangle 292"/>
                <p:cNvSpPr>
                  <a:spLocks noChangeArrowheads="1"/>
                </p:cNvSpPr>
                <p:nvPr/>
              </p:nvSpPr>
              <p:spPr bwMode="auto">
                <a:xfrm>
                  <a:off x="0" y="4416"/>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75" name="Group 295"/>
              <p:cNvGrpSpPr>
                <a:grpSpLocks/>
              </p:cNvGrpSpPr>
              <p:nvPr/>
            </p:nvGrpSpPr>
            <p:grpSpPr bwMode="auto">
              <a:xfrm>
                <a:off x="1014" y="4416"/>
                <a:ext cx="699" cy="384"/>
                <a:chOff x="1014" y="4416"/>
                <a:chExt cx="699" cy="384"/>
              </a:xfrm>
            </p:grpSpPr>
            <p:sp>
              <p:nvSpPr>
                <p:cNvPr id="97519" name="Rectangle 239"/>
                <p:cNvSpPr>
                  <a:spLocks noChangeArrowheads="1"/>
                </p:cNvSpPr>
                <p:nvPr/>
              </p:nvSpPr>
              <p:spPr bwMode="auto">
                <a:xfrm>
                  <a:off x="1042" y="4416"/>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3</a:t>
                  </a:r>
                  <a:endParaRPr lang="es-ES_tradnl" sz="1000">
                    <a:cs typeface="Times New Roman" pitchFamily="18" charset="0"/>
                  </a:endParaRPr>
                </a:p>
                <a:p>
                  <a:pPr algn="ctr"/>
                  <a:endParaRPr lang="es-ES_tradnl"/>
                </a:p>
              </p:txBody>
            </p:sp>
            <p:sp>
              <p:nvSpPr>
                <p:cNvPr id="97574" name="Rectangle 294"/>
                <p:cNvSpPr>
                  <a:spLocks noChangeArrowheads="1"/>
                </p:cNvSpPr>
                <p:nvPr/>
              </p:nvSpPr>
              <p:spPr bwMode="auto">
                <a:xfrm>
                  <a:off x="1014" y="4416"/>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77" name="Group 297"/>
              <p:cNvGrpSpPr>
                <a:grpSpLocks/>
              </p:cNvGrpSpPr>
              <p:nvPr/>
            </p:nvGrpSpPr>
            <p:grpSpPr bwMode="auto">
              <a:xfrm>
                <a:off x="0" y="4800"/>
                <a:ext cx="1014" cy="384"/>
                <a:chOff x="0" y="4800"/>
                <a:chExt cx="1014" cy="384"/>
              </a:xfrm>
            </p:grpSpPr>
            <p:sp>
              <p:nvSpPr>
                <p:cNvPr id="97520" name="Rectangle 240"/>
                <p:cNvSpPr>
                  <a:spLocks noChangeArrowheads="1"/>
                </p:cNvSpPr>
                <p:nvPr/>
              </p:nvSpPr>
              <p:spPr bwMode="auto">
                <a:xfrm>
                  <a:off x="28" y="4800"/>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Florícolas</a:t>
                  </a:r>
                  <a:endParaRPr lang="es-ES_tradnl" sz="1000">
                    <a:cs typeface="Times New Roman" pitchFamily="18" charset="0"/>
                  </a:endParaRPr>
                </a:p>
                <a:p>
                  <a:pPr algn="just"/>
                  <a:endParaRPr lang="es-ES_tradnl"/>
                </a:p>
              </p:txBody>
            </p:sp>
            <p:sp>
              <p:nvSpPr>
                <p:cNvPr id="97576" name="Rectangle 296"/>
                <p:cNvSpPr>
                  <a:spLocks noChangeArrowheads="1"/>
                </p:cNvSpPr>
                <p:nvPr/>
              </p:nvSpPr>
              <p:spPr bwMode="auto">
                <a:xfrm>
                  <a:off x="0" y="4800"/>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79" name="Group 299"/>
              <p:cNvGrpSpPr>
                <a:grpSpLocks/>
              </p:cNvGrpSpPr>
              <p:nvPr/>
            </p:nvGrpSpPr>
            <p:grpSpPr bwMode="auto">
              <a:xfrm>
                <a:off x="1014" y="4800"/>
                <a:ext cx="699" cy="384"/>
                <a:chOff x="1014" y="4800"/>
                <a:chExt cx="699" cy="384"/>
              </a:xfrm>
            </p:grpSpPr>
            <p:sp>
              <p:nvSpPr>
                <p:cNvPr id="97521" name="Rectangle 241"/>
                <p:cNvSpPr>
                  <a:spLocks noChangeArrowheads="1"/>
                </p:cNvSpPr>
                <p:nvPr/>
              </p:nvSpPr>
              <p:spPr bwMode="auto">
                <a:xfrm>
                  <a:off x="1042" y="4800"/>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40</a:t>
                  </a:r>
                  <a:endParaRPr lang="es-ES_tradnl" sz="1000">
                    <a:cs typeface="Times New Roman" pitchFamily="18" charset="0"/>
                  </a:endParaRPr>
                </a:p>
                <a:p>
                  <a:pPr algn="ctr"/>
                  <a:endParaRPr lang="es-ES_tradnl"/>
                </a:p>
              </p:txBody>
            </p:sp>
            <p:sp>
              <p:nvSpPr>
                <p:cNvPr id="97578" name="Rectangle 298"/>
                <p:cNvSpPr>
                  <a:spLocks noChangeArrowheads="1"/>
                </p:cNvSpPr>
                <p:nvPr/>
              </p:nvSpPr>
              <p:spPr bwMode="auto">
                <a:xfrm>
                  <a:off x="1014" y="4800"/>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81" name="Group 301"/>
              <p:cNvGrpSpPr>
                <a:grpSpLocks/>
              </p:cNvGrpSpPr>
              <p:nvPr/>
            </p:nvGrpSpPr>
            <p:grpSpPr bwMode="auto">
              <a:xfrm>
                <a:off x="0" y="5184"/>
                <a:ext cx="1014" cy="384"/>
                <a:chOff x="0" y="5184"/>
                <a:chExt cx="1014" cy="384"/>
              </a:xfrm>
            </p:grpSpPr>
            <p:sp>
              <p:nvSpPr>
                <p:cNvPr id="97522" name="Rectangle 242"/>
                <p:cNvSpPr>
                  <a:spLocks noChangeArrowheads="1"/>
                </p:cNvSpPr>
                <p:nvPr/>
              </p:nvSpPr>
              <p:spPr bwMode="auto">
                <a:xfrm>
                  <a:off x="28" y="5184"/>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Papel</a:t>
                  </a:r>
                  <a:endParaRPr lang="es-ES_tradnl" sz="1000">
                    <a:cs typeface="Times New Roman" pitchFamily="18" charset="0"/>
                  </a:endParaRPr>
                </a:p>
                <a:p>
                  <a:pPr algn="just"/>
                  <a:endParaRPr lang="es-ES_tradnl"/>
                </a:p>
              </p:txBody>
            </p:sp>
            <p:sp>
              <p:nvSpPr>
                <p:cNvPr id="97580" name="Rectangle 300"/>
                <p:cNvSpPr>
                  <a:spLocks noChangeArrowheads="1"/>
                </p:cNvSpPr>
                <p:nvPr/>
              </p:nvSpPr>
              <p:spPr bwMode="auto">
                <a:xfrm>
                  <a:off x="0" y="5184"/>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83" name="Group 303"/>
              <p:cNvGrpSpPr>
                <a:grpSpLocks/>
              </p:cNvGrpSpPr>
              <p:nvPr/>
            </p:nvGrpSpPr>
            <p:grpSpPr bwMode="auto">
              <a:xfrm>
                <a:off x="1014" y="5184"/>
                <a:ext cx="699" cy="384"/>
                <a:chOff x="1014" y="5184"/>
                <a:chExt cx="699" cy="384"/>
              </a:xfrm>
            </p:grpSpPr>
            <p:sp>
              <p:nvSpPr>
                <p:cNvPr id="97523" name="Rectangle 243"/>
                <p:cNvSpPr>
                  <a:spLocks noChangeArrowheads="1"/>
                </p:cNvSpPr>
                <p:nvPr/>
              </p:nvSpPr>
              <p:spPr bwMode="auto">
                <a:xfrm>
                  <a:off x="1042" y="5184"/>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7582" name="Rectangle 302"/>
                <p:cNvSpPr>
                  <a:spLocks noChangeArrowheads="1"/>
                </p:cNvSpPr>
                <p:nvPr/>
              </p:nvSpPr>
              <p:spPr bwMode="auto">
                <a:xfrm>
                  <a:off x="1014" y="5184"/>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85" name="Group 305"/>
              <p:cNvGrpSpPr>
                <a:grpSpLocks/>
              </p:cNvGrpSpPr>
              <p:nvPr/>
            </p:nvGrpSpPr>
            <p:grpSpPr bwMode="auto">
              <a:xfrm>
                <a:off x="0" y="5568"/>
                <a:ext cx="1014" cy="384"/>
                <a:chOff x="0" y="5568"/>
                <a:chExt cx="1014" cy="384"/>
              </a:xfrm>
            </p:grpSpPr>
            <p:sp>
              <p:nvSpPr>
                <p:cNvPr id="97524" name="Rectangle 244"/>
                <p:cNvSpPr>
                  <a:spLocks noChangeArrowheads="1"/>
                </p:cNvSpPr>
                <p:nvPr/>
              </p:nvSpPr>
              <p:spPr bwMode="auto">
                <a:xfrm>
                  <a:off x="28" y="5568"/>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000">
                      <a:latin typeface="Arial" pitchFamily="34" charset="0"/>
                      <a:cs typeface="Arial" pitchFamily="34" charset="0"/>
                    </a:rPr>
                    <a:t>Licores</a:t>
                  </a:r>
                  <a:endParaRPr lang="es-ES_tradnl" sz="1000">
                    <a:cs typeface="Times New Roman" pitchFamily="18" charset="0"/>
                  </a:endParaRPr>
                </a:p>
                <a:p>
                  <a:pPr algn="just"/>
                  <a:endParaRPr lang="es-ES_tradnl"/>
                </a:p>
              </p:txBody>
            </p:sp>
            <p:sp>
              <p:nvSpPr>
                <p:cNvPr id="97584" name="Rectangle 304"/>
                <p:cNvSpPr>
                  <a:spLocks noChangeArrowheads="1"/>
                </p:cNvSpPr>
                <p:nvPr/>
              </p:nvSpPr>
              <p:spPr bwMode="auto">
                <a:xfrm>
                  <a:off x="0" y="5568"/>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87" name="Group 307"/>
              <p:cNvGrpSpPr>
                <a:grpSpLocks/>
              </p:cNvGrpSpPr>
              <p:nvPr/>
            </p:nvGrpSpPr>
            <p:grpSpPr bwMode="auto">
              <a:xfrm>
                <a:off x="1014" y="5568"/>
                <a:ext cx="699" cy="384"/>
                <a:chOff x="1014" y="5568"/>
                <a:chExt cx="699" cy="384"/>
              </a:xfrm>
            </p:grpSpPr>
            <p:sp>
              <p:nvSpPr>
                <p:cNvPr id="97525" name="Rectangle 245"/>
                <p:cNvSpPr>
                  <a:spLocks noChangeArrowheads="1"/>
                </p:cNvSpPr>
                <p:nvPr/>
              </p:nvSpPr>
              <p:spPr bwMode="auto">
                <a:xfrm>
                  <a:off x="1042" y="5568"/>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7586" name="Rectangle 306"/>
                <p:cNvSpPr>
                  <a:spLocks noChangeArrowheads="1"/>
                </p:cNvSpPr>
                <p:nvPr/>
              </p:nvSpPr>
              <p:spPr bwMode="auto">
                <a:xfrm>
                  <a:off x="1014" y="5568"/>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89" name="Group 309"/>
              <p:cNvGrpSpPr>
                <a:grpSpLocks/>
              </p:cNvGrpSpPr>
              <p:nvPr/>
            </p:nvGrpSpPr>
            <p:grpSpPr bwMode="auto">
              <a:xfrm>
                <a:off x="0" y="5952"/>
                <a:ext cx="1014" cy="384"/>
                <a:chOff x="0" y="5952"/>
                <a:chExt cx="1014" cy="384"/>
              </a:xfrm>
            </p:grpSpPr>
            <p:sp>
              <p:nvSpPr>
                <p:cNvPr id="97526" name="Rectangle 246"/>
                <p:cNvSpPr>
                  <a:spLocks noChangeArrowheads="1"/>
                </p:cNvSpPr>
                <p:nvPr/>
              </p:nvSpPr>
              <p:spPr bwMode="auto">
                <a:xfrm>
                  <a:off x="28" y="5952"/>
                  <a:ext cx="958" cy="384"/>
                </a:xfrm>
                <a:prstGeom prst="rect">
                  <a:avLst/>
                </a:prstGeom>
                <a:noFill/>
                <a:ln w="12700">
                  <a:noFill/>
                  <a:miter lim="800000"/>
                  <a:headEnd type="none" w="sm" len="sm"/>
                  <a:tailEnd type="none" w="sm" len="sm"/>
                </a:ln>
                <a:effectLst/>
              </p:spPr>
              <p:txBody>
                <a:bodyPr anchor="ctr"/>
                <a:lstStyle/>
                <a:p>
                  <a:pPr algn="just"/>
                  <a:endParaRPr lang="es-ES_tradnl" sz="1000">
                    <a:latin typeface="Arial" pitchFamily="34" charset="0"/>
                    <a:cs typeface="Arial" pitchFamily="34" charset="0"/>
                  </a:endParaRPr>
                </a:p>
                <a:p>
                  <a:pPr algn="just"/>
                  <a:endParaRPr lang="es-ES_tradnl" sz="1000">
                    <a:latin typeface="Arial" pitchFamily="34" charset="0"/>
                    <a:cs typeface="Arial" pitchFamily="34" charset="0"/>
                  </a:endParaRPr>
                </a:p>
                <a:p>
                  <a:pPr algn="just"/>
                  <a:r>
                    <a:rPr lang="es-ES_tradnl" sz="1200" b="1">
                      <a:latin typeface="Arial" pitchFamily="34" charset="0"/>
                      <a:cs typeface="Arial" pitchFamily="34" charset="0"/>
                    </a:rPr>
                    <a:t>Total Industrias</a:t>
                  </a:r>
                  <a:endParaRPr lang="es-ES_tradnl" sz="1200" b="1">
                    <a:cs typeface="Times New Roman" pitchFamily="18" charset="0"/>
                  </a:endParaRPr>
                </a:p>
                <a:p>
                  <a:pPr algn="just"/>
                  <a:endParaRPr lang="es-ES_tradnl" sz="1200" b="1"/>
                </a:p>
              </p:txBody>
            </p:sp>
            <p:sp>
              <p:nvSpPr>
                <p:cNvPr id="97588" name="Rectangle 308"/>
                <p:cNvSpPr>
                  <a:spLocks noChangeArrowheads="1"/>
                </p:cNvSpPr>
                <p:nvPr/>
              </p:nvSpPr>
              <p:spPr bwMode="auto">
                <a:xfrm>
                  <a:off x="0" y="5952"/>
                  <a:ext cx="1014"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7591" name="Group 311"/>
              <p:cNvGrpSpPr>
                <a:grpSpLocks/>
              </p:cNvGrpSpPr>
              <p:nvPr/>
            </p:nvGrpSpPr>
            <p:grpSpPr bwMode="auto">
              <a:xfrm>
                <a:off x="1014" y="5952"/>
                <a:ext cx="699" cy="384"/>
                <a:chOff x="1014" y="5952"/>
                <a:chExt cx="699" cy="384"/>
              </a:xfrm>
            </p:grpSpPr>
            <p:sp>
              <p:nvSpPr>
                <p:cNvPr id="97527" name="Rectangle 247"/>
                <p:cNvSpPr>
                  <a:spLocks noChangeArrowheads="1"/>
                </p:cNvSpPr>
                <p:nvPr/>
              </p:nvSpPr>
              <p:spPr bwMode="auto">
                <a:xfrm>
                  <a:off x="1042" y="5952"/>
                  <a:ext cx="643" cy="384"/>
                </a:xfrm>
                <a:prstGeom prst="rect">
                  <a:avLst/>
                </a:prstGeom>
                <a:noFill/>
                <a:ln w="12700">
                  <a:noFill/>
                  <a:miter lim="800000"/>
                  <a:headEnd type="none" w="sm" len="sm"/>
                  <a:tailEnd type="none" w="sm" len="sm"/>
                </a:ln>
                <a:effectLst/>
              </p:spPr>
              <p:txBody>
                <a:bodyPr anchor="ctr"/>
                <a:lstStyle/>
                <a:p>
                  <a:pPr algn="ctr"/>
                  <a:endParaRPr lang="es-ES_tradnl" sz="1000">
                    <a:latin typeface="Arial" pitchFamily="34" charset="0"/>
                    <a:cs typeface="Arial" pitchFamily="34" charset="0"/>
                  </a:endParaRPr>
                </a:p>
                <a:p>
                  <a:pPr algn="ctr"/>
                  <a:endParaRPr lang="es-ES_tradnl" sz="1000">
                    <a:latin typeface="Arial" pitchFamily="34" charset="0"/>
                    <a:cs typeface="Arial" pitchFamily="34" charset="0"/>
                  </a:endParaRPr>
                </a:p>
                <a:p>
                  <a:pPr algn="ctr"/>
                  <a:r>
                    <a:rPr lang="es-ES_tradnl" sz="1200" b="1">
                      <a:latin typeface="Arial" pitchFamily="34" charset="0"/>
                      <a:cs typeface="Arial" pitchFamily="34" charset="0"/>
                    </a:rPr>
                    <a:t>90</a:t>
                  </a:r>
                  <a:endParaRPr lang="es-ES_tradnl" sz="1200" b="1">
                    <a:cs typeface="Times New Roman" pitchFamily="18" charset="0"/>
                  </a:endParaRPr>
                </a:p>
                <a:p>
                  <a:pPr algn="ctr"/>
                  <a:endParaRPr lang="es-ES_tradnl" sz="1200"/>
                </a:p>
              </p:txBody>
            </p:sp>
            <p:sp>
              <p:nvSpPr>
                <p:cNvPr id="97590" name="Rectangle 310"/>
                <p:cNvSpPr>
                  <a:spLocks noChangeArrowheads="1"/>
                </p:cNvSpPr>
                <p:nvPr/>
              </p:nvSpPr>
              <p:spPr bwMode="auto">
                <a:xfrm>
                  <a:off x="1014" y="5952"/>
                  <a:ext cx="6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sp>
          <p:nvSpPr>
            <p:cNvPr id="97593" name="Rectangle 313"/>
            <p:cNvSpPr>
              <a:spLocks noChangeArrowheads="1"/>
            </p:cNvSpPr>
            <p:nvPr/>
          </p:nvSpPr>
          <p:spPr bwMode="auto">
            <a:xfrm>
              <a:off x="-3" y="-3"/>
              <a:ext cx="1719" cy="6342"/>
            </a:xfrm>
            <a:prstGeom prst="rect">
              <a:avLst/>
            </a:prstGeom>
            <a:noFill/>
            <a:ln w="9525">
              <a:solidFill>
                <a:srgbClr val="A0A0A0"/>
              </a:solidFill>
              <a:miter lim="800000"/>
              <a:headEnd type="none" w="sm" len="sm"/>
              <a:tailEnd type="none" w="sm" len="sm"/>
            </a:ln>
            <a:effectLst/>
          </p:spPr>
          <p:txBody>
            <a:bodyPr/>
            <a:lstStyle/>
            <a:p>
              <a:endParaRPr lang="es-E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878013" y="1852613"/>
            <a:ext cx="9144000" cy="0"/>
          </a:xfrm>
          <a:prstGeom prst="rect">
            <a:avLst/>
          </a:prstGeom>
          <a:noFill/>
          <a:ln w="12700">
            <a:noFill/>
            <a:miter lim="800000"/>
            <a:headEnd type="none" w="sm" len="sm"/>
            <a:tailEnd type="none" w="sm" len="sm"/>
          </a:ln>
          <a:effectLst/>
        </p:spPr>
        <p:txBody>
          <a:bodyPr>
            <a:spAutoFit/>
          </a:bodyPr>
          <a:lstStyle/>
          <a:p>
            <a:endParaRPr lang="es-ES"/>
          </a:p>
        </p:txBody>
      </p:sp>
      <p:sp>
        <p:nvSpPr>
          <p:cNvPr id="98307" name="Rectangle 3"/>
          <p:cNvSpPr>
            <a:spLocks noGrp="1" noChangeArrowheads="1"/>
          </p:cNvSpPr>
          <p:nvPr>
            <p:ph type="title"/>
          </p:nvPr>
        </p:nvSpPr>
        <p:spPr/>
        <p:txBody>
          <a:bodyPr/>
          <a:lstStyle/>
          <a:p>
            <a:r>
              <a:rPr lang="es-MX" sz="3600"/>
              <a:t>Multas por Contaminación</a:t>
            </a:r>
            <a:endParaRPr lang="es-ES" sz="3600"/>
          </a:p>
        </p:txBody>
      </p:sp>
      <p:sp>
        <p:nvSpPr>
          <p:cNvPr id="98308" name="Rectangle 4"/>
          <p:cNvSpPr>
            <a:spLocks noChangeArrowheads="1"/>
          </p:cNvSpPr>
          <p:nvPr/>
        </p:nvSpPr>
        <p:spPr bwMode="auto">
          <a:xfrm>
            <a:off x="0" y="2478088"/>
            <a:ext cx="9144000" cy="411162"/>
          </a:xfrm>
          <a:prstGeom prst="rect">
            <a:avLst/>
          </a:prstGeom>
          <a:noFill/>
          <a:ln w="12700">
            <a:noFill/>
            <a:miter lim="800000"/>
            <a:headEnd type="none" w="sm" len="sm"/>
            <a:tailEnd type="none" w="sm" len="sm"/>
          </a:ln>
          <a:effectLst/>
        </p:spPr>
        <p:txBody>
          <a:bodyPr bIns="0">
            <a:spAutoFit/>
          </a:bodyPr>
          <a:lstStyle/>
          <a:p>
            <a:pPr indent="-228600">
              <a:tabLst>
                <a:tab pos="768350" algn="l"/>
              </a:tabLst>
            </a:pPr>
            <a:endParaRPr lang="es-ES"/>
          </a:p>
        </p:txBody>
      </p:sp>
      <p:sp>
        <p:nvSpPr>
          <p:cNvPr id="98309" name="Text Box 5"/>
          <p:cNvSpPr txBox="1">
            <a:spLocks noChangeArrowheads="1"/>
          </p:cNvSpPr>
          <p:nvPr/>
        </p:nvSpPr>
        <p:spPr bwMode="auto">
          <a:xfrm>
            <a:off x="1003300" y="1193800"/>
            <a:ext cx="7112000" cy="1136650"/>
          </a:xfrm>
          <a:prstGeom prst="rect">
            <a:avLst/>
          </a:prstGeom>
          <a:noFill/>
          <a:ln w="12700">
            <a:noFill/>
            <a:miter lim="800000"/>
            <a:headEnd type="none" w="sm" len="sm"/>
            <a:tailEnd type="none" w="sm" len="sm"/>
          </a:ln>
          <a:effectLst/>
        </p:spPr>
        <p:txBody>
          <a:bodyPr>
            <a:spAutoFit/>
          </a:bodyPr>
          <a:lstStyle/>
          <a:p>
            <a:pPr>
              <a:lnSpc>
                <a:spcPct val="70000"/>
              </a:lnSpc>
              <a:spcBef>
                <a:spcPct val="50000"/>
              </a:spcBef>
            </a:pPr>
            <a:r>
              <a:rPr lang="es-MX" sz="1800"/>
              <a:t>Clasificación CIIU- Fundación Natura/ Valores de descarga promedio de DQO, DBO, SS y caudales</a:t>
            </a:r>
          </a:p>
          <a:p>
            <a:pPr>
              <a:lnSpc>
                <a:spcPct val="70000"/>
              </a:lnSpc>
              <a:spcBef>
                <a:spcPct val="50000"/>
              </a:spcBef>
            </a:pPr>
            <a:r>
              <a:rPr lang="es-MX" sz="1800" u="sng"/>
              <a:t>CONTAMINACION INDUSTRIAL </a:t>
            </a:r>
          </a:p>
          <a:p>
            <a:pPr>
              <a:lnSpc>
                <a:spcPct val="70000"/>
              </a:lnSpc>
              <a:spcBef>
                <a:spcPct val="50000"/>
              </a:spcBef>
            </a:pPr>
            <a:r>
              <a:rPr lang="es-MX" sz="1800"/>
              <a:t>Ordenanza Latacunga Modificada</a:t>
            </a:r>
            <a:endParaRPr lang="es-ES" sz="1800"/>
          </a:p>
        </p:txBody>
      </p:sp>
      <p:grpSp>
        <p:nvGrpSpPr>
          <p:cNvPr id="98576" name="Group 272"/>
          <p:cNvGrpSpPr>
            <a:grpSpLocks/>
          </p:cNvGrpSpPr>
          <p:nvPr/>
        </p:nvGrpSpPr>
        <p:grpSpPr bwMode="auto">
          <a:xfrm>
            <a:off x="481013" y="2581275"/>
            <a:ext cx="8435975" cy="4276725"/>
            <a:chOff x="-3" y="-3"/>
            <a:chExt cx="3986" cy="4230"/>
          </a:xfrm>
        </p:grpSpPr>
        <p:grpSp>
          <p:nvGrpSpPr>
            <p:cNvPr id="98574" name="Group 270"/>
            <p:cNvGrpSpPr>
              <a:grpSpLocks/>
            </p:cNvGrpSpPr>
            <p:nvPr/>
          </p:nvGrpSpPr>
          <p:grpSpPr bwMode="auto">
            <a:xfrm>
              <a:off x="0" y="0"/>
              <a:ext cx="3980" cy="4224"/>
              <a:chOff x="0" y="0"/>
              <a:chExt cx="3980" cy="4224"/>
            </a:xfrm>
          </p:grpSpPr>
          <p:grpSp>
            <p:nvGrpSpPr>
              <p:cNvPr id="98465" name="Group 161"/>
              <p:cNvGrpSpPr>
                <a:grpSpLocks/>
              </p:cNvGrpSpPr>
              <p:nvPr/>
            </p:nvGrpSpPr>
            <p:grpSpPr bwMode="auto">
              <a:xfrm>
                <a:off x="0" y="0"/>
                <a:ext cx="697" cy="960"/>
                <a:chOff x="0" y="0"/>
                <a:chExt cx="697" cy="960"/>
              </a:xfrm>
            </p:grpSpPr>
            <p:sp>
              <p:nvSpPr>
                <p:cNvPr id="98409" name="Rectangle 105"/>
                <p:cNvSpPr>
                  <a:spLocks noChangeArrowheads="1"/>
                </p:cNvSpPr>
                <p:nvPr/>
              </p:nvSpPr>
              <p:spPr bwMode="auto">
                <a:xfrm>
                  <a:off x="28" y="0"/>
                  <a:ext cx="641" cy="960"/>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INDUSTRIA</a:t>
                  </a:r>
                  <a:endParaRPr lang="es-ES_tradnl" sz="1000">
                    <a:cs typeface="Times New Roman" pitchFamily="18" charset="0"/>
                  </a:endParaRPr>
                </a:p>
                <a:p>
                  <a:pPr algn="ctr"/>
                  <a:endParaRPr lang="es-ES_tradnl"/>
                </a:p>
              </p:txBody>
            </p:sp>
            <p:sp>
              <p:nvSpPr>
                <p:cNvPr id="98464" name="Rectangle 160"/>
                <p:cNvSpPr>
                  <a:spLocks noChangeArrowheads="1"/>
                </p:cNvSpPr>
                <p:nvPr/>
              </p:nvSpPr>
              <p:spPr bwMode="auto">
                <a:xfrm>
                  <a:off x="0" y="0"/>
                  <a:ext cx="697" cy="96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67" name="Group 163"/>
              <p:cNvGrpSpPr>
                <a:grpSpLocks/>
              </p:cNvGrpSpPr>
              <p:nvPr/>
            </p:nvGrpSpPr>
            <p:grpSpPr bwMode="auto">
              <a:xfrm>
                <a:off x="697" y="0"/>
                <a:ext cx="299" cy="960"/>
                <a:chOff x="697" y="0"/>
                <a:chExt cx="299" cy="960"/>
              </a:xfrm>
            </p:grpSpPr>
            <p:sp>
              <p:nvSpPr>
                <p:cNvPr id="98410" name="Rectangle 106"/>
                <p:cNvSpPr>
                  <a:spLocks noChangeArrowheads="1"/>
                </p:cNvSpPr>
                <p:nvPr/>
              </p:nvSpPr>
              <p:spPr bwMode="auto">
                <a:xfrm>
                  <a:off x="725" y="0"/>
                  <a:ext cx="243" cy="960"/>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CIIU</a:t>
                  </a:r>
                  <a:endParaRPr lang="es-ES_tradnl" sz="1000">
                    <a:cs typeface="Times New Roman" pitchFamily="18" charset="0"/>
                  </a:endParaRPr>
                </a:p>
                <a:p>
                  <a:pPr algn="ctr"/>
                  <a:endParaRPr lang="es-ES_tradnl"/>
                </a:p>
              </p:txBody>
            </p:sp>
            <p:sp>
              <p:nvSpPr>
                <p:cNvPr id="98466" name="Rectangle 162"/>
                <p:cNvSpPr>
                  <a:spLocks noChangeArrowheads="1"/>
                </p:cNvSpPr>
                <p:nvPr/>
              </p:nvSpPr>
              <p:spPr bwMode="auto">
                <a:xfrm>
                  <a:off x="697" y="0"/>
                  <a:ext cx="299" cy="96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69" name="Group 165"/>
              <p:cNvGrpSpPr>
                <a:grpSpLocks/>
              </p:cNvGrpSpPr>
              <p:nvPr/>
            </p:nvGrpSpPr>
            <p:grpSpPr bwMode="auto">
              <a:xfrm>
                <a:off x="996" y="0"/>
                <a:ext cx="399" cy="960"/>
                <a:chOff x="996" y="0"/>
                <a:chExt cx="399" cy="960"/>
              </a:xfrm>
            </p:grpSpPr>
            <p:sp>
              <p:nvSpPr>
                <p:cNvPr id="98411" name="Rectangle 107"/>
                <p:cNvSpPr>
                  <a:spLocks noChangeArrowheads="1"/>
                </p:cNvSpPr>
                <p:nvPr/>
              </p:nvSpPr>
              <p:spPr bwMode="auto">
                <a:xfrm>
                  <a:off x="1024" y="0"/>
                  <a:ext cx="343" cy="960"/>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No.</a:t>
                  </a:r>
                  <a:endParaRPr lang="es-ES_tradnl" sz="1000">
                    <a:cs typeface="Times New Roman" pitchFamily="18" charset="0"/>
                  </a:endParaRPr>
                </a:p>
                <a:p>
                  <a:pPr algn="ctr"/>
                  <a:endParaRPr lang="es-ES_tradnl"/>
                </a:p>
              </p:txBody>
            </p:sp>
            <p:sp>
              <p:nvSpPr>
                <p:cNvPr id="98468" name="Rectangle 164"/>
                <p:cNvSpPr>
                  <a:spLocks noChangeArrowheads="1"/>
                </p:cNvSpPr>
                <p:nvPr/>
              </p:nvSpPr>
              <p:spPr bwMode="auto">
                <a:xfrm>
                  <a:off x="996" y="0"/>
                  <a:ext cx="399" cy="96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71" name="Group 167"/>
              <p:cNvGrpSpPr>
                <a:grpSpLocks/>
              </p:cNvGrpSpPr>
              <p:nvPr/>
            </p:nvGrpSpPr>
            <p:grpSpPr bwMode="auto">
              <a:xfrm>
                <a:off x="1395" y="0"/>
                <a:ext cx="2585" cy="384"/>
                <a:chOff x="1395" y="0"/>
                <a:chExt cx="2585" cy="384"/>
              </a:xfrm>
            </p:grpSpPr>
            <p:sp>
              <p:nvSpPr>
                <p:cNvPr id="98412" name="Rectangle 108"/>
                <p:cNvSpPr>
                  <a:spLocks noChangeArrowheads="1"/>
                </p:cNvSpPr>
                <p:nvPr/>
              </p:nvSpPr>
              <p:spPr bwMode="auto">
                <a:xfrm>
                  <a:off x="1423" y="0"/>
                  <a:ext cx="2529" cy="384"/>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endParaRPr lang="es-ES_tradnl" sz="1000" b="1">
                    <a:latin typeface="Arial" pitchFamily="34" charset="0"/>
                    <a:cs typeface="Arial" pitchFamily="34" charset="0"/>
                  </a:endParaRPr>
                </a:p>
                <a:p>
                  <a:pPr algn="ctr"/>
                  <a:r>
                    <a:rPr lang="es-ES_tradnl" sz="1200" b="1">
                      <a:latin typeface="Arial" pitchFamily="34" charset="0"/>
                      <a:cs typeface="Arial" pitchFamily="34" charset="0"/>
                    </a:rPr>
                    <a:t>2002</a:t>
                  </a:r>
                  <a:endParaRPr lang="es-ES_tradnl" sz="1200">
                    <a:cs typeface="Times New Roman" pitchFamily="18" charset="0"/>
                  </a:endParaRPr>
                </a:p>
                <a:p>
                  <a:pPr algn="ctr"/>
                  <a:endParaRPr lang="es-ES_tradnl"/>
                </a:p>
              </p:txBody>
            </p:sp>
            <p:sp>
              <p:nvSpPr>
                <p:cNvPr id="98470" name="Rectangle 166"/>
                <p:cNvSpPr>
                  <a:spLocks noChangeArrowheads="1"/>
                </p:cNvSpPr>
                <p:nvPr/>
              </p:nvSpPr>
              <p:spPr bwMode="auto">
                <a:xfrm>
                  <a:off x="1395" y="0"/>
                  <a:ext cx="2585"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73" name="Group 169"/>
              <p:cNvGrpSpPr>
                <a:grpSpLocks/>
              </p:cNvGrpSpPr>
              <p:nvPr/>
            </p:nvGrpSpPr>
            <p:grpSpPr bwMode="auto">
              <a:xfrm>
                <a:off x="1395" y="384"/>
                <a:ext cx="1288" cy="576"/>
                <a:chOff x="1395" y="384"/>
                <a:chExt cx="1288" cy="576"/>
              </a:xfrm>
            </p:grpSpPr>
            <p:sp>
              <p:nvSpPr>
                <p:cNvPr id="98413" name="Rectangle 109"/>
                <p:cNvSpPr>
                  <a:spLocks noChangeArrowheads="1"/>
                </p:cNvSpPr>
                <p:nvPr/>
              </p:nvSpPr>
              <p:spPr bwMode="auto">
                <a:xfrm>
                  <a:off x="1423" y="384"/>
                  <a:ext cx="1232" cy="576"/>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r>
                    <a:rPr lang="es-ES_tradnl" sz="1000" b="1">
                      <a:latin typeface="Arial" pitchFamily="34" charset="0"/>
                      <a:cs typeface="Arial" pitchFamily="34" charset="0"/>
                    </a:rPr>
                    <a:t>t =  0.05USD</a:t>
                  </a:r>
                  <a:endParaRPr lang="es-ES_tradnl" sz="1000" b="1">
                    <a:cs typeface="Times New Roman" pitchFamily="18" charset="0"/>
                  </a:endParaRPr>
                </a:p>
                <a:p>
                  <a:pPr algn="ctr"/>
                  <a:r>
                    <a:rPr lang="es-ES_tradnl" sz="1000" b="1">
                      <a:latin typeface="Arial" pitchFamily="34" charset="0"/>
                      <a:cs typeface="Arial" pitchFamily="34" charset="0"/>
                    </a:rPr>
                    <a:t>Ordenanza Latacunga Actual</a:t>
                  </a:r>
                  <a:endParaRPr lang="es-ES_tradnl" sz="1000" b="1">
                    <a:cs typeface="Times New Roman" pitchFamily="18" charset="0"/>
                  </a:endParaRPr>
                </a:p>
                <a:p>
                  <a:pPr algn="ctr"/>
                  <a:endParaRPr lang="es-ES_tradnl" b="1"/>
                </a:p>
              </p:txBody>
            </p:sp>
            <p:sp>
              <p:nvSpPr>
                <p:cNvPr id="98472" name="Rectangle 168"/>
                <p:cNvSpPr>
                  <a:spLocks noChangeArrowheads="1"/>
                </p:cNvSpPr>
                <p:nvPr/>
              </p:nvSpPr>
              <p:spPr bwMode="auto">
                <a:xfrm>
                  <a:off x="1395" y="384"/>
                  <a:ext cx="1288" cy="57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75" name="Group 171"/>
              <p:cNvGrpSpPr>
                <a:grpSpLocks/>
              </p:cNvGrpSpPr>
              <p:nvPr/>
            </p:nvGrpSpPr>
            <p:grpSpPr bwMode="auto">
              <a:xfrm>
                <a:off x="2683" y="384"/>
                <a:ext cx="1297" cy="576"/>
                <a:chOff x="2683" y="384"/>
                <a:chExt cx="1297" cy="576"/>
              </a:xfrm>
            </p:grpSpPr>
            <p:sp>
              <p:nvSpPr>
                <p:cNvPr id="98414" name="Rectangle 110"/>
                <p:cNvSpPr>
                  <a:spLocks noChangeArrowheads="1"/>
                </p:cNvSpPr>
                <p:nvPr/>
              </p:nvSpPr>
              <p:spPr bwMode="auto">
                <a:xfrm>
                  <a:off x="2711" y="384"/>
                  <a:ext cx="1241" cy="576"/>
                </a:xfrm>
                <a:prstGeom prst="rect">
                  <a:avLst/>
                </a:prstGeom>
                <a:noFill/>
                <a:ln w="12700">
                  <a:noFill/>
                  <a:miter lim="800000"/>
                  <a:headEnd type="none" w="sm" len="sm"/>
                  <a:tailEnd type="none" w="sm" len="sm"/>
                </a:ln>
                <a:effectLst/>
              </p:spPr>
              <p:txBody>
                <a:bodyPr anchor="ctr"/>
                <a:lstStyle/>
                <a:p>
                  <a:pPr algn="ctr"/>
                  <a:endParaRPr lang="es-ES_tradnl" sz="1000" b="1">
                    <a:latin typeface="Arial" pitchFamily="34" charset="0"/>
                    <a:cs typeface="Arial" pitchFamily="34" charset="0"/>
                  </a:endParaRPr>
                </a:p>
                <a:p>
                  <a:pPr algn="ctr"/>
                  <a:r>
                    <a:rPr lang="es-ES_tradnl" sz="1000" b="1">
                      <a:latin typeface="Arial" pitchFamily="34" charset="0"/>
                      <a:cs typeface="Arial" pitchFamily="34" charset="0"/>
                    </a:rPr>
                    <a:t>t = 0.017SBU+6%</a:t>
                  </a:r>
                  <a:endParaRPr lang="es-ES_tradnl" sz="1000" b="1">
                    <a:cs typeface="Times New Roman" pitchFamily="18" charset="0"/>
                  </a:endParaRPr>
                </a:p>
                <a:p>
                  <a:pPr algn="ctr"/>
                  <a:r>
                    <a:rPr lang="es-ES_tradnl" sz="1000" b="1">
                      <a:latin typeface="Arial" pitchFamily="34" charset="0"/>
                      <a:cs typeface="Arial" pitchFamily="34" charset="0"/>
                    </a:rPr>
                    <a:t>Ordenanza Latacunga Modificada</a:t>
                  </a:r>
                  <a:endParaRPr lang="es-ES_tradnl" sz="1000" b="1">
                    <a:cs typeface="Times New Roman" pitchFamily="18" charset="0"/>
                  </a:endParaRPr>
                </a:p>
                <a:p>
                  <a:pPr algn="ctr"/>
                  <a:endParaRPr lang="es-ES_tradnl" b="1"/>
                </a:p>
              </p:txBody>
            </p:sp>
            <p:sp>
              <p:nvSpPr>
                <p:cNvPr id="98474" name="Rectangle 170"/>
                <p:cNvSpPr>
                  <a:spLocks noChangeArrowheads="1"/>
                </p:cNvSpPr>
                <p:nvPr/>
              </p:nvSpPr>
              <p:spPr bwMode="auto">
                <a:xfrm>
                  <a:off x="2683" y="384"/>
                  <a:ext cx="1297" cy="576"/>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77" name="Group 173"/>
              <p:cNvGrpSpPr>
                <a:grpSpLocks/>
              </p:cNvGrpSpPr>
              <p:nvPr/>
            </p:nvGrpSpPr>
            <p:grpSpPr bwMode="auto">
              <a:xfrm>
                <a:off x="0" y="960"/>
                <a:ext cx="697" cy="384"/>
                <a:chOff x="0" y="960"/>
                <a:chExt cx="697" cy="384"/>
              </a:xfrm>
            </p:grpSpPr>
            <p:sp>
              <p:nvSpPr>
                <p:cNvPr id="98415" name="Rectangle 111"/>
                <p:cNvSpPr>
                  <a:spLocks noChangeArrowheads="1"/>
                </p:cNvSpPr>
                <p:nvPr/>
              </p:nvSpPr>
              <p:spPr bwMode="auto">
                <a:xfrm>
                  <a:off x="28" y="960"/>
                  <a:ext cx="641" cy="384"/>
                </a:xfrm>
                <a:prstGeom prst="rect">
                  <a:avLst/>
                </a:prstGeom>
                <a:noFill/>
                <a:ln w="12700">
                  <a:noFill/>
                  <a:miter lim="800000"/>
                  <a:headEnd type="none" w="sm" len="sm"/>
                  <a:tailEnd type="none" w="sm" len="sm"/>
                </a:ln>
                <a:effectLst/>
              </p:spPr>
              <p:txBody>
                <a:bodyPr anchor="ctr"/>
                <a:lstStyle/>
                <a:p>
                  <a:pPr algn="ctr"/>
                  <a:r>
                    <a:rPr lang="es-ES_tradnl" sz="1000">
                      <a:cs typeface="Times New Roman" pitchFamily="18" charset="0"/>
                    </a:rPr>
                    <a:t> </a:t>
                  </a:r>
                </a:p>
                <a:p>
                  <a:pPr algn="ctr"/>
                  <a:endParaRPr lang="es-ES_tradnl"/>
                </a:p>
              </p:txBody>
            </p:sp>
            <p:sp>
              <p:nvSpPr>
                <p:cNvPr id="98476" name="Rectangle 172"/>
                <p:cNvSpPr>
                  <a:spLocks noChangeArrowheads="1"/>
                </p:cNvSpPr>
                <p:nvPr/>
              </p:nvSpPr>
              <p:spPr bwMode="auto">
                <a:xfrm>
                  <a:off x="0" y="960"/>
                  <a:ext cx="697"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79" name="Group 175"/>
              <p:cNvGrpSpPr>
                <a:grpSpLocks/>
              </p:cNvGrpSpPr>
              <p:nvPr/>
            </p:nvGrpSpPr>
            <p:grpSpPr bwMode="auto">
              <a:xfrm>
                <a:off x="697" y="960"/>
                <a:ext cx="299" cy="384"/>
                <a:chOff x="697" y="960"/>
                <a:chExt cx="299" cy="384"/>
              </a:xfrm>
            </p:grpSpPr>
            <p:sp>
              <p:nvSpPr>
                <p:cNvPr id="98416" name="Rectangle 112"/>
                <p:cNvSpPr>
                  <a:spLocks noChangeArrowheads="1"/>
                </p:cNvSpPr>
                <p:nvPr/>
              </p:nvSpPr>
              <p:spPr bwMode="auto">
                <a:xfrm>
                  <a:off x="725" y="960"/>
                  <a:ext cx="243" cy="384"/>
                </a:xfrm>
                <a:prstGeom prst="rect">
                  <a:avLst/>
                </a:prstGeom>
                <a:noFill/>
                <a:ln w="12700">
                  <a:noFill/>
                  <a:miter lim="800000"/>
                  <a:headEnd type="none" w="sm" len="sm"/>
                  <a:tailEnd type="none" w="sm" len="sm"/>
                </a:ln>
                <a:effectLst/>
              </p:spPr>
              <p:txBody>
                <a:bodyPr anchor="ctr"/>
                <a:lstStyle/>
                <a:p>
                  <a:pPr algn="ctr"/>
                  <a:r>
                    <a:rPr lang="es-ES_tradnl" sz="1000">
                      <a:cs typeface="Times New Roman" pitchFamily="18" charset="0"/>
                    </a:rPr>
                    <a:t> </a:t>
                  </a:r>
                </a:p>
                <a:p>
                  <a:pPr algn="ctr"/>
                  <a:endParaRPr lang="es-ES_tradnl"/>
                </a:p>
              </p:txBody>
            </p:sp>
            <p:sp>
              <p:nvSpPr>
                <p:cNvPr id="98478" name="Rectangle 174"/>
                <p:cNvSpPr>
                  <a:spLocks noChangeArrowheads="1"/>
                </p:cNvSpPr>
                <p:nvPr/>
              </p:nvSpPr>
              <p:spPr bwMode="auto">
                <a:xfrm>
                  <a:off x="697" y="960"/>
                  <a:ext cx="2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81" name="Group 177"/>
              <p:cNvGrpSpPr>
                <a:grpSpLocks/>
              </p:cNvGrpSpPr>
              <p:nvPr/>
            </p:nvGrpSpPr>
            <p:grpSpPr bwMode="auto">
              <a:xfrm>
                <a:off x="996" y="960"/>
                <a:ext cx="399" cy="384"/>
                <a:chOff x="996" y="960"/>
                <a:chExt cx="399" cy="384"/>
              </a:xfrm>
            </p:grpSpPr>
            <p:sp>
              <p:nvSpPr>
                <p:cNvPr id="98417" name="Rectangle 113"/>
                <p:cNvSpPr>
                  <a:spLocks noChangeArrowheads="1"/>
                </p:cNvSpPr>
                <p:nvPr/>
              </p:nvSpPr>
              <p:spPr bwMode="auto">
                <a:xfrm>
                  <a:off x="1024" y="960"/>
                  <a:ext cx="343" cy="384"/>
                </a:xfrm>
                <a:prstGeom prst="rect">
                  <a:avLst/>
                </a:prstGeom>
                <a:noFill/>
                <a:ln w="12700">
                  <a:noFill/>
                  <a:miter lim="800000"/>
                  <a:headEnd type="none" w="sm" len="sm"/>
                  <a:tailEnd type="none" w="sm" len="sm"/>
                </a:ln>
                <a:effectLst/>
              </p:spPr>
              <p:txBody>
                <a:bodyPr anchor="ctr"/>
                <a:lstStyle/>
                <a:p>
                  <a:pPr algn="ctr"/>
                  <a:r>
                    <a:rPr lang="es-ES_tradnl" sz="1000">
                      <a:cs typeface="Times New Roman" pitchFamily="18" charset="0"/>
                    </a:rPr>
                    <a:t> </a:t>
                  </a:r>
                </a:p>
                <a:p>
                  <a:pPr algn="ctr"/>
                  <a:endParaRPr lang="es-ES_tradnl"/>
                </a:p>
              </p:txBody>
            </p:sp>
            <p:sp>
              <p:nvSpPr>
                <p:cNvPr id="98480" name="Rectangle 176"/>
                <p:cNvSpPr>
                  <a:spLocks noChangeArrowheads="1"/>
                </p:cNvSpPr>
                <p:nvPr/>
              </p:nvSpPr>
              <p:spPr bwMode="auto">
                <a:xfrm>
                  <a:off x="996" y="960"/>
                  <a:ext cx="39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83" name="Group 179"/>
              <p:cNvGrpSpPr>
                <a:grpSpLocks/>
              </p:cNvGrpSpPr>
              <p:nvPr/>
            </p:nvGrpSpPr>
            <p:grpSpPr bwMode="auto">
              <a:xfrm>
                <a:off x="1395" y="960"/>
                <a:ext cx="785" cy="384"/>
                <a:chOff x="1395" y="960"/>
                <a:chExt cx="785" cy="384"/>
              </a:xfrm>
            </p:grpSpPr>
            <p:sp>
              <p:nvSpPr>
                <p:cNvPr id="98418" name="Rectangle 114"/>
                <p:cNvSpPr>
                  <a:spLocks noChangeArrowheads="1"/>
                </p:cNvSpPr>
                <p:nvPr/>
              </p:nvSpPr>
              <p:spPr bwMode="auto">
                <a:xfrm>
                  <a:off x="1423" y="960"/>
                  <a:ext cx="729" cy="384"/>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Unitario</a:t>
                  </a:r>
                  <a:endParaRPr lang="es-ES_tradnl" sz="1000">
                    <a:cs typeface="Times New Roman" pitchFamily="18" charset="0"/>
                  </a:endParaRPr>
                </a:p>
                <a:p>
                  <a:pPr algn="ctr"/>
                  <a:endParaRPr lang="es-ES_tradnl"/>
                </a:p>
              </p:txBody>
            </p:sp>
            <p:sp>
              <p:nvSpPr>
                <p:cNvPr id="98482" name="Rectangle 178"/>
                <p:cNvSpPr>
                  <a:spLocks noChangeArrowheads="1"/>
                </p:cNvSpPr>
                <p:nvPr/>
              </p:nvSpPr>
              <p:spPr bwMode="auto">
                <a:xfrm>
                  <a:off x="1395" y="960"/>
                  <a:ext cx="785"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85" name="Group 181"/>
              <p:cNvGrpSpPr>
                <a:grpSpLocks/>
              </p:cNvGrpSpPr>
              <p:nvPr/>
            </p:nvGrpSpPr>
            <p:grpSpPr bwMode="auto">
              <a:xfrm>
                <a:off x="2180" y="960"/>
                <a:ext cx="503" cy="384"/>
                <a:chOff x="2180" y="960"/>
                <a:chExt cx="503" cy="384"/>
              </a:xfrm>
            </p:grpSpPr>
            <p:sp>
              <p:nvSpPr>
                <p:cNvPr id="98419" name="Rectangle 115"/>
                <p:cNvSpPr>
                  <a:spLocks noChangeArrowheads="1"/>
                </p:cNvSpPr>
                <p:nvPr/>
              </p:nvSpPr>
              <p:spPr bwMode="auto">
                <a:xfrm>
                  <a:off x="2208" y="960"/>
                  <a:ext cx="447" cy="384"/>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Total</a:t>
                  </a:r>
                  <a:endParaRPr lang="es-ES_tradnl" sz="1000">
                    <a:cs typeface="Times New Roman" pitchFamily="18" charset="0"/>
                  </a:endParaRPr>
                </a:p>
                <a:p>
                  <a:pPr algn="ctr"/>
                  <a:endParaRPr lang="es-ES_tradnl"/>
                </a:p>
              </p:txBody>
            </p:sp>
            <p:sp>
              <p:nvSpPr>
                <p:cNvPr id="98484" name="Rectangle 180"/>
                <p:cNvSpPr>
                  <a:spLocks noChangeArrowheads="1"/>
                </p:cNvSpPr>
                <p:nvPr/>
              </p:nvSpPr>
              <p:spPr bwMode="auto">
                <a:xfrm>
                  <a:off x="2180" y="960"/>
                  <a:ext cx="503"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87" name="Group 183"/>
              <p:cNvGrpSpPr>
                <a:grpSpLocks/>
              </p:cNvGrpSpPr>
              <p:nvPr/>
            </p:nvGrpSpPr>
            <p:grpSpPr bwMode="auto">
              <a:xfrm>
                <a:off x="2683" y="960"/>
                <a:ext cx="689" cy="384"/>
                <a:chOff x="2683" y="960"/>
                <a:chExt cx="689" cy="384"/>
              </a:xfrm>
            </p:grpSpPr>
            <p:sp>
              <p:nvSpPr>
                <p:cNvPr id="98420" name="Rectangle 116"/>
                <p:cNvSpPr>
                  <a:spLocks noChangeArrowheads="1"/>
                </p:cNvSpPr>
                <p:nvPr/>
              </p:nvSpPr>
              <p:spPr bwMode="auto">
                <a:xfrm>
                  <a:off x="2711" y="960"/>
                  <a:ext cx="633" cy="384"/>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Unitario</a:t>
                  </a:r>
                  <a:endParaRPr lang="es-ES_tradnl" sz="1000">
                    <a:cs typeface="Times New Roman" pitchFamily="18" charset="0"/>
                  </a:endParaRPr>
                </a:p>
                <a:p>
                  <a:pPr algn="ctr"/>
                  <a:endParaRPr lang="es-ES_tradnl"/>
                </a:p>
              </p:txBody>
            </p:sp>
            <p:sp>
              <p:nvSpPr>
                <p:cNvPr id="98486" name="Rectangle 182"/>
                <p:cNvSpPr>
                  <a:spLocks noChangeArrowheads="1"/>
                </p:cNvSpPr>
                <p:nvPr/>
              </p:nvSpPr>
              <p:spPr bwMode="auto">
                <a:xfrm>
                  <a:off x="2683" y="960"/>
                  <a:ext cx="689"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89" name="Group 185"/>
              <p:cNvGrpSpPr>
                <a:grpSpLocks/>
              </p:cNvGrpSpPr>
              <p:nvPr/>
            </p:nvGrpSpPr>
            <p:grpSpPr bwMode="auto">
              <a:xfrm>
                <a:off x="3372" y="960"/>
                <a:ext cx="608" cy="384"/>
                <a:chOff x="3372" y="960"/>
                <a:chExt cx="608" cy="384"/>
              </a:xfrm>
            </p:grpSpPr>
            <p:sp>
              <p:nvSpPr>
                <p:cNvPr id="98421" name="Rectangle 117"/>
                <p:cNvSpPr>
                  <a:spLocks noChangeArrowheads="1"/>
                </p:cNvSpPr>
                <p:nvPr/>
              </p:nvSpPr>
              <p:spPr bwMode="auto">
                <a:xfrm>
                  <a:off x="3400" y="960"/>
                  <a:ext cx="552" cy="384"/>
                </a:xfrm>
                <a:prstGeom prst="rect">
                  <a:avLst/>
                </a:prstGeom>
                <a:noFill/>
                <a:ln w="12700">
                  <a:noFill/>
                  <a:miter lim="800000"/>
                  <a:headEnd type="none" w="sm" len="sm"/>
                  <a:tailEnd type="none" w="sm" len="sm"/>
                </a:ln>
                <a:effectLst/>
              </p:spPr>
              <p:txBody>
                <a:bodyPr anchor="ctr"/>
                <a:lstStyle/>
                <a:p>
                  <a:pPr algn="ctr"/>
                  <a:r>
                    <a:rPr lang="es-ES_tradnl" sz="1000" b="1">
                      <a:latin typeface="Arial" pitchFamily="34" charset="0"/>
                      <a:cs typeface="Arial" pitchFamily="34" charset="0"/>
                    </a:rPr>
                    <a:t>Total</a:t>
                  </a:r>
                  <a:endParaRPr lang="es-ES_tradnl" sz="1000">
                    <a:cs typeface="Times New Roman" pitchFamily="18" charset="0"/>
                  </a:endParaRPr>
                </a:p>
                <a:p>
                  <a:pPr algn="ctr"/>
                  <a:endParaRPr lang="es-ES_tradnl"/>
                </a:p>
              </p:txBody>
            </p:sp>
            <p:sp>
              <p:nvSpPr>
                <p:cNvPr id="98488" name="Rectangle 184"/>
                <p:cNvSpPr>
                  <a:spLocks noChangeArrowheads="1"/>
                </p:cNvSpPr>
                <p:nvPr/>
              </p:nvSpPr>
              <p:spPr bwMode="auto">
                <a:xfrm>
                  <a:off x="3372" y="960"/>
                  <a:ext cx="608" cy="384"/>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91" name="Group 187"/>
              <p:cNvGrpSpPr>
                <a:grpSpLocks/>
              </p:cNvGrpSpPr>
              <p:nvPr/>
            </p:nvGrpSpPr>
            <p:grpSpPr bwMode="auto">
              <a:xfrm>
                <a:off x="0" y="1344"/>
                <a:ext cx="697" cy="480"/>
                <a:chOff x="0" y="1344"/>
                <a:chExt cx="697" cy="480"/>
              </a:xfrm>
            </p:grpSpPr>
            <p:sp>
              <p:nvSpPr>
                <p:cNvPr id="98422" name="Rectangle 118"/>
                <p:cNvSpPr>
                  <a:spLocks noChangeArrowheads="1"/>
                </p:cNvSpPr>
                <p:nvPr/>
              </p:nvSpPr>
              <p:spPr bwMode="auto">
                <a:xfrm>
                  <a:off x="28" y="1344"/>
                  <a:ext cx="64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Papel</a:t>
                  </a:r>
                  <a:endParaRPr lang="es-ES_tradnl" sz="1000">
                    <a:cs typeface="Times New Roman" pitchFamily="18" charset="0"/>
                  </a:endParaRPr>
                </a:p>
                <a:p>
                  <a:pPr algn="just"/>
                  <a:endParaRPr lang="es-ES_tradnl"/>
                </a:p>
              </p:txBody>
            </p:sp>
            <p:sp>
              <p:nvSpPr>
                <p:cNvPr id="98490" name="Rectangle 186"/>
                <p:cNvSpPr>
                  <a:spLocks noChangeArrowheads="1"/>
                </p:cNvSpPr>
                <p:nvPr/>
              </p:nvSpPr>
              <p:spPr bwMode="auto">
                <a:xfrm>
                  <a:off x="0" y="134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93" name="Group 189"/>
              <p:cNvGrpSpPr>
                <a:grpSpLocks/>
              </p:cNvGrpSpPr>
              <p:nvPr/>
            </p:nvGrpSpPr>
            <p:grpSpPr bwMode="auto">
              <a:xfrm>
                <a:off x="697" y="1344"/>
                <a:ext cx="299" cy="480"/>
                <a:chOff x="697" y="1344"/>
                <a:chExt cx="299" cy="480"/>
              </a:xfrm>
            </p:grpSpPr>
            <p:sp>
              <p:nvSpPr>
                <p:cNvPr id="98423" name="Rectangle 119"/>
                <p:cNvSpPr>
                  <a:spLocks noChangeArrowheads="1"/>
                </p:cNvSpPr>
                <p:nvPr/>
              </p:nvSpPr>
              <p:spPr bwMode="auto">
                <a:xfrm>
                  <a:off x="725" y="1344"/>
                  <a:ext cx="2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3411</a:t>
                  </a:r>
                  <a:endParaRPr lang="es-ES_tradnl" sz="1000">
                    <a:cs typeface="Times New Roman" pitchFamily="18" charset="0"/>
                  </a:endParaRPr>
                </a:p>
                <a:p>
                  <a:pPr algn="ctr"/>
                  <a:endParaRPr lang="es-ES_tradnl"/>
                </a:p>
              </p:txBody>
            </p:sp>
            <p:sp>
              <p:nvSpPr>
                <p:cNvPr id="98492" name="Rectangle 188"/>
                <p:cNvSpPr>
                  <a:spLocks noChangeArrowheads="1"/>
                </p:cNvSpPr>
                <p:nvPr/>
              </p:nvSpPr>
              <p:spPr bwMode="auto">
                <a:xfrm>
                  <a:off x="697" y="134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95" name="Group 191"/>
              <p:cNvGrpSpPr>
                <a:grpSpLocks/>
              </p:cNvGrpSpPr>
              <p:nvPr/>
            </p:nvGrpSpPr>
            <p:grpSpPr bwMode="auto">
              <a:xfrm>
                <a:off x="996" y="1344"/>
                <a:ext cx="399" cy="480"/>
                <a:chOff x="996" y="1344"/>
                <a:chExt cx="399" cy="480"/>
              </a:xfrm>
            </p:grpSpPr>
            <p:sp>
              <p:nvSpPr>
                <p:cNvPr id="98424" name="Rectangle 120"/>
                <p:cNvSpPr>
                  <a:spLocks noChangeArrowheads="1"/>
                </p:cNvSpPr>
                <p:nvPr/>
              </p:nvSpPr>
              <p:spPr bwMode="auto">
                <a:xfrm>
                  <a:off x="1024" y="134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8494" name="Rectangle 190"/>
                <p:cNvSpPr>
                  <a:spLocks noChangeArrowheads="1"/>
                </p:cNvSpPr>
                <p:nvPr/>
              </p:nvSpPr>
              <p:spPr bwMode="auto">
                <a:xfrm>
                  <a:off x="996" y="134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97" name="Group 193"/>
              <p:cNvGrpSpPr>
                <a:grpSpLocks/>
              </p:cNvGrpSpPr>
              <p:nvPr/>
            </p:nvGrpSpPr>
            <p:grpSpPr bwMode="auto">
              <a:xfrm>
                <a:off x="1395" y="1344"/>
                <a:ext cx="785" cy="480"/>
                <a:chOff x="1395" y="1344"/>
                <a:chExt cx="785" cy="480"/>
              </a:xfrm>
            </p:grpSpPr>
            <p:sp>
              <p:nvSpPr>
                <p:cNvPr id="98425" name="Rectangle 121"/>
                <p:cNvSpPr>
                  <a:spLocks noChangeArrowheads="1"/>
                </p:cNvSpPr>
                <p:nvPr/>
              </p:nvSpPr>
              <p:spPr bwMode="auto">
                <a:xfrm>
                  <a:off x="1423" y="1344"/>
                  <a:ext cx="729"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17.051 </a:t>
                  </a:r>
                  <a:endParaRPr lang="es-ES_tradnl" sz="1000">
                    <a:cs typeface="Times New Roman" pitchFamily="18" charset="0"/>
                  </a:endParaRPr>
                </a:p>
                <a:p>
                  <a:pPr algn="r"/>
                  <a:endParaRPr lang="es-ES_tradnl"/>
                </a:p>
              </p:txBody>
            </p:sp>
            <p:sp>
              <p:nvSpPr>
                <p:cNvPr id="98496" name="Rectangle 192"/>
                <p:cNvSpPr>
                  <a:spLocks noChangeArrowheads="1"/>
                </p:cNvSpPr>
                <p:nvPr/>
              </p:nvSpPr>
              <p:spPr bwMode="auto">
                <a:xfrm>
                  <a:off x="1395" y="134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499" name="Group 195"/>
              <p:cNvGrpSpPr>
                <a:grpSpLocks/>
              </p:cNvGrpSpPr>
              <p:nvPr/>
            </p:nvGrpSpPr>
            <p:grpSpPr bwMode="auto">
              <a:xfrm>
                <a:off x="2180" y="1344"/>
                <a:ext cx="503" cy="480"/>
                <a:chOff x="2180" y="1344"/>
                <a:chExt cx="503" cy="480"/>
              </a:xfrm>
            </p:grpSpPr>
            <p:sp>
              <p:nvSpPr>
                <p:cNvPr id="98426" name="Rectangle 122"/>
                <p:cNvSpPr>
                  <a:spLocks noChangeArrowheads="1"/>
                </p:cNvSpPr>
                <p:nvPr/>
              </p:nvSpPr>
              <p:spPr bwMode="auto">
                <a:xfrm>
                  <a:off x="2208" y="1344"/>
                  <a:ext cx="447"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17.051 </a:t>
                  </a:r>
                  <a:endParaRPr lang="es-ES_tradnl" sz="1000">
                    <a:cs typeface="Times New Roman" pitchFamily="18" charset="0"/>
                  </a:endParaRPr>
                </a:p>
                <a:p>
                  <a:pPr algn="r"/>
                  <a:endParaRPr lang="es-ES_tradnl"/>
                </a:p>
              </p:txBody>
            </p:sp>
            <p:sp>
              <p:nvSpPr>
                <p:cNvPr id="98498" name="Rectangle 194"/>
                <p:cNvSpPr>
                  <a:spLocks noChangeArrowheads="1"/>
                </p:cNvSpPr>
                <p:nvPr/>
              </p:nvSpPr>
              <p:spPr bwMode="auto">
                <a:xfrm>
                  <a:off x="2180" y="134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01" name="Group 197"/>
              <p:cNvGrpSpPr>
                <a:grpSpLocks/>
              </p:cNvGrpSpPr>
              <p:nvPr/>
            </p:nvGrpSpPr>
            <p:grpSpPr bwMode="auto">
              <a:xfrm>
                <a:off x="2683" y="1344"/>
                <a:ext cx="689" cy="480"/>
                <a:chOff x="2683" y="1344"/>
                <a:chExt cx="689" cy="480"/>
              </a:xfrm>
            </p:grpSpPr>
            <p:sp>
              <p:nvSpPr>
                <p:cNvPr id="98427" name="Rectangle 123"/>
                <p:cNvSpPr>
                  <a:spLocks noChangeArrowheads="1"/>
                </p:cNvSpPr>
                <p:nvPr/>
              </p:nvSpPr>
              <p:spPr bwMode="auto">
                <a:xfrm>
                  <a:off x="2711" y="1344"/>
                  <a:ext cx="633"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23.418</a:t>
                  </a:r>
                  <a:endParaRPr lang="es-ES_tradnl" sz="1000">
                    <a:cs typeface="Times New Roman" pitchFamily="18" charset="0"/>
                  </a:endParaRPr>
                </a:p>
                <a:p>
                  <a:pPr algn="r"/>
                  <a:endParaRPr lang="es-ES_tradnl"/>
                </a:p>
              </p:txBody>
            </p:sp>
            <p:sp>
              <p:nvSpPr>
                <p:cNvPr id="98500" name="Rectangle 196"/>
                <p:cNvSpPr>
                  <a:spLocks noChangeArrowheads="1"/>
                </p:cNvSpPr>
                <p:nvPr/>
              </p:nvSpPr>
              <p:spPr bwMode="auto">
                <a:xfrm>
                  <a:off x="2683" y="134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03" name="Group 199"/>
              <p:cNvGrpSpPr>
                <a:grpSpLocks/>
              </p:cNvGrpSpPr>
              <p:nvPr/>
            </p:nvGrpSpPr>
            <p:grpSpPr bwMode="auto">
              <a:xfrm>
                <a:off x="3372" y="1344"/>
                <a:ext cx="608" cy="480"/>
                <a:chOff x="3372" y="1344"/>
                <a:chExt cx="608" cy="480"/>
              </a:xfrm>
            </p:grpSpPr>
            <p:sp>
              <p:nvSpPr>
                <p:cNvPr id="98428" name="Rectangle 124"/>
                <p:cNvSpPr>
                  <a:spLocks noChangeArrowheads="1"/>
                </p:cNvSpPr>
                <p:nvPr/>
              </p:nvSpPr>
              <p:spPr bwMode="auto">
                <a:xfrm>
                  <a:off x="3400" y="1344"/>
                  <a:ext cx="552"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23.418 </a:t>
                  </a:r>
                  <a:endParaRPr lang="es-ES_tradnl" sz="1000">
                    <a:cs typeface="Times New Roman" pitchFamily="18" charset="0"/>
                  </a:endParaRPr>
                </a:p>
                <a:p>
                  <a:pPr algn="r"/>
                  <a:endParaRPr lang="es-ES_tradnl"/>
                </a:p>
              </p:txBody>
            </p:sp>
            <p:sp>
              <p:nvSpPr>
                <p:cNvPr id="98502" name="Rectangle 198"/>
                <p:cNvSpPr>
                  <a:spLocks noChangeArrowheads="1"/>
                </p:cNvSpPr>
                <p:nvPr/>
              </p:nvSpPr>
              <p:spPr bwMode="auto">
                <a:xfrm>
                  <a:off x="3372" y="134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05" name="Group 201"/>
              <p:cNvGrpSpPr>
                <a:grpSpLocks/>
              </p:cNvGrpSpPr>
              <p:nvPr/>
            </p:nvGrpSpPr>
            <p:grpSpPr bwMode="auto">
              <a:xfrm>
                <a:off x="0" y="1824"/>
                <a:ext cx="697" cy="480"/>
                <a:chOff x="0" y="1824"/>
                <a:chExt cx="697" cy="480"/>
              </a:xfrm>
            </p:grpSpPr>
            <p:sp>
              <p:nvSpPr>
                <p:cNvPr id="98429" name="Rectangle 125"/>
                <p:cNvSpPr>
                  <a:spLocks noChangeArrowheads="1"/>
                </p:cNvSpPr>
                <p:nvPr/>
              </p:nvSpPr>
              <p:spPr bwMode="auto">
                <a:xfrm>
                  <a:off x="28" y="1824"/>
                  <a:ext cx="64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Curtiembres</a:t>
                  </a:r>
                  <a:endParaRPr lang="es-ES_tradnl" sz="1000">
                    <a:cs typeface="Times New Roman" pitchFamily="18" charset="0"/>
                  </a:endParaRPr>
                </a:p>
                <a:p>
                  <a:pPr algn="just"/>
                  <a:endParaRPr lang="es-ES_tradnl"/>
                </a:p>
              </p:txBody>
            </p:sp>
            <p:sp>
              <p:nvSpPr>
                <p:cNvPr id="98504" name="Rectangle 200"/>
                <p:cNvSpPr>
                  <a:spLocks noChangeArrowheads="1"/>
                </p:cNvSpPr>
                <p:nvPr/>
              </p:nvSpPr>
              <p:spPr bwMode="auto">
                <a:xfrm>
                  <a:off x="0" y="182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07" name="Group 203"/>
              <p:cNvGrpSpPr>
                <a:grpSpLocks/>
              </p:cNvGrpSpPr>
              <p:nvPr/>
            </p:nvGrpSpPr>
            <p:grpSpPr bwMode="auto">
              <a:xfrm>
                <a:off x="697" y="1824"/>
                <a:ext cx="299" cy="480"/>
                <a:chOff x="697" y="1824"/>
                <a:chExt cx="299" cy="480"/>
              </a:xfrm>
            </p:grpSpPr>
            <p:sp>
              <p:nvSpPr>
                <p:cNvPr id="98430" name="Rectangle 126"/>
                <p:cNvSpPr>
                  <a:spLocks noChangeArrowheads="1"/>
                </p:cNvSpPr>
                <p:nvPr/>
              </p:nvSpPr>
              <p:spPr bwMode="auto">
                <a:xfrm>
                  <a:off x="725" y="1824"/>
                  <a:ext cx="2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3231</a:t>
                  </a:r>
                  <a:endParaRPr lang="es-ES_tradnl" sz="1000">
                    <a:cs typeface="Times New Roman" pitchFamily="18" charset="0"/>
                  </a:endParaRPr>
                </a:p>
                <a:p>
                  <a:pPr algn="ctr"/>
                  <a:endParaRPr lang="es-ES_tradnl"/>
                </a:p>
              </p:txBody>
            </p:sp>
            <p:sp>
              <p:nvSpPr>
                <p:cNvPr id="98506" name="Rectangle 202"/>
                <p:cNvSpPr>
                  <a:spLocks noChangeArrowheads="1"/>
                </p:cNvSpPr>
                <p:nvPr/>
              </p:nvSpPr>
              <p:spPr bwMode="auto">
                <a:xfrm>
                  <a:off x="697" y="182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09" name="Group 205"/>
              <p:cNvGrpSpPr>
                <a:grpSpLocks/>
              </p:cNvGrpSpPr>
              <p:nvPr/>
            </p:nvGrpSpPr>
            <p:grpSpPr bwMode="auto">
              <a:xfrm>
                <a:off x="996" y="1824"/>
                <a:ext cx="399" cy="480"/>
                <a:chOff x="996" y="1824"/>
                <a:chExt cx="399" cy="480"/>
              </a:xfrm>
            </p:grpSpPr>
            <p:sp>
              <p:nvSpPr>
                <p:cNvPr id="98431" name="Rectangle 127"/>
                <p:cNvSpPr>
                  <a:spLocks noChangeArrowheads="1"/>
                </p:cNvSpPr>
                <p:nvPr/>
              </p:nvSpPr>
              <p:spPr bwMode="auto">
                <a:xfrm>
                  <a:off x="1024" y="182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9</a:t>
                  </a:r>
                  <a:endParaRPr lang="es-ES_tradnl" sz="1000">
                    <a:cs typeface="Times New Roman" pitchFamily="18" charset="0"/>
                  </a:endParaRPr>
                </a:p>
                <a:p>
                  <a:pPr algn="ctr"/>
                  <a:endParaRPr lang="es-ES_tradnl"/>
                </a:p>
              </p:txBody>
            </p:sp>
            <p:sp>
              <p:nvSpPr>
                <p:cNvPr id="98508" name="Rectangle 204"/>
                <p:cNvSpPr>
                  <a:spLocks noChangeArrowheads="1"/>
                </p:cNvSpPr>
                <p:nvPr/>
              </p:nvSpPr>
              <p:spPr bwMode="auto">
                <a:xfrm>
                  <a:off x="996" y="182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11" name="Group 207"/>
              <p:cNvGrpSpPr>
                <a:grpSpLocks/>
              </p:cNvGrpSpPr>
              <p:nvPr/>
            </p:nvGrpSpPr>
            <p:grpSpPr bwMode="auto">
              <a:xfrm>
                <a:off x="1395" y="1824"/>
                <a:ext cx="785" cy="480"/>
                <a:chOff x="1395" y="1824"/>
                <a:chExt cx="785" cy="480"/>
              </a:xfrm>
            </p:grpSpPr>
            <p:sp>
              <p:nvSpPr>
                <p:cNvPr id="98432" name="Rectangle 128"/>
                <p:cNvSpPr>
                  <a:spLocks noChangeArrowheads="1"/>
                </p:cNvSpPr>
                <p:nvPr/>
              </p:nvSpPr>
              <p:spPr bwMode="auto">
                <a:xfrm>
                  <a:off x="1423" y="1824"/>
                  <a:ext cx="729"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71.796 </a:t>
                  </a:r>
                  <a:endParaRPr lang="es-ES_tradnl" sz="1000">
                    <a:cs typeface="Times New Roman" pitchFamily="18" charset="0"/>
                  </a:endParaRPr>
                </a:p>
                <a:p>
                  <a:pPr algn="r"/>
                  <a:endParaRPr lang="es-ES_tradnl"/>
                </a:p>
              </p:txBody>
            </p:sp>
            <p:sp>
              <p:nvSpPr>
                <p:cNvPr id="98510" name="Rectangle 206"/>
                <p:cNvSpPr>
                  <a:spLocks noChangeArrowheads="1"/>
                </p:cNvSpPr>
                <p:nvPr/>
              </p:nvSpPr>
              <p:spPr bwMode="auto">
                <a:xfrm>
                  <a:off x="1395" y="182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13" name="Group 209"/>
              <p:cNvGrpSpPr>
                <a:grpSpLocks/>
              </p:cNvGrpSpPr>
              <p:nvPr/>
            </p:nvGrpSpPr>
            <p:grpSpPr bwMode="auto">
              <a:xfrm>
                <a:off x="2180" y="1824"/>
                <a:ext cx="503" cy="480"/>
                <a:chOff x="2180" y="1824"/>
                <a:chExt cx="503" cy="480"/>
              </a:xfrm>
            </p:grpSpPr>
            <p:sp>
              <p:nvSpPr>
                <p:cNvPr id="98433" name="Rectangle 129"/>
                <p:cNvSpPr>
                  <a:spLocks noChangeArrowheads="1"/>
                </p:cNvSpPr>
                <p:nvPr/>
              </p:nvSpPr>
              <p:spPr bwMode="auto">
                <a:xfrm>
                  <a:off x="2208" y="1824"/>
                  <a:ext cx="447"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646.167</a:t>
                  </a:r>
                  <a:endParaRPr lang="es-ES_tradnl" sz="1000">
                    <a:cs typeface="Times New Roman" pitchFamily="18" charset="0"/>
                  </a:endParaRPr>
                </a:p>
                <a:p>
                  <a:pPr algn="r"/>
                  <a:endParaRPr lang="es-ES_tradnl"/>
                </a:p>
              </p:txBody>
            </p:sp>
            <p:sp>
              <p:nvSpPr>
                <p:cNvPr id="98512" name="Rectangle 208"/>
                <p:cNvSpPr>
                  <a:spLocks noChangeArrowheads="1"/>
                </p:cNvSpPr>
                <p:nvPr/>
              </p:nvSpPr>
              <p:spPr bwMode="auto">
                <a:xfrm>
                  <a:off x="2180" y="182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15" name="Group 211"/>
              <p:cNvGrpSpPr>
                <a:grpSpLocks/>
              </p:cNvGrpSpPr>
              <p:nvPr/>
            </p:nvGrpSpPr>
            <p:grpSpPr bwMode="auto">
              <a:xfrm>
                <a:off x="2683" y="1824"/>
                <a:ext cx="689" cy="480"/>
                <a:chOff x="2683" y="1824"/>
                <a:chExt cx="689" cy="480"/>
              </a:xfrm>
            </p:grpSpPr>
            <p:sp>
              <p:nvSpPr>
                <p:cNvPr id="98434" name="Rectangle 130"/>
                <p:cNvSpPr>
                  <a:spLocks noChangeArrowheads="1"/>
                </p:cNvSpPr>
                <p:nvPr/>
              </p:nvSpPr>
              <p:spPr bwMode="auto">
                <a:xfrm>
                  <a:off x="2711" y="1824"/>
                  <a:ext cx="633"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106.534</a:t>
                  </a:r>
                  <a:endParaRPr lang="es-ES_tradnl" sz="1000">
                    <a:cs typeface="Times New Roman" pitchFamily="18" charset="0"/>
                  </a:endParaRPr>
                </a:p>
                <a:p>
                  <a:pPr algn="r"/>
                  <a:endParaRPr lang="es-ES_tradnl"/>
                </a:p>
              </p:txBody>
            </p:sp>
            <p:sp>
              <p:nvSpPr>
                <p:cNvPr id="98514" name="Rectangle 210"/>
                <p:cNvSpPr>
                  <a:spLocks noChangeArrowheads="1"/>
                </p:cNvSpPr>
                <p:nvPr/>
              </p:nvSpPr>
              <p:spPr bwMode="auto">
                <a:xfrm>
                  <a:off x="2683" y="182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17" name="Group 213"/>
              <p:cNvGrpSpPr>
                <a:grpSpLocks/>
              </p:cNvGrpSpPr>
              <p:nvPr/>
            </p:nvGrpSpPr>
            <p:grpSpPr bwMode="auto">
              <a:xfrm>
                <a:off x="3372" y="1824"/>
                <a:ext cx="608" cy="480"/>
                <a:chOff x="3372" y="1824"/>
                <a:chExt cx="608" cy="480"/>
              </a:xfrm>
            </p:grpSpPr>
            <p:sp>
              <p:nvSpPr>
                <p:cNvPr id="98435" name="Rectangle 131"/>
                <p:cNvSpPr>
                  <a:spLocks noChangeArrowheads="1"/>
                </p:cNvSpPr>
                <p:nvPr/>
              </p:nvSpPr>
              <p:spPr bwMode="auto">
                <a:xfrm>
                  <a:off x="3400" y="1824"/>
                  <a:ext cx="552"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958.808 </a:t>
                  </a:r>
                  <a:endParaRPr lang="es-ES_tradnl" sz="1000">
                    <a:cs typeface="Times New Roman" pitchFamily="18" charset="0"/>
                  </a:endParaRPr>
                </a:p>
                <a:p>
                  <a:pPr algn="r"/>
                  <a:endParaRPr lang="es-ES_tradnl"/>
                </a:p>
              </p:txBody>
            </p:sp>
            <p:sp>
              <p:nvSpPr>
                <p:cNvPr id="98516" name="Rectangle 212"/>
                <p:cNvSpPr>
                  <a:spLocks noChangeArrowheads="1"/>
                </p:cNvSpPr>
                <p:nvPr/>
              </p:nvSpPr>
              <p:spPr bwMode="auto">
                <a:xfrm>
                  <a:off x="3372" y="182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19" name="Group 215"/>
              <p:cNvGrpSpPr>
                <a:grpSpLocks/>
              </p:cNvGrpSpPr>
              <p:nvPr/>
            </p:nvGrpSpPr>
            <p:grpSpPr bwMode="auto">
              <a:xfrm>
                <a:off x="0" y="2304"/>
                <a:ext cx="697" cy="480"/>
                <a:chOff x="0" y="2304"/>
                <a:chExt cx="697" cy="480"/>
              </a:xfrm>
            </p:grpSpPr>
            <p:sp>
              <p:nvSpPr>
                <p:cNvPr id="98436" name="Rectangle 132"/>
                <p:cNvSpPr>
                  <a:spLocks noChangeArrowheads="1"/>
                </p:cNvSpPr>
                <p:nvPr/>
              </p:nvSpPr>
              <p:spPr bwMode="auto">
                <a:xfrm>
                  <a:off x="28" y="2304"/>
                  <a:ext cx="64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Industria madera</a:t>
                  </a:r>
                  <a:endParaRPr lang="es-ES_tradnl" sz="1000">
                    <a:cs typeface="Times New Roman" pitchFamily="18" charset="0"/>
                  </a:endParaRPr>
                </a:p>
                <a:p>
                  <a:pPr algn="just"/>
                  <a:endParaRPr lang="es-ES_tradnl"/>
                </a:p>
              </p:txBody>
            </p:sp>
            <p:sp>
              <p:nvSpPr>
                <p:cNvPr id="98518" name="Rectangle 214"/>
                <p:cNvSpPr>
                  <a:spLocks noChangeArrowheads="1"/>
                </p:cNvSpPr>
                <p:nvPr/>
              </p:nvSpPr>
              <p:spPr bwMode="auto">
                <a:xfrm>
                  <a:off x="0" y="230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21" name="Group 217"/>
              <p:cNvGrpSpPr>
                <a:grpSpLocks/>
              </p:cNvGrpSpPr>
              <p:nvPr/>
            </p:nvGrpSpPr>
            <p:grpSpPr bwMode="auto">
              <a:xfrm>
                <a:off x="697" y="2304"/>
                <a:ext cx="299" cy="480"/>
                <a:chOff x="697" y="2304"/>
                <a:chExt cx="299" cy="480"/>
              </a:xfrm>
            </p:grpSpPr>
            <p:sp>
              <p:nvSpPr>
                <p:cNvPr id="98437" name="Rectangle 133"/>
                <p:cNvSpPr>
                  <a:spLocks noChangeArrowheads="1"/>
                </p:cNvSpPr>
                <p:nvPr/>
              </p:nvSpPr>
              <p:spPr bwMode="auto">
                <a:xfrm>
                  <a:off x="725" y="2304"/>
                  <a:ext cx="2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3311</a:t>
                  </a:r>
                  <a:endParaRPr lang="es-ES_tradnl" sz="1000">
                    <a:cs typeface="Times New Roman" pitchFamily="18" charset="0"/>
                  </a:endParaRPr>
                </a:p>
                <a:p>
                  <a:pPr algn="ctr"/>
                  <a:endParaRPr lang="es-ES_tradnl"/>
                </a:p>
              </p:txBody>
            </p:sp>
            <p:sp>
              <p:nvSpPr>
                <p:cNvPr id="98520" name="Rectangle 216"/>
                <p:cNvSpPr>
                  <a:spLocks noChangeArrowheads="1"/>
                </p:cNvSpPr>
                <p:nvPr/>
              </p:nvSpPr>
              <p:spPr bwMode="auto">
                <a:xfrm>
                  <a:off x="697" y="230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23" name="Group 219"/>
              <p:cNvGrpSpPr>
                <a:grpSpLocks/>
              </p:cNvGrpSpPr>
              <p:nvPr/>
            </p:nvGrpSpPr>
            <p:grpSpPr bwMode="auto">
              <a:xfrm>
                <a:off x="996" y="2304"/>
                <a:ext cx="399" cy="480"/>
                <a:chOff x="996" y="2304"/>
                <a:chExt cx="399" cy="480"/>
              </a:xfrm>
            </p:grpSpPr>
            <p:sp>
              <p:nvSpPr>
                <p:cNvPr id="98438" name="Rectangle 134"/>
                <p:cNvSpPr>
                  <a:spLocks noChangeArrowheads="1"/>
                </p:cNvSpPr>
                <p:nvPr/>
              </p:nvSpPr>
              <p:spPr bwMode="auto">
                <a:xfrm>
                  <a:off x="1024" y="230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a:t>
                  </a:r>
                  <a:endParaRPr lang="es-ES_tradnl" sz="1200">
                    <a:cs typeface="Times New Roman" pitchFamily="18" charset="0"/>
                  </a:endParaRPr>
                </a:p>
                <a:p>
                  <a:pPr algn="ctr"/>
                  <a:endParaRPr lang="es-ES_tradnl"/>
                </a:p>
              </p:txBody>
            </p:sp>
            <p:sp>
              <p:nvSpPr>
                <p:cNvPr id="98522" name="Rectangle 218"/>
                <p:cNvSpPr>
                  <a:spLocks noChangeArrowheads="1"/>
                </p:cNvSpPr>
                <p:nvPr/>
              </p:nvSpPr>
              <p:spPr bwMode="auto">
                <a:xfrm>
                  <a:off x="996" y="230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25" name="Group 221"/>
              <p:cNvGrpSpPr>
                <a:grpSpLocks/>
              </p:cNvGrpSpPr>
              <p:nvPr/>
            </p:nvGrpSpPr>
            <p:grpSpPr bwMode="auto">
              <a:xfrm>
                <a:off x="1395" y="2304"/>
                <a:ext cx="785" cy="480"/>
                <a:chOff x="1395" y="2304"/>
                <a:chExt cx="785" cy="480"/>
              </a:xfrm>
            </p:grpSpPr>
            <p:sp>
              <p:nvSpPr>
                <p:cNvPr id="98439" name="Rectangle 135"/>
                <p:cNvSpPr>
                  <a:spLocks noChangeArrowheads="1"/>
                </p:cNvSpPr>
                <p:nvPr/>
              </p:nvSpPr>
              <p:spPr bwMode="auto">
                <a:xfrm>
                  <a:off x="1423" y="2304"/>
                  <a:ext cx="729"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13.657 </a:t>
                  </a:r>
                  <a:endParaRPr lang="es-ES_tradnl" sz="1000">
                    <a:cs typeface="Times New Roman" pitchFamily="18" charset="0"/>
                  </a:endParaRPr>
                </a:p>
                <a:p>
                  <a:pPr algn="r"/>
                  <a:endParaRPr lang="es-ES_tradnl"/>
                </a:p>
              </p:txBody>
            </p:sp>
            <p:sp>
              <p:nvSpPr>
                <p:cNvPr id="98524" name="Rectangle 220"/>
                <p:cNvSpPr>
                  <a:spLocks noChangeArrowheads="1"/>
                </p:cNvSpPr>
                <p:nvPr/>
              </p:nvSpPr>
              <p:spPr bwMode="auto">
                <a:xfrm>
                  <a:off x="1395" y="230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27" name="Group 223"/>
              <p:cNvGrpSpPr>
                <a:grpSpLocks/>
              </p:cNvGrpSpPr>
              <p:nvPr/>
            </p:nvGrpSpPr>
            <p:grpSpPr bwMode="auto">
              <a:xfrm>
                <a:off x="2180" y="2304"/>
                <a:ext cx="503" cy="480"/>
                <a:chOff x="2180" y="2304"/>
                <a:chExt cx="503" cy="480"/>
              </a:xfrm>
            </p:grpSpPr>
            <p:sp>
              <p:nvSpPr>
                <p:cNvPr id="98440" name="Rectangle 136"/>
                <p:cNvSpPr>
                  <a:spLocks noChangeArrowheads="1"/>
                </p:cNvSpPr>
                <p:nvPr/>
              </p:nvSpPr>
              <p:spPr bwMode="auto">
                <a:xfrm>
                  <a:off x="2208" y="2304"/>
                  <a:ext cx="447"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13.657 </a:t>
                  </a:r>
                  <a:endParaRPr lang="es-ES_tradnl" sz="1000">
                    <a:cs typeface="Times New Roman" pitchFamily="18" charset="0"/>
                  </a:endParaRPr>
                </a:p>
                <a:p>
                  <a:pPr algn="r"/>
                  <a:endParaRPr lang="es-ES_tradnl"/>
                </a:p>
              </p:txBody>
            </p:sp>
            <p:sp>
              <p:nvSpPr>
                <p:cNvPr id="98526" name="Rectangle 222"/>
                <p:cNvSpPr>
                  <a:spLocks noChangeArrowheads="1"/>
                </p:cNvSpPr>
                <p:nvPr/>
              </p:nvSpPr>
              <p:spPr bwMode="auto">
                <a:xfrm>
                  <a:off x="2180" y="230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29" name="Group 225"/>
              <p:cNvGrpSpPr>
                <a:grpSpLocks/>
              </p:cNvGrpSpPr>
              <p:nvPr/>
            </p:nvGrpSpPr>
            <p:grpSpPr bwMode="auto">
              <a:xfrm>
                <a:off x="2683" y="2304"/>
                <a:ext cx="689" cy="480"/>
                <a:chOff x="2683" y="2304"/>
                <a:chExt cx="689" cy="480"/>
              </a:xfrm>
            </p:grpSpPr>
            <p:sp>
              <p:nvSpPr>
                <p:cNvPr id="98441" name="Rectangle 137"/>
                <p:cNvSpPr>
                  <a:spLocks noChangeArrowheads="1"/>
                </p:cNvSpPr>
                <p:nvPr/>
              </p:nvSpPr>
              <p:spPr bwMode="auto">
                <a:xfrm>
                  <a:off x="2711" y="2304"/>
                  <a:ext cx="633"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22.149 </a:t>
                  </a:r>
                  <a:endParaRPr lang="es-ES_tradnl" sz="1000">
                    <a:cs typeface="Times New Roman" pitchFamily="18" charset="0"/>
                  </a:endParaRPr>
                </a:p>
                <a:p>
                  <a:pPr algn="r"/>
                  <a:endParaRPr lang="es-ES_tradnl"/>
                </a:p>
              </p:txBody>
            </p:sp>
            <p:sp>
              <p:nvSpPr>
                <p:cNvPr id="98528" name="Rectangle 224"/>
                <p:cNvSpPr>
                  <a:spLocks noChangeArrowheads="1"/>
                </p:cNvSpPr>
                <p:nvPr/>
              </p:nvSpPr>
              <p:spPr bwMode="auto">
                <a:xfrm>
                  <a:off x="2683" y="230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31" name="Group 227"/>
              <p:cNvGrpSpPr>
                <a:grpSpLocks/>
              </p:cNvGrpSpPr>
              <p:nvPr/>
            </p:nvGrpSpPr>
            <p:grpSpPr bwMode="auto">
              <a:xfrm>
                <a:off x="3372" y="2304"/>
                <a:ext cx="608" cy="480"/>
                <a:chOff x="3372" y="2304"/>
                <a:chExt cx="608" cy="480"/>
              </a:xfrm>
            </p:grpSpPr>
            <p:sp>
              <p:nvSpPr>
                <p:cNvPr id="98442" name="Rectangle 138"/>
                <p:cNvSpPr>
                  <a:spLocks noChangeArrowheads="1"/>
                </p:cNvSpPr>
                <p:nvPr/>
              </p:nvSpPr>
              <p:spPr bwMode="auto">
                <a:xfrm>
                  <a:off x="3400" y="2304"/>
                  <a:ext cx="552"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22.149</a:t>
                  </a:r>
                  <a:endParaRPr lang="es-ES_tradnl" sz="1000">
                    <a:cs typeface="Times New Roman" pitchFamily="18" charset="0"/>
                  </a:endParaRPr>
                </a:p>
                <a:p>
                  <a:pPr algn="r"/>
                  <a:endParaRPr lang="es-ES_tradnl"/>
                </a:p>
              </p:txBody>
            </p:sp>
            <p:sp>
              <p:nvSpPr>
                <p:cNvPr id="98530" name="Rectangle 226"/>
                <p:cNvSpPr>
                  <a:spLocks noChangeArrowheads="1"/>
                </p:cNvSpPr>
                <p:nvPr/>
              </p:nvSpPr>
              <p:spPr bwMode="auto">
                <a:xfrm>
                  <a:off x="3372" y="230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33" name="Group 229"/>
              <p:cNvGrpSpPr>
                <a:grpSpLocks/>
              </p:cNvGrpSpPr>
              <p:nvPr/>
            </p:nvGrpSpPr>
            <p:grpSpPr bwMode="auto">
              <a:xfrm>
                <a:off x="0" y="2784"/>
                <a:ext cx="697" cy="480"/>
                <a:chOff x="0" y="2784"/>
                <a:chExt cx="697" cy="480"/>
              </a:xfrm>
            </p:grpSpPr>
            <p:sp>
              <p:nvSpPr>
                <p:cNvPr id="98443" name="Rectangle 139"/>
                <p:cNvSpPr>
                  <a:spLocks noChangeArrowheads="1"/>
                </p:cNvSpPr>
                <p:nvPr/>
              </p:nvSpPr>
              <p:spPr bwMode="auto">
                <a:xfrm>
                  <a:off x="28" y="2784"/>
                  <a:ext cx="64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Molinería</a:t>
                  </a:r>
                  <a:endParaRPr lang="es-ES_tradnl" sz="1000">
                    <a:cs typeface="Times New Roman" pitchFamily="18" charset="0"/>
                  </a:endParaRPr>
                </a:p>
                <a:p>
                  <a:pPr algn="just"/>
                  <a:endParaRPr lang="es-ES_tradnl"/>
                </a:p>
              </p:txBody>
            </p:sp>
            <p:sp>
              <p:nvSpPr>
                <p:cNvPr id="98532" name="Rectangle 228"/>
                <p:cNvSpPr>
                  <a:spLocks noChangeArrowheads="1"/>
                </p:cNvSpPr>
                <p:nvPr/>
              </p:nvSpPr>
              <p:spPr bwMode="auto">
                <a:xfrm>
                  <a:off x="0" y="278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35" name="Group 231"/>
              <p:cNvGrpSpPr>
                <a:grpSpLocks/>
              </p:cNvGrpSpPr>
              <p:nvPr/>
            </p:nvGrpSpPr>
            <p:grpSpPr bwMode="auto">
              <a:xfrm>
                <a:off x="697" y="2784"/>
                <a:ext cx="299" cy="480"/>
                <a:chOff x="697" y="2784"/>
                <a:chExt cx="299" cy="480"/>
              </a:xfrm>
            </p:grpSpPr>
            <p:sp>
              <p:nvSpPr>
                <p:cNvPr id="98444" name="Rectangle 140"/>
                <p:cNvSpPr>
                  <a:spLocks noChangeArrowheads="1"/>
                </p:cNvSpPr>
                <p:nvPr/>
              </p:nvSpPr>
              <p:spPr bwMode="auto">
                <a:xfrm>
                  <a:off x="725" y="2784"/>
                  <a:ext cx="2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3116</a:t>
                  </a:r>
                  <a:endParaRPr lang="es-ES_tradnl" sz="1000">
                    <a:cs typeface="Times New Roman" pitchFamily="18" charset="0"/>
                  </a:endParaRPr>
                </a:p>
                <a:p>
                  <a:pPr algn="ctr"/>
                  <a:endParaRPr lang="es-ES_tradnl"/>
                </a:p>
              </p:txBody>
            </p:sp>
            <p:sp>
              <p:nvSpPr>
                <p:cNvPr id="98534" name="Rectangle 230"/>
                <p:cNvSpPr>
                  <a:spLocks noChangeArrowheads="1"/>
                </p:cNvSpPr>
                <p:nvPr/>
              </p:nvSpPr>
              <p:spPr bwMode="auto">
                <a:xfrm>
                  <a:off x="697" y="278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37" name="Group 233"/>
              <p:cNvGrpSpPr>
                <a:grpSpLocks/>
              </p:cNvGrpSpPr>
              <p:nvPr/>
            </p:nvGrpSpPr>
            <p:grpSpPr bwMode="auto">
              <a:xfrm>
                <a:off x="996" y="2784"/>
                <a:ext cx="399" cy="480"/>
                <a:chOff x="996" y="2784"/>
                <a:chExt cx="399" cy="480"/>
              </a:xfrm>
            </p:grpSpPr>
            <p:sp>
              <p:nvSpPr>
                <p:cNvPr id="98445" name="Rectangle 141"/>
                <p:cNvSpPr>
                  <a:spLocks noChangeArrowheads="1"/>
                </p:cNvSpPr>
                <p:nvPr/>
              </p:nvSpPr>
              <p:spPr bwMode="auto">
                <a:xfrm>
                  <a:off x="1024" y="278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8536" name="Rectangle 232"/>
                <p:cNvSpPr>
                  <a:spLocks noChangeArrowheads="1"/>
                </p:cNvSpPr>
                <p:nvPr/>
              </p:nvSpPr>
              <p:spPr bwMode="auto">
                <a:xfrm>
                  <a:off x="996" y="278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39" name="Group 235"/>
              <p:cNvGrpSpPr>
                <a:grpSpLocks/>
              </p:cNvGrpSpPr>
              <p:nvPr/>
            </p:nvGrpSpPr>
            <p:grpSpPr bwMode="auto">
              <a:xfrm>
                <a:off x="1395" y="2784"/>
                <a:ext cx="785" cy="480"/>
                <a:chOff x="1395" y="2784"/>
                <a:chExt cx="785" cy="480"/>
              </a:xfrm>
            </p:grpSpPr>
            <p:sp>
              <p:nvSpPr>
                <p:cNvPr id="98446" name="Rectangle 142"/>
                <p:cNvSpPr>
                  <a:spLocks noChangeArrowheads="1"/>
                </p:cNvSpPr>
                <p:nvPr/>
              </p:nvSpPr>
              <p:spPr bwMode="auto">
                <a:xfrm>
                  <a:off x="1423" y="2784"/>
                  <a:ext cx="729"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1.124 </a:t>
                  </a:r>
                  <a:endParaRPr lang="es-ES_tradnl" sz="1000">
                    <a:cs typeface="Times New Roman" pitchFamily="18" charset="0"/>
                  </a:endParaRPr>
                </a:p>
                <a:p>
                  <a:pPr algn="r"/>
                  <a:endParaRPr lang="es-ES_tradnl"/>
                </a:p>
              </p:txBody>
            </p:sp>
            <p:sp>
              <p:nvSpPr>
                <p:cNvPr id="98538" name="Rectangle 234"/>
                <p:cNvSpPr>
                  <a:spLocks noChangeArrowheads="1"/>
                </p:cNvSpPr>
                <p:nvPr/>
              </p:nvSpPr>
              <p:spPr bwMode="auto">
                <a:xfrm>
                  <a:off x="1395" y="278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41" name="Group 237"/>
              <p:cNvGrpSpPr>
                <a:grpSpLocks/>
              </p:cNvGrpSpPr>
              <p:nvPr/>
            </p:nvGrpSpPr>
            <p:grpSpPr bwMode="auto">
              <a:xfrm>
                <a:off x="2180" y="2784"/>
                <a:ext cx="503" cy="480"/>
                <a:chOff x="2180" y="2784"/>
                <a:chExt cx="503" cy="480"/>
              </a:xfrm>
            </p:grpSpPr>
            <p:sp>
              <p:nvSpPr>
                <p:cNvPr id="98447" name="Rectangle 143"/>
                <p:cNvSpPr>
                  <a:spLocks noChangeArrowheads="1"/>
                </p:cNvSpPr>
                <p:nvPr/>
              </p:nvSpPr>
              <p:spPr bwMode="auto">
                <a:xfrm>
                  <a:off x="2208" y="2784"/>
                  <a:ext cx="447"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1.124 </a:t>
                  </a:r>
                  <a:endParaRPr lang="es-ES_tradnl" sz="1000">
                    <a:cs typeface="Times New Roman" pitchFamily="18" charset="0"/>
                  </a:endParaRPr>
                </a:p>
                <a:p>
                  <a:pPr algn="r"/>
                  <a:endParaRPr lang="es-ES_tradnl"/>
                </a:p>
              </p:txBody>
            </p:sp>
            <p:sp>
              <p:nvSpPr>
                <p:cNvPr id="98540" name="Rectangle 236"/>
                <p:cNvSpPr>
                  <a:spLocks noChangeArrowheads="1"/>
                </p:cNvSpPr>
                <p:nvPr/>
              </p:nvSpPr>
              <p:spPr bwMode="auto">
                <a:xfrm>
                  <a:off x="2180" y="278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43" name="Group 239"/>
              <p:cNvGrpSpPr>
                <a:grpSpLocks/>
              </p:cNvGrpSpPr>
              <p:nvPr/>
            </p:nvGrpSpPr>
            <p:grpSpPr bwMode="auto">
              <a:xfrm>
                <a:off x="2683" y="2784"/>
                <a:ext cx="689" cy="480"/>
                <a:chOff x="2683" y="2784"/>
                <a:chExt cx="689" cy="480"/>
              </a:xfrm>
            </p:grpSpPr>
            <p:sp>
              <p:nvSpPr>
                <p:cNvPr id="98448" name="Rectangle 144"/>
                <p:cNvSpPr>
                  <a:spLocks noChangeArrowheads="1"/>
                </p:cNvSpPr>
                <p:nvPr/>
              </p:nvSpPr>
              <p:spPr bwMode="auto">
                <a:xfrm>
                  <a:off x="2711" y="2784"/>
                  <a:ext cx="633"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1.835 </a:t>
                  </a:r>
                  <a:endParaRPr lang="es-ES_tradnl" sz="1000">
                    <a:cs typeface="Times New Roman" pitchFamily="18" charset="0"/>
                  </a:endParaRPr>
                </a:p>
                <a:p>
                  <a:pPr algn="r"/>
                  <a:endParaRPr lang="es-ES_tradnl"/>
                </a:p>
              </p:txBody>
            </p:sp>
            <p:sp>
              <p:nvSpPr>
                <p:cNvPr id="98542" name="Rectangle 238"/>
                <p:cNvSpPr>
                  <a:spLocks noChangeArrowheads="1"/>
                </p:cNvSpPr>
                <p:nvPr/>
              </p:nvSpPr>
              <p:spPr bwMode="auto">
                <a:xfrm>
                  <a:off x="2683" y="278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45" name="Group 241"/>
              <p:cNvGrpSpPr>
                <a:grpSpLocks/>
              </p:cNvGrpSpPr>
              <p:nvPr/>
            </p:nvGrpSpPr>
            <p:grpSpPr bwMode="auto">
              <a:xfrm>
                <a:off x="3372" y="2784"/>
                <a:ext cx="608" cy="480"/>
                <a:chOff x="3372" y="2784"/>
                <a:chExt cx="608" cy="480"/>
              </a:xfrm>
            </p:grpSpPr>
            <p:sp>
              <p:nvSpPr>
                <p:cNvPr id="98449" name="Rectangle 145"/>
                <p:cNvSpPr>
                  <a:spLocks noChangeArrowheads="1"/>
                </p:cNvSpPr>
                <p:nvPr/>
              </p:nvSpPr>
              <p:spPr bwMode="auto">
                <a:xfrm>
                  <a:off x="3400" y="2784"/>
                  <a:ext cx="552"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1.835 </a:t>
                  </a:r>
                  <a:endParaRPr lang="es-ES_tradnl" sz="1000">
                    <a:cs typeface="Times New Roman" pitchFamily="18" charset="0"/>
                  </a:endParaRPr>
                </a:p>
                <a:p>
                  <a:pPr algn="r"/>
                  <a:endParaRPr lang="es-ES_tradnl"/>
                </a:p>
              </p:txBody>
            </p:sp>
            <p:sp>
              <p:nvSpPr>
                <p:cNvPr id="98544" name="Rectangle 240"/>
                <p:cNvSpPr>
                  <a:spLocks noChangeArrowheads="1"/>
                </p:cNvSpPr>
                <p:nvPr/>
              </p:nvSpPr>
              <p:spPr bwMode="auto">
                <a:xfrm>
                  <a:off x="3372" y="278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47" name="Group 243"/>
              <p:cNvGrpSpPr>
                <a:grpSpLocks/>
              </p:cNvGrpSpPr>
              <p:nvPr/>
            </p:nvGrpSpPr>
            <p:grpSpPr bwMode="auto">
              <a:xfrm>
                <a:off x="0" y="3264"/>
                <a:ext cx="697" cy="480"/>
                <a:chOff x="0" y="3264"/>
                <a:chExt cx="697" cy="480"/>
              </a:xfrm>
            </p:grpSpPr>
            <p:sp>
              <p:nvSpPr>
                <p:cNvPr id="98450" name="Rectangle 146"/>
                <p:cNvSpPr>
                  <a:spLocks noChangeArrowheads="1"/>
                </p:cNvSpPr>
                <p:nvPr/>
              </p:nvSpPr>
              <p:spPr bwMode="auto">
                <a:xfrm>
                  <a:off x="28" y="3264"/>
                  <a:ext cx="641" cy="480"/>
                </a:xfrm>
                <a:prstGeom prst="rect">
                  <a:avLst/>
                </a:prstGeom>
                <a:noFill/>
                <a:ln w="12700">
                  <a:noFill/>
                  <a:miter lim="800000"/>
                  <a:headEnd type="none" w="sm" len="sm"/>
                  <a:tailEnd type="none" w="sm" len="sm"/>
                </a:ln>
                <a:effectLst/>
              </p:spPr>
              <p:txBody>
                <a:bodyPr anchor="ctr"/>
                <a:lstStyle/>
                <a:p>
                  <a:pPr algn="just"/>
                  <a:r>
                    <a:rPr lang="es-ES_tradnl" sz="1000">
                      <a:latin typeface="Arial" pitchFamily="34" charset="0"/>
                      <a:cs typeface="Arial" pitchFamily="34" charset="0"/>
                    </a:rPr>
                    <a:t>Destilería</a:t>
                  </a:r>
                  <a:endParaRPr lang="es-ES_tradnl" sz="1000">
                    <a:cs typeface="Times New Roman" pitchFamily="18" charset="0"/>
                  </a:endParaRPr>
                </a:p>
                <a:p>
                  <a:pPr algn="just"/>
                  <a:endParaRPr lang="es-ES_tradnl"/>
                </a:p>
              </p:txBody>
            </p:sp>
            <p:sp>
              <p:nvSpPr>
                <p:cNvPr id="98546" name="Rectangle 242"/>
                <p:cNvSpPr>
                  <a:spLocks noChangeArrowheads="1"/>
                </p:cNvSpPr>
                <p:nvPr/>
              </p:nvSpPr>
              <p:spPr bwMode="auto">
                <a:xfrm>
                  <a:off x="0" y="326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49" name="Group 245"/>
              <p:cNvGrpSpPr>
                <a:grpSpLocks/>
              </p:cNvGrpSpPr>
              <p:nvPr/>
            </p:nvGrpSpPr>
            <p:grpSpPr bwMode="auto">
              <a:xfrm>
                <a:off x="697" y="3264"/>
                <a:ext cx="299" cy="480"/>
                <a:chOff x="697" y="3264"/>
                <a:chExt cx="299" cy="480"/>
              </a:xfrm>
            </p:grpSpPr>
            <p:sp>
              <p:nvSpPr>
                <p:cNvPr id="98451" name="Rectangle 147"/>
                <p:cNvSpPr>
                  <a:spLocks noChangeArrowheads="1"/>
                </p:cNvSpPr>
                <p:nvPr/>
              </p:nvSpPr>
              <p:spPr bwMode="auto">
                <a:xfrm>
                  <a:off x="725" y="3264"/>
                  <a:ext cx="243" cy="480"/>
                </a:xfrm>
                <a:prstGeom prst="rect">
                  <a:avLst/>
                </a:prstGeom>
                <a:noFill/>
                <a:ln w="12700">
                  <a:noFill/>
                  <a:miter lim="800000"/>
                  <a:headEnd type="none" w="sm" len="sm"/>
                  <a:tailEnd type="none" w="sm" len="sm"/>
                </a:ln>
                <a:effectLst/>
              </p:spPr>
              <p:txBody>
                <a:bodyPr anchor="ctr"/>
                <a:lstStyle/>
                <a:p>
                  <a:pPr algn="ctr"/>
                  <a:r>
                    <a:rPr lang="es-ES_tradnl" sz="1000">
                      <a:cs typeface="Times New Roman" pitchFamily="18" charset="0"/>
                    </a:rPr>
                    <a:t> </a:t>
                  </a:r>
                </a:p>
                <a:p>
                  <a:pPr algn="ctr"/>
                  <a:endParaRPr lang="es-ES_tradnl"/>
                </a:p>
              </p:txBody>
            </p:sp>
            <p:sp>
              <p:nvSpPr>
                <p:cNvPr id="98548" name="Rectangle 244"/>
                <p:cNvSpPr>
                  <a:spLocks noChangeArrowheads="1"/>
                </p:cNvSpPr>
                <p:nvPr/>
              </p:nvSpPr>
              <p:spPr bwMode="auto">
                <a:xfrm>
                  <a:off x="697" y="326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51" name="Group 247"/>
              <p:cNvGrpSpPr>
                <a:grpSpLocks/>
              </p:cNvGrpSpPr>
              <p:nvPr/>
            </p:nvGrpSpPr>
            <p:grpSpPr bwMode="auto">
              <a:xfrm>
                <a:off x="996" y="3264"/>
                <a:ext cx="399" cy="480"/>
                <a:chOff x="996" y="3264"/>
                <a:chExt cx="399" cy="480"/>
              </a:xfrm>
            </p:grpSpPr>
            <p:sp>
              <p:nvSpPr>
                <p:cNvPr id="98452" name="Rectangle 148"/>
                <p:cNvSpPr>
                  <a:spLocks noChangeArrowheads="1"/>
                </p:cNvSpPr>
                <p:nvPr/>
              </p:nvSpPr>
              <p:spPr bwMode="auto">
                <a:xfrm>
                  <a:off x="1024" y="326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a:t>
                  </a:r>
                  <a:endParaRPr lang="es-ES_tradnl" sz="1000">
                    <a:cs typeface="Times New Roman" pitchFamily="18" charset="0"/>
                  </a:endParaRPr>
                </a:p>
                <a:p>
                  <a:pPr algn="ctr"/>
                  <a:endParaRPr lang="es-ES_tradnl"/>
                </a:p>
              </p:txBody>
            </p:sp>
            <p:sp>
              <p:nvSpPr>
                <p:cNvPr id="98550" name="Rectangle 246"/>
                <p:cNvSpPr>
                  <a:spLocks noChangeArrowheads="1"/>
                </p:cNvSpPr>
                <p:nvPr/>
              </p:nvSpPr>
              <p:spPr bwMode="auto">
                <a:xfrm>
                  <a:off x="996" y="326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53" name="Group 249"/>
              <p:cNvGrpSpPr>
                <a:grpSpLocks/>
              </p:cNvGrpSpPr>
              <p:nvPr/>
            </p:nvGrpSpPr>
            <p:grpSpPr bwMode="auto">
              <a:xfrm>
                <a:off x="1395" y="3264"/>
                <a:ext cx="785" cy="480"/>
                <a:chOff x="1395" y="3264"/>
                <a:chExt cx="785" cy="480"/>
              </a:xfrm>
            </p:grpSpPr>
            <p:sp>
              <p:nvSpPr>
                <p:cNvPr id="98453" name="Rectangle 149"/>
                <p:cNvSpPr>
                  <a:spLocks noChangeArrowheads="1"/>
                </p:cNvSpPr>
                <p:nvPr/>
              </p:nvSpPr>
              <p:spPr bwMode="auto">
                <a:xfrm>
                  <a:off x="1423" y="3264"/>
                  <a:ext cx="729"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178.487 </a:t>
                  </a:r>
                  <a:endParaRPr lang="es-ES_tradnl" sz="1000">
                    <a:cs typeface="Times New Roman" pitchFamily="18" charset="0"/>
                  </a:endParaRPr>
                </a:p>
                <a:p>
                  <a:pPr algn="r"/>
                  <a:endParaRPr lang="es-ES_tradnl"/>
                </a:p>
              </p:txBody>
            </p:sp>
            <p:sp>
              <p:nvSpPr>
                <p:cNvPr id="98552" name="Rectangle 248"/>
                <p:cNvSpPr>
                  <a:spLocks noChangeArrowheads="1"/>
                </p:cNvSpPr>
                <p:nvPr/>
              </p:nvSpPr>
              <p:spPr bwMode="auto">
                <a:xfrm>
                  <a:off x="1395" y="326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55" name="Group 251"/>
              <p:cNvGrpSpPr>
                <a:grpSpLocks/>
              </p:cNvGrpSpPr>
              <p:nvPr/>
            </p:nvGrpSpPr>
            <p:grpSpPr bwMode="auto">
              <a:xfrm>
                <a:off x="2180" y="3264"/>
                <a:ext cx="503" cy="480"/>
                <a:chOff x="2180" y="3264"/>
                <a:chExt cx="503" cy="480"/>
              </a:xfrm>
            </p:grpSpPr>
            <p:sp>
              <p:nvSpPr>
                <p:cNvPr id="98454" name="Rectangle 150"/>
                <p:cNvSpPr>
                  <a:spLocks noChangeArrowheads="1"/>
                </p:cNvSpPr>
                <p:nvPr/>
              </p:nvSpPr>
              <p:spPr bwMode="auto">
                <a:xfrm>
                  <a:off x="2208" y="3264"/>
                  <a:ext cx="447"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178.487 </a:t>
                  </a:r>
                  <a:endParaRPr lang="es-ES_tradnl" sz="1000">
                    <a:cs typeface="Times New Roman" pitchFamily="18" charset="0"/>
                  </a:endParaRPr>
                </a:p>
                <a:p>
                  <a:pPr algn="r"/>
                  <a:endParaRPr lang="es-ES_tradnl"/>
                </a:p>
              </p:txBody>
            </p:sp>
            <p:sp>
              <p:nvSpPr>
                <p:cNvPr id="98554" name="Rectangle 250"/>
                <p:cNvSpPr>
                  <a:spLocks noChangeArrowheads="1"/>
                </p:cNvSpPr>
                <p:nvPr/>
              </p:nvSpPr>
              <p:spPr bwMode="auto">
                <a:xfrm>
                  <a:off x="2180" y="326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57" name="Group 253"/>
              <p:cNvGrpSpPr>
                <a:grpSpLocks/>
              </p:cNvGrpSpPr>
              <p:nvPr/>
            </p:nvGrpSpPr>
            <p:grpSpPr bwMode="auto">
              <a:xfrm>
                <a:off x="2683" y="3264"/>
                <a:ext cx="689" cy="480"/>
                <a:chOff x="2683" y="3264"/>
                <a:chExt cx="689" cy="480"/>
              </a:xfrm>
            </p:grpSpPr>
            <p:sp>
              <p:nvSpPr>
                <p:cNvPr id="98455" name="Rectangle 151"/>
                <p:cNvSpPr>
                  <a:spLocks noChangeArrowheads="1"/>
                </p:cNvSpPr>
                <p:nvPr/>
              </p:nvSpPr>
              <p:spPr bwMode="auto">
                <a:xfrm>
                  <a:off x="2711" y="3264"/>
                  <a:ext cx="633"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291.531 </a:t>
                  </a:r>
                  <a:endParaRPr lang="es-ES_tradnl" sz="1000">
                    <a:cs typeface="Times New Roman" pitchFamily="18" charset="0"/>
                  </a:endParaRPr>
                </a:p>
                <a:p>
                  <a:pPr algn="r"/>
                  <a:endParaRPr lang="es-ES_tradnl"/>
                </a:p>
              </p:txBody>
            </p:sp>
            <p:sp>
              <p:nvSpPr>
                <p:cNvPr id="98556" name="Rectangle 252"/>
                <p:cNvSpPr>
                  <a:spLocks noChangeArrowheads="1"/>
                </p:cNvSpPr>
                <p:nvPr/>
              </p:nvSpPr>
              <p:spPr bwMode="auto">
                <a:xfrm>
                  <a:off x="2683" y="326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59" name="Group 255"/>
              <p:cNvGrpSpPr>
                <a:grpSpLocks/>
              </p:cNvGrpSpPr>
              <p:nvPr/>
            </p:nvGrpSpPr>
            <p:grpSpPr bwMode="auto">
              <a:xfrm>
                <a:off x="3372" y="3264"/>
                <a:ext cx="608" cy="480"/>
                <a:chOff x="3372" y="3264"/>
                <a:chExt cx="608" cy="480"/>
              </a:xfrm>
            </p:grpSpPr>
            <p:sp>
              <p:nvSpPr>
                <p:cNvPr id="98456" name="Rectangle 152"/>
                <p:cNvSpPr>
                  <a:spLocks noChangeArrowheads="1"/>
                </p:cNvSpPr>
                <p:nvPr/>
              </p:nvSpPr>
              <p:spPr bwMode="auto">
                <a:xfrm>
                  <a:off x="3400" y="3264"/>
                  <a:ext cx="552" cy="480"/>
                </a:xfrm>
                <a:prstGeom prst="rect">
                  <a:avLst/>
                </a:prstGeom>
                <a:noFill/>
                <a:ln w="12700">
                  <a:noFill/>
                  <a:miter lim="800000"/>
                  <a:headEnd type="none" w="sm" len="sm"/>
                  <a:tailEnd type="none" w="sm" len="sm"/>
                </a:ln>
                <a:effectLst/>
              </p:spPr>
              <p:txBody>
                <a:bodyPr anchor="ctr"/>
                <a:lstStyle/>
                <a:p>
                  <a:pPr algn="r"/>
                  <a:r>
                    <a:rPr lang="es-ES_tradnl" sz="1000">
                      <a:latin typeface="Arial" pitchFamily="34" charset="0"/>
                      <a:cs typeface="Arial" pitchFamily="34" charset="0"/>
                    </a:rPr>
                    <a:t>       291.531 </a:t>
                  </a:r>
                  <a:endParaRPr lang="es-ES_tradnl" sz="1000">
                    <a:cs typeface="Times New Roman" pitchFamily="18" charset="0"/>
                  </a:endParaRPr>
                </a:p>
                <a:p>
                  <a:pPr algn="r"/>
                  <a:endParaRPr lang="es-ES_tradnl"/>
                </a:p>
              </p:txBody>
            </p:sp>
            <p:sp>
              <p:nvSpPr>
                <p:cNvPr id="98558" name="Rectangle 254"/>
                <p:cNvSpPr>
                  <a:spLocks noChangeArrowheads="1"/>
                </p:cNvSpPr>
                <p:nvPr/>
              </p:nvSpPr>
              <p:spPr bwMode="auto">
                <a:xfrm>
                  <a:off x="3372" y="326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61" name="Group 257"/>
              <p:cNvGrpSpPr>
                <a:grpSpLocks/>
              </p:cNvGrpSpPr>
              <p:nvPr/>
            </p:nvGrpSpPr>
            <p:grpSpPr bwMode="auto">
              <a:xfrm>
                <a:off x="0" y="3744"/>
                <a:ext cx="697" cy="480"/>
                <a:chOff x="0" y="3744"/>
                <a:chExt cx="697" cy="480"/>
              </a:xfrm>
            </p:grpSpPr>
            <p:sp>
              <p:nvSpPr>
                <p:cNvPr id="98457" name="Rectangle 153"/>
                <p:cNvSpPr>
                  <a:spLocks noChangeArrowheads="1"/>
                </p:cNvSpPr>
                <p:nvPr/>
              </p:nvSpPr>
              <p:spPr bwMode="auto">
                <a:xfrm>
                  <a:off x="28" y="3744"/>
                  <a:ext cx="641" cy="480"/>
                </a:xfrm>
                <a:prstGeom prst="rect">
                  <a:avLst/>
                </a:prstGeom>
                <a:noFill/>
                <a:ln w="12700">
                  <a:noFill/>
                  <a:miter lim="800000"/>
                  <a:headEnd type="none" w="sm" len="sm"/>
                  <a:tailEnd type="none" w="sm" len="sm"/>
                </a:ln>
                <a:effectLst/>
              </p:spPr>
              <p:txBody>
                <a:bodyPr anchor="ctr"/>
                <a:lstStyle/>
                <a:p>
                  <a:pPr algn="just"/>
                  <a:r>
                    <a:rPr lang="es-ES_tradnl" sz="1200" b="1">
                      <a:latin typeface="Arial" pitchFamily="34" charset="0"/>
                      <a:cs typeface="Arial" pitchFamily="34" charset="0"/>
                    </a:rPr>
                    <a:t>Total</a:t>
                  </a:r>
                  <a:endParaRPr lang="es-ES_tradnl" sz="1200" b="1">
                    <a:cs typeface="Times New Roman" pitchFamily="18" charset="0"/>
                  </a:endParaRPr>
                </a:p>
                <a:p>
                  <a:pPr algn="just"/>
                  <a:endParaRPr lang="es-ES_tradnl" sz="1200" b="1"/>
                </a:p>
              </p:txBody>
            </p:sp>
            <p:sp>
              <p:nvSpPr>
                <p:cNvPr id="98560" name="Rectangle 256"/>
                <p:cNvSpPr>
                  <a:spLocks noChangeArrowheads="1"/>
                </p:cNvSpPr>
                <p:nvPr/>
              </p:nvSpPr>
              <p:spPr bwMode="auto">
                <a:xfrm>
                  <a:off x="0" y="3744"/>
                  <a:ext cx="697"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63" name="Group 259"/>
              <p:cNvGrpSpPr>
                <a:grpSpLocks/>
              </p:cNvGrpSpPr>
              <p:nvPr/>
            </p:nvGrpSpPr>
            <p:grpSpPr bwMode="auto">
              <a:xfrm>
                <a:off x="697" y="3744"/>
                <a:ext cx="299" cy="480"/>
                <a:chOff x="697" y="3744"/>
                <a:chExt cx="299" cy="480"/>
              </a:xfrm>
            </p:grpSpPr>
            <p:sp>
              <p:nvSpPr>
                <p:cNvPr id="98458" name="Rectangle 154"/>
                <p:cNvSpPr>
                  <a:spLocks noChangeArrowheads="1"/>
                </p:cNvSpPr>
                <p:nvPr/>
              </p:nvSpPr>
              <p:spPr bwMode="auto">
                <a:xfrm>
                  <a:off x="725" y="3744"/>
                  <a:ext cx="243" cy="480"/>
                </a:xfrm>
                <a:prstGeom prst="rect">
                  <a:avLst/>
                </a:prstGeom>
                <a:noFill/>
                <a:ln w="12700">
                  <a:noFill/>
                  <a:miter lim="800000"/>
                  <a:headEnd type="none" w="sm" len="sm"/>
                  <a:tailEnd type="none" w="sm" len="sm"/>
                </a:ln>
                <a:effectLst/>
              </p:spPr>
              <p:txBody>
                <a:bodyPr anchor="ctr"/>
                <a:lstStyle/>
                <a:p>
                  <a:pPr algn="ctr"/>
                  <a:r>
                    <a:rPr lang="es-ES_tradnl" sz="1000">
                      <a:cs typeface="Times New Roman" pitchFamily="18" charset="0"/>
                    </a:rPr>
                    <a:t> </a:t>
                  </a:r>
                </a:p>
                <a:p>
                  <a:pPr algn="ctr"/>
                  <a:endParaRPr lang="es-ES_tradnl"/>
                </a:p>
              </p:txBody>
            </p:sp>
            <p:sp>
              <p:nvSpPr>
                <p:cNvPr id="98562" name="Rectangle 258"/>
                <p:cNvSpPr>
                  <a:spLocks noChangeArrowheads="1"/>
                </p:cNvSpPr>
                <p:nvPr/>
              </p:nvSpPr>
              <p:spPr bwMode="auto">
                <a:xfrm>
                  <a:off x="697" y="3744"/>
                  <a:ext cx="2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65" name="Group 261"/>
              <p:cNvGrpSpPr>
                <a:grpSpLocks/>
              </p:cNvGrpSpPr>
              <p:nvPr/>
            </p:nvGrpSpPr>
            <p:grpSpPr bwMode="auto">
              <a:xfrm>
                <a:off x="996" y="3744"/>
                <a:ext cx="399" cy="480"/>
                <a:chOff x="996" y="3744"/>
                <a:chExt cx="399" cy="480"/>
              </a:xfrm>
            </p:grpSpPr>
            <p:sp>
              <p:nvSpPr>
                <p:cNvPr id="98459" name="Rectangle 155"/>
                <p:cNvSpPr>
                  <a:spLocks noChangeArrowheads="1"/>
                </p:cNvSpPr>
                <p:nvPr/>
              </p:nvSpPr>
              <p:spPr bwMode="auto">
                <a:xfrm>
                  <a:off x="1024" y="3744"/>
                  <a:ext cx="343" cy="480"/>
                </a:xfrm>
                <a:prstGeom prst="rect">
                  <a:avLst/>
                </a:prstGeom>
                <a:noFill/>
                <a:ln w="12700">
                  <a:noFill/>
                  <a:miter lim="800000"/>
                  <a:headEnd type="none" w="sm" len="sm"/>
                  <a:tailEnd type="none" w="sm" len="sm"/>
                </a:ln>
                <a:effectLst/>
              </p:spPr>
              <p:txBody>
                <a:bodyPr anchor="ctr"/>
                <a:lstStyle/>
                <a:p>
                  <a:pPr algn="ctr"/>
                  <a:r>
                    <a:rPr lang="es-ES_tradnl" sz="1000">
                      <a:latin typeface="Arial" pitchFamily="34" charset="0"/>
                      <a:cs typeface="Arial" pitchFamily="34" charset="0"/>
                    </a:rPr>
                    <a:t>13</a:t>
                  </a:r>
                  <a:endParaRPr lang="es-ES_tradnl" sz="1000">
                    <a:cs typeface="Times New Roman" pitchFamily="18" charset="0"/>
                  </a:endParaRPr>
                </a:p>
                <a:p>
                  <a:pPr algn="ctr"/>
                  <a:endParaRPr lang="es-ES_tradnl"/>
                </a:p>
              </p:txBody>
            </p:sp>
            <p:sp>
              <p:nvSpPr>
                <p:cNvPr id="98564" name="Rectangle 260"/>
                <p:cNvSpPr>
                  <a:spLocks noChangeArrowheads="1"/>
                </p:cNvSpPr>
                <p:nvPr/>
              </p:nvSpPr>
              <p:spPr bwMode="auto">
                <a:xfrm>
                  <a:off x="996" y="3744"/>
                  <a:ext cx="39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67" name="Group 263"/>
              <p:cNvGrpSpPr>
                <a:grpSpLocks/>
              </p:cNvGrpSpPr>
              <p:nvPr/>
            </p:nvGrpSpPr>
            <p:grpSpPr bwMode="auto">
              <a:xfrm>
                <a:off x="1395" y="3744"/>
                <a:ext cx="785" cy="480"/>
                <a:chOff x="1395" y="3744"/>
                <a:chExt cx="785" cy="480"/>
              </a:xfrm>
            </p:grpSpPr>
            <p:sp>
              <p:nvSpPr>
                <p:cNvPr id="98460" name="Rectangle 156"/>
                <p:cNvSpPr>
                  <a:spLocks noChangeArrowheads="1"/>
                </p:cNvSpPr>
                <p:nvPr/>
              </p:nvSpPr>
              <p:spPr bwMode="auto">
                <a:xfrm>
                  <a:off x="1423" y="3744"/>
                  <a:ext cx="729" cy="480"/>
                </a:xfrm>
                <a:prstGeom prst="rect">
                  <a:avLst/>
                </a:prstGeom>
                <a:noFill/>
                <a:ln w="12700">
                  <a:noFill/>
                  <a:miter lim="800000"/>
                  <a:headEnd type="none" w="sm" len="sm"/>
                  <a:tailEnd type="none" w="sm" len="sm"/>
                </a:ln>
                <a:effectLst/>
              </p:spPr>
              <p:txBody>
                <a:bodyPr anchor="ctr"/>
                <a:lstStyle/>
                <a:p>
                  <a:pPr algn="r"/>
                  <a:r>
                    <a:rPr lang="es-ES_tradnl" sz="1000">
                      <a:cs typeface="Times New Roman" pitchFamily="18" charset="0"/>
                    </a:rPr>
                    <a:t> </a:t>
                  </a:r>
                </a:p>
                <a:p>
                  <a:pPr algn="r"/>
                  <a:endParaRPr lang="es-ES_tradnl"/>
                </a:p>
              </p:txBody>
            </p:sp>
            <p:sp>
              <p:nvSpPr>
                <p:cNvPr id="98566" name="Rectangle 262"/>
                <p:cNvSpPr>
                  <a:spLocks noChangeArrowheads="1"/>
                </p:cNvSpPr>
                <p:nvPr/>
              </p:nvSpPr>
              <p:spPr bwMode="auto">
                <a:xfrm>
                  <a:off x="1395" y="3744"/>
                  <a:ext cx="785"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69" name="Group 265"/>
              <p:cNvGrpSpPr>
                <a:grpSpLocks/>
              </p:cNvGrpSpPr>
              <p:nvPr/>
            </p:nvGrpSpPr>
            <p:grpSpPr bwMode="auto">
              <a:xfrm>
                <a:off x="2180" y="3744"/>
                <a:ext cx="503" cy="480"/>
                <a:chOff x="2180" y="3744"/>
                <a:chExt cx="503" cy="480"/>
              </a:xfrm>
            </p:grpSpPr>
            <p:sp>
              <p:nvSpPr>
                <p:cNvPr id="98461" name="Rectangle 157"/>
                <p:cNvSpPr>
                  <a:spLocks noChangeArrowheads="1"/>
                </p:cNvSpPr>
                <p:nvPr/>
              </p:nvSpPr>
              <p:spPr bwMode="auto">
                <a:xfrm>
                  <a:off x="2208" y="3744"/>
                  <a:ext cx="447" cy="480"/>
                </a:xfrm>
                <a:prstGeom prst="rect">
                  <a:avLst/>
                </a:prstGeom>
                <a:noFill/>
                <a:ln w="12700">
                  <a:noFill/>
                  <a:miter lim="800000"/>
                  <a:headEnd type="none" w="sm" len="sm"/>
                  <a:tailEnd type="none" w="sm" len="sm"/>
                </a:ln>
                <a:effectLst/>
              </p:spPr>
              <p:txBody>
                <a:bodyPr anchor="ctr"/>
                <a:lstStyle/>
                <a:p>
                  <a:pPr algn="r"/>
                  <a:r>
                    <a:rPr lang="es-ES_tradnl" sz="1200" b="1">
                      <a:latin typeface="Arial" pitchFamily="34" charset="0"/>
                      <a:cs typeface="Arial" pitchFamily="34" charset="0"/>
                    </a:rPr>
                    <a:t>$ 856.487 </a:t>
                  </a:r>
                  <a:endParaRPr lang="es-ES_tradnl" sz="1200" b="1">
                    <a:cs typeface="Times New Roman" pitchFamily="18" charset="0"/>
                  </a:endParaRPr>
                </a:p>
                <a:p>
                  <a:pPr algn="r"/>
                  <a:endParaRPr lang="es-ES_tradnl" sz="1200" b="1"/>
                </a:p>
              </p:txBody>
            </p:sp>
            <p:sp>
              <p:nvSpPr>
                <p:cNvPr id="98568" name="Rectangle 264"/>
                <p:cNvSpPr>
                  <a:spLocks noChangeArrowheads="1"/>
                </p:cNvSpPr>
                <p:nvPr/>
              </p:nvSpPr>
              <p:spPr bwMode="auto">
                <a:xfrm>
                  <a:off x="2180" y="3744"/>
                  <a:ext cx="503"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71" name="Group 267"/>
              <p:cNvGrpSpPr>
                <a:grpSpLocks/>
              </p:cNvGrpSpPr>
              <p:nvPr/>
            </p:nvGrpSpPr>
            <p:grpSpPr bwMode="auto">
              <a:xfrm>
                <a:off x="2683" y="3744"/>
                <a:ext cx="689" cy="480"/>
                <a:chOff x="2683" y="3744"/>
                <a:chExt cx="689" cy="480"/>
              </a:xfrm>
            </p:grpSpPr>
            <p:sp>
              <p:nvSpPr>
                <p:cNvPr id="98462" name="Rectangle 158"/>
                <p:cNvSpPr>
                  <a:spLocks noChangeArrowheads="1"/>
                </p:cNvSpPr>
                <p:nvPr/>
              </p:nvSpPr>
              <p:spPr bwMode="auto">
                <a:xfrm>
                  <a:off x="2711" y="3744"/>
                  <a:ext cx="633" cy="480"/>
                </a:xfrm>
                <a:prstGeom prst="rect">
                  <a:avLst/>
                </a:prstGeom>
                <a:noFill/>
                <a:ln w="12700">
                  <a:noFill/>
                  <a:miter lim="800000"/>
                  <a:headEnd type="none" w="sm" len="sm"/>
                  <a:tailEnd type="none" w="sm" len="sm"/>
                </a:ln>
                <a:effectLst/>
              </p:spPr>
              <p:txBody>
                <a:bodyPr anchor="ctr"/>
                <a:lstStyle/>
                <a:p>
                  <a:pPr algn="r"/>
                  <a:r>
                    <a:rPr lang="es-ES_tradnl" sz="1000">
                      <a:cs typeface="Times New Roman" pitchFamily="18" charset="0"/>
                    </a:rPr>
                    <a:t> </a:t>
                  </a:r>
                </a:p>
                <a:p>
                  <a:pPr algn="r"/>
                  <a:endParaRPr lang="es-ES_tradnl"/>
                </a:p>
              </p:txBody>
            </p:sp>
            <p:sp>
              <p:nvSpPr>
                <p:cNvPr id="98570" name="Rectangle 266"/>
                <p:cNvSpPr>
                  <a:spLocks noChangeArrowheads="1"/>
                </p:cNvSpPr>
                <p:nvPr/>
              </p:nvSpPr>
              <p:spPr bwMode="auto">
                <a:xfrm>
                  <a:off x="2683" y="3744"/>
                  <a:ext cx="689" cy="480"/>
                </a:xfrm>
                <a:prstGeom prst="rect">
                  <a:avLst/>
                </a:prstGeom>
                <a:noFill/>
                <a:ln w="7">
                  <a:solidFill>
                    <a:srgbClr val="A0A0A0"/>
                  </a:solidFill>
                  <a:miter lim="800000"/>
                  <a:headEnd type="none" w="sm" len="sm"/>
                  <a:tailEnd type="none" w="sm" len="sm"/>
                </a:ln>
                <a:effectLst/>
              </p:spPr>
              <p:txBody>
                <a:bodyPr/>
                <a:lstStyle/>
                <a:p>
                  <a:endParaRPr lang="es-ES"/>
                </a:p>
              </p:txBody>
            </p:sp>
          </p:grpSp>
          <p:grpSp>
            <p:nvGrpSpPr>
              <p:cNvPr id="98573" name="Group 269"/>
              <p:cNvGrpSpPr>
                <a:grpSpLocks/>
              </p:cNvGrpSpPr>
              <p:nvPr/>
            </p:nvGrpSpPr>
            <p:grpSpPr bwMode="auto">
              <a:xfrm>
                <a:off x="3372" y="3744"/>
                <a:ext cx="608" cy="480"/>
                <a:chOff x="3372" y="3744"/>
                <a:chExt cx="608" cy="480"/>
              </a:xfrm>
            </p:grpSpPr>
            <p:sp>
              <p:nvSpPr>
                <p:cNvPr id="98463" name="Rectangle 159"/>
                <p:cNvSpPr>
                  <a:spLocks noChangeArrowheads="1"/>
                </p:cNvSpPr>
                <p:nvPr/>
              </p:nvSpPr>
              <p:spPr bwMode="auto">
                <a:xfrm>
                  <a:off x="3400" y="3744"/>
                  <a:ext cx="552" cy="480"/>
                </a:xfrm>
                <a:prstGeom prst="rect">
                  <a:avLst/>
                </a:prstGeom>
                <a:noFill/>
                <a:ln w="12700">
                  <a:noFill/>
                  <a:miter lim="800000"/>
                  <a:headEnd type="none" w="sm" len="sm"/>
                  <a:tailEnd type="none" w="sm" len="sm"/>
                </a:ln>
                <a:effectLst/>
              </p:spPr>
              <p:txBody>
                <a:bodyPr anchor="ctr"/>
                <a:lstStyle/>
                <a:p>
                  <a:pPr algn="r"/>
                  <a:r>
                    <a:rPr lang="es-ES_tradnl" sz="1400" b="1">
                      <a:latin typeface="Arial" pitchFamily="34" charset="0"/>
                      <a:cs typeface="Arial" pitchFamily="34" charset="0"/>
                    </a:rPr>
                    <a:t>$  1.297.742</a:t>
                  </a:r>
                  <a:r>
                    <a:rPr lang="es-ES_tradnl" sz="1200" b="1">
                      <a:latin typeface="Arial" pitchFamily="34" charset="0"/>
                      <a:cs typeface="Arial" pitchFamily="34" charset="0"/>
                    </a:rPr>
                    <a:t> </a:t>
                  </a:r>
                  <a:endParaRPr lang="es-ES_tradnl" sz="1200" b="1">
                    <a:cs typeface="Times New Roman" pitchFamily="18" charset="0"/>
                  </a:endParaRPr>
                </a:p>
                <a:p>
                  <a:pPr algn="r"/>
                  <a:endParaRPr lang="es-ES_tradnl" sz="1200" b="1"/>
                </a:p>
              </p:txBody>
            </p:sp>
            <p:sp>
              <p:nvSpPr>
                <p:cNvPr id="98572" name="Rectangle 268"/>
                <p:cNvSpPr>
                  <a:spLocks noChangeArrowheads="1"/>
                </p:cNvSpPr>
                <p:nvPr/>
              </p:nvSpPr>
              <p:spPr bwMode="auto">
                <a:xfrm>
                  <a:off x="3372" y="3744"/>
                  <a:ext cx="608" cy="480"/>
                </a:xfrm>
                <a:prstGeom prst="rect">
                  <a:avLst/>
                </a:prstGeom>
                <a:noFill/>
                <a:ln w="7">
                  <a:solidFill>
                    <a:srgbClr val="A0A0A0"/>
                  </a:solidFill>
                  <a:miter lim="800000"/>
                  <a:headEnd type="none" w="sm" len="sm"/>
                  <a:tailEnd type="none" w="sm" len="sm"/>
                </a:ln>
                <a:effectLst/>
              </p:spPr>
              <p:txBody>
                <a:bodyPr/>
                <a:lstStyle/>
                <a:p>
                  <a:endParaRPr lang="es-ES"/>
                </a:p>
              </p:txBody>
            </p:sp>
          </p:grpSp>
        </p:grpSp>
        <p:sp>
          <p:nvSpPr>
            <p:cNvPr id="98575" name="Rectangle 271"/>
            <p:cNvSpPr>
              <a:spLocks noChangeArrowheads="1"/>
            </p:cNvSpPr>
            <p:nvPr/>
          </p:nvSpPr>
          <p:spPr bwMode="auto">
            <a:xfrm>
              <a:off x="-3" y="-3"/>
              <a:ext cx="3986" cy="4230"/>
            </a:xfrm>
            <a:prstGeom prst="rect">
              <a:avLst/>
            </a:prstGeom>
            <a:noFill/>
            <a:ln w="9525">
              <a:solidFill>
                <a:srgbClr val="A0A0A0"/>
              </a:solidFill>
              <a:miter lim="800000"/>
              <a:headEnd type="none" w="sm" len="sm"/>
              <a:tailEnd type="none" w="sm" len="sm"/>
            </a:ln>
            <a:effectLst/>
          </p:spPr>
          <p:txBody>
            <a:bodyPr/>
            <a:lstStyle/>
            <a:p>
              <a:endParaRPr lang="es-E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520700" y="1725613"/>
            <a:ext cx="8191500" cy="4772025"/>
          </a:xfrm>
          <a:prstGeom prst="rect">
            <a:avLst/>
          </a:prstGeom>
          <a:noFill/>
          <a:ln w="12700">
            <a:noFill/>
            <a:miter lim="800000"/>
            <a:headEnd type="none" w="sm" len="sm"/>
            <a:tailEnd type="none" w="sm" len="sm"/>
          </a:ln>
          <a:effectLst/>
        </p:spPr>
        <p:txBody>
          <a:bodyPr>
            <a:spAutoFit/>
          </a:bodyPr>
          <a:lstStyle/>
          <a:p>
            <a:pPr indent="-228600" algn="just">
              <a:tabLst>
                <a:tab pos="906463" algn="l"/>
              </a:tabLst>
            </a:pPr>
            <a:r>
              <a:rPr lang="es-ES_tradnl" sz="1100">
                <a:latin typeface="Symbol" pitchFamily="18" charset="2"/>
                <a:cs typeface="Times New Roman" pitchFamily="18" charset="0"/>
              </a:rPr>
              <a:t>·</a:t>
            </a:r>
            <a:r>
              <a:rPr lang="es-ES_tradnl" sz="700">
                <a:cs typeface="Times New Roman" pitchFamily="18" charset="0"/>
              </a:rPr>
              <a:t>         </a:t>
            </a:r>
            <a:r>
              <a:rPr lang="es-ES_tradnl" sz="1400" b="1" i="1" u="sng">
                <a:latin typeface="Arial" pitchFamily="34" charset="0"/>
                <a:cs typeface="Arial" pitchFamily="34" charset="0"/>
              </a:rPr>
              <a:t>Primer Escenario</a:t>
            </a:r>
            <a:r>
              <a:rPr lang="es-ES_tradnl" sz="1400" b="1">
                <a:latin typeface="Arial" pitchFamily="34" charset="0"/>
                <a:cs typeface="Arial" pitchFamily="34" charset="0"/>
              </a:rPr>
              <a:t>:  A partir del año 2001, Sistema de tratamiento de Saquisilí ha entrado en</a:t>
            </a:r>
          </a:p>
          <a:p>
            <a:pPr indent="-228600" algn="just">
              <a:tabLst>
                <a:tab pos="906463" algn="l"/>
              </a:tabLst>
            </a:pPr>
            <a:r>
              <a:rPr lang="es-ES_tradnl" sz="1400" b="1">
                <a:latin typeface="Arial" pitchFamily="34" charset="0"/>
                <a:cs typeface="Arial" pitchFamily="34" charset="0"/>
              </a:rPr>
              <a:t>     funcionamiento y el 5% de las industrias dentro de la cuenca han realizado un sistema de tratamiento para sus vertidos líquidos.</a:t>
            </a:r>
            <a:endParaRPr lang="es-ES_tradnl" sz="1400" b="1">
              <a:cs typeface="Times New Roman" pitchFamily="18" charset="0"/>
            </a:endParaRPr>
          </a:p>
          <a:p>
            <a:pPr indent="-228600" algn="just">
              <a:tabLst>
                <a:tab pos="906463" algn="l"/>
              </a:tabLst>
            </a:pPr>
            <a:r>
              <a:rPr lang="es-ES_tradnl" sz="1400" b="1">
                <a:latin typeface="Arial" pitchFamily="34" charset="0"/>
                <a:cs typeface="Arial" pitchFamily="34" charset="0"/>
              </a:rPr>
              <a:t> </a:t>
            </a:r>
            <a:endParaRPr lang="es-ES_tradnl" sz="1400" b="1">
              <a:cs typeface="Times New Roman" pitchFamily="18" charset="0"/>
            </a:endParaRPr>
          </a:p>
          <a:p>
            <a:pPr indent="-228600" algn="just">
              <a:tabLst>
                <a:tab pos="906463" algn="l"/>
              </a:tabLst>
            </a:pPr>
            <a:r>
              <a:rPr lang="es-ES_tradnl" sz="1400" b="1">
                <a:latin typeface="Symbol" pitchFamily="18" charset="2"/>
                <a:cs typeface="Times New Roman" pitchFamily="18" charset="0"/>
              </a:rPr>
              <a:t>·</a:t>
            </a:r>
            <a:r>
              <a:rPr lang="es-ES_tradnl" sz="1400" b="1">
                <a:cs typeface="Times New Roman" pitchFamily="18" charset="0"/>
              </a:rPr>
              <a:t>         </a:t>
            </a:r>
            <a:r>
              <a:rPr lang="es-ES_tradnl" sz="1400" b="1" i="1" u="sng">
                <a:latin typeface="Arial" pitchFamily="34" charset="0"/>
                <a:cs typeface="Arial" pitchFamily="34" charset="0"/>
              </a:rPr>
              <a:t>Segundo Escenario</a:t>
            </a:r>
            <a:r>
              <a:rPr lang="es-ES_tradnl" sz="1400" b="1">
                <a:latin typeface="Arial" pitchFamily="34" charset="0"/>
                <a:cs typeface="Arial" pitchFamily="34" charset="0"/>
              </a:rPr>
              <a:t>: A partir del 2011 las ciudades de Saquisilí, Latacunga y Salcedo, tienen sistemas de depuración de aguas domésticas, y el 20% de la industrias han implementado sus sistemas de depuración</a:t>
            </a:r>
            <a:endParaRPr lang="es-ES_tradnl" sz="1400" b="1">
              <a:cs typeface="Times New Roman" pitchFamily="18" charset="0"/>
            </a:endParaRPr>
          </a:p>
          <a:p>
            <a:pPr indent="-228600" algn="just">
              <a:tabLst>
                <a:tab pos="906463" algn="l"/>
              </a:tabLst>
            </a:pPr>
            <a:r>
              <a:rPr lang="es-ES_tradnl" sz="1400" b="1">
                <a:latin typeface="Arial" pitchFamily="34" charset="0"/>
                <a:cs typeface="Arial" pitchFamily="34" charset="0"/>
              </a:rPr>
              <a:t>	</a:t>
            </a:r>
            <a:endParaRPr lang="es-ES_tradnl" sz="1400" b="1">
              <a:cs typeface="Times New Roman" pitchFamily="18" charset="0"/>
            </a:endParaRPr>
          </a:p>
          <a:p>
            <a:pPr indent="-228600" algn="just">
              <a:tabLst>
                <a:tab pos="906463" algn="l"/>
              </a:tabLst>
            </a:pPr>
            <a:r>
              <a:rPr lang="es-ES_tradnl" sz="1400" b="1">
                <a:latin typeface="Symbol" pitchFamily="18" charset="2"/>
                <a:cs typeface="Times New Roman" pitchFamily="18" charset="0"/>
              </a:rPr>
              <a:t>·</a:t>
            </a:r>
            <a:r>
              <a:rPr lang="es-ES_tradnl" sz="1400" b="1">
                <a:cs typeface="Times New Roman" pitchFamily="18" charset="0"/>
              </a:rPr>
              <a:t>         </a:t>
            </a:r>
            <a:r>
              <a:rPr lang="es-ES_tradnl" sz="1400" b="1" i="1" u="sng">
                <a:latin typeface="Arial" pitchFamily="34" charset="0"/>
                <a:cs typeface="Arial" pitchFamily="34" charset="0"/>
              </a:rPr>
              <a:t>Tercer Escenario</a:t>
            </a:r>
            <a:r>
              <a:rPr lang="es-ES_tradnl" sz="1400" b="1">
                <a:latin typeface="Arial" pitchFamily="34" charset="0"/>
                <a:cs typeface="Arial" pitchFamily="34" charset="0"/>
              </a:rPr>
              <a:t>: A partir del 2016, las poblaciones grandes de la cuenca,  Latacunga, Saquisilí, Pujilí, Salcedo y Píllaro tienen un sistema de depuración de sus aguas residuales domésticas y el 40% de las industrias que están dentro de la cuenca cumplen con la ordenanza de vertidos. Esto indica que de las 90 industrias existentes en la cuenca 36 industrias tienen un sistema de depuración de aguas, por lo que 54 industrias pagarían multa. y que varios centros poblados que han crecido, requieren de sistemas de depuración de aguas domésticas</a:t>
            </a:r>
            <a:endParaRPr lang="es-ES_tradnl" sz="1400" b="1">
              <a:cs typeface="Times New Roman" pitchFamily="18" charset="0"/>
            </a:endParaRPr>
          </a:p>
          <a:p>
            <a:pPr indent="-228600" algn="just">
              <a:tabLst>
                <a:tab pos="906463" algn="l"/>
              </a:tabLst>
            </a:pPr>
            <a:r>
              <a:rPr lang="es-ES_tradnl" sz="1400" b="1">
                <a:latin typeface="Arial" pitchFamily="34" charset="0"/>
                <a:cs typeface="Arial" pitchFamily="34" charset="0"/>
              </a:rPr>
              <a:t> </a:t>
            </a:r>
            <a:endParaRPr lang="es-ES_tradnl" sz="1400" b="1">
              <a:cs typeface="Times New Roman" pitchFamily="18" charset="0"/>
            </a:endParaRPr>
          </a:p>
          <a:p>
            <a:pPr indent="-228600" algn="just">
              <a:tabLst>
                <a:tab pos="906463" algn="l"/>
              </a:tabLst>
            </a:pPr>
            <a:r>
              <a:rPr lang="es-ES_tradnl" sz="1400" b="1">
                <a:latin typeface="Symbol" pitchFamily="18" charset="2"/>
                <a:cs typeface="Times New Roman" pitchFamily="18" charset="0"/>
              </a:rPr>
              <a:t>·</a:t>
            </a:r>
            <a:r>
              <a:rPr lang="es-ES_tradnl" sz="1400" b="1">
                <a:cs typeface="Times New Roman" pitchFamily="18" charset="0"/>
              </a:rPr>
              <a:t>         </a:t>
            </a:r>
            <a:r>
              <a:rPr lang="es-ES_tradnl" sz="1400" b="1" i="1" u="sng">
                <a:latin typeface="Arial" pitchFamily="34" charset="0"/>
                <a:cs typeface="Arial" pitchFamily="34" charset="0"/>
              </a:rPr>
              <a:t>Cuarto Escenario</a:t>
            </a:r>
            <a:r>
              <a:rPr lang="es-ES_tradnl" sz="1400" b="1">
                <a:latin typeface="Arial" pitchFamily="34" charset="0"/>
                <a:cs typeface="Arial" pitchFamily="34" charset="0"/>
              </a:rPr>
              <a:t>: Desde el 2021 al 2026 el 70% de las industrias tienen un sistema de depuración de sus aguas industriales, durante este período de las 90 industrias 77 industrias están exentas del pago de multas ya que presentan sistemas de depuración, tan solo 13 industrias pagarían multas, y que varios centros poblados que han crecido, requieren de sistemas de depuración de aguas domésticas</a:t>
            </a:r>
            <a:endParaRPr lang="es-ES_tradnl" sz="1400" b="1">
              <a:cs typeface="Times New Roman" pitchFamily="18" charset="0"/>
            </a:endParaRPr>
          </a:p>
          <a:p>
            <a:pPr indent="-228600">
              <a:tabLst>
                <a:tab pos="906463" algn="l"/>
              </a:tabLst>
            </a:pPr>
            <a:endParaRPr lang="es-ES_tradnl" sz="1400" b="1"/>
          </a:p>
        </p:txBody>
      </p:sp>
      <p:sp>
        <p:nvSpPr>
          <p:cNvPr id="99332" name="Rectangle 4"/>
          <p:cNvSpPr>
            <a:spLocks noChangeArrowheads="1"/>
          </p:cNvSpPr>
          <p:nvPr/>
        </p:nvSpPr>
        <p:spPr bwMode="auto">
          <a:xfrm>
            <a:off x="657225" y="428625"/>
            <a:ext cx="6026150" cy="641350"/>
          </a:xfrm>
          <a:prstGeom prst="rect">
            <a:avLst/>
          </a:prstGeom>
          <a:noFill/>
          <a:ln w="12700">
            <a:noFill/>
            <a:miter lim="800000"/>
            <a:headEnd type="none" w="sm" len="sm"/>
            <a:tailEnd type="none" w="sm" len="sm"/>
          </a:ln>
          <a:effectLst/>
        </p:spPr>
        <p:txBody>
          <a:bodyPr wrap="none">
            <a:spAutoFit/>
          </a:bodyPr>
          <a:lstStyle/>
          <a:p>
            <a:r>
              <a:rPr lang="es-MX" sz="3600">
                <a:solidFill>
                  <a:schemeClr val="tx2"/>
                </a:solidFill>
              </a:rPr>
              <a:t>Escenarios de calculo de multas</a:t>
            </a:r>
            <a:endParaRPr lang="es-ES" sz="3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additive="base">
                                        <p:cTn id="7" dur="500" fill="hold"/>
                                        <p:tgtEl>
                                          <p:spTgt spid="99332"/>
                                        </p:tgtEl>
                                        <p:attrNameLst>
                                          <p:attrName>ppt_x</p:attrName>
                                        </p:attrNameLst>
                                      </p:cBhvr>
                                      <p:tavLst>
                                        <p:tav tm="0">
                                          <p:val>
                                            <p:strVal val="0-#ppt_w/2"/>
                                          </p:val>
                                        </p:tav>
                                        <p:tav tm="100000">
                                          <p:val>
                                            <p:strVal val="#ppt_x"/>
                                          </p:val>
                                        </p:tav>
                                      </p:tavLst>
                                    </p:anim>
                                    <p:anim calcmode="lin" valueType="num">
                                      <p:cBhvr additive="base">
                                        <p:cTn id="8" dur="500" fill="hold"/>
                                        <p:tgtEl>
                                          <p:spTgt spid="99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99331"/>
                                        </p:tgtEl>
                                        <p:attrNameLst>
                                          <p:attrName>style.visibility</p:attrName>
                                        </p:attrNameLst>
                                      </p:cBhvr>
                                      <p:to>
                                        <p:strVal val="visible"/>
                                      </p:to>
                                    </p:set>
                                    <p:anim calcmode="lin" valueType="num">
                                      <p:cBhvr>
                                        <p:cTn id="12" dur="1000" fill="hold"/>
                                        <p:tgtEl>
                                          <p:spTgt spid="99331"/>
                                        </p:tgtEl>
                                        <p:attrNameLst>
                                          <p:attrName>ppt_w</p:attrName>
                                        </p:attrNameLst>
                                      </p:cBhvr>
                                      <p:tavLst>
                                        <p:tav tm="0">
                                          <p:val>
                                            <p:fltVal val="0"/>
                                          </p:val>
                                        </p:tav>
                                        <p:tav tm="100000">
                                          <p:val>
                                            <p:strVal val="#ppt_w"/>
                                          </p:val>
                                        </p:tav>
                                      </p:tavLst>
                                    </p:anim>
                                    <p:anim calcmode="lin" valueType="num">
                                      <p:cBhvr>
                                        <p:cTn id="13" dur="1000" fill="hold"/>
                                        <p:tgtEl>
                                          <p:spTgt spid="99331"/>
                                        </p:tgtEl>
                                        <p:attrNameLst>
                                          <p:attrName>ppt_h</p:attrName>
                                        </p:attrNameLst>
                                      </p:cBhvr>
                                      <p:tavLst>
                                        <p:tav tm="0">
                                          <p:val>
                                            <p:fltVal val="0"/>
                                          </p:val>
                                        </p:tav>
                                        <p:tav tm="100000">
                                          <p:val>
                                            <p:strVal val="#ppt_h"/>
                                          </p:val>
                                        </p:tav>
                                      </p:tavLst>
                                    </p:anim>
                                    <p:anim calcmode="lin" valueType="num">
                                      <p:cBhvr>
                                        <p:cTn id="14" dur="1000" fill="hold"/>
                                        <p:tgtEl>
                                          <p:spTgt spid="9933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93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P spid="9933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ChangeArrowheads="1"/>
          </p:cNvSpPr>
          <p:nvPr/>
        </p:nvSpPr>
        <p:spPr bwMode="auto">
          <a:xfrm>
            <a:off x="1624013" y="1881188"/>
            <a:ext cx="9144000" cy="0"/>
          </a:xfrm>
          <a:prstGeom prst="rect">
            <a:avLst/>
          </a:prstGeom>
          <a:noFill/>
          <a:ln w="12700">
            <a:noFill/>
            <a:miter lim="800000"/>
            <a:headEnd type="none" w="sm" len="sm"/>
            <a:tailEnd type="none" w="sm" len="sm"/>
          </a:ln>
          <a:effectLst/>
        </p:spPr>
        <p:txBody>
          <a:bodyPr>
            <a:spAutoFit/>
          </a:bodyPr>
          <a:lstStyle/>
          <a:p>
            <a:endParaRPr lang="es-ES"/>
          </a:p>
        </p:txBody>
      </p:sp>
      <p:graphicFrame>
        <p:nvGraphicFramePr>
          <p:cNvPr id="101376" name="Object 0"/>
          <p:cNvGraphicFramePr>
            <a:graphicFrameLocks noChangeAspect="1"/>
          </p:cNvGraphicFramePr>
          <p:nvPr/>
        </p:nvGraphicFramePr>
        <p:xfrm>
          <a:off x="608013" y="1881188"/>
          <a:ext cx="8004175" cy="4048125"/>
        </p:xfrm>
        <a:graphic>
          <a:graphicData uri="http://schemas.openxmlformats.org/presentationml/2006/ole">
            <p:oleObj spid="_x0000_s101376" r:id="rId3" imgW="5895975" imgH="3095625" progId="Excel.Chart.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26" descr="C:\Temp\area proyecto.bmp"/>
          <p:cNvPicPr>
            <a:picLocks noChangeAspect="1" noChangeArrowheads="1"/>
          </p:cNvPicPr>
          <p:nvPr/>
        </p:nvPicPr>
        <p:blipFill>
          <a:blip r:embed="rId2"/>
          <a:srcRect/>
          <a:stretch>
            <a:fillRect/>
          </a:stretch>
        </p:blipFill>
        <p:spPr bwMode="auto">
          <a:xfrm>
            <a:off x="0" y="0"/>
            <a:ext cx="9440863" cy="69310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noFill/>
          <a:ln/>
        </p:spPr>
        <p:txBody>
          <a:bodyPr/>
          <a:lstStyle/>
          <a:p>
            <a:pPr algn="ctr"/>
            <a:r>
              <a:rPr lang="es-ES_tradnl" i="1">
                <a:latin typeface="Albertus Extra Bold" charset="0"/>
              </a:rPr>
              <a:t>Gracias por su atención</a:t>
            </a:r>
          </a:p>
        </p:txBody>
      </p:sp>
      <p:sp>
        <p:nvSpPr>
          <p:cNvPr id="26627" name="Rectangle 3"/>
          <p:cNvSpPr>
            <a:spLocks noGrp="1" noChangeArrowheads="1"/>
          </p:cNvSpPr>
          <p:nvPr>
            <p:ph type="subTitle" idx="1"/>
          </p:nvPr>
        </p:nvSpPr>
        <p:spPr>
          <a:noFill/>
          <a:ln/>
        </p:spPr>
        <p:txBody>
          <a:bodyPr/>
          <a:lstStyle/>
          <a:p>
            <a:r>
              <a:rPr lang="es-ES_tradnl" sz="2000" b="1"/>
              <a:t>ING. JUAN F. RECALDE</a:t>
            </a:r>
          </a:p>
        </p:txBody>
      </p:sp>
      <p:graphicFrame>
        <p:nvGraphicFramePr>
          <p:cNvPr id="26628" name="Object 4"/>
          <p:cNvGraphicFramePr>
            <a:graphicFrameLocks/>
          </p:cNvGraphicFramePr>
          <p:nvPr/>
        </p:nvGraphicFramePr>
        <p:xfrm>
          <a:off x="3206750" y="3284538"/>
          <a:ext cx="2944813" cy="1020762"/>
        </p:xfrm>
        <a:graphic>
          <a:graphicData uri="http://schemas.openxmlformats.org/presentationml/2006/ole">
            <p:oleObj spid="_x0000_s26628" name="ClipArt" r:id="rId6" imgW="1817640" imgH="636480" progId="MS_ClipArt_Gallery.2">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out)">
                                      <p:cBhvr>
                                        <p:cTn id="7" dur="5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4" name="Cámara"/>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0-#ppt_w/2"/>
                                          </p:val>
                                        </p:tav>
                                        <p:tav tm="100000">
                                          <p:val>
                                            <p:strVal val="#ppt_x"/>
                                          </p:val>
                                        </p:tav>
                                      </p:tavLst>
                                    </p:anim>
                                    <p:anim calcmode="lin" valueType="num">
                                      <p:cBhvr additive="base">
                                        <p:cTn id="13" dur="500" fill="hold"/>
                                        <p:tgtEl>
                                          <p:spTgt spid="26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Ráfag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Temp\ubicacproy02.bmp"/>
          <p:cNvPicPr>
            <a:picLocks noChangeAspect="1" noChangeArrowheads="1"/>
          </p:cNvPicPr>
          <p:nvPr/>
        </p:nvPicPr>
        <p:blipFill>
          <a:blip r:embed="rId2"/>
          <a:srcRect/>
          <a:stretch>
            <a:fillRect/>
          </a:stretch>
        </p:blipFill>
        <p:spPr bwMode="auto">
          <a:xfrm>
            <a:off x="323850" y="509588"/>
            <a:ext cx="8494713" cy="5838825"/>
          </a:xfrm>
          <a:prstGeom prst="rect">
            <a:avLst/>
          </a:prstGeom>
          <a:noFill/>
        </p:spPr>
      </p:pic>
      <p:sp>
        <p:nvSpPr>
          <p:cNvPr id="63492" name="Rectangle 4"/>
          <p:cNvSpPr>
            <a:spLocks noChangeArrowheads="1"/>
          </p:cNvSpPr>
          <p:nvPr/>
        </p:nvSpPr>
        <p:spPr bwMode="auto">
          <a:xfrm>
            <a:off x="317500" y="0"/>
            <a:ext cx="8510588" cy="457200"/>
          </a:xfrm>
          <a:prstGeom prst="rect">
            <a:avLst/>
          </a:prstGeom>
          <a:noFill/>
          <a:ln w="12700">
            <a:noFill/>
            <a:miter lim="800000"/>
            <a:headEnd type="none" w="sm" len="sm"/>
            <a:tailEnd type="none" w="sm" len="sm"/>
          </a:ln>
          <a:effectLst/>
        </p:spPr>
        <p:txBody>
          <a:bodyPr>
            <a:spAutoFit/>
          </a:bodyPr>
          <a:lstStyle/>
          <a:p>
            <a:r>
              <a:rPr lang="es-ES_tradnl" b="1">
                <a:solidFill>
                  <a:schemeClr val="tx2"/>
                </a:solidFill>
              </a:rPr>
              <a:t>CARACTERIZACION DE LA CUENCA DEL RIO CUTUCHI</a:t>
            </a:r>
            <a:endParaRPr lang="es-ES" b="1">
              <a:solidFill>
                <a:schemeClr val="tx2"/>
              </a:solidFill>
            </a:endParaRPr>
          </a:p>
        </p:txBody>
      </p:sp>
      <p:sp>
        <p:nvSpPr>
          <p:cNvPr id="63493" name="Text Box 5"/>
          <p:cNvSpPr txBox="1">
            <a:spLocks noChangeArrowheads="1"/>
          </p:cNvSpPr>
          <p:nvPr/>
        </p:nvSpPr>
        <p:spPr bwMode="auto">
          <a:xfrm>
            <a:off x="3848100" y="5270500"/>
            <a:ext cx="1663700" cy="336550"/>
          </a:xfrm>
          <a:prstGeom prst="rect">
            <a:avLst/>
          </a:prstGeom>
          <a:noFill/>
          <a:ln w="12700">
            <a:noFill/>
            <a:miter lim="800000"/>
            <a:headEnd type="none" w="sm" len="sm"/>
            <a:tailEnd type="none" w="sm" len="sm"/>
          </a:ln>
          <a:effectLst/>
        </p:spPr>
        <p:txBody>
          <a:bodyPr>
            <a:spAutoFit/>
          </a:bodyPr>
          <a:lstStyle/>
          <a:p>
            <a:pPr>
              <a:spcBef>
                <a:spcPct val="50000"/>
              </a:spcBef>
            </a:pPr>
            <a:r>
              <a:rPr lang="es-MX" sz="1600" b="1"/>
              <a:t>2.400msnm</a:t>
            </a:r>
            <a:endParaRPr lang="es-ES" sz="1600" b="1"/>
          </a:p>
        </p:txBody>
      </p:sp>
      <p:sp>
        <p:nvSpPr>
          <p:cNvPr id="63494" name="Rectangle 6"/>
          <p:cNvSpPr>
            <a:spLocks noChangeArrowheads="1"/>
          </p:cNvSpPr>
          <p:nvPr/>
        </p:nvSpPr>
        <p:spPr bwMode="auto">
          <a:xfrm>
            <a:off x="3986213" y="3260725"/>
            <a:ext cx="1174750" cy="336550"/>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600" b="1"/>
              <a:t>2.400msnm</a:t>
            </a:r>
            <a:endParaRPr lang="es-ES" sz="1600" b="1"/>
          </a:p>
        </p:txBody>
      </p:sp>
      <p:sp>
        <p:nvSpPr>
          <p:cNvPr id="63495" name="Rectangle 7"/>
          <p:cNvSpPr>
            <a:spLocks noChangeArrowheads="1"/>
          </p:cNvSpPr>
          <p:nvPr/>
        </p:nvSpPr>
        <p:spPr bwMode="auto">
          <a:xfrm>
            <a:off x="6107113" y="3238500"/>
            <a:ext cx="1168400"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Langoa</a:t>
            </a:r>
            <a:endParaRPr lang="es-ES" sz="1200" b="1">
              <a:solidFill>
                <a:schemeClr val="accent1"/>
              </a:solidFill>
              <a:latin typeface="Arial Black" pitchFamily="34" charset="0"/>
            </a:endParaRPr>
          </a:p>
        </p:txBody>
      </p:sp>
      <p:sp>
        <p:nvSpPr>
          <p:cNvPr id="63496" name="Rectangle 8"/>
          <p:cNvSpPr>
            <a:spLocks noChangeArrowheads="1"/>
          </p:cNvSpPr>
          <p:nvPr/>
        </p:nvSpPr>
        <p:spPr bwMode="auto">
          <a:xfrm>
            <a:off x="3824288" y="1298575"/>
            <a:ext cx="1428750"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Saquimala</a:t>
            </a:r>
            <a:endParaRPr lang="es-ES" sz="1200">
              <a:solidFill>
                <a:schemeClr val="accent1"/>
              </a:solidFill>
              <a:latin typeface="Arial Black" pitchFamily="34" charset="0"/>
            </a:endParaRPr>
          </a:p>
        </p:txBody>
      </p:sp>
      <p:sp>
        <p:nvSpPr>
          <p:cNvPr id="63497" name="Rectangle 9"/>
          <p:cNvSpPr>
            <a:spLocks noChangeArrowheads="1"/>
          </p:cNvSpPr>
          <p:nvPr/>
        </p:nvSpPr>
        <p:spPr bwMode="auto">
          <a:xfrm>
            <a:off x="1500188" y="1362075"/>
            <a:ext cx="1133475"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Blanco</a:t>
            </a:r>
            <a:endParaRPr lang="es-ES" sz="1200">
              <a:solidFill>
                <a:schemeClr val="accent1"/>
              </a:solidFill>
              <a:latin typeface="Arial Black" pitchFamily="34" charset="0"/>
            </a:endParaRPr>
          </a:p>
        </p:txBody>
      </p:sp>
      <p:sp>
        <p:nvSpPr>
          <p:cNvPr id="63498" name="Rectangle 10"/>
          <p:cNvSpPr>
            <a:spLocks noChangeArrowheads="1"/>
          </p:cNvSpPr>
          <p:nvPr/>
        </p:nvSpPr>
        <p:spPr bwMode="auto">
          <a:xfrm>
            <a:off x="1068388" y="2378075"/>
            <a:ext cx="1581150"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Pumacunchi</a:t>
            </a:r>
            <a:endParaRPr lang="es-ES" sz="1200">
              <a:solidFill>
                <a:schemeClr val="accent1"/>
              </a:solidFill>
              <a:latin typeface="Arial Black" pitchFamily="34" charset="0"/>
            </a:endParaRPr>
          </a:p>
        </p:txBody>
      </p:sp>
      <p:sp>
        <p:nvSpPr>
          <p:cNvPr id="63499" name="Rectangle 11"/>
          <p:cNvSpPr>
            <a:spLocks noChangeArrowheads="1"/>
          </p:cNvSpPr>
          <p:nvPr/>
        </p:nvSpPr>
        <p:spPr bwMode="auto">
          <a:xfrm>
            <a:off x="3989388" y="2251075"/>
            <a:ext cx="1217612"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Aláquez</a:t>
            </a:r>
            <a:endParaRPr lang="es-ES" sz="1200">
              <a:solidFill>
                <a:schemeClr val="accent1"/>
              </a:solidFill>
              <a:latin typeface="Arial Black" pitchFamily="34" charset="0"/>
            </a:endParaRPr>
          </a:p>
        </p:txBody>
      </p:sp>
      <p:sp>
        <p:nvSpPr>
          <p:cNvPr id="63500" name="Rectangle 12"/>
          <p:cNvSpPr>
            <a:spLocks noChangeArrowheads="1"/>
          </p:cNvSpPr>
          <p:nvPr/>
        </p:nvSpPr>
        <p:spPr bwMode="auto">
          <a:xfrm>
            <a:off x="3773488" y="2759075"/>
            <a:ext cx="1651000"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Yuarahuaycu</a:t>
            </a:r>
            <a:endParaRPr lang="es-ES" sz="1200">
              <a:solidFill>
                <a:schemeClr val="accent1"/>
              </a:solidFill>
              <a:latin typeface="Arial Black" pitchFamily="34" charset="0"/>
            </a:endParaRPr>
          </a:p>
        </p:txBody>
      </p:sp>
      <p:sp>
        <p:nvSpPr>
          <p:cNvPr id="63501" name="Rectangle 13"/>
          <p:cNvSpPr>
            <a:spLocks noChangeArrowheads="1"/>
          </p:cNvSpPr>
          <p:nvPr/>
        </p:nvSpPr>
        <p:spPr bwMode="auto">
          <a:xfrm>
            <a:off x="915988" y="3317875"/>
            <a:ext cx="1166812"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Isinche</a:t>
            </a:r>
            <a:endParaRPr lang="es-ES" sz="1200">
              <a:solidFill>
                <a:schemeClr val="accent1"/>
              </a:solidFill>
              <a:latin typeface="Arial Black" pitchFamily="34" charset="0"/>
            </a:endParaRPr>
          </a:p>
        </p:txBody>
      </p:sp>
      <p:sp>
        <p:nvSpPr>
          <p:cNvPr id="63502" name="Rectangle 14"/>
          <p:cNvSpPr>
            <a:spLocks noChangeArrowheads="1"/>
          </p:cNvSpPr>
          <p:nvPr/>
        </p:nvSpPr>
        <p:spPr bwMode="auto">
          <a:xfrm>
            <a:off x="814388" y="4257675"/>
            <a:ext cx="1336675"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Nagsiche</a:t>
            </a:r>
            <a:endParaRPr lang="es-ES" sz="1200">
              <a:solidFill>
                <a:schemeClr val="accent1"/>
              </a:solidFill>
              <a:latin typeface="Arial Black" pitchFamily="34" charset="0"/>
            </a:endParaRPr>
          </a:p>
        </p:txBody>
      </p:sp>
      <p:sp>
        <p:nvSpPr>
          <p:cNvPr id="63503" name="Rectangle 15"/>
          <p:cNvSpPr>
            <a:spLocks noChangeArrowheads="1"/>
          </p:cNvSpPr>
          <p:nvPr/>
        </p:nvSpPr>
        <p:spPr bwMode="auto">
          <a:xfrm>
            <a:off x="4281488" y="4270375"/>
            <a:ext cx="1381125"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Yanayacu</a:t>
            </a:r>
            <a:endParaRPr lang="es-ES" sz="1200">
              <a:solidFill>
                <a:schemeClr val="accent1"/>
              </a:solidFill>
              <a:latin typeface="Arial Black" pitchFamily="34" charset="0"/>
            </a:endParaRPr>
          </a:p>
        </p:txBody>
      </p:sp>
      <p:sp>
        <p:nvSpPr>
          <p:cNvPr id="63504" name="Rectangle 16"/>
          <p:cNvSpPr>
            <a:spLocks noChangeArrowheads="1"/>
          </p:cNvSpPr>
          <p:nvPr/>
        </p:nvSpPr>
        <p:spPr bwMode="auto">
          <a:xfrm>
            <a:off x="3341688" y="3216275"/>
            <a:ext cx="1073150" cy="274638"/>
          </a:xfrm>
          <a:prstGeom prst="rect">
            <a:avLst/>
          </a:prstGeom>
          <a:noFill/>
          <a:ln w="12700">
            <a:noFill/>
            <a:miter lim="800000"/>
            <a:headEnd type="none" w="sm" len="sm"/>
            <a:tailEnd type="none" w="sm" len="sm"/>
          </a:ln>
          <a:effectLst/>
        </p:spPr>
        <p:txBody>
          <a:bodyPr wrap="none">
            <a:spAutoFit/>
          </a:bodyPr>
          <a:lstStyle/>
          <a:p>
            <a:pPr>
              <a:spcBef>
                <a:spcPct val="50000"/>
              </a:spcBef>
            </a:pPr>
            <a:r>
              <a:rPr lang="es-MX" sz="1200">
                <a:solidFill>
                  <a:schemeClr val="accent1"/>
                </a:solidFill>
                <a:latin typeface="Arial Black" pitchFamily="34" charset="0"/>
              </a:rPr>
              <a:t>Rio  Illuchi</a:t>
            </a:r>
            <a:endParaRPr lang="es-ES" sz="1200">
              <a:solidFill>
                <a:schemeClr val="accent1"/>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s-ES_tradnl" sz="2400" b="1"/>
              <a:t> CARACTERIZACION DE LA CUENCA DEL RIO CUTUCHI</a:t>
            </a:r>
            <a:endParaRPr lang="es-ES" sz="2400" b="1"/>
          </a:p>
        </p:txBody>
      </p:sp>
      <p:sp>
        <p:nvSpPr>
          <p:cNvPr id="64515" name="Rectangle 3"/>
          <p:cNvSpPr>
            <a:spLocks noGrp="1" noChangeArrowheads="1"/>
          </p:cNvSpPr>
          <p:nvPr>
            <p:ph type="body" idx="1"/>
          </p:nvPr>
        </p:nvSpPr>
        <p:spPr>
          <a:xfrm>
            <a:off x="825500" y="1752600"/>
            <a:ext cx="7772400" cy="4114800"/>
          </a:xfrm>
        </p:spPr>
        <p:txBody>
          <a:bodyPr/>
          <a:lstStyle/>
          <a:p>
            <a:pPr>
              <a:lnSpc>
                <a:spcPct val="90000"/>
              </a:lnSpc>
              <a:buFont typeface="Monotype Sorts" pitchFamily="2" charset="2"/>
              <a:buNone/>
            </a:pPr>
            <a:r>
              <a:rPr lang="es-ES_tradnl" sz="1600"/>
              <a:t>GEOMORFOLOGIA.- </a:t>
            </a:r>
            <a:r>
              <a:rPr lang="es-ES_tradnl" sz="1400"/>
              <a:t>Acciones tectónicas y volcanismo andino: potente depósito lahartico: bloques, cantos rodados y guijarros, matriz arcillosa.</a:t>
            </a:r>
          </a:p>
          <a:p>
            <a:pPr>
              <a:lnSpc>
                <a:spcPct val="90000"/>
              </a:lnSpc>
              <a:buFont typeface="Monotype Sorts" pitchFamily="2" charset="2"/>
              <a:buNone/>
            </a:pPr>
            <a:r>
              <a:rPr lang="es-ES_tradnl" sz="1600"/>
              <a:t>METEREOLOGIA.-</a:t>
            </a:r>
          </a:p>
          <a:p>
            <a:pPr>
              <a:lnSpc>
                <a:spcPct val="90000"/>
              </a:lnSpc>
              <a:buFont typeface="Monotype Sorts" pitchFamily="2" charset="2"/>
              <a:buNone/>
            </a:pPr>
            <a:r>
              <a:rPr lang="es-ES_tradnl" sz="1600"/>
              <a:t>	</a:t>
            </a:r>
            <a:r>
              <a:rPr lang="es-ES_tradnl" sz="1400"/>
              <a:t>CLIMA:  Zona Tropical Ecuatoriana. </a:t>
            </a:r>
          </a:p>
          <a:p>
            <a:pPr>
              <a:lnSpc>
                <a:spcPct val="90000"/>
              </a:lnSpc>
              <a:buFont typeface="Monotype Sorts" pitchFamily="2" charset="2"/>
              <a:buNone/>
            </a:pPr>
            <a:r>
              <a:rPr lang="es-ES_tradnl" sz="1400"/>
              <a:t>		Zona occidental: Periodo invernal de serranía:octubre a mayo</a:t>
            </a:r>
          </a:p>
          <a:p>
            <a:pPr>
              <a:lnSpc>
                <a:spcPct val="90000"/>
              </a:lnSpc>
              <a:buFont typeface="Monotype Sorts" pitchFamily="2" charset="2"/>
              <a:buNone/>
            </a:pPr>
            <a:r>
              <a:rPr lang="es-ES_tradnl" sz="1400"/>
              <a:t>		Zona oriental : Periodo invernal de amazonia: junio a septiembre( Río Yanayacu)</a:t>
            </a:r>
          </a:p>
          <a:p>
            <a:pPr>
              <a:lnSpc>
                <a:spcPct val="90000"/>
              </a:lnSpc>
              <a:buFont typeface="Monotype Sorts" pitchFamily="2" charset="2"/>
              <a:buNone/>
            </a:pPr>
            <a:r>
              <a:rPr lang="es-ES_tradnl" sz="1400"/>
              <a:t>		Temperaturas : -3 a 12 ºC sobre los 3.000 msnm </a:t>
            </a:r>
          </a:p>
          <a:p>
            <a:pPr>
              <a:lnSpc>
                <a:spcPct val="90000"/>
              </a:lnSpc>
              <a:buFont typeface="Monotype Sorts" pitchFamily="2" charset="2"/>
              <a:buNone/>
            </a:pPr>
            <a:r>
              <a:rPr lang="es-ES_tradnl" sz="1400"/>
              <a:t>		Temperaturas medio mensual : Min. 7,4ºC; Max. 14,8 ºC </a:t>
            </a:r>
          </a:p>
          <a:p>
            <a:pPr>
              <a:lnSpc>
                <a:spcPct val="90000"/>
              </a:lnSpc>
              <a:buFont typeface="Monotype Sorts" pitchFamily="2" charset="2"/>
              <a:buNone/>
            </a:pPr>
            <a:r>
              <a:rPr lang="es-ES_tradnl" sz="1600"/>
              <a:t>	</a:t>
            </a:r>
            <a:r>
              <a:rPr lang="es-ES_tradnl" sz="1400"/>
              <a:t>PRECIPITACION MEDIA ANUAL: </a:t>
            </a:r>
          </a:p>
          <a:p>
            <a:pPr>
              <a:lnSpc>
                <a:spcPct val="90000"/>
              </a:lnSpc>
              <a:buFont typeface="Monotype Sorts" pitchFamily="2" charset="2"/>
              <a:buNone/>
            </a:pPr>
            <a:r>
              <a:rPr lang="es-ES_tradnl" sz="1400"/>
              <a:t>		Subcuenca Cutuchi:      805mm</a:t>
            </a:r>
          </a:p>
          <a:p>
            <a:pPr>
              <a:lnSpc>
                <a:spcPct val="90000"/>
              </a:lnSpc>
              <a:buFont typeface="Monotype Sorts" pitchFamily="2" charset="2"/>
              <a:buNone/>
            </a:pPr>
            <a:r>
              <a:rPr lang="es-ES_tradnl" sz="1400"/>
              <a:t>		Subcuenca Chalupas:  1.888 mm</a:t>
            </a:r>
          </a:p>
          <a:p>
            <a:pPr>
              <a:lnSpc>
                <a:spcPct val="90000"/>
              </a:lnSpc>
              <a:buFont typeface="Monotype Sorts" pitchFamily="2" charset="2"/>
              <a:buNone/>
            </a:pPr>
            <a:r>
              <a:rPr lang="es-ES_tradnl" sz="1400"/>
              <a:t>		Subcuenca Yanayacu: 2.386mm</a:t>
            </a:r>
          </a:p>
          <a:p>
            <a:pPr>
              <a:lnSpc>
                <a:spcPct val="90000"/>
              </a:lnSpc>
              <a:buFont typeface="Monotype Sorts" pitchFamily="2" charset="2"/>
              <a:buNone/>
            </a:pPr>
            <a:r>
              <a:rPr lang="es-ES_tradnl" sz="1400"/>
              <a:t>	EVAPORACION : Max. julio a agosto</a:t>
            </a:r>
          </a:p>
          <a:p>
            <a:pPr>
              <a:lnSpc>
                <a:spcPct val="90000"/>
              </a:lnSpc>
              <a:buFont typeface="Monotype Sorts" pitchFamily="2" charset="2"/>
              <a:buNone/>
            </a:pPr>
            <a:r>
              <a:rPr lang="es-ES_tradnl" sz="1400"/>
              <a:t>		Zona alta &gt;3.580 msnm	894 Pisayambo</a:t>
            </a:r>
          </a:p>
          <a:p>
            <a:pPr>
              <a:lnSpc>
                <a:spcPct val="90000"/>
              </a:lnSpc>
              <a:buFont typeface="Monotype Sorts" pitchFamily="2" charset="2"/>
              <a:buNone/>
            </a:pPr>
            <a:r>
              <a:rPr lang="es-ES_tradnl" sz="1400"/>
              <a:t>		Zona central &gt;2.000 msnm 1.493 Rumipamba de las Rosas</a:t>
            </a:r>
          </a:p>
          <a:p>
            <a:pPr>
              <a:lnSpc>
                <a:spcPct val="90000"/>
              </a:lnSpc>
              <a:buFont typeface="Monotype Sorts" pitchFamily="2" charset="2"/>
              <a:buNone/>
            </a:pPr>
            <a:r>
              <a:rPr lang="es-ES_tradnl" sz="1400"/>
              <a:t>	VIENTO: Dirección predominante S- SE; Velocidad 3,8 km/h</a:t>
            </a:r>
          </a:p>
          <a:p>
            <a:pPr>
              <a:lnSpc>
                <a:spcPct val="90000"/>
              </a:lnSpc>
              <a:buFont typeface="Monotype Sorts" pitchFamily="2" charset="2"/>
              <a:buNone/>
            </a:pPr>
            <a:endParaRPr lang="es-ES_tradnl" sz="1400"/>
          </a:p>
          <a:p>
            <a:pPr>
              <a:lnSpc>
                <a:spcPct val="90000"/>
              </a:lnSpc>
              <a:buFont typeface="Monotype Sorts" pitchFamily="2" charset="2"/>
              <a:buNone/>
            </a:pPr>
            <a:endParaRPr lang="es-ES_tradnl" sz="1400"/>
          </a:p>
          <a:p>
            <a:pPr algn="ctr">
              <a:lnSpc>
                <a:spcPct val="90000"/>
              </a:lnSpc>
              <a:buFont typeface="Monotype Sorts" pitchFamily="2" charset="2"/>
              <a:buNone/>
            </a:pPr>
            <a:endParaRPr lang="es-ES" sz="1400" b="1"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es-ES_tradnl" sz="2400" b="1"/>
              <a:t> CARACTERIZACION DE LA CUENCA DEL RIO CUTUCHI</a:t>
            </a:r>
            <a:endParaRPr lang="es-ES" sz="2400" b="1"/>
          </a:p>
        </p:txBody>
      </p:sp>
      <p:sp>
        <p:nvSpPr>
          <p:cNvPr id="66563" name="Rectangle 3"/>
          <p:cNvSpPr>
            <a:spLocks noGrp="1" noChangeArrowheads="1"/>
          </p:cNvSpPr>
          <p:nvPr>
            <p:ph type="body" idx="1"/>
          </p:nvPr>
        </p:nvSpPr>
        <p:spPr>
          <a:xfrm>
            <a:off x="825500" y="1752600"/>
            <a:ext cx="7772400" cy="4114800"/>
          </a:xfrm>
        </p:spPr>
        <p:txBody>
          <a:bodyPr/>
          <a:lstStyle/>
          <a:p>
            <a:pPr>
              <a:buFont typeface="Monotype Sorts" pitchFamily="2" charset="2"/>
              <a:buNone/>
            </a:pPr>
            <a:r>
              <a:rPr lang="es-ES_tradnl" sz="1800"/>
              <a:t>HIDROLOGIA.-</a:t>
            </a:r>
          </a:p>
          <a:p>
            <a:pPr>
              <a:buFont typeface="Monotype Sorts" pitchFamily="2" charset="2"/>
              <a:buNone/>
            </a:pPr>
            <a:r>
              <a:rPr lang="es-ES_tradnl" sz="1800"/>
              <a:t>	</a:t>
            </a:r>
            <a:r>
              <a:rPr lang="es-ES_tradnl" sz="1600"/>
              <a:t>Caudal medio :	  	5,2 	m3/s</a:t>
            </a:r>
          </a:p>
          <a:p>
            <a:pPr>
              <a:buFont typeface="Monotype Sorts" pitchFamily="2" charset="2"/>
              <a:buNone/>
            </a:pPr>
            <a:r>
              <a:rPr lang="es-ES_tradnl" sz="1600"/>
              <a:t>	Rendimiento;		12,7  	l/s/km2</a:t>
            </a:r>
          </a:p>
          <a:p>
            <a:pPr>
              <a:buFont typeface="Monotype Sorts" pitchFamily="2" charset="2"/>
              <a:buNone/>
            </a:pPr>
            <a:r>
              <a:rPr lang="es-ES_tradnl" sz="1600"/>
              <a:t>	Crecida anual a 10 años	100	m3/s</a:t>
            </a:r>
          </a:p>
          <a:p>
            <a:pPr>
              <a:buFont typeface="Monotype Sorts" pitchFamily="2" charset="2"/>
              <a:buNone/>
            </a:pPr>
            <a:r>
              <a:rPr lang="es-ES_tradnl" sz="1600"/>
              <a:t>	Crecida a 20 años		350	m3/s</a:t>
            </a:r>
          </a:p>
          <a:p>
            <a:pPr>
              <a:buFont typeface="Monotype Sorts" pitchFamily="2" charset="2"/>
              <a:buNone/>
            </a:pPr>
            <a:r>
              <a:rPr lang="es-ES_tradnl" sz="1600"/>
              <a:t>	Aguas subterráneas	1.800	Hm3(Acuífero estimado)</a:t>
            </a:r>
          </a:p>
          <a:p>
            <a:pPr>
              <a:buFont typeface="Monotype Sorts" pitchFamily="2" charset="2"/>
              <a:buNone/>
            </a:pPr>
            <a:r>
              <a:rPr lang="es-ES_tradnl" sz="1600"/>
              <a:t>	Caudal estimado de explt.	3	m3/s</a:t>
            </a:r>
          </a:p>
          <a:p>
            <a:pPr>
              <a:buFont typeface="Monotype Sorts" pitchFamily="2" charset="2"/>
              <a:buNone/>
            </a:pPr>
            <a:endParaRPr lang="es-ES" sz="1600" b="1"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endParaRPr lang="es-ES_tradnl"/>
          </a:p>
          <a:p>
            <a:r>
              <a:rPr lang="es-ES_tradnl"/>
              <a:t>Fase 1: </a:t>
            </a:r>
          </a:p>
          <a:p>
            <a:pPr algn="ctr"/>
            <a:r>
              <a:rPr lang="es-ES_tradnl" sz="4000" b="1" i="1"/>
              <a:t>DIAGNOSTICO DE LA SITUACIÓN ACTUAL</a:t>
            </a:r>
          </a:p>
          <a:p>
            <a:r>
              <a:rPr lang="es-ES_tradnl"/>
              <a:t>Fase 2:</a:t>
            </a:r>
          </a:p>
          <a:p>
            <a:pPr algn="ctr"/>
            <a:r>
              <a:rPr lang="es-ES_tradnl" sz="4000" b="1" i="1"/>
              <a:t>SOLUCIONES</a:t>
            </a:r>
            <a:endParaRPr lang="es-ES" sz="4000" b="1" i="1"/>
          </a:p>
        </p:txBody>
      </p:sp>
    </p:spTree>
  </p:cSld>
  <p:clrMapOvr>
    <a:masterClrMapping/>
  </p:clrMapOvr>
</p:sld>
</file>

<file path=ppt/theme/theme1.xml><?xml version="1.0" encoding="utf-8"?>
<a:theme xmlns:a="http://schemas.openxmlformats.org/drawingml/2006/main" name="Profesional">
  <a:themeElements>
    <a:clrScheme name="Profe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e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C:\MSOffice\Plantillas\Diseños de presentaciones\Profesional.pot</Template>
  <TotalTime>2156</TotalTime>
  <Words>1610</Words>
  <Application>Microsoft PowerPoint</Application>
  <PresentationFormat>Presentación en pantalla (4:3)</PresentationFormat>
  <Paragraphs>596</Paragraphs>
  <Slides>50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50</vt:i4>
      </vt:variant>
    </vt:vector>
  </HeadingPairs>
  <TitlesOfParts>
    <vt:vector size="61" baseType="lpstr">
      <vt:lpstr>Times New Roman</vt:lpstr>
      <vt:lpstr>Monotype Sorts</vt:lpstr>
      <vt:lpstr>Arial Black</vt:lpstr>
      <vt:lpstr>Symbol</vt:lpstr>
      <vt:lpstr>Braggadocio</vt:lpstr>
      <vt:lpstr>Wingdings</vt:lpstr>
      <vt:lpstr>Albertus Extra Bold</vt:lpstr>
      <vt:lpstr>Arial</vt:lpstr>
      <vt:lpstr>Profesional</vt:lpstr>
      <vt:lpstr>ClipArt</vt:lpstr>
      <vt:lpstr>Gráfico de Microsoft Excel</vt:lpstr>
      <vt:lpstr>Proyecto Piloto   Manejo integral de los recursos hídricos y Tratamiento de las aguas servidas – Cuenca del río Cutuchi </vt:lpstr>
      <vt:lpstr>Diapositiva 2</vt:lpstr>
      <vt:lpstr>Diapositiva 3</vt:lpstr>
      <vt:lpstr>Diapositiva 4</vt:lpstr>
      <vt:lpstr>Diapositiva 5</vt:lpstr>
      <vt:lpstr>Diapositiva 6</vt:lpstr>
      <vt:lpstr> CARACTERIZACION DE LA CUENCA DEL RIO CUTUCHI</vt:lpstr>
      <vt:lpstr> CARACTERIZACION DE LA CUENCA DEL RIO CUTUCHI</vt:lpstr>
      <vt:lpstr>Diapositiva 9</vt:lpstr>
      <vt:lpstr>DIAGNOSTICO DE LA SITUACION</vt:lpstr>
      <vt:lpstr>Diapositiva 11</vt:lpstr>
      <vt:lpstr>DIAGNOSTICO DE LA SITUACION</vt:lpstr>
      <vt:lpstr>Calidad del agua: medición</vt:lpstr>
      <vt:lpstr>Diapositiva 14</vt:lpstr>
      <vt:lpstr>DIAGNOSTICO DE LA SITUACION</vt:lpstr>
      <vt:lpstr>DIAGNOSTICO DE LA SITUACION</vt:lpstr>
      <vt:lpstr>DIAGNOSTICO DE LA SITUACION</vt:lpstr>
      <vt:lpstr>DIAGNOSTICO DE LA SITUACION</vt:lpstr>
      <vt:lpstr>FASE 2</vt:lpstr>
      <vt:lpstr>Soluciones a la contaminación</vt:lpstr>
      <vt:lpstr>Diapositiva 21</vt:lpstr>
      <vt:lpstr>Diapositiva 22</vt:lpstr>
      <vt:lpstr>ACCIONES A CORTO PLAZO</vt:lpstr>
      <vt:lpstr>PRESUPUESTO PARA SOLUCION INTEGRAL</vt:lpstr>
      <vt:lpstr>Diapositiva 25</vt:lpstr>
      <vt:lpstr>Diapositiva 26</vt:lpstr>
      <vt:lpstr>Diapositiva 27</vt:lpstr>
      <vt:lpstr>Plan de Gestión Ambiental Manejo Integral de Desechos sólidos</vt:lpstr>
      <vt:lpstr>Soluciones a la demanda de agua</vt:lpstr>
      <vt:lpstr>Diapositiva 30</vt:lpstr>
      <vt:lpstr>Diapositiva 31</vt:lpstr>
      <vt:lpstr>Escenarios de demanda</vt:lpstr>
      <vt:lpstr>Demandas de riego: escenarios</vt:lpstr>
      <vt:lpstr>Agua potable: escenarios</vt:lpstr>
      <vt:lpstr>Energía: escenarios</vt:lpstr>
      <vt:lpstr>Energía: beneficios</vt:lpstr>
      <vt:lpstr>Beneficios totales</vt:lpstr>
      <vt:lpstr>Conclusiones sobre demanda de agua </vt:lpstr>
      <vt:lpstr>GESTION DEL RECURSO </vt:lpstr>
      <vt:lpstr>¿ Porque un Organismo de Cuenca?</vt:lpstr>
      <vt:lpstr>¿ Que instituciones actuan en al cuenca?</vt:lpstr>
      <vt:lpstr>Organigrama del OMCC</vt:lpstr>
      <vt:lpstr>PRESUPUESTO: $. 12’</vt:lpstr>
      <vt:lpstr>Financiamiento</vt:lpstr>
      <vt:lpstr>Multas por Contaminación</vt:lpstr>
      <vt:lpstr>Multas por Contaminación</vt:lpstr>
      <vt:lpstr>Multas por Contaminación</vt:lpstr>
      <vt:lpstr>Diapositiva 48</vt:lpstr>
      <vt:lpstr>Diapositiva 49</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CONSULTORIA   DEL   SIGLO   XXI </dc:title>
  <dc:creator>ASOCIACION DE CIAS CONSULTORAS</dc:creator>
  <cp:lastModifiedBy>bbarrera</cp:lastModifiedBy>
  <cp:revision>93</cp:revision>
  <cp:lastPrinted>1998-07-09T22:47:18Z</cp:lastPrinted>
  <dcterms:created xsi:type="dcterms:W3CDTF">1998-07-08T18:37:10Z</dcterms:created>
  <dcterms:modified xsi:type="dcterms:W3CDTF">2009-07-08T13:11:33Z</dcterms:modified>
</cp:coreProperties>
</file>