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media/audio2" ContentType="audio/x-wav"/>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media/audio1" ContentType="audio/x-wav"/>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6" r:id="rId2"/>
    <p:sldId id="258" r:id="rId3"/>
    <p:sldId id="259" r:id="rId4"/>
    <p:sldId id="260" r:id="rId5"/>
    <p:sldId id="263" r:id="rId6"/>
    <p:sldId id="264" r:id="rId7"/>
    <p:sldId id="261" r:id="rId8"/>
    <p:sldId id="262" r:id="rId9"/>
    <p:sldId id="266" r:id="rId10"/>
    <p:sldId id="257" r:id="rId11"/>
    <p:sldId id="265" r:id="rId12"/>
  </p:sldIdLst>
  <p:sldSz cx="9144000" cy="6858000" type="screen4x3"/>
  <p:notesSz cx="6858000" cy="9144000"/>
  <p:defaultTextStyle>
    <a:defPPr>
      <a:defRPr lang="es-ES_tradnl"/>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734" y="-12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6146" name="Group 2"/>
          <p:cNvGrpSpPr>
            <a:grpSpLocks/>
          </p:cNvGrpSpPr>
          <p:nvPr/>
        </p:nvGrpSpPr>
        <p:grpSpPr bwMode="auto">
          <a:xfrm>
            <a:off x="377825" y="1676400"/>
            <a:ext cx="8389938" cy="4421188"/>
            <a:chOff x="238" y="1056"/>
            <a:chExt cx="5285" cy="2785"/>
          </a:xfrm>
        </p:grpSpPr>
        <p:grpSp>
          <p:nvGrpSpPr>
            <p:cNvPr id="6147" name="Group 3"/>
            <p:cNvGrpSpPr>
              <a:grpSpLocks/>
            </p:cNvGrpSpPr>
            <p:nvPr/>
          </p:nvGrpSpPr>
          <p:grpSpPr bwMode="auto">
            <a:xfrm>
              <a:off x="238" y="1056"/>
              <a:ext cx="5285" cy="1393"/>
              <a:chOff x="238" y="1056"/>
              <a:chExt cx="5285" cy="1393"/>
            </a:xfrm>
          </p:grpSpPr>
          <p:sp>
            <p:nvSpPr>
              <p:cNvPr id="6148"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lstStyle/>
              <a:p>
                <a:endParaRPr lang="es-ES"/>
              </a:p>
            </p:txBody>
          </p:sp>
          <p:sp>
            <p:nvSpPr>
              <p:cNvPr id="6149"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lstStyle/>
              <a:p>
                <a:endParaRPr lang="es-ES"/>
              </a:p>
            </p:txBody>
          </p:sp>
          <p:sp>
            <p:nvSpPr>
              <p:cNvPr id="6150"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lstStyle/>
              <a:p>
                <a:endParaRPr lang="es-ES"/>
              </a:p>
            </p:txBody>
          </p:sp>
        </p:grpSp>
        <p:grpSp>
          <p:nvGrpSpPr>
            <p:cNvPr id="6151" name="Group 7"/>
            <p:cNvGrpSpPr>
              <a:grpSpLocks/>
            </p:cNvGrpSpPr>
            <p:nvPr/>
          </p:nvGrpSpPr>
          <p:grpSpPr bwMode="auto">
            <a:xfrm>
              <a:off x="240" y="3744"/>
              <a:ext cx="5281" cy="97"/>
              <a:chOff x="240" y="3744"/>
              <a:chExt cx="5281" cy="97"/>
            </a:xfrm>
          </p:grpSpPr>
          <p:sp>
            <p:nvSpPr>
              <p:cNvPr id="6152"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lstStyle/>
              <a:p>
                <a:endParaRPr lang="es-ES"/>
              </a:p>
            </p:txBody>
          </p:sp>
          <p:sp>
            <p:nvSpPr>
              <p:cNvPr id="6153"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lstStyle/>
              <a:p>
                <a:endParaRPr lang="es-ES"/>
              </a:p>
            </p:txBody>
          </p:sp>
          <p:sp>
            <p:nvSpPr>
              <p:cNvPr id="6154"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lstStyle/>
              <a:p>
                <a:endParaRPr lang="es-ES"/>
              </a:p>
            </p:txBody>
          </p:sp>
        </p:grpSp>
        <p:grpSp>
          <p:nvGrpSpPr>
            <p:cNvPr id="6155" name="Group 11"/>
            <p:cNvGrpSpPr>
              <a:grpSpLocks/>
            </p:cNvGrpSpPr>
            <p:nvPr/>
          </p:nvGrpSpPr>
          <p:grpSpPr bwMode="auto">
            <a:xfrm>
              <a:off x="338" y="1200"/>
              <a:ext cx="97" cy="1104"/>
              <a:chOff x="338" y="1200"/>
              <a:chExt cx="97" cy="1104"/>
            </a:xfrm>
          </p:grpSpPr>
          <p:sp useBgFill="1">
            <p:nvSpPr>
              <p:cNvPr id="6156"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lstStyle/>
              <a:p>
                <a:endParaRPr lang="es-ES"/>
              </a:p>
            </p:txBody>
          </p:sp>
          <p:sp>
            <p:nvSpPr>
              <p:cNvPr id="6157"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lstStyle/>
              <a:p>
                <a:endParaRPr lang="es-ES"/>
              </a:p>
            </p:txBody>
          </p:sp>
          <p:sp>
            <p:nvSpPr>
              <p:cNvPr id="6158"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lstStyle/>
              <a:p>
                <a:endParaRPr lang="es-ES"/>
              </a:p>
            </p:txBody>
          </p:sp>
        </p:grpSp>
      </p:grpSp>
      <p:sp>
        <p:nvSpPr>
          <p:cNvPr id="6159" name="Rectangle 15"/>
          <p:cNvSpPr>
            <a:spLocks noGrp="1" noChangeArrowheads="1"/>
          </p:cNvSpPr>
          <p:nvPr>
            <p:ph type="ctrTitle" sz="quarter"/>
          </p:nvPr>
        </p:nvSpPr>
        <p:spPr>
          <a:xfrm>
            <a:off x="836613" y="2133600"/>
            <a:ext cx="7772400" cy="1143000"/>
          </a:xfrm>
        </p:spPr>
        <p:txBody>
          <a:bodyPr/>
          <a:lstStyle>
            <a:lvl1pPr>
              <a:defRPr/>
            </a:lvl1pPr>
          </a:lstStyle>
          <a:p>
            <a:r>
              <a:rPr lang="en-US"/>
              <a:t>Haga clic para modificar el estilo de título del patrón</a:t>
            </a:r>
          </a:p>
        </p:txBody>
      </p:sp>
      <p:sp>
        <p:nvSpPr>
          <p:cNvPr id="6160"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2" charset="2"/>
              <a:buNone/>
              <a:defRPr/>
            </a:lvl1pPr>
          </a:lstStyle>
          <a:p>
            <a:r>
              <a:rPr lang="en-US"/>
              <a:t>Haga clic para modificar el estilo de subtítulo del patrón</a:t>
            </a:r>
          </a:p>
        </p:txBody>
      </p:sp>
      <p:sp>
        <p:nvSpPr>
          <p:cNvPr id="6161" name="Rectangle 17"/>
          <p:cNvSpPr>
            <a:spLocks noGrp="1" noChangeArrowheads="1"/>
          </p:cNvSpPr>
          <p:nvPr>
            <p:ph type="dt" sz="quarter" idx="2"/>
          </p:nvPr>
        </p:nvSpPr>
        <p:spPr>
          <a:xfrm>
            <a:off x="381000" y="6324600"/>
            <a:ext cx="1905000" cy="457200"/>
          </a:xfrm>
        </p:spPr>
        <p:txBody>
          <a:bodyPr/>
          <a:lstStyle>
            <a:lvl1pPr>
              <a:defRPr/>
            </a:lvl1pPr>
          </a:lstStyle>
          <a:p>
            <a:endParaRPr lang="en-US"/>
          </a:p>
        </p:txBody>
      </p:sp>
      <p:sp>
        <p:nvSpPr>
          <p:cNvPr id="6162" name="Rectangle 18"/>
          <p:cNvSpPr>
            <a:spLocks noGrp="1" noChangeArrowheads="1"/>
          </p:cNvSpPr>
          <p:nvPr>
            <p:ph type="ftr" sz="quarter" idx="3"/>
          </p:nvPr>
        </p:nvSpPr>
        <p:spPr>
          <a:xfrm>
            <a:off x="3124200" y="6324600"/>
            <a:ext cx="2895600" cy="457200"/>
          </a:xfrm>
        </p:spPr>
        <p:txBody>
          <a:bodyPr/>
          <a:lstStyle>
            <a:lvl1pPr>
              <a:defRPr/>
            </a:lvl1pPr>
          </a:lstStyle>
          <a:p>
            <a:endParaRPr lang="en-US"/>
          </a:p>
        </p:txBody>
      </p:sp>
      <p:sp>
        <p:nvSpPr>
          <p:cNvPr id="6163" name="Rectangle 19"/>
          <p:cNvSpPr>
            <a:spLocks noGrp="1" noChangeArrowheads="1"/>
          </p:cNvSpPr>
          <p:nvPr>
            <p:ph type="sldNum" sz="quarter" idx="4"/>
          </p:nvPr>
        </p:nvSpPr>
        <p:spPr>
          <a:xfrm>
            <a:off x="6858000" y="6324600"/>
            <a:ext cx="1905000" cy="457200"/>
          </a:xfrm>
        </p:spPr>
        <p:txBody>
          <a:bodyPr/>
          <a:lstStyle>
            <a:lvl1pPr>
              <a:defRPr/>
            </a:lvl1pPr>
          </a:lstStyle>
          <a:p>
            <a:fld id="{F2FF17FC-E96B-4E96-81B7-C67D9D5E5448}"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D22564B6-1536-4E4A-B6F8-0727359CE897}"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67500" y="342900"/>
            <a:ext cx="1943100" cy="55245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838200" y="342900"/>
            <a:ext cx="5676900" cy="55245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D2B76248-8030-4ED7-960D-E6874AE0710F}"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12C6768A-1328-4508-BEEE-6BB0FDF1AF07}"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7AAC6493-B36D-4606-9F79-EE398F2395F4}"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0C253795-DBF6-4ECA-ADC4-98F71F30F707}"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151D27E7-3DCE-4696-846C-2019EFE97BF4}"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6958600E-662F-42E9-A1FE-758A7B2B6861}"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A5774731-CBE1-4FD9-BB21-DEEF83A692E7}"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431C0F9E-CFF2-42F3-895B-DA665B22548F}"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5300B3B3-1BD5-4B8C-A852-E4536D942176}"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381000" y="304800"/>
            <a:ext cx="8383588" cy="6022975"/>
            <a:chOff x="240" y="192"/>
            <a:chExt cx="5281" cy="3794"/>
          </a:xfrm>
        </p:grpSpPr>
        <p:grpSp>
          <p:nvGrpSpPr>
            <p:cNvPr id="5123" name="Group 3"/>
            <p:cNvGrpSpPr>
              <a:grpSpLocks/>
            </p:cNvGrpSpPr>
            <p:nvPr/>
          </p:nvGrpSpPr>
          <p:grpSpPr bwMode="auto">
            <a:xfrm>
              <a:off x="240" y="1008"/>
              <a:ext cx="5281" cy="2978"/>
              <a:chOff x="240" y="1008"/>
              <a:chExt cx="5281" cy="2978"/>
            </a:xfrm>
          </p:grpSpPr>
          <p:sp>
            <p:nvSpPr>
              <p:cNvPr id="5124" name="Rectangle 4"/>
              <p:cNvSpPr>
                <a:spLocks noChangeArrowheads="1"/>
              </p:cNvSpPr>
              <p:nvPr/>
            </p:nvSpPr>
            <p:spPr bwMode="auto">
              <a:xfrm>
                <a:off x="245" y="1010"/>
                <a:ext cx="5269" cy="2976"/>
              </a:xfrm>
              <a:prstGeom prst="rect">
                <a:avLst/>
              </a:prstGeom>
              <a:solidFill>
                <a:srgbClr val="EAEAEA">
                  <a:alpha val="50000"/>
                </a:srgbClr>
              </a:solidFill>
              <a:ln w="9525">
                <a:noFill/>
                <a:miter lim="800000"/>
                <a:headEnd/>
                <a:tailEnd/>
              </a:ln>
              <a:effectLst/>
            </p:spPr>
            <p:txBody>
              <a:bodyPr wrap="none" anchor="ctr"/>
              <a:lstStyle/>
              <a:p>
                <a:endParaRPr lang="es-ES"/>
              </a:p>
            </p:txBody>
          </p:sp>
          <p:sp>
            <p:nvSpPr>
              <p:cNvPr id="5125" name="Freeform 5"/>
              <p:cNvSpPr>
                <a:spLocks/>
              </p:cNvSpPr>
              <p:nvPr/>
            </p:nvSpPr>
            <p:spPr bwMode="auto">
              <a:xfrm>
                <a:off x="240" y="1008"/>
                <a:ext cx="5269" cy="2977"/>
              </a:xfrm>
              <a:custGeom>
                <a:avLst/>
                <a:gdLst/>
                <a:ahLst/>
                <a:cxnLst>
                  <a:cxn ang="0">
                    <a:pos x="5268" y="0"/>
                  </a:cxn>
                  <a:cxn ang="0">
                    <a:pos x="0" y="0"/>
                  </a:cxn>
                  <a:cxn ang="0">
                    <a:pos x="0" y="2976"/>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ffectLst/>
            </p:spPr>
            <p:txBody>
              <a:bodyPr/>
              <a:lstStyle/>
              <a:p>
                <a:endParaRPr lang="es-ES"/>
              </a:p>
            </p:txBody>
          </p:sp>
          <p:sp>
            <p:nvSpPr>
              <p:cNvPr id="5126" name="Freeform 6"/>
              <p:cNvSpPr>
                <a:spLocks/>
              </p:cNvSpPr>
              <p:nvPr/>
            </p:nvSpPr>
            <p:spPr bwMode="auto">
              <a:xfrm>
                <a:off x="252" y="1008"/>
                <a:ext cx="5269" cy="2977"/>
              </a:xfrm>
              <a:custGeom>
                <a:avLst/>
                <a:gdLst/>
                <a:ahLst/>
                <a:cxnLst>
                  <a:cxn ang="0">
                    <a:pos x="5268" y="0"/>
                  </a:cxn>
                  <a:cxn ang="0">
                    <a:pos x="5268" y="2976"/>
                  </a:cxn>
                  <a:cxn ang="0">
                    <a:pos x="0" y="2976"/>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ffectLst/>
            </p:spPr>
            <p:txBody>
              <a:bodyPr/>
              <a:lstStyle/>
              <a:p>
                <a:endParaRPr lang="es-ES"/>
              </a:p>
            </p:txBody>
          </p:sp>
        </p:grpSp>
        <p:grpSp>
          <p:nvGrpSpPr>
            <p:cNvPr id="5127" name="Group 7"/>
            <p:cNvGrpSpPr>
              <a:grpSpLocks/>
            </p:cNvGrpSpPr>
            <p:nvPr/>
          </p:nvGrpSpPr>
          <p:grpSpPr bwMode="auto">
            <a:xfrm>
              <a:off x="336" y="1103"/>
              <a:ext cx="97" cy="2785"/>
              <a:chOff x="336" y="1103"/>
              <a:chExt cx="97" cy="2785"/>
            </a:xfrm>
          </p:grpSpPr>
          <p:sp useBgFill="1">
            <p:nvSpPr>
              <p:cNvPr id="5128" name="Rectangle 8"/>
              <p:cNvSpPr>
                <a:spLocks noChangeArrowheads="1"/>
              </p:cNvSpPr>
              <p:nvPr/>
            </p:nvSpPr>
            <p:spPr bwMode="auto">
              <a:xfrm>
                <a:off x="336" y="1104"/>
                <a:ext cx="96" cy="2784"/>
              </a:xfrm>
              <a:prstGeom prst="rect">
                <a:avLst/>
              </a:prstGeom>
              <a:ln w="9525">
                <a:noFill/>
                <a:miter lim="800000"/>
                <a:headEnd/>
                <a:tailEnd/>
              </a:ln>
              <a:effectLst/>
            </p:spPr>
            <p:txBody>
              <a:bodyPr wrap="none" anchor="ctr"/>
              <a:lstStyle/>
              <a:p>
                <a:endParaRPr lang="es-ES"/>
              </a:p>
            </p:txBody>
          </p:sp>
          <p:sp>
            <p:nvSpPr>
              <p:cNvPr id="5129" name="Freeform 9"/>
              <p:cNvSpPr>
                <a:spLocks/>
              </p:cNvSpPr>
              <p:nvPr/>
            </p:nvSpPr>
            <p:spPr bwMode="auto">
              <a:xfrm>
                <a:off x="336" y="1103"/>
                <a:ext cx="97" cy="2785"/>
              </a:xfrm>
              <a:custGeom>
                <a:avLst/>
                <a:gdLst/>
                <a:ahLst/>
                <a:cxnLst>
                  <a:cxn ang="0">
                    <a:pos x="0" y="2784"/>
                  </a:cxn>
                  <a:cxn ang="0">
                    <a:pos x="96" y="2784"/>
                  </a:cxn>
                  <a:cxn ang="0">
                    <a:pos x="96" y="0"/>
                  </a:cxn>
                </a:cxnLst>
                <a:rect l="0" t="0" r="r" b="b"/>
                <a:pathLst>
                  <a:path w="97" h="2785">
                    <a:moveTo>
                      <a:pt x="0" y="2784"/>
                    </a:moveTo>
                    <a:lnTo>
                      <a:pt x="96" y="2784"/>
                    </a:lnTo>
                    <a:lnTo>
                      <a:pt x="96" y="0"/>
                    </a:lnTo>
                  </a:path>
                </a:pathLst>
              </a:custGeom>
              <a:noFill/>
              <a:ln w="12700" cap="rnd" cmpd="sng">
                <a:solidFill>
                  <a:srgbClr val="B2B2B2"/>
                </a:solidFill>
                <a:prstDash val="solid"/>
                <a:round/>
                <a:headEnd type="none" w="sm" len="sm"/>
                <a:tailEnd type="none" w="sm" len="sm"/>
              </a:ln>
              <a:effectLst/>
            </p:spPr>
            <p:txBody>
              <a:bodyPr/>
              <a:lstStyle/>
              <a:p>
                <a:endParaRPr lang="es-ES"/>
              </a:p>
            </p:txBody>
          </p:sp>
          <p:sp>
            <p:nvSpPr>
              <p:cNvPr id="5130" name="Freeform 10"/>
              <p:cNvSpPr>
                <a:spLocks/>
              </p:cNvSpPr>
              <p:nvPr/>
            </p:nvSpPr>
            <p:spPr bwMode="auto">
              <a:xfrm>
                <a:off x="336" y="1103"/>
                <a:ext cx="97" cy="2785"/>
              </a:xfrm>
              <a:custGeom>
                <a:avLst/>
                <a:gdLst/>
                <a:ahLst/>
                <a:cxnLst>
                  <a:cxn ang="0">
                    <a:pos x="0" y="2784"/>
                  </a:cxn>
                  <a:cxn ang="0">
                    <a:pos x="0" y="0"/>
                  </a:cxn>
                  <a:cxn ang="0">
                    <a:pos x="96" y="0"/>
                  </a:cxn>
                </a:cxnLst>
                <a:rect l="0" t="0" r="r" b="b"/>
                <a:pathLst>
                  <a:path w="97" h="2785">
                    <a:moveTo>
                      <a:pt x="0" y="2784"/>
                    </a:moveTo>
                    <a:lnTo>
                      <a:pt x="0" y="0"/>
                    </a:lnTo>
                    <a:lnTo>
                      <a:pt x="96" y="0"/>
                    </a:lnTo>
                  </a:path>
                </a:pathLst>
              </a:custGeom>
              <a:noFill/>
              <a:ln w="12700" cap="rnd" cmpd="sng">
                <a:solidFill>
                  <a:srgbClr val="FFFFFF"/>
                </a:solidFill>
                <a:prstDash val="solid"/>
                <a:round/>
                <a:headEnd type="none" w="sm" len="sm"/>
                <a:tailEnd type="none" w="sm" len="sm"/>
              </a:ln>
              <a:effectLst/>
            </p:spPr>
            <p:txBody>
              <a:bodyPr/>
              <a:lstStyle/>
              <a:p>
                <a:endParaRPr lang="es-ES"/>
              </a:p>
            </p:txBody>
          </p:sp>
        </p:grpSp>
        <p:grpSp>
          <p:nvGrpSpPr>
            <p:cNvPr id="5131" name="Group 11"/>
            <p:cNvGrpSpPr>
              <a:grpSpLocks/>
            </p:cNvGrpSpPr>
            <p:nvPr/>
          </p:nvGrpSpPr>
          <p:grpSpPr bwMode="auto">
            <a:xfrm>
              <a:off x="240" y="192"/>
              <a:ext cx="193" cy="721"/>
              <a:chOff x="240" y="192"/>
              <a:chExt cx="193" cy="721"/>
            </a:xfrm>
          </p:grpSpPr>
          <p:sp>
            <p:nvSpPr>
              <p:cNvPr id="5132" name="Rectangle 12"/>
              <p:cNvSpPr>
                <a:spLocks noChangeArrowheads="1"/>
              </p:cNvSpPr>
              <p:nvPr/>
            </p:nvSpPr>
            <p:spPr bwMode="auto">
              <a:xfrm>
                <a:off x="240" y="192"/>
                <a:ext cx="192" cy="720"/>
              </a:xfrm>
              <a:prstGeom prst="rect">
                <a:avLst/>
              </a:prstGeom>
              <a:solidFill>
                <a:srgbClr val="EAEAEA">
                  <a:alpha val="50000"/>
                </a:srgbClr>
              </a:solidFill>
              <a:ln w="9525">
                <a:noFill/>
                <a:miter lim="800000"/>
                <a:headEnd/>
                <a:tailEnd/>
              </a:ln>
              <a:effectLst/>
            </p:spPr>
            <p:txBody>
              <a:bodyPr wrap="none" anchor="ctr"/>
              <a:lstStyle/>
              <a:p>
                <a:endParaRPr lang="es-ES"/>
              </a:p>
            </p:txBody>
          </p:sp>
          <p:sp>
            <p:nvSpPr>
              <p:cNvPr id="5133" name="Freeform 13"/>
              <p:cNvSpPr>
                <a:spLocks/>
              </p:cNvSpPr>
              <p:nvPr/>
            </p:nvSpPr>
            <p:spPr bwMode="auto">
              <a:xfrm>
                <a:off x="240" y="192"/>
                <a:ext cx="193" cy="721"/>
              </a:xfrm>
              <a:custGeom>
                <a:avLst/>
                <a:gdLst/>
                <a:ahLst/>
                <a:cxnLst>
                  <a:cxn ang="0">
                    <a:pos x="192" y="0"/>
                  </a:cxn>
                  <a:cxn ang="0">
                    <a:pos x="0" y="0"/>
                  </a:cxn>
                  <a:cxn ang="0">
                    <a:pos x="0" y="720"/>
                  </a:cxn>
                </a:cxnLst>
                <a:rect l="0" t="0" r="r" b="b"/>
                <a:pathLst>
                  <a:path w="193" h="721">
                    <a:moveTo>
                      <a:pt x="192" y="0"/>
                    </a:moveTo>
                    <a:lnTo>
                      <a:pt x="0" y="0"/>
                    </a:lnTo>
                    <a:lnTo>
                      <a:pt x="0" y="720"/>
                    </a:lnTo>
                  </a:path>
                </a:pathLst>
              </a:custGeom>
              <a:noFill/>
              <a:ln w="12700" cap="rnd" cmpd="sng">
                <a:solidFill>
                  <a:srgbClr val="B2B2B2"/>
                </a:solidFill>
                <a:prstDash val="solid"/>
                <a:round/>
                <a:headEnd type="none" w="sm" len="sm"/>
                <a:tailEnd type="none" w="sm" len="sm"/>
              </a:ln>
              <a:effectLst/>
            </p:spPr>
            <p:txBody>
              <a:bodyPr/>
              <a:lstStyle/>
              <a:p>
                <a:endParaRPr lang="es-ES"/>
              </a:p>
            </p:txBody>
          </p:sp>
          <p:sp>
            <p:nvSpPr>
              <p:cNvPr id="5134" name="Freeform 14"/>
              <p:cNvSpPr>
                <a:spLocks/>
              </p:cNvSpPr>
              <p:nvPr/>
            </p:nvSpPr>
            <p:spPr bwMode="auto">
              <a:xfrm>
                <a:off x="240" y="192"/>
                <a:ext cx="193" cy="721"/>
              </a:xfrm>
              <a:custGeom>
                <a:avLst/>
                <a:gdLst/>
                <a:ahLst/>
                <a:cxnLst>
                  <a:cxn ang="0">
                    <a:pos x="192" y="0"/>
                  </a:cxn>
                  <a:cxn ang="0">
                    <a:pos x="192" y="720"/>
                  </a:cxn>
                  <a:cxn ang="0">
                    <a:pos x="0" y="720"/>
                  </a:cxn>
                </a:cxnLst>
                <a:rect l="0" t="0" r="r" b="b"/>
                <a:pathLst>
                  <a:path w="193" h="721">
                    <a:moveTo>
                      <a:pt x="192" y="0"/>
                    </a:moveTo>
                    <a:lnTo>
                      <a:pt x="192" y="720"/>
                    </a:lnTo>
                    <a:lnTo>
                      <a:pt x="0" y="720"/>
                    </a:lnTo>
                  </a:path>
                </a:pathLst>
              </a:custGeom>
              <a:noFill/>
              <a:ln w="12700" cap="rnd" cmpd="sng">
                <a:solidFill>
                  <a:srgbClr val="FFFFFF"/>
                </a:solidFill>
                <a:prstDash val="solid"/>
                <a:round/>
                <a:headEnd type="none" w="sm" len="sm"/>
                <a:tailEnd type="none" w="sm" len="sm"/>
              </a:ln>
              <a:effectLst/>
            </p:spPr>
            <p:txBody>
              <a:bodyPr/>
              <a:lstStyle/>
              <a:p>
                <a:endParaRPr lang="es-ES"/>
              </a:p>
            </p:txBody>
          </p:sp>
        </p:grpSp>
      </p:grpSp>
      <p:sp>
        <p:nvSpPr>
          <p:cNvPr id="5135" name="Rectangle 15"/>
          <p:cNvSpPr>
            <a:spLocks noGrp="1" noChangeArrowheads="1"/>
          </p:cNvSpPr>
          <p:nvPr>
            <p:ph type="title"/>
          </p:nvPr>
        </p:nvSpPr>
        <p:spPr bwMode="auto">
          <a:xfrm>
            <a:off x="838200" y="342900"/>
            <a:ext cx="7772400" cy="11049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Haga clic para modificar el estilo de título del patrón</a:t>
            </a:r>
          </a:p>
        </p:txBody>
      </p:sp>
      <p:sp>
        <p:nvSpPr>
          <p:cNvPr id="5136" name="Rectangle 16"/>
          <p:cNvSpPr>
            <a:spLocks noGrp="1" noChangeArrowheads="1"/>
          </p:cNvSpPr>
          <p:nvPr>
            <p:ph type="body" idx="1"/>
          </p:nvPr>
        </p:nvSpPr>
        <p:spPr bwMode="auto">
          <a:xfrm>
            <a:off x="838200" y="17526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5137" name="Rectangle 17"/>
          <p:cNvSpPr>
            <a:spLocks noGrp="1" noChangeArrowheads="1"/>
          </p:cNvSpPr>
          <p:nvPr>
            <p:ph type="dt" sz="half" idx="2"/>
          </p:nvPr>
        </p:nvSpPr>
        <p:spPr bwMode="auto">
          <a:xfrm>
            <a:off x="381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a:p>
        </p:txBody>
      </p:sp>
      <p:sp>
        <p:nvSpPr>
          <p:cNvPr id="5138" name="Rectangle 18"/>
          <p:cNvSpPr>
            <a:spLocks noGrp="1" noChangeArrowheads="1"/>
          </p:cNvSpPr>
          <p:nvPr>
            <p:ph type="ftr" sz="quarter" idx="3"/>
          </p:nvPr>
        </p:nvSpPr>
        <p:spPr bwMode="auto">
          <a:xfrm>
            <a:off x="3124200" y="63230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5139" name="Rectangle 19"/>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fld id="{F8CA8C8D-B4E5-4244-A2D6-AA31E29FAC87}"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2"/><Relationship Id="rId2" Type="http://schemas.openxmlformats.org/officeDocument/2006/relationships/audio" Target="../media/audio1"/><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2" name="Object 4"/>
          <p:cNvGraphicFramePr>
            <a:graphicFrameLocks noChangeAspect="1"/>
          </p:cNvGraphicFramePr>
          <p:nvPr/>
        </p:nvGraphicFramePr>
        <p:xfrm>
          <a:off x="4800600" y="1752600"/>
          <a:ext cx="4114800" cy="3290888"/>
        </p:xfrm>
        <a:graphic>
          <a:graphicData uri="http://schemas.openxmlformats.org/presentationml/2006/ole">
            <p:oleObj spid="_x0000_s2052" name="Imagen" r:id="rId3" imgW="2000000" imgH="1580952" progId="MS_ClipArt_Gallery.2">
              <p:embed/>
            </p:oleObj>
          </a:graphicData>
        </a:graphic>
      </p:graphicFrame>
      <p:sp>
        <p:nvSpPr>
          <p:cNvPr id="2053" name="Text Box 5"/>
          <p:cNvSpPr txBox="1">
            <a:spLocks noChangeArrowheads="1"/>
          </p:cNvSpPr>
          <p:nvPr/>
        </p:nvSpPr>
        <p:spPr bwMode="auto">
          <a:xfrm>
            <a:off x="1600200" y="0"/>
            <a:ext cx="6096000" cy="1006475"/>
          </a:xfrm>
          <a:prstGeom prst="rect">
            <a:avLst/>
          </a:prstGeom>
          <a:noFill/>
          <a:ln w="9525">
            <a:noFill/>
            <a:miter lim="800000"/>
            <a:headEnd/>
            <a:tailEnd/>
          </a:ln>
          <a:effectLst/>
        </p:spPr>
        <p:txBody>
          <a:bodyPr>
            <a:spAutoFit/>
          </a:bodyPr>
          <a:lstStyle/>
          <a:p>
            <a:pPr algn="ctr">
              <a:spcBef>
                <a:spcPct val="50000"/>
              </a:spcBef>
            </a:pPr>
            <a:r>
              <a:rPr lang="es-ES_tradnl" sz="6000" b="1" i="1">
                <a:latin typeface="Georgia" pitchFamily="18" charset="0"/>
              </a:rPr>
              <a:t>P C S</a:t>
            </a:r>
            <a:endParaRPr lang="es-ES_tradnl" sz="6000"/>
          </a:p>
        </p:txBody>
      </p:sp>
      <p:sp>
        <p:nvSpPr>
          <p:cNvPr id="2055" name="Text Box 7"/>
          <p:cNvSpPr txBox="1">
            <a:spLocks noChangeArrowheads="1"/>
          </p:cNvSpPr>
          <p:nvPr/>
        </p:nvSpPr>
        <p:spPr bwMode="auto">
          <a:xfrm>
            <a:off x="1066800" y="838200"/>
            <a:ext cx="3048000" cy="457200"/>
          </a:xfrm>
          <a:prstGeom prst="rect">
            <a:avLst/>
          </a:prstGeom>
          <a:noFill/>
          <a:ln w="9525">
            <a:noFill/>
            <a:miter lim="800000"/>
            <a:headEnd/>
            <a:tailEnd/>
          </a:ln>
          <a:effectLst/>
        </p:spPr>
        <p:txBody>
          <a:bodyPr>
            <a:spAutoFit/>
          </a:bodyPr>
          <a:lstStyle/>
          <a:p>
            <a:pPr algn="ctr">
              <a:spcBef>
                <a:spcPct val="50000"/>
              </a:spcBef>
            </a:pPr>
            <a:r>
              <a:rPr lang="es-ES_tradnl" b="1"/>
              <a:t>VENTAJAS</a:t>
            </a:r>
          </a:p>
        </p:txBody>
      </p:sp>
      <p:sp>
        <p:nvSpPr>
          <p:cNvPr id="2056" name="Text Box 8"/>
          <p:cNvSpPr txBox="1">
            <a:spLocks noChangeArrowheads="1"/>
          </p:cNvSpPr>
          <p:nvPr/>
        </p:nvSpPr>
        <p:spPr bwMode="auto">
          <a:xfrm>
            <a:off x="838200" y="1295400"/>
            <a:ext cx="3581400" cy="5883275"/>
          </a:xfrm>
          <a:prstGeom prst="rect">
            <a:avLst/>
          </a:prstGeom>
          <a:noFill/>
          <a:ln w="9525">
            <a:noFill/>
            <a:miter lim="800000"/>
            <a:headEnd/>
            <a:tailEnd/>
          </a:ln>
          <a:effectLst/>
        </p:spPr>
        <p:txBody>
          <a:bodyPr>
            <a:spAutoFit/>
          </a:bodyPr>
          <a:lstStyle/>
          <a:p>
            <a:pPr>
              <a:spcBef>
                <a:spcPct val="50000"/>
              </a:spcBef>
              <a:buFontTx/>
              <a:buChar char="•"/>
            </a:pPr>
            <a:r>
              <a:rPr lang="es-ES_tradnl" sz="2000"/>
              <a:t>Mejor calidad de voz</a:t>
            </a:r>
          </a:p>
          <a:p>
            <a:pPr>
              <a:spcBef>
                <a:spcPct val="50000"/>
              </a:spcBef>
              <a:buFontTx/>
              <a:buChar char="•"/>
            </a:pPr>
            <a:r>
              <a:rPr lang="es-ES_tradnl" sz="2000"/>
              <a:t>Mayor seguridad y privacidad gracias a la tecnología CDMA</a:t>
            </a:r>
          </a:p>
          <a:p>
            <a:pPr>
              <a:spcBef>
                <a:spcPct val="50000"/>
              </a:spcBef>
              <a:buFontTx/>
              <a:buChar char="•"/>
            </a:pPr>
            <a:r>
              <a:rPr lang="es-ES_tradnl" sz="2000"/>
              <a:t>Accesos a redes de datos  GRPS con mayor ancho de banda. </a:t>
            </a:r>
          </a:p>
          <a:p>
            <a:pPr>
              <a:spcBef>
                <a:spcPct val="50000"/>
              </a:spcBef>
              <a:buFontTx/>
              <a:buChar char="•"/>
            </a:pPr>
            <a:r>
              <a:rPr lang="es-ES_tradnl" sz="2000"/>
              <a:t>Accesos a Internet</a:t>
            </a:r>
          </a:p>
          <a:p>
            <a:pPr>
              <a:spcBef>
                <a:spcPct val="50000"/>
              </a:spcBef>
              <a:buFontTx/>
              <a:buChar char="•"/>
            </a:pPr>
            <a:r>
              <a:rPr lang="es-ES_tradnl" sz="2000"/>
              <a:t>Correo eléctronico en su handset</a:t>
            </a:r>
          </a:p>
          <a:p>
            <a:pPr>
              <a:spcBef>
                <a:spcPct val="50000"/>
              </a:spcBef>
              <a:buFontTx/>
              <a:buChar char="•"/>
            </a:pPr>
            <a:r>
              <a:rPr lang="es-ES_tradnl" sz="2000"/>
              <a:t>Roaming internacional.</a:t>
            </a:r>
          </a:p>
          <a:p>
            <a:pPr>
              <a:spcBef>
                <a:spcPct val="50000"/>
              </a:spcBef>
              <a:buFontTx/>
              <a:buChar char="•"/>
            </a:pPr>
            <a:r>
              <a:rPr lang="es-ES_tradnl" sz="2000"/>
              <a:t>Movilidad esta tanto en el individuo como en el protatil</a:t>
            </a:r>
          </a:p>
          <a:p>
            <a:pPr>
              <a:spcBef>
                <a:spcPct val="50000"/>
              </a:spcBef>
              <a:buFontTx/>
              <a:buChar char="•"/>
            </a:pPr>
            <a:r>
              <a:rPr lang="es-ES_tradnl" sz="2000"/>
              <a:t>Menor potencia de salida, por tanto, la batería tiene mayor durabiliadad</a:t>
            </a:r>
          </a:p>
          <a:p>
            <a:pPr>
              <a:spcBef>
                <a:spcPct val="50000"/>
              </a:spcBef>
              <a:buFontTx/>
              <a:buChar char="•"/>
            </a:pPr>
            <a:endParaRPr lang="es-ES_tradnl"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0" y="304800"/>
            <a:ext cx="4191000" cy="1311275"/>
          </a:xfrm>
          <a:prstGeom prst="rect">
            <a:avLst/>
          </a:prstGeom>
          <a:noFill/>
          <a:ln w="9525">
            <a:noFill/>
            <a:miter lim="800000"/>
            <a:headEnd/>
            <a:tailEnd/>
          </a:ln>
          <a:effectLst/>
        </p:spPr>
        <p:txBody>
          <a:bodyPr>
            <a:spAutoFit/>
          </a:bodyPr>
          <a:lstStyle/>
          <a:p>
            <a:pPr algn="ctr">
              <a:spcBef>
                <a:spcPct val="50000"/>
              </a:spcBef>
            </a:pPr>
            <a:r>
              <a:rPr lang="es-ES_tradnl" sz="4000"/>
              <a:t>Desventajas del PCS</a:t>
            </a:r>
          </a:p>
        </p:txBody>
      </p:sp>
      <p:sp>
        <p:nvSpPr>
          <p:cNvPr id="7171" name="Text Box 3"/>
          <p:cNvSpPr txBox="1">
            <a:spLocks noChangeArrowheads="1"/>
          </p:cNvSpPr>
          <p:nvPr/>
        </p:nvSpPr>
        <p:spPr bwMode="auto">
          <a:xfrm>
            <a:off x="762000" y="2209800"/>
            <a:ext cx="6858000" cy="2282825"/>
          </a:xfrm>
          <a:prstGeom prst="rect">
            <a:avLst/>
          </a:prstGeom>
          <a:noFill/>
          <a:ln w="9525">
            <a:noFill/>
            <a:miter lim="800000"/>
            <a:headEnd/>
            <a:tailEnd/>
          </a:ln>
          <a:effectLst/>
        </p:spPr>
        <p:txBody>
          <a:bodyPr>
            <a:spAutoFit/>
          </a:bodyPr>
          <a:lstStyle/>
          <a:p>
            <a:pPr>
              <a:spcBef>
                <a:spcPct val="50000"/>
              </a:spcBef>
              <a:buFontTx/>
              <a:buChar char="•"/>
            </a:pPr>
            <a:r>
              <a:rPr lang="es-ES_tradnl"/>
              <a:t>Costos iniciales de Operación son Altos</a:t>
            </a:r>
          </a:p>
          <a:p>
            <a:pPr>
              <a:spcBef>
                <a:spcPct val="50000"/>
              </a:spcBef>
              <a:buFontTx/>
              <a:buChar char="•"/>
            </a:pPr>
            <a:r>
              <a:rPr lang="es-ES_tradnl"/>
              <a:t>En el Ecuador las tecnologías de comunicaciones en el Ecuador no son de vanguardia</a:t>
            </a:r>
          </a:p>
          <a:p>
            <a:pPr>
              <a:spcBef>
                <a:spcPct val="50000"/>
              </a:spcBef>
              <a:buFontTx/>
              <a:buChar char="•"/>
            </a:pPr>
            <a:r>
              <a:rPr lang="es-ES_tradnl"/>
              <a:t>El internet movíl aun no esta normalizado por completo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2286000"/>
            <a:ext cx="8001000" cy="4117975"/>
          </a:xfrm>
          <a:prstGeom prst="rect">
            <a:avLst/>
          </a:prstGeom>
          <a:noFill/>
          <a:ln w="9525">
            <a:noFill/>
            <a:miter lim="800000"/>
            <a:headEnd/>
            <a:tailEnd/>
          </a:ln>
          <a:effectLst/>
        </p:spPr>
        <p:txBody>
          <a:bodyPr>
            <a:spAutoFit/>
          </a:bodyPr>
          <a:lstStyle/>
          <a:p>
            <a:pPr>
              <a:spcBef>
                <a:spcPts val="500"/>
              </a:spcBef>
              <a:spcAft>
                <a:spcPts val="500"/>
              </a:spcAft>
            </a:pPr>
            <a:r>
              <a:rPr lang="es-ES_tradnl" sz="2000"/>
              <a:t/>
            </a:r>
            <a:br>
              <a:rPr lang="es-ES_tradnl" sz="2000"/>
            </a:br>
            <a:r>
              <a:rPr lang="es-ES_tradnl" sz="2000"/>
              <a:t>No todas son rosas para el WAP. En primer lugar, existen </a:t>
            </a:r>
            <a:r>
              <a:rPr lang="es-ES_tradnl" sz="2000" b="1"/>
              <a:t>problemas de compatibilidad</a:t>
            </a:r>
            <a:r>
              <a:rPr lang="es-ES_tradnl" sz="2000"/>
              <a:t> entre las distintas terminales y el lenguaje WML, de manera que las aplicaciones no funcionan de igual forma en todos los teléfonos. Por ejemplo las oferta de unidades PCS en la Argentina no es demasiado amplia y la limitada velocidad de acceso a Internet no juega a favor de la generalización de esta tecnología. Se espera que en 2002 se pueda acceder a la tecnología General Packet Radio Services (GPRS) que permitirá velocidades de transferencia de 115 kbps, quedando luego a la espera del sistema Universal Mobile Telecomunications System (UMTS) que podrá </a:t>
            </a:r>
            <a:r>
              <a:rPr lang="es-ES_tradnl" sz="2000" b="1"/>
              <a:t>integrar voz, video y datos</a:t>
            </a:r>
            <a:r>
              <a:rPr lang="es-ES_tradnl" sz="2000"/>
              <a:t> y transmitirlos a una velocidad de 2 MB por segundo.</a:t>
            </a:r>
            <a:br>
              <a:rPr lang="es-ES_tradnl" sz="2000"/>
            </a:br>
            <a:endParaRPr lang="es-ES_tradnl" sz="2000"/>
          </a:p>
        </p:txBody>
      </p:sp>
      <p:sp>
        <p:nvSpPr>
          <p:cNvPr id="16387" name="Text Box 3"/>
          <p:cNvSpPr txBox="1">
            <a:spLocks noChangeArrowheads="1"/>
          </p:cNvSpPr>
          <p:nvPr/>
        </p:nvSpPr>
        <p:spPr bwMode="auto">
          <a:xfrm>
            <a:off x="2667000" y="685800"/>
            <a:ext cx="4038600" cy="579438"/>
          </a:xfrm>
          <a:prstGeom prst="rect">
            <a:avLst/>
          </a:prstGeom>
          <a:noFill/>
          <a:ln w="9525">
            <a:noFill/>
            <a:miter lim="800000"/>
            <a:headEnd/>
            <a:tailEnd/>
          </a:ln>
          <a:effectLst/>
        </p:spPr>
        <p:txBody>
          <a:bodyPr>
            <a:spAutoFit/>
          </a:bodyPr>
          <a:lstStyle/>
          <a:p>
            <a:pPr algn="ctr">
              <a:spcBef>
                <a:spcPct val="50000"/>
              </a:spcBef>
            </a:pPr>
            <a:r>
              <a:rPr lang="es-ES_tradnl" sz="3200" b="1"/>
              <a:t>Internet Movil</a:t>
            </a:r>
          </a:p>
        </p:txBody>
      </p:sp>
      <p:sp>
        <p:nvSpPr>
          <p:cNvPr id="16388" name="Text Box 4"/>
          <p:cNvSpPr txBox="1">
            <a:spLocks noChangeArrowheads="1"/>
          </p:cNvSpPr>
          <p:nvPr/>
        </p:nvSpPr>
        <p:spPr bwMode="auto">
          <a:xfrm>
            <a:off x="3352800" y="1752600"/>
            <a:ext cx="2667000" cy="519113"/>
          </a:xfrm>
          <a:prstGeom prst="rect">
            <a:avLst/>
          </a:prstGeom>
          <a:noFill/>
          <a:ln w="9525">
            <a:noFill/>
            <a:miter lim="800000"/>
            <a:headEnd/>
            <a:tailEnd/>
          </a:ln>
          <a:effectLst/>
        </p:spPr>
        <p:txBody>
          <a:bodyPr>
            <a:spAutoFit/>
          </a:bodyPr>
          <a:lstStyle/>
          <a:p>
            <a:pPr algn="ctr">
              <a:spcBef>
                <a:spcPct val="50000"/>
              </a:spcBef>
            </a:pPr>
            <a:r>
              <a:rPr lang="es-ES_tradnl" sz="2800" b="1"/>
              <a:t>Desventajas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33600" y="838200"/>
            <a:ext cx="4114800" cy="457200"/>
          </a:xfrm>
          <a:prstGeom prst="rect">
            <a:avLst/>
          </a:prstGeom>
          <a:noFill/>
          <a:ln w="9525">
            <a:noFill/>
            <a:miter lim="800000"/>
            <a:headEnd/>
            <a:tailEnd/>
          </a:ln>
          <a:effectLst/>
        </p:spPr>
        <p:txBody>
          <a:bodyPr>
            <a:spAutoFit/>
          </a:bodyPr>
          <a:lstStyle/>
          <a:p>
            <a:pPr>
              <a:spcBef>
                <a:spcPct val="50000"/>
              </a:spcBef>
            </a:pPr>
            <a:r>
              <a:rPr lang="es-ES_tradnl"/>
              <a:t>Acceso a redes de Datos</a:t>
            </a:r>
          </a:p>
        </p:txBody>
      </p:sp>
      <p:sp>
        <p:nvSpPr>
          <p:cNvPr id="8195" name="Text Box 3"/>
          <p:cNvSpPr txBox="1">
            <a:spLocks noChangeArrowheads="1"/>
          </p:cNvSpPr>
          <p:nvPr/>
        </p:nvSpPr>
        <p:spPr bwMode="auto">
          <a:xfrm>
            <a:off x="762000" y="1828800"/>
            <a:ext cx="8382000" cy="3624263"/>
          </a:xfrm>
          <a:prstGeom prst="rect">
            <a:avLst/>
          </a:prstGeom>
          <a:noFill/>
          <a:ln w="9525">
            <a:noFill/>
            <a:miter lim="800000"/>
            <a:headEnd/>
            <a:tailEnd/>
          </a:ln>
          <a:effectLst/>
        </p:spPr>
        <p:txBody>
          <a:bodyPr>
            <a:spAutoFit/>
          </a:bodyPr>
          <a:lstStyle/>
          <a:p>
            <a:pPr>
              <a:spcBef>
                <a:spcPts val="500"/>
              </a:spcBef>
              <a:spcAft>
                <a:spcPts val="500"/>
              </a:spcAft>
            </a:pPr>
            <a:r>
              <a:rPr lang="es-ES_tradnl"/>
              <a:t> PCS abrirá la posibilidad para que Ecuador, en el mediano plazo, tenga acceso a los servicios móviles de tercera generación tras el ingreso de los PCS, lo cual permitirá transmitir mayores y veloces servicios como: Televisión interactiva, internet movil, bases de datos, video-conferencia, e-business, pagos de servicios, video-juegos, cine, música, entre otros.</a:t>
            </a:r>
            <a:br>
              <a:rPr lang="es-ES_tradnl"/>
            </a:br>
            <a:r>
              <a:rPr lang="es-ES_tradnl"/>
              <a:t/>
            </a:r>
            <a:br>
              <a:rPr lang="es-ES_tradnl"/>
            </a:br>
            <a:endParaRPr lang="es-ES_tradnl"/>
          </a:p>
          <a:p>
            <a:pPr>
              <a:spcBef>
                <a:spcPct val="50000"/>
              </a:spcBef>
            </a:pPr>
            <a:endParaRPr lang="es-ES_trad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1981200" y="457200"/>
            <a:ext cx="5410200" cy="762000"/>
          </a:xfrm>
          <a:prstGeom prst="rect">
            <a:avLst/>
          </a:prstGeom>
          <a:noFill/>
          <a:ln w="9525">
            <a:noFill/>
            <a:miter lim="800000"/>
            <a:headEnd/>
            <a:tailEnd/>
          </a:ln>
          <a:effectLst/>
        </p:spPr>
        <p:txBody>
          <a:bodyPr>
            <a:spAutoFit/>
          </a:bodyPr>
          <a:lstStyle/>
          <a:p>
            <a:pPr algn="ctr">
              <a:spcBef>
                <a:spcPct val="50000"/>
              </a:spcBef>
            </a:pPr>
            <a:r>
              <a:rPr lang="es-ES_tradnl" sz="4400"/>
              <a:t>Television Interactiva</a:t>
            </a:r>
          </a:p>
        </p:txBody>
      </p:sp>
      <p:pic>
        <p:nvPicPr>
          <p:cNvPr id="9221" name="Picture 5" descr="C:\Eladio\investigaciones\cdmapcsequipo.jpg"/>
          <p:cNvPicPr>
            <a:picLocks noChangeAspect="1" noChangeArrowheads="1"/>
          </p:cNvPicPr>
          <p:nvPr/>
        </p:nvPicPr>
        <p:blipFill>
          <a:blip r:embed="rId2"/>
          <a:srcRect/>
          <a:stretch>
            <a:fillRect/>
          </a:stretch>
        </p:blipFill>
        <p:spPr bwMode="auto">
          <a:xfrm>
            <a:off x="990600" y="1905000"/>
            <a:ext cx="7239000" cy="425291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86000" y="304800"/>
            <a:ext cx="4191000" cy="1311275"/>
          </a:xfrm>
          <a:prstGeom prst="rect">
            <a:avLst/>
          </a:prstGeom>
          <a:noFill/>
          <a:ln w="9525">
            <a:noFill/>
            <a:miter lim="800000"/>
            <a:headEnd/>
            <a:tailEnd/>
          </a:ln>
          <a:effectLst/>
        </p:spPr>
        <p:txBody>
          <a:bodyPr>
            <a:spAutoFit/>
          </a:bodyPr>
          <a:lstStyle/>
          <a:p>
            <a:pPr algn="ctr">
              <a:spcBef>
                <a:spcPct val="50000"/>
              </a:spcBef>
            </a:pPr>
            <a:r>
              <a:rPr lang="es-ES_tradnl" sz="4000"/>
              <a:t>E-business e Internet Móvil</a:t>
            </a:r>
          </a:p>
        </p:txBody>
      </p:sp>
      <p:pic>
        <p:nvPicPr>
          <p:cNvPr id="10243" name="Picture 3" descr="C:\Eladio\investigaciones\pcsphone.jpg"/>
          <p:cNvPicPr>
            <a:picLocks noChangeAspect="1" noChangeArrowheads="1"/>
          </p:cNvPicPr>
          <p:nvPr/>
        </p:nvPicPr>
        <p:blipFill>
          <a:blip r:embed="rId2"/>
          <a:srcRect/>
          <a:stretch>
            <a:fillRect/>
          </a:stretch>
        </p:blipFill>
        <p:spPr bwMode="auto">
          <a:xfrm>
            <a:off x="1828800" y="1600200"/>
            <a:ext cx="6019800" cy="5029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1600200"/>
            <a:ext cx="8153400" cy="4981575"/>
          </a:xfrm>
          <a:prstGeom prst="rect">
            <a:avLst/>
          </a:prstGeom>
          <a:noFill/>
          <a:ln w="9525">
            <a:noFill/>
            <a:miter lim="800000"/>
            <a:headEnd/>
            <a:tailEnd/>
          </a:ln>
          <a:effectLst/>
        </p:spPr>
        <p:txBody>
          <a:bodyPr>
            <a:spAutoFit/>
          </a:bodyPr>
          <a:lstStyle/>
          <a:p>
            <a:r>
              <a:rPr lang="es-ES_tradnl" sz="1600"/>
              <a:t> </a:t>
            </a:r>
          </a:p>
          <a:p>
            <a:r>
              <a:rPr lang="es-ES_tradnl" sz="1600"/>
              <a:t>   </a:t>
            </a:r>
          </a:p>
          <a:p>
            <a:pPr>
              <a:buFontTx/>
              <a:buChar char="•"/>
            </a:pPr>
            <a:r>
              <a:rPr lang="es-ES_tradnl" sz="1600"/>
              <a:t>El Wireless Markup Language (WML) es el lenguaje con el que se programan los contenidos de los sitios pensados para ser visitados por dispositivos portátiles como teléfonos celulares, computadoras de mano, pagers.</a:t>
            </a:r>
          </a:p>
          <a:p>
            <a:endParaRPr lang="es-ES_tradnl" sz="1600"/>
          </a:p>
          <a:p>
            <a:pPr>
              <a:buFontTx/>
              <a:buChar char="•"/>
            </a:pPr>
            <a:r>
              <a:rPr lang="es-ES_tradnl" sz="1600"/>
              <a:t>Gracias a estos dispositivos móviles, el mundo de Internet promete dar un vuelco impactante que moverá varios miles de millones de dólares en los próximos cinco años. Este gran cambio viene de la mano del WML. En la Argentina, algunas empresas puntocom ya están dando los primeros pasos en este tema.</a:t>
            </a:r>
          </a:p>
          <a:p>
            <a:endParaRPr lang="es-ES_tradnl" sz="1600"/>
          </a:p>
          <a:p>
            <a:pPr>
              <a:buFontTx/>
              <a:buChar char="•"/>
            </a:pPr>
            <a:r>
              <a:rPr lang="es-ES_tradnl" sz="1600"/>
              <a:t>La gran mayoría de los dispositivos móviles e inalámbricos para Internet se conecta a la red mundial por una plataforma conocida con la sigla de Wireless Application Protocol (WAP). WAP no es ni más ni menos que un protocolo de aplicaciones inalámbricas. Este protocolo está basado en las tecnologías XML e IP, y su lenguaje específico es el WML, que fue concebido por las empresas Nokia, Ericsson, Motorola y Phone.com para pantallas pequeñas y navegación sin teclado.</a:t>
            </a:r>
          </a:p>
          <a:p>
            <a:endParaRPr lang="es-ES_tradnl" sz="1600"/>
          </a:p>
          <a:p>
            <a:endParaRPr lang="es-ES_tradnl" sz="1600"/>
          </a:p>
          <a:p>
            <a:r>
              <a:rPr lang="es-ES_tradnl" sz="1600"/>
              <a:t> </a:t>
            </a:r>
          </a:p>
        </p:txBody>
      </p:sp>
      <p:sp>
        <p:nvSpPr>
          <p:cNvPr id="14339" name="Text Box 3"/>
          <p:cNvSpPr txBox="1">
            <a:spLocks noChangeArrowheads="1"/>
          </p:cNvSpPr>
          <p:nvPr/>
        </p:nvSpPr>
        <p:spPr bwMode="auto">
          <a:xfrm>
            <a:off x="2286000" y="304800"/>
            <a:ext cx="4191000" cy="1311275"/>
          </a:xfrm>
          <a:prstGeom prst="rect">
            <a:avLst/>
          </a:prstGeom>
          <a:noFill/>
          <a:ln w="9525">
            <a:noFill/>
            <a:miter lim="800000"/>
            <a:headEnd/>
            <a:tailEnd/>
          </a:ln>
          <a:effectLst/>
        </p:spPr>
        <p:txBody>
          <a:bodyPr>
            <a:spAutoFit/>
          </a:bodyPr>
          <a:lstStyle/>
          <a:p>
            <a:pPr algn="ctr">
              <a:spcBef>
                <a:spcPct val="50000"/>
              </a:spcBef>
            </a:pPr>
            <a:r>
              <a:rPr lang="es-ES_tradnl" sz="4000"/>
              <a:t>E-business e Internet Móvil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TIGO.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LATIGO.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LATIGO.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8">
                                            <p:txEl>
                                              <p:pRg st="4" end="4"/>
                                            </p:txEl>
                                          </p:spTgt>
                                        </p:tgtEl>
                                        <p:attrNameLst>
                                          <p:attrName>style.visibility</p:attrName>
                                        </p:attrNameLst>
                                      </p:cBhvr>
                                      <p:to>
                                        <p:strVal val="visible"/>
                                      </p:to>
                                    </p:set>
                                    <p:anim calcmode="lin" valueType="num">
                                      <p:cBhvr additive="base">
                                        <p:cTn id="25" dur="500" fill="hold"/>
                                        <p:tgtEl>
                                          <p:spTgt spid="14338">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8">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LATIGO.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8">
                                            <p:txEl>
                                              <p:pRg st="6" end="6"/>
                                            </p:txEl>
                                          </p:spTgt>
                                        </p:tgtEl>
                                        <p:attrNameLst>
                                          <p:attrName>style.visibility</p:attrName>
                                        </p:attrNameLst>
                                      </p:cBhvr>
                                      <p:to>
                                        <p:strVal val="visible"/>
                                      </p:to>
                                    </p:set>
                                    <p:anim calcmode="lin" valueType="num">
                                      <p:cBhvr additive="base">
                                        <p:cTn id="31" dur="500" fill="hold"/>
                                        <p:tgtEl>
                                          <p:spTgt spid="14338">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8">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LATIGO.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8">
                                            <p:txEl>
                                              <p:pRg st="9" end="9"/>
                                            </p:txEl>
                                          </p:spTgt>
                                        </p:tgtEl>
                                        <p:attrNameLst>
                                          <p:attrName>style.visibility</p:attrName>
                                        </p:attrNameLst>
                                      </p:cBhvr>
                                      <p:to>
                                        <p:strVal val="visible"/>
                                      </p:to>
                                    </p:set>
                                    <p:anim calcmode="lin" valueType="num">
                                      <p:cBhvr additive="base">
                                        <p:cTn id="37" dur="500" fill="hold"/>
                                        <p:tgtEl>
                                          <p:spTgt spid="14338">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8">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LATIGO.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iterate type="wd">
                                    <p:tmPct val="100000"/>
                                  </p:iterate>
                                  <p:childTnLst>
                                    <p:set>
                                      <p:cBhvr>
                                        <p:cTn id="42" dur="1" fill="hold">
                                          <p:stCondLst>
                                            <p:cond delay="0"/>
                                          </p:stCondLst>
                                        </p:cTn>
                                        <p:tgtEl>
                                          <p:spTgt spid="14339">
                                            <p:txEl>
                                              <p:pRg st="0" end="0"/>
                                            </p:txEl>
                                          </p:spTgt>
                                        </p:tgtEl>
                                        <p:attrNameLst>
                                          <p:attrName>style.visibility</p:attrName>
                                        </p:attrNameLst>
                                      </p:cBhvr>
                                      <p:to>
                                        <p:strVal val="visible"/>
                                      </p:to>
                                    </p:set>
                                    <p:anim calcmode="lin" valueType="num">
                                      <p:cBhvr additive="base">
                                        <p:cTn id="43" dur="3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44" dur="300" fill="hold"/>
                                        <p:tgtEl>
                                          <p:spTgt spid="143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LIC.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81000" y="1905000"/>
            <a:ext cx="8458200" cy="4248150"/>
          </a:xfrm>
          <a:prstGeom prst="rect">
            <a:avLst/>
          </a:prstGeom>
          <a:noFill/>
          <a:ln w="9525">
            <a:noFill/>
            <a:miter lim="800000"/>
            <a:headEnd/>
            <a:tailEnd/>
          </a:ln>
          <a:effectLst/>
        </p:spPr>
        <p:txBody>
          <a:bodyPr>
            <a:spAutoFit/>
          </a:bodyPr>
          <a:lstStyle/>
          <a:p>
            <a:pPr>
              <a:buFontTx/>
              <a:buChar char="•"/>
            </a:pPr>
            <a:r>
              <a:rPr lang="es-ES_tradnl" sz="1600"/>
              <a:t>Wireless Markup Language significa lenguaje de marcas inalámbricas y es leído e interpretado por los micronavegadores instalados en los dispositivos WAP. El funcionamiento de estos navegadores está en relación directa con las capacidades de cada dispositivo en particular y podrá interpretar el WML de forma distinta.</a:t>
            </a:r>
          </a:p>
          <a:p>
            <a:endParaRPr lang="es-ES_tradnl" sz="1600"/>
          </a:p>
          <a:p>
            <a:pPr>
              <a:buFontTx/>
              <a:buChar char="•"/>
            </a:pPr>
            <a:r>
              <a:rPr lang="es-ES_tradnl" sz="1600"/>
              <a:t>El antecesor del lenguaje WML fue el Handheld Device Markup Language (HDML) desarrollado por Unwired Planet (hoy Phone.com) para la presentación de porciones de documentos HTML en teléfonos celulares, pero al crearse el WAP Forum cayó en desuso y apareció el WML como el nuevo estándar.</a:t>
            </a:r>
          </a:p>
          <a:p>
            <a:endParaRPr lang="es-ES_tradnl" sz="1600"/>
          </a:p>
          <a:p>
            <a:pPr>
              <a:buFontTx/>
              <a:buChar char="•"/>
            </a:pPr>
            <a:r>
              <a:rPr lang="es-ES_tradnl" sz="1600"/>
              <a:t>Al igual que el HTML, el WML se construye por medio de sentencias, y permite la presentación de texto e imágenes, entrada de información y formularios. Pero la oferta de funciones es muy amplia, mediante el gateway que se utilice (el gateway convierte peticiones WAP en HTTP y viceversa) el protocolo WAP puede tener acceso a bases de datos, mandar un documento de fax desde un teléfono a una terminal de fax, y mandar correos electrónicos a organizadores, PC de escritorio u otros teléfonos.</a:t>
            </a:r>
          </a:p>
          <a:p>
            <a:endParaRPr lang="es-ES_tradnl" sz="1600"/>
          </a:p>
        </p:txBody>
      </p:sp>
      <p:sp>
        <p:nvSpPr>
          <p:cNvPr id="15363" name="Text Box 3"/>
          <p:cNvSpPr txBox="1">
            <a:spLocks noChangeArrowheads="1"/>
          </p:cNvSpPr>
          <p:nvPr/>
        </p:nvSpPr>
        <p:spPr bwMode="auto">
          <a:xfrm>
            <a:off x="2286000" y="304800"/>
            <a:ext cx="4191000" cy="1311275"/>
          </a:xfrm>
          <a:prstGeom prst="rect">
            <a:avLst/>
          </a:prstGeom>
          <a:noFill/>
          <a:ln w="9525">
            <a:noFill/>
            <a:miter lim="800000"/>
            <a:headEnd/>
            <a:tailEnd/>
          </a:ln>
          <a:effectLst/>
        </p:spPr>
        <p:txBody>
          <a:bodyPr>
            <a:spAutoFit/>
          </a:bodyPr>
          <a:lstStyle/>
          <a:p>
            <a:pPr algn="ctr">
              <a:spcBef>
                <a:spcPct val="50000"/>
              </a:spcBef>
            </a:pPr>
            <a:r>
              <a:rPr lang="es-ES_tradnl" sz="4000"/>
              <a:t>E-business e Internet Móvil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819400" y="457200"/>
            <a:ext cx="3886200" cy="641350"/>
          </a:xfrm>
          <a:prstGeom prst="rect">
            <a:avLst/>
          </a:prstGeom>
          <a:noFill/>
          <a:ln w="9525">
            <a:noFill/>
            <a:miter lim="800000"/>
            <a:headEnd/>
            <a:tailEnd/>
          </a:ln>
          <a:effectLst/>
        </p:spPr>
        <p:txBody>
          <a:bodyPr>
            <a:spAutoFit/>
          </a:bodyPr>
          <a:lstStyle/>
          <a:p>
            <a:pPr>
              <a:spcBef>
                <a:spcPct val="50000"/>
              </a:spcBef>
            </a:pPr>
            <a:r>
              <a:rPr lang="es-ES_tradnl" sz="3600"/>
              <a:t>Vídeo Conferencia</a:t>
            </a:r>
          </a:p>
        </p:txBody>
      </p:sp>
      <p:pic>
        <p:nvPicPr>
          <p:cNvPr id="11268" name="Picture 4" descr="C:\Eladio\investigaciones\cdmaequipo.jpg"/>
          <p:cNvPicPr>
            <a:picLocks noChangeAspect="1" noChangeArrowheads="1"/>
          </p:cNvPicPr>
          <p:nvPr/>
        </p:nvPicPr>
        <p:blipFill>
          <a:blip r:embed="rId2"/>
          <a:srcRect/>
          <a:stretch>
            <a:fillRect/>
          </a:stretch>
        </p:blipFill>
        <p:spPr bwMode="auto">
          <a:xfrm>
            <a:off x="1524000" y="1371600"/>
            <a:ext cx="6400800" cy="4927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Eladio\investigaciones\cellular6.jpg"/>
          <p:cNvPicPr>
            <a:picLocks noChangeAspect="1" noChangeArrowheads="1"/>
          </p:cNvPicPr>
          <p:nvPr/>
        </p:nvPicPr>
        <p:blipFill>
          <a:blip r:embed="rId2"/>
          <a:srcRect/>
          <a:stretch>
            <a:fillRect/>
          </a:stretch>
        </p:blipFill>
        <p:spPr bwMode="auto">
          <a:xfrm>
            <a:off x="838200" y="609600"/>
            <a:ext cx="4267200" cy="5410200"/>
          </a:xfrm>
          <a:prstGeom prst="rect">
            <a:avLst/>
          </a:prstGeom>
          <a:noFill/>
        </p:spPr>
      </p:pic>
      <p:sp>
        <p:nvSpPr>
          <p:cNvPr id="12291" name="Text Box 3"/>
          <p:cNvSpPr txBox="1">
            <a:spLocks noChangeArrowheads="1"/>
          </p:cNvSpPr>
          <p:nvPr/>
        </p:nvSpPr>
        <p:spPr bwMode="auto">
          <a:xfrm>
            <a:off x="5257800" y="2362200"/>
            <a:ext cx="3505200" cy="1736725"/>
          </a:xfrm>
          <a:prstGeom prst="rect">
            <a:avLst/>
          </a:prstGeom>
          <a:noFill/>
          <a:ln w="9525">
            <a:noFill/>
            <a:miter lim="800000"/>
            <a:headEnd/>
            <a:tailEnd/>
          </a:ln>
          <a:effectLst/>
        </p:spPr>
        <p:txBody>
          <a:bodyPr>
            <a:spAutoFit/>
          </a:bodyPr>
          <a:lstStyle/>
          <a:p>
            <a:pPr>
              <a:spcBef>
                <a:spcPct val="50000"/>
              </a:spcBef>
            </a:pPr>
            <a:r>
              <a:rPr lang="es-ES_tradnl" sz="5400"/>
              <a:t>Correo Eléctronico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srcRect/>
          <a:stretch>
            <a:fillRect/>
          </a:stretch>
        </p:blipFill>
        <p:spPr bwMode="auto">
          <a:xfrm>
            <a:off x="609600" y="914400"/>
            <a:ext cx="3962400" cy="2190750"/>
          </a:xfrm>
          <a:prstGeom prst="rect">
            <a:avLst/>
          </a:prstGeom>
          <a:noFill/>
          <a:ln w="9525">
            <a:noFill/>
            <a:miter lim="800000"/>
            <a:headEnd/>
            <a:tailEnd/>
          </a:ln>
          <a:effectLst/>
        </p:spPr>
      </p:pic>
      <p:pic>
        <p:nvPicPr>
          <p:cNvPr id="17411" name="Picture 3"/>
          <p:cNvPicPr>
            <a:picLocks noChangeAspect="1" noChangeArrowheads="1"/>
          </p:cNvPicPr>
          <p:nvPr/>
        </p:nvPicPr>
        <p:blipFill>
          <a:blip r:embed="rId3"/>
          <a:srcRect/>
          <a:stretch>
            <a:fillRect/>
          </a:stretch>
        </p:blipFill>
        <p:spPr bwMode="auto">
          <a:xfrm>
            <a:off x="3810000" y="3733800"/>
            <a:ext cx="5019675" cy="1954213"/>
          </a:xfrm>
          <a:prstGeom prst="rect">
            <a:avLst/>
          </a:prstGeom>
          <a:noFill/>
          <a:ln w="9525">
            <a:noFill/>
            <a:miter lim="800000"/>
            <a:headEnd/>
            <a:tailEnd/>
          </a:ln>
          <a:effectLst/>
        </p:spPr>
      </p:pic>
      <p:sp>
        <p:nvSpPr>
          <p:cNvPr id="17412" name="Text Box 4"/>
          <p:cNvSpPr txBox="1">
            <a:spLocks noChangeArrowheads="1"/>
          </p:cNvSpPr>
          <p:nvPr/>
        </p:nvSpPr>
        <p:spPr bwMode="auto">
          <a:xfrm>
            <a:off x="5562600" y="1676400"/>
            <a:ext cx="2819400" cy="1189038"/>
          </a:xfrm>
          <a:prstGeom prst="rect">
            <a:avLst/>
          </a:prstGeom>
          <a:noFill/>
          <a:ln w="9525">
            <a:noFill/>
            <a:miter lim="800000"/>
            <a:headEnd/>
            <a:tailEnd/>
          </a:ln>
          <a:effectLst/>
        </p:spPr>
        <p:txBody>
          <a:bodyPr>
            <a:spAutoFit/>
          </a:bodyPr>
          <a:lstStyle/>
          <a:p>
            <a:pPr>
              <a:spcBef>
                <a:spcPct val="50000"/>
              </a:spcBef>
            </a:pPr>
            <a:r>
              <a:rPr lang="es-ES_tradnl" sz="7200" b="1"/>
              <a:t>Redes </a:t>
            </a:r>
          </a:p>
        </p:txBody>
      </p:sp>
      <p:sp>
        <p:nvSpPr>
          <p:cNvPr id="17413" name="Text Box 5"/>
          <p:cNvSpPr txBox="1">
            <a:spLocks noChangeArrowheads="1"/>
          </p:cNvSpPr>
          <p:nvPr/>
        </p:nvSpPr>
        <p:spPr bwMode="auto">
          <a:xfrm>
            <a:off x="685800" y="3657600"/>
            <a:ext cx="2895600" cy="2286000"/>
          </a:xfrm>
          <a:prstGeom prst="rect">
            <a:avLst/>
          </a:prstGeom>
          <a:noFill/>
          <a:ln w="9525">
            <a:noFill/>
            <a:miter lim="800000"/>
            <a:headEnd/>
            <a:tailEnd/>
          </a:ln>
          <a:effectLst/>
        </p:spPr>
        <p:txBody>
          <a:bodyPr>
            <a:spAutoFit/>
          </a:bodyPr>
          <a:lstStyle/>
          <a:p>
            <a:pPr>
              <a:spcBef>
                <a:spcPct val="50000"/>
              </a:spcBef>
            </a:pPr>
            <a:r>
              <a:rPr lang="es-ES_tradnl" sz="7200" b="1"/>
              <a:t>De Datos</a:t>
            </a:r>
          </a:p>
        </p:txBody>
      </p:sp>
    </p:spTree>
  </p:cSld>
  <p:clrMapOvr>
    <a:masterClrMapping/>
  </p:clrMapOvr>
</p:sld>
</file>

<file path=ppt/theme/theme1.xml><?xml version="1.0" encoding="utf-8"?>
<a:theme xmlns:a="http://schemas.openxmlformats.org/drawingml/2006/main" name="Profesional.pot">
  <a:themeElements>
    <a:clrScheme name="Profesional.pot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rofesional.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s-ES_tradnl"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ional.pot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ional.pot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ional.pot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ional.pot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Office\Plantillas\Diseños de presentaciones\Profesional.pot</Template>
  <TotalTime>146</TotalTime>
  <Words>567</Words>
  <Application>Microsoft PowerPoint</Application>
  <PresentationFormat>Presentación en pantalla (4:3)</PresentationFormat>
  <Paragraphs>42</Paragraphs>
  <Slides>11</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11</vt:i4>
      </vt:variant>
    </vt:vector>
  </HeadingPairs>
  <TitlesOfParts>
    <vt:vector size="16" baseType="lpstr">
      <vt:lpstr>Times New Roman</vt:lpstr>
      <vt:lpstr>Monotype Sorts</vt:lpstr>
      <vt:lpstr>Georgia</vt:lpstr>
      <vt:lpstr>Profesional.pot</vt:lpstr>
      <vt:lpstr>Galería de imágenes de Microsoft</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Company>Transferdatos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Eladio Vera</dc:creator>
  <cp:lastModifiedBy>Ayudante</cp:lastModifiedBy>
  <cp:revision>9</cp:revision>
  <dcterms:created xsi:type="dcterms:W3CDTF">2002-03-02T03:42:10Z</dcterms:created>
  <dcterms:modified xsi:type="dcterms:W3CDTF">2009-07-15T18:45:02Z</dcterms:modified>
</cp:coreProperties>
</file>