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media/audio1" ContentType="audio/x-wav"/>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sldIdLst>
    <p:sldId id="259" r:id="rId2"/>
    <p:sldId id="277" r:id="rId3"/>
    <p:sldId id="257" r:id="rId4"/>
    <p:sldId id="258" r:id="rId5"/>
    <p:sldId id="261" r:id="rId6"/>
    <p:sldId id="260" r:id="rId7"/>
    <p:sldId id="262" r:id="rId8"/>
    <p:sldId id="274" r:id="rId9"/>
    <p:sldId id="263" r:id="rId10"/>
    <p:sldId id="264" r:id="rId11"/>
    <p:sldId id="271" r:id="rId12"/>
    <p:sldId id="273" r:id="rId13"/>
    <p:sldId id="272" r:id="rId14"/>
    <p:sldId id="275" r:id="rId15"/>
    <p:sldId id="266" r:id="rId16"/>
    <p:sldId id="270" r:id="rId17"/>
    <p:sldId id="267" r:id="rId18"/>
    <p:sldId id="268" r:id="rId19"/>
    <p:sldId id="276" r:id="rId20"/>
    <p:sldId id="269" r:id="rId21"/>
  </p:sldIdLst>
  <p:sldSz cx="9144000" cy="6858000" type="screen4x3"/>
  <p:notesSz cx="6858000" cy="9144000"/>
  <p:defaultTextStyle>
    <a:defPPr>
      <a:defRPr lang="es-ES_tradnl"/>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27" d="100"/>
          <a:sy n="27" d="100"/>
        </p:scale>
        <p:origin x="-1224" y="-77"/>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_tradnl"/>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_tradnl"/>
          </a:p>
        </p:txBody>
      </p:sp>
      <p:sp>
        <p:nvSpPr>
          <p:cNvPr id="1126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_tradnl"/>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255CBA0-A593-45F1-8954-B0E79503A09E}" type="slidenum">
              <a:rPr lang="es-ES_tradnl"/>
              <a:pPr/>
              <a:t>‹Nº›</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FA0688-C292-4069-96E6-53D493AA6A98}" type="slidenum">
              <a:rPr lang="es-ES_tradnl"/>
              <a:pPr/>
              <a:t>2</a:t>
            </a:fld>
            <a:endParaRPr lang="es-ES_tradnl"/>
          </a:p>
        </p:txBody>
      </p:sp>
      <p:sp>
        <p:nvSpPr>
          <p:cNvPr id="28674" name="Rectangle 2"/>
          <p:cNvSpPr>
            <a:spLocks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21BBBB-99F3-4947-B77A-E9178455FB62}" type="slidenum">
              <a:rPr lang="es-ES_tradnl"/>
              <a:pPr/>
              <a:t>10</a:t>
            </a:fld>
            <a:endParaRPr lang="es-ES_tradnl"/>
          </a:p>
        </p:txBody>
      </p:sp>
      <p:sp>
        <p:nvSpPr>
          <p:cNvPr id="12290" name="Rectangle 2"/>
          <p:cNvSpPr>
            <a:spLocks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endParaRPr lang="es-ES_tradnl"/>
          </a:p>
        </p:txBody>
      </p:sp>
      <p:sp>
        <p:nvSpPr>
          <p:cNvPr id="5" name="4 Marcador de pie de página"/>
          <p:cNvSpPr>
            <a:spLocks noGrp="1"/>
          </p:cNvSpPr>
          <p:nvPr>
            <p:ph type="ftr" sz="quarter" idx="11"/>
          </p:nvPr>
        </p:nvSpPr>
        <p:spPr/>
        <p:txBody>
          <a:bodyPr/>
          <a:lstStyle>
            <a:lvl1pPr>
              <a:defRPr/>
            </a:lvl1pPr>
          </a:lstStyle>
          <a:p>
            <a:endParaRPr lang="es-ES_tradnl"/>
          </a:p>
        </p:txBody>
      </p:sp>
      <p:sp>
        <p:nvSpPr>
          <p:cNvPr id="6" name="5 Marcador de número de diapositiva"/>
          <p:cNvSpPr>
            <a:spLocks noGrp="1"/>
          </p:cNvSpPr>
          <p:nvPr>
            <p:ph type="sldNum" sz="quarter" idx="12"/>
          </p:nvPr>
        </p:nvSpPr>
        <p:spPr/>
        <p:txBody>
          <a:bodyPr/>
          <a:lstStyle>
            <a:lvl1pPr>
              <a:defRPr/>
            </a:lvl1pPr>
          </a:lstStyle>
          <a:p>
            <a:fld id="{1124B01E-8019-47B5-B000-97D9D58FB6BA}" type="slidenum">
              <a:rPr lang="es-ES_tradnl"/>
              <a:pPr/>
              <a:t>‹Nº›</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_tradnl"/>
          </a:p>
        </p:txBody>
      </p:sp>
      <p:sp>
        <p:nvSpPr>
          <p:cNvPr id="5" name="4 Marcador de pie de página"/>
          <p:cNvSpPr>
            <a:spLocks noGrp="1"/>
          </p:cNvSpPr>
          <p:nvPr>
            <p:ph type="ftr" sz="quarter" idx="11"/>
          </p:nvPr>
        </p:nvSpPr>
        <p:spPr/>
        <p:txBody>
          <a:bodyPr/>
          <a:lstStyle>
            <a:lvl1pPr>
              <a:defRPr/>
            </a:lvl1pPr>
          </a:lstStyle>
          <a:p>
            <a:endParaRPr lang="es-ES_tradnl"/>
          </a:p>
        </p:txBody>
      </p:sp>
      <p:sp>
        <p:nvSpPr>
          <p:cNvPr id="6" name="5 Marcador de número de diapositiva"/>
          <p:cNvSpPr>
            <a:spLocks noGrp="1"/>
          </p:cNvSpPr>
          <p:nvPr>
            <p:ph type="sldNum" sz="quarter" idx="12"/>
          </p:nvPr>
        </p:nvSpPr>
        <p:spPr/>
        <p:txBody>
          <a:bodyPr/>
          <a:lstStyle>
            <a:lvl1pPr>
              <a:defRPr/>
            </a:lvl1pPr>
          </a:lstStyle>
          <a:p>
            <a:fld id="{70A0760D-9925-457B-9446-B1C6DC422DFB}" type="slidenum">
              <a:rPr lang="es-ES_tradnl"/>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_tradnl"/>
          </a:p>
        </p:txBody>
      </p:sp>
      <p:sp>
        <p:nvSpPr>
          <p:cNvPr id="5" name="4 Marcador de pie de página"/>
          <p:cNvSpPr>
            <a:spLocks noGrp="1"/>
          </p:cNvSpPr>
          <p:nvPr>
            <p:ph type="ftr" sz="quarter" idx="11"/>
          </p:nvPr>
        </p:nvSpPr>
        <p:spPr/>
        <p:txBody>
          <a:bodyPr/>
          <a:lstStyle>
            <a:lvl1pPr>
              <a:defRPr/>
            </a:lvl1pPr>
          </a:lstStyle>
          <a:p>
            <a:endParaRPr lang="es-ES_tradnl"/>
          </a:p>
        </p:txBody>
      </p:sp>
      <p:sp>
        <p:nvSpPr>
          <p:cNvPr id="6" name="5 Marcador de número de diapositiva"/>
          <p:cNvSpPr>
            <a:spLocks noGrp="1"/>
          </p:cNvSpPr>
          <p:nvPr>
            <p:ph type="sldNum" sz="quarter" idx="12"/>
          </p:nvPr>
        </p:nvSpPr>
        <p:spPr/>
        <p:txBody>
          <a:bodyPr/>
          <a:lstStyle>
            <a:lvl1pPr>
              <a:defRPr/>
            </a:lvl1pPr>
          </a:lstStyle>
          <a:p>
            <a:fld id="{F145026E-3112-4109-8332-4C48A057199A}" type="slidenum">
              <a:rPr lang="es-ES_tradnl"/>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_tradnl"/>
          </a:p>
        </p:txBody>
      </p:sp>
      <p:sp>
        <p:nvSpPr>
          <p:cNvPr id="5" name="4 Marcador de pie de página"/>
          <p:cNvSpPr>
            <a:spLocks noGrp="1"/>
          </p:cNvSpPr>
          <p:nvPr>
            <p:ph type="ftr" sz="quarter" idx="11"/>
          </p:nvPr>
        </p:nvSpPr>
        <p:spPr/>
        <p:txBody>
          <a:bodyPr/>
          <a:lstStyle>
            <a:lvl1pPr>
              <a:defRPr/>
            </a:lvl1pPr>
          </a:lstStyle>
          <a:p>
            <a:endParaRPr lang="es-ES_tradnl"/>
          </a:p>
        </p:txBody>
      </p:sp>
      <p:sp>
        <p:nvSpPr>
          <p:cNvPr id="6" name="5 Marcador de número de diapositiva"/>
          <p:cNvSpPr>
            <a:spLocks noGrp="1"/>
          </p:cNvSpPr>
          <p:nvPr>
            <p:ph type="sldNum" sz="quarter" idx="12"/>
          </p:nvPr>
        </p:nvSpPr>
        <p:spPr/>
        <p:txBody>
          <a:bodyPr/>
          <a:lstStyle>
            <a:lvl1pPr>
              <a:defRPr/>
            </a:lvl1pPr>
          </a:lstStyle>
          <a:p>
            <a:fld id="{756AFB36-289E-4EDF-B91D-64CE1CFF1FA6}" type="slidenum">
              <a:rPr lang="es-ES_tradnl"/>
              <a:pPr/>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_tradnl"/>
          </a:p>
        </p:txBody>
      </p:sp>
      <p:sp>
        <p:nvSpPr>
          <p:cNvPr id="5" name="4 Marcador de pie de página"/>
          <p:cNvSpPr>
            <a:spLocks noGrp="1"/>
          </p:cNvSpPr>
          <p:nvPr>
            <p:ph type="ftr" sz="quarter" idx="11"/>
          </p:nvPr>
        </p:nvSpPr>
        <p:spPr/>
        <p:txBody>
          <a:bodyPr/>
          <a:lstStyle>
            <a:lvl1pPr>
              <a:defRPr/>
            </a:lvl1pPr>
          </a:lstStyle>
          <a:p>
            <a:endParaRPr lang="es-ES_tradnl"/>
          </a:p>
        </p:txBody>
      </p:sp>
      <p:sp>
        <p:nvSpPr>
          <p:cNvPr id="6" name="5 Marcador de número de diapositiva"/>
          <p:cNvSpPr>
            <a:spLocks noGrp="1"/>
          </p:cNvSpPr>
          <p:nvPr>
            <p:ph type="sldNum" sz="quarter" idx="12"/>
          </p:nvPr>
        </p:nvSpPr>
        <p:spPr/>
        <p:txBody>
          <a:bodyPr/>
          <a:lstStyle>
            <a:lvl1pPr>
              <a:defRPr/>
            </a:lvl1pPr>
          </a:lstStyle>
          <a:p>
            <a:fld id="{AEA672A1-1D51-48E8-AAC4-ADE7E88C19EE}" type="slidenum">
              <a:rPr lang="es-ES_tradnl"/>
              <a:pPr/>
              <a:t>‹Nº›</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_tradnl"/>
          </a:p>
        </p:txBody>
      </p:sp>
      <p:sp>
        <p:nvSpPr>
          <p:cNvPr id="6" name="5 Marcador de pie de página"/>
          <p:cNvSpPr>
            <a:spLocks noGrp="1"/>
          </p:cNvSpPr>
          <p:nvPr>
            <p:ph type="ftr" sz="quarter" idx="11"/>
          </p:nvPr>
        </p:nvSpPr>
        <p:spPr/>
        <p:txBody>
          <a:bodyPr/>
          <a:lstStyle>
            <a:lvl1pPr>
              <a:defRPr/>
            </a:lvl1pPr>
          </a:lstStyle>
          <a:p>
            <a:endParaRPr lang="es-ES_tradnl"/>
          </a:p>
        </p:txBody>
      </p:sp>
      <p:sp>
        <p:nvSpPr>
          <p:cNvPr id="7" name="6 Marcador de número de diapositiva"/>
          <p:cNvSpPr>
            <a:spLocks noGrp="1"/>
          </p:cNvSpPr>
          <p:nvPr>
            <p:ph type="sldNum" sz="quarter" idx="12"/>
          </p:nvPr>
        </p:nvSpPr>
        <p:spPr/>
        <p:txBody>
          <a:bodyPr/>
          <a:lstStyle>
            <a:lvl1pPr>
              <a:defRPr/>
            </a:lvl1pPr>
          </a:lstStyle>
          <a:p>
            <a:fld id="{01246C01-E6A0-4E1D-8936-25D439F3BEB7}" type="slidenum">
              <a:rPr lang="es-ES_tradnl"/>
              <a:pPr/>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_tradnl"/>
          </a:p>
        </p:txBody>
      </p:sp>
      <p:sp>
        <p:nvSpPr>
          <p:cNvPr id="8" name="7 Marcador de pie de página"/>
          <p:cNvSpPr>
            <a:spLocks noGrp="1"/>
          </p:cNvSpPr>
          <p:nvPr>
            <p:ph type="ftr" sz="quarter" idx="11"/>
          </p:nvPr>
        </p:nvSpPr>
        <p:spPr/>
        <p:txBody>
          <a:bodyPr/>
          <a:lstStyle>
            <a:lvl1pPr>
              <a:defRPr/>
            </a:lvl1pPr>
          </a:lstStyle>
          <a:p>
            <a:endParaRPr lang="es-ES_tradnl"/>
          </a:p>
        </p:txBody>
      </p:sp>
      <p:sp>
        <p:nvSpPr>
          <p:cNvPr id="9" name="8 Marcador de número de diapositiva"/>
          <p:cNvSpPr>
            <a:spLocks noGrp="1"/>
          </p:cNvSpPr>
          <p:nvPr>
            <p:ph type="sldNum" sz="quarter" idx="12"/>
          </p:nvPr>
        </p:nvSpPr>
        <p:spPr/>
        <p:txBody>
          <a:bodyPr/>
          <a:lstStyle>
            <a:lvl1pPr>
              <a:defRPr/>
            </a:lvl1pPr>
          </a:lstStyle>
          <a:p>
            <a:fld id="{AE403088-5FB7-4301-8144-8E6547B0F35D}" type="slidenum">
              <a:rPr lang="es-ES_tradnl"/>
              <a:pPr/>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_tradnl"/>
          </a:p>
        </p:txBody>
      </p:sp>
      <p:sp>
        <p:nvSpPr>
          <p:cNvPr id="4" name="3 Marcador de pie de página"/>
          <p:cNvSpPr>
            <a:spLocks noGrp="1"/>
          </p:cNvSpPr>
          <p:nvPr>
            <p:ph type="ftr" sz="quarter" idx="11"/>
          </p:nvPr>
        </p:nvSpPr>
        <p:spPr/>
        <p:txBody>
          <a:bodyPr/>
          <a:lstStyle>
            <a:lvl1pPr>
              <a:defRPr/>
            </a:lvl1pPr>
          </a:lstStyle>
          <a:p>
            <a:endParaRPr lang="es-ES_tradnl"/>
          </a:p>
        </p:txBody>
      </p:sp>
      <p:sp>
        <p:nvSpPr>
          <p:cNvPr id="5" name="4 Marcador de número de diapositiva"/>
          <p:cNvSpPr>
            <a:spLocks noGrp="1"/>
          </p:cNvSpPr>
          <p:nvPr>
            <p:ph type="sldNum" sz="quarter" idx="12"/>
          </p:nvPr>
        </p:nvSpPr>
        <p:spPr/>
        <p:txBody>
          <a:bodyPr/>
          <a:lstStyle>
            <a:lvl1pPr>
              <a:defRPr/>
            </a:lvl1pPr>
          </a:lstStyle>
          <a:p>
            <a:fld id="{54F08C67-5386-4523-B1BA-9AB5986DBBD1}" type="slidenum">
              <a:rPr lang="es-ES_tradnl"/>
              <a:pPr/>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_tradnl"/>
          </a:p>
        </p:txBody>
      </p:sp>
      <p:sp>
        <p:nvSpPr>
          <p:cNvPr id="3" name="2 Marcador de pie de página"/>
          <p:cNvSpPr>
            <a:spLocks noGrp="1"/>
          </p:cNvSpPr>
          <p:nvPr>
            <p:ph type="ftr" sz="quarter" idx="11"/>
          </p:nvPr>
        </p:nvSpPr>
        <p:spPr/>
        <p:txBody>
          <a:bodyPr/>
          <a:lstStyle>
            <a:lvl1pPr>
              <a:defRPr/>
            </a:lvl1pPr>
          </a:lstStyle>
          <a:p>
            <a:endParaRPr lang="es-ES_tradnl"/>
          </a:p>
        </p:txBody>
      </p:sp>
      <p:sp>
        <p:nvSpPr>
          <p:cNvPr id="4" name="3 Marcador de número de diapositiva"/>
          <p:cNvSpPr>
            <a:spLocks noGrp="1"/>
          </p:cNvSpPr>
          <p:nvPr>
            <p:ph type="sldNum" sz="quarter" idx="12"/>
          </p:nvPr>
        </p:nvSpPr>
        <p:spPr/>
        <p:txBody>
          <a:bodyPr/>
          <a:lstStyle>
            <a:lvl1pPr>
              <a:defRPr/>
            </a:lvl1pPr>
          </a:lstStyle>
          <a:p>
            <a:fld id="{466C4158-3EC1-475D-8BFF-D815906463B9}" type="slidenum">
              <a:rPr lang="es-ES_tradnl"/>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_tradnl"/>
          </a:p>
        </p:txBody>
      </p:sp>
      <p:sp>
        <p:nvSpPr>
          <p:cNvPr id="6" name="5 Marcador de pie de página"/>
          <p:cNvSpPr>
            <a:spLocks noGrp="1"/>
          </p:cNvSpPr>
          <p:nvPr>
            <p:ph type="ftr" sz="quarter" idx="11"/>
          </p:nvPr>
        </p:nvSpPr>
        <p:spPr/>
        <p:txBody>
          <a:bodyPr/>
          <a:lstStyle>
            <a:lvl1pPr>
              <a:defRPr/>
            </a:lvl1pPr>
          </a:lstStyle>
          <a:p>
            <a:endParaRPr lang="es-ES_tradnl"/>
          </a:p>
        </p:txBody>
      </p:sp>
      <p:sp>
        <p:nvSpPr>
          <p:cNvPr id="7" name="6 Marcador de número de diapositiva"/>
          <p:cNvSpPr>
            <a:spLocks noGrp="1"/>
          </p:cNvSpPr>
          <p:nvPr>
            <p:ph type="sldNum" sz="quarter" idx="12"/>
          </p:nvPr>
        </p:nvSpPr>
        <p:spPr/>
        <p:txBody>
          <a:bodyPr/>
          <a:lstStyle>
            <a:lvl1pPr>
              <a:defRPr/>
            </a:lvl1pPr>
          </a:lstStyle>
          <a:p>
            <a:fld id="{F28AF97D-D758-44AB-B422-BED6698868D7}" type="slidenum">
              <a:rPr lang="es-ES_tradnl"/>
              <a:pPr/>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_tradnl"/>
          </a:p>
        </p:txBody>
      </p:sp>
      <p:sp>
        <p:nvSpPr>
          <p:cNvPr id="6" name="5 Marcador de pie de página"/>
          <p:cNvSpPr>
            <a:spLocks noGrp="1"/>
          </p:cNvSpPr>
          <p:nvPr>
            <p:ph type="ftr" sz="quarter" idx="11"/>
          </p:nvPr>
        </p:nvSpPr>
        <p:spPr/>
        <p:txBody>
          <a:bodyPr/>
          <a:lstStyle>
            <a:lvl1pPr>
              <a:defRPr/>
            </a:lvl1pPr>
          </a:lstStyle>
          <a:p>
            <a:endParaRPr lang="es-ES_tradnl"/>
          </a:p>
        </p:txBody>
      </p:sp>
      <p:sp>
        <p:nvSpPr>
          <p:cNvPr id="7" name="6 Marcador de número de diapositiva"/>
          <p:cNvSpPr>
            <a:spLocks noGrp="1"/>
          </p:cNvSpPr>
          <p:nvPr>
            <p:ph type="sldNum" sz="quarter" idx="12"/>
          </p:nvPr>
        </p:nvSpPr>
        <p:spPr/>
        <p:txBody>
          <a:bodyPr/>
          <a:lstStyle>
            <a:lvl1pPr>
              <a:defRPr/>
            </a:lvl1pPr>
          </a:lstStyle>
          <a:p>
            <a:fld id="{252B6F25-ABFE-4220-8CC1-00B8D39C24C7}" type="slidenum">
              <a:rPr lang="es-ES_tradnl"/>
              <a:pPr/>
              <a:t>‹Nº›</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_tradnl" smtClean="0"/>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_tradnl"/>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_tradnl"/>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0F244F8-EA69-431E-988F-27F3BF471CA5}" type="slidenum">
              <a:rPr lang="es-ES_tradnl"/>
              <a:pPr/>
              <a:t>‹Nº›</a:t>
            </a:fld>
            <a:endParaRPr lang="es-ES_trad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file:///C:\Archivos%20de%20programa\DOCUMENTOS\CDMA\Dibuj_Top_CDMA\TRAMA_CDMA_F.gif"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file:///C:\Archivos%20de%20programa\DOCUMENTOS\CDMA\Dibuj_Top_CDMA\TRAMA_CDMA_R.gif"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file:///C:\Archivos%20de%20programa\DOCUMENTOS\CDMA\Dibuj_Top_CDMA\PRESENTACION_2.tif" TargetMode="External"/><Relationship Id="rId2" Type="http://schemas.openxmlformats.org/officeDocument/2006/relationships/audio" Target="../media/audio1"/><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file:///C:\Archivos%20de%20programa\DOCUMENTOS\CDMA\Dibuj_Top_CDMA\FIG_2.7.gif"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file:///C:\Archivos%20de%20programa\DOCUMENTOS\CDMA\Dibuj_Top_CDMA\FIG_2.7.gif"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file:///C:\Archivos%20de%20programa\DOCUMENTOS\CDMA\Dibuj_Top_CDMA\SERVICIOS.gif"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file:///C:\Archivos%20de%20programa\DOCUMENTOS\CDMA\Dibuj_Top_CDMA\PRESENTACION_1.tif"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file:///C:\Archivos%20de%20programa\DOCUMENTOS\CDMA\Dibuj_Top_CDMA\Canales_CDMA.gif"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1143000"/>
          </a:xfrm>
        </p:spPr>
        <p:txBody>
          <a:bodyPr/>
          <a:lstStyle/>
          <a:p>
            <a:r>
              <a:rPr lang="es-ES_tradnl" sz="3600" b="1">
                <a:solidFill>
                  <a:schemeClr val="accent2"/>
                </a:solidFill>
              </a:rPr>
              <a:t>SERVICIOS DEL PCS</a:t>
            </a:r>
          </a:p>
        </p:txBody>
      </p:sp>
      <p:sp>
        <p:nvSpPr>
          <p:cNvPr id="5123" name="Text Box 3"/>
          <p:cNvSpPr txBox="1">
            <a:spLocks noChangeArrowheads="1"/>
          </p:cNvSpPr>
          <p:nvPr/>
        </p:nvSpPr>
        <p:spPr bwMode="auto">
          <a:xfrm>
            <a:off x="1219200" y="1905000"/>
            <a:ext cx="6781800" cy="3260725"/>
          </a:xfrm>
          <a:prstGeom prst="rect">
            <a:avLst/>
          </a:prstGeom>
          <a:noFill/>
          <a:ln w="9525">
            <a:noFill/>
            <a:miter lim="800000"/>
            <a:headEnd/>
            <a:tailEnd/>
          </a:ln>
          <a:effectLst/>
        </p:spPr>
        <p:txBody>
          <a:bodyPr>
            <a:spAutoFit/>
          </a:bodyPr>
          <a:lstStyle/>
          <a:p>
            <a:pPr>
              <a:spcBef>
                <a:spcPct val="50000"/>
              </a:spcBef>
            </a:pPr>
            <a:r>
              <a:rPr lang="es-ES_tradnl" sz="3200"/>
              <a:t>Los servicios definidos están basado sobre una aplicación Móvil MAP que es soportado por el Protocolo de comunicaciones entre Sistemas IS 41.</a:t>
            </a:r>
          </a:p>
          <a:p>
            <a:pPr>
              <a:spcBef>
                <a:spcPct val="50000"/>
              </a:spcBef>
            </a:pPr>
            <a:r>
              <a:rPr lang="es-ES_tradnl" sz="3200"/>
              <a:t>Se dividen en Servicios Básicos y Servicios Suplementarios.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100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linds(vertical)">
                                      <p:cBhvr>
                                        <p:cTn id="7" dur="500"/>
                                        <p:tgtEl>
                                          <p:spTgt spid="5123">
                                            <p:txEl>
                                              <p:pRg st="0" end="0"/>
                                            </p:txEl>
                                          </p:spTgt>
                                        </p:tgtEl>
                                      </p:cBhvr>
                                    </p:animEffect>
                                  </p:childTnLst>
                                </p:cTn>
                              </p:par>
                            </p:childTnLst>
                          </p:cTn>
                        </p:par>
                        <p:par>
                          <p:cTn id="8" fill="hold">
                            <p:stCondLst>
                              <p:cond delay="1500"/>
                            </p:stCondLst>
                            <p:childTnLst>
                              <p:par>
                                <p:cTn id="9" presetID="3" presetClass="entr" presetSubtype="5" fill="hold" grpId="0" nodeType="afterEffect">
                                  <p:stCondLst>
                                    <p:cond delay="1000"/>
                                  </p:stCondLst>
                                  <p:childTnLst>
                                    <p:set>
                                      <p:cBhvr>
                                        <p:cTn id="10" dur="1" fill="hold">
                                          <p:stCondLst>
                                            <p:cond delay="0"/>
                                          </p:stCondLst>
                                        </p:cTn>
                                        <p:tgtEl>
                                          <p:spTgt spid="5123">
                                            <p:txEl>
                                              <p:pRg st="1" end="1"/>
                                            </p:txEl>
                                          </p:spTgt>
                                        </p:tgtEl>
                                        <p:attrNameLst>
                                          <p:attrName>style.visibility</p:attrName>
                                        </p:attrNameLst>
                                      </p:cBhvr>
                                      <p:to>
                                        <p:strVal val="visible"/>
                                      </p:to>
                                    </p:set>
                                    <p:animEffect transition="in" filter="blinds(vertical)">
                                      <p:cBhvr>
                                        <p:cTn id="11" dur="5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advAuto="100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0"/>
            <a:ext cx="7772400" cy="1143000"/>
          </a:xfrm>
        </p:spPr>
        <p:txBody>
          <a:bodyPr/>
          <a:lstStyle/>
          <a:p>
            <a:r>
              <a:rPr lang="es-ES_tradnl" sz="3600" b="1">
                <a:solidFill>
                  <a:schemeClr val="accent2"/>
                </a:solidFill>
              </a:rPr>
              <a:t>CANAL DELANTERO del CDMA </a:t>
            </a:r>
          </a:p>
        </p:txBody>
      </p:sp>
      <p:sp>
        <p:nvSpPr>
          <p:cNvPr id="10243" name="Text Box 3"/>
          <p:cNvSpPr txBox="1">
            <a:spLocks noChangeArrowheads="1"/>
          </p:cNvSpPr>
          <p:nvPr/>
        </p:nvSpPr>
        <p:spPr bwMode="auto">
          <a:xfrm>
            <a:off x="228600" y="1066800"/>
            <a:ext cx="8610600" cy="5203825"/>
          </a:xfrm>
          <a:prstGeom prst="rect">
            <a:avLst/>
          </a:prstGeom>
          <a:noFill/>
          <a:ln w="9525">
            <a:noFill/>
            <a:miter lim="800000"/>
            <a:headEnd/>
            <a:tailEnd/>
          </a:ln>
          <a:effectLst/>
        </p:spPr>
        <p:txBody>
          <a:bodyPr>
            <a:spAutoFit/>
          </a:bodyPr>
          <a:lstStyle/>
          <a:p>
            <a:pPr algn="just">
              <a:spcBef>
                <a:spcPct val="50000"/>
              </a:spcBef>
            </a:pPr>
            <a:r>
              <a:rPr lang="es-ES_tradnl"/>
              <a:t>El canal delantero tiene la dirección desde la estación base al móvil de comunicación. El enlace delantero consiste de hasta 64 canales lógicos(códigos de canales). Los cuales son independientes en que ellos llevan diferentes flujos de datos, posiblemente en diferentes velocidades y son independientemente ajustados en amplitud.</a:t>
            </a:r>
          </a:p>
          <a:p>
            <a:pPr algn="just">
              <a:spcBef>
                <a:spcPct val="50000"/>
              </a:spcBef>
            </a:pPr>
            <a:r>
              <a:rPr lang="es-ES_tradnl"/>
              <a:t>Cada uno de estos canales es ortogonalmente extendido por la función ortogonal apropiada y es luego extendido por un par de secuencias PN de cuadratura. Todos los canales son luego añadidos conjuntamente y enviados al modulador.</a:t>
            </a:r>
          </a:p>
          <a:p>
            <a:pPr algn="just">
              <a:spcBef>
                <a:spcPct val="50000"/>
              </a:spcBef>
            </a:pPr>
            <a:r>
              <a:rPr lang="es-ES_tradnl"/>
              <a:t>Cuando una estación base soporta múltiples canales delanteros CDMA múltiples divisiones de frecuencias son usadas. El canal delantero consta de un canal piloto, un canal sincrónico, siete canales de búsqueda y 55 canales de trafico delantero.</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5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24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p:cTn id="13" dur="500" fill="hold"/>
                                        <p:tgtEl>
                                          <p:spTgt spid="1024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024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p:cTn id="19" dur="500" fill="hold"/>
                                        <p:tgtEl>
                                          <p:spTgt spid="1024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024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27"/>
          <p:cNvSpPr>
            <a:spLocks noGrp="1" noChangeArrowheads="1"/>
          </p:cNvSpPr>
          <p:nvPr>
            <p:ph type="title"/>
          </p:nvPr>
        </p:nvSpPr>
        <p:spPr>
          <a:xfrm>
            <a:off x="685800" y="304800"/>
            <a:ext cx="7772400" cy="1143000"/>
          </a:xfrm>
          <a:noFill/>
          <a:ln/>
        </p:spPr>
        <p:txBody>
          <a:bodyPr/>
          <a:lstStyle/>
          <a:p>
            <a:r>
              <a:rPr lang="es-ES_tradnl" sz="3600" b="1">
                <a:solidFill>
                  <a:schemeClr val="accent2"/>
                </a:solidFill>
              </a:rPr>
              <a:t>CANAL DELANTERO del CDMA </a:t>
            </a:r>
          </a:p>
        </p:txBody>
      </p:sp>
      <p:pic>
        <p:nvPicPr>
          <p:cNvPr id="21510" name="Picture 1030" descr="C:\Archivos de programa\DOCUMENTOS\CDMA\Dibuj_Top_CDMA\TRAMA_CDMA_F.gif"/>
          <p:cNvPicPr>
            <a:picLocks noChangeAspect="1" noChangeArrowheads="1"/>
          </p:cNvPicPr>
          <p:nvPr/>
        </p:nvPicPr>
        <p:blipFill>
          <a:blip r:link="rId2"/>
          <a:srcRect/>
          <a:stretch>
            <a:fillRect/>
          </a:stretch>
        </p:blipFill>
        <p:spPr bwMode="auto">
          <a:xfrm>
            <a:off x="457200" y="1752600"/>
            <a:ext cx="8305800" cy="4419600"/>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1000"/>
                                  </p:stCondLst>
                                  <p:childTnLst>
                                    <p:set>
                                      <p:cBhvr>
                                        <p:cTn id="6" dur="1" fill="hold">
                                          <p:stCondLst>
                                            <p:cond delay="0"/>
                                          </p:stCondLst>
                                        </p:cTn>
                                        <p:tgtEl>
                                          <p:spTgt spid="21510"/>
                                        </p:tgtEl>
                                        <p:attrNameLst>
                                          <p:attrName>style.visibility</p:attrName>
                                        </p:attrNameLst>
                                      </p:cBhvr>
                                      <p:to>
                                        <p:strVal val="visible"/>
                                      </p:to>
                                    </p:set>
                                    <p:animEffect transition="in" filter="dissolve">
                                      <p:cBhvr>
                                        <p:cTn id="7" dur="5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title"/>
          </p:nvPr>
        </p:nvSpPr>
        <p:spPr>
          <a:xfrm>
            <a:off x="609600" y="228600"/>
            <a:ext cx="7772400" cy="1143000"/>
          </a:xfrm>
          <a:noFill/>
          <a:ln/>
        </p:spPr>
        <p:txBody>
          <a:bodyPr/>
          <a:lstStyle/>
          <a:p>
            <a:r>
              <a:rPr lang="es-ES_tradnl" sz="3600" b="1">
                <a:solidFill>
                  <a:schemeClr val="accent2"/>
                </a:solidFill>
              </a:rPr>
              <a:t>CANAL de REVERSA CDMA </a:t>
            </a:r>
          </a:p>
        </p:txBody>
      </p:sp>
      <p:sp>
        <p:nvSpPr>
          <p:cNvPr id="23556" name="Text Box 4"/>
          <p:cNvSpPr txBox="1">
            <a:spLocks noChangeArrowheads="1"/>
          </p:cNvSpPr>
          <p:nvPr/>
        </p:nvSpPr>
        <p:spPr bwMode="auto">
          <a:xfrm>
            <a:off x="609600" y="1676400"/>
            <a:ext cx="7848600" cy="457200"/>
          </a:xfrm>
          <a:prstGeom prst="rect">
            <a:avLst/>
          </a:prstGeom>
          <a:noFill/>
          <a:ln w="9525">
            <a:noFill/>
            <a:miter lim="800000"/>
            <a:headEnd/>
            <a:tailEnd/>
          </a:ln>
          <a:effectLst/>
        </p:spPr>
        <p:txBody>
          <a:bodyPr>
            <a:spAutoFit/>
          </a:bodyPr>
          <a:lstStyle/>
          <a:p>
            <a:pPr>
              <a:spcBef>
                <a:spcPct val="50000"/>
              </a:spcBef>
            </a:pPr>
            <a:endParaRPr lang="es-ES"/>
          </a:p>
        </p:txBody>
      </p:sp>
      <p:sp>
        <p:nvSpPr>
          <p:cNvPr id="23557" name="Text Box 5"/>
          <p:cNvSpPr txBox="1">
            <a:spLocks noChangeArrowheads="1"/>
          </p:cNvSpPr>
          <p:nvPr/>
        </p:nvSpPr>
        <p:spPr bwMode="auto">
          <a:xfrm>
            <a:off x="304800" y="1600200"/>
            <a:ext cx="8458200" cy="457200"/>
          </a:xfrm>
          <a:prstGeom prst="rect">
            <a:avLst/>
          </a:prstGeom>
          <a:noFill/>
          <a:ln w="9525">
            <a:noFill/>
            <a:miter lim="800000"/>
            <a:headEnd/>
            <a:tailEnd/>
          </a:ln>
          <a:effectLst/>
        </p:spPr>
        <p:txBody>
          <a:bodyPr>
            <a:spAutoFit/>
          </a:bodyPr>
          <a:lstStyle/>
          <a:p>
            <a:pPr>
              <a:spcBef>
                <a:spcPct val="50000"/>
              </a:spcBef>
            </a:pPr>
            <a:endParaRPr lang="es-ES"/>
          </a:p>
        </p:txBody>
      </p:sp>
      <p:sp>
        <p:nvSpPr>
          <p:cNvPr id="23558" name="Text Box 6"/>
          <p:cNvSpPr txBox="1">
            <a:spLocks noChangeArrowheads="1"/>
          </p:cNvSpPr>
          <p:nvPr/>
        </p:nvSpPr>
        <p:spPr bwMode="auto">
          <a:xfrm>
            <a:off x="228600" y="1066800"/>
            <a:ext cx="8610600" cy="5386388"/>
          </a:xfrm>
          <a:prstGeom prst="rect">
            <a:avLst/>
          </a:prstGeom>
          <a:noFill/>
          <a:ln w="9525">
            <a:noFill/>
            <a:miter lim="800000"/>
            <a:headEnd/>
            <a:tailEnd/>
          </a:ln>
          <a:effectLst/>
        </p:spPr>
        <p:txBody>
          <a:bodyPr>
            <a:spAutoFit/>
          </a:bodyPr>
          <a:lstStyle/>
          <a:p>
            <a:pPr algn="just">
              <a:spcBef>
                <a:spcPct val="50000"/>
              </a:spcBef>
            </a:pPr>
            <a:r>
              <a:rPr lang="es-ES_tradnl"/>
              <a:t>El canal delantero es un código usado por la estación móvil a inicializar comunicación con la estación base y a responder a los mensajes del canal de búsqueda. Es una señal, intercalada y modulada de espectro ensanchado.</a:t>
            </a:r>
          </a:p>
          <a:p>
            <a:pPr algn="just">
              <a:spcBef>
                <a:spcPct val="50000"/>
              </a:spcBef>
            </a:pPr>
            <a:r>
              <a:rPr lang="es-ES_tradnl"/>
              <a:t>El canal de Reversa CDMA esta compuesta de canales de acceso y canales de tráfico. Todas las estaciones móviles acezan a la estación base sobre un canal de acceso o canal de tráfico, comparten la misma frecuencia CDMA asignada usando técnicas de secuencia directa CDMA. Múltiples canales de reversa CDMA pueden ser usados por una estación base de una manera multiplexada por división de frecuencia. En el canal de reversa las funciones de Walsh no son usadas, pero las funciones PN son usadas a distinguir las señales de diferentes transmisores móviles. La transmisión de datos en el canal de reversa es agrupado en tramas de 20 ms.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3558">
                                            <p:txEl>
                                              <p:pRg st="0" end="0"/>
                                            </p:txEl>
                                          </p:spTgt>
                                        </p:tgtEl>
                                        <p:attrNameLst>
                                          <p:attrName>style.visibility</p:attrName>
                                        </p:attrNameLst>
                                      </p:cBhvr>
                                      <p:to>
                                        <p:strVal val="visible"/>
                                      </p:to>
                                    </p:set>
                                    <p:anim calcmode="lin" valueType="num">
                                      <p:cBhvr>
                                        <p:cTn id="7" dur="500" fill="hold"/>
                                        <p:tgtEl>
                                          <p:spTgt spid="2355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3558">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3558">
                                            <p:txEl>
                                              <p:pRg st="1" end="1"/>
                                            </p:txEl>
                                          </p:spTgt>
                                        </p:tgtEl>
                                        <p:attrNameLst>
                                          <p:attrName>style.visibility</p:attrName>
                                        </p:attrNameLst>
                                      </p:cBhvr>
                                      <p:to>
                                        <p:strVal val="visible"/>
                                      </p:to>
                                    </p:set>
                                    <p:anim calcmode="lin" valueType="num">
                                      <p:cBhvr>
                                        <p:cTn id="13" dur="500" fill="hold"/>
                                        <p:tgtEl>
                                          <p:spTgt spid="23558">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3558">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8"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2533" name="Picture 5" descr="C:\Archivos de programa\DOCUMENTOS\CDMA\Dibuj_Top_CDMA\TRAMA_CDMA_R.gif"/>
          <p:cNvPicPr>
            <a:picLocks noChangeAspect="1" noChangeArrowheads="1"/>
          </p:cNvPicPr>
          <p:nvPr/>
        </p:nvPicPr>
        <p:blipFill>
          <a:blip r:link="rId2"/>
          <a:srcRect/>
          <a:stretch>
            <a:fillRect/>
          </a:stretch>
        </p:blipFill>
        <p:spPr bwMode="auto">
          <a:xfrm>
            <a:off x="533400" y="1905000"/>
            <a:ext cx="8229600" cy="3881438"/>
          </a:xfrm>
          <a:prstGeom prst="rect">
            <a:avLst/>
          </a:prstGeom>
          <a:noFill/>
          <a:ln w="9525">
            <a:noFill/>
            <a:miter lim="800000"/>
            <a:headEnd/>
            <a:tailEnd/>
          </a:ln>
        </p:spPr>
      </p:pic>
      <p:sp>
        <p:nvSpPr>
          <p:cNvPr id="22531" name="Rectangle 3"/>
          <p:cNvSpPr>
            <a:spLocks noGrp="1" noChangeArrowheads="1"/>
          </p:cNvSpPr>
          <p:nvPr>
            <p:ph type="title"/>
          </p:nvPr>
        </p:nvSpPr>
        <p:spPr>
          <a:xfrm>
            <a:off x="685800" y="304800"/>
            <a:ext cx="7772400" cy="1143000"/>
          </a:xfrm>
          <a:noFill/>
          <a:ln/>
        </p:spPr>
        <p:txBody>
          <a:bodyPr/>
          <a:lstStyle/>
          <a:p>
            <a:r>
              <a:rPr lang="es-ES_tradnl" sz="3600" b="1">
                <a:solidFill>
                  <a:schemeClr val="accent2"/>
                </a:solidFill>
              </a:rPr>
              <a:t>CANAL de REVERSA CDMA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1000"/>
                                  </p:stCondLst>
                                  <p:childTnLst>
                                    <p:set>
                                      <p:cBhvr>
                                        <p:cTn id="6" dur="1" fill="hold">
                                          <p:stCondLst>
                                            <p:cond delay="0"/>
                                          </p:stCondLst>
                                        </p:cTn>
                                        <p:tgtEl>
                                          <p:spTgt spid="22533"/>
                                        </p:tgtEl>
                                        <p:attrNameLst>
                                          <p:attrName>style.visibility</p:attrName>
                                        </p:attrNameLst>
                                      </p:cBhvr>
                                      <p:to>
                                        <p:strVal val="visible"/>
                                      </p:to>
                                    </p:set>
                                    <p:animEffect transition="in" filter="dissolve">
                                      <p:cBhvr>
                                        <p:cTn id="7" dur="500"/>
                                        <p:tgtEl>
                                          <p:spTgt spid="22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Archivos de programa\DOCUMENTOS\CDMA\Dibuj_Top_CDMA\PRESENTACION_2.tif"/>
          <p:cNvPicPr>
            <a:picLocks noChangeAspect="1" noChangeArrowheads="1"/>
          </p:cNvPicPr>
          <p:nvPr/>
        </p:nvPicPr>
        <p:blipFill>
          <a:blip r:link="rId3"/>
          <a:srcRect/>
          <a:stretch>
            <a:fillRect/>
          </a:stretch>
        </p:blipFill>
        <p:spPr bwMode="auto">
          <a:xfrm>
            <a:off x="1295400" y="762000"/>
            <a:ext cx="6781800" cy="53292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p:cTn id="7" dur="500" fill="hold"/>
                                        <p:tgtEl>
                                          <p:spTgt spid="25602"/>
                                        </p:tgtEl>
                                        <p:attrNameLst>
                                          <p:attrName>ppt_w</p:attrName>
                                        </p:attrNameLst>
                                      </p:cBhvr>
                                      <p:tavLst>
                                        <p:tav tm="0">
                                          <p:val>
                                            <p:fltVal val="0"/>
                                          </p:val>
                                        </p:tav>
                                        <p:tav tm="100000">
                                          <p:val>
                                            <p:strVal val="#ppt_w"/>
                                          </p:val>
                                        </p:tav>
                                      </p:tavLst>
                                    </p:anim>
                                    <p:anim calcmode="lin" valueType="num">
                                      <p:cBhvr>
                                        <p:cTn id="8" dur="500" fill="hold"/>
                                        <p:tgtEl>
                                          <p:spTgt spid="2560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ZOOMI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762000"/>
            <a:ext cx="7772400" cy="1600200"/>
          </a:xfrm>
        </p:spPr>
        <p:txBody>
          <a:bodyPr/>
          <a:lstStyle/>
          <a:p>
            <a:r>
              <a:rPr lang="es-ES_tradnl" sz="3600" b="1">
                <a:solidFill>
                  <a:schemeClr val="accent2"/>
                </a:solidFill>
              </a:rPr>
              <a:t>ARQUITECTURA DEL SISTEMA DE COMUNICACIONES INALAMBRICAS</a:t>
            </a:r>
            <a:endParaRPr lang="es-ES_tradnl"/>
          </a:p>
        </p:txBody>
      </p:sp>
      <p:sp>
        <p:nvSpPr>
          <p:cNvPr id="15363" name="Text Box 3"/>
          <p:cNvSpPr txBox="1">
            <a:spLocks noChangeArrowheads="1"/>
          </p:cNvSpPr>
          <p:nvPr/>
        </p:nvSpPr>
        <p:spPr bwMode="auto">
          <a:xfrm>
            <a:off x="457200" y="2971800"/>
            <a:ext cx="8229600" cy="2773363"/>
          </a:xfrm>
          <a:prstGeom prst="rect">
            <a:avLst/>
          </a:prstGeom>
          <a:noFill/>
          <a:ln w="9525">
            <a:noFill/>
            <a:miter lim="800000"/>
            <a:headEnd/>
            <a:tailEnd/>
          </a:ln>
          <a:effectLst/>
        </p:spPr>
        <p:txBody>
          <a:bodyPr>
            <a:spAutoFit/>
          </a:bodyPr>
          <a:lstStyle/>
          <a:p>
            <a:pPr>
              <a:spcBef>
                <a:spcPct val="50000"/>
              </a:spcBef>
            </a:pPr>
            <a:r>
              <a:rPr lang="es-ES_tradnl" sz="3200"/>
              <a:t>El grupo de Estándar sobre PCS es el modelo TR-46. Solo el terminal móvil es soportado. Un usuario puede establecer o recibir llamadas en un solo terminal.</a:t>
            </a:r>
          </a:p>
          <a:p>
            <a:pPr>
              <a:spcBef>
                <a:spcPct val="50000"/>
              </a:spcBef>
            </a:pPr>
            <a:r>
              <a:rPr lang="es-ES_tradnl" sz="3200"/>
              <a:t>Los Principales Elementos son: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 calcmode="lin" valueType="num">
                                      <p:cBhvr>
                                        <p:cTn id="7" dur="500" fill="hold"/>
                                        <p:tgtEl>
                                          <p:spTgt spid="1536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5362">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3" presetClass="entr" presetSubtype="5" fill="hold" grpId="0" nodeType="afterEffect">
                                  <p:stCondLst>
                                    <p:cond delay="1000"/>
                                  </p:stCondLst>
                                  <p:childTnLst>
                                    <p:set>
                                      <p:cBhvr>
                                        <p:cTn id="11" dur="1" fill="hold">
                                          <p:stCondLst>
                                            <p:cond delay="0"/>
                                          </p:stCondLst>
                                        </p:cTn>
                                        <p:tgtEl>
                                          <p:spTgt spid="15363"/>
                                        </p:tgtEl>
                                        <p:attrNameLst>
                                          <p:attrName>style.visibility</p:attrName>
                                        </p:attrNameLst>
                                      </p:cBhvr>
                                      <p:to>
                                        <p:strVal val="visible"/>
                                      </p:to>
                                    </p:set>
                                    <p:animEffect transition="in" filter="blinds(vertical)">
                                      <p:cBhvr>
                                        <p:cTn id="12" dur="5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autoUpdateAnimBg="0" advAuto="0"/>
      <p:bldP spid="15363"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62000" y="304800"/>
            <a:ext cx="7772400" cy="1143000"/>
          </a:xfrm>
        </p:spPr>
        <p:txBody>
          <a:bodyPr/>
          <a:lstStyle/>
          <a:p>
            <a:r>
              <a:rPr lang="es-ES_tradnl" sz="2400" b="1">
                <a:solidFill>
                  <a:schemeClr val="accent2"/>
                </a:solidFill>
              </a:rPr>
              <a:t>ARQUITECTURA DEL SISTEMA DE COMUNICACIONES INALAMBRICAS</a:t>
            </a:r>
            <a:endParaRPr lang="es-ES_tradnl" sz="3600" b="1">
              <a:solidFill>
                <a:schemeClr val="accent2"/>
              </a:solidFill>
            </a:endParaRPr>
          </a:p>
        </p:txBody>
      </p:sp>
      <p:pic>
        <p:nvPicPr>
          <p:cNvPr id="20486" name="Picture 6" descr="C:\Archivos de programa\DOCUMENTOS\CDMA\Dibuj_Top_CDMA\FIG_2.7.gif"/>
          <p:cNvPicPr>
            <a:picLocks noChangeAspect="1" noChangeArrowheads="1"/>
          </p:cNvPicPr>
          <p:nvPr/>
        </p:nvPicPr>
        <p:blipFill>
          <a:blip r:link="rId2"/>
          <a:srcRect/>
          <a:stretch>
            <a:fillRect/>
          </a:stretch>
        </p:blipFill>
        <p:spPr bwMode="auto">
          <a:xfrm>
            <a:off x="228600" y="1371600"/>
            <a:ext cx="8534400" cy="4552950"/>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1000"/>
                                  </p:stCondLst>
                                  <p:childTnLst>
                                    <p:set>
                                      <p:cBhvr>
                                        <p:cTn id="6" dur="1" fill="hold">
                                          <p:stCondLst>
                                            <p:cond delay="0"/>
                                          </p:stCondLst>
                                        </p:cTn>
                                        <p:tgtEl>
                                          <p:spTgt spid="20486"/>
                                        </p:tgtEl>
                                        <p:attrNameLst>
                                          <p:attrName>style.visibility</p:attrName>
                                        </p:attrNameLst>
                                      </p:cBhvr>
                                      <p:to>
                                        <p:strVal val="visible"/>
                                      </p:to>
                                    </p:set>
                                    <p:animEffect transition="in" filter="dissolve">
                                      <p:cBhvr>
                                        <p:cTn id="7" dur="500"/>
                                        <p:tgtEl>
                                          <p:spTgt spid="204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1027"/>
          <p:cNvSpPr>
            <a:spLocks noGrp="1" noChangeArrowheads="1"/>
          </p:cNvSpPr>
          <p:nvPr>
            <p:ph type="title"/>
          </p:nvPr>
        </p:nvSpPr>
        <p:spPr>
          <a:xfrm>
            <a:off x="762000" y="457200"/>
            <a:ext cx="7772400" cy="1981200"/>
          </a:xfrm>
          <a:noFill/>
          <a:ln/>
        </p:spPr>
        <p:txBody>
          <a:bodyPr/>
          <a:lstStyle/>
          <a:p>
            <a:r>
              <a:rPr lang="es-ES_tradnl" sz="3200" b="1">
                <a:solidFill>
                  <a:schemeClr val="accent2"/>
                </a:solidFill>
              </a:rPr>
              <a:t>ARQUITECTURA DEL SISTEMA DE COMUNICACIONES INALAMBRICAS</a:t>
            </a:r>
            <a:br>
              <a:rPr lang="es-ES_tradnl" sz="3200" b="1">
                <a:solidFill>
                  <a:schemeClr val="accent2"/>
                </a:solidFill>
              </a:rPr>
            </a:br>
            <a:r>
              <a:rPr lang="es-ES_tradnl" sz="3200" b="1">
                <a:solidFill>
                  <a:schemeClr val="accent2"/>
                </a:solidFill>
              </a:rPr>
              <a:t>ELEMENTOS</a:t>
            </a:r>
            <a:endParaRPr lang="es-ES_tradnl"/>
          </a:p>
        </p:txBody>
      </p:sp>
      <p:sp>
        <p:nvSpPr>
          <p:cNvPr id="16388" name="Text Box 1028"/>
          <p:cNvSpPr txBox="1">
            <a:spLocks noChangeArrowheads="1"/>
          </p:cNvSpPr>
          <p:nvPr/>
        </p:nvSpPr>
        <p:spPr bwMode="auto">
          <a:xfrm>
            <a:off x="990600" y="2743200"/>
            <a:ext cx="7239000" cy="3743325"/>
          </a:xfrm>
          <a:prstGeom prst="rect">
            <a:avLst/>
          </a:prstGeom>
          <a:noFill/>
          <a:ln w="9525">
            <a:noFill/>
            <a:miter lim="800000"/>
            <a:headEnd/>
            <a:tailEnd/>
          </a:ln>
          <a:effectLst/>
        </p:spPr>
        <p:txBody>
          <a:bodyPr>
            <a:spAutoFit/>
          </a:bodyPr>
          <a:lstStyle/>
          <a:p>
            <a:pPr>
              <a:spcBef>
                <a:spcPct val="50000"/>
              </a:spcBef>
              <a:buFontTx/>
              <a:buChar char="•"/>
            </a:pPr>
            <a:r>
              <a:rPr lang="es-ES_tradnl"/>
              <a:t>Estación Personal (PS)</a:t>
            </a:r>
          </a:p>
          <a:p>
            <a:pPr>
              <a:spcBef>
                <a:spcPct val="50000"/>
              </a:spcBef>
              <a:buFontTx/>
              <a:buChar char="•"/>
            </a:pPr>
            <a:r>
              <a:rPr lang="es-ES_tradnl"/>
              <a:t>Sistema de Radio (RS)</a:t>
            </a:r>
          </a:p>
          <a:p>
            <a:pPr lvl="1">
              <a:spcBef>
                <a:spcPct val="50000"/>
              </a:spcBef>
              <a:buFontTx/>
              <a:buChar char="•"/>
            </a:pPr>
            <a:r>
              <a:rPr lang="es-ES_tradnl"/>
              <a:t>Sistema transreceptor Base (BTS)</a:t>
            </a:r>
          </a:p>
          <a:p>
            <a:pPr lvl="1">
              <a:spcBef>
                <a:spcPct val="50000"/>
              </a:spcBef>
              <a:buFontTx/>
              <a:buChar char="•"/>
            </a:pPr>
            <a:r>
              <a:rPr lang="es-ES_tradnl"/>
              <a:t>Controlador de la Estación Base (BSC)</a:t>
            </a:r>
          </a:p>
          <a:p>
            <a:pPr>
              <a:spcBef>
                <a:spcPct val="50000"/>
              </a:spcBef>
              <a:buFontTx/>
              <a:buChar char="•"/>
            </a:pPr>
            <a:r>
              <a:rPr lang="es-ES_tradnl"/>
              <a:t>Administradores de Movilidad (terminal y Personal)</a:t>
            </a:r>
          </a:p>
          <a:p>
            <a:pPr lvl="1">
              <a:spcBef>
                <a:spcPct val="50000"/>
              </a:spcBef>
              <a:buFontTx/>
              <a:buChar char="•"/>
            </a:pPr>
            <a:r>
              <a:rPr lang="es-ES_tradnl"/>
              <a:t>Registro de localización del Residente (HLR)</a:t>
            </a:r>
          </a:p>
          <a:p>
            <a:pPr lvl="1">
              <a:spcBef>
                <a:spcPct val="50000"/>
              </a:spcBef>
              <a:buFontTx/>
              <a:buChar char="•"/>
            </a:pPr>
            <a:r>
              <a:rPr lang="es-ES_tradnl"/>
              <a:t>Registro de localización del Visitante (VLR)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2000"/>
                                  </p:stCondLst>
                                  <p:childTnLst>
                                    <p:set>
                                      <p:cBhvr>
                                        <p:cTn id="6" dur="1" fill="hold">
                                          <p:stCondLst>
                                            <p:cond delay="0"/>
                                          </p:stCondLst>
                                        </p:cTn>
                                        <p:tgtEl>
                                          <p:spTgt spid="16388">
                                            <p:txEl>
                                              <p:pRg st="0" end="0"/>
                                            </p:txEl>
                                          </p:spTgt>
                                        </p:tgtEl>
                                        <p:attrNameLst>
                                          <p:attrName>style.visibility</p:attrName>
                                        </p:attrNameLst>
                                      </p:cBhvr>
                                      <p:to>
                                        <p:strVal val="visible"/>
                                      </p:to>
                                    </p:set>
                                    <p:anim calcmode="lin" valueType="num">
                                      <p:cBhvr>
                                        <p:cTn id="7" dur="500" fill="hold"/>
                                        <p:tgtEl>
                                          <p:spTgt spid="16388">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16388">
                                            <p:txEl>
                                              <p:pRg st="0" end="0"/>
                                            </p:txEl>
                                          </p:spTgt>
                                        </p:tgtEl>
                                        <p:attrNameLst>
                                          <p:attrName>ppt_h</p:attrName>
                                        </p:attrNameLst>
                                      </p:cBhvr>
                                      <p:tavLst>
                                        <p:tav tm="0">
                                          <p:val>
                                            <p:strVal val="2/3*#ppt_h"/>
                                          </p:val>
                                        </p:tav>
                                        <p:tav tm="100000">
                                          <p:val>
                                            <p:strVal val="#ppt_h"/>
                                          </p:val>
                                        </p:tav>
                                      </p:tavLst>
                                    </p:anim>
                                  </p:childTnLst>
                                </p:cTn>
                              </p:par>
                            </p:childTnLst>
                          </p:cTn>
                        </p:par>
                        <p:par>
                          <p:cTn id="9" fill="hold">
                            <p:stCondLst>
                              <p:cond delay="2500"/>
                            </p:stCondLst>
                            <p:childTnLst>
                              <p:par>
                                <p:cTn id="10" presetID="23" presetClass="entr" presetSubtype="272" fill="hold" grpId="0" nodeType="afterEffect">
                                  <p:stCondLst>
                                    <p:cond delay="2000"/>
                                  </p:stCondLst>
                                  <p:childTnLst>
                                    <p:set>
                                      <p:cBhvr>
                                        <p:cTn id="11" dur="1" fill="hold">
                                          <p:stCondLst>
                                            <p:cond delay="0"/>
                                          </p:stCondLst>
                                        </p:cTn>
                                        <p:tgtEl>
                                          <p:spTgt spid="16388">
                                            <p:txEl>
                                              <p:pRg st="1" end="1"/>
                                            </p:txEl>
                                          </p:spTgt>
                                        </p:tgtEl>
                                        <p:attrNameLst>
                                          <p:attrName>style.visibility</p:attrName>
                                        </p:attrNameLst>
                                      </p:cBhvr>
                                      <p:to>
                                        <p:strVal val="visible"/>
                                      </p:to>
                                    </p:set>
                                    <p:anim calcmode="lin" valueType="num">
                                      <p:cBhvr>
                                        <p:cTn id="12" dur="500" fill="hold"/>
                                        <p:tgtEl>
                                          <p:spTgt spid="16388">
                                            <p:txEl>
                                              <p:pRg st="1" end="1"/>
                                            </p:txEl>
                                          </p:spTgt>
                                        </p:tgtEl>
                                        <p:attrNameLst>
                                          <p:attrName>ppt_w</p:attrName>
                                        </p:attrNameLst>
                                      </p:cBhvr>
                                      <p:tavLst>
                                        <p:tav tm="0">
                                          <p:val>
                                            <p:strVal val="2/3*#ppt_w"/>
                                          </p:val>
                                        </p:tav>
                                        <p:tav tm="100000">
                                          <p:val>
                                            <p:strVal val="#ppt_w"/>
                                          </p:val>
                                        </p:tav>
                                      </p:tavLst>
                                    </p:anim>
                                    <p:anim calcmode="lin" valueType="num">
                                      <p:cBhvr>
                                        <p:cTn id="13" dur="500" fill="hold"/>
                                        <p:tgtEl>
                                          <p:spTgt spid="16388">
                                            <p:txEl>
                                              <p:pRg st="1" end="1"/>
                                            </p:txEl>
                                          </p:spTgt>
                                        </p:tgtEl>
                                        <p:attrNameLst>
                                          <p:attrName>ppt_h</p:attrName>
                                        </p:attrNameLst>
                                      </p:cBhvr>
                                      <p:tavLst>
                                        <p:tav tm="0">
                                          <p:val>
                                            <p:strVal val="2/3*#ppt_h"/>
                                          </p:val>
                                        </p:tav>
                                        <p:tav tm="100000">
                                          <p:val>
                                            <p:strVal val="#ppt_h"/>
                                          </p:val>
                                        </p:tav>
                                      </p:tavLst>
                                    </p:anim>
                                  </p:childTnLst>
                                </p:cTn>
                              </p:par>
                              <p:par>
                                <p:cTn id="14" presetID="23" presetClass="entr" presetSubtype="272" fill="hold" grpId="0" nodeType="withEffect">
                                  <p:stCondLst>
                                    <p:cond delay="2000"/>
                                  </p:stCondLst>
                                  <p:childTnLst>
                                    <p:set>
                                      <p:cBhvr>
                                        <p:cTn id="15" dur="1" fill="hold">
                                          <p:stCondLst>
                                            <p:cond delay="0"/>
                                          </p:stCondLst>
                                        </p:cTn>
                                        <p:tgtEl>
                                          <p:spTgt spid="16388">
                                            <p:txEl>
                                              <p:pRg st="2" end="2"/>
                                            </p:txEl>
                                          </p:spTgt>
                                        </p:tgtEl>
                                        <p:attrNameLst>
                                          <p:attrName>style.visibility</p:attrName>
                                        </p:attrNameLst>
                                      </p:cBhvr>
                                      <p:to>
                                        <p:strVal val="visible"/>
                                      </p:to>
                                    </p:set>
                                    <p:anim calcmode="lin" valueType="num">
                                      <p:cBhvr>
                                        <p:cTn id="16" dur="500" fill="hold"/>
                                        <p:tgtEl>
                                          <p:spTgt spid="16388">
                                            <p:txEl>
                                              <p:pRg st="2" end="2"/>
                                            </p:txEl>
                                          </p:spTgt>
                                        </p:tgtEl>
                                        <p:attrNameLst>
                                          <p:attrName>ppt_w</p:attrName>
                                        </p:attrNameLst>
                                      </p:cBhvr>
                                      <p:tavLst>
                                        <p:tav tm="0">
                                          <p:val>
                                            <p:strVal val="2/3*#ppt_w"/>
                                          </p:val>
                                        </p:tav>
                                        <p:tav tm="100000">
                                          <p:val>
                                            <p:strVal val="#ppt_w"/>
                                          </p:val>
                                        </p:tav>
                                      </p:tavLst>
                                    </p:anim>
                                    <p:anim calcmode="lin" valueType="num">
                                      <p:cBhvr>
                                        <p:cTn id="17" dur="500" fill="hold"/>
                                        <p:tgtEl>
                                          <p:spTgt spid="16388">
                                            <p:txEl>
                                              <p:pRg st="2" end="2"/>
                                            </p:txEl>
                                          </p:spTgt>
                                        </p:tgtEl>
                                        <p:attrNameLst>
                                          <p:attrName>ppt_h</p:attrName>
                                        </p:attrNameLst>
                                      </p:cBhvr>
                                      <p:tavLst>
                                        <p:tav tm="0">
                                          <p:val>
                                            <p:strVal val="2/3*#ppt_h"/>
                                          </p:val>
                                        </p:tav>
                                        <p:tav tm="100000">
                                          <p:val>
                                            <p:strVal val="#ppt_h"/>
                                          </p:val>
                                        </p:tav>
                                      </p:tavLst>
                                    </p:anim>
                                  </p:childTnLst>
                                </p:cTn>
                              </p:par>
                              <p:par>
                                <p:cTn id="18" presetID="23" presetClass="entr" presetSubtype="272" fill="hold" grpId="0" nodeType="withEffect">
                                  <p:stCondLst>
                                    <p:cond delay="2000"/>
                                  </p:stCondLst>
                                  <p:childTnLst>
                                    <p:set>
                                      <p:cBhvr>
                                        <p:cTn id="19" dur="1" fill="hold">
                                          <p:stCondLst>
                                            <p:cond delay="0"/>
                                          </p:stCondLst>
                                        </p:cTn>
                                        <p:tgtEl>
                                          <p:spTgt spid="16388">
                                            <p:txEl>
                                              <p:pRg st="3" end="3"/>
                                            </p:txEl>
                                          </p:spTgt>
                                        </p:tgtEl>
                                        <p:attrNameLst>
                                          <p:attrName>style.visibility</p:attrName>
                                        </p:attrNameLst>
                                      </p:cBhvr>
                                      <p:to>
                                        <p:strVal val="visible"/>
                                      </p:to>
                                    </p:set>
                                    <p:anim calcmode="lin" valueType="num">
                                      <p:cBhvr>
                                        <p:cTn id="20" dur="500" fill="hold"/>
                                        <p:tgtEl>
                                          <p:spTgt spid="16388">
                                            <p:txEl>
                                              <p:pRg st="3" end="3"/>
                                            </p:txEl>
                                          </p:spTgt>
                                        </p:tgtEl>
                                        <p:attrNameLst>
                                          <p:attrName>ppt_w</p:attrName>
                                        </p:attrNameLst>
                                      </p:cBhvr>
                                      <p:tavLst>
                                        <p:tav tm="0">
                                          <p:val>
                                            <p:strVal val="2/3*#ppt_w"/>
                                          </p:val>
                                        </p:tav>
                                        <p:tav tm="100000">
                                          <p:val>
                                            <p:strVal val="#ppt_w"/>
                                          </p:val>
                                        </p:tav>
                                      </p:tavLst>
                                    </p:anim>
                                    <p:anim calcmode="lin" valueType="num">
                                      <p:cBhvr>
                                        <p:cTn id="21" dur="500" fill="hold"/>
                                        <p:tgtEl>
                                          <p:spTgt spid="16388">
                                            <p:txEl>
                                              <p:pRg st="3" end="3"/>
                                            </p:txEl>
                                          </p:spTgt>
                                        </p:tgtEl>
                                        <p:attrNameLst>
                                          <p:attrName>ppt_h</p:attrName>
                                        </p:attrNameLst>
                                      </p:cBhvr>
                                      <p:tavLst>
                                        <p:tav tm="0">
                                          <p:val>
                                            <p:strVal val="2/3*#ppt_h"/>
                                          </p:val>
                                        </p:tav>
                                        <p:tav tm="100000">
                                          <p:val>
                                            <p:strVal val="#ppt_h"/>
                                          </p:val>
                                        </p:tav>
                                      </p:tavLst>
                                    </p:anim>
                                  </p:childTnLst>
                                </p:cTn>
                              </p:par>
                            </p:childTnLst>
                          </p:cTn>
                        </p:par>
                        <p:par>
                          <p:cTn id="22" fill="hold">
                            <p:stCondLst>
                              <p:cond delay="5000"/>
                            </p:stCondLst>
                            <p:childTnLst>
                              <p:par>
                                <p:cTn id="23" presetID="23" presetClass="entr" presetSubtype="272" fill="hold" grpId="0" nodeType="afterEffect">
                                  <p:stCondLst>
                                    <p:cond delay="2000"/>
                                  </p:stCondLst>
                                  <p:childTnLst>
                                    <p:set>
                                      <p:cBhvr>
                                        <p:cTn id="24" dur="1" fill="hold">
                                          <p:stCondLst>
                                            <p:cond delay="0"/>
                                          </p:stCondLst>
                                        </p:cTn>
                                        <p:tgtEl>
                                          <p:spTgt spid="16388">
                                            <p:txEl>
                                              <p:pRg st="4" end="4"/>
                                            </p:txEl>
                                          </p:spTgt>
                                        </p:tgtEl>
                                        <p:attrNameLst>
                                          <p:attrName>style.visibility</p:attrName>
                                        </p:attrNameLst>
                                      </p:cBhvr>
                                      <p:to>
                                        <p:strVal val="visible"/>
                                      </p:to>
                                    </p:set>
                                    <p:anim calcmode="lin" valueType="num">
                                      <p:cBhvr>
                                        <p:cTn id="25" dur="500" fill="hold"/>
                                        <p:tgtEl>
                                          <p:spTgt spid="16388">
                                            <p:txEl>
                                              <p:pRg st="4" end="4"/>
                                            </p:txEl>
                                          </p:spTgt>
                                        </p:tgtEl>
                                        <p:attrNameLst>
                                          <p:attrName>ppt_w</p:attrName>
                                        </p:attrNameLst>
                                      </p:cBhvr>
                                      <p:tavLst>
                                        <p:tav tm="0">
                                          <p:val>
                                            <p:strVal val="2/3*#ppt_w"/>
                                          </p:val>
                                        </p:tav>
                                        <p:tav tm="100000">
                                          <p:val>
                                            <p:strVal val="#ppt_w"/>
                                          </p:val>
                                        </p:tav>
                                      </p:tavLst>
                                    </p:anim>
                                    <p:anim calcmode="lin" valueType="num">
                                      <p:cBhvr>
                                        <p:cTn id="26" dur="500" fill="hold"/>
                                        <p:tgtEl>
                                          <p:spTgt spid="16388">
                                            <p:txEl>
                                              <p:pRg st="4" end="4"/>
                                            </p:txEl>
                                          </p:spTgt>
                                        </p:tgtEl>
                                        <p:attrNameLst>
                                          <p:attrName>ppt_h</p:attrName>
                                        </p:attrNameLst>
                                      </p:cBhvr>
                                      <p:tavLst>
                                        <p:tav tm="0">
                                          <p:val>
                                            <p:strVal val="2/3*#ppt_h"/>
                                          </p:val>
                                        </p:tav>
                                        <p:tav tm="100000">
                                          <p:val>
                                            <p:strVal val="#ppt_h"/>
                                          </p:val>
                                        </p:tav>
                                      </p:tavLst>
                                    </p:anim>
                                  </p:childTnLst>
                                </p:cTn>
                              </p:par>
                              <p:par>
                                <p:cTn id="27" presetID="23" presetClass="entr" presetSubtype="272" fill="hold" grpId="0" nodeType="withEffect">
                                  <p:stCondLst>
                                    <p:cond delay="2000"/>
                                  </p:stCondLst>
                                  <p:childTnLst>
                                    <p:set>
                                      <p:cBhvr>
                                        <p:cTn id="28" dur="1" fill="hold">
                                          <p:stCondLst>
                                            <p:cond delay="0"/>
                                          </p:stCondLst>
                                        </p:cTn>
                                        <p:tgtEl>
                                          <p:spTgt spid="16388">
                                            <p:txEl>
                                              <p:pRg st="5" end="5"/>
                                            </p:txEl>
                                          </p:spTgt>
                                        </p:tgtEl>
                                        <p:attrNameLst>
                                          <p:attrName>style.visibility</p:attrName>
                                        </p:attrNameLst>
                                      </p:cBhvr>
                                      <p:to>
                                        <p:strVal val="visible"/>
                                      </p:to>
                                    </p:set>
                                    <p:anim calcmode="lin" valueType="num">
                                      <p:cBhvr>
                                        <p:cTn id="29" dur="500" fill="hold"/>
                                        <p:tgtEl>
                                          <p:spTgt spid="16388">
                                            <p:txEl>
                                              <p:pRg st="5" end="5"/>
                                            </p:txEl>
                                          </p:spTgt>
                                        </p:tgtEl>
                                        <p:attrNameLst>
                                          <p:attrName>ppt_w</p:attrName>
                                        </p:attrNameLst>
                                      </p:cBhvr>
                                      <p:tavLst>
                                        <p:tav tm="0">
                                          <p:val>
                                            <p:strVal val="2/3*#ppt_w"/>
                                          </p:val>
                                        </p:tav>
                                        <p:tav tm="100000">
                                          <p:val>
                                            <p:strVal val="#ppt_w"/>
                                          </p:val>
                                        </p:tav>
                                      </p:tavLst>
                                    </p:anim>
                                    <p:anim calcmode="lin" valueType="num">
                                      <p:cBhvr>
                                        <p:cTn id="30" dur="500" fill="hold"/>
                                        <p:tgtEl>
                                          <p:spTgt spid="16388">
                                            <p:txEl>
                                              <p:pRg st="5" end="5"/>
                                            </p:txEl>
                                          </p:spTgt>
                                        </p:tgtEl>
                                        <p:attrNameLst>
                                          <p:attrName>ppt_h</p:attrName>
                                        </p:attrNameLst>
                                      </p:cBhvr>
                                      <p:tavLst>
                                        <p:tav tm="0">
                                          <p:val>
                                            <p:strVal val="2/3*#ppt_h"/>
                                          </p:val>
                                        </p:tav>
                                        <p:tav tm="100000">
                                          <p:val>
                                            <p:strVal val="#ppt_h"/>
                                          </p:val>
                                        </p:tav>
                                      </p:tavLst>
                                    </p:anim>
                                  </p:childTnLst>
                                </p:cTn>
                              </p:par>
                              <p:par>
                                <p:cTn id="31" presetID="23" presetClass="entr" presetSubtype="272" fill="hold" grpId="0" nodeType="withEffect">
                                  <p:stCondLst>
                                    <p:cond delay="2000"/>
                                  </p:stCondLst>
                                  <p:childTnLst>
                                    <p:set>
                                      <p:cBhvr>
                                        <p:cTn id="32" dur="1" fill="hold">
                                          <p:stCondLst>
                                            <p:cond delay="0"/>
                                          </p:stCondLst>
                                        </p:cTn>
                                        <p:tgtEl>
                                          <p:spTgt spid="16388">
                                            <p:txEl>
                                              <p:pRg st="6" end="6"/>
                                            </p:txEl>
                                          </p:spTgt>
                                        </p:tgtEl>
                                        <p:attrNameLst>
                                          <p:attrName>style.visibility</p:attrName>
                                        </p:attrNameLst>
                                      </p:cBhvr>
                                      <p:to>
                                        <p:strVal val="visible"/>
                                      </p:to>
                                    </p:set>
                                    <p:anim calcmode="lin" valueType="num">
                                      <p:cBhvr>
                                        <p:cTn id="33" dur="500" fill="hold"/>
                                        <p:tgtEl>
                                          <p:spTgt spid="16388">
                                            <p:txEl>
                                              <p:pRg st="6" end="6"/>
                                            </p:txEl>
                                          </p:spTgt>
                                        </p:tgtEl>
                                        <p:attrNameLst>
                                          <p:attrName>ppt_w</p:attrName>
                                        </p:attrNameLst>
                                      </p:cBhvr>
                                      <p:tavLst>
                                        <p:tav tm="0">
                                          <p:val>
                                            <p:strVal val="2/3*#ppt_w"/>
                                          </p:val>
                                        </p:tav>
                                        <p:tav tm="100000">
                                          <p:val>
                                            <p:strVal val="#ppt_w"/>
                                          </p:val>
                                        </p:tav>
                                      </p:tavLst>
                                    </p:anim>
                                    <p:anim calcmode="lin" valueType="num">
                                      <p:cBhvr>
                                        <p:cTn id="34" dur="500" fill="hold"/>
                                        <p:tgtEl>
                                          <p:spTgt spid="16388">
                                            <p:txEl>
                                              <p:pRg st="6" end="6"/>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build="p" autoUpdateAnimBg="0" advAuto="200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62000" y="228600"/>
            <a:ext cx="7772400" cy="1981200"/>
          </a:xfrm>
        </p:spPr>
        <p:txBody>
          <a:bodyPr/>
          <a:lstStyle/>
          <a:p>
            <a:r>
              <a:rPr lang="es-ES_tradnl" sz="3200" b="1">
                <a:solidFill>
                  <a:schemeClr val="accent2"/>
                </a:solidFill>
              </a:rPr>
              <a:t>ARQUITECTURA DEL SISTEMA DE COMUNICACIONES INALAMBRICAS</a:t>
            </a:r>
            <a:br>
              <a:rPr lang="es-ES_tradnl" sz="3200" b="1">
                <a:solidFill>
                  <a:schemeClr val="accent2"/>
                </a:solidFill>
              </a:rPr>
            </a:br>
            <a:r>
              <a:rPr lang="es-ES_tradnl" sz="3200" b="1">
                <a:solidFill>
                  <a:schemeClr val="accent2"/>
                </a:solidFill>
              </a:rPr>
              <a:t>ELEMENTOS</a:t>
            </a:r>
          </a:p>
        </p:txBody>
      </p:sp>
      <p:sp>
        <p:nvSpPr>
          <p:cNvPr id="17411" name="Text Box 3"/>
          <p:cNvSpPr txBox="1">
            <a:spLocks noChangeArrowheads="1"/>
          </p:cNvSpPr>
          <p:nvPr/>
        </p:nvSpPr>
        <p:spPr bwMode="auto">
          <a:xfrm>
            <a:off x="762000" y="2590800"/>
            <a:ext cx="7543800" cy="3743325"/>
          </a:xfrm>
          <a:prstGeom prst="rect">
            <a:avLst/>
          </a:prstGeom>
          <a:noFill/>
          <a:ln w="9525">
            <a:noFill/>
            <a:miter lim="800000"/>
            <a:headEnd/>
            <a:tailEnd/>
          </a:ln>
          <a:effectLst/>
        </p:spPr>
        <p:txBody>
          <a:bodyPr>
            <a:spAutoFit/>
          </a:bodyPr>
          <a:lstStyle/>
          <a:p>
            <a:pPr lvl="1">
              <a:spcBef>
                <a:spcPct val="50000"/>
              </a:spcBef>
              <a:buFontTx/>
              <a:buChar char="•"/>
            </a:pPr>
            <a:r>
              <a:rPr lang="es-ES_tradnl"/>
              <a:t>Centro de autenticación (AC)</a:t>
            </a:r>
          </a:p>
          <a:p>
            <a:pPr lvl="1">
              <a:spcBef>
                <a:spcPct val="50000"/>
              </a:spcBef>
              <a:buFontTx/>
              <a:buChar char="•"/>
            </a:pPr>
            <a:r>
              <a:rPr lang="es-ES_tradnl"/>
              <a:t>Registro de Identificación del Equipo (EIR)</a:t>
            </a:r>
          </a:p>
          <a:p>
            <a:pPr>
              <a:spcBef>
                <a:spcPct val="50000"/>
              </a:spcBef>
              <a:buFontTx/>
              <a:buChar char="•"/>
            </a:pPr>
            <a:r>
              <a:rPr lang="es-ES_tradnl"/>
              <a:t>Centro de Switcheo Móvil (PCSC)</a:t>
            </a:r>
          </a:p>
          <a:p>
            <a:pPr>
              <a:spcBef>
                <a:spcPct val="50000"/>
              </a:spcBef>
              <a:buFontTx/>
              <a:buChar char="•"/>
            </a:pPr>
            <a:r>
              <a:rPr lang="es-ES_tradnl"/>
              <a:t>Sistema Operativo (OS)</a:t>
            </a:r>
          </a:p>
          <a:p>
            <a:pPr>
              <a:spcBef>
                <a:spcPct val="50000"/>
              </a:spcBef>
              <a:buFontTx/>
              <a:buChar char="•"/>
            </a:pPr>
            <a:r>
              <a:rPr lang="es-ES_tradnl"/>
              <a:t>Función de Interacción entre Redes (IWF)</a:t>
            </a:r>
          </a:p>
          <a:p>
            <a:pPr>
              <a:spcBef>
                <a:spcPct val="50000"/>
              </a:spcBef>
              <a:buFontTx/>
              <a:buChar char="•"/>
            </a:pPr>
            <a:r>
              <a:rPr lang="es-ES_tradnl"/>
              <a:t>Redes Externas</a:t>
            </a:r>
          </a:p>
          <a:p>
            <a:pPr>
              <a:spcBef>
                <a:spcPct val="50000"/>
              </a:spcBef>
            </a:pPr>
            <a:endParaRPr lang="es-ES_tradnl"/>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100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500" fill="hold"/>
                                        <p:tgtEl>
                                          <p:spTgt spid="17411">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17411">
                                            <p:txEl>
                                              <p:pRg st="0" end="0"/>
                                            </p:txEl>
                                          </p:spTgt>
                                        </p:tgtEl>
                                        <p:attrNameLst>
                                          <p:attrName>ppt_h</p:attrName>
                                        </p:attrNameLst>
                                      </p:cBhvr>
                                      <p:tavLst>
                                        <p:tav tm="0">
                                          <p:val>
                                            <p:strVal val="2/3*#ppt_h"/>
                                          </p:val>
                                        </p:tav>
                                        <p:tav tm="100000">
                                          <p:val>
                                            <p:strVal val="#ppt_h"/>
                                          </p:val>
                                        </p:tav>
                                      </p:tavLst>
                                    </p:anim>
                                  </p:childTnLst>
                                </p:cTn>
                              </p:par>
                              <p:par>
                                <p:cTn id="9" presetID="23" presetClass="entr" presetSubtype="272" fill="hold" grpId="0" nodeType="withEffect">
                                  <p:stCondLst>
                                    <p:cond delay="1000"/>
                                  </p:stCondLst>
                                  <p:childTnLst>
                                    <p:set>
                                      <p:cBhvr>
                                        <p:cTn id="10" dur="1" fill="hold">
                                          <p:stCondLst>
                                            <p:cond delay="0"/>
                                          </p:stCondLst>
                                        </p:cTn>
                                        <p:tgtEl>
                                          <p:spTgt spid="17411">
                                            <p:txEl>
                                              <p:pRg st="1" end="1"/>
                                            </p:txEl>
                                          </p:spTgt>
                                        </p:tgtEl>
                                        <p:attrNameLst>
                                          <p:attrName>style.visibility</p:attrName>
                                        </p:attrNameLst>
                                      </p:cBhvr>
                                      <p:to>
                                        <p:strVal val="visible"/>
                                      </p:to>
                                    </p:set>
                                    <p:anim calcmode="lin" valueType="num">
                                      <p:cBhvr>
                                        <p:cTn id="11" dur="500" fill="hold"/>
                                        <p:tgtEl>
                                          <p:spTgt spid="17411">
                                            <p:txEl>
                                              <p:pRg st="1" end="1"/>
                                            </p:txEl>
                                          </p:spTgt>
                                        </p:tgtEl>
                                        <p:attrNameLst>
                                          <p:attrName>ppt_w</p:attrName>
                                        </p:attrNameLst>
                                      </p:cBhvr>
                                      <p:tavLst>
                                        <p:tav tm="0">
                                          <p:val>
                                            <p:strVal val="2/3*#ppt_w"/>
                                          </p:val>
                                        </p:tav>
                                        <p:tav tm="100000">
                                          <p:val>
                                            <p:strVal val="#ppt_w"/>
                                          </p:val>
                                        </p:tav>
                                      </p:tavLst>
                                    </p:anim>
                                    <p:anim calcmode="lin" valueType="num">
                                      <p:cBhvr>
                                        <p:cTn id="12" dur="500" fill="hold"/>
                                        <p:tgtEl>
                                          <p:spTgt spid="17411">
                                            <p:txEl>
                                              <p:pRg st="1" end="1"/>
                                            </p:txEl>
                                          </p:spTgt>
                                        </p:tgtEl>
                                        <p:attrNameLst>
                                          <p:attrName>ppt_h</p:attrName>
                                        </p:attrNameLst>
                                      </p:cBhvr>
                                      <p:tavLst>
                                        <p:tav tm="0">
                                          <p:val>
                                            <p:strVal val="2/3*#ppt_h"/>
                                          </p:val>
                                        </p:tav>
                                        <p:tav tm="100000">
                                          <p:val>
                                            <p:strVal val="#ppt_h"/>
                                          </p:val>
                                        </p:tav>
                                      </p:tavLst>
                                    </p:anim>
                                  </p:childTnLst>
                                </p:cTn>
                              </p:par>
                            </p:childTnLst>
                          </p:cTn>
                        </p:par>
                        <p:par>
                          <p:cTn id="13" fill="hold">
                            <p:stCondLst>
                              <p:cond delay="1500"/>
                            </p:stCondLst>
                            <p:childTnLst>
                              <p:par>
                                <p:cTn id="14" presetID="23" presetClass="entr" presetSubtype="272" fill="hold" grpId="0" nodeType="afterEffect">
                                  <p:stCondLst>
                                    <p:cond delay="1000"/>
                                  </p:stCondLst>
                                  <p:childTnLst>
                                    <p:set>
                                      <p:cBhvr>
                                        <p:cTn id="15" dur="1" fill="hold">
                                          <p:stCondLst>
                                            <p:cond delay="0"/>
                                          </p:stCondLst>
                                        </p:cTn>
                                        <p:tgtEl>
                                          <p:spTgt spid="17411">
                                            <p:txEl>
                                              <p:pRg st="2" end="2"/>
                                            </p:txEl>
                                          </p:spTgt>
                                        </p:tgtEl>
                                        <p:attrNameLst>
                                          <p:attrName>style.visibility</p:attrName>
                                        </p:attrNameLst>
                                      </p:cBhvr>
                                      <p:to>
                                        <p:strVal val="visible"/>
                                      </p:to>
                                    </p:set>
                                    <p:anim calcmode="lin" valueType="num">
                                      <p:cBhvr>
                                        <p:cTn id="16" dur="500" fill="hold"/>
                                        <p:tgtEl>
                                          <p:spTgt spid="17411">
                                            <p:txEl>
                                              <p:pRg st="2" end="2"/>
                                            </p:txEl>
                                          </p:spTgt>
                                        </p:tgtEl>
                                        <p:attrNameLst>
                                          <p:attrName>ppt_w</p:attrName>
                                        </p:attrNameLst>
                                      </p:cBhvr>
                                      <p:tavLst>
                                        <p:tav tm="0">
                                          <p:val>
                                            <p:strVal val="2/3*#ppt_w"/>
                                          </p:val>
                                        </p:tav>
                                        <p:tav tm="100000">
                                          <p:val>
                                            <p:strVal val="#ppt_w"/>
                                          </p:val>
                                        </p:tav>
                                      </p:tavLst>
                                    </p:anim>
                                    <p:anim calcmode="lin" valueType="num">
                                      <p:cBhvr>
                                        <p:cTn id="17" dur="500" fill="hold"/>
                                        <p:tgtEl>
                                          <p:spTgt spid="17411">
                                            <p:txEl>
                                              <p:pRg st="2" end="2"/>
                                            </p:txEl>
                                          </p:spTgt>
                                        </p:tgtEl>
                                        <p:attrNameLst>
                                          <p:attrName>ppt_h</p:attrName>
                                        </p:attrNameLst>
                                      </p:cBhvr>
                                      <p:tavLst>
                                        <p:tav tm="0">
                                          <p:val>
                                            <p:strVal val="2/3*#ppt_h"/>
                                          </p:val>
                                        </p:tav>
                                        <p:tav tm="100000">
                                          <p:val>
                                            <p:strVal val="#ppt_h"/>
                                          </p:val>
                                        </p:tav>
                                      </p:tavLst>
                                    </p:anim>
                                  </p:childTnLst>
                                </p:cTn>
                              </p:par>
                            </p:childTnLst>
                          </p:cTn>
                        </p:par>
                        <p:par>
                          <p:cTn id="18" fill="hold">
                            <p:stCondLst>
                              <p:cond delay="3000"/>
                            </p:stCondLst>
                            <p:childTnLst>
                              <p:par>
                                <p:cTn id="19" presetID="23" presetClass="entr" presetSubtype="272" fill="hold" grpId="0" nodeType="afterEffect">
                                  <p:stCondLst>
                                    <p:cond delay="1000"/>
                                  </p:stCondLst>
                                  <p:childTnLst>
                                    <p:set>
                                      <p:cBhvr>
                                        <p:cTn id="20" dur="1" fill="hold">
                                          <p:stCondLst>
                                            <p:cond delay="0"/>
                                          </p:stCondLst>
                                        </p:cTn>
                                        <p:tgtEl>
                                          <p:spTgt spid="17411">
                                            <p:txEl>
                                              <p:pRg st="3" end="3"/>
                                            </p:txEl>
                                          </p:spTgt>
                                        </p:tgtEl>
                                        <p:attrNameLst>
                                          <p:attrName>style.visibility</p:attrName>
                                        </p:attrNameLst>
                                      </p:cBhvr>
                                      <p:to>
                                        <p:strVal val="visible"/>
                                      </p:to>
                                    </p:set>
                                    <p:anim calcmode="lin" valueType="num">
                                      <p:cBhvr>
                                        <p:cTn id="21" dur="500" fill="hold"/>
                                        <p:tgtEl>
                                          <p:spTgt spid="17411">
                                            <p:txEl>
                                              <p:pRg st="3" end="3"/>
                                            </p:txEl>
                                          </p:spTgt>
                                        </p:tgtEl>
                                        <p:attrNameLst>
                                          <p:attrName>ppt_w</p:attrName>
                                        </p:attrNameLst>
                                      </p:cBhvr>
                                      <p:tavLst>
                                        <p:tav tm="0">
                                          <p:val>
                                            <p:strVal val="2/3*#ppt_w"/>
                                          </p:val>
                                        </p:tav>
                                        <p:tav tm="100000">
                                          <p:val>
                                            <p:strVal val="#ppt_w"/>
                                          </p:val>
                                        </p:tav>
                                      </p:tavLst>
                                    </p:anim>
                                    <p:anim calcmode="lin" valueType="num">
                                      <p:cBhvr>
                                        <p:cTn id="22" dur="500" fill="hold"/>
                                        <p:tgtEl>
                                          <p:spTgt spid="17411">
                                            <p:txEl>
                                              <p:pRg st="3" end="3"/>
                                            </p:txEl>
                                          </p:spTgt>
                                        </p:tgtEl>
                                        <p:attrNameLst>
                                          <p:attrName>ppt_h</p:attrName>
                                        </p:attrNameLst>
                                      </p:cBhvr>
                                      <p:tavLst>
                                        <p:tav tm="0">
                                          <p:val>
                                            <p:strVal val="2/3*#ppt_h"/>
                                          </p:val>
                                        </p:tav>
                                        <p:tav tm="100000">
                                          <p:val>
                                            <p:strVal val="#ppt_h"/>
                                          </p:val>
                                        </p:tav>
                                      </p:tavLst>
                                    </p:anim>
                                  </p:childTnLst>
                                </p:cTn>
                              </p:par>
                            </p:childTnLst>
                          </p:cTn>
                        </p:par>
                        <p:par>
                          <p:cTn id="23" fill="hold">
                            <p:stCondLst>
                              <p:cond delay="4500"/>
                            </p:stCondLst>
                            <p:childTnLst>
                              <p:par>
                                <p:cTn id="24" presetID="23" presetClass="entr" presetSubtype="272" fill="hold" grpId="0" nodeType="afterEffect">
                                  <p:stCondLst>
                                    <p:cond delay="1000"/>
                                  </p:stCondLst>
                                  <p:childTnLst>
                                    <p:set>
                                      <p:cBhvr>
                                        <p:cTn id="25" dur="1" fill="hold">
                                          <p:stCondLst>
                                            <p:cond delay="0"/>
                                          </p:stCondLst>
                                        </p:cTn>
                                        <p:tgtEl>
                                          <p:spTgt spid="17411">
                                            <p:txEl>
                                              <p:pRg st="4" end="4"/>
                                            </p:txEl>
                                          </p:spTgt>
                                        </p:tgtEl>
                                        <p:attrNameLst>
                                          <p:attrName>style.visibility</p:attrName>
                                        </p:attrNameLst>
                                      </p:cBhvr>
                                      <p:to>
                                        <p:strVal val="visible"/>
                                      </p:to>
                                    </p:set>
                                    <p:anim calcmode="lin" valueType="num">
                                      <p:cBhvr>
                                        <p:cTn id="26" dur="500" fill="hold"/>
                                        <p:tgtEl>
                                          <p:spTgt spid="17411">
                                            <p:txEl>
                                              <p:pRg st="4" end="4"/>
                                            </p:txEl>
                                          </p:spTgt>
                                        </p:tgtEl>
                                        <p:attrNameLst>
                                          <p:attrName>ppt_w</p:attrName>
                                        </p:attrNameLst>
                                      </p:cBhvr>
                                      <p:tavLst>
                                        <p:tav tm="0">
                                          <p:val>
                                            <p:strVal val="2/3*#ppt_w"/>
                                          </p:val>
                                        </p:tav>
                                        <p:tav tm="100000">
                                          <p:val>
                                            <p:strVal val="#ppt_w"/>
                                          </p:val>
                                        </p:tav>
                                      </p:tavLst>
                                    </p:anim>
                                    <p:anim calcmode="lin" valueType="num">
                                      <p:cBhvr>
                                        <p:cTn id="27" dur="500" fill="hold"/>
                                        <p:tgtEl>
                                          <p:spTgt spid="17411">
                                            <p:txEl>
                                              <p:pRg st="4" end="4"/>
                                            </p:txEl>
                                          </p:spTgt>
                                        </p:tgtEl>
                                        <p:attrNameLst>
                                          <p:attrName>ppt_h</p:attrName>
                                        </p:attrNameLst>
                                      </p:cBhvr>
                                      <p:tavLst>
                                        <p:tav tm="0">
                                          <p:val>
                                            <p:strVal val="2/3*#ppt_h"/>
                                          </p:val>
                                        </p:tav>
                                        <p:tav tm="100000">
                                          <p:val>
                                            <p:strVal val="#ppt_h"/>
                                          </p:val>
                                        </p:tav>
                                      </p:tavLst>
                                    </p:anim>
                                  </p:childTnLst>
                                </p:cTn>
                              </p:par>
                            </p:childTnLst>
                          </p:cTn>
                        </p:par>
                        <p:par>
                          <p:cTn id="28" fill="hold">
                            <p:stCondLst>
                              <p:cond delay="6000"/>
                            </p:stCondLst>
                            <p:childTnLst>
                              <p:par>
                                <p:cTn id="29" presetID="23" presetClass="entr" presetSubtype="272" fill="hold" grpId="0" nodeType="afterEffect">
                                  <p:stCondLst>
                                    <p:cond delay="1000"/>
                                  </p:stCondLst>
                                  <p:childTnLst>
                                    <p:set>
                                      <p:cBhvr>
                                        <p:cTn id="30" dur="1" fill="hold">
                                          <p:stCondLst>
                                            <p:cond delay="0"/>
                                          </p:stCondLst>
                                        </p:cTn>
                                        <p:tgtEl>
                                          <p:spTgt spid="17411">
                                            <p:txEl>
                                              <p:pRg st="5" end="5"/>
                                            </p:txEl>
                                          </p:spTgt>
                                        </p:tgtEl>
                                        <p:attrNameLst>
                                          <p:attrName>style.visibility</p:attrName>
                                        </p:attrNameLst>
                                      </p:cBhvr>
                                      <p:to>
                                        <p:strVal val="visible"/>
                                      </p:to>
                                    </p:set>
                                    <p:anim calcmode="lin" valueType="num">
                                      <p:cBhvr>
                                        <p:cTn id="31" dur="500" fill="hold"/>
                                        <p:tgtEl>
                                          <p:spTgt spid="17411">
                                            <p:txEl>
                                              <p:pRg st="5" end="5"/>
                                            </p:txEl>
                                          </p:spTgt>
                                        </p:tgtEl>
                                        <p:attrNameLst>
                                          <p:attrName>ppt_w</p:attrName>
                                        </p:attrNameLst>
                                      </p:cBhvr>
                                      <p:tavLst>
                                        <p:tav tm="0">
                                          <p:val>
                                            <p:strVal val="2/3*#ppt_w"/>
                                          </p:val>
                                        </p:tav>
                                        <p:tav tm="100000">
                                          <p:val>
                                            <p:strVal val="#ppt_w"/>
                                          </p:val>
                                        </p:tav>
                                      </p:tavLst>
                                    </p:anim>
                                    <p:anim calcmode="lin" valueType="num">
                                      <p:cBhvr>
                                        <p:cTn id="32" dur="500" fill="hold"/>
                                        <p:tgtEl>
                                          <p:spTgt spid="17411">
                                            <p:txEl>
                                              <p:pRg st="5" end="5"/>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advAuto="100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762000" y="304800"/>
            <a:ext cx="7772400" cy="1143000"/>
          </a:xfrm>
        </p:spPr>
        <p:txBody>
          <a:bodyPr/>
          <a:lstStyle/>
          <a:p>
            <a:r>
              <a:rPr lang="es-ES_tradnl" sz="2400" b="1">
                <a:solidFill>
                  <a:schemeClr val="accent2"/>
                </a:solidFill>
              </a:rPr>
              <a:t>ARQUITECTURA DEL SISTEMA DE COMUNICACIONES INALAMBRICAS</a:t>
            </a:r>
            <a:endParaRPr lang="es-ES_tradnl" sz="3600" b="1">
              <a:solidFill>
                <a:schemeClr val="accent2"/>
              </a:solidFill>
            </a:endParaRPr>
          </a:p>
        </p:txBody>
      </p:sp>
      <p:pic>
        <p:nvPicPr>
          <p:cNvPr id="26627" name="Picture 3" descr="C:\Archivos de programa\DOCUMENTOS\CDMA\Dibuj_Top_CDMA\FIG_2.7.gif"/>
          <p:cNvPicPr>
            <a:picLocks noChangeAspect="1" noChangeArrowheads="1"/>
          </p:cNvPicPr>
          <p:nvPr/>
        </p:nvPicPr>
        <p:blipFill>
          <a:blip r:link="rId2"/>
          <a:srcRect/>
          <a:stretch>
            <a:fillRect/>
          </a:stretch>
        </p:blipFill>
        <p:spPr bwMode="auto">
          <a:xfrm>
            <a:off x="228600" y="1371600"/>
            <a:ext cx="8534400" cy="4552950"/>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1000"/>
                                  </p:stCondLst>
                                  <p:childTnLst>
                                    <p:set>
                                      <p:cBhvr>
                                        <p:cTn id="6" dur="1" fill="hold">
                                          <p:stCondLst>
                                            <p:cond delay="0"/>
                                          </p:stCondLst>
                                        </p:cTn>
                                        <p:tgtEl>
                                          <p:spTgt spid="26627"/>
                                        </p:tgtEl>
                                        <p:attrNameLst>
                                          <p:attrName>style.visibility</p:attrName>
                                        </p:attrNameLst>
                                      </p:cBhvr>
                                      <p:to>
                                        <p:strVal val="visible"/>
                                      </p:to>
                                    </p:set>
                                    <p:animEffect transition="in" filter="dissolve">
                                      <p:cBhvr>
                                        <p:cTn id="7" dur="500"/>
                                        <p:tgtEl>
                                          <p:spTgt spid="26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title" idx="4294967295"/>
          </p:nvPr>
        </p:nvSpPr>
        <p:spPr>
          <a:xfrm>
            <a:off x="609600" y="228600"/>
            <a:ext cx="7772400" cy="914400"/>
          </a:xfrm>
        </p:spPr>
        <p:txBody>
          <a:bodyPr/>
          <a:lstStyle/>
          <a:p>
            <a:r>
              <a:rPr lang="es-ES_tradnl" sz="3600" b="1">
                <a:solidFill>
                  <a:schemeClr val="accent2"/>
                </a:solidFill>
              </a:rPr>
              <a:t>SERVICIOS</a:t>
            </a:r>
            <a:endParaRPr lang="es-ES_tradnl"/>
          </a:p>
        </p:txBody>
      </p:sp>
      <p:pic>
        <p:nvPicPr>
          <p:cNvPr id="27652" name="Picture 4" descr="C:\Archivos de programa\DOCUMENTOS\CDMA\Dibuj_Top_CDMA\SERVICIOS.gif"/>
          <p:cNvPicPr>
            <a:picLocks noChangeAspect="1" noChangeArrowheads="1"/>
          </p:cNvPicPr>
          <p:nvPr/>
        </p:nvPicPr>
        <p:blipFill>
          <a:blip r:link="rId3"/>
          <a:srcRect/>
          <a:stretch>
            <a:fillRect/>
          </a:stretch>
        </p:blipFill>
        <p:spPr bwMode="auto">
          <a:xfrm>
            <a:off x="1066800" y="1371600"/>
            <a:ext cx="6781800" cy="4918075"/>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nodeType="afterEffect">
                                  <p:stCondLst>
                                    <p:cond delay="1000"/>
                                  </p:stCondLst>
                                  <p:childTnLst>
                                    <p:set>
                                      <p:cBhvr>
                                        <p:cTn id="6" dur="1" fill="hold">
                                          <p:stCondLst>
                                            <p:cond delay="0"/>
                                          </p:stCondLst>
                                        </p:cTn>
                                        <p:tgtEl>
                                          <p:spTgt spid="27652"/>
                                        </p:tgtEl>
                                        <p:attrNameLst>
                                          <p:attrName>style.visibility</p:attrName>
                                        </p:attrNameLst>
                                      </p:cBhvr>
                                      <p:to>
                                        <p:strVal val="visible"/>
                                      </p:to>
                                    </p:set>
                                    <p:animEffect transition="in" filter="blinds(vertical)">
                                      <p:cBhvr>
                                        <p:cTn id="7" dur="500"/>
                                        <p:tgtEl>
                                          <p:spTgt spid="27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381000"/>
            <a:ext cx="7848600" cy="1371600"/>
          </a:xfrm>
        </p:spPr>
        <p:txBody>
          <a:bodyPr/>
          <a:lstStyle/>
          <a:p>
            <a:r>
              <a:rPr lang="es-ES_tradnl" sz="3200" b="1">
                <a:solidFill>
                  <a:schemeClr val="accent2"/>
                </a:solidFill>
              </a:rPr>
              <a:t>ARQUITECTURA DEL SISTEMA DE COMUNICACIONES INALAMBRICAS </a:t>
            </a:r>
            <a:br>
              <a:rPr lang="es-ES_tradnl" sz="3200" b="1">
                <a:solidFill>
                  <a:schemeClr val="accent2"/>
                </a:solidFill>
              </a:rPr>
            </a:br>
            <a:r>
              <a:rPr lang="es-ES_tradnl" sz="3200" b="1">
                <a:solidFill>
                  <a:schemeClr val="accent2"/>
                </a:solidFill>
              </a:rPr>
              <a:t>INTERFACES</a:t>
            </a:r>
          </a:p>
        </p:txBody>
      </p:sp>
      <p:sp>
        <p:nvSpPr>
          <p:cNvPr id="19459" name="Text Box 3"/>
          <p:cNvSpPr txBox="1">
            <a:spLocks noChangeArrowheads="1"/>
          </p:cNvSpPr>
          <p:nvPr/>
        </p:nvSpPr>
        <p:spPr bwMode="auto">
          <a:xfrm>
            <a:off x="1905000" y="2209800"/>
            <a:ext cx="6096000" cy="4367213"/>
          </a:xfrm>
          <a:prstGeom prst="rect">
            <a:avLst/>
          </a:prstGeom>
          <a:noFill/>
          <a:ln w="9525">
            <a:noFill/>
            <a:miter lim="800000"/>
            <a:headEnd/>
            <a:tailEnd/>
          </a:ln>
          <a:effectLst/>
        </p:spPr>
        <p:txBody>
          <a:bodyPr>
            <a:spAutoFit/>
          </a:bodyPr>
          <a:lstStyle/>
          <a:p>
            <a:pPr>
              <a:spcBef>
                <a:spcPct val="50000"/>
              </a:spcBef>
              <a:buFontTx/>
              <a:buChar char="•"/>
            </a:pPr>
            <a:r>
              <a:rPr lang="es-ES_tradnl" sz="2800"/>
              <a:t>Interface A : desde el RS al PCSC</a:t>
            </a:r>
          </a:p>
          <a:p>
            <a:pPr>
              <a:spcBef>
                <a:spcPct val="50000"/>
              </a:spcBef>
              <a:buFontTx/>
              <a:buChar char="•"/>
            </a:pPr>
            <a:r>
              <a:rPr lang="es-ES_tradnl" sz="2800"/>
              <a:t>Interface A-bis: desde el BTS al BSC</a:t>
            </a:r>
          </a:p>
          <a:p>
            <a:pPr>
              <a:spcBef>
                <a:spcPct val="50000"/>
              </a:spcBef>
              <a:buFontTx/>
              <a:buChar char="•"/>
            </a:pPr>
            <a:r>
              <a:rPr lang="es-ES_tradnl" sz="2800"/>
              <a:t>Interface Ai : desde el PCSC al PSTN</a:t>
            </a:r>
          </a:p>
          <a:p>
            <a:pPr>
              <a:spcBef>
                <a:spcPct val="50000"/>
              </a:spcBef>
              <a:buFontTx/>
              <a:buChar char="•"/>
            </a:pPr>
            <a:r>
              <a:rPr lang="es-ES_tradnl" sz="2800"/>
              <a:t>Interface B : desde el PCSC al VLR</a:t>
            </a:r>
          </a:p>
          <a:p>
            <a:pPr>
              <a:spcBef>
                <a:spcPct val="50000"/>
              </a:spcBef>
              <a:buFontTx/>
              <a:buChar char="•"/>
            </a:pPr>
            <a:r>
              <a:rPr lang="es-ES_tradnl" sz="2800"/>
              <a:t>Interface C : desde el PCSC al HLR</a:t>
            </a:r>
          </a:p>
          <a:p>
            <a:pPr>
              <a:spcBef>
                <a:spcPct val="50000"/>
              </a:spcBef>
              <a:buFontTx/>
              <a:buChar char="•"/>
            </a:pPr>
            <a:r>
              <a:rPr lang="es-ES_tradnl" sz="2800"/>
              <a:t>Interface D : desde el HLR al VLR</a:t>
            </a:r>
          </a:p>
          <a:p>
            <a:pPr>
              <a:spcBef>
                <a:spcPct val="50000"/>
              </a:spcBef>
              <a:buFontTx/>
              <a:buChar char="•"/>
            </a:pPr>
            <a:r>
              <a:rPr lang="es-ES_tradnl" sz="2800"/>
              <a:t>Interface Um : desde el RS al PS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200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p:cTn id="7" dur="500" fill="hold"/>
                                        <p:tgtEl>
                                          <p:spTgt spid="19459">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19459">
                                            <p:txEl>
                                              <p:pRg st="0" end="0"/>
                                            </p:txEl>
                                          </p:spTgt>
                                        </p:tgtEl>
                                        <p:attrNameLst>
                                          <p:attrName>ppt_h</p:attrName>
                                        </p:attrNameLst>
                                      </p:cBhvr>
                                      <p:tavLst>
                                        <p:tav tm="0">
                                          <p:val>
                                            <p:strVal val="2/3*#ppt_h"/>
                                          </p:val>
                                        </p:tav>
                                        <p:tav tm="100000">
                                          <p:val>
                                            <p:strVal val="#ppt_h"/>
                                          </p:val>
                                        </p:tav>
                                      </p:tavLst>
                                    </p:anim>
                                  </p:childTnLst>
                                </p:cTn>
                              </p:par>
                            </p:childTnLst>
                          </p:cTn>
                        </p:par>
                        <p:par>
                          <p:cTn id="9" fill="hold">
                            <p:stCondLst>
                              <p:cond delay="2500"/>
                            </p:stCondLst>
                            <p:childTnLst>
                              <p:par>
                                <p:cTn id="10" presetID="23" presetClass="entr" presetSubtype="272" fill="hold" grpId="0" nodeType="afterEffect">
                                  <p:stCondLst>
                                    <p:cond delay="2000"/>
                                  </p:stCondLst>
                                  <p:childTnLst>
                                    <p:set>
                                      <p:cBhvr>
                                        <p:cTn id="11" dur="1" fill="hold">
                                          <p:stCondLst>
                                            <p:cond delay="0"/>
                                          </p:stCondLst>
                                        </p:cTn>
                                        <p:tgtEl>
                                          <p:spTgt spid="19459">
                                            <p:txEl>
                                              <p:pRg st="1" end="1"/>
                                            </p:txEl>
                                          </p:spTgt>
                                        </p:tgtEl>
                                        <p:attrNameLst>
                                          <p:attrName>style.visibility</p:attrName>
                                        </p:attrNameLst>
                                      </p:cBhvr>
                                      <p:to>
                                        <p:strVal val="visible"/>
                                      </p:to>
                                    </p:set>
                                    <p:anim calcmode="lin" valueType="num">
                                      <p:cBhvr>
                                        <p:cTn id="12" dur="500" fill="hold"/>
                                        <p:tgtEl>
                                          <p:spTgt spid="19459">
                                            <p:txEl>
                                              <p:pRg st="1" end="1"/>
                                            </p:txEl>
                                          </p:spTgt>
                                        </p:tgtEl>
                                        <p:attrNameLst>
                                          <p:attrName>ppt_w</p:attrName>
                                        </p:attrNameLst>
                                      </p:cBhvr>
                                      <p:tavLst>
                                        <p:tav tm="0">
                                          <p:val>
                                            <p:strVal val="2/3*#ppt_w"/>
                                          </p:val>
                                        </p:tav>
                                        <p:tav tm="100000">
                                          <p:val>
                                            <p:strVal val="#ppt_w"/>
                                          </p:val>
                                        </p:tav>
                                      </p:tavLst>
                                    </p:anim>
                                    <p:anim calcmode="lin" valueType="num">
                                      <p:cBhvr>
                                        <p:cTn id="13" dur="500" fill="hold"/>
                                        <p:tgtEl>
                                          <p:spTgt spid="19459">
                                            <p:txEl>
                                              <p:pRg st="1" end="1"/>
                                            </p:txEl>
                                          </p:spTgt>
                                        </p:tgtEl>
                                        <p:attrNameLst>
                                          <p:attrName>ppt_h</p:attrName>
                                        </p:attrNameLst>
                                      </p:cBhvr>
                                      <p:tavLst>
                                        <p:tav tm="0">
                                          <p:val>
                                            <p:strVal val="2/3*#ppt_h"/>
                                          </p:val>
                                        </p:tav>
                                        <p:tav tm="100000">
                                          <p:val>
                                            <p:strVal val="#ppt_h"/>
                                          </p:val>
                                        </p:tav>
                                      </p:tavLst>
                                    </p:anim>
                                  </p:childTnLst>
                                </p:cTn>
                              </p:par>
                            </p:childTnLst>
                          </p:cTn>
                        </p:par>
                        <p:par>
                          <p:cTn id="14" fill="hold">
                            <p:stCondLst>
                              <p:cond delay="5000"/>
                            </p:stCondLst>
                            <p:childTnLst>
                              <p:par>
                                <p:cTn id="15" presetID="23" presetClass="entr" presetSubtype="272" fill="hold" grpId="0" nodeType="afterEffect">
                                  <p:stCondLst>
                                    <p:cond delay="2000"/>
                                  </p:stCondLst>
                                  <p:childTnLst>
                                    <p:set>
                                      <p:cBhvr>
                                        <p:cTn id="16" dur="1" fill="hold">
                                          <p:stCondLst>
                                            <p:cond delay="0"/>
                                          </p:stCondLst>
                                        </p:cTn>
                                        <p:tgtEl>
                                          <p:spTgt spid="19459">
                                            <p:txEl>
                                              <p:pRg st="2" end="2"/>
                                            </p:txEl>
                                          </p:spTgt>
                                        </p:tgtEl>
                                        <p:attrNameLst>
                                          <p:attrName>style.visibility</p:attrName>
                                        </p:attrNameLst>
                                      </p:cBhvr>
                                      <p:to>
                                        <p:strVal val="visible"/>
                                      </p:to>
                                    </p:set>
                                    <p:anim calcmode="lin" valueType="num">
                                      <p:cBhvr>
                                        <p:cTn id="17" dur="500" fill="hold"/>
                                        <p:tgtEl>
                                          <p:spTgt spid="19459">
                                            <p:txEl>
                                              <p:pRg st="2" end="2"/>
                                            </p:txEl>
                                          </p:spTgt>
                                        </p:tgtEl>
                                        <p:attrNameLst>
                                          <p:attrName>ppt_w</p:attrName>
                                        </p:attrNameLst>
                                      </p:cBhvr>
                                      <p:tavLst>
                                        <p:tav tm="0">
                                          <p:val>
                                            <p:strVal val="2/3*#ppt_w"/>
                                          </p:val>
                                        </p:tav>
                                        <p:tav tm="100000">
                                          <p:val>
                                            <p:strVal val="#ppt_w"/>
                                          </p:val>
                                        </p:tav>
                                      </p:tavLst>
                                    </p:anim>
                                    <p:anim calcmode="lin" valueType="num">
                                      <p:cBhvr>
                                        <p:cTn id="18" dur="500" fill="hold"/>
                                        <p:tgtEl>
                                          <p:spTgt spid="19459">
                                            <p:txEl>
                                              <p:pRg st="2" end="2"/>
                                            </p:txEl>
                                          </p:spTgt>
                                        </p:tgtEl>
                                        <p:attrNameLst>
                                          <p:attrName>ppt_h</p:attrName>
                                        </p:attrNameLst>
                                      </p:cBhvr>
                                      <p:tavLst>
                                        <p:tav tm="0">
                                          <p:val>
                                            <p:strVal val="2/3*#ppt_h"/>
                                          </p:val>
                                        </p:tav>
                                        <p:tav tm="100000">
                                          <p:val>
                                            <p:strVal val="#ppt_h"/>
                                          </p:val>
                                        </p:tav>
                                      </p:tavLst>
                                    </p:anim>
                                  </p:childTnLst>
                                </p:cTn>
                              </p:par>
                            </p:childTnLst>
                          </p:cTn>
                        </p:par>
                        <p:par>
                          <p:cTn id="19" fill="hold">
                            <p:stCondLst>
                              <p:cond delay="7500"/>
                            </p:stCondLst>
                            <p:childTnLst>
                              <p:par>
                                <p:cTn id="20" presetID="23" presetClass="entr" presetSubtype="272" fill="hold" grpId="0" nodeType="afterEffect">
                                  <p:stCondLst>
                                    <p:cond delay="2000"/>
                                  </p:stCondLst>
                                  <p:childTnLst>
                                    <p:set>
                                      <p:cBhvr>
                                        <p:cTn id="21" dur="1" fill="hold">
                                          <p:stCondLst>
                                            <p:cond delay="0"/>
                                          </p:stCondLst>
                                        </p:cTn>
                                        <p:tgtEl>
                                          <p:spTgt spid="19459">
                                            <p:txEl>
                                              <p:pRg st="3" end="3"/>
                                            </p:txEl>
                                          </p:spTgt>
                                        </p:tgtEl>
                                        <p:attrNameLst>
                                          <p:attrName>style.visibility</p:attrName>
                                        </p:attrNameLst>
                                      </p:cBhvr>
                                      <p:to>
                                        <p:strVal val="visible"/>
                                      </p:to>
                                    </p:set>
                                    <p:anim calcmode="lin" valueType="num">
                                      <p:cBhvr>
                                        <p:cTn id="22" dur="500" fill="hold"/>
                                        <p:tgtEl>
                                          <p:spTgt spid="19459">
                                            <p:txEl>
                                              <p:pRg st="3" end="3"/>
                                            </p:txEl>
                                          </p:spTgt>
                                        </p:tgtEl>
                                        <p:attrNameLst>
                                          <p:attrName>ppt_w</p:attrName>
                                        </p:attrNameLst>
                                      </p:cBhvr>
                                      <p:tavLst>
                                        <p:tav tm="0">
                                          <p:val>
                                            <p:strVal val="2/3*#ppt_w"/>
                                          </p:val>
                                        </p:tav>
                                        <p:tav tm="100000">
                                          <p:val>
                                            <p:strVal val="#ppt_w"/>
                                          </p:val>
                                        </p:tav>
                                      </p:tavLst>
                                    </p:anim>
                                    <p:anim calcmode="lin" valueType="num">
                                      <p:cBhvr>
                                        <p:cTn id="23" dur="500" fill="hold"/>
                                        <p:tgtEl>
                                          <p:spTgt spid="19459">
                                            <p:txEl>
                                              <p:pRg st="3" end="3"/>
                                            </p:txEl>
                                          </p:spTgt>
                                        </p:tgtEl>
                                        <p:attrNameLst>
                                          <p:attrName>ppt_h</p:attrName>
                                        </p:attrNameLst>
                                      </p:cBhvr>
                                      <p:tavLst>
                                        <p:tav tm="0">
                                          <p:val>
                                            <p:strVal val="2/3*#ppt_h"/>
                                          </p:val>
                                        </p:tav>
                                        <p:tav tm="100000">
                                          <p:val>
                                            <p:strVal val="#ppt_h"/>
                                          </p:val>
                                        </p:tav>
                                      </p:tavLst>
                                    </p:anim>
                                  </p:childTnLst>
                                </p:cTn>
                              </p:par>
                            </p:childTnLst>
                          </p:cTn>
                        </p:par>
                        <p:par>
                          <p:cTn id="24" fill="hold">
                            <p:stCondLst>
                              <p:cond delay="10000"/>
                            </p:stCondLst>
                            <p:childTnLst>
                              <p:par>
                                <p:cTn id="25" presetID="23" presetClass="entr" presetSubtype="272" fill="hold" grpId="0" nodeType="afterEffect">
                                  <p:stCondLst>
                                    <p:cond delay="2000"/>
                                  </p:stCondLst>
                                  <p:childTnLst>
                                    <p:set>
                                      <p:cBhvr>
                                        <p:cTn id="26" dur="1" fill="hold">
                                          <p:stCondLst>
                                            <p:cond delay="0"/>
                                          </p:stCondLst>
                                        </p:cTn>
                                        <p:tgtEl>
                                          <p:spTgt spid="19459">
                                            <p:txEl>
                                              <p:pRg st="4" end="4"/>
                                            </p:txEl>
                                          </p:spTgt>
                                        </p:tgtEl>
                                        <p:attrNameLst>
                                          <p:attrName>style.visibility</p:attrName>
                                        </p:attrNameLst>
                                      </p:cBhvr>
                                      <p:to>
                                        <p:strVal val="visible"/>
                                      </p:to>
                                    </p:set>
                                    <p:anim calcmode="lin" valueType="num">
                                      <p:cBhvr>
                                        <p:cTn id="27" dur="500" fill="hold"/>
                                        <p:tgtEl>
                                          <p:spTgt spid="19459">
                                            <p:txEl>
                                              <p:pRg st="4" end="4"/>
                                            </p:txEl>
                                          </p:spTgt>
                                        </p:tgtEl>
                                        <p:attrNameLst>
                                          <p:attrName>ppt_w</p:attrName>
                                        </p:attrNameLst>
                                      </p:cBhvr>
                                      <p:tavLst>
                                        <p:tav tm="0">
                                          <p:val>
                                            <p:strVal val="2/3*#ppt_w"/>
                                          </p:val>
                                        </p:tav>
                                        <p:tav tm="100000">
                                          <p:val>
                                            <p:strVal val="#ppt_w"/>
                                          </p:val>
                                        </p:tav>
                                      </p:tavLst>
                                    </p:anim>
                                    <p:anim calcmode="lin" valueType="num">
                                      <p:cBhvr>
                                        <p:cTn id="28" dur="500" fill="hold"/>
                                        <p:tgtEl>
                                          <p:spTgt spid="19459">
                                            <p:txEl>
                                              <p:pRg st="4" end="4"/>
                                            </p:txEl>
                                          </p:spTgt>
                                        </p:tgtEl>
                                        <p:attrNameLst>
                                          <p:attrName>ppt_h</p:attrName>
                                        </p:attrNameLst>
                                      </p:cBhvr>
                                      <p:tavLst>
                                        <p:tav tm="0">
                                          <p:val>
                                            <p:strVal val="2/3*#ppt_h"/>
                                          </p:val>
                                        </p:tav>
                                        <p:tav tm="100000">
                                          <p:val>
                                            <p:strVal val="#ppt_h"/>
                                          </p:val>
                                        </p:tav>
                                      </p:tavLst>
                                    </p:anim>
                                  </p:childTnLst>
                                </p:cTn>
                              </p:par>
                            </p:childTnLst>
                          </p:cTn>
                        </p:par>
                        <p:par>
                          <p:cTn id="29" fill="hold">
                            <p:stCondLst>
                              <p:cond delay="12500"/>
                            </p:stCondLst>
                            <p:childTnLst>
                              <p:par>
                                <p:cTn id="30" presetID="23" presetClass="entr" presetSubtype="272" fill="hold" grpId="0" nodeType="afterEffect">
                                  <p:stCondLst>
                                    <p:cond delay="2000"/>
                                  </p:stCondLst>
                                  <p:childTnLst>
                                    <p:set>
                                      <p:cBhvr>
                                        <p:cTn id="31" dur="1" fill="hold">
                                          <p:stCondLst>
                                            <p:cond delay="0"/>
                                          </p:stCondLst>
                                        </p:cTn>
                                        <p:tgtEl>
                                          <p:spTgt spid="19459">
                                            <p:txEl>
                                              <p:pRg st="5" end="5"/>
                                            </p:txEl>
                                          </p:spTgt>
                                        </p:tgtEl>
                                        <p:attrNameLst>
                                          <p:attrName>style.visibility</p:attrName>
                                        </p:attrNameLst>
                                      </p:cBhvr>
                                      <p:to>
                                        <p:strVal val="visible"/>
                                      </p:to>
                                    </p:set>
                                    <p:anim calcmode="lin" valueType="num">
                                      <p:cBhvr>
                                        <p:cTn id="32" dur="500" fill="hold"/>
                                        <p:tgtEl>
                                          <p:spTgt spid="19459">
                                            <p:txEl>
                                              <p:pRg st="5" end="5"/>
                                            </p:txEl>
                                          </p:spTgt>
                                        </p:tgtEl>
                                        <p:attrNameLst>
                                          <p:attrName>ppt_w</p:attrName>
                                        </p:attrNameLst>
                                      </p:cBhvr>
                                      <p:tavLst>
                                        <p:tav tm="0">
                                          <p:val>
                                            <p:strVal val="2/3*#ppt_w"/>
                                          </p:val>
                                        </p:tav>
                                        <p:tav tm="100000">
                                          <p:val>
                                            <p:strVal val="#ppt_w"/>
                                          </p:val>
                                        </p:tav>
                                      </p:tavLst>
                                    </p:anim>
                                    <p:anim calcmode="lin" valueType="num">
                                      <p:cBhvr>
                                        <p:cTn id="33" dur="500" fill="hold"/>
                                        <p:tgtEl>
                                          <p:spTgt spid="19459">
                                            <p:txEl>
                                              <p:pRg st="5" end="5"/>
                                            </p:txEl>
                                          </p:spTgt>
                                        </p:tgtEl>
                                        <p:attrNameLst>
                                          <p:attrName>ppt_h</p:attrName>
                                        </p:attrNameLst>
                                      </p:cBhvr>
                                      <p:tavLst>
                                        <p:tav tm="0">
                                          <p:val>
                                            <p:strVal val="2/3*#ppt_h"/>
                                          </p:val>
                                        </p:tav>
                                        <p:tav tm="100000">
                                          <p:val>
                                            <p:strVal val="#ppt_h"/>
                                          </p:val>
                                        </p:tav>
                                      </p:tavLst>
                                    </p:anim>
                                  </p:childTnLst>
                                </p:cTn>
                              </p:par>
                            </p:childTnLst>
                          </p:cTn>
                        </p:par>
                        <p:par>
                          <p:cTn id="34" fill="hold">
                            <p:stCondLst>
                              <p:cond delay="15000"/>
                            </p:stCondLst>
                            <p:childTnLst>
                              <p:par>
                                <p:cTn id="35" presetID="23" presetClass="entr" presetSubtype="272" fill="hold" grpId="0" nodeType="afterEffect">
                                  <p:stCondLst>
                                    <p:cond delay="2000"/>
                                  </p:stCondLst>
                                  <p:childTnLst>
                                    <p:set>
                                      <p:cBhvr>
                                        <p:cTn id="36" dur="1" fill="hold">
                                          <p:stCondLst>
                                            <p:cond delay="0"/>
                                          </p:stCondLst>
                                        </p:cTn>
                                        <p:tgtEl>
                                          <p:spTgt spid="19459">
                                            <p:txEl>
                                              <p:pRg st="6" end="6"/>
                                            </p:txEl>
                                          </p:spTgt>
                                        </p:tgtEl>
                                        <p:attrNameLst>
                                          <p:attrName>style.visibility</p:attrName>
                                        </p:attrNameLst>
                                      </p:cBhvr>
                                      <p:to>
                                        <p:strVal val="visible"/>
                                      </p:to>
                                    </p:set>
                                    <p:anim calcmode="lin" valueType="num">
                                      <p:cBhvr>
                                        <p:cTn id="37" dur="500" fill="hold"/>
                                        <p:tgtEl>
                                          <p:spTgt spid="19459">
                                            <p:txEl>
                                              <p:pRg st="6" end="6"/>
                                            </p:txEl>
                                          </p:spTgt>
                                        </p:tgtEl>
                                        <p:attrNameLst>
                                          <p:attrName>ppt_w</p:attrName>
                                        </p:attrNameLst>
                                      </p:cBhvr>
                                      <p:tavLst>
                                        <p:tav tm="0">
                                          <p:val>
                                            <p:strVal val="2/3*#ppt_w"/>
                                          </p:val>
                                        </p:tav>
                                        <p:tav tm="100000">
                                          <p:val>
                                            <p:strVal val="#ppt_w"/>
                                          </p:val>
                                        </p:tav>
                                      </p:tavLst>
                                    </p:anim>
                                    <p:anim calcmode="lin" valueType="num">
                                      <p:cBhvr>
                                        <p:cTn id="38" dur="500" fill="hold"/>
                                        <p:tgtEl>
                                          <p:spTgt spid="19459">
                                            <p:txEl>
                                              <p:pRg st="6" end="6"/>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advAuto="200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81000"/>
            <a:ext cx="7772400" cy="838200"/>
          </a:xfrm>
        </p:spPr>
        <p:txBody>
          <a:bodyPr/>
          <a:lstStyle/>
          <a:p>
            <a:r>
              <a:rPr lang="es-ES_tradnl" sz="3600" b="1">
                <a:solidFill>
                  <a:schemeClr val="accent2"/>
                </a:solidFill>
              </a:rPr>
              <a:t>SERVICIOS BASICOS</a:t>
            </a:r>
            <a:endParaRPr lang="es-ES_tradnl" sz="3600">
              <a:solidFill>
                <a:schemeClr val="accent2"/>
              </a:solidFill>
            </a:endParaRPr>
          </a:p>
        </p:txBody>
      </p:sp>
      <p:sp>
        <p:nvSpPr>
          <p:cNvPr id="3077" name="Text Box 5"/>
          <p:cNvSpPr txBox="1">
            <a:spLocks noChangeArrowheads="1"/>
          </p:cNvSpPr>
          <p:nvPr/>
        </p:nvSpPr>
        <p:spPr bwMode="auto">
          <a:xfrm>
            <a:off x="914400" y="1524000"/>
            <a:ext cx="7315200" cy="4794250"/>
          </a:xfrm>
          <a:prstGeom prst="rect">
            <a:avLst/>
          </a:prstGeom>
          <a:noFill/>
          <a:ln w="9525">
            <a:noFill/>
            <a:miter lim="800000"/>
            <a:headEnd/>
            <a:tailEnd/>
          </a:ln>
          <a:effectLst/>
        </p:spPr>
        <p:txBody>
          <a:bodyPr>
            <a:spAutoFit/>
          </a:bodyPr>
          <a:lstStyle/>
          <a:p>
            <a:pPr>
              <a:spcBef>
                <a:spcPct val="50000"/>
              </a:spcBef>
              <a:buFontTx/>
              <a:buChar char="•"/>
            </a:pPr>
            <a:r>
              <a:rPr lang="es-ES_tradnl" sz="2800"/>
              <a:t>Funciones de Registro y Desregistro que incluyen:</a:t>
            </a:r>
          </a:p>
          <a:p>
            <a:pPr lvl="1">
              <a:spcBef>
                <a:spcPct val="50000"/>
              </a:spcBef>
              <a:buFontTx/>
              <a:buChar char="*"/>
            </a:pPr>
            <a:r>
              <a:rPr lang="es-ES_tradnl" sz="2800"/>
              <a:t>Registro Automático</a:t>
            </a:r>
          </a:p>
          <a:p>
            <a:pPr lvl="1">
              <a:spcBef>
                <a:spcPct val="50000"/>
              </a:spcBef>
              <a:buFontTx/>
              <a:buChar char="*"/>
            </a:pPr>
            <a:r>
              <a:rPr lang="es-ES_tradnl" sz="2800"/>
              <a:t>Terminal Automático y Seguridad</a:t>
            </a:r>
          </a:p>
          <a:p>
            <a:pPr lvl="1">
              <a:spcBef>
                <a:spcPct val="50000"/>
              </a:spcBef>
              <a:buFontTx/>
              <a:buChar char="*"/>
            </a:pPr>
            <a:r>
              <a:rPr lang="es-ES_tradnl" sz="2800"/>
              <a:t>Autenticación del Terminal</a:t>
            </a:r>
          </a:p>
          <a:p>
            <a:pPr lvl="1">
              <a:spcBef>
                <a:spcPct val="50000"/>
              </a:spcBef>
              <a:buFontTx/>
              <a:buChar char="*"/>
            </a:pPr>
            <a:r>
              <a:rPr lang="es-ES_tradnl" sz="2800"/>
              <a:t>Autenticación del Usuario y Validación</a:t>
            </a:r>
          </a:p>
          <a:p>
            <a:pPr lvl="1">
              <a:spcBef>
                <a:spcPct val="50000"/>
              </a:spcBef>
              <a:buFontTx/>
              <a:buChar char="*"/>
            </a:pPr>
            <a:r>
              <a:rPr lang="es-ES_tradnl" sz="2800"/>
              <a:t>Registro Personal Automático</a:t>
            </a:r>
          </a:p>
          <a:p>
            <a:pPr lvl="1">
              <a:spcBef>
                <a:spcPct val="50000"/>
              </a:spcBef>
              <a:buFontTx/>
              <a:buChar char="*"/>
            </a:pPr>
            <a:r>
              <a:rPr lang="es-ES_tradnl" sz="2800"/>
              <a:t>Desregistro Personal Automático</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100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p:cTn id="7" dur="500" fill="hold"/>
                                        <p:tgtEl>
                                          <p:spTgt spid="3077">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3077">
                                            <p:txEl>
                                              <p:pRg st="0" end="0"/>
                                            </p:txEl>
                                          </p:spTgt>
                                        </p:tgtEl>
                                        <p:attrNameLst>
                                          <p:attrName>ppt_h</p:attrName>
                                        </p:attrNameLst>
                                      </p:cBhvr>
                                      <p:tavLst>
                                        <p:tav tm="0">
                                          <p:val>
                                            <p:strVal val="2/3*#ppt_h"/>
                                          </p:val>
                                        </p:tav>
                                        <p:tav tm="100000">
                                          <p:val>
                                            <p:strVal val="#ppt_h"/>
                                          </p:val>
                                        </p:tav>
                                      </p:tavLst>
                                    </p:anim>
                                  </p:childTnLst>
                                </p:cTn>
                              </p:par>
                            </p:childTnLst>
                          </p:cTn>
                        </p:par>
                        <p:par>
                          <p:cTn id="9" fill="hold">
                            <p:stCondLst>
                              <p:cond delay="1500"/>
                            </p:stCondLst>
                            <p:childTnLst>
                              <p:par>
                                <p:cTn id="10" presetID="23" presetClass="entr" presetSubtype="272" fill="hold" grpId="0" nodeType="afterEffect">
                                  <p:stCondLst>
                                    <p:cond delay="1000"/>
                                  </p:stCondLst>
                                  <p:childTnLst>
                                    <p:set>
                                      <p:cBhvr>
                                        <p:cTn id="11" dur="1" fill="hold">
                                          <p:stCondLst>
                                            <p:cond delay="0"/>
                                          </p:stCondLst>
                                        </p:cTn>
                                        <p:tgtEl>
                                          <p:spTgt spid="3077">
                                            <p:txEl>
                                              <p:pRg st="1" end="1"/>
                                            </p:txEl>
                                          </p:spTgt>
                                        </p:tgtEl>
                                        <p:attrNameLst>
                                          <p:attrName>style.visibility</p:attrName>
                                        </p:attrNameLst>
                                      </p:cBhvr>
                                      <p:to>
                                        <p:strVal val="visible"/>
                                      </p:to>
                                    </p:set>
                                    <p:anim calcmode="lin" valueType="num">
                                      <p:cBhvr>
                                        <p:cTn id="12" dur="500" fill="hold"/>
                                        <p:tgtEl>
                                          <p:spTgt spid="3077">
                                            <p:txEl>
                                              <p:pRg st="1" end="1"/>
                                            </p:txEl>
                                          </p:spTgt>
                                        </p:tgtEl>
                                        <p:attrNameLst>
                                          <p:attrName>ppt_w</p:attrName>
                                        </p:attrNameLst>
                                      </p:cBhvr>
                                      <p:tavLst>
                                        <p:tav tm="0">
                                          <p:val>
                                            <p:strVal val="2/3*#ppt_w"/>
                                          </p:val>
                                        </p:tav>
                                        <p:tav tm="100000">
                                          <p:val>
                                            <p:strVal val="#ppt_w"/>
                                          </p:val>
                                        </p:tav>
                                      </p:tavLst>
                                    </p:anim>
                                    <p:anim calcmode="lin" valueType="num">
                                      <p:cBhvr>
                                        <p:cTn id="13" dur="500" fill="hold"/>
                                        <p:tgtEl>
                                          <p:spTgt spid="3077">
                                            <p:txEl>
                                              <p:pRg st="1" end="1"/>
                                            </p:txEl>
                                          </p:spTgt>
                                        </p:tgtEl>
                                        <p:attrNameLst>
                                          <p:attrName>ppt_h</p:attrName>
                                        </p:attrNameLst>
                                      </p:cBhvr>
                                      <p:tavLst>
                                        <p:tav tm="0">
                                          <p:val>
                                            <p:strVal val="2/3*#ppt_h"/>
                                          </p:val>
                                        </p:tav>
                                        <p:tav tm="100000">
                                          <p:val>
                                            <p:strVal val="#ppt_h"/>
                                          </p:val>
                                        </p:tav>
                                      </p:tavLst>
                                    </p:anim>
                                  </p:childTnLst>
                                </p:cTn>
                              </p:par>
                            </p:childTnLst>
                          </p:cTn>
                        </p:par>
                        <p:par>
                          <p:cTn id="14" fill="hold">
                            <p:stCondLst>
                              <p:cond delay="3000"/>
                            </p:stCondLst>
                            <p:childTnLst>
                              <p:par>
                                <p:cTn id="15" presetID="23" presetClass="entr" presetSubtype="272" fill="hold" grpId="0" nodeType="afterEffect">
                                  <p:stCondLst>
                                    <p:cond delay="1000"/>
                                  </p:stCondLst>
                                  <p:childTnLst>
                                    <p:set>
                                      <p:cBhvr>
                                        <p:cTn id="16" dur="1" fill="hold">
                                          <p:stCondLst>
                                            <p:cond delay="0"/>
                                          </p:stCondLst>
                                        </p:cTn>
                                        <p:tgtEl>
                                          <p:spTgt spid="3077">
                                            <p:txEl>
                                              <p:pRg st="2" end="2"/>
                                            </p:txEl>
                                          </p:spTgt>
                                        </p:tgtEl>
                                        <p:attrNameLst>
                                          <p:attrName>style.visibility</p:attrName>
                                        </p:attrNameLst>
                                      </p:cBhvr>
                                      <p:to>
                                        <p:strVal val="visible"/>
                                      </p:to>
                                    </p:set>
                                    <p:anim calcmode="lin" valueType="num">
                                      <p:cBhvr>
                                        <p:cTn id="17" dur="500" fill="hold"/>
                                        <p:tgtEl>
                                          <p:spTgt spid="3077">
                                            <p:txEl>
                                              <p:pRg st="2" end="2"/>
                                            </p:txEl>
                                          </p:spTgt>
                                        </p:tgtEl>
                                        <p:attrNameLst>
                                          <p:attrName>ppt_w</p:attrName>
                                        </p:attrNameLst>
                                      </p:cBhvr>
                                      <p:tavLst>
                                        <p:tav tm="0">
                                          <p:val>
                                            <p:strVal val="2/3*#ppt_w"/>
                                          </p:val>
                                        </p:tav>
                                        <p:tav tm="100000">
                                          <p:val>
                                            <p:strVal val="#ppt_w"/>
                                          </p:val>
                                        </p:tav>
                                      </p:tavLst>
                                    </p:anim>
                                    <p:anim calcmode="lin" valueType="num">
                                      <p:cBhvr>
                                        <p:cTn id="18" dur="500" fill="hold"/>
                                        <p:tgtEl>
                                          <p:spTgt spid="3077">
                                            <p:txEl>
                                              <p:pRg st="2" end="2"/>
                                            </p:txEl>
                                          </p:spTgt>
                                        </p:tgtEl>
                                        <p:attrNameLst>
                                          <p:attrName>ppt_h</p:attrName>
                                        </p:attrNameLst>
                                      </p:cBhvr>
                                      <p:tavLst>
                                        <p:tav tm="0">
                                          <p:val>
                                            <p:strVal val="2/3*#ppt_h"/>
                                          </p:val>
                                        </p:tav>
                                        <p:tav tm="100000">
                                          <p:val>
                                            <p:strVal val="#ppt_h"/>
                                          </p:val>
                                        </p:tav>
                                      </p:tavLst>
                                    </p:anim>
                                  </p:childTnLst>
                                </p:cTn>
                              </p:par>
                            </p:childTnLst>
                          </p:cTn>
                        </p:par>
                        <p:par>
                          <p:cTn id="19" fill="hold">
                            <p:stCondLst>
                              <p:cond delay="4500"/>
                            </p:stCondLst>
                            <p:childTnLst>
                              <p:par>
                                <p:cTn id="20" presetID="23" presetClass="entr" presetSubtype="272" fill="hold" grpId="0" nodeType="afterEffect">
                                  <p:stCondLst>
                                    <p:cond delay="1000"/>
                                  </p:stCondLst>
                                  <p:childTnLst>
                                    <p:set>
                                      <p:cBhvr>
                                        <p:cTn id="21" dur="1" fill="hold">
                                          <p:stCondLst>
                                            <p:cond delay="0"/>
                                          </p:stCondLst>
                                        </p:cTn>
                                        <p:tgtEl>
                                          <p:spTgt spid="3077">
                                            <p:txEl>
                                              <p:pRg st="3" end="3"/>
                                            </p:txEl>
                                          </p:spTgt>
                                        </p:tgtEl>
                                        <p:attrNameLst>
                                          <p:attrName>style.visibility</p:attrName>
                                        </p:attrNameLst>
                                      </p:cBhvr>
                                      <p:to>
                                        <p:strVal val="visible"/>
                                      </p:to>
                                    </p:set>
                                    <p:anim calcmode="lin" valueType="num">
                                      <p:cBhvr>
                                        <p:cTn id="22" dur="500" fill="hold"/>
                                        <p:tgtEl>
                                          <p:spTgt spid="3077">
                                            <p:txEl>
                                              <p:pRg st="3" end="3"/>
                                            </p:txEl>
                                          </p:spTgt>
                                        </p:tgtEl>
                                        <p:attrNameLst>
                                          <p:attrName>ppt_w</p:attrName>
                                        </p:attrNameLst>
                                      </p:cBhvr>
                                      <p:tavLst>
                                        <p:tav tm="0">
                                          <p:val>
                                            <p:strVal val="2/3*#ppt_w"/>
                                          </p:val>
                                        </p:tav>
                                        <p:tav tm="100000">
                                          <p:val>
                                            <p:strVal val="#ppt_w"/>
                                          </p:val>
                                        </p:tav>
                                      </p:tavLst>
                                    </p:anim>
                                    <p:anim calcmode="lin" valueType="num">
                                      <p:cBhvr>
                                        <p:cTn id="23" dur="500" fill="hold"/>
                                        <p:tgtEl>
                                          <p:spTgt spid="3077">
                                            <p:txEl>
                                              <p:pRg st="3" end="3"/>
                                            </p:txEl>
                                          </p:spTgt>
                                        </p:tgtEl>
                                        <p:attrNameLst>
                                          <p:attrName>ppt_h</p:attrName>
                                        </p:attrNameLst>
                                      </p:cBhvr>
                                      <p:tavLst>
                                        <p:tav tm="0">
                                          <p:val>
                                            <p:strVal val="2/3*#ppt_h"/>
                                          </p:val>
                                        </p:tav>
                                        <p:tav tm="100000">
                                          <p:val>
                                            <p:strVal val="#ppt_h"/>
                                          </p:val>
                                        </p:tav>
                                      </p:tavLst>
                                    </p:anim>
                                  </p:childTnLst>
                                </p:cTn>
                              </p:par>
                            </p:childTnLst>
                          </p:cTn>
                        </p:par>
                        <p:par>
                          <p:cTn id="24" fill="hold">
                            <p:stCondLst>
                              <p:cond delay="6000"/>
                            </p:stCondLst>
                            <p:childTnLst>
                              <p:par>
                                <p:cTn id="25" presetID="23" presetClass="entr" presetSubtype="272" fill="hold" grpId="0" nodeType="afterEffect">
                                  <p:stCondLst>
                                    <p:cond delay="1000"/>
                                  </p:stCondLst>
                                  <p:childTnLst>
                                    <p:set>
                                      <p:cBhvr>
                                        <p:cTn id="26" dur="1" fill="hold">
                                          <p:stCondLst>
                                            <p:cond delay="0"/>
                                          </p:stCondLst>
                                        </p:cTn>
                                        <p:tgtEl>
                                          <p:spTgt spid="3077">
                                            <p:txEl>
                                              <p:pRg st="4" end="4"/>
                                            </p:txEl>
                                          </p:spTgt>
                                        </p:tgtEl>
                                        <p:attrNameLst>
                                          <p:attrName>style.visibility</p:attrName>
                                        </p:attrNameLst>
                                      </p:cBhvr>
                                      <p:to>
                                        <p:strVal val="visible"/>
                                      </p:to>
                                    </p:set>
                                    <p:anim calcmode="lin" valueType="num">
                                      <p:cBhvr>
                                        <p:cTn id="27" dur="500" fill="hold"/>
                                        <p:tgtEl>
                                          <p:spTgt spid="3077">
                                            <p:txEl>
                                              <p:pRg st="4" end="4"/>
                                            </p:txEl>
                                          </p:spTgt>
                                        </p:tgtEl>
                                        <p:attrNameLst>
                                          <p:attrName>ppt_w</p:attrName>
                                        </p:attrNameLst>
                                      </p:cBhvr>
                                      <p:tavLst>
                                        <p:tav tm="0">
                                          <p:val>
                                            <p:strVal val="2/3*#ppt_w"/>
                                          </p:val>
                                        </p:tav>
                                        <p:tav tm="100000">
                                          <p:val>
                                            <p:strVal val="#ppt_w"/>
                                          </p:val>
                                        </p:tav>
                                      </p:tavLst>
                                    </p:anim>
                                    <p:anim calcmode="lin" valueType="num">
                                      <p:cBhvr>
                                        <p:cTn id="28" dur="500" fill="hold"/>
                                        <p:tgtEl>
                                          <p:spTgt spid="3077">
                                            <p:txEl>
                                              <p:pRg st="4" end="4"/>
                                            </p:txEl>
                                          </p:spTgt>
                                        </p:tgtEl>
                                        <p:attrNameLst>
                                          <p:attrName>ppt_h</p:attrName>
                                        </p:attrNameLst>
                                      </p:cBhvr>
                                      <p:tavLst>
                                        <p:tav tm="0">
                                          <p:val>
                                            <p:strVal val="2/3*#ppt_h"/>
                                          </p:val>
                                        </p:tav>
                                        <p:tav tm="100000">
                                          <p:val>
                                            <p:strVal val="#ppt_h"/>
                                          </p:val>
                                        </p:tav>
                                      </p:tavLst>
                                    </p:anim>
                                  </p:childTnLst>
                                </p:cTn>
                              </p:par>
                            </p:childTnLst>
                          </p:cTn>
                        </p:par>
                        <p:par>
                          <p:cTn id="29" fill="hold">
                            <p:stCondLst>
                              <p:cond delay="7500"/>
                            </p:stCondLst>
                            <p:childTnLst>
                              <p:par>
                                <p:cTn id="30" presetID="23" presetClass="entr" presetSubtype="272" fill="hold" grpId="0" nodeType="afterEffect">
                                  <p:stCondLst>
                                    <p:cond delay="1000"/>
                                  </p:stCondLst>
                                  <p:childTnLst>
                                    <p:set>
                                      <p:cBhvr>
                                        <p:cTn id="31" dur="1" fill="hold">
                                          <p:stCondLst>
                                            <p:cond delay="0"/>
                                          </p:stCondLst>
                                        </p:cTn>
                                        <p:tgtEl>
                                          <p:spTgt spid="3077">
                                            <p:txEl>
                                              <p:pRg st="5" end="5"/>
                                            </p:txEl>
                                          </p:spTgt>
                                        </p:tgtEl>
                                        <p:attrNameLst>
                                          <p:attrName>style.visibility</p:attrName>
                                        </p:attrNameLst>
                                      </p:cBhvr>
                                      <p:to>
                                        <p:strVal val="visible"/>
                                      </p:to>
                                    </p:set>
                                    <p:anim calcmode="lin" valueType="num">
                                      <p:cBhvr>
                                        <p:cTn id="32" dur="500" fill="hold"/>
                                        <p:tgtEl>
                                          <p:spTgt spid="3077">
                                            <p:txEl>
                                              <p:pRg st="5" end="5"/>
                                            </p:txEl>
                                          </p:spTgt>
                                        </p:tgtEl>
                                        <p:attrNameLst>
                                          <p:attrName>ppt_w</p:attrName>
                                        </p:attrNameLst>
                                      </p:cBhvr>
                                      <p:tavLst>
                                        <p:tav tm="0">
                                          <p:val>
                                            <p:strVal val="2/3*#ppt_w"/>
                                          </p:val>
                                        </p:tav>
                                        <p:tav tm="100000">
                                          <p:val>
                                            <p:strVal val="#ppt_w"/>
                                          </p:val>
                                        </p:tav>
                                      </p:tavLst>
                                    </p:anim>
                                    <p:anim calcmode="lin" valueType="num">
                                      <p:cBhvr>
                                        <p:cTn id="33" dur="500" fill="hold"/>
                                        <p:tgtEl>
                                          <p:spTgt spid="3077">
                                            <p:txEl>
                                              <p:pRg st="5" end="5"/>
                                            </p:txEl>
                                          </p:spTgt>
                                        </p:tgtEl>
                                        <p:attrNameLst>
                                          <p:attrName>ppt_h</p:attrName>
                                        </p:attrNameLst>
                                      </p:cBhvr>
                                      <p:tavLst>
                                        <p:tav tm="0">
                                          <p:val>
                                            <p:strVal val="2/3*#ppt_h"/>
                                          </p:val>
                                        </p:tav>
                                        <p:tav tm="100000">
                                          <p:val>
                                            <p:strVal val="#ppt_h"/>
                                          </p:val>
                                        </p:tav>
                                      </p:tavLst>
                                    </p:anim>
                                  </p:childTnLst>
                                </p:cTn>
                              </p:par>
                            </p:childTnLst>
                          </p:cTn>
                        </p:par>
                        <p:par>
                          <p:cTn id="34" fill="hold">
                            <p:stCondLst>
                              <p:cond delay="9000"/>
                            </p:stCondLst>
                            <p:childTnLst>
                              <p:par>
                                <p:cTn id="35" presetID="23" presetClass="entr" presetSubtype="272" fill="hold" grpId="0" nodeType="afterEffect">
                                  <p:stCondLst>
                                    <p:cond delay="1000"/>
                                  </p:stCondLst>
                                  <p:childTnLst>
                                    <p:set>
                                      <p:cBhvr>
                                        <p:cTn id="36" dur="1" fill="hold">
                                          <p:stCondLst>
                                            <p:cond delay="0"/>
                                          </p:stCondLst>
                                        </p:cTn>
                                        <p:tgtEl>
                                          <p:spTgt spid="3077">
                                            <p:txEl>
                                              <p:pRg st="6" end="6"/>
                                            </p:txEl>
                                          </p:spTgt>
                                        </p:tgtEl>
                                        <p:attrNameLst>
                                          <p:attrName>style.visibility</p:attrName>
                                        </p:attrNameLst>
                                      </p:cBhvr>
                                      <p:to>
                                        <p:strVal val="visible"/>
                                      </p:to>
                                    </p:set>
                                    <p:anim calcmode="lin" valueType="num">
                                      <p:cBhvr>
                                        <p:cTn id="37" dur="500" fill="hold"/>
                                        <p:tgtEl>
                                          <p:spTgt spid="3077">
                                            <p:txEl>
                                              <p:pRg st="6" end="6"/>
                                            </p:txEl>
                                          </p:spTgt>
                                        </p:tgtEl>
                                        <p:attrNameLst>
                                          <p:attrName>ppt_w</p:attrName>
                                        </p:attrNameLst>
                                      </p:cBhvr>
                                      <p:tavLst>
                                        <p:tav tm="0">
                                          <p:val>
                                            <p:strVal val="2/3*#ppt_w"/>
                                          </p:val>
                                        </p:tav>
                                        <p:tav tm="100000">
                                          <p:val>
                                            <p:strVal val="#ppt_w"/>
                                          </p:val>
                                        </p:tav>
                                      </p:tavLst>
                                    </p:anim>
                                    <p:anim calcmode="lin" valueType="num">
                                      <p:cBhvr>
                                        <p:cTn id="38" dur="500" fill="hold"/>
                                        <p:tgtEl>
                                          <p:spTgt spid="3077">
                                            <p:txEl>
                                              <p:pRg st="6" end="6"/>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bldLvl="2" autoUpdateAnimBg="0" advAuto="100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304800"/>
            <a:ext cx="7772400" cy="1085850"/>
          </a:xfrm>
        </p:spPr>
        <p:txBody>
          <a:bodyPr/>
          <a:lstStyle/>
          <a:p>
            <a:r>
              <a:rPr lang="es-ES_tradnl" sz="3600" b="1">
                <a:solidFill>
                  <a:schemeClr val="accent2"/>
                </a:solidFill>
              </a:rPr>
              <a:t>SERVICOS BASICOS</a:t>
            </a:r>
            <a:endParaRPr lang="es-ES_tradnl" sz="3600"/>
          </a:p>
        </p:txBody>
      </p:sp>
      <p:sp>
        <p:nvSpPr>
          <p:cNvPr id="4099" name="Text Box 3"/>
          <p:cNvSpPr txBox="1">
            <a:spLocks noChangeArrowheads="1"/>
          </p:cNvSpPr>
          <p:nvPr/>
        </p:nvSpPr>
        <p:spPr bwMode="auto">
          <a:xfrm>
            <a:off x="1143000" y="1600200"/>
            <a:ext cx="7162800" cy="4152900"/>
          </a:xfrm>
          <a:prstGeom prst="rect">
            <a:avLst/>
          </a:prstGeom>
          <a:noFill/>
          <a:ln w="9525">
            <a:noFill/>
            <a:miter lim="800000"/>
            <a:headEnd/>
            <a:tailEnd/>
          </a:ln>
          <a:effectLst/>
        </p:spPr>
        <p:txBody>
          <a:bodyPr>
            <a:spAutoFit/>
          </a:bodyPr>
          <a:lstStyle/>
          <a:p>
            <a:pPr lvl="1">
              <a:spcBef>
                <a:spcPct val="50000"/>
              </a:spcBef>
              <a:buFontTx/>
              <a:buChar char="*"/>
            </a:pPr>
            <a:r>
              <a:rPr lang="es-ES_tradnl" sz="2800"/>
              <a:t>Registro Personal</a:t>
            </a:r>
          </a:p>
          <a:p>
            <a:pPr lvl="1">
              <a:spcBef>
                <a:spcPct val="50000"/>
              </a:spcBef>
              <a:buFontTx/>
              <a:buChar char="*"/>
            </a:pPr>
            <a:r>
              <a:rPr lang="es-ES_tradnl" sz="2800"/>
              <a:t>Desregistro Personal</a:t>
            </a:r>
          </a:p>
          <a:p>
            <a:pPr>
              <a:spcBef>
                <a:spcPct val="50000"/>
              </a:spcBef>
              <a:buFontTx/>
              <a:buChar char="•"/>
            </a:pPr>
            <a:r>
              <a:rPr lang="es-ES_tradnl" sz="2800"/>
              <a:t>Roaming</a:t>
            </a:r>
          </a:p>
          <a:p>
            <a:pPr>
              <a:spcBef>
                <a:spcPct val="50000"/>
              </a:spcBef>
              <a:buFontTx/>
              <a:buChar char="•"/>
            </a:pPr>
            <a:r>
              <a:rPr lang="es-ES_tradnl" sz="2800"/>
              <a:t>Establecimientos de Llamadas, continuación y terminación de llamadas:</a:t>
            </a:r>
          </a:p>
          <a:p>
            <a:pPr lvl="1">
              <a:spcBef>
                <a:spcPct val="50000"/>
              </a:spcBef>
              <a:buFontTx/>
              <a:buChar char="*"/>
            </a:pPr>
            <a:r>
              <a:rPr lang="es-ES_tradnl" sz="2800"/>
              <a:t>Originación de llamada</a:t>
            </a:r>
          </a:p>
          <a:p>
            <a:pPr lvl="1">
              <a:spcBef>
                <a:spcPct val="50000"/>
              </a:spcBef>
              <a:buFontTx/>
              <a:buChar char="*"/>
            </a:pPr>
            <a:r>
              <a:rPr lang="es-ES_tradnl" sz="2800"/>
              <a:t>Terminación de llamada</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100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p:cTn id="7" dur="500" fill="hold"/>
                                        <p:tgtEl>
                                          <p:spTgt spid="4099">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4099">
                                            <p:txEl>
                                              <p:pRg st="0" end="0"/>
                                            </p:txEl>
                                          </p:spTgt>
                                        </p:tgtEl>
                                        <p:attrNameLst>
                                          <p:attrName>ppt_h</p:attrName>
                                        </p:attrNameLst>
                                      </p:cBhvr>
                                      <p:tavLst>
                                        <p:tav tm="0">
                                          <p:val>
                                            <p:strVal val="2/3*#ppt_h"/>
                                          </p:val>
                                        </p:tav>
                                        <p:tav tm="100000">
                                          <p:val>
                                            <p:strVal val="#ppt_h"/>
                                          </p:val>
                                        </p:tav>
                                      </p:tavLst>
                                    </p:anim>
                                  </p:childTnLst>
                                </p:cTn>
                              </p:par>
                              <p:par>
                                <p:cTn id="9" presetID="23" presetClass="entr" presetSubtype="272" fill="hold" grpId="0" nodeType="withEffect">
                                  <p:stCondLst>
                                    <p:cond delay="1000"/>
                                  </p:stCondLst>
                                  <p:childTnLst>
                                    <p:set>
                                      <p:cBhvr>
                                        <p:cTn id="10" dur="1" fill="hold">
                                          <p:stCondLst>
                                            <p:cond delay="0"/>
                                          </p:stCondLst>
                                        </p:cTn>
                                        <p:tgtEl>
                                          <p:spTgt spid="4099">
                                            <p:txEl>
                                              <p:pRg st="1" end="1"/>
                                            </p:txEl>
                                          </p:spTgt>
                                        </p:tgtEl>
                                        <p:attrNameLst>
                                          <p:attrName>style.visibility</p:attrName>
                                        </p:attrNameLst>
                                      </p:cBhvr>
                                      <p:to>
                                        <p:strVal val="visible"/>
                                      </p:to>
                                    </p:set>
                                    <p:anim calcmode="lin" valueType="num">
                                      <p:cBhvr>
                                        <p:cTn id="11" dur="500" fill="hold"/>
                                        <p:tgtEl>
                                          <p:spTgt spid="4099">
                                            <p:txEl>
                                              <p:pRg st="1" end="1"/>
                                            </p:txEl>
                                          </p:spTgt>
                                        </p:tgtEl>
                                        <p:attrNameLst>
                                          <p:attrName>ppt_w</p:attrName>
                                        </p:attrNameLst>
                                      </p:cBhvr>
                                      <p:tavLst>
                                        <p:tav tm="0">
                                          <p:val>
                                            <p:strVal val="2/3*#ppt_w"/>
                                          </p:val>
                                        </p:tav>
                                        <p:tav tm="100000">
                                          <p:val>
                                            <p:strVal val="#ppt_w"/>
                                          </p:val>
                                        </p:tav>
                                      </p:tavLst>
                                    </p:anim>
                                    <p:anim calcmode="lin" valueType="num">
                                      <p:cBhvr>
                                        <p:cTn id="12" dur="500" fill="hold"/>
                                        <p:tgtEl>
                                          <p:spTgt spid="4099">
                                            <p:txEl>
                                              <p:pRg st="1" end="1"/>
                                            </p:txEl>
                                          </p:spTgt>
                                        </p:tgtEl>
                                        <p:attrNameLst>
                                          <p:attrName>ppt_h</p:attrName>
                                        </p:attrNameLst>
                                      </p:cBhvr>
                                      <p:tavLst>
                                        <p:tav tm="0">
                                          <p:val>
                                            <p:strVal val="2/3*#ppt_h"/>
                                          </p:val>
                                        </p:tav>
                                        <p:tav tm="100000">
                                          <p:val>
                                            <p:strVal val="#ppt_h"/>
                                          </p:val>
                                        </p:tav>
                                      </p:tavLst>
                                    </p:anim>
                                  </p:childTnLst>
                                </p:cTn>
                              </p:par>
                            </p:childTnLst>
                          </p:cTn>
                        </p:par>
                        <p:par>
                          <p:cTn id="13" fill="hold">
                            <p:stCondLst>
                              <p:cond delay="1500"/>
                            </p:stCondLst>
                            <p:childTnLst>
                              <p:par>
                                <p:cTn id="14" presetID="23" presetClass="entr" presetSubtype="272" fill="hold" grpId="0" nodeType="afterEffect">
                                  <p:stCondLst>
                                    <p:cond delay="1000"/>
                                  </p:stCondLst>
                                  <p:childTnLst>
                                    <p:set>
                                      <p:cBhvr>
                                        <p:cTn id="15" dur="1" fill="hold">
                                          <p:stCondLst>
                                            <p:cond delay="0"/>
                                          </p:stCondLst>
                                        </p:cTn>
                                        <p:tgtEl>
                                          <p:spTgt spid="4099">
                                            <p:txEl>
                                              <p:pRg st="2" end="2"/>
                                            </p:txEl>
                                          </p:spTgt>
                                        </p:tgtEl>
                                        <p:attrNameLst>
                                          <p:attrName>style.visibility</p:attrName>
                                        </p:attrNameLst>
                                      </p:cBhvr>
                                      <p:to>
                                        <p:strVal val="visible"/>
                                      </p:to>
                                    </p:set>
                                    <p:anim calcmode="lin" valueType="num">
                                      <p:cBhvr>
                                        <p:cTn id="16" dur="500" fill="hold"/>
                                        <p:tgtEl>
                                          <p:spTgt spid="4099">
                                            <p:txEl>
                                              <p:pRg st="2" end="2"/>
                                            </p:txEl>
                                          </p:spTgt>
                                        </p:tgtEl>
                                        <p:attrNameLst>
                                          <p:attrName>ppt_w</p:attrName>
                                        </p:attrNameLst>
                                      </p:cBhvr>
                                      <p:tavLst>
                                        <p:tav tm="0">
                                          <p:val>
                                            <p:strVal val="2/3*#ppt_w"/>
                                          </p:val>
                                        </p:tav>
                                        <p:tav tm="100000">
                                          <p:val>
                                            <p:strVal val="#ppt_w"/>
                                          </p:val>
                                        </p:tav>
                                      </p:tavLst>
                                    </p:anim>
                                    <p:anim calcmode="lin" valueType="num">
                                      <p:cBhvr>
                                        <p:cTn id="17" dur="500" fill="hold"/>
                                        <p:tgtEl>
                                          <p:spTgt spid="4099">
                                            <p:txEl>
                                              <p:pRg st="2" end="2"/>
                                            </p:txEl>
                                          </p:spTgt>
                                        </p:tgtEl>
                                        <p:attrNameLst>
                                          <p:attrName>ppt_h</p:attrName>
                                        </p:attrNameLst>
                                      </p:cBhvr>
                                      <p:tavLst>
                                        <p:tav tm="0">
                                          <p:val>
                                            <p:strVal val="2/3*#ppt_h"/>
                                          </p:val>
                                        </p:tav>
                                        <p:tav tm="100000">
                                          <p:val>
                                            <p:strVal val="#ppt_h"/>
                                          </p:val>
                                        </p:tav>
                                      </p:tavLst>
                                    </p:anim>
                                  </p:childTnLst>
                                </p:cTn>
                              </p:par>
                            </p:childTnLst>
                          </p:cTn>
                        </p:par>
                        <p:par>
                          <p:cTn id="18" fill="hold">
                            <p:stCondLst>
                              <p:cond delay="3000"/>
                            </p:stCondLst>
                            <p:childTnLst>
                              <p:par>
                                <p:cTn id="19" presetID="23" presetClass="entr" presetSubtype="272" fill="hold" grpId="0" nodeType="afterEffect">
                                  <p:stCondLst>
                                    <p:cond delay="1000"/>
                                  </p:stCondLst>
                                  <p:childTnLst>
                                    <p:set>
                                      <p:cBhvr>
                                        <p:cTn id="20" dur="1" fill="hold">
                                          <p:stCondLst>
                                            <p:cond delay="0"/>
                                          </p:stCondLst>
                                        </p:cTn>
                                        <p:tgtEl>
                                          <p:spTgt spid="4099">
                                            <p:txEl>
                                              <p:pRg st="3" end="3"/>
                                            </p:txEl>
                                          </p:spTgt>
                                        </p:tgtEl>
                                        <p:attrNameLst>
                                          <p:attrName>style.visibility</p:attrName>
                                        </p:attrNameLst>
                                      </p:cBhvr>
                                      <p:to>
                                        <p:strVal val="visible"/>
                                      </p:to>
                                    </p:set>
                                    <p:anim calcmode="lin" valueType="num">
                                      <p:cBhvr>
                                        <p:cTn id="21" dur="500" fill="hold"/>
                                        <p:tgtEl>
                                          <p:spTgt spid="4099">
                                            <p:txEl>
                                              <p:pRg st="3" end="3"/>
                                            </p:txEl>
                                          </p:spTgt>
                                        </p:tgtEl>
                                        <p:attrNameLst>
                                          <p:attrName>ppt_w</p:attrName>
                                        </p:attrNameLst>
                                      </p:cBhvr>
                                      <p:tavLst>
                                        <p:tav tm="0">
                                          <p:val>
                                            <p:strVal val="2/3*#ppt_w"/>
                                          </p:val>
                                        </p:tav>
                                        <p:tav tm="100000">
                                          <p:val>
                                            <p:strVal val="#ppt_w"/>
                                          </p:val>
                                        </p:tav>
                                      </p:tavLst>
                                    </p:anim>
                                    <p:anim calcmode="lin" valueType="num">
                                      <p:cBhvr>
                                        <p:cTn id="22" dur="500" fill="hold"/>
                                        <p:tgtEl>
                                          <p:spTgt spid="4099">
                                            <p:txEl>
                                              <p:pRg st="3" end="3"/>
                                            </p:txEl>
                                          </p:spTgt>
                                        </p:tgtEl>
                                        <p:attrNameLst>
                                          <p:attrName>ppt_h</p:attrName>
                                        </p:attrNameLst>
                                      </p:cBhvr>
                                      <p:tavLst>
                                        <p:tav tm="0">
                                          <p:val>
                                            <p:strVal val="2/3*#ppt_h"/>
                                          </p:val>
                                        </p:tav>
                                        <p:tav tm="100000">
                                          <p:val>
                                            <p:strVal val="#ppt_h"/>
                                          </p:val>
                                        </p:tav>
                                      </p:tavLst>
                                    </p:anim>
                                  </p:childTnLst>
                                </p:cTn>
                              </p:par>
                              <p:par>
                                <p:cTn id="23" presetID="23" presetClass="entr" presetSubtype="272" fill="hold" grpId="0" nodeType="withEffect">
                                  <p:stCondLst>
                                    <p:cond delay="1000"/>
                                  </p:stCondLst>
                                  <p:childTnLst>
                                    <p:set>
                                      <p:cBhvr>
                                        <p:cTn id="24" dur="1" fill="hold">
                                          <p:stCondLst>
                                            <p:cond delay="0"/>
                                          </p:stCondLst>
                                        </p:cTn>
                                        <p:tgtEl>
                                          <p:spTgt spid="4099">
                                            <p:txEl>
                                              <p:pRg st="4" end="4"/>
                                            </p:txEl>
                                          </p:spTgt>
                                        </p:tgtEl>
                                        <p:attrNameLst>
                                          <p:attrName>style.visibility</p:attrName>
                                        </p:attrNameLst>
                                      </p:cBhvr>
                                      <p:to>
                                        <p:strVal val="visible"/>
                                      </p:to>
                                    </p:set>
                                    <p:anim calcmode="lin" valueType="num">
                                      <p:cBhvr>
                                        <p:cTn id="25" dur="500" fill="hold"/>
                                        <p:tgtEl>
                                          <p:spTgt spid="4099">
                                            <p:txEl>
                                              <p:pRg st="4" end="4"/>
                                            </p:txEl>
                                          </p:spTgt>
                                        </p:tgtEl>
                                        <p:attrNameLst>
                                          <p:attrName>ppt_w</p:attrName>
                                        </p:attrNameLst>
                                      </p:cBhvr>
                                      <p:tavLst>
                                        <p:tav tm="0">
                                          <p:val>
                                            <p:strVal val="2/3*#ppt_w"/>
                                          </p:val>
                                        </p:tav>
                                        <p:tav tm="100000">
                                          <p:val>
                                            <p:strVal val="#ppt_w"/>
                                          </p:val>
                                        </p:tav>
                                      </p:tavLst>
                                    </p:anim>
                                    <p:anim calcmode="lin" valueType="num">
                                      <p:cBhvr>
                                        <p:cTn id="26" dur="500" fill="hold"/>
                                        <p:tgtEl>
                                          <p:spTgt spid="4099">
                                            <p:txEl>
                                              <p:pRg st="4" end="4"/>
                                            </p:txEl>
                                          </p:spTgt>
                                        </p:tgtEl>
                                        <p:attrNameLst>
                                          <p:attrName>ppt_h</p:attrName>
                                        </p:attrNameLst>
                                      </p:cBhvr>
                                      <p:tavLst>
                                        <p:tav tm="0">
                                          <p:val>
                                            <p:strVal val="2/3*#ppt_h"/>
                                          </p:val>
                                        </p:tav>
                                        <p:tav tm="100000">
                                          <p:val>
                                            <p:strVal val="#ppt_h"/>
                                          </p:val>
                                        </p:tav>
                                      </p:tavLst>
                                    </p:anim>
                                  </p:childTnLst>
                                </p:cTn>
                              </p:par>
                              <p:par>
                                <p:cTn id="27" presetID="23" presetClass="entr" presetSubtype="272" fill="hold" grpId="0" nodeType="withEffect">
                                  <p:stCondLst>
                                    <p:cond delay="1000"/>
                                  </p:stCondLst>
                                  <p:childTnLst>
                                    <p:set>
                                      <p:cBhvr>
                                        <p:cTn id="28" dur="1" fill="hold">
                                          <p:stCondLst>
                                            <p:cond delay="0"/>
                                          </p:stCondLst>
                                        </p:cTn>
                                        <p:tgtEl>
                                          <p:spTgt spid="4099">
                                            <p:txEl>
                                              <p:pRg st="5" end="5"/>
                                            </p:txEl>
                                          </p:spTgt>
                                        </p:tgtEl>
                                        <p:attrNameLst>
                                          <p:attrName>style.visibility</p:attrName>
                                        </p:attrNameLst>
                                      </p:cBhvr>
                                      <p:to>
                                        <p:strVal val="visible"/>
                                      </p:to>
                                    </p:set>
                                    <p:anim calcmode="lin" valueType="num">
                                      <p:cBhvr>
                                        <p:cTn id="29" dur="500" fill="hold"/>
                                        <p:tgtEl>
                                          <p:spTgt spid="4099">
                                            <p:txEl>
                                              <p:pRg st="5" end="5"/>
                                            </p:txEl>
                                          </p:spTgt>
                                        </p:tgtEl>
                                        <p:attrNameLst>
                                          <p:attrName>ppt_w</p:attrName>
                                        </p:attrNameLst>
                                      </p:cBhvr>
                                      <p:tavLst>
                                        <p:tav tm="0">
                                          <p:val>
                                            <p:strVal val="2/3*#ppt_w"/>
                                          </p:val>
                                        </p:tav>
                                        <p:tav tm="100000">
                                          <p:val>
                                            <p:strVal val="#ppt_w"/>
                                          </p:val>
                                        </p:tav>
                                      </p:tavLst>
                                    </p:anim>
                                    <p:anim calcmode="lin" valueType="num">
                                      <p:cBhvr>
                                        <p:cTn id="30" dur="500" fill="hold"/>
                                        <p:tgtEl>
                                          <p:spTgt spid="4099">
                                            <p:txEl>
                                              <p:pRg st="5" end="5"/>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advAuto="100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304800"/>
            <a:ext cx="7772400" cy="1143000"/>
          </a:xfrm>
        </p:spPr>
        <p:txBody>
          <a:bodyPr/>
          <a:lstStyle/>
          <a:p>
            <a:r>
              <a:rPr lang="es-ES_tradnl" sz="3600" b="1">
                <a:solidFill>
                  <a:schemeClr val="accent2"/>
                </a:solidFill>
              </a:rPr>
              <a:t>SERVICOS BASICOS</a:t>
            </a:r>
          </a:p>
        </p:txBody>
      </p:sp>
      <p:sp>
        <p:nvSpPr>
          <p:cNvPr id="7171" name="Text Box 3"/>
          <p:cNvSpPr txBox="1">
            <a:spLocks noChangeArrowheads="1"/>
          </p:cNvSpPr>
          <p:nvPr/>
        </p:nvSpPr>
        <p:spPr bwMode="auto">
          <a:xfrm>
            <a:off x="1066800" y="1447800"/>
            <a:ext cx="6934200" cy="2990850"/>
          </a:xfrm>
          <a:prstGeom prst="rect">
            <a:avLst/>
          </a:prstGeom>
          <a:noFill/>
          <a:ln w="9525">
            <a:noFill/>
            <a:miter lim="800000"/>
            <a:headEnd/>
            <a:tailEnd/>
          </a:ln>
          <a:effectLst/>
        </p:spPr>
        <p:txBody>
          <a:bodyPr>
            <a:spAutoFit/>
          </a:bodyPr>
          <a:lstStyle/>
          <a:p>
            <a:pPr lvl="1">
              <a:spcBef>
                <a:spcPct val="50000"/>
              </a:spcBef>
              <a:buFontTx/>
              <a:buChar char="*"/>
            </a:pPr>
            <a:r>
              <a:rPr lang="es-ES_tradnl" sz="2800"/>
              <a:t>Liberación de llamada</a:t>
            </a:r>
          </a:p>
          <a:p>
            <a:pPr lvl="1">
              <a:spcBef>
                <a:spcPct val="50000"/>
              </a:spcBef>
              <a:buFontTx/>
              <a:buChar char="*"/>
            </a:pPr>
            <a:r>
              <a:rPr lang="es-ES_tradnl" sz="2800"/>
              <a:t>llamada de Emergencia</a:t>
            </a:r>
          </a:p>
          <a:p>
            <a:pPr lvl="1">
              <a:spcBef>
                <a:spcPct val="50000"/>
              </a:spcBef>
              <a:buFontTx/>
              <a:buChar char="*"/>
            </a:pPr>
            <a:r>
              <a:rPr lang="es-ES_tradnl" sz="2800"/>
              <a:t>Handoff</a:t>
            </a:r>
          </a:p>
          <a:p>
            <a:pPr>
              <a:spcBef>
                <a:spcPct val="50000"/>
              </a:spcBef>
            </a:pPr>
            <a:endParaRPr lang="es-ES_tradnl" sz="2800"/>
          </a:p>
          <a:p>
            <a:pPr>
              <a:spcBef>
                <a:spcPct val="50000"/>
              </a:spcBef>
            </a:pPr>
            <a:endParaRPr lang="es-ES_tradnl"/>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100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p:cTn id="7" dur="500" fill="hold"/>
                                        <p:tgtEl>
                                          <p:spTgt spid="7171">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7171">
                                            <p:txEl>
                                              <p:pRg st="0" end="0"/>
                                            </p:txEl>
                                          </p:spTgt>
                                        </p:tgtEl>
                                        <p:attrNameLst>
                                          <p:attrName>ppt_h</p:attrName>
                                        </p:attrNameLst>
                                      </p:cBhvr>
                                      <p:tavLst>
                                        <p:tav tm="0">
                                          <p:val>
                                            <p:strVal val="2/3*#ppt_h"/>
                                          </p:val>
                                        </p:tav>
                                        <p:tav tm="100000">
                                          <p:val>
                                            <p:strVal val="#ppt_h"/>
                                          </p:val>
                                        </p:tav>
                                      </p:tavLst>
                                    </p:anim>
                                  </p:childTnLst>
                                </p:cTn>
                              </p:par>
                            </p:childTnLst>
                          </p:cTn>
                        </p:par>
                        <p:par>
                          <p:cTn id="9" fill="hold">
                            <p:stCondLst>
                              <p:cond delay="1500"/>
                            </p:stCondLst>
                            <p:childTnLst>
                              <p:par>
                                <p:cTn id="10" presetID="23" presetClass="entr" presetSubtype="272" fill="hold" grpId="0" nodeType="afterEffect">
                                  <p:stCondLst>
                                    <p:cond delay="1000"/>
                                  </p:stCondLst>
                                  <p:childTnLst>
                                    <p:set>
                                      <p:cBhvr>
                                        <p:cTn id="11" dur="1" fill="hold">
                                          <p:stCondLst>
                                            <p:cond delay="0"/>
                                          </p:stCondLst>
                                        </p:cTn>
                                        <p:tgtEl>
                                          <p:spTgt spid="7171">
                                            <p:txEl>
                                              <p:pRg st="1" end="1"/>
                                            </p:txEl>
                                          </p:spTgt>
                                        </p:tgtEl>
                                        <p:attrNameLst>
                                          <p:attrName>style.visibility</p:attrName>
                                        </p:attrNameLst>
                                      </p:cBhvr>
                                      <p:to>
                                        <p:strVal val="visible"/>
                                      </p:to>
                                    </p:set>
                                    <p:anim calcmode="lin" valueType="num">
                                      <p:cBhvr>
                                        <p:cTn id="12" dur="500" fill="hold"/>
                                        <p:tgtEl>
                                          <p:spTgt spid="7171">
                                            <p:txEl>
                                              <p:pRg st="1" end="1"/>
                                            </p:txEl>
                                          </p:spTgt>
                                        </p:tgtEl>
                                        <p:attrNameLst>
                                          <p:attrName>ppt_w</p:attrName>
                                        </p:attrNameLst>
                                      </p:cBhvr>
                                      <p:tavLst>
                                        <p:tav tm="0">
                                          <p:val>
                                            <p:strVal val="2/3*#ppt_w"/>
                                          </p:val>
                                        </p:tav>
                                        <p:tav tm="100000">
                                          <p:val>
                                            <p:strVal val="#ppt_w"/>
                                          </p:val>
                                        </p:tav>
                                      </p:tavLst>
                                    </p:anim>
                                    <p:anim calcmode="lin" valueType="num">
                                      <p:cBhvr>
                                        <p:cTn id="13" dur="500" fill="hold"/>
                                        <p:tgtEl>
                                          <p:spTgt spid="7171">
                                            <p:txEl>
                                              <p:pRg st="1" end="1"/>
                                            </p:txEl>
                                          </p:spTgt>
                                        </p:tgtEl>
                                        <p:attrNameLst>
                                          <p:attrName>ppt_h</p:attrName>
                                        </p:attrNameLst>
                                      </p:cBhvr>
                                      <p:tavLst>
                                        <p:tav tm="0">
                                          <p:val>
                                            <p:strVal val="2/3*#ppt_h"/>
                                          </p:val>
                                        </p:tav>
                                        <p:tav tm="100000">
                                          <p:val>
                                            <p:strVal val="#ppt_h"/>
                                          </p:val>
                                        </p:tav>
                                      </p:tavLst>
                                    </p:anim>
                                  </p:childTnLst>
                                </p:cTn>
                              </p:par>
                            </p:childTnLst>
                          </p:cTn>
                        </p:par>
                        <p:par>
                          <p:cTn id="14" fill="hold">
                            <p:stCondLst>
                              <p:cond delay="3000"/>
                            </p:stCondLst>
                            <p:childTnLst>
                              <p:par>
                                <p:cTn id="15" presetID="23" presetClass="entr" presetSubtype="272" fill="hold" grpId="0" nodeType="afterEffect">
                                  <p:stCondLst>
                                    <p:cond delay="1000"/>
                                  </p:stCondLst>
                                  <p:childTnLst>
                                    <p:set>
                                      <p:cBhvr>
                                        <p:cTn id="16" dur="1" fill="hold">
                                          <p:stCondLst>
                                            <p:cond delay="0"/>
                                          </p:stCondLst>
                                        </p:cTn>
                                        <p:tgtEl>
                                          <p:spTgt spid="7171">
                                            <p:txEl>
                                              <p:pRg st="2" end="2"/>
                                            </p:txEl>
                                          </p:spTgt>
                                        </p:tgtEl>
                                        <p:attrNameLst>
                                          <p:attrName>style.visibility</p:attrName>
                                        </p:attrNameLst>
                                      </p:cBhvr>
                                      <p:to>
                                        <p:strVal val="visible"/>
                                      </p:to>
                                    </p:set>
                                    <p:anim calcmode="lin" valueType="num">
                                      <p:cBhvr>
                                        <p:cTn id="17" dur="500" fill="hold"/>
                                        <p:tgtEl>
                                          <p:spTgt spid="7171">
                                            <p:txEl>
                                              <p:pRg st="2" end="2"/>
                                            </p:txEl>
                                          </p:spTgt>
                                        </p:tgtEl>
                                        <p:attrNameLst>
                                          <p:attrName>ppt_w</p:attrName>
                                        </p:attrNameLst>
                                      </p:cBhvr>
                                      <p:tavLst>
                                        <p:tav tm="0">
                                          <p:val>
                                            <p:strVal val="2/3*#ppt_w"/>
                                          </p:val>
                                        </p:tav>
                                        <p:tav tm="100000">
                                          <p:val>
                                            <p:strVal val="#ppt_w"/>
                                          </p:val>
                                        </p:tav>
                                      </p:tavLst>
                                    </p:anim>
                                    <p:anim calcmode="lin" valueType="num">
                                      <p:cBhvr>
                                        <p:cTn id="18" dur="500" fill="hold"/>
                                        <p:tgtEl>
                                          <p:spTgt spid="7171">
                                            <p:txEl>
                                              <p:pRg st="2" end="2"/>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autoUpdateAnimBg="0" advAuto="100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62000" y="304800"/>
            <a:ext cx="7772400" cy="1143000"/>
          </a:xfrm>
        </p:spPr>
        <p:txBody>
          <a:bodyPr/>
          <a:lstStyle/>
          <a:p>
            <a:r>
              <a:rPr lang="es-ES_tradnl" sz="3600" b="1">
                <a:solidFill>
                  <a:schemeClr val="accent2"/>
                </a:solidFill>
              </a:rPr>
              <a:t>SERVICIOS SUPLEMENTARIOS</a:t>
            </a:r>
            <a:endParaRPr lang="es-ES_tradnl" sz="3600" b="1"/>
          </a:p>
        </p:txBody>
      </p:sp>
      <p:sp>
        <p:nvSpPr>
          <p:cNvPr id="6147" name="Rectangle 3"/>
          <p:cNvSpPr>
            <a:spLocks noGrp="1" noChangeArrowheads="1"/>
          </p:cNvSpPr>
          <p:nvPr>
            <p:ph type="body" idx="1"/>
          </p:nvPr>
        </p:nvSpPr>
        <p:spPr>
          <a:xfrm>
            <a:off x="685800" y="1295400"/>
            <a:ext cx="7772400" cy="4876800"/>
          </a:xfrm>
        </p:spPr>
        <p:txBody>
          <a:bodyPr/>
          <a:lstStyle/>
          <a:p>
            <a:pPr marL="385763" indent="-4763">
              <a:buFontTx/>
              <a:buNone/>
            </a:pPr>
            <a:r>
              <a:rPr lang="es-ES_tradnl"/>
              <a:t>Son definidos en el IS 104 Servicios de Comunicaciones Personales descriptas para 1800 Mhz.</a:t>
            </a:r>
          </a:p>
          <a:p>
            <a:pPr marL="385763" indent="-4763"/>
            <a:r>
              <a:rPr lang="es-ES_tradnl"/>
              <a:t>Rediscado Automático</a:t>
            </a:r>
          </a:p>
          <a:p>
            <a:pPr marL="385763" indent="-4763"/>
            <a:r>
              <a:rPr lang="es-ES_tradnl"/>
              <a:t>Carga de reserva automática ARC</a:t>
            </a:r>
          </a:p>
          <a:p>
            <a:pPr marL="385763" indent="-4763"/>
            <a:r>
              <a:rPr lang="es-ES_tradnl"/>
              <a:t>Llamada en espera y Recuperación</a:t>
            </a:r>
          </a:p>
          <a:p>
            <a:pPr marL="385763" indent="-4763"/>
            <a:r>
              <a:rPr lang="es-ES_tradnl"/>
              <a:t>Transferencia de Llamadas</a:t>
            </a:r>
          </a:p>
          <a:p>
            <a:pPr marL="385763" indent="-4763"/>
            <a:r>
              <a:rPr lang="es-ES_tradnl"/>
              <a:t>Llamada conferencia</a:t>
            </a:r>
          </a:p>
          <a:p>
            <a:pPr marL="385763" indent="-4763"/>
            <a:endParaRPr lang="es-ES_tradnl"/>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100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6147">
                                            <p:txEl>
                                              <p:pRg st="0" end="0"/>
                                            </p:txEl>
                                          </p:spTgt>
                                        </p:tgtEl>
                                        <p:attrNameLst>
                                          <p:attrName>ppt_h</p:attrName>
                                        </p:attrNameLst>
                                      </p:cBhvr>
                                      <p:tavLst>
                                        <p:tav tm="0">
                                          <p:val>
                                            <p:strVal val="2/3*#ppt_h"/>
                                          </p:val>
                                        </p:tav>
                                        <p:tav tm="100000">
                                          <p:val>
                                            <p:strVal val="#ppt_h"/>
                                          </p:val>
                                        </p:tav>
                                      </p:tavLst>
                                    </p:anim>
                                  </p:childTnLst>
                                </p:cTn>
                              </p:par>
                            </p:childTnLst>
                          </p:cTn>
                        </p:par>
                        <p:par>
                          <p:cTn id="9" fill="hold">
                            <p:stCondLst>
                              <p:cond delay="1500"/>
                            </p:stCondLst>
                            <p:childTnLst>
                              <p:par>
                                <p:cTn id="10" presetID="23" presetClass="entr" presetSubtype="272" fill="hold" grpId="0" nodeType="afterEffect">
                                  <p:stCondLst>
                                    <p:cond delay="1000"/>
                                  </p:stCondLst>
                                  <p:childTnLst>
                                    <p:set>
                                      <p:cBhvr>
                                        <p:cTn id="11" dur="1" fill="hold">
                                          <p:stCondLst>
                                            <p:cond delay="0"/>
                                          </p:stCondLst>
                                        </p:cTn>
                                        <p:tgtEl>
                                          <p:spTgt spid="6147">
                                            <p:txEl>
                                              <p:pRg st="1" end="1"/>
                                            </p:txEl>
                                          </p:spTgt>
                                        </p:tgtEl>
                                        <p:attrNameLst>
                                          <p:attrName>style.visibility</p:attrName>
                                        </p:attrNameLst>
                                      </p:cBhvr>
                                      <p:to>
                                        <p:strVal val="visible"/>
                                      </p:to>
                                    </p:set>
                                    <p:anim calcmode="lin" valueType="num">
                                      <p:cBhvr>
                                        <p:cTn id="12" dur="500" fill="hold"/>
                                        <p:tgtEl>
                                          <p:spTgt spid="6147">
                                            <p:txEl>
                                              <p:pRg st="1" end="1"/>
                                            </p:txEl>
                                          </p:spTgt>
                                        </p:tgtEl>
                                        <p:attrNameLst>
                                          <p:attrName>ppt_w</p:attrName>
                                        </p:attrNameLst>
                                      </p:cBhvr>
                                      <p:tavLst>
                                        <p:tav tm="0">
                                          <p:val>
                                            <p:strVal val="2/3*#ppt_w"/>
                                          </p:val>
                                        </p:tav>
                                        <p:tav tm="100000">
                                          <p:val>
                                            <p:strVal val="#ppt_w"/>
                                          </p:val>
                                        </p:tav>
                                      </p:tavLst>
                                    </p:anim>
                                    <p:anim calcmode="lin" valueType="num">
                                      <p:cBhvr>
                                        <p:cTn id="13" dur="500" fill="hold"/>
                                        <p:tgtEl>
                                          <p:spTgt spid="6147">
                                            <p:txEl>
                                              <p:pRg st="1" end="1"/>
                                            </p:txEl>
                                          </p:spTgt>
                                        </p:tgtEl>
                                        <p:attrNameLst>
                                          <p:attrName>ppt_h</p:attrName>
                                        </p:attrNameLst>
                                      </p:cBhvr>
                                      <p:tavLst>
                                        <p:tav tm="0">
                                          <p:val>
                                            <p:strVal val="2/3*#ppt_h"/>
                                          </p:val>
                                        </p:tav>
                                        <p:tav tm="100000">
                                          <p:val>
                                            <p:strVal val="#ppt_h"/>
                                          </p:val>
                                        </p:tav>
                                      </p:tavLst>
                                    </p:anim>
                                  </p:childTnLst>
                                </p:cTn>
                              </p:par>
                            </p:childTnLst>
                          </p:cTn>
                        </p:par>
                        <p:par>
                          <p:cTn id="14" fill="hold">
                            <p:stCondLst>
                              <p:cond delay="3000"/>
                            </p:stCondLst>
                            <p:childTnLst>
                              <p:par>
                                <p:cTn id="15" presetID="23" presetClass="entr" presetSubtype="272" fill="hold" grpId="0" nodeType="afterEffect">
                                  <p:stCondLst>
                                    <p:cond delay="1000"/>
                                  </p:stCondLst>
                                  <p:childTnLst>
                                    <p:set>
                                      <p:cBhvr>
                                        <p:cTn id="16" dur="1" fill="hold">
                                          <p:stCondLst>
                                            <p:cond delay="0"/>
                                          </p:stCondLst>
                                        </p:cTn>
                                        <p:tgtEl>
                                          <p:spTgt spid="6147">
                                            <p:txEl>
                                              <p:pRg st="2" end="2"/>
                                            </p:txEl>
                                          </p:spTgt>
                                        </p:tgtEl>
                                        <p:attrNameLst>
                                          <p:attrName>style.visibility</p:attrName>
                                        </p:attrNameLst>
                                      </p:cBhvr>
                                      <p:to>
                                        <p:strVal val="visible"/>
                                      </p:to>
                                    </p:set>
                                    <p:anim calcmode="lin" valueType="num">
                                      <p:cBhvr>
                                        <p:cTn id="17" dur="500" fill="hold"/>
                                        <p:tgtEl>
                                          <p:spTgt spid="6147">
                                            <p:txEl>
                                              <p:pRg st="2" end="2"/>
                                            </p:txEl>
                                          </p:spTgt>
                                        </p:tgtEl>
                                        <p:attrNameLst>
                                          <p:attrName>ppt_w</p:attrName>
                                        </p:attrNameLst>
                                      </p:cBhvr>
                                      <p:tavLst>
                                        <p:tav tm="0">
                                          <p:val>
                                            <p:strVal val="2/3*#ppt_w"/>
                                          </p:val>
                                        </p:tav>
                                        <p:tav tm="100000">
                                          <p:val>
                                            <p:strVal val="#ppt_w"/>
                                          </p:val>
                                        </p:tav>
                                      </p:tavLst>
                                    </p:anim>
                                    <p:anim calcmode="lin" valueType="num">
                                      <p:cBhvr>
                                        <p:cTn id="18" dur="500" fill="hold"/>
                                        <p:tgtEl>
                                          <p:spTgt spid="6147">
                                            <p:txEl>
                                              <p:pRg st="2" end="2"/>
                                            </p:txEl>
                                          </p:spTgt>
                                        </p:tgtEl>
                                        <p:attrNameLst>
                                          <p:attrName>ppt_h</p:attrName>
                                        </p:attrNameLst>
                                      </p:cBhvr>
                                      <p:tavLst>
                                        <p:tav tm="0">
                                          <p:val>
                                            <p:strVal val="2/3*#ppt_h"/>
                                          </p:val>
                                        </p:tav>
                                        <p:tav tm="100000">
                                          <p:val>
                                            <p:strVal val="#ppt_h"/>
                                          </p:val>
                                        </p:tav>
                                      </p:tavLst>
                                    </p:anim>
                                  </p:childTnLst>
                                </p:cTn>
                              </p:par>
                            </p:childTnLst>
                          </p:cTn>
                        </p:par>
                        <p:par>
                          <p:cTn id="19" fill="hold">
                            <p:stCondLst>
                              <p:cond delay="4500"/>
                            </p:stCondLst>
                            <p:childTnLst>
                              <p:par>
                                <p:cTn id="20" presetID="23" presetClass="entr" presetSubtype="272" fill="hold" grpId="0" nodeType="afterEffect">
                                  <p:stCondLst>
                                    <p:cond delay="1000"/>
                                  </p:stCondLst>
                                  <p:childTnLst>
                                    <p:set>
                                      <p:cBhvr>
                                        <p:cTn id="21" dur="1" fill="hold">
                                          <p:stCondLst>
                                            <p:cond delay="0"/>
                                          </p:stCondLst>
                                        </p:cTn>
                                        <p:tgtEl>
                                          <p:spTgt spid="6147">
                                            <p:txEl>
                                              <p:pRg st="3" end="3"/>
                                            </p:txEl>
                                          </p:spTgt>
                                        </p:tgtEl>
                                        <p:attrNameLst>
                                          <p:attrName>style.visibility</p:attrName>
                                        </p:attrNameLst>
                                      </p:cBhvr>
                                      <p:to>
                                        <p:strVal val="visible"/>
                                      </p:to>
                                    </p:set>
                                    <p:anim calcmode="lin" valueType="num">
                                      <p:cBhvr>
                                        <p:cTn id="22" dur="500" fill="hold"/>
                                        <p:tgtEl>
                                          <p:spTgt spid="6147">
                                            <p:txEl>
                                              <p:pRg st="3" end="3"/>
                                            </p:txEl>
                                          </p:spTgt>
                                        </p:tgtEl>
                                        <p:attrNameLst>
                                          <p:attrName>ppt_w</p:attrName>
                                        </p:attrNameLst>
                                      </p:cBhvr>
                                      <p:tavLst>
                                        <p:tav tm="0">
                                          <p:val>
                                            <p:strVal val="2/3*#ppt_w"/>
                                          </p:val>
                                        </p:tav>
                                        <p:tav tm="100000">
                                          <p:val>
                                            <p:strVal val="#ppt_w"/>
                                          </p:val>
                                        </p:tav>
                                      </p:tavLst>
                                    </p:anim>
                                    <p:anim calcmode="lin" valueType="num">
                                      <p:cBhvr>
                                        <p:cTn id="23" dur="500" fill="hold"/>
                                        <p:tgtEl>
                                          <p:spTgt spid="6147">
                                            <p:txEl>
                                              <p:pRg st="3" end="3"/>
                                            </p:txEl>
                                          </p:spTgt>
                                        </p:tgtEl>
                                        <p:attrNameLst>
                                          <p:attrName>ppt_h</p:attrName>
                                        </p:attrNameLst>
                                      </p:cBhvr>
                                      <p:tavLst>
                                        <p:tav tm="0">
                                          <p:val>
                                            <p:strVal val="2/3*#ppt_h"/>
                                          </p:val>
                                        </p:tav>
                                        <p:tav tm="100000">
                                          <p:val>
                                            <p:strVal val="#ppt_h"/>
                                          </p:val>
                                        </p:tav>
                                      </p:tavLst>
                                    </p:anim>
                                  </p:childTnLst>
                                </p:cTn>
                              </p:par>
                            </p:childTnLst>
                          </p:cTn>
                        </p:par>
                        <p:par>
                          <p:cTn id="24" fill="hold">
                            <p:stCondLst>
                              <p:cond delay="6000"/>
                            </p:stCondLst>
                            <p:childTnLst>
                              <p:par>
                                <p:cTn id="25" presetID="23" presetClass="entr" presetSubtype="272" fill="hold" grpId="0" nodeType="afterEffect">
                                  <p:stCondLst>
                                    <p:cond delay="1000"/>
                                  </p:stCondLst>
                                  <p:childTnLst>
                                    <p:set>
                                      <p:cBhvr>
                                        <p:cTn id="26" dur="1" fill="hold">
                                          <p:stCondLst>
                                            <p:cond delay="0"/>
                                          </p:stCondLst>
                                        </p:cTn>
                                        <p:tgtEl>
                                          <p:spTgt spid="6147">
                                            <p:txEl>
                                              <p:pRg st="4" end="4"/>
                                            </p:txEl>
                                          </p:spTgt>
                                        </p:tgtEl>
                                        <p:attrNameLst>
                                          <p:attrName>style.visibility</p:attrName>
                                        </p:attrNameLst>
                                      </p:cBhvr>
                                      <p:to>
                                        <p:strVal val="visible"/>
                                      </p:to>
                                    </p:set>
                                    <p:anim calcmode="lin" valueType="num">
                                      <p:cBhvr>
                                        <p:cTn id="27" dur="500" fill="hold"/>
                                        <p:tgtEl>
                                          <p:spTgt spid="6147">
                                            <p:txEl>
                                              <p:pRg st="4" end="4"/>
                                            </p:txEl>
                                          </p:spTgt>
                                        </p:tgtEl>
                                        <p:attrNameLst>
                                          <p:attrName>ppt_w</p:attrName>
                                        </p:attrNameLst>
                                      </p:cBhvr>
                                      <p:tavLst>
                                        <p:tav tm="0">
                                          <p:val>
                                            <p:strVal val="2/3*#ppt_w"/>
                                          </p:val>
                                        </p:tav>
                                        <p:tav tm="100000">
                                          <p:val>
                                            <p:strVal val="#ppt_w"/>
                                          </p:val>
                                        </p:tav>
                                      </p:tavLst>
                                    </p:anim>
                                    <p:anim calcmode="lin" valueType="num">
                                      <p:cBhvr>
                                        <p:cTn id="28" dur="500" fill="hold"/>
                                        <p:tgtEl>
                                          <p:spTgt spid="6147">
                                            <p:txEl>
                                              <p:pRg st="4" end="4"/>
                                            </p:txEl>
                                          </p:spTgt>
                                        </p:tgtEl>
                                        <p:attrNameLst>
                                          <p:attrName>ppt_h</p:attrName>
                                        </p:attrNameLst>
                                      </p:cBhvr>
                                      <p:tavLst>
                                        <p:tav tm="0">
                                          <p:val>
                                            <p:strVal val="2/3*#ppt_h"/>
                                          </p:val>
                                        </p:tav>
                                        <p:tav tm="100000">
                                          <p:val>
                                            <p:strVal val="#ppt_h"/>
                                          </p:val>
                                        </p:tav>
                                      </p:tavLst>
                                    </p:anim>
                                  </p:childTnLst>
                                </p:cTn>
                              </p:par>
                            </p:childTnLst>
                          </p:cTn>
                        </p:par>
                        <p:par>
                          <p:cTn id="29" fill="hold">
                            <p:stCondLst>
                              <p:cond delay="7500"/>
                            </p:stCondLst>
                            <p:childTnLst>
                              <p:par>
                                <p:cTn id="30" presetID="23" presetClass="entr" presetSubtype="272" fill="hold" grpId="0" nodeType="afterEffect">
                                  <p:stCondLst>
                                    <p:cond delay="1000"/>
                                  </p:stCondLst>
                                  <p:childTnLst>
                                    <p:set>
                                      <p:cBhvr>
                                        <p:cTn id="31" dur="1" fill="hold">
                                          <p:stCondLst>
                                            <p:cond delay="0"/>
                                          </p:stCondLst>
                                        </p:cTn>
                                        <p:tgtEl>
                                          <p:spTgt spid="6147">
                                            <p:txEl>
                                              <p:pRg st="5" end="5"/>
                                            </p:txEl>
                                          </p:spTgt>
                                        </p:tgtEl>
                                        <p:attrNameLst>
                                          <p:attrName>style.visibility</p:attrName>
                                        </p:attrNameLst>
                                      </p:cBhvr>
                                      <p:to>
                                        <p:strVal val="visible"/>
                                      </p:to>
                                    </p:set>
                                    <p:anim calcmode="lin" valueType="num">
                                      <p:cBhvr>
                                        <p:cTn id="32" dur="500" fill="hold"/>
                                        <p:tgtEl>
                                          <p:spTgt spid="6147">
                                            <p:txEl>
                                              <p:pRg st="5" end="5"/>
                                            </p:txEl>
                                          </p:spTgt>
                                        </p:tgtEl>
                                        <p:attrNameLst>
                                          <p:attrName>ppt_w</p:attrName>
                                        </p:attrNameLst>
                                      </p:cBhvr>
                                      <p:tavLst>
                                        <p:tav tm="0">
                                          <p:val>
                                            <p:strVal val="2/3*#ppt_w"/>
                                          </p:val>
                                        </p:tav>
                                        <p:tav tm="100000">
                                          <p:val>
                                            <p:strVal val="#ppt_w"/>
                                          </p:val>
                                        </p:tav>
                                      </p:tavLst>
                                    </p:anim>
                                    <p:anim calcmode="lin" valueType="num">
                                      <p:cBhvr>
                                        <p:cTn id="33" dur="500" fill="hold"/>
                                        <p:tgtEl>
                                          <p:spTgt spid="6147">
                                            <p:txEl>
                                              <p:pRg st="5" end="5"/>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bldLvl="2" autoUpdateAnimBg="0" advAuto="100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s-ES_tradnl" sz="3600" b="1">
                <a:solidFill>
                  <a:schemeClr val="accent2"/>
                </a:solidFill>
              </a:rPr>
              <a:t>SERVICIOS SUPLEMENTARIOS</a:t>
            </a:r>
          </a:p>
        </p:txBody>
      </p:sp>
      <p:sp>
        <p:nvSpPr>
          <p:cNvPr id="8195" name="Text Box 3">
            <a:hlinkClick r:id="rId2" action="ppaction://hlinksldjump" highlightClick="1"/>
          </p:cNvPr>
          <p:cNvSpPr txBox="1">
            <a:spLocks noChangeArrowheads="1"/>
          </p:cNvSpPr>
          <p:nvPr/>
        </p:nvSpPr>
        <p:spPr bwMode="auto">
          <a:xfrm>
            <a:off x="1295400" y="1828800"/>
            <a:ext cx="6629400" cy="3506788"/>
          </a:xfrm>
          <a:prstGeom prst="rect">
            <a:avLst/>
          </a:prstGeom>
          <a:noFill/>
          <a:ln w="9525">
            <a:noFill/>
            <a:miter lim="800000"/>
            <a:headEnd/>
            <a:tailEnd/>
          </a:ln>
          <a:effectLst/>
        </p:spPr>
        <p:txBody>
          <a:bodyPr>
            <a:spAutoFit/>
          </a:bodyPr>
          <a:lstStyle/>
          <a:p>
            <a:pPr>
              <a:spcBef>
                <a:spcPct val="50000"/>
              </a:spcBef>
              <a:buFontTx/>
              <a:buChar char="•"/>
            </a:pPr>
            <a:r>
              <a:rPr lang="es-ES_tradnl" sz="3200"/>
              <a:t>Llamada en espera</a:t>
            </a:r>
          </a:p>
          <a:p>
            <a:pPr>
              <a:spcBef>
                <a:spcPct val="50000"/>
              </a:spcBef>
              <a:buFontTx/>
              <a:buChar char="•"/>
            </a:pPr>
            <a:r>
              <a:rPr lang="es-ES_tradnl" sz="3200"/>
              <a:t>Transferencia de Llamadas</a:t>
            </a:r>
          </a:p>
          <a:p>
            <a:pPr>
              <a:spcBef>
                <a:spcPct val="50000"/>
              </a:spcBef>
              <a:buFontTx/>
              <a:buChar char="•"/>
            </a:pPr>
            <a:r>
              <a:rPr lang="es-ES_tradnl" sz="3200"/>
              <a:t>Llamada conferencia</a:t>
            </a:r>
          </a:p>
          <a:p>
            <a:pPr>
              <a:spcBef>
                <a:spcPct val="50000"/>
              </a:spcBef>
              <a:buFontTx/>
              <a:buChar char="•"/>
            </a:pPr>
            <a:r>
              <a:rPr lang="es-ES_tradnl" sz="3200"/>
              <a:t>Recuperación de Mensajes de voz</a:t>
            </a:r>
          </a:p>
          <a:p>
            <a:pPr>
              <a:spcBef>
                <a:spcPct val="50000"/>
              </a:spcBef>
              <a:buFontTx/>
              <a:buChar char="•"/>
            </a:pPr>
            <a:r>
              <a:rPr lang="es-ES_tradnl" sz="3200"/>
              <a:t>Servicios de Mensajes cortos.</a:t>
            </a:r>
            <a:endParaRPr lang="es-ES_tradnl"/>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100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500" fill="hold"/>
                                        <p:tgtEl>
                                          <p:spTgt spid="8195">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8195">
                                            <p:txEl>
                                              <p:pRg st="0" end="0"/>
                                            </p:txEl>
                                          </p:spTgt>
                                        </p:tgtEl>
                                        <p:attrNameLst>
                                          <p:attrName>ppt_h</p:attrName>
                                        </p:attrNameLst>
                                      </p:cBhvr>
                                      <p:tavLst>
                                        <p:tav tm="0">
                                          <p:val>
                                            <p:strVal val="2/3*#ppt_h"/>
                                          </p:val>
                                        </p:tav>
                                        <p:tav tm="100000">
                                          <p:val>
                                            <p:strVal val="#ppt_h"/>
                                          </p:val>
                                        </p:tav>
                                      </p:tavLst>
                                    </p:anim>
                                  </p:childTnLst>
                                </p:cTn>
                              </p:par>
                            </p:childTnLst>
                          </p:cTn>
                        </p:par>
                        <p:par>
                          <p:cTn id="9" fill="hold">
                            <p:stCondLst>
                              <p:cond delay="1500"/>
                            </p:stCondLst>
                            <p:childTnLst>
                              <p:par>
                                <p:cTn id="10" presetID="23" presetClass="entr" presetSubtype="272" fill="hold" grpId="0" nodeType="afterEffect">
                                  <p:stCondLst>
                                    <p:cond delay="1000"/>
                                  </p:stCondLst>
                                  <p:childTnLst>
                                    <p:set>
                                      <p:cBhvr>
                                        <p:cTn id="11" dur="1" fill="hold">
                                          <p:stCondLst>
                                            <p:cond delay="0"/>
                                          </p:stCondLst>
                                        </p:cTn>
                                        <p:tgtEl>
                                          <p:spTgt spid="8195">
                                            <p:txEl>
                                              <p:pRg st="1" end="1"/>
                                            </p:txEl>
                                          </p:spTgt>
                                        </p:tgtEl>
                                        <p:attrNameLst>
                                          <p:attrName>style.visibility</p:attrName>
                                        </p:attrNameLst>
                                      </p:cBhvr>
                                      <p:to>
                                        <p:strVal val="visible"/>
                                      </p:to>
                                    </p:set>
                                    <p:anim calcmode="lin" valueType="num">
                                      <p:cBhvr>
                                        <p:cTn id="12" dur="500" fill="hold"/>
                                        <p:tgtEl>
                                          <p:spTgt spid="8195">
                                            <p:txEl>
                                              <p:pRg st="1" end="1"/>
                                            </p:txEl>
                                          </p:spTgt>
                                        </p:tgtEl>
                                        <p:attrNameLst>
                                          <p:attrName>ppt_w</p:attrName>
                                        </p:attrNameLst>
                                      </p:cBhvr>
                                      <p:tavLst>
                                        <p:tav tm="0">
                                          <p:val>
                                            <p:strVal val="2/3*#ppt_w"/>
                                          </p:val>
                                        </p:tav>
                                        <p:tav tm="100000">
                                          <p:val>
                                            <p:strVal val="#ppt_w"/>
                                          </p:val>
                                        </p:tav>
                                      </p:tavLst>
                                    </p:anim>
                                    <p:anim calcmode="lin" valueType="num">
                                      <p:cBhvr>
                                        <p:cTn id="13" dur="500" fill="hold"/>
                                        <p:tgtEl>
                                          <p:spTgt spid="8195">
                                            <p:txEl>
                                              <p:pRg st="1" end="1"/>
                                            </p:txEl>
                                          </p:spTgt>
                                        </p:tgtEl>
                                        <p:attrNameLst>
                                          <p:attrName>ppt_h</p:attrName>
                                        </p:attrNameLst>
                                      </p:cBhvr>
                                      <p:tavLst>
                                        <p:tav tm="0">
                                          <p:val>
                                            <p:strVal val="2/3*#ppt_h"/>
                                          </p:val>
                                        </p:tav>
                                        <p:tav tm="100000">
                                          <p:val>
                                            <p:strVal val="#ppt_h"/>
                                          </p:val>
                                        </p:tav>
                                      </p:tavLst>
                                    </p:anim>
                                  </p:childTnLst>
                                </p:cTn>
                              </p:par>
                            </p:childTnLst>
                          </p:cTn>
                        </p:par>
                        <p:par>
                          <p:cTn id="14" fill="hold">
                            <p:stCondLst>
                              <p:cond delay="3000"/>
                            </p:stCondLst>
                            <p:childTnLst>
                              <p:par>
                                <p:cTn id="15" presetID="23" presetClass="entr" presetSubtype="272" fill="hold" grpId="0" nodeType="afterEffect">
                                  <p:stCondLst>
                                    <p:cond delay="1000"/>
                                  </p:stCondLst>
                                  <p:childTnLst>
                                    <p:set>
                                      <p:cBhvr>
                                        <p:cTn id="16" dur="1" fill="hold">
                                          <p:stCondLst>
                                            <p:cond delay="0"/>
                                          </p:stCondLst>
                                        </p:cTn>
                                        <p:tgtEl>
                                          <p:spTgt spid="8195">
                                            <p:txEl>
                                              <p:pRg st="2" end="2"/>
                                            </p:txEl>
                                          </p:spTgt>
                                        </p:tgtEl>
                                        <p:attrNameLst>
                                          <p:attrName>style.visibility</p:attrName>
                                        </p:attrNameLst>
                                      </p:cBhvr>
                                      <p:to>
                                        <p:strVal val="visible"/>
                                      </p:to>
                                    </p:set>
                                    <p:anim calcmode="lin" valueType="num">
                                      <p:cBhvr>
                                        <p:cTn id="17" dur="500" fill="hold"/>
                                        <p:tgtEl>
                                          <p:spTgt spid="8195">
                                            <p:txEl>
                                              <p:pRg st="2" end="2"/>
                                            </p:txEl>
                                          </p:spTgt>
                                        </p:tgtEl>
                                        <p:attrNameLst>
                                          <p:attrName>ppt_w</p:attrName>
                                        </p:attrNameLst>
                                      </p:cBhvr>
                                      <p:tavLst>
                                        <p:tav tm="0">
                                          <p:val>
                                            <p:strVal val="2/3*#ppt_w"/>
                                          </p:val>
                                        </p:tav>
                                        <p:tav tm="100000">
                                          <p:val>
                                            <p:strVal val="#ppt_w"/>
                                          </p:val>
                                        </p:tav>
                                      </p:tavLst>
                                    </p:anim>
                                    <p:anim calcmode="lin" valueType="num">
                                      <p:cBhvr>
                                        <p:cTn id="18" dur="500" fill="hold"/>
                                        <p:tgtEl>
                                          <p:spTgt spid="8195">
                                            <p:txEl>
                                              <p:pRg st="2" end="2"/>
                                            </p:txEl>
                                          </p:spTgt>
                                        </p:tgtEl>
                                        <p:attrNameLst>
                                          <p:attrName>ppt_h</p:attrName>
                                        </p:attrNameLst>
                                      </p:cBhvr>
                                      <p:tavLst>
                                        <p:tav tm="0">
                                          <p:val>
                                            <p:strVal val="2/3*#ppt_h"/>
                                          </p:val>
                                        </p:tav>
                                        <p:tav tm="100000">
                                          <p:val>
                                            <p:strVal val="#ppt_h"/>
                                          </p:val>
                                        </p:tav>
                                      </p:tavLst>
                                    </p:anim>
                                  </p:childTnLst>
                                </p:cTn>
                              </p:par>
                            </p:childTnLst>
                          </p:cTn>
                        </p:par>
                        <p:par>
                          <p:cTn id="19" fill="hold">
                            <p:stCondLst>
                              <p:cond delay="4500"/>
                            </p:stCondLst>
                            <p:childTnLst>
                              <p:par>
                                <p:cTn id="20" presetID="23" presetClass="entr" presetSubtype="272" fill="hold" grpId="0" nodeType="afterEffect">
                                  <p:stCondLst>
                                    <p:cond delay="1000"/>
                                  </p:stCondLst>
                                  <p:childTnLst>
                                    <p:set>
                                      <p:cBhvr>
                                        <p:cTn id="21" dur="1" fill="hold">
                                          <p:stCondLst>
                                            <p:cond delay="0"/>
                                          </p:stCondLst>
                                        </p:cTn>
                                        <p:tgtEl>
                                          <p:spTgt spid="8195">
                                            <p:txEl>
                                              <p:pRg st="3" end="3"/>
                                            </p:txEl>
                                          </p:spTgt>
                                        </p:tgtEl>
                                        <p:attrNameLst>
                                          <p:attrName>style.visibility</p:attrName>
                                        </p:attrNameLst>
                                      </p:cBhvr>
                                      <p:to>
                                        <p:strVal val="visible"/>
                                      </p:to>
                                    </p:set>
                                    <p:anim calcmode="lin" valueType="num">
                                      <p:cBhvr>
                                        <p:cTn id="22" dur="500" fill="hold"/>
                                        <p:tgtEl>
                                          <p:spTgt spid="8195">
                                            <p:txEl>
                                              <p:pRg st="3" end="3"/>
                                            </p:txEl>
                                          </p:spTgt>
                                        </p:tgtEl>
                                        <p:attrNameLst>
                                          <p:attrName>ppt_w</p:attrName>
                                        </p:attrNameLst>
                                      </p:cBhvr>
                                      <p:tavLst>
                                        <p:tav tm="0">
                                          <p:val>
                                            <p:strVal val="2/3*#ppt_w"/>
                                          </p:val>
                                        </p:tav>
                                        <p:tav tm="100000">
                                          <p:val>
                                            <p:strVal val="#ppt_w"/>
                                          </p:val>
                                        </p:tav>
                                      </p:tavLst>
                                    </p:anim>
                                    <p:anim calcmode="lin" valueType="num">
                                      <p:cBhvr>
                                        <p:cTn id="23" dur="500" fill="hold"/>
                                        <p:tgtEl>
                                          <p:spTgt spid="8195">
                                            <p:txEl>
                                              <p:pRg st="3" end="3"/>
                                            </p:txEl>
                                          </p:spTgt>
                                        </p:tgtEl>
                                        <p:attrNameLst>
                                          <p:attrName>ppt_h</p:attrName>
                                        </p:attrNameLst>
                                      </p:cBhvr>
                                      <p:tavLst>
                                        <p:tav tm="0">
                                          <p:val>
                                            <p:strVal val="2/3*#ppt_h"/>
                                          </p:val>
                                        </p:tav>
                                        <p:tav tm="100000">
                                          <p:val>
                                            <p:strVal val="#ppt_h"/>
                                          </p:val>
                                        </p:tav>
                                      </p:tavLst>
                                    </p:anim>
                                  </p:childTnLst>
                                </p:cTn>
                              </p:par>
                            </p:childTnLst>
                          </p:cTn>
                        </p:par>
                        <p:par>
                          <p:cTn id="24" fill="hold">
                            <p:stCondLst>
                              <p:cond delay="6000"/>
                            </p:stCondLst>
                            <p:childTnLst>
                              <p:par>
                                <p:cTn id="25" presetID="23" presetClass="entr" presetSubtype="272" fill="hold" grpId="0" nodeType="afterEffect">
                                  <p:stCondLst>
                                    <p:cond delay="1000"/>
                                  </p:stCondLst>
                                  <p:childTnLst>
                                    <p:set>
                                      <p:cBhvr>
                                        <p:cTn id="26" dur="1" fill="hold">
                                          <p:stCondLst>
                                            <p:cond delay="0"/>
                                          </p:stCondLst>
                                        </p:cTn>
                                        <p:tgtEl>
                                          <p:spTgt spid="8195">
                                            <p:txEl>
                                              <p:pRg st="4" end="4"/>
                                            </p:txEl>
                                          </p:spTgt>
                                        </p:tgtEl>
                                        <p:attrNameLst>
                                          <p:attrName>style.visibility</p:attrName>
                                        </p:attrNameLst>
                                      </p:cBhvr>
                                      <p:to>
                                        <p:strVal val="visible"/>
                                      </p:to>
                                    </p:set>
                                    <p:anim calcmode="lin" valueType="num">
                                      <p:cBhvr>
                                        <p:cTn id="27" dur="500" fill="hold"/>
                                        <p:tgtEl>
                                          <p:spTgt spid="8195">
                                            <p:txEl>
                                              <p:pRg st="4" end="4"/>
                                            </p:txEl>
                                          </p:spTgt>
                                        </p:tgtEl>
                                        <p:attrNameLst>
                                          <p:attrName>ppt_w</p:attrName>
                                        </p:attrNameLst>
                                      </p:cBhvr>
                                      <p:tavLst>
                                        <p:tav tm="0">
                                          <p:val>
                                            <p:strVal val="2/3*#ppt_w"/>
                                          </p:val>
                                        </p:tav>
                                        <p:tav tm="100000">
                                          <p:val>
                                            <p:strVal val="#ppt_w"/>
                                          </p:val>
                                        </p:tav>
                                      </p:tavLst>
                                    </p:anim>
                                    <p:anim calcmode="lin" valueType="num">
                                      <p:cBhvr>
                                        <p:cTn id="28" dur="500" fill="hold"/>
                                        <p:tgtEl>
                                          <p:spTgt spid="8195">
                                            <p:txEl>
                                              <p:pRg st="4" end="4"/>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advAuto="100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Archivos de programa\DOCUMENTOS\CDMA\Dibuj_Top_CDMA\PRESENTACION_1.tif"/>
          <p:cNvPicPr>
            <a:picLocks noChangeAspect="1" noChangeArrowheads="1"/>
          </p:cNvPicPr>
          <p:nvPr/>
        </p:nvPicPr>
        <p:blipFill>
          <a:blip r:link="rId2"/>
          <a:srcRect/>
          <a:stretch>
            <a:fillRect/>
          </a:stretch>
        </p:blipFill>
        <p:spPr bwMode="auto">
          <a:xfrm>
            <a:off x="2438400" y="685800"/>
            <a:ext cx="4743450" cy="5505450"/>
          </a:xfrm>
          <a:prstGeom prst="rect">
            <a:avLst/>
          </a:prstGeom>
          <a:noFill/>
          <a:ln w="9525">
            <a:noFill/>
            <a:miter lim="800000"/>
            <a:headEnd/>
            <a:tailEnd/>
          </a:ln>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0"/>
            <a:ext cx="7772400" cy="1143000"/>
          </a:xfrm>
        </p:spPr>
        <p:txBody>
          <a:bodyPr/>
          <a:lstStyle/>
          <a:p>
            <a:r>
              <a:rPr lang="es-ES_tradnl" sz="3600" b="1">
                <a:solidFill>
                  <a:schemeClr val="accent2"/>
                </a:solidFill>
              </a:rPr>
              <a:t>CANALES del CDMA</a:t>
            </a:r>
            <a:endParaRPr lang="es-ES_tradnl" sz="3600"/>
          </a:p>
        </p:txBody>
      </p:sp>
      <p:sp>
        <p:nvSpPr>
          <p:cNvPr id="9219" name="Text Box 3"/>
          <p:cNvSpPr txBox="1">
            <a:spLocks noChangeArrowheads="1"/>
          </p:cNvSpPr>
          <p:nvPr/>
        </p:nvSpPr>
        <p:spPr bwMode="auto">
          <a:xfrm>
            <a:off x="533400" y="1295400"/>
            <a:ext cx="7696200" cy="1992313"/>
          </a:xfrm>
          <a:prstGeom prst="rect">
            <a:avLst/>
          </a:prstGeom>
          <a:noFill/>
          <a:ln w="9525">
            <a:noFill/>
            <a:miter lim="800000"/>
            <a:headEnd/>
            <a:tailEnd/>
          </a:ln>
          <a:effectLst/>
        </p:spPr>
        <p:txBody>
          <a:bodyPr>
            <a:spAutoFit/>
          </a:bodyPr>
          <a:lstStyle/>
          <a:p>
            <a:pPr>
              <a:spcBef>
                <a:spcPct val="45000"/>
              </a:spcBef>
            </a:pPr>
            <a:r>
              <a:rPr lang="es-ES_tradnl" sz="3200"/>
              <a:t>Los canales del CDMA se dividen en:</a:t>
            </a:r>
          </a:p>
          <a:p>
            <a:pPr>
              <a:spcBef>
                <a:spcPct val="45000"/>
              </a:spcBef>
              <a:buFontTx/>
              <a:buChar char="•"/>
            </a:pPr>
            <a:r>
              <a:rPr lang="es-ES_tradnl" sz="3200"/>
              <a:t>Canal Delantero</a:t>
            </a:r>
          </a:p>
          <a:p>
            <a:pPr>
              <a:spcBef>
                <a:spcPct val="45000"/>
              </a:spcBef>
              <a:buFontTx/>
              <a:buChar char="•"/>
            </a:pPr>
            <a:r>
              <a:rPr lang="es-ES_tradnl" sz="3200"/>
              <a:t>Canal de Reversa</a:t>
            </a:r>
          </a:p>
        </p:txBody>
      </p:sp>
      <p:pic>
        <p:nvPicPr>
          <p:cNvPr id="9222" name="Picture 6" descr="C:\Archivos de programa\DOCUMENTOS\CDMA\Dibuj_Top_CDMA\Canales_CDMA.gif"/>
          <p:cNvPicPr>
            <a:picLocks noChangeAspect="1" noChangeArrowheads="1"/>
          </p:cNvPicPr>
          <p:nvPr/>
        </p:nvPicPr>
        <p:blipFill>
          <a:blip r:link="rId2"/>
          <a:srcRect/>
          <a:stretch>
            <a:fillRect/>
          </a:stretch>
        </p:blipFill>
        <p:spPr bwMode="auto">
          <a:xfrm>
            <a:off x="1752600" y="3429000"/>
            <a:ext cx="5791200" cy="3200400"/>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linds(vertical)">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linds(vertical)">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linds(vertical)">
                                      <p:cBhvr>
                                        <p:cTn id="17" dur="5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9222"/>
                                        </p:tgtEl>
                                        <p:attrNameLst>
                                          <p:attrName>style.visibility</p:attrName>
                                        </p:attrNameLst>
                                      </p:cBhvr>
                                      <p:to>
                                        <p:strVal val="visible"/>
                                      </p:to>
                                    </p:set>
                                    <p:animEffect transition="in" filter="dissolve">
                                      <p:cBhvr>
                                        <p:cTn id="22" dur="500"/>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theme/theme1.xml><?xml version="1.0" encoding="utf-8"?>
<a:theme xmlns:a="http://schemas.openxmlformats.org/drawingml/2006/main" name="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TotalTime>
  <Words>681</Words>
  <Application>Microsoft PowerPoint</Application>
  <PresentationFormat>Presentación en pantalla (4:3)</PresentationFormat>
  <Paragraphs>79</Paragraphs>
  <Slides>20</Slides>
  <Notes>2</Notes>
  <HiddenSlides>0</HiddenSlides>
  <MMClips>0</MMClips>
  <ScaleCrop>false</ScaleCrop>
  <HeadingPairs>
    <vt:vector size="6" baseType="variant">
      <vt:variant>
        <vt:lpstr>Fuentes usadas</vt:lpstr>
      </vt:variant>
      <vt:variant>
        <vt:i4>1</vt:i4>
      </vt:variant>
      <vt:variant>
        <vt:lpstr>Tema</vt:lpstr>
      </vt:variant>
      <vt:variant>
        <vt:i4>1</vt:i4>
      </vt:variant>
      <vt:variant>
        <vt:lpstr>Títulos de diapositiva</vt:lpstr>
      </vt:variant>
      <vt:variant>
        <vt:i4>20</vt:i4>
      </vt:variant>
    </vt:vector>
  </HeadingPairs>
  <TitlesOfParts>
    <vt:vector size="22" baseType="lpstr">
      <vt:lpstr>Times New Roman</vt:lpstr>
      <vt:lpstr>Tema de Office</vt:lpstr>
      <vt:lpstr>SERVICIOS DEL PCS</vt:lpstr>
      <vt:lpstr>SERVICIOS</vt:lpstr>
      <vt:lpstr>SERVICIOS BASICOS</vt:lpstr>
      <vt:lpstr>SERVICOS BASICOS</vt:lpstr>
      <vt:lpstr>SERVICOS BASICOS</vt:lpstr>
      <vt:lpstr>SERVICIOS SUPLEMENTARIOS</vt:lpstr>
      <vt:lpstr>SERVICIOS SUPLEMENTARIOS</vt:lpstr>
      <vt:lpstr>Diapositiva 8</vt:lpstr>
      <vt:lpstr>CANALES del CDMA</vt:lpstr>
      <vt:lpstr>CANAL DELANTERO del CDMA </vt:lpstr>
      <vt:lpstr>CANAL DELANTERO del CDMA </vt:lpstr>
      <vt:lpstr>CANAL de REVERSA CDMA </vt:lpstr>
      <vt:lpstr>CANAL de REVERSA CDMA </vt:lpstr>
      <vt:lpstr>Diapositiva 14</vt:lpstr>
      <vt:lpstr>ARQUITECTURA DEL SISTEMA DE COMUNICACIONES INALAMBRICAS</vt:lpstr>
      <vt:lpstr>ARQUITECTURA DEL SISTEMA DE COMUNICACIONES INALAMBRICAS</vt:lpstr>
      <vt:lpstr>ARQUITECTURA DEL SISTEMA DE COMUNICACIONES INALAMBRICAS ELEMENTOS</vt:lpstr>
      <vt:lpstr>ARQUITECTURA DEL SISTEMA DE COMUNICACIONES INALAMBRICAS ELEMENTOS</vt:lpstr>
      <vt:lpstr>ARQUITECTURA DEL SISTEMA DE COMUNICACIONES INALAMBRICAS</vt:lpstr>
      <vt:lpstr>ARQUITECTURA DEL SISTEMA DE COMUNICACIONES INALAMBRICAS  INTERFACES</vt:lpstr>
    </vt:vector>
  </TitlesOfParts>
  <Company>CARDENAS REYES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 título de diapositiva</dc:title>
  <dc:creator>Javier Cardenas</dc:creator>
  <cp:lastModifiedBy>Ayudante</cp:lastModifiedBy>
  <cp:revision>55</cp:revision>
  <dcterms:created xsi:type="dcterms:W3CDTF">2002-02-19T21:17:29Z</dcterms:created>
  <dcterms:modified xsi:type="dcterms:W3CDTF">2009-07-15T18:45:24Z</dcterms:modified>
</cp:coreProperties>
</file>