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258" r:id="rId2"/>
    <p:sldId id="259" r:id="rId3"/>
    <p:sldId id="260" r:id="rId4"/>
    <p:sldId id="281" r:id="rId5"/>
    <p:sldId id="275" r:id="rId6"/>
    <p:sldId id="262" r:id="rId7"/>
    <p:sldId id="274" r:id="rId8"/>
    <p:sldId id="261" r:id="rId9"/>
    <p:sldId id="273" r:id="rId10"/>
    <p:sldId id="272" r:id="rId11"/>
    <p:sldId id="263" r:id="rId12"/>
    <p:sldId id="264" r:id="rId13"/>
    <p:sldId id="278" r:id="rId14"/>
    <p:sldId id="265" r:id="rId15"/>
    <p:sldId id="266" r:id="rId16"/>
    <p:sldId id="267" r:id="rId17"/>
    <p:sldId id="268" r:id="rId18"/>
    <p:sldId id="269" r:id="rId19"/>
    <p:sldId id="279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CEE"/>
    <a:srgbClr val="9DFE6C"/>
    <a:srgbClr val="4583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FE4FC-78F4-445D-87C8-3BFAD9675A0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E11B5-8AE1-4A23-8C0B-3C2C8EB15E75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3277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s-ES_tradnl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68520-9C7E-493A-9284-E67629C785D6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337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s-ES_tradnl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403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44036" name="Picture 4" descr="A:\minispir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442F2590-E865-455A-A9EC-3431A6D212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D929C-C167-4120-AE67-CD56D61D62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192A1-56F3-4534-9D24-B670FCEE7AE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83A9B8-BE09-4C89-9793-DC8A20CD20E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AB6A-6872-4095-B919-332FD7898D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93BF-0ADF-4CE7-915B-9612395BAC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8482-52E1-4295-A14F-A672912783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44543-B2F3-4CB5-BBEC-02E62DE0DC8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7D23-B1FD-4977-BA9A-BF40B741C46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FF8E-987C-4007-86BF-6096F7C60E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6DC20-D449-456B-8BCF-1D074361136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65B2-9263-4FD5-BAEC-411887D189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43012" name="Picture 4" descr="A:\minispir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4301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38C86696-821F-4FDA-A022-D002837F99B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dibujos/Componentes_sistema_celular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AATopico\dibujos\Nortel_pgB24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AATopico\dibujos\Nortel_B25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e_Microsoft_Office_Word_97-2003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s-MX" sz="2800"/>
              <a:t>TABLA DE RESULTADOS</a:t>
            </a:r>
            <a:endParaRPr lang="es-ES" sz="2800"/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1066800" y="685800"/>
          <a:ext cx="7772400" cy="5868353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Ciudad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Guayaquil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Area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 Km.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Penetreción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7,9% (incluido clientes con tarjetas prepago)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Abonados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172.206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Duración de llamada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 seg.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de celda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Omnidireccionales y Microceldas.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Radio de celdas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R= 0,4 Km.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celda= 0,416 Km</a:t>
                      </a: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R= 1Km.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cekda= 2,6 Km</a:t>
                      </a: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Grado de Servicio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P.02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Tecnología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CDMA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Reuso de Frecuencia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de reuso N = 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s-MX" sz="2400" b="1"/>
              <a:t>MODELOS DE PROPAGACIÓN</a:t>
            </a:r>
            <a:endParaRPr lang="es-ES" sz="2400" b="1"/>
          </a:p>
        </p:txBody>
      </p:sp>
      <p:graphicFrame>
        <p:nvGraphicFramePr>
          <p:cNvPr id="19505" name="Group 49"/>
          <p:cNvGraphicFramePr>
            <a:graphicFrameLocks noGrp="1"/>
          </p:cNvGraphicFramePr>
          <p:nvPr>
            <p:ph type="tbl" idx="1"/>
          </p:nvPr>
        </p:nvGraphicFramePr>
        <p:xfrm>
          <a:off x="1066800" y="457200"/>
          <a:ext cx="7848600" cy="6517006"/>
        </p:xfrm>
        <a:graphic>
          <a:graphicData uri="http://schemas.openxmlformats.org/drawingml/2006/table">
            <a:tbl>
              <a:tblPr/>
              <a:tblGrid>
                <a:gridCol w="5989638"/>
                <a:gridCol w="1858962"/>
              </a:tblGrid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Zona ambiental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Modelos comúnmente utilizados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Zona urbana densamente poblada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Propagación del canal entre edificios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Las antenas sobre edificios(macrocelula) ocasionan difracciones múltiples sobre los edificios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Las antenas por debajo de los edificios (microcélulas) ocasionan difracciones alrededor y reflejos sobre los edificios.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Walfisch-Ikegami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COST 231 Hata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Okumura-Hata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Zona urbana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Mezcla de alturas de edificios distintas y de espacios abiertos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COST 231-Hata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Okumura-Hata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Zona suburbana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Areas empresariales y residenciales, espacios abiertos, bosques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231- Hata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Okumura-Hata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Zona Rural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Grandes espacios abiertos</a:t>
                      </a:r>
                      <a:b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Difracciones multiples sobre obstaculos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COST 231- Hata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Okumura-Hata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s-MX" sz="2800" b="1" u="sng"/>
              <a:t>MODELO DE PROPAGACIÓN</a:t>
            </a:r>
            <a:endParaRPr lang="es-ES" sz="2800" b="1" u="sng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43000"/>
            <a:ext cx="7772400" cy="5181600"/>
          </a:xfrm>
        </p:spPr>
        <p:txBody>
          <a:bodyPr/>
          <a:lstStyle/>
          <a:p>
            <a:pPr algn="just"/>
            <a:r>
              <a:rPr lang="es-MX" sz="1800" b="1" u="sng"/>
              <a:t>COST 231 Hata</a:t>
            </a:r>
          </a:p>
          <a:p>
            <a:pPr algn="just"/>
            <a:endParaRPr lang="es-MX" sz="1800" b="1" u="sng"/>
          </a:p>
          <a:p>
            <a:pPr algn="just"/>
            <a:r>
              <a:rPr lang="es-MX" sz="2200" b="1"/>
              <a:t>A(db) =  46,3 + 33,9xLog(F) - 13,82xLog(H) + [44,9 - 6,55 + 	    + Log(H)xLog(D)] + C</a:t>
            </a:r>
          </a:p>
          <a:p>
            <a:pPr algn="just"/>
            <a:r>
              <a:rPr lang="es-MX" sz="2000" b="1"/>
              <a:t>A = Pérdida de señalización</a:t>
            </a:r>
          </a:p>
          <a:p>
            <a:pPr algn="just"/>
            <a:r>
              <a:rPr lang="es-MX" sz="2000" b="1"/>
              <a:t>F = Frecuencia de MHz ( entre 1700 y 2000 MHz)</a:t>
            </a:r>
          </a:p>
          <a:p>
            <a:pPr algn="just"/>
            <a:r>
              <a:rPr lang="es-MX" sz="2000" b="1"/>
              <a:t>D = Distancia entre la estación base y la terminal en Km.</a:t>
            </a:r>
          </a:p>
          <a:p>
            <a:pPr algn="just"/>
            <a:r>
              <a:rPr lang="es-MX" sz="2000" b="1"/>
              <a:t>H = Altura efectiva de la antena de la estación base en metros.</a:t>
            </a:r>
          </a:p>
          <a:p>
            <a:pPr algn="just"/>
            <a:r>
              <a:rPr lang="es-MX" sz="2000" b="1"/>
              <a:t>C = Factor de corrección de ambiente.</a:t>
            </a:r>
          </a:p>
          <a:p>
            <a:pPr algn="just"/>
            <a:r>
              <a:rPr lang="es-MX" sz="2000" b="1"/>
              <a:t>	-2db = ambiente urbano densamente poblado</a:t>
            </a:r>
          </a:p>
          <a:p>
            <a:pPr algn="just"/>
            <a:r>
              <a:rPr lang="es-MX" sz="2000" b="1"/>
              <a:t>	-5db = ambiente urbano con población media.</a:t>
            </a:r>
          </a:p>
          <a:p>
            <a:pPr algn="just"/>
            <a:r>
              <a:rPr lang="es-MX" sz="2000" b="1"/>
              <a:t>	-8db = ambiente suburbano densamente poblado</a:t>
            </a:r>
          </a:p>
          <a:p>
            <a:pPr algn="just"/>
            <a:r>
              <a:rPr lang="es-MX" sz="2000" b="1"/>
              <a:t>	-10db =  ambiente suburbano con poblacióm media.</a:t>
            </a:r>
          </a:p>
          <a:p>
            <a:pPr algn="just"/>
            <a:r>
              <a:rPr lang="es-MX" sz="2000" b="1"/>
              <a:t>	-26db = áreas rurales.</a:t>
            </a:r>
            <a:endParaRPr lang="es-ES" sz="2000" b="1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685800"/>
          </a:xfrm>
        </p:spPr>
        <p:txBody>
          <a:bodyPr/>
          <a:lstStyle/>
          <a:p>
            <a:r>
              <a:rPr lang="es-MX" sz="2800" b="1" u="sng"/>
              <a:t>POTENCIA</a:t>
            </a:r>
            <a:endParaRPr lang="es-ES" sz="2800" b="1" u="sng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371600"/>
            <a:ext cx="7620000" cy="5029200"/>
          </a:xfrm>
        </p:spPr>
        <p:txBody>
          <a:bodyPr/>
          <a:lstStyle/>
          <a:p>
            <a:pPr algn="just"/>
            <a:r>
              <a:rPr lang="es-MX" sz="2400" b="1"/>
              <a:t>Potencia </a:t>
            </a:r>
            <a:r>
              <a:rPr lang="es-MX" sz="2400"/>
              <a:t>= S</a:t>
            </a:r>
            <a:r>
              <a:rPr lang="es-MX" sz="1800"/>
              <a:t>ms</a:t>
            </a:r>
            <a:r>
              <a:rPr lang="es-MX" sz="2400"/>
              <a:t> - Margen de intrface del receptor - L</a:t>
            </a:r>
            <a:r>
              <a:rPr lang="es-MX" sz="1800"/>
              <a:t>conector, varios</a:t>
            </a:r>
            <a:r>
              <a:rPr lang="es-MX" sz="2400"/>
              <a:t> -  	       Línea de transmisión - G</a:t>
            </a:r>
            <a:r>
              <a:rPr lang="es-MX" sz="1800"/>
              <a:t>antena</a:t>
            </a:r>
            <a:r>
              <a:rPr lang="es-MX" sz="2400"/>
              <a:t> - Adb -</a:t>
            </a:r>
          </a:p>
          <a:p>
            <a:pPr algn="just"/>
            <a:r>
              <a:rPr lang="es-MX" sz="2400"/>
              <a:t>	       - Margen desvanecimiento - L</a:t>
            </a:r>
            <a:r>
              <a:rPr lang="es-MX" sz="1800"/>
              <a:t>penetración.</a:t>
            </a:r>
          </a:p>
          <a:p>
            <a:pPr algn="just"/>
            <a:endParaRPr lang="es-MX" sz="1800"/>
          </a:p>
          <a:p>
            <a:pPr algn="just"/>
            <a:endParaRPr lang="es-MX" sz="1800"/>
          </a:p>
          <a:p>
            <a:pPr algn="just"/>
            <a:r>
              <a:rPr lang="es-MX" sz="2400"/>
              <a:t>Donde:</a:t>
            </a:r>
          </a:p>
          <a:p>
            <a:pPr algn="just"/>
            <a:r>
              <a:rPr lang="es-MX" sz="2400" b="1"/>
              <a:t>L = Pérdida</a:t>
            </a:r>
          </a:p>
          <a:p>
            <a:pPr algn="just"/>
            <a:r>
              <a:rPr lang="es-MX" sz="2400" b="1"/>
              <a:t>G = Ganancia</a:t>
            </a:r>
          </a:p>
          <a:p>
            <a:pPr algn="just"/>
            <a:r>
              <a:rPr lang="es-MX" sz="2400" b="1"/>
              <a:t>S = Sensibilidad</a:t>
            </a:r>
          </a:p>
          <a:p>
            <a:pPr algn="just"/>
            <a:r>
              <a:rPr lang="es-MX" sz="2400" b="1"/>
              <a:t>A = Pérdida de Propagación</a:t>
            </a:r>
            <a:endParaRPr lang="es-ES" sz="2400" b="1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s-ES_tradnl"/>
              <a:t>PRESUPUESTO DE ENLACE</a:t>
            </a:r>
          </a:p>
        </p:txBody>
      </p:sp>
      <p:pic>
        <p:nvPicPr>
          <p:cNvPr id="29699" name="Picture 3" descr="dibujos\Componentes_sistema_celula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76400" y="1524000"/>
            <a:ext cx="64008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762000"/>
          </a:xfrm>
        </p:spPr>
        <p:txBody>
          <a:bodyPr/>
          <a:lstStyle/>
          <a:p>
            <a:r>
              <a:rPr lang="es-MX" sz="3200"/>
              <a:t>           </a:t>
            </a:r>
            <a:r>
              <a:rPr lang="es-MX" sz="3200" u="sng"/>
              <a:t>  PRESUPUESTO DE ENLACE</a:t>
            </a:r>
            <a:br>
              <a:rPr lang="es-MX" sz="3200" u="sng"/>
            </a:br>
            <a:r>
              <a:rPr lang="es-MX" sz="2400"/>
              <a:t>Ejemplo del modelo de presupuesto de un enlace de señalización directa CDMA.</a:t>
            </a:r>
            <a:endParaRPr lang="es-ES" sz="2400"/>
          </a:p>
        </p:txBody>
      </p:sp>
      <p:graphicFrame>
        <p:nvGraphicFramePr>
          <p:cNvPr id="11460" name="Group 196"/>
          <p:cNvGraphicFramePr>
            <a:graphicFrameLocks noGrp="1"/>
          </p:cNvGraphicFramePr>
          <p:nvPr>
            <p:ph type="tbl" idx="1"/>
          </p:nvPr>
        </p:nvGraphicFramePr>
        <p:xfrm>
          <a:off x="1143000" y="1600200"/>
          <a:ext cx="7772400" cy="5630863"/>
        </p:xfrm>
        <a:graphic>
          <a:graphicData uri="http://schemas.openxmlformats.org/drawingml/2006/table">
            <a:tbl>
              <a:tblPr/>
              <a:tblGrid>
                <a:gridCol w="3544888"/>
                <a:gridCol w="1568450"/>
                <a:gridCol w="1500187"/>
                <a:gridCol w="11588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TÉRMINO O FACTOR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DETERMINADO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PRESUPUESTO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FÓRMULA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Potencia de TX de BTS(dbm)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30,52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BTS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1,127 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de potencia para canales de tráfico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de cable de BTS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Ganancia de antena TX de BTS(dbi)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dbi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EIRP de BTS / canal de tráfico (dbm)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30,52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EIRP de BTS / canal de tráfico (watts)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1,127 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desvanecimiento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-7,6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924800" cy="762000"/>
          </a:xfrm>
        </p:spPr>
        <p:txBody>
          <a:bodyPr/>
          <a:lstStyle/>
          <a:p>
            <a:r>
              <a:rPr lang="es-MX" sz="3200"/>
              <a:t>            </a:t>
            </a:r>
            <a:r>
              <a:rPr lang="es-MX" sz="2800" u="sng"/>
              <a:t>PRESUPUESTO DE ENLACE</a:t>
            </a:r>
            <a:r>
              <a:rPr lang="es-MX" sz="3200" u="sng"/>
              <a:t/>
            </a:r>
            <a:br>
              <a:rPr lang="es-MX" sz="3200" u="sng"/>
            </a:br>
            <a:r>
              <a:rPr lang="es-MX" sz="1800"/>
              <a:t>Ejemplo del modelo de presupuesto de un enlace de señalización directa CDMA.</a:t>
            </a:r>
            <a:endParaRPr lang="es-ES" sz="1800"/>
          </a:p>
        </p:txBody>
      </p:sp>
      <p:graphicFrame>
        <p:nvGraphicFramePr>
          <p:cNvPr id="12450" name="Group 162"/>
          <p:cNvGraphicFramePr>
            <a:graphicFrameLocks noGrp="1"/>
          </p:cNvGraphicFramePr>
          <p:nvPr>
            <p:ph type="tbl" idx="1"/>
          </p:nvPr>
        </p:nvGraphicFramePr>
        <p:xfrm>
          <a:off x="1066800" y="1295400"/>
          <a:ext cx="7772400" cy="5276851"/>
        </p:xfrm>
        <a:graphic>
          <a:graphicData uri="http://schemas.openxmlformats.org/drawingml/2006/table">
            <a:tbl>
              <a:tblPr/>
              <a:tblGrid>
                <a:gridCol w="3048000"/>
                <a:gridCol w="1752600"/>
                <a:gridCol w="1676400"/>
                <a:gridCol w="12954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TÉRMINO O FACTOR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DETERMINADO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PRESUPUESTO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FÓRMULA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interferencia del receptor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interferencia del receptor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en penetración en edificios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-20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Ganancia de antena de MS y pérdida de cuerpo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Sensibilidad de RX de MS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(NF 10,5 deb ; Eb/No 5db)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-116,8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de señalización directa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130,72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A+B+C+D+E+F+G+H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s-MX" sz="2800" u="sng"/>
              <a:t>PRESUPUESTO DE ENLACE</a:t>
            </a:r>
            <a:r>
              <a:rPr lang="es-MX" sz="3200" u="sng"/>
              <a:t/>
            </a:r>
            <a:br>
              <a:rPr lang="es-MX" sz="3200" u="sng"/>
            </a:br>
            <a:r>
              <a:rPr lang="es-MX" sz="1800"/>
              <a:t>Ejemplo del modelo de presupuesto de un enlace de señalización inversa CDMA.</a:t>
            </a:r>
            <a:endParaRPr lang="es-ES" sz="1800"/>
          </a:p>
        </p:txBody>
      </p:sp>
      <p:graphicFrame>
        <p:nvGraphicFramePr>
          <p:cNvPr id="13409" name="Group 97"/>
          <p:cNvGraphicFramePr>
            <a:graphicFrameLocks noGrp="1"/>
          </p:cNvGraphicFramePr>
          <p:nvPr>
            <p:ph type="tbl" idx="1"/>
          </p:nvPr>
        </p:nvGraphicFramePr>
        <p:xfrm>
          <a:off x="838200" y="1143000"/>
          <a:ext cx="7924800" cy="5468940"/>
        </p:xfrm>
        <a:graphic>
          <a:graphicData uri="http://schemas.openxmlformats.org/drawingml/2006/table">
            <a:tbl>
              <a:tblPr/>
              <a:tblGrid>
                <a:gridCol w="3436938"/>
                <a:gridCol w="1752600"/>
                <a:gridCol w="1543050"/>
                <a:gridCol w="11922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TÉRMINO O FACTOR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DETERMINADO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PRESUPUESTO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FÓRMUL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Potencia de TX de MS(dbm)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Potencia de TX de MS (watts)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 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Ganancia de antena de MS y pérdida de cuerpo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 dbi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EIRP de MS (dbm)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(dbm)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EIRP de MS (watts)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 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desvanecimiento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-7,6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Ganancia de antena de MS y pérdida de cuerpo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interferencia del receptor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r>
              <a:rPr lang="es-MX" sz="2800" u="sng"/>
              <a:t>PRESUPUESTO DE ENLACE</a:t>
            </a:r>
            <a:r>
              <a:rPr lang="es-MX" sz="3200" u="sng"/>
              <a:t/>
            </a:r>
            <a:br>
              <a:rPr lang="es-MX" sz="3200" u="sng"/>
            </a:br>
            <a:r>
              <a:rPr lang="es-MX" sz="1800"/>
              <a:t>Ejemplo del modelo de presupuesto de un enlace de señalización inversa CDMA.</a:t>
            </a:r>
            <a:endParaRPr lang="es-ES" sz="1800"/>
          </a:p>
        </p:txBody>
      </p:sp>
      <p:graphicFrame>
        <p:nvGraphicFramePr>
          <p:cNvPr id="14439" name="Group 103"/>
          <p:cNvGraphicFramePr>
            <a:graphicFrameLocks noGrp="1"/>
          </p:cNvGraphicFramePr>
          <p:nvPr>
            <p:ph type="tbl" idx="1"/>
          </p:nvPr>
        </p:nvGraphicFramePr>
        <p:xfrm>
          <a:off x="914400" y="1219200"/>
          <a:ext cx="8229600" cy="5324160"/>
        </p:xfrm>
        <a:graphic>
          <a:graphicData uri="http://schemas.openxmlformats.org/drawingml/2006/table">
            <a:tbl>
              <a:tblPr/>
              <a:tblGrid>
                <a:gridCol w="3321050"/>
                <a:gridCol w="1660525"/>
                <a:gridCol w="1731963"/>
                <a:gridCol w="1516062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TÉRMINO O FACTOR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DETERMINADO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PRESUPUESTO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FÓRMULA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en penetración en edificios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-20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Ganancia de antena RX de BTS(dbi)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de cable de BTS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 db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KTB (dbm/14,4KHz)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-132,4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Cantidad de ruido en BTS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Eb/Nt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Sensibilidad de RX de BTS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-119,8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H+I+J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 de señalización directa (db)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130,2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A+B+C+D+E+F+G-(H+I+J)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just"/>
            <a:r>
              <a:rPr lang="es-MX" sz="3200" u="sng"/>
              <a:t>Consideraciones Prácticas para la selección de sitio.</a:t>
            </a:r>
            <a:endParaRPr lang="es-ES" sz="3200" u="sng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772400" cy="4419600"/>
          </a:xfrm>
        </p:spPr>
        <p:txBody>
          <a:bodyPr/>
          <a:lstStyle/>
          <a:p>
            <a:pPr algn="just">
              <a:buFont typeface="Monotype Sorts" pitchFamily="2" charset="2"/>
              <a:buChar char="4"/>
            </a:pPr>
            <a:r>
              <a:rPr lang="es-MX"/>
              <a:t> Evitar las redes direccionales de AM</a:t>
            </a:r>
          </a:p>
          <a:p>
            <a:pPr algn="just">
              <a:buFont typeface="Monotype Sorts" pitchFamily="2" charset="2"/>
              <a:buChar char="4"/>
            </a:pPr>
            <a:r>
              <a:rPr lang="es-MX"/>
              <a:t> Evitar estaciones AM no direccionales	</a:t>
            </a:r>
            <a:endParaRPr lang="es-ES"/>
          </a:p>
        </p:txBody>
      </p:sp>
      <p:pic>
        <p:nvPicPr>
          <p:cNvPr id="15364" name="Picture 4" descr="D:\AATopico\dibujos\Nortel_pgB24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19400" y="3352800"/>
            <a:ext cx="3200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533400"/>
          </a:xfrm>
        </p:spPr>
        <p:txBody>
          <a:bodyPr/>
          <a:lstStyle/>
          <a:p>
            <a:r>
              <a:rPr lang="es-MX" sz="3200" u="sng"/>
              <a:t>Consideraciones Prácticas para la selección de sitio.</a:t>
            </a:r>
            <a:endParaRPr lang="es-ES_tradnl" sz="3200" u="sn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724400"/>
          </a:xfrm>
        </p:spPr>
        <p:txBody>
          <a:bodyPr/>
          <a:lstStyle/>
          <a:p>
            <a:r>
              <a:rPr lang="es-MX" sz="2400"/>
              <a:t>Evitar colocar antenas celulares en las cercanías del campo o dentro del radio de estacions emisoras de alto poder UHF - TV,VHF - TV Y FM</a:t>
            </a:r>
          </a:p>
          <a:p>
            <a:r>
              <a:rPr lang="es-MX" sz="2400"/>
              <a:t> Sitios predetectados cercanos a otras antenas con analizador de espectros.</a:t>
            </a:r>
            <a:endParaRPr lang="es-ES" sz="2400"/>
          </a:p>
          <a:p>
            <a:endParaRPr lang="es-ES_tradnl"/>
          </a:p>
        </p:txBody>
      </p:sp>
      <p:pic>
        <p:nvPicPr>
          <p:cNvPr id="30724" name="Picture 4" descr="D:\AATopico\dibujos\Nortel_B25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867400" y="3276600"/>
            <a:ext cx="22685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s-MX" sz="2800"/>
              <a:t>TABLA DE RESULTADOS</a:t>
            </a:r>
            <a:endParaRPr lang="es-ES" sz="2800"/>
          </a:p>
        </p:txBody>
      </p:sp>
      <p:graphicFrame>
        <p:nvGraphicFramePr>
          <p:cNvPr id="5212" name="Group 92"/>
          <p:cNvGraphicFramePr>
            <a:graphicFrameLocks noGrp="1"/>
          </p:cNvGraphicFramePr>
          <p:nvPr/>
        </p:nvGraphicFramePr>
        <p:xfrm>
          <a:off x="1066800" y="685800"/>
          <a:ext cx="7772400" cy="5818507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Erlangs(hora pico)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654,96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Estaciones Base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Erlangs/celdas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11,49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Canales/celdas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MSC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Altura de Antenas BTS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m.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m.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PÉRDIDAS DE SEÑALIZACIÓN</a:t>
                      </a:r>
                      <a:endParaRPr kumimoji="0" lang="es-E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urbana densamente poblada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119,21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urbana de población media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116,21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suburbana densamente poblada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12126,65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suburbana de población media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127,72 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</p:spPr>
        <p:txBody>
          <a:bodyPr/>
          <a:lstStyle/>
          <a:p>
            <a:r>
              <a:rPr lang="es-MX" sz="2400" b="1"/>
              <a:t>TABLA DE RESULTADOS</a:t>
            </a:r>
            <a:endParaRPr lang="es-ES" sz="2400" b="1"/>
          </a:p>
        </p:txBody>
      </p:sp>
      <p:graphicFrame>
        <p:nvGraphicFramePr>
          <p:cNvPr id="6177" name="Group 33"/>
          <p:cNvGraphicFramePr>
            <a:graphicFrameLocks noGrp="1"/>
          </p:cNvGraphicFramePr>
          <p:nvPr/>
        </p:nvGraphicFramePr>
        <p:xfrm>
          <a:off x="914400" y="1143000"/>
          <a:ext cx="7772400" cy="490156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POTENCIAS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urbana densamente poblada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22,01 dbm = 158mW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urbana de población media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19,01 dbm = 79mW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suburbana densamente poblada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29,45 dbm = 881mW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Área suburbana de población media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30,52 dbm =1127 mW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SENSIBILIDAD de Rx de Ms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-116,8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SENSIBILIDA DE Rx de BTS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-119,8 dbm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Margen de desvanecimiento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-7,6 db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19200" y="1524000"/>
          <a:ext cx="7543800" cy="4800600"/>
        </p:xfrm>
        <a:graphic>
          <a:graphicData uri="http://schemas.openxmlformats.org/presentationml/2006/ole">
            <p:oleObj spid="_x0000_s46082" name="Imagen de mapa de bits" r:id="rId3" imgW="10771429" imgH="6380952" progId="Paint.Picture">
              <p:embed/>
            </p:oleObj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3A1CEE"/>
                </a:solidFill>
              </a:rPr>
              <a:t>COBERTURA DE LAS CELDAS EN LA CIUDAD DE GUAYAQUIL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MX" sz="3200" b="1" u="sng"/>
              <a:t>TOTAL DE ESTACIONES BASE</a:t>
            </a:r>
            <a:endParaRPr lang="es-ES" sz="3200" b="1" u="sng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772400" cy="1600200"/>
          </a:xfrm>
        </p:spPr>
        <p:txBody>
          <a:bodyPr/>
          <a:lstStyle/>
          <a:p>
            <a:pPr algn="just"/>
            <a:r>
              <a:rPr lang="es-MX"/>
              <a:t>Número Total de Estaciones Base =</a:t>
            </a:r>
          </a:p>
          <a:p>
            <a:pPr algn="just"/>
            <a:r>
              <a:rPr lang="es-MX"/>
              <a:t>[(Cobertura)</a:t>
            </a:r>
            <a:r>
              <a:rPr lang="es-MX">
                <a:cs typeface="Times New Roman" pitchFamily="18" charset="0"/>
              </a:rPr>
              <a:t>² + (capacidad)²]½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s-MX" sz="3200" b="1" u="sng">
                <a:solidFill>
                  <a:schemeClr val="tx1"/>
                </a:solidFill>
              </a:rPr>
              <a:t>TOTAL DE TRÁFICO </a:t>
            </a:r>
            <a:endParaRPr lang="es-ES" sz="3200" b="1" u="sng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76400"/>
            <a:ext cx="7391400" cy="2895600"/>
          </a:xfrm>
        </p:spPr>
        <p:txBody>
          <a:bodyPr/>
          <a:lstStyle/>
          <a:p>
            <a:pPr algn="just"/>
            <a:r>
              <a:rPr lang="es-MX"/>
              <a:t>Número de llamadas hora pico  = 15719</a:t>
            </a:r>
          </a:p>
          <a:p>
            <a:pPr algn="just"/>
            <a:r>
              <a:rPr lang="es-MX"/>
              <a:t>Tiempo de retención = 150 seg.</a:t>
            </a:r>
          </a:p>
          <a:p>
            <a:pPr algn="just"/>
            <a:r>
              <a:rPr lang="es-MX" b="1"/>
              <a:t>Total de tráfico en hora pico =</a:t>
            </a:r>
          </a:p>
          <a:p>
            <a:pPr algn="just"/>
            <a:r>
              <a:rPr lang="es-MX" b="1"/>
              <a:t> (15719 x 150) / 3600 = 654,96 Erlangs</a:t>
            </a:r>
            <a:endParaRPr lang="es-ES" b="1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527175" y="1397000"/>
          <a:ext cx="6089650" cy="4064000"/>
        </p:xfrm>
        <a:graphic>
          <a:graphicData uri="http://schemas.openxmlformats.org/presentationml/2006/ole">
            <p:oleObj spid="_x0000_s24578" name="Documento" r:id="rId3" imgW="6088320" imgH="4064040" progId="Word.Document.8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352550" y="1047750"/>
          <a:ext cx="7791450" cy="5810250"/>
        </p:xfrm>
        <a:graphic>
          <a:graphicData uri="http://schemas.openxmlformats.org/presentationml/2006/ole">
            <p:oleObj spid="_x0000_s24579" name="Documento" r:id="rId4" imgW="7794000" imgH="5811840" progId="Word.Document.8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47800" y="1066800"/>
            <a:ext cx="6400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447800" y="1676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895600" y="1676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419600" y="1676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657600" y="2286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858000" y="2286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447800" y="22860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943600" y="1676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uaderno">
  <a:themeElements>
    <a:clrScheme name="Cu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u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presentaciones\CUADERNO.POT</Template>
  <TotalTime>325</TotalTime>
  <Words>737</Words>
  <Application>Microsoft PowerPoint</Application>
  <PresentationFormat>Presentación en pantalla (4:3)</PresentationFormat>
  <Paragraphs>219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Times New Roman</vt:lpstr>
      <vt:lpstr>Monotype Sorts</vt:lpstr>
      <vt:lpstr>Arial</vt:lpstr>
      <vt:lpstr>Cuaderno</vt:lpstr>
      <vt:lpstr>Documento de Microsoft Word</vt:lpstr>
      <vt:lpstr>Imagen de mapa de bits</vt:lpstr>
      <vt:lpstr>TABLA DE RESULTADOS</vt:lpstr>
      <vt:lpstr>TABLA DE RESULTADOS</vt:lpstr>
      <vt:lpstr>TABLA DE RESULTADOS</vt:lpstr>
      <vt:lpstr>Diapositiva 4</vt:lpstr>
      <vt:lpstr>Diapositiva 5</vt:lpstr>
      <vt:lpstr>TOTAL DE ESTACIONES BASE</vt:lpstr>
      <vt:lpstr>Diapositiva 7</vt:lpstr>
      <vt:lpstr>TOTAL DE TRÁFICO </vt:lpstr>
      <vt:lpstr>Diapositiva 9</vt:lpstr>
      <vt:lpstr>MODELOS DE PROPAGACIÓN</vt:lpstr>
      <vt:lpstr>MODELO DE PROPAGACIÓN</vt:lpstr>
      <vt:lpstr>POTENCIA</vt:lpstr>
      <vt:lpstr>PRESUPUESTO DE ENLACE</vt:lpstr>
      <vt:lpstr>             PRESUPUESTO DE ENLACE Ejemplo del modelo de presupuesto de un enlace de señalización directa CDMA.</vt:lpstr>
      <vt:lpstr>            PRESUPUESTO DE ENLACE Ejemplo del modelo de presupuesto de un enlace de señalización directa CDMA.</vt:lpstr>
      <vt:lpstr>PRESUPUESTO DE ENLACE Ejemplo del modelo de presupuesto de un enlace de señalización inversa CDMA.</vt:lpstr>
      <vt:lpstr>PRESUPUESTO DE ENLACE Ejemplo del modelo de presupuesto de un enlace de señalización inversa CDMA.</vt:lpstr>
      <vt:lpstr>Consideraciones Prácticas para la selección de sitio.</vt:lpstr>
      <vt:lpstr>Consideraciones Prácticas para la selección de sitio.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TOLA</dc:creator>
  <cp:lastModifiedBy>Ayudante</cp:lastModifiedBy>
  <cp:revision>35</cp:revision>
  <dcterms:created xsi:type="dcterms:W3CDTF">2002-03-16T16:02:09Z</dcterms:created>
  <dcterms:modified xsi:type="dcterms:W3CDTF">2009-07-15T18:43:09Z</dcterms:modified>
</cp:coreProperties>
</file>