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81"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C336"/>
    <a:srgbClr val="0066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7" d="100"/>
          <a:sy n="57" d="100"/>
        </p:scale>
        <p:origin x="-1524" y="-10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B046FD7F-1E66-4FA3-A442-859DF5E67AD8}" type="slidenum">
              <a:rPr lang="es-MX"/>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10A9D320-1A9A-411D-8491-5AF3B854F826}" type="slidenum">
              <a:rPr lang="es-MX"/>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635EE108-352D-4115-8CF2-DBCEE6447076}" type="slidenum">
              <a:rPr lang="es-MX"/>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A80B7BC3-598E-40C9-831E-5850429B48D4}" type="slidenum">
              <a:rPr lang="es-MX"/>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MX"/>
          </a:p>
        </p:txBody>
      </p:sp>
      <p:sp>
        <p:nvSpPr>
          <p:cNvPr id="5" name="4 Marcador de pie de página"/>
          <p:cNvSpPr>
            <a:spLocks noGrp="1"/>
          </p:cNvSpPr>
          <p:nvPr>
            <p:ph type="ftr" sz="quarter" idx="11"/>
          </p:nvPr>
        </p:nvSpPr>
        <p:spPr/>
        <p:txBody>
          <a:bodyPr/>
          <a:lstStyle>
            <a:lvl1pPr>
              <a:defRPr/>
            </a:lvl1pPr>
          </a:lstStyle>
          <a:p>
            <a:endParaRPr lang="es-MX"/>
          </a:p>
        </p:txBody>
      </p:sp>
      <p:sp>
        <p:nvSpPr>
          <p:cNvPr id="6" name="5 Marcador de número de diapositiva"/>
          <p:cNvSpPr>
            <a:spLocks noGrp="1"/>
          </p:cNvSpPr>
          <p:nvPr>
            <p:ph type="sldNum" sz="quarter" idx="12"/>
          </p:nvPr>
        </p:nvSpPr>
        <p:spPr/>
        <p:txBody>
          <a:bodyPr/>
          <a:lstStyle>
            <a:lvl1pPr>
              <a:defRPr/>
            </a:lvl1pPr>
          </a:lstStyle>
          <a:p>
            <a:fld id="{CF6595BF-C939-4191-8BD6-23592F4944F1}" type="slidenum">
              <a:rPr lang="es-MX"/>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57DD976F-16E2-4B9B-A3A9-18E904D1C536}" type="slidenum">
              <a:rPr lang="es-MX"/>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MX"/>
          </a:p>
        </p:txBody>
      </p:sp>
      <p:sp>
        <p:nvSpPr>
          <p:cNvPr id="8" name="7 Marcador de pie de página"/>
          <p:cNvSpPr>
            <a:spLocks noGrp="1"/>
          </p:cNvSpPr>
          <p:nvPr>
            <p:ph type="ftr" sz="quarter" idx="11"/>
          </p:nvPr>
        </p:nvSpPr>
        <p:spPr/>
        <p:txBody>
          <a:bodyPr/>
          <a:lstStyle>
            <a:lvl1pPr>
              <a:defRPr/>
            </a:lvl1pPr>
          </a:lstStyle>
          <a:p>
            <a:endParaRPr lang="es-MX"/>
          </a:p>
        </p:txBody>
      </p:sp>
      <p:sp>
        <p:nvSpPr>
          <p:cNvPr id="9" name="8 Marcador de número de diapositiva"/>
          <p:cNvSpPr>
            <a:spLocks noGrp="1"/>
          </p:cNvSpPr>
          <p:nvPr>
            <p:ph type="sldNum" sz="quarter" idx="12"/>
          </p:nvPr>
        </p:nvSpPr>
        <p:spPr/>
        <p:txBody>
          <a:bodyPr/>
          <a:lstStyle>
            <a:lvl1pPr>
              <a:defRPr/>
            </a:lvl1pPr>
          </a:lstStyle>
          <a:p>
            <a:fld id="{712FA08B-980A-43E1-A3CA-E16335BC737B}" type="slidenum">
              <a:rPr lang="es-MX"/>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MX"/>
          </a:p>
        </p:txBody>
      </p:sp>
      <p:sp>
        <p:nvSpPr>
          <p:cNvPr id="4" name="3 Marcador de pie de página"/>
          <p:cNvSpPr>
            <a:spLocks noGrp="1"/>
          </p:cNvSpPr>
          <p:nvPr>
            <p:ph type="ftr" sz="quarter" idx="11"/>
          </p:nvPr>
        </p:nvSpPr>
        <p:spPr/>
        <p:txBody>
          <a:bodyPr/>
          <a:lstStyle>
            <a:lvl1pPr>
              <a:defRPr/>
            </a:lvl1pPr>
          </a:lstStyle>
          <a:p>
            <a:endParaRPr lang="es-MX"/>
          </a:p>
        </p:txBody>
      </p:sp>
      <p:sp>
        <p:nvSpPr>
          <p:cNvPr id="5" name="4 Marcador de número de diapositiva"/>
          <p:cNvSpPr>
            <a:spLocks noGrp="1"/>
          </p:cNvSpPr>
          <p:nvPr>
            <p:ph type="sldNum" sz="quarter" idx="12"/>
          </p:nvPr>
        </p:nvSpPr>
        <p:spPr/>
        <p:txBody>
          <a:bodyPr/>
          <a:lstStyle>
            <a:lvl1pPr>
              <a:defRPr/>
            </a:lvl1pPr>
          </a:lstStyle>
          <a:p>
            <a:fld id="{5648B0E5-4FBB-4860-AA6F-E32C1C352D04}" type="slidenum">
              <a:rPr lang="es-MX"/>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MX"/>
          </a:p>
        </p:txBody>
      </p:sp>
      <p:sp>
        <p:nvSpPr>
          <p:cNvPr id="3" name="2 Marcador de pie de página"/>
          <p:cNvSpPr>
            <a:spLocks noGrp="1"/>
          </p:cNvSpPr>
          <p:nvPr>
            <p:ph type="ftr" sz="quarter" idx="11"/>
          </p:nvPr>
        </p:nvSpPr>
        <p:spPr/>
        <p:txBody>
          <a:bodyPr/>
          <a:lstStyle>
            <a:lvl1pPr>
              <a:defRPr/>
            </a:lvl1pPr>
          </a:lstStyle>
          <a:p>
            <a:endParaRPr lang="es-MX"/>
          </a:p>
        </p:txBody>
      </p:sp>
      <p:sp>
        <p:nvSpPr>
          <p:cNvPr id="4" name="3 Marcador de número de diapositiva"/>
          <p:cNvSpPr>
            <a:spLocks noGrp="1"/>
          </p:cNvSpPr>
          <p:nvPr>
            <p:ph type="sldNum" sz="quarter" idx="12"/>
          </p:nvPr>
        </p:nvSpPr>
        <p:spPr/>
        <p:txBody>
          <a:bodyPr/>
          <a:lstStyle>
            <a:lvl1pPr>
              <a:defRPr/>
            </a:lvl1pPr>
          </a:lstStyle>
          <a:p>
            <a:fld id="{1701C25C-EC9E-44A4-8F2D-2D3908DDF0B7}" type="slidenum">
              <a:rPr lang="es-MX"/>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73109C91-1071-4092-9EA6-952A730872AB}" type="slidenum">
              <a:rPr lang="es-MX"/>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MX"/>
          </a:p>
        </p:txBody>
      </p:sp>
      <p:sp>
        <p:nvSpPr>
          <p:cNvPr id="6" name="5 Marcador de pie de página"/>
          <p:cNvSpPr>
            <a:spLocks noGrp="1"/>
          </p:cNvSpPr>
          <p:nvPr>
            <p:ph type="ftr" sz="quarter" idx="11"/>
          </p:nvPr>
        </p:nvSpPr>
        <p:spPr/>
        <p:txBody>
          <a:bodyPr/>
          <a:lstStyle>
            <a:lvl1pPr>
              <a:defRPr/>
            </a:lvl1pPr>
          </a:lstStyle>
          <a:p>
            <a:endParaRPr lang="es-MX"/>
          </a:p>
        </p:txBody>
      </p:sp>
      <p:sp>
        <p:nvSpPr>
          <p:cNvPr id="7" name="6 Marcador de número de diapositiva"/>
          <p:cNvSpPr>
            <a:spLocks noGrp="1"/>
          </p:cNvSpPr>
          <p:nvPr>
            <p:ph type="sldNum" sz="quarter" idx="12"/>
          </p:nvPr>
        </p:nvSpPr>
        <p:spPr/>
        <p:txBody>
          <a:bodyPr/>
          <a:lstStyle>
            <a:lvl1pPr>
              <a:defRPr/>
            </a:lvl1pPr>
          </a:lstStyle>
          <a:p>
            <a:fld id="{08688375-77F4-41C5-8B98-E48713673DB8}" type="slidenum">
              <a:rPr lang="es-MX"/>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MX"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MX"/>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MX"/>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7468424-8E47-4B56-80C6-367B57E05226}" type="slidenum">
              <a:rPr lang="es-MX"/>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395288" y="1052513"/>
            <a:ext cx="8497887" cy="4464050"/>
          </a:xfrm>
        </p:spPr>
        <p:txBody>
          <a:bodyPr/>
          <a:lstStyle/>
          <a:p>
            <a:r>
              <a:rPr lang="es-ES" b="1" u="sng">
                <a:solidFill>
                  <a:srgbClr val="CAC336"/>
                </a:solidFill>
              </a:rPr>
              <a:t>Creación de un Laboratorio para Análisis de Materiales No-Metálicos y Elaboración de su Manual de Procedimientos basado en Normas ASTM</a:t>
            </a:r>
            <a:endParaRPr lang="es-MX" b="1" u="sng">
              <a:solidFill>
                <a:srgbClr val="CAC336"/>
              </a:solidFill>
            </a:endParaRPr>
          </a:p>
        </p:txBody>
      </p:sp>
      <p:pic>
        <p:nvPicPr>
          <p:cNvPr id="2053" name="Picture 5" descr="logo-espol1"/>
          <p:cNvPicPr>
            <a:picLocks noChangeAspect="1" noChangeArrowheads="1"/>
          </p:cNvPicPr>
          <p:nvPr/>
        </p:nvPicPr>
        <p:blipFill>
          <a:blip r:embed="rId3"/>
          <a:srcRect/>
          <a:stretch>
            <a:fillRect/>
          </a:stretch>
        </p:blipFill>
        <p:spPr bwMode="auto">
          <a:xfrm>
            <a:off x="0" y="0"/>
            <a:ext cx="1066800" cy="10763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00113" y="0"/>
            <a:ext cx="7488237" cy="476250"/>
          </a:xfrm>
        </p:spPr>
        <p:txBody>
          <a:bodyPr/>
          <a:lstStyle/>
          <a:p>
            <a:r>
              <a:rPr lang="es-ES" sz="2800" b="1"/>
              <a:t>ANÁLISIS QUÍMICO</a:t>
            </a:r>
            <a:r>
              <a:rPr lang="es-ES" sz="4000"/>
              <a:t> </a:t>
            </a:r>
            <a:endParaRPr lang="es-MX" sz="4000"/>
          </a:p>
        </p:txBody>
      </p:sp>
      <p:sp>
        <p:nvSpPr>
          <p:cNvPr id="20483" name="Rectangle 3"/>
          <p:cNvSpPr>
            <a:spLocks noGrp="1" noChangeArrowheads="1"/>
          </p:cNvSpPr>
          <p:nvPr>
            <p:ph type="body" idx="1"/>
          </p:nvPr>
        </p:nvSpPr>
        <p:spPr>
          <a:xfrm>
            <a:off x="457200" y="549275"/>
            <a:ext cx="8229600" cy="5576888"/>
          </a:xfrm>
        </p:spPr>
        <p:txBody>
          <a:bodyPr/>
          <a:lstStyle/>
          <a:p>
            <a:r>
              <a:rPr lang="es-ES" sz="2000"/>
              <a:t>Es una de las técnicas de análisis más comúnmente utilizada para los materiales cerámicos.</a:t>
            </a:r>
            <a:r>
              <a:rPr lang="es-MX" sz="2000"/>
              <a:t> </a:t>
            </a:r>
          </a:p>
        </p:txBody>
      </p:sp>
      <p:sp>
        <p:nvSpPr>
          <p:cNvPr id="20484" name="Rectangle 4"/>
          <p:cNvSpPr>
            <a:spLocks noChangeArrowheads="1"/>
          </p:cNvSpPr>
          <p:nvPr/>
        </p:nvSpPr>
        <p:spPr bwMode="auto">
          <a:xfrm>
            <a:off x="468313" y="1412875"/>
            <a:ext cx="2519362" cy="731838"/>
          </a:xfrm>
          <a:prstGeom prst="rect">
            <a:avLst/>
          </a:prstGeom>
          <a:noFill/>
          <a:ln w="9525">
            <a:noFill/>
            <a:miter lim="800000"/>
            <a:headEnd/>
            <a:tailEnd/>
          </a:ln>
          <a:effectLst/>
        </p:spPr>
        <p:txBody>
          <a:bodyPr anchor="ctr">
            <a:spAutoFit/>
          </a:bodyPr>
          <a:lstStyle/>
          <a:p>
            <a:r>
              <a:rPr lang="es-ES" sz="1200" b="1">
                <a:latin typeface="Times New Roman" pitchFamily="18" charset="0"/>
                <a:cs typeface="Times New Roman" pitchFamily="18" charset="0"/>
              </a:rPr>
              <a:t>PRINCIPALES TIPOS DE INSTRUMENTACIÓN QUÍMICA</a:t>
            </a:r>
            <a:endParaRPr lang="es-MX" sz="1400" b="1">
              <a:latin typeface="Times New Roman" pitchFamily="18" charset="0"/>
            </a:endParaRPr>
          </a:p>
          <a:p>
            <a:pPr eaLnBrk="0" hangingPunct="0"/>
            <a:endParaRPr lang="es-MX">
              <a:latin typeface="Times New Roman" pitchFamily="18" charset="0"/>
            </a:endParaRPr>
          </a:p>
        </p:txBody>
      </p:sp>
      <p:graphicFrame>
        <p:nvGraphicFramePr>
          <p:cNvPr id="20574" name="Group 94"/>
          <p:cNvGraphicFramePr>
            <a:graphicFrameLocks noGrp="1"/>
          </p:cNvGraphicFramePr>
          <p:nvPr/>
        </p:nvGraphicFramePr>
        <p:xfrm>
          <a:off x="3132138" y="1412875"/>
          <a:ext cx="3441700" cy="5212080"/>
        </p:xfrm>
        <a:graphic>
          <a:graphicData uri="http://schemas.openxmlformats.org/drawingml/2006/table">
            <a:tbl>
              <a:tblPr/>
              <a:tblGrid>
                <a:gridCol w="3441700"/>
              </a:tblGrid>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Times New Roman" pitchFamily="18" charset="0"/>
                          <a:cs typeface="Times New Roman" pitchFamily="18" charset="0"/>
                        </a:rPr>
                        <a:t>Técnicas Espectroscópicas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Espectrofotometría Vis / UV</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Espectrometría de Fluorescencia y fosforescencia.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Espectrometría Atómica (Emisión Y Absorción)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Espectrofotometría de Infrarrojo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Espectroscopia de Rayos X</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Espectroscopia de Resonancia Magnética Nuclear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Times New Roman" pitchFamily="18" charset="0"/>
                          <a:cs typeface="Times New Roman" pitchFamily="18" charset="0"/>
                        </a:rPr>
                        <a:t>Técnicas electroquímicas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Potenciometría PH</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Voltamperometría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Coulombimetría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Electrogravimetría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Técnicas de conductancia.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Times New Roman" pitchFamily="18" charset="0"/>
                          <a:cs typeface="Times New Roman" pitchFamily="18" charset="0"/>
                        </a:rPr>
                        <a:t>Técnicas Cromatográficas.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Cromatografía de gases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HPLC Cromatografía liquida de alta resolución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Times New Roman" pitchFamily="18" charset="0"/>
                          <a:cs typeface="Times New Roman" pitchFamily="18" charset="0"/>
                        </a:rPr>
                        <a:t>Técnicas Diversas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Análisis Térmico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1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Espectrometría de masas.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75" name="Rectangle 95"/>
          <p:cNvSpPr>
            <a:spLocks noChangeArrowheads="1"/>
          </p:cNvSpPr>
          <p:nvPr/>
        </p:nvSpPr>
        <p:spPr bwMode="auto">
          <a:xfrm>
            <a:off x="827088" y="6553200"/>
            <a:ext cx="7221537" cy="304800"/>
          </a:xfrm>
          <a:prstGeom prst="rect">
            <a:avLst/>
          </a:prstGeom>
          <a:noFill/>
          <a:ln w="9525">
            <a:noFill/>
            <a:miter lim="800000"/>
            <a:headEnd/>
            <a:tailEnd/>
          </a:ln>
          <a:effectLst/>
        </p:spPr>
        <p:txBody>
          <a:bodyPr wrap="none" anchor="ctr">
            <a:spAutoFit/>
          </a:bodyPr>
          <a:lstStyle/>
          <a:p>
            <a:r>
              <a:rPr lang="es-AR" sz="1200">
                <a:cs typeface="Times New Roman" pitchFamily="18" charset="0"/>
              </a:rPr>
              <a:t>Referencia: Métodos Instrumentales de Análisis, Editorial Iberoamericana S.A., Hobart H. Willard, 1991.</a:t>
            </a:r>
            <a:r>
              <a:rPr lang="es-MX" sz="1400"/>
              <a:t> </a:t>
            </a:r>
            <a:endParaRPr lang="es-MX"/>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8507413" cy="620713"/>
          </a:xfrm>
        </p:spPr>
        <p:txBody>
          <a:bodyPr/>
          <a:lstStyle/>
          <a:p>
            <a:r>
              <a:rPr lang="es-ES" sz="2800" b="1"/>
              <a:t>ANÁLISIS TERMOQUÍMICOS Y TERMO FÍSICOS</a:t>
            </a:r>
            <a:endParaRPr lang="es-MX" sz="2800" b="1"/>
          </a:p>
        </p:txBody>
      </p:sp>
      <p:sp>
        <p:nvSpPr>
          <p:cNvPr id="21507" name="Rectangle 3"/>
          <p:cNvSpPr>
            <a:spLocks noGrp="1" noChangeArrowheads="1"/>
          </p:cNvSpPr>
          <p:nvPr>
            <p:ph type="body" idx="1"/>
          </p:nvPr>
        </p:nvSpPr>
        <p:spPr>
          <a:xfrm>
            <a:off x="457200" y="692150"/>
            <a:ext cx="8229600" cy="5434013"/>
          </a:xfrm>
        </p:spPr>
        <p:txBody>
          <a:bodyPr/>
          <a:lstStyle/>
          <a:p>
            <a:pPr>
              <a:buFontTx/>
              <a:buNone/>
            </a:pPr>
            <a:r>
              <a:rPr lang="es-ES" sz="2800"/>
              <a:t>Es utilizado para identificar cambios como: </a:t>
            </a:r>
          </a:p>
          <a:p>
            <a:pPr>
              <a:buFontTx/>
              <a:buNone/>
            </a:pPr>
            <a:r>
              <a:rPr lang="es-ES" sz="2800"/>
              <a:t>Eliminación de líquidos, Oxidación de materiales,</a:t>
            </a:r>
          </a:p>
          <a:p>
            <a:pPr>
              <a:buFontTx/>
              <a:buNone/>
            </a:pPr>
            <a:r>
              <a:rPr lang="es-ES" sz="2800"/>
              <a:t>Reacciones entre materiales, Vitrificación, </a:t>
            </a:r>
          </a:p>
          <a:p>
            <a:pPr>
              <a:buFontTx/>
              <a:buNone/>
            </a:pPr>
            <a:r>
              <a:rPr lang="es-ES" sz="2800"/>
              <a:t>Recristalización</a:t>
            </a:r>
            <a:endParaRPr lang="es-MX" sz="2800"/>
          </a:p>
          <a:p>
            <a:pPr>
              <a:buFontTx/>
              <a:buNone/>
            </a:pPr>
            <a:endParaRPr lang="es-ES" sz="2800" b="1"/>
          </a:p>
          <a:p>
            <a:r>
              <a:rPr lang="es-ES" sz="2800" b="1"/>
              <a:t>Termo Gravimetric Analysis (TGA)</a:t>
            </a:r>
          </a:p>
          <a:p>
            <a:r>
              <a:rPr lang="es-MX" sz="2800" b="1"/>
              <a:t>Differential Thermal Analysis (DTA)</a:t>
            </a:r>
          </a:p>
          <a:p>
            <a:r>
              <a:rPr lang="es-MX" sz="2800" b="1"/>
              <a:t>Differential Scanning Calorimetry (DSC)</a:t>
            </a:r>
            <a:r>
              <a:rPr lang="es-ES" sz="2800"/>
              <a:t> </a:t>
            </a:r>
            <a:endParaRPr lang="es-ES" sz="2800" b="1"/>
          </a:p>
          <a:p>
            <a:r>
              <a:rPr lang="es-ES" sz="2800" b="1"/>
              <a:t>Thermal Mechanical Analysis (TMA)</a:t>
            </a:r>
            <a:endParaRPr lang="es-ES" sz="2800"/>
          </a:p>
          <a:p>
            <a:endParaRPr lang="es-MX"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971550" y="549275"/>
            <a:ext cx="6597650" cy="366713"/>
          </a:xfrm>
          <a:prstGeom prst="rect">
            <a:avLst/>
          </a:prstGeom>
          <a:noFill/>
          <a:ln w="9525">
            <a:noFill/>
            <a:miter lim="800000"/>
            <a:headEnd/>
            <a:tailEnd/>
          </a:ln>
          <a:effectLst/>
        </p:spPr>
        <p:txBody>
          <a:bodyPr wrap="none" anchor="ctr">
            <a:spAutoFit/>
          </a:bodyPr>
          <a:lstStyle/>
          <a:p>
            <a:r>
              <a:rPr lang="es-ES" b="1">
                <a:effectLst>
                  <a:outerShdw blurRad="38100" dist="38100" dir="2700000" algn="tl">
                    <a:srgbClr val="C0C0C0"/>
                  </a:outerShdw>
                </a:effectLst>
              </a:rPr>
              <a:t>Curvas TGA/DTA/DTG Arcilla Ilitica, software de Shimadzu</a:t>
            </a:r>
            <a:r>
              <a:rPr lang="es-MX" b="1">
                <a:effectLst>
                  <a:outerShdw blurRad="38100" dist="38100" dir="2700000" algn="tl">
                    <a:srgbClr val="C0C0C0"/>
                  </a:outerShdw>
                </a:effectLst>
              </a:rPr>
              <a:t>.</a:t>
            </a:r>
          </a:p>
        </p:txBody>
      </p:sp>
      <p:pic>
        <p:nvPicPr>
          <p:cNvPr id="22534" name="Picture 6" descr="bal-pic6"/>
          <p:cNvPicPr>
            <a:picLocks noChangeAspect="1" noChangeArrowheads="1"/>
          </p:cNvPicPr>
          <p:nvPr/>
        </p:nvPicPr>
        <p:blipFill>
          <a:blip r:embed="rId2"/>
          <a:srcRect/>
          <a:stretch>
            <a:fillRect/>
          </a:stretch>
        </p:blipFill>
        <p:spPr bwMode="auto">
          <a:xfrm>
            <a:off x="827088" y="1125538"/>
            <a:ext cx="7561262" cy="5672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900113" y="0"/>
            <a:ext cx="7931150" cy="641350"/>
          </a:xfrm>
          <a:prstGeom prst="rect">
            <a:avLst/>
          </a:prstGeom>
          <a:noFill/>
          <a:ln w="9525">
            <a:noFill/>
            <a:miter lim="800000"/>
            <a:headEnd/>
            <a:tailEnd/>
          </a:ln>
          <a:effectLst/>
        </p:spPr>
        <p:txBody>
          <a:bodyPr wrap="none" anchor="ctr">
            <a:spAutoFit/>
          </a:bodyPr>
          <a:lstStyle/>
          <a:p>
            <a:r>
              <a:rPr lang="es-EC" b="1">
                <a:cs typeface="Times New Roman" pitchFamily="18" charset="0"/>
              </a:rPr>
              <a:t>ETAPAS DE DESINTEGRACION DE LA MATERIA PRIMA NO METALICA</a:t>
            </a:r>
            <a:endParaRPr lang="es-MX"/>
          </a:p>
          <a:p>
            <a:pPr eaLnBrk="0" hangingPunct="0"/>
            <a:endParaRPr lang="es-MX"/>
          </a:p>
        </p:txBody>
      </p:sp>
      <p:graphicFrame>
        <p:nvGraphicFramePr>
          <p:cNvPr id="23799" name="Group 247"/>
          <p:cNvGraphicFramePr>
            <a:graphicFrameLocks noGrp="1"/>
          </p:cNvGraphicFramePr>
          <p:nvPr/>
        </p:nvGraphicFramePr>
        <p:xfrm>
          <a:off x="2484438" y="620713"/>
          <a:ext cx="5116512" cy="5005387"/>
        </p:xfrm>
        <a:graphic>
          <a:graphicData uri="http://schemas.openxmlformats.org/drawingml/2006/table">
            <a:tbl>
              <a:tblPr/>
              <a:tblGrid>
                <a:gridCol w="977900"/>
                <a:gridCol w="2374900"/>
                <a:gridCol w="798512"/>
                <a:gridCol w="965200"/>
              </a:tblGrid>
              <a:tr h="247650">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Times New Roman" pitchFamily="18" charset="0"/>
                          <a:cs typeface="Times New Roman" pitchFamily="18" charset="0"/>
                        </a:rPr>
                        <a:t>REACCION</a:t>
                      </a:r>
                      <a:endParaRPr kumimoji="0" lang="es-EC"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Times New Roman" pitchFamily="18" charset="0"/>
                          <a:cs typeface="Times New Roman" pitchFamily="18" charset="0"/>
                        </a:rPr>
                        <a:t>TEMPERATURA</a:t>
                      </a:r>
                      <a:endParaRPr kumimoji="0" lang="es-EC"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209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Times New Roman" pitchFamily="18" charset="0"/>
                          <a:cs typeface="Times New Roman" pitchFamily="18" charset="0"/>
                        </a:rPr>
                        <a:t>Tipo</a:t>
                      </a:r>
                      <a:endParaRPr kumimoji="0" lang="es-EC"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Times New Roman" pitchFamily="18" charset="0"/>
                          <a:cs typeface="Times New Roman" pitchFamily="18" charset="0"/>
                        </a:rPr>
                        <a:t>Mecanismo</a:t>
                      </a:r>
                      <a:endParaRPr kumimoji="0" lang="es-EC"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Times New Roman" pitchFamily="18" charset="0"/>
                          <a:cs typeface="Times New Roman" pitchFamily="18" charset="0"/>
                        </a:rPr>
                        <a:t>° C</a:t>
                      </a:r>
                      <a:endParaRPr kumimoji="0" lang="es-EC"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chemeClr val="tx1"/>
                          </a:solidFill>
                          <a:effectLst/>
                          <a:latin typeface="Times New Roman" pitchFamily="18" charset="0"/>
                          <a:cs typeface="Times New Roman" pitchFamily="18" charset="0"/>
                        </a:rPr>
                        <a:t>° F</a:t>
                      </a:r>
                      <a:endParaRPr kumimoji="0" lang="es-EC"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Perdida del agua mecánica</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250-350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480-660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Oxidación de la materia orgánica</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250-450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480-840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s-EC" sz="1200" b="1" i="0" u="none" strike="noStrike" cap="none" normalizeH="0" baseline="0" smtClean="0">
                          <a:ln>
                            <a:noFill/>
                          </a:ln>
                          <a:solidFill>
                            <a:schemeClr val="tx1"/>
                          </a:solidFill>
                          <a:effectLst/>
                          <a:latin typeface="Times New Roman" pitchFamily="18" charset="0"/>
                          <a:cs typeface="Times New Roman" pitchFamily="18" charset="0"/>
                        </a:rPr>
                        <a:t>Común</a:t>
                      </a:r>
                      <a:endParaRPr kumimoji="0" lang="es-EC"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Deshidroxilacion</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450-670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840-1240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Inversión de cuarzo αβ del sílice libre</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700-850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1290-1560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Descomposición de carbonatos</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790-870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1455-1600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Cristalización, desarrollo fase liquida densificación</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880-960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1615-1760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Deshidroxilacion de la ilita</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170-700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340-1290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Deshidroxilacion de la caolinita</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250-900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480-1650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Deshidroxilacion de la montmorilonita</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575</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1065</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 </a:t>
                      </a:r>
                      <a:r>
                        <a:rPr kumimoji="0" lang="es-EC" sz="1200" b="1" i="0" u="none" strike="noStrike" cap="none" normalizeH="0" baseline="0" smtClean="0">
                          <a:ln>
                            <a:noFill/>
                          </a:ln>
                          <a:solidFill>
                            <a:schemeClr val="tx1"/>
                          </a:solidFill>
                          <a:effectLst/>
                          <a:latin typeface="Times New Roman" pitchFamily="18" charset="0"/>
                          <a:cs typeface="Times New Roman" pitchFamily="18" charset="0"/>
                        </a:rPr>
                        <a:t>Específicos</a:t>
                      </a:r>
                      <a:endParaRPr kumimoji="0" lang="es-EC"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Disociación de la dolomita</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800-950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1470-1740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Disociación de la calcita</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820-1020</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Times New Roman" pitchFamily="18" charset="0"/>
                          <a:cs typeface="Times New Roman" pitchFamily="18" charset="0"/>
                        </a:rPr>
                        <a:t> 1508 - 1868</a:t>
                      </a:r>
                      <a:endParaRPr kumimoji="0" lang="es-MX"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800" name="Rectangle 248"/>
          <p:cNvSpPr>
            <a:spLocks noChangeArrowheads="1"/>
          </p:cNvSpPr>
          <p:nvPr/>
        </p:nvSpPr>
        <p:spPr bwMode="auto">
          <a:xfrm>
            <a:off x="1008063" y="6069013"/>
            <a:ext cx="5276850" cy="274637"/>
          </a:xfrm>
          <a:prstGeom prst="rect">
            <a:avLst/>
          </a:prstGeom>
          <a:noFill/>
          <a:ln w="9525">
            <a:noFill/>
            <a:miter lim="800000"/>
            <a:headEnd/>
            <a:tailEnd/>
          </a:ln>
          <a:effectLst/>
        </p:spPr>
        <p:txBody>
          <a:bodyPr wrap="none" anchor="ctr">
            <a:spAutoFit/>
          </a:bodyPr>
          <a:lstStyle/>
          <a:p>
            <a:pPr algn="just"/>
            <a:r>
              <a:rPr lang="en-US" sz="1200">
                <a:cs typeface="Times New Roman" pitchFamily="18" charset="0"/>
              </a:rPr>
              <a:t>Fuente: Engineered Materials HandBook, Volumen 4 Ceramic and Glasses.</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620713"/>
          </a:xfrm>
        </p:spPr>
        <p:txBody>
          <a:bodyPr/>
          <a:lstStyle/>
          <a:p>
            <a:r>
              <a:rPr lang="es-MX" sz="4000" b="1"/>
              <a:t> </a:t>
            </a:r>
            <a:r>
              <a:rPr lang="es-MX" sz="2800" b="1"/>
              <a:t>TAMAÑO Y FORMA DE LA PARTÍCULA</a:t>
            </a:r>
          </a:p>
        </p:txBody>
      </p:sp>
      <p:sp>
        <p:nvSpPr>
          <p:cNvPr id="27056" name="Rectangle 2480"/>
          <p:cNvSpPr>
            <a:spLocks noGrp="1" noChangeArrowheads="1"/>
          </p:cNvSpPr>
          <p:nvPr>
            <p:ph type="body" idx="1"/>
          </p:nvPr>
        </p:nvSpPr>
        <p:spPr>
          <a:xfrm>
            <a:off x="468313" y="1052513"/>
            <a:ext cx="8229600" cy="4525962"/>
          </a:xfrm>
        </p:spPr>
        <p:txBody>
          <a:bodyPr/>
          <a:lstStyle/>
          <a:p>
            <a:r>
              <a:rPr lang="es-MX" sz="1800" b="1"/>
              <a:t>Tamizado o Cribado.- </a:t>
            </a:r>
            <a:r>
              <a:rPr lang="es-MX" sz="1800"/>
              <a:t>El tamizado es una técnica muy común y utilizada para tamaños hasta de 44 µm. Un set de tamices generalmente sigue una progresión de tamaños del √2.</a:t>
            </a:r>
          </a:p>
          <a:p>
            <a:r>
              <a:rPr lang="es-ES" sz="1800" b="1"/>
              <a:t>Sedimentación.</a:t>
            </a:r>
          </a:p>
          <a:p>
            <a:pPr>
              <a:buFontTx/>
              <a:buNone/>
            </a:pPr>
            <a:endParaRPr lang="es-ES" sz="1800"/>
          </a:p>
          <a:p>
            <a:pPr>
              <a:buFontTx/>
              <a:buNone/>
            </a:pPr>
            <a:endParaRPr lang="es-ES" sz="1800"/>
          </a:p>
          <a:p>
            <a:pPr>
              <a:buFontTx/>
              <a:buNone/>
            </a:pPr>
            <a:endParaRPr lang="es-ES" sz="1800"/>
          </a:p>
          <a:p>
            <a:endParaRPr lang="es-EC" sz="1800" b="1"/>
          </a:p>
          <a:p>
            <a:endParaRPr lang="es-EC" sz="1800" b="1"/>
          </a:p>
          <a:p>
            <a:r>
              <a:rPr lang="es-EC" sz="1800" b="1"/>
              <a:t>Rayos X (Sedimentación).- </a:t>
            </a:r>
            <a:r>
              <a:rPr lang="es-EC" sz="1800"/>
              <a:t>Básicamente el la unión de las famosas leyes de Stockes de sedimentación junto con las atenuaciones de la radiación X, estos dos conceptos permiten medir tamaños de partículas tanto nanométricas como milimétricas</a:t>
            </a:r>
            <a:endParaRPr lang="es-ES"/>
          </a:p>
        </p:txBody>
      </p:sp>
      <p:sp>
        <p:nvSpPr>
          <p:cNvPr id="27060" name="Rectangle 2484"/>
          <p:cNvSpPr>
            <a:spLocks noChangeArrowheads="1"/>
          </p:cNvSpPr>
          <p:nvPr/>
        </p:nvSpPr>
        <p:spPr bwMode="auto">
          <a:xfrm>
            <a:off x="-4249738" y="1695450"/>
            <a:ext cx="1684338" cy="274638"/>
          </a:xfrm>
          <a:prstGeom prst="rect">
            <a:avLst/>
          </a:prstGeom>
          <a:noFill/>
          <a:ln w="9525">
            <a:noFill/>
            <a:miter lim="800000"/>
            <a:headEnd/>
            <a:tailEnd/>
          </a:ln>
          <a:effectLst/>
        </p:spPr>
        <p:txBody>
          <a:bodyPr wrap="none" anchor="ctr">
            <a:spAutoFit/>
          </a:bodyPr>
          <a:lstStyle/>
          <a:p>
            <a:pPr algn="just"/>
            <a:r>
              <a:rPr lang="es-ES" sz="1200">
                <a:cs typeface="Times New Roman" pitchFamily="18" charset="0"/>
              </a:rPr>
              <a:t>                                   </a:t>
            </a:r>
            <a:endParaRPr lang="es-ES"/>
          </a:p>
        </p:txBody>
      </p:sp>
      <p:pic>
        <p:nvPicPr>
          <p:cNvPr id="27059" name="Picture 2483"/>
          <p:cNvPicPr>
            <a:picLocks noChangeAspect="1" noChangeArrowheads="1"/>
          </p:cNvPicPr>
          <p:nvPr/>
        </p:nvPicPr>
        <p:blipFill>
          <a:blip r:embed="rId2"/>
          <a:srcRect/>
          <a:stretch>
            <a:fillRect/>
          </a:stretch>
        </p:blipFill>
        <p:spPr bwMode="auto">
          <a:xfrm>
            <a:off x="-4249738" y="1970088"/>
            <a:ext cx="1104900" cy="542925"/>
          </a:xfrm>
          <a:prstGeom prst="rect">
            <a:avLst/>
          </a:prstGeom>
          <a:noFill/>
        </p:spPr>
      </p:pic>
      <p:pic>
        <p:nvPicPr>
          <p:cNvPr id="27058" name="Picture 2482"/>
          <p:cNvPicPr>
            <a:picLocks noChangeAspect="1" noChangeArrowheads="1"/>
          </p:cNvPicPr>
          <p:nvPr/>
        </p:nvPicPr>
        <p:blipFill>
          <a:blip r:embed="rId3"/>
          <a:srcRect/>
          <a:stretch>
            <a:fillRect/>
          </a:stretch>
        </p:blipFill>
        <p:spPr bwMode="auto">
          <a:xfrm>
            <a:off x="-4249738" y="3152775"/>
            <a:ext cx="1428750" cy="581025"/>
          </a:xfrm>
          <a:prstGeom prst="rect">
            <a:avLst/>
          </a:prstGeom>
          <a:noFill/>
        </p:spPr>
      </p:pic>
      <p:pic>
        <p:nvPicPr>
          <p:cNvPr id="27057" name="Picture 2481"/>
          <p:cNvPicPr>
            <a:picLocks noChangeAspect="1" noChangeArrowheads="1"/>
          </p:cNvPicPr>
          <p:nvPr/>
        </p:nvPicPr>
        <p:blipFill>
          <a:blip r:embed="rId4"/>
          <a:srcRect/>
          <a:stretch>
            <a:fillRect/>
          </a:stretch>
        </p:blipFill>
        <p:spPr bwMode="auto">
          <a:xfrm>
            <a:off x="-4249738" y="4191000"/>
            <a:ext cx="1495425" cy="514350"/>
          </a:xfrm>
          <a:prstGeom prst="rect">
            <a:avLst/>
          </a:prstGeom>
          <a:noFill/>
        </p:spPr>
      </p:pic>
      <p:pic>
        <p:nvPicPr>
          <p:cNvPr id="27064" name="Picture 2488"/>
          <p:cNvPicPr>
            <a:picLocks noChangeAspect="1" noChangeArrowheads="1"/>
          </p:cNvPicPr>
          <p:nvPr/>
        </p:nvPicPr>
        <p:blipFill>
          <a:blip r:embed="rId2"/>
          <a:srcRect/>
          <a:stretch>
            <a:fillRect/>
          </a:stretch>
        </p:blipFill>
        <p:spPr bwMode="auto">
          <a:xfrm>
            <a:off x="1042988" y="2708275"/>
            <a:ext cx="1584325" cy="782638"/>
          </a:xfrm>
          <a:prstGeom prst="rect">
            <a:avLst/>
          </a:prstGeom>
          <a:noFill/>
          <a:ln w="9525">
            <a:noFill/>
            <a:miter lim="800000"/>
            <a:headEnd/>
            <a:tailEnd/>
          </a:ln>
        </p:spPr>
      </p:pic>
      <p:pic>
        <p:nvPicPr>
          <p:cNvPr id="27065" name="Picture 2489"/>
          <p:cNvPicPr>
            <a:picLocks noChangeAspect="1" noChangeArrowheads="1"/>
          </p:cNvPicPr>
          <p:nvPr/>
        </p:nvPicPr>
        <p:blipFill>
          <a:blip r:embed="rId3"/>
          <a:srcRect/>
          <a:stretch>
            <a:fillRect/>
          </a:stretch>
        </p:blipFill>
        <p:spPr bwMode="auto">
          <a:xfrm>
            <a:off x="3492500" y="2565400"/>
            <a:ext cx="2159000" cy="887413"/>
          </a:xfrm>
          <a:prstGeom prst="rect">
            <a:avLst/>
          </a:prstGeom>
          <a:noFill/>
          <a:ln w="9525">
            <a:noFill/>
            <a:miter lim="800000"/>
            <a:headEnd/>
            <a:tailEnd/>
          </a:ln>
        </p:spPr>
      </p:pic>
      <p:pic>
        <p:nvPicPr>
          <p:cNvPr id="27066" name="Picture 2490"/>
          <p:cNvPicPr>
            <a:picLocks noChangeAspect="1" noChangeArrowheads="1"/>
          </p:cNvPicPr>
          <p:nvPr/>
        </p:nvPicPr>
        <p:blipFill>
          <a:blip r:embed="rId4"/>
          <a:srcRect/>
          <a:stretch>
            <a:fillRect/>
          </a:stretch>
        </p:blipFill>
        <p:spPr bwMode="auto">
          <a:xfrm>
            <a:off x="6227763" y="2565400"/>
            <a:ext cx="2447925" cy="830263"/>
          </a:xfrm>
          <a:prstGeom prst="rect">
            <a:avLst/>
          </a:prstGeom>
          <a:noFill/>
          <a:ln w="9525">
            <a:noFill/>
            <a:miter lim="800000"/>
            <a:headEnd/>
            <a:tailEnd/>
          </a:ln>
        </p:spPr>
      </p:pic>
      <p:pic>
        <p:nvPicPr>
          <p:cNvPr id="27067" name="Picture 2491" descr="99073"/>
          <p:cNvPicPr>
            <a:picLocks noChangeAspect="1" noChangeArrowheads="1"/>
          </p:cNvPicPr>
          <p:nvPr/>
        </p:nvPicPr>
        <p:blipFill>
          <a:blip r:embed="rId5"/>
          <a:srcRect/>
          <a:stretch>
            <a:fillRect/>
          </a:stretch>
        </p:blipFill>
        <p:spPr bwMode="auto">
          <a:xfrm>
            <a:off x="3059113" y="5084763"/>
            <a:ext cx="3848100" cy="132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404813"/>
          </a:xfrm>
        </p:spPr>
        <p:txBody>
          <a:bodyPr/>
          <a:lstStyle/>
          <a:p>
            <a:r>
              <a:rPr lang="es-MX" sz="2000" b="1"/>
              <a:t>RESULTADO ANALISIS DE TAMAÑO DE PARTICULA CON SEDIGRAPH.</a:t>
            </a:r>
          </a:p>
        </p:txBody>
      </p:sp>
      <p:pic>
        <p:nvPicPr>
          <p:cNvPr id="27654" name="Picture 6" descr="RX01"/>
          <p:cNvPicPr>
            <a:picLocks noChangeAspect="1" noChangeArrowheads="1"/>
          </p:cNvPicPr>
          <p:nvPr/>
        </p:nvPicPr>
        <p:blipFill>
          <a:blip r:embed="rId2" cstate="print"/>
          <a:srcRect/>
          <a:stretch>
            <a:fillRect/>
          </a:stretch>
        </p:blipFill>
        <p:spPr bwMode="auto">
          <a:xfrm>
            <a:off x="146050" y="692150"/>
            <a:ext cx="4400550" cy="5832475"/>
          </a:xfrm>
          <a:prstGeom prst="rect">
            <a:avLst/>
          </a:prstGeom>
          <a:noFill/>
        </p:spPr>
      </p:pic>
      <p:pic>
        <p:nvPicPr>
          <p:cNvPr id="27655" name="Picture 7" descr="RX02"/>
          <p:cNvPicPr>
            <a:picLocks noChangeAspect="1" noChangeArrowheads="1"/>
          </p:cNvPicPr>
          <p:nvPr/>
        </p:nvPicPr>
        <p:blipFill>
          <a:blip r:embed="rId3" cstate="print"/>
          <a:srcRect/>
          <a:stretch>
            <a:fillRect/>
          </a:stretch>
        </p:blipFill>
        <p:spPr bwMode="auto">
          <a:xfrm>
            <a:off x="4716463" y="692150"/>
            <a:ext cx="4400550" cy="58324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188913"/>
            <a:ext cx="8229600" cy="5937250"/>
          </a:xfrm>
        </p:spPr>
        <p:txBody>
          <a:bodyPr/>
          <a:lstStyle/>
          <a:p>
            <a:r>
              <a:rPr lang="es-MX" sz="1800" b="1"/>
              <a:t>Técnicas de Difracción Láser.</a:t>
            </a:r>
            <a:endParaRPr lang="es-EC" sz="1800"/>
          </a:p>
          <a:p>
            <a:pPr>
              <a:buFontTx/>
              <a:buNone/>
            </a:pPr>
            <a:r>
              <a:rPr lang="es-EC" sz="1800"/>
              <a:t>	El principio de esta técnica es, partículas dispersas pasando por un rayo de luz causarán difracción de luz fuera de la sección transversal del rayo cuando las partículas son más grandes que la longitud de onda de la luz. La intensidad de luz difractada es proporcional al tamaño de partículas al cuadrado, mientras que el ángulo de difracción varía inversamente con el tamaño de partícula. </a:t>
            </a:r>
          </a:p>
        </p:txBody>
      </p:sp>
      <p:pic>
        <p:nvPicPr>
          <p:cNvPr id="28676" name="Picture 4"/>
          <p:cNvPicPr>
            <a:picLocks noChangeAspect="1" noChangeArrowheads="1"/>
          </p:cNvPicPr>
          <p:nvPr/>
        </p:nvPicPr>
        <p:blipFill>
          <a:blip r:embed="rId2">
            <a:lum bright="-12000" contrast="30000"/>
          </a:blip>
          <a:srcRect/>
          <a:stretch>
            <a:fillRect/>
          </a:stretch>
        </p:blipFill>
        <p:spPr bwMode="auto">
          <a:xfrm>
            <a:off x="2268538" y="3141663"/>
            <a:ext cx="4870450" cy="1846262"/>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55650" y="0"/>
            <a:ext cx="7931150" cy="765175"/>
          </a:xfrm>
        </p:spPr>
        <p:txBody>
          <a:bodyPr/>
          <a:lstStyle/>
          <a:p>
            <a:r>
              <a:rPr lang="es-EC" sz="2800" b="1"/>
              <a:t>REOLOGIA</a:t>
            </a:r>
            <a:r>
              <a:rPr lang="es-MX"/>
              <a:t> </a:t>
            </a:r>
          </a:p>
        </p:txBody>
      </p:sp>
      <p:pic>
        <p:nvPicPr>
          <p:cNvPr id="29700" name="Picture 4"/>
          <p:cNvPicPr>
            <a:picLocks noChangeAspect="1" noChangeArrowheads="1"/>
          </p:cNvPicPr>
          <p:nvPr/>
        </p:nvPicPr>
        <p:blipFill>
          <a:blip r:embed="rId2">
            <a:lum bright="-24000" contrast="48000"/>
          </a:blip>
          <a:srcRect/>
          <a:stretch>
            <a:fillRect/>
          </a:stretch>
        </p:blipFill>
        <p:spPr bwMode="auto">
          <a:xfrm>
            <a:off x="395288" y="908050"/>
            <a:ext cx="8353425" cy="5280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404813"/>
            <a:ext cx="8229600" cy="5721350"/>
          </a:xfrm>
        </p:spPr>
        <p:txBody>
          <a:bodyPr/>
          <a:lstStyle/>
          <a:p>
            <a:r>
              <a:rPr lang="es-EC" sz="1800" b="1"/>
              <a:t>Viscosidad.- </a:t>
            </a:r>
            <a:r>
              <a:rPr lang="es-EC" sz="1800"/>
              <a:t> La viscosidad es la medida de la fricción interna de un fluido, esta fricción aparece cuando una capa de fluido es obligada a moverse una en relación de la otra. </a:t>
            </a:r>
            <a:r>
              <a:rPr lang="es-MX" sz="1800"/>
              <a:t>La unidad fundamental de medición de la viscosidad es el “poise”</a:t>
            </a:r>
            <a:r>
              <a:rPr lang="es-EC" sz="1800"/>
              <a:t>. </a:t>
            </a:r>
          </a:p>
          <a:p>
            <a:r>
              <a:rPr lang="es-EC" sz="1800" i="1"/>
              <a:t>Viscosidad Absoluta</a:t>
            </a:r>
            <a:r>
              <a:rPr lang="es-EC" sz="1800"/>
              <a:t>.- Medida: (Pa. s) </a:t>
            </a:r>
            <a:endParaRPr lang="es-EC" sz="1800" i="1"/>
          </a:p>
          <a:p>
            <a:r>
              <a:rPr lang="es-EC" sz="1800" i="1"/>
              <a:t>Viscosidad Cinemática.-</a:t>
            </a:r>
            <a:r>
              <a:rPr lang="es-EC" sz="1800"/>
              <a:t> </a:t>
            </a:r>
            <a:r>
              <a:rPr lang="es-MX" sz="1800"/>
              <a:t>Medida: Stokes (Pa.s/Kg.m3)</a:t>
            </a:r>
            <a:endParaRPr lang="es-EC" sz="1800" i="1"/>
          </a:p>
          <a:p>
            <a:r>
              <a:rPr lang="es-EC" sz="1800" i="1"/>
              <a:t>Viscosidad Aparente.-</a:t>
            </a:r>
            <a:r>
              <a:rPr lang="es-EC" sz="1800"/>
              <a:t> Medida: (Pa.s)</a:t>
            </a:r>
          </a:p>
          <a:p>
            <a:endParaRPr lang="es-EC" sz="1800"/>
          </a:p>
          <a:p>
            <a:endParaRPr lang="es-EC" sz="1800"/>
          </a:p>
          <a:p>
            <a:endParaRPr lang="es-EC" sz="1800"/>
          </a:p>
          <a:p>
            <a:endParaRPr lang="es-EC" sz="1800"/>
          </a:p>
          <a:p>
            <a:r>
              <a:rPr lang="es-MX" sz="1800" b="1"/>
              <a:t>Viscosímetro.- </a:t>
            </a:r>
            <a:r>
              <a:rPr lang="es-MX" sz="1800"/>
              <a:t>Es el instrumento utilizado para medir la viscosidad, puede ser análogo, digital y programable, existen dos tipos de viscosímetros:</a:t>
            </a:r>
          </a:p>
          <a:p>
            <a:pPr lvl="1"/>
            <a:r>
              <a:rPr lang="es-MX" sz="1800"/>
              <a:t>Viscosímetros Rotacionales.</a:t>
            </a:r>
          </a:p>
          <a:p>
            <a:pPr lvl="1"/>
            <a:r>
              <a:rPr lang="es-MX" sz="1800"/>
              <a:t>Viscosímetros Capilares.</a:t>
            </a:r>
          </a:p>
          <a:p>
            <a:endParaRPr lang="es-EC" sz="1800"/>
          </a:p>
        </p:txBody>
      </p:sp>
      <p:pic>
        <p:nvPicPr>
          <p:cNvPr id="30724" name="Picture 4"/>
          <p:cNvPicPr>
            <a:picLocks noChangeAspect="1" noChangeArrowheads="1"/>
          </p:cNvPicPr>
          <p:nvPr/>
        </p:nvPicPr>
        <p:blipFill>
          <a:blip r:embed="rId2"/>
          <a:srcRect/>
          <a:stretch>
            <a:fillRect/>
          </a:stretch>
        </p:blipFill>
        <p:spPr bwMode="auto">
          <a:xfrm>
            <a:off x="2268538" y="2997200"/>
            <a:ext cx="1028700" cy="674688"/>
          </a:xfrm>
          <a:prstGeom prst="rect">
            <a:avLst/>
          </a:prstGeom>
          <a:noFill/>
          <a:ln w="9525">
            <a:noFill/>
            <a:miter lim="800000"/>
            <a:headEnd/>
            <a:tailEnd/>
          </a:ln>
        </p:spPr>
      </p:pic>
      <p:pic>
        <p:nvPicPr>
          <p:cNvPr id="30725" name="Picture 5"/>
          <p:cNvPicPr>
            <a:picLocks noChangeAspect="1" noChangeArrowheads="1"/>
          </p:cNvPicPr>
          <p:nvPr/>
        </p:nvPicPr>
        <p:blipFill>
          <a:blip r:embed="rId3"/>
          <a:srcRect/>
          <a:stretch>
            <a:fillRect/>
          </a:stretch>
        </p:blipFill>
        <p:spPr bwMode="auto">
          <a:xfrm>
            <a:off x="5364163" y="2997200"/>
            <a:ext cx="692150"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229600" cy="476250"/>
          </a:xfrm>
        </p:spPr>
        <p:txBody>
          <a:bodyPr/>
          <a:lstStyle/>
          <a:p>
            <a:r>
              <a:rPr lang="es-MX" sz="2800" b="1"/>
              <a:t>ESPECIFICACIONES DEL VISCOSIMETRO.</a:t>
            </a:r>
          </a:p>
        </p:txBody>
      </p:sp>
      <p:pic>
        <p:nvPicPr>
          <p:cNvPr id="31748" name="Picture 4" descr="Esquema%20Viscosimetro"/>
          <p:cNvPicPr>
            <a:picLocks noChangeAspect="1" noChangeArrowheads="1"/>
          </p:cNvPicPr>
          <p:nvPr/>
        </p:nvPicPr>
        <p:blipFill>
          <a:blip r:embed="rId2">
            <a:lum bright="-30000" contrast="54000"/>
          </a:blip>
          <a:srcRect/>
          <a:stretch>
            <a:fillRect/>
          </a:stretch>
        </p:blipFill>
        <p:spPr bwMode="auto">
          <a:xfrm>
            <a:off x="0" y="1535113"/>
            <a:ext cx="4787900" cy="4546600"/>
          </a:xfrm>
          <a:prstGeom prst="rect">
            <a:avLst/>
          </a:prstGeom>
          <a:noFill/>
          <a:ln w="9525">
            <a:noFill/>
            <a:miter lim="800000"/>
            <a:headEnd/>
            <a:tailEnd/>
          </a:ln>
        </p:spPr>
      </p:pic>
      <p:pic>
        <p:nvPicPr>
          <p:cNvPr id="31749" name="Picture 5"/>
          <p:cNvPicPr>
            <a:picLocks noChangeAspect="1" noChangeArrowheads="1"/>
          </p:cNvPicPr>
          <p:nvPr/>
        </p:nvPicPr>
        <p:blipFill>
          <a:blip r:embed="rId3">
            <a:lum bright="-24000" contrast="54000"/>
          </a:blip>
          <a:srcRect/>
          <a:stretch>
            <a:fillRect/>
          </a:stretch>
        </p:blipFill>
        <p:spPr bwMode="auto">
          <a:xfrm>
            <a:off x="5795963" y="1052513"/>
            <a:ext cx="2376487" cy="2009775"/>
          </a:xfrm>
          <a:prstGeom prst="rect">
            <a:avLst/>
          </a:prstGeom>
          <a:noFill/>
          <a:ln w="9525">
            <a:noFill/>
            <a:miter lim="800000"/>
            <a:headEnd/>
            <a:tailEnd/>
          </a:ln>
        </p:spPr>
      </p:pic>
      <p:pic>
        <p:nvPicPr>
          <p:cNvPr id="31750" name="Picture 6"/>
          <p:cNvPicPr>
            <a:picLocks noChangeAspect="1" noChangeArrowheads="1"/>
          </p:cNvPicPr>
          <p:nvPr/>
        </p:nvPicPr>
        <p:blipFill>
          <a:blip r:embed="rId4">
            <a:lum bright="-30000" contrast="54000"/>
          </a:blip>
          <a:srcRect/>
          <a:stretch>
            <a:fillRect/>
          </a:stretch>
        </p:blipFill>
        <p:spPr bwMode="auto">
          <a:xfrm>
            <a:off x="6300788" y="4005263"/>
            <a:ext cx="1436687" cy="2306637"/>
          </a:xfrm>
          <a:prstGeom prst="rect">
            <a:avLst/>
          </a:prstGeom>
          <a:noFill/>
          <a:ln w="9525">
            <a:noFill/>
            <a:miter lim="800000"/>
            <a:headEnd/>
            <a:tailEnd/>
          </a:ln>
        </p:spPr>
      </p:pic>
      <p:sp>
        <p:nvSpPr>
          <p:cNvPr id="31751" name="Rectangle 7"/>
          <p:cNvSpPr>
            <a:spLocks noChangeArrowheads="1"/>
          </p:cNvSpPr>
          <p:nvPr/>
        </p:nvSpPr>
        <p:spPr bwMode="auto">
          <a:xfrm>
            <a:off x="4629150" y="6491288"/>
            <a:ext cx="4514850" cy="366712"/>
          </a:xfrm>
          <a:prstGeom prst="rect">
            <a:avLst/>
          </a:prstGeom>
          <a:noFill/>
          <a:ln w="9525">
            <a:noFill/>
            <a:miter lim="800000"/>
            <a:headEnd/>
            <a:tailEnd/>
          </a:ln>
          <a:effectLst/>
        </p:spPr>
        <p:txBody>
          <a:bodyPr wrap="none" anchor="ctr">
            <a:spAutoFit/>
          </a:bodyPr>
          <a:lstStyle/>
          <a:p>
            <a:r>
              <a:rPr lang="es-MX" b="1"/>
              <a:t>Esquema Modelo Cilindro Concéntrico.</a:t>
            </a:r>
            <a:r>
              <a:rPr lang="es-MX"/>
              <a:t> </a:t>
            </a:r>
          </a:p>
        </p:txBody>
      </p:sp>
      <p:sp>
        <p:nvSpPr>
          <p:cNvPr id="31752" name="Rectangle 8"/>
          <p:cNvSpPr>
            <a:spLocks noChangeArrowheads="1"/>
          </p:cNvSpPr>
          <p:nvPr/>
        </p:nvSpPr>
        <p:spPr bwMode="auto">
          <a:xfrm>
            <a:off x="5219700" y="3213100"/>
            <a:ext cx="3651250" cy="366713"/>
          </a:xfrm>
          <a:prstGeom prst="rect">
            <a:avLst/>
          </a:prstGeom>
          <a:noFill/>
          <a:ln w="9525">
            <a:noFill/>
            <a:miter lim="800000"/>
            <a:headEnd/>
            <a:tailEnd/>
          </a:ln>
          <a:effectLst/>
        </p:spPr>
        <p:txBody>
          <a:bodyPr wrap="none" anchor="ctr">
            <a:spAutoFit/>
          </a:bodyPr>
          <a:lstStyle/>
          <a:p>
            <a:r>
              <a:rPr lang="es-MX" b="1"/>
              <a:t>Esquema Modelo Cono y Plato.</a:t>
            </a:r>
            <a:r>
              <a:rPr lang="es-MX"/>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457200" y="274638"/>
            <a:ext cx="8229600" cy="706437"/>
          </a:xfrm>
        </p:spPr>
        <p:txBody>
          <a:bodyPr/>
          <a:lstStyle/>
          <a:p>
            <a:r>
              <a:rPr lang="es-MX" sz="4000"/>
              <a:t>Sección de Molienda.</a:t>
            </a:r>
          </a:p>
        </p:txBody>
      </p:sp>
      <p:pic>
        <p:nvPicPr>
          <p:cNvPr id="6150" name="Picture 6" descr="DSCN5774"/>
          <p:cNvPicPr>
            <a:picLocks noChangeAspect="1" noChangeArrowheads="1"/>
          </p:cNvPicPr>
          <p:nvPr/>
        </p:nvPicPr>
        <p:blipFill>
          <a:blip r:embed="rId2" cstate="print"/>
          <a:srcRect/>
          <a:stretch>
            <a:fillRect/>
          </a:stretch>
        </p:blipFill>
        <p:spPr bwMode="auto">
          <a:xfrm>
            <a:off x="900113" y="908050"/>
            <a:ext cx="7645400" cy="57356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260350"/>
            <a:ext cx="8229600" cy="6121400"/>
          </a:xfrm>
        </p:spPr>
        <p:txBody>
          <a:bodyPr/>
          <a:lstStyle/>
          <a:p>
            <a:pPr>
              <a:buFontTx/>
              <a:buNone/>
            </a:pPr>
            <a:r>
              <a:rPr lang="es-MX" sz="2800" b="1"/>
              <a:t>TÉCNICAS DE MEDICIÓN DE VISCOSIDAD</a:t>
            </a:r>
            <a:endParaRPr lang="es-MX" sz="2800" b="1" i="1"/>
          </a:p>
          <a:p>
            <a:r>
              <a:rPr lang="es-MX" sz="2400" i="1"/>
              <a:t>Selección del tipo de spindle y de la velocidad de rotación</a:t>
            </a:r>
          </a:p>
          <a:p>
            <a:endParaRPr lang="es-MX" sz="2400"/>
          </a:p>
          <a:p>
            <a:r>
              <a:rPr lang="es-MX" sz="2400" i="1"/>
              <a:t>Tamaño del Contenedor de la muestra</a:t>
            </a:r>
          </a:p>
          <a:p>
            <a:endParaRPr lang="es-MX" sz="2400" i="1"/>
          </a:p>
          <a:p>
            <a:r>
              <a:rPr lang="es-MX" sz="2400" i="1"/>
              <a:t>Condiciones de la muestra</a:t>
            </a:r>
          </a:p>
          <a:p>
            <a:endParaRPr lang="es-MX" sz="2400" i="1"/>
          </a:p>
          <a:p>
            <a:r>
              <a:rPr lang="es-MX" sz="2400" i="1"/>
              <a:t>Inmersión del spindle</a:t>
            </a:r>
          </a:p>
          <a:p>
            <a:endParaRPr lang="es-MX" sz="2400" i="1"/>
          </a:p>
          <a:p>
            <a:r>
              <a:rPr lang="es-MX" sz="2400" i="1"/>
              <a:t>Sensibilidad y Precisión</a:t>
            </a:r>
          </a:p>
          <a:p>
            <a:endParaRPr lang="es-MX" sz="2400" i="1"/>
          </a:p>
          <a:p>
            <a:r>
              <a:rPr lang="es-MX" sz="2400" i="1"/>
              <a:t>Chequear su calibración</a:t>
            </a:r>
            <a:endParaRPr lang="es-MX" sz="2400"/>
          </a:p>
        </p:txBody>
      </p:sp>
      <p:sp>
        <p:nvSpPr>
          <p:cNvPr id="32773" name="Rectangle 5"/>
          <p:cNvSpPr>
            <a:spLocks noChangeArrowheads="1"/>
          </p:cNvSpPr>
          <p:nvPr/>
        </p:nvSpPr>
        <p:spPr bwMode="auto">
          <a:xfrm>
            <a:off x="0" y="61913"/>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32772" name="Object 4"/>
          <p:cNvGraphicFramePr>
            <a:graphicFrameLocks noChangeAspect="1"/>
          </p:cNvGraphicFramePr>
          <p:nvPr/>
        </p:nvGraphicFramePr>
        <p:xfrm>
          <a:off x="5435600" y="2492375"/>
          <a:ext cx="3429000" cy="4159250"/>
        </p:xfrm>
        <a:graphic>
          <a:graphicData uri="http://schemas.openxmlformats.org/presentationml/2006/ole">
            <p:oleObj spid="_x0000_s32772" name="Fotografía de Photo Editor" r:id="rId3" imgW="9685714" imgH="11780952" progId="MSPhotoEd.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765175"/>
            <a:ext cx="8229600" cy="5360988"/>
          </a:xfrm>
        </p:spPr>
        <p:txBody>
          <a:bodyPr/>
          <a:lstStyle/>
          <a:p>
            <a:r>
              <a:rPr lang="es-ES" b="1"/>
              <a:t>Para el desarrollo de los procedimientos de cada ensayo se siguió los lineamientos de la normativa ASTM 2004 Vol. 15.02 Glass and Ceramic Whitewares .</a:t>
            </a:r>
          </a:p>
          <a:p>
            <a:pPr>
              <a:buFontTx/>
              <a:buNone/>
            </a:pPr>
            <a:endParaRPr lang="es-ES" b="1"/>
          </a:p>
          <a:p>
            <a:r>
              <a:rPr lang="es-ES" b="1"/>
              <a:t>Las prácticas de laboratorio aquí descritas nos permiten conocer de manera didáctica las propiedades físico - químicas de algunas materias primas comúnmente usadas, así también, su reología, las cuales son;</a:t>
            </a:r>
            <a:r>
              <a:rPr lang="es-MX"/>
              <a:t> </a:t>
            </a:r>
          </a:p>
        </p:txBody>
      </p:sp>
      <p:sp>
        <p:nvSpPr>
          <p:cNvPr id="33796" name="Rectangle 4"/>
          <p:cNvSpPr>
            <a:spLocks noGrp="1" noChangeArrowheads="1"/>
          </p:cNvSpPr>
          <p:nvPr>
            <p:ph type="title"/>
          </p:nvPr>
        </p:nvSpPr>
        <p:spPr>
          <a:xfrm>
            <a:off x="468313" y="0"/>
            <a:ext cx="8218487" cy="633413"/>
          </a:xfrm>
        </p:spPr>
        <p:txBody>
          <a:bodyPr/>
          <a:lstStyle/>
          <a:p>
            <a:r>
              <a:rPr lang="es-MX" sz="4000" b="1"/>
              <a:t>Manual de Prácticas.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260350"/>
            <a:ext cx="8229600" cy="6192838"/>
          </a:xfrm>
        </p:spPr>
        <p:txBody>
          <a:bodyPr/>
          <a:lstStyle/>
          <a:p>
            <a:pPr>
              <a:lnSpc>
                <a:spcPct val="90000"/>
              </a:lnSpc>
            </a:pPr>
            <a:r>
              <a:rPr lang="es-ES" sz="2800" b="1"/>
              <a:t>PRACTICA 1: Reducción de Tamaño de 				Grano.</a:t>
            </a:r>
          </a:p>
          <a:p>
            <a:pPr>
              <a:lnSpc>
                <a:spcPct val="90000"/>
              </a:lnSpc>
            </a:pPr>
            <a:endParaRPr lang="es-ES" sz="2800" b="1"/>
          </a:p>
          <a:p>
            <a:pPr>
              <a:lnSpc>
                <a:spcPct val="90000"/>
              </a:lnSpc>
            </a:pPr>
            <a:r>
              <a:rPr lang="es-ES" sz="2800" b="1"/>
              <a:t>PRÁCTICA 2: Análisis Granulométrico 				(Clasificación de Partículas.)</a:t>
            </a:r>
          </a:p>
          <a:p>
            <a:pPr>
              <a:lnSpc>
                <a:spcPct val="90000"/>
              </a:lnSpc>
            </a:pPr>
            <a:endParaRPr lang="es-ES" sz="2800" b="1"/>
          </a:p>
          <a:p>
            <a:pPr>
              <a:lnSpc>
                <a:spcPct val="90000"/>
              </a:lnSpc>
            </a:pPr>
            <a:r>
              <a:rPr lang="es-ES" sz="2800" b="1"/>
              <a:t>PRÁCTICA 3: Determinación De pH.</a:t>
            </a:r>
          </a:p>
          <a:p>
            <a:pPr>
              <a:lnSpc>
                <a:spcPct val="90000"/>
              </a:lnSpc>
            </a:pPr>
            <a:endParaRPr lang="es-ES" sz="2800" b="1"/>
          </a:p>
          <a:p>
            <a:pPr>
              <a:lnSpc>
                <a:spcPct val="90000"/>
              </a:lnSpc>
            </a:pPr>
            <a:r>
              <a:rPr lang="es-ES" sz="2800" b="1"/>
              <a:t>PRÁCTICA 4:Determinación de Humedad 			Libre. (Ref. ASTM C324-01)</a:t>
            </a:r>
          </a:p>
          <a:p>
            <a:pPr>
              <a:lnSpc>
                <a:spcPct val="90000"/>
              </a:lnSpc>
            </a:pPr>
            <a:endParaRPr lang="es-ES" sz="2800" b="1"/>
          </a:p>
          <a:p>
            <a:pPr>
              <a:lnSpc>
                <a:spcPct val="90000"/>
              </a:lnSpc>
            </a:pPr>
            <a:r>
              <a:rPr lang="es-ES" sz="2800" b="1"/>
              <a:t>PRÁCTICA 5:	Análisis de Residuos en Malla 			Húmeda. (Ref. ASTM C325-81)</a:t>
            </a:r>
          </a:p>
          <a:p>
            <a:pPr>
              <a:lnSpc>
                <a:spcPct val="90000"/>
              </a:lnSpc>
            </a:pPr>
            <a:endParaRPr lang="es-ES" sz="2400" b="1"/>
          </a:p>
          <a:p>
            <a:pPr>
              <a:lnSpc>
                <a:spcPct val="90000"/>
              </a:lnSpc>
            </a:pPr>
            <a:endParaRPr lang="es-ES" sz="2400" b="1"/>
          </a:p>
          <a:p>
            <a:pPr>
              <a:lnSpc>
                <a:spcPct val="90000"/>
              </a:lnSpc>
            </a:pPr>
            <a:endParaRPr lang="es-ES" sz="24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188913"/>
            <a:ext cx="8229600" cy="6408737"/>
          </a:xfrm>
        </p:spPr>
        <p:txBody>
          <a:bodyPr/>
          <a:lstStyle/>
          <a:p>
            <a:r>
              <a:rPr lang="es-ES" sz="2800" b="1"/>
              <a:t>PRÁCTICA 6:Determinación del Índice Azul 			de Metileno en arcillas.               			(REF. ASTM C837-99)</a:t>
            </a:r>
            <a:r>
              <a:rPr lang="es-ES" sz="2800"/>
              <a:t> </a:t>
            </a:r>
            <a:endParaRPr lang="es-ES" sz="2800" b="1"/>
          </a:p>
          <a:p>
            <a:endParaRPr lang="es-ES" sz="2800" b="1"/>
          </a:p>
          <a:p>
            <a:r>
              <a:rPr lang="es-ES" sz="2800" b="1"/>
              <a:t>PRÁCTICA 7: Elaboración de un Slurry.</a:t>
            </a:r>
          </a:p>
          <a:p>
            <a:endParaRPr lang="es-ES" sz="2800" b="1"/>
          </a:p>
          <a:p>
            <a:r>
              <a:rPr lang="es-ES" sz="2800" b="1"/>
              <a:t>PRÁCTICA 8: Curva de Defloculación.</a:t>
            </a:r>
          </a:p>
          <a:p>
            <a:endParaRPr lang="es-ES" sz="2800" b="1"/>
          </a:p>
          <a:p>
            <a:r>
              <a:rPr lang="es-ES" sz="2800" b="1"/>
              <a:t>PRÁCTICA 9: Curva de Gelado.</a:t>
            </a:r>
          </a:p>
          <a:p>
            <a:endParaRPr lang="es-ES" sz="2800" b="1"/>
          </a:p>
          <a:p>
            <a:r>
              <a:rPr lang="es-ES" sz="2800" b="1"/>
              <a:t>PRÁCTICA 10:Prueba de Sedimentación.</a:t>
            </a:r>
            <a:endParaRPr lang="es-MX" sz="2800" b="1"/>
          </a:p>
          <a:p>
            <a:endParaRPr lang="es-ES" sz="2800" b="1"/>
          </a:p>
          <a:p>
            <a:endParaRPr lang="es-ES" sz="2800" b="1"/>
          </a:p>
          <a:p>
            <a:endParaRPr lang="es-ES" sz="2800" b="1"/>
          </a:p>
        </p:txBody>
      </p:sp>
      <p:pic>
        <p:nvPicPr>
          <p:cNvPr id="35845" name="Picture 5" descr="㿷ᛗ͘"/>
          <p:cNvPicPr>
            <a:picLocks noChangeAspect="1" noChangeArrowheads="1"/>
          </p:cNvPicPr>
          <p:nvPr/>
        </p:nvPicPr>
        <p:blipFill>
          <a:blip r:embed="rId2"/>
          <a:srcRect/>
          <a:stretch>
            <a:fillRect/>
          </a:stretch>
        </p:blipFill>
        <p:spPr bwMode="auto">
          <a:xfrm>
            <a:off x="7667625" y="692150"/>
            <a:ext cx="1476375" cy="144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50825" y="333375"/>
            <a:ext cx="8675688" cy="6191250"/>
          </a:xfrm>
        </p:spPr>
        <p:txBody>
          <a:bodyPr/>
          <a:lstStyle/>
          <a:p>
            <a:pPr>
              <a:lnSpc>
                <a:spcPct val="80000"/>
              </a:lnSpc>
            </a:pPr>
            <a:r>
              <a:rPr lang="es-ES" sz="2800" b="1"/>
              <a:t>PRACTICA 11: Determinación de densidad y 			  	  porcentaje de sólidos usando 	  			  el Picnómetro.</a:t>
            </a:r>
          </a:p>
          <a:p>
            <a:pPr>
              <a:lnSpc>
                <a:spcPct val="80000"/>
              </a:lnSpc>
            </a:pPr>
            <a:endParaRPr lang="es-ES" sz="2800" b="1"/>
          </a:p>
          <a:p>
            <a:pPr>
              <a:lnSpc>
                <a:spcPct val="80000"/>
              </a:lnSpc>
            </a:pPr>
            <a:r>
              <a:rPr lang="es-ES" sz="2800" b="1"/>
              <a:t>PRACTICA 12: Determinación de la Rata De 			 	  Filtrado (Permeabilidad De Un 	 			  Slurry) (REF. ASTM C 866 – 77)</a:t>
            </a:r>
          </a:p>
          <a:p>
            <a:pPr>
              <a:lnSpc>
                <a:spcPct val="80000"/>
              </a:lnSpc>
            </a:pPr>
            <a:endParaRPr lang="es-ES" sz="2800" b="1"/>
          </a:p>
          <a:p>
            <a:pPr>
              <a:lnSpc>
                <a:spcPct val="80000"/>
              </a:lnSpc>
            </a:pPr>
            <a:r>
              <a:rPr lang="es-ES" sz="2800" b="1"/>
              <a:t>PRÁCTICA 13: Determinación del Contenido 			  	  de Sulfatos Solubles (Método                			  de Fotometría). </a:t>
            </a:r>
          </a:p>
          <a:p>
            <a:pPr>
              <a:lnSpc>
                <a:spcPct val="80000"/>
              </a:lnSpc>
              <a:buFontTx/>
              <a:buNone/>
            </a:pPr>
            <a:r>
              <a:rPr lang="es-ES" sz="2800" b="1"/>
              <a:t>				  (REF. ASTM C867-94)</a:t>
            </a:r>
          </a:p>
          <a:p>
            <a:pPr>
              <a:lnSpc>
                <a:spcPct val="80000"/>
              </a:lnSpc>
            </a:pPr>
            <a:endParaRPr lang="es-ES" sz="2800" b="1"/>
          </a:p>
          <a:p>
            <a:pPr>
              <a:lnSpc>
                <a:spcPct val="80000"/>
              </a:lnSpc>
            </a:pPr>
            <a:r>
              <a:rPr lang="es-ES" sz="2800" b="1"/>
              <a:t>PRACTICA 14: Contracción Lineal en Seco y 			 	  por Quema (REF. ASTMC325-81)</a:t>
            </a:r>
          </a:p>
          <a:p>
            <a:pPr>
              <a:lnSpc>
                <a:spcPct val="80000"/>
              </a:lnSpc>
            </a:pPr>
            <a:endParaRPr lang="es-ES" sz="28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260350"/>
            <a:ext cx="8686800" cy="6408738"/>
          </a:xfrm>
        </p:spPr>
        <p:txBody>
          <a:bodyPr/>
          <a:lstStyle/>
          <a:p>
            <a:endParaRPr lang="es-ES" sz="2800" b="1"/>
          </a:p>
          <a:p>
            <a:r>
              <a:rPr lang="es-ES" sz="2800" b="1"/>
              <a:t>PRACTICA 15:Porcentaje de Humedad 				 	 Retenida y Perdidas Por 					 Ignición (L.O.I.)</a:t>
            </a:r>
          </a:p>
          <a:p>
            <a:endParaRPr lang="es-ES" sz="2800" b="1"/>
          </a:p>
          <a:p>
            <a:r>
              <a:rPr lang="es-ES" sz="2800" b="1"/>
              <a:t>PRÁCTICA 16: Determinación del Valor 				  	  Máximo de Pandeo en Quema.</a:t>
            </a:r>
          </a:p>
          <a:p>
            <a:endParaRPr lang="es-ES" sz="2800" b="1"/>
          </a:p>
          <a:p>
            <a:r>
              <a:rPr lang="es-ES" sz="2800" b="1"/>
              <a:t>PRACTICA 17: Determinación del Modulo de 				  Ruptura en Seco para Arcillas y 			  Cuerpos cerámicos. (REF. ASTM 			  C689-03a)</a:t>
            </a:r>
          </a:p>
          <a:p>
            <a:endParaRPr lang="es-ES" sz="2800" b="1"/>
          </a:p>
          <a:p>
            <a:endParaRPr lang="es-ES" sz="2800" b="1"/>
          </a:p>
          <a:p>
            <a:endParaRPr lang="es-ES" sz="28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68313" y="333375"/>
            <a:ext cx="8675687" cy="5903913"/>
          </a:xfrm>
        </p:spPr>
        <p:txBody>
          <a:bodyPr/>
          <a:lstStyle/>
          <a:p>
            <a:pPr>
              <a:lnSpc>
                <a:spcPct val="90000"/>
              </a:lnSpc>
            </a:pPr>
            <a:r>
              <a:rPr lang="es-ES" sz="2800" b="1"/>
              <a:t>PRÁCTICA 18: Determinación del Porcentaje de 			  Absorción de Agua, Densidad 				  General, Porosidad Aparente y  			  Gravedad Específica Aparente 				  en Materiales Quemados (REF. 			  ASTM-C373-88).</a:t>
            </a:r>
          </a:p>
          <a:p>
            <a:pPr>
              <a:lnSpc>
                <a:spcPct val="90000"/>
              </a:lnSpc>
            </a:pPr>
            <a:endParaRPr lang="es-ES" sz="2800" b="1"/>
          </a:p>
          <a:p>
            <a:pPr>
              <a:lnSpc>
                <a:spcPct val="90000"/>
              </a:lnSpc>
            </a:pPr>
            <a:r>
              <a:rPr lang="es-ES" sz="2800" b="1"/>
              <a:t>PRÁCTICA 19:Determinación Visual del 				 	 Color de Quema de la Materia 			 	 Prima. (Método Adaptado)</a:t>
            </a:r>
          </a:p>
          <a:p>
            <a:pPr>
              <a:lnSpc>
                <a:spcPct val="90000"/>
              </a:lnSpc>
            </a:pPr>
            <a:endParaRPr lang="es-ES" sz="2800" b="1"/>
          </a:p>
          <a:p>
            <a:pPr>
              <a:lnSpc>
                <a:spcPct val="90000"/>
              </a:lnSpc>
            </a:pPr>
            <a:r>
              <a:rPr lang="es-ES" sz="2800" b="1"/>
              <a:t>PRÁCTICA 20:Punto de Fusión de Materia 			     	 Prima No Plástica.</a:t>
            </a:r>
          </a:p>
          <a:p>
            <a:pPr>
              <a:lnSpc>
                <a:spcPct val="90000"/>
              </a:lnSpc>
            </a:pPr>
            <a:endParaRPr lang="es-MX" sz="2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06437"/>
          </a:xfrm>
        </p:spPr>
        <p:txBody>
          <a:bodyPr/>
          <a:lstStyle/>
          <a:p>
            <a:r>
              <a:rPr lang="es-MX" sz="4000"/>
              <a:t>Sección de Análisis.</a:t>
            </a:r>
          </a:p>
        </p:txBody>
      </p:sp>
      <p:pic>
        <p:nvPicPr>
          <p:cNvPr id="8196" name="Picture 4" descr="Laboratorio Analisis01"/>
          <p:cNvPicPr>
            <a:picLocks noChangeAspect="1" noChangeArrowheads="1"/>
          </p:cNvPicPr>
          <p:nvPr/>
        </p:nvPicPr>
        <p:blipFill>
          <a:blip r:embed="rId2" cstate="print"/>
          <a:srcRect/>
          <a:stretch>
            <a:fillRect/>
          </a:stretch>
        </p:blipFill>
        <p:spPr bwMode="auto">
          <a:xfrm>
            <a:off x="971550" y="981075"/>
            <a:ext cx="7423150" cy="55689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549275"/>
          </a:xfrm>
        </p:spPr>
        <p:txBody>
          <a:bodyPr/>
          <a:lstStyle/>
          <a:p>
            <a:pPr algn="l"/>
            <a:r>
              <a:rPr lang="es-MX" sz="4000" b="1"/>
              <a:t>Razones</a:t>
            </a:r>
          </a:p>
        </p:txBody>
      </p:sp>
      <p:sp>
        <p:nvSpPr>
          <p:cNvPr id="9219" name="Rectangle 3"/>
          <p:cNvSpPr>
            <a:spLocks noGrp="1" noChangeArrowheads="1"/>
          </p:cNvSpPr>
          <p:nvPr>
            <p:ph type="body" idx="1"/>
          </p:nvPr>
        </p:nvSpPr>
        <p:spPr>
          <a:xfrm>
            <a:off x="457200" y="692150"/>
            <a:ext cx="8229600" cy="5761038"/>
          </a:xfrm>
        </p:spPr>
        <p:txBody>
          <a:bodyPr/>
          <a:lstStyle/>
          <a:p>
            <a:pPr marL="609600" indent="-609600">
              <a:lnSpc>
                <a:spcPct val="80000"/>
              </a:lnSpc>
              <a:buFontTx/>
              <a:buAutoNum type="arabicPeriod"/>
            </a:pPr>
            <a:r>
              <a:rPr lang="es-MX"/>
              <a:t>Introducción de la materia de Procesamiento de Cerámicos. </a:t>
            </a:r>
          </a:p>
          <a:p>
            <a:pPr marL="609600" indent="-609600">
              <a:lnSpc>
                <a:spcPct val="80000"/>
              </a:lnSpc>
              <a:buFontTx/>
              <a:buAutoNum type="arabicPeriod"/>
            </a:pPr>
            <a:endParaRPr lang="es-MX"/>
          </a:p>
          <a:p>
            <a:pPr marL="609600" indent="-609600">
              <a:lnSpc>
                <a:spcPct val="80000"/>
              </a:lnSpc>
              <a:buFontTx/>
              <a:buAutoNum type="arabicPeriod" startAt="2"/>
            </a:pPr>
            <a:r>
              <a:rPr lang="es-MX"/>
              <a:t>Compromiso de la ESPOL .</a:t>
            </a:r>
          </a:p>
          <a:p>
            <a:pPr marL="609600" indent="-609600">
              <a:lnSpc>
                <a:spcPct val="80000"/>
              </a:lnSpc>
              <a:buFontTx/>
              <a:buAutoNum type="arabicPeriod" startAt="2"/>
            </a:pPr>
            <a:endParaRPr lang="es-MX"/>
          </a:p>
          <a:p>
            <a:pPr marL="609600" indent="-609600">
              <a:lnSpc>
                <a:spcPct val="80000"/>
              </a:lnSpc>
              <a:buFontTx/>
              <a:buAutoNum type="arabicPeriod" startAt="3"/>
            </a:pPr>
            <a:r>
              <a:rPr lang="es-MX"/>
              <a:t>Proyectos de Investigación en la PSE.</a:t>
            </a:r>
          </a:p>
          <a:p>
            <a:pPr marL="609600" indent="-609600">
              <a:lnSpc>
                <a:spcPct val="80000"/>
              </a:lnSpc>
              <a:buFontTx/>
              <a:buAutoNum type="arabicPeriod" startAt="3"/>
            </a:pPr>
            <a:endParaRPr lang="es-MX"/>
          </a:p>
          <a:p>
            <a:pPr marL="609600" indent="-609600">
              <a:lnSpc>
                <a:spcPct val="80000"/>
              </a:lnSpc>
              <a:buFontTx/>
              <a:buAutoNum type="arabicPeriod" startAt="3"/>
            </a:pPr>
            <a:r>
              <a:rPr lang="es-MX"/>
              <a:t>Servicio a la empresa privada del país en general.</a:t>
            </a:r>
          </a:p>
          <a:p>
            <a:pPr marL="609600" indent="-609600">
              <a:lnSpc>
                <a:spcPct val="80000"/>
              </a:lnSpc>
              <a:buFontTx/>
              <a:buAutoNum type="arabicPeriod" startAt="5"/>
            </a:pPr>
            <a:endParaRPr lang="es-MX"/>
          </a:p>
          <a:p>
            <a:pPr marL="609600" indent="-609600">
              <a:lnSpc>
                <a:spcPct val="80000"/>
              </a:lnSpc>
              <a:buFontTx/>
              <a:buAutoNum type="arabicPeriod" startAt="5"/>
            </a:pPr>
            <a:r>
              <a:rPr lang="es-MX"/>
              <a:t>Crear un laboratorio completo de caracterización de materias primas no metálicas certificado.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908050"/>
          </a:xfrm>
        </p:spPr>
        <p:txBody>
          <a:bodyPr/>
          <a:lstStyle/>
          <a:p>
            <a:r>
              <a:rPr lang="es-ES" sz="2400" b="1"/>
              <a:t>SONDEO DE EMPRESAS INTERESADAS EN USAR LOS SERVICIOS DE NUESTRO LABORATORIO.</a:t>
            </a:r>
            <a:endParaRPr lang="es-MX" sz="2400" b="1"/>
          </a:p>
        </p:txBody>
      </p:sp>
      <p:sp>
        <p:nvSpPr>
          <p:cNvPr id="10244" name="Rectangle 4"/>
          <p:cNvSpPr>
            <a:spLocks noChangeArrowheads="1"/>
          </p:cNvSpPr>
          <p:nvPr/>
        </p:nvSpPr>
        <p:spPr bwMode="auto">
          <a:xfrm>
            <a:off x="650875" y="1500188"/>
            <a:ext cx="6089650" cy="641350"/>
          </a:xfrm>
          <a:prstGeom prst="rect">
            <a:avLst/>
          </a:prstGeom>
          <a:noFill/>
          <a:ln w="9525">
            <a:noFill/>
            <a:miter lim="800000"/>
            <a:headEnd/>
            <a:tailEnd/>
          </a:ln>
          <a:effectLst/>
        </p:spPr>
        <p:txBody>
          <a:bodyPr wrap="none" anchor="ctr">
            <a:spAutoFit/>
          </a:bodyPr>
          <a:lstStyle/>
          <a:p>
            <a:r>
              <a:rPr lang="es-ES" b="1">
                <a:cs typeface="Times New Roman" pitchFamily="18" charset="0"/>
              </a:rPr>
              <a:t>NÚMERO DE INDUSTRIAS CERÁMICAS EN ECUADOR</a:t>
            </a:r>
            <a:endParaRPr lang="es-MX"/>
          </a:p>
          <a:p>
            <a:pPr eaLnBrk="0" hangingPunct="0"/>
            <a:endParaRPr lang="es-MX"/>
          </a:p>
        </p:txBody>
      </p:sp>
      <p:graphicFrame>
        <p:nvGraphicFramePr>
          <p:cNvPr id="10372" name="Group 132"/>
          <p:cNvGraphicFramePr>
            <a:graphicFrameLocks noGrp="1"/>
          </p:cNvGraphicFramePr>
          <p:nvPr/>
        </p:nvGraphicFramePr>
        <p:xfrm>
          <a:off x="2771775" y="2349500"/>
          <a:ext cx="3097213" cy="3596640"/>
        </p:xfrm>
        <a:graphic>
          <a:graphicData uri="http://schemas.openxmlformats.org/drawingml/2006/table">
            <a:tbl>
              <a:tblPr/>
              <a:tblGrid>
                <a:gridCol w="1655763"/>
                <a:gridCol w="1441450"/>
              </a:tblGrid>
              <a:tr h="1841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cs typeface="Times New Roman" pitchFamily="18" charset="0"/>
                        </a:rPr>
                        <a:t>PROVINCIA</a:t>
                      </a:r>
                      <a:endParaRPr kumimoji="0" lang="es-E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Times New Roman" pitchFamily="18" charset="0"/>
                          <a:cs typeface="Times New Roman" pitchFamily="18" charset="0"/>
                        </a:rPr>
                        <a:t>NUMERO DE EMPRESAS</a:t>
                      </a:r>
                      <a:endParaRPr kumimoji="0" lang="es-E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AZUAY</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PICHINCHA</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GUAYAS</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LOJA</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CHIMBORAZO</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CAÑAR</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IMBABURA</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TUNGURAHUA</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MANABI</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s-ES"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368" name="Rectangle 128"/>
          <p:cNvSpPr>
            <a:spLocks noChangeArrowheads="1"/>
          </p:cNvSpPr>
          <p:nvPr/>
        </p:nvSpPr>
        <p:spPr bwMode="auto">
          <a:xfrm>
            <a:off x="611188" y="6308725"/>
            <a:ext cx="7843837" cy="304800"/>
          </a:xfrm>
          <a:prstGeom prst="rect">
            <a:avLst/>
          </a:prstGeom>
          <a:noFill/>
          <a:ln w="9525">
            <a:noFill/>
            <a:miter lim="800000"/>
            <a:headEnd/>
            <a:tailEnd/>
          </a:ln>
          <a:effectLst/>
        </p:spPr>
        <p:txBody>
          <a:bodyPr wrap="none" anchor="ctr">
            <a:spAutoFit/>
          </a:bodyPr>
          <a:lstStyle/>
          <a:p>
            <a:r>
              <a:rPr lang="es-ES" sz="1200">
                <a:cs typeface="Times New Roman" pitchFamily="18" charset="0"/>
              </a:rPr>
              <a:t>Referencia: Tesis de grado “Industria Cerámica en el Ecuador: Evaluación de las Materias Primas No-Metálicas”.</a:t>
            </a:r>
            <a:r>
              <a:rPr lang="es-MX" sz="1400"/>
              <a:t> </a:t>
            </a:r>
            <a:endParaRPr lang="es-MX"/>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476250"/>
          </a:xfrm>
        </p:spPr>
        <p:txBody>
          <a:bodyPr/>
          <a:lstStyle/>
          <a:p>
            <a:r>
              <a:rPr lang="es-ES" sz="2800" b="1"/>
              <a:t>OBJETIVOS GENERALES Y ESPECIFICOS.</a:t>
            </a:r>
            <a:endParaRPr lang="es-MX" sz="2800" b="1"/>
          </a:p>
        </p:txBody>
      </p:sp>
      <p:sp>
        <p:nvSpPr>
          <p:cNvPr id="13093" name="Rectangle 1829"/>
          <p:cNvSpPr>
            <a:spLocks noGrp="1" noChangeArrowheads="1"/>
          </p:cNvSpPr>
          <p:nvPr>
            <p:ph type="body" idx="1"/>
          </p:nvPr>
        </p:nvSpPr>
        <p:spPr>
          <a:xfrm>
            <a:off x="539750" y="620713"/>
            <a:ext cx="8229600" cy="6237287"/>
          </a:xfrm>
        </p:spPr>
        <p:txBody>
          <a:bodyPr/>
          <a:lstStyle/>
          <a:p>
            <a:r>
              <a:rPr lang="es-ES" sz="2800"/>
              <a:t>Crear un Laboratorio para el Análisis de materias primas no metálicas con sus ensayos y procedimientos basados en la Normativa ASTM que opere bajo los estándares de calidad para laboratorios que dispone la ISO 17025-2000, para fines académicos y particulares.</a:t>
            </a:r>
            <a:endParaRPr lang="es-ES" sz="2800" b="1"/>
          </a:p>
          <a:p>
            <a:r>
              <a:rPr lang="es-ES" sz="2800"/>
              <a:t>Complementar de manera practica mediante ensayos las clases impartidas en el Área de materiales .</a:t>
            </a:r>
          </a:p>
          <a:p>
            <a:r>
              <a:rPr lang="es-ES" sz="2800"/>
              <a:t>Ayudar al desarrollo de proyectos de investigación que se realizan en el país.</a:t>
            </a:r>
          </a:p>
          <a:p>
            <a:r>
              <a:rPr lang="es-ES" sz="2800"/>
              <a:t> Brindar servicio de laboratorio especializado a la industria privada de cerámica tradicional.</a:t>
            </a:r>
            <a:endParaRPr lang="es-MX" sz="2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549275"/>
          </a:xfrm>
        </p:spPr>
        <p:txBody>
          <a:bodyPr/>
          <a:lstStyle/>
          <a:p>
            <a:r>
              <a:rPr lang="es-MX" sz="2800" b="1"/>
              <a:t>INTRODUCCION.</a:t>
            </a:r>
          </a:p>
        </p:txBody>
      </p:sp>
      <p:sp>
        <p:nvSpPr>
          <p:cNvPr id="16387" name="Rectangle 3"/>
          <p:cNvSpPr>
            <a:spLocks noGrp="1" noChangeArrowheads="1"/>
          </p:cNvSpPr>
          <p:nvPr>
            <p:ph type="body" idx="1"/>
          </p:nvPr>
        </p:nvSpPr>
        <p:spPr>
          <a:xfrm>
            <a:off x="457200" y="549275"/>
            <a:ext cx="8229600" cy="5576888"/>
          </a:xfrm>
        </p:spPr>
        <p:txBody>
          <a:bodyPr/>
          <a:lstStyle/>
          <a:p>
            <a:pPr>
              <a:lnSpc>
                <a:spcPct val="80000"/>
              </a:lnSpc>
            </a:pPr>
            <a:r>
              <a:rPr lang="es-ES" sz="1800"/>
              <a:t>El diseño propuesto se desarrolla en dos secciones </a:t>
            </a:r>
          </a:p>
          <a:p>
            <a:pPr lvl="1">
              <a:lnSpc>
                <a:spcPct val="80000"/>
              </a:lnSpc>
            </a:pPr>
            <a:r>
              <a:rPr lang="es-ES" sz="1800"/>
              <a:t>Laboratorio de Molienda y Almacenamiento</a:t>
            </a:r>
          </a:p>
          <a:p>
            <a:pPr lvl="1">
              <a:lnSpc>
                <a:spcPct val="80000"/>
              </a:lnSpc>
            </a:pPr>
            <a:r>
              <a:rPr lang="es-ES" sz="1800"/>
              <a:t>Laboratorio de Análisis</a:t>
            </a:r>
          </a:p>
          <a:p>
            <a:pPr>
              <a:lnSpc>
                <a:spcPct val="80000"/>
              </a:lnSpc>
            </a:pPr>
            <a:r>
              <a:rPr lang="es-ES" sz="1800"/>
              <a:t>Se presenta un programa de mantenimiento y calibración.</a:t>
            </a:r>
          </a:p>
          <a:p>
            <a:pPr>
              <a:lnSpc>
                <a:spcPct val="80000"/>
              </a:lnSpc>
            </a:pPr>
            <a:r>
              <a:rPr lang="es-ES" sz="1800"/>
              <a:t>Los ensayos realizados se respaldan por una guía de procedimientos para cada sección del laboratorio según las normas ASTM</a:t>
            </a:r>
          </a:p>
          <a:p>
            <a:pPr>
              <a:lnSpc>
                <a:spcPct val="80000"/>
              </a:lnSpc>
              <a:buFontTx/>
              <a:buNone/>
            </a:pPr>
            <a:endParaRPr lang="es-ES" sz="1800"/>
          </a:p>
          <a:p>
            <a:pPr>
              <a:lnSpc>
                <a:spcPct val="80000"/>
              </a:lnSpc>
              <a:buFontTx/>
              <a:buNone/>
            </a:pPr>
            <a:r>
              <a:rPr lang="es-MX" sz="1800" b="1"/>
              <a:t>LA CARACTERIZACIÓN</a:t>
            </a:r>
            <a:r>
              <a:rPr lang="es-MX" sz="1800"/>
              <a:t> , es la descripción de aquellas características de la composición y estructura en las que se incluyen a los defectos del material.</a:t>
            </a:r>
          </a:p>
          <a:p>
            <a:pPr>
              <a:lnSpc>
                <a:spcPct val="80000"/>
              </a:lnSpc>
              <a:buFontTx/>
              <a:buNone/>
            </a:pPr>
            <a:endParaRPr lang="es-MX" sz="1800"/>
          </a:p>
          <a:p>
            <a:pPr algn="ctr">
              <a:lnSpc>
                <a:spcPct val="80000"/>
              </a:lnSpc>
              <a:buFontTx/>
              <a:buNone/>
            </a:pPr>
            <a:r>
              <a:rPr lang="es-ES_tradnl" sz="1800" b="1"/>
              <a:t>“Las propiedades de un producto final van a depender de las características iniciales de las materias primas” </a:t>
            </a:r>
            <a:r>
              <a:rPr lang="es-ES_tradnl" sz="1800">
                <a:sym typeface="Symbol" pitchFamily="18" charset="2"/>
                <a:hlinkClick r:id="" action="ppaction://noaction"/>
              </a:rPr>
              <a:t></a:t>
            </a:r>
            <a:r>
              <a:rPr lang="es-ES_tradnl" sz="1800"/>
              <a:t>.</a:t>
            </a:r>
          </a:p>
          <a:p>
            <a:pPr>
              <a:lnSpc>
                <a:spcPct val="80000"/>
              </a:lnSpc>
              <a:buFontTx/>
              <a:buNone/>
            </a:pPr>
            <a:endParaRPr lang="es-MX" sz="1800"/>
          </a:p>
          <a:p>
            <a:pPr>
              <a:lnSpc>
                <a:spcPct val="80000"/>
              </a:lnSpc>
            </a:pPr>
            <a:r>
              <a:rPr lang="es-MX" sz="1800"/>
              <a:t>Etapas en la caracterización</a:t>
            </a:r>
          </a:p>
          <a:p>
            <a:pPr lvl="1">
              <a:lnSpc>
                <a:spcPct val="80000"/>
              </a:lnSpc>
            </a:pPr>
            <a:r>
              <a:rPr lang="es-ES" sz="1800"/>
              <a:t>Debido a los factores económicos </a:t>
            </a:r>
          </a:p>
          <a:p>
            <a:pPr lvl="1">
              <a:lnSpc>
                <a:spcPct val="80000"/>
              </a:lnSpc>
            </a:pPr>
            <a:r>
              <a:rPr lang="es-ES" sz="1800"/>
              <a:t>Caracterización no necesaria</a:t>
            </a:r>
          </a:p>
          <a:p>
            <a:pPr lvl="1">
              <a:lnSpc>
                <a:spcPct val="80000"/>
              </a:lnSpc>
            </a:pPr>
            <a:r>
              <a:rPr lang="es-ES" sz="1800"/>
              <a:t>Información de un solo tipo de caracterización no es válida.</a:t>
            </a:r>
          </a:p>
          <a:p>
            <a:pPr lvl="1">
              <a:lnSpc>
                <a:spcPct val="80000"/>
              </a:lnSpc>
            </a:pPr>
            <a:r>
              <a:rPr lang="es-ES" sz="1800"/>
              <a:t>Técnicas analíticas instrumentales</a:t>
            </a:r>
          </a:p>
          <a:p>
            <a:pPr lvl="1">
              <a:lnSpc>
                <a:spcPct val="80000"/>
              </a:lnSpc>
            </a:pPr>
            <a:r>
              <a:rPr lang="es-ES" sz="1800"/>
              <a:t>Métodos instrumentales </a:t>
            </a:r>
          </a:p>
          <a:p>
            <a:pPr lvl="1">
              <a:lnSpc>
                <a:spcPct val="80000"/>
              </a:lnSpc>
            </a:pPr>
            <a:r>
              <a:rPr lang="es-ES" sz="1800"/>
              <a:t>Mejora continua de límites de detección o resolución</a:t>
            </a:r>
          </a:p>
          <a:p>
            <a:pPr lvl="1">
              <a:lnSpc>
                <a:spcPct val="80000"/>
              </a:lnSpc>
              <a:buFontTx/>
              <a:buNone/>
            </a:pPr>
            <a:r>
              <a:rPr lang="es-MX" sz="1800"/>
              <a:t> </a:t>
            </a:r>
            <a:br>
              <a:rPr lang="es-MX" sz="1800"/>
            </a:br>
            <a:r>
              <a:rPr lang="en-US" sz="1200">
                <a:hlinkClick r:id="" action="ppaction://noaction"/>
              </a:rPr>
              <a:t>*</a:t>
            </a:r>
            <a:r>
              <a:rPr lang="en-US" sz="1200"/>
              <a:t>  Russell K. Word, American Standard Inc.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686800" cy="620713"/>
          </a:xfrm>
        </p:spPr>
        <p:txBody>
          <a:bodyPr/>
          <a:lstStyle/>
          <a:p>
            <a:r>
              <a:rPr lang="es-ES" sz="3600" b="1"/>
              <a:t>Trituración y Molienda.</a:t>
            </a:r>
            <a:endParaRPr lang="es-MX" sz="3600" b="1"/>
          </a:p>
        </p:txBody>
      </p:sp>
      <p:sp>
        <p:nvSpPr>
          <p:cNvPr id="19459" name="Rectangle 3"/>
          <p:cNvSpPr>
            <a:spLocks noGrp="1" noChangeArrowheads="1"/>
          </p:cNvSpPr>
          <p:nvPr>
            <p:ph type="body" idx="1"/>
          </p:nvPr>
        </p:nvSpPr>
        <p:spPr>
          <a:xfrm>
            <a:off x="5580063" y="692150"/>
            <a:ext cx="3106737" cy="5434013"/>
          </a:xfrm>
        </p:spPr>
        <p:txBody>
          <a:bodyPr/>
          <a:lstStyle/>
          <a:p>
            <a:r>
              <a:rPr lang="es-ES" sz="2800"/>
              <a:t>El término </a:t>
            </a:r>
            <a:r>
              <a:rPr lang="es-ES" sz="2800" b="1" i="1"/>
              <a:t>Trituración,</a:t>
            </a:r>
            <a:r>
              <a:rPr lang="es-ES" sz="2800"/>
              <a:t> se aplica a las reducciones subsecuentes de tamaño hasta alrededor de 25 mm, considerándose las reducciones a tamaños más finos como </a:t>
            </a:r>
            <a:r>
              <a:rPr lang="es-ES" sz="2800" b="1" i="1"/>
              <a:t>Molienda.</a:t>
            </a:r>
            <a:endParaRPr lang="es-ES" sz="2800"/>
          </a:p>
        </p:txBody>
      </p:sp>
      <p:pic>
        <p:nvPicPr>
          <p:cNvPr id="19460" name="Picture 4" descr="walter001"/>
          <p:cNvPicPr>
            <a:picLocks noChangeAspect="1" noChangeArrowheads="1"/>
          </p:cNvPicPr>
          <p:nvPr/>
        </p:nvPicPr>
        <p:blipFill>
          <a:blip r:embed="rId2" cstate="print"/>
          <a:srcRect/>
          <a:stretch>
            <a:fillRect/>
          </a:stretch>
        </p:blipFill>
        <p:spPr bwMode="auto">
          <a:xfrm>
            <a:off x="509588" y="692150"/>
            <a:ext cx="4906962" cy="61658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922337"/>
          </a:xfrm>
        </p:spPr>
        <p:txBody>
          <a:bodyPr/>
          <a:lstStyle/>
          <a:p>
            <a:r>
              <a:rPr lang="es-MX" b="1"/>
              <a:t>Molinos de Tambor Giratorio.</a:t>
            </a:r>
          </a:p>
        </p:txBody>
      </p:sp>
      <p:sp>
        <p:nvSpPr>
          <p:cNvPr id="40964" name="Rectangle 4"/>
          <p:cNvSpPr>
            <a:spLocks noGrp="1" noChangeArrowheads="1"/>
          </p:cNvSpPr>
          <p:nvPr>
            <p:ph type="body" idx="1"/>
          </p:nvPr>
        </p:nvSpPr>
        <p:spPr>
          <a:xfrm>
            <a:off x="684213" y="1196975"/>
            <a:ext cx="7926387" cy="5661025"/>
          </a:xfrm>
          <a:noFill/>
          <a:ln/>
        </p:spPr>
        <p:txBody>
          <a:bodyPr/>
          <a:lstStyle/>
          <a:p>
            <a:pPr>
              <a:lnSpc>
                <a:spcPct val="90000"/>
              </a:lnSpc>
            </a:pPr>
            <a:r>
              <a:rPr lang="es-ES" sz="3600"/>
              <a:t>El volumen de carga de un molino de tambor giratorio es:</a:t>
            </a:r>
          </a:p>
          <a:p>
            <a:pPr>
              <a:lnSpc>
                <a:spcPct val="90000"/>
              </a:lnSpc>
            </a:pPr>
            <a:endParaRPr lang="es-ES" sz="3600"/>
          </a:p>
          <a:p>
            <a:pPr>
              <a:lnSpc>
                <a:spcPct val="90000"/>
              </a:lnSpc>
            </a:pPr>
            <a:endParaRPr lang="es-ES" sz="3600"/>
          </a:p>
          <a:p>
            <a:pPr>
              <a:lnSpc>
                <a:spcPct val="90000"/>
              </a:lnSpc>
            </a:pPr>
            <a:endParaRPr lang="es-ES" sz="3600"/>
          </a:p>
          <a:p>
            <a:pPr>
              <a:lnSpc>
                <a:spcPct val="90000"/>
              </a:lnSpc>
            </a:pPr>
            <a:r>
              <a:rPr lang="es-ES" sz="3600"/>
              <a:t>Donde HC: distancia interior de la parte superior del molino a la aparte superior de la carga estacionaria.</a:t>
            </a:r>
          </a:p>
          <a:p>
            <a:pPr>
              <a:lnSpc>
                <a:spcPct val="90000"/>
              </a:lnSpc>
            </a:pPr>
            <a:r>
              <a:rPr lang="es-ES" sz="3600"/>
              <a:t>DM: diámetro del molino por el interior del blindaje.</a:t>
            </a:r>
            <a:endParaRPr lang="es-MX" sz="3600"/>
          </a:p>
        </p:txBody>
      </p:sp>
      <p:pic>
        <p:nvPicPr>
          <p:cNvPr id="40978" name="Picture 18"/>
          <p:cNvPicPr>
            <a:picLocks noChangeAspect="1" noChangeArrowheads="1"/>
          </p:cNvPicPr>
          <p:nvPr/>
        </p:nvPicPr>
        <p:blipFill>
          <a:blip r:embed="rId2"/>
          <a:srcRect/>
          <a:stretch>
            <a:fillRect/>
          </a:stretch>
        </p:blipFill>
        <p:spPr bwMode="auto">
          <a:xfrm>
            <a:off x="2411413" y="2492375"/>
            <a:ext cx="3889375" cy="124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1248</TotalTime>
  <Words>1036</Words>
  <Application>Microsoft PowerPoint</Application>
  <PresentationFormat>Presentación en pantalla (4:3)</PresentationFormat>
  <Paragraphs>237</Paragraphs>
  <Slides>26</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1" baseType="lpstr">
      <vt:lpstr>Arial</vt:lpstr>
      <vt:lpstr>Times New Roman</vt:lpstr>
      <vt:lpstr>Symbol</vt:lpstr>
      <vt:lpstr>Diseño predeterminado</vt:lpstr>
      <vt:lpstr>Fotografía de Microsoft Photo Editor 3.0</vt:lpstr>
      <vt:lpstr>Creación de un Laboratorio para Análisis de Materiales No-Metálicos y Elaboración de su Manual de Procedimientos basado en Normas ASTM</vt:lpstr>
      <vt:lpstr>Sección de Molienda.</vt:lpstr>
      <vt:lpstr>Sección de Análisis.</vt:lpstr>
      <vt:lpstr>Razones</vt:lpstr>
      <vt:lpstr>SONDEO DE EMPRESAS INTERESADAS EN USAR LOS SERVICIOS DE NUESTRO LABORATORIO.</vt:lpstr>
      <vt:lpstr>OBJETIVOS GENERALES Y ESPECIFICOS.</vt:lpstr>
      <vt:lpstr>INTRODUCCION.</vt:lpstr>
      <vt:lpstr>Trituración y Molienda.</vt:lpstr>
      <vt:lpstr>Molinos de Tambor Giratorio.</vt:lpstr>
      <vt:lpstr>ANÁLISIS QUÍMICO </vt:lpstr>
      <vt:lpstr>ANÁLISIS TERMOQUÍMICOS Y TERMO FÍSICOS</vt:lpstr>
      <vt:lpstr>Diapositiva 12</vt:lpstr>
      <vt:lpstr>Diapositiva 13</vt:lpstr>
      <vt:lpstr> TAMAÑO Y FORMA DE LA PARTÍCULA</vt:lpstr>
      <vt:lpstr>RESULTADO ANALISIS DE TAMAÑO DE PARTICULA CON SEDIGRAPH.</vt:lpstr>
      <vt:lpstr>Diapositiva 16</vt:lpstr>
      <vt:lpstr>REOLOGIA </vt:lpstr>
      <vt:lpstr>Diapositiva 18</vt:lpstr>
      <vt:lpstr>ESPECIFICACIONES DEL VISCOSIMETRO.</vt:lpstr>
      <vt:lpstr>Diapositiva 20</vt:lpstr>
      <vt:lpstr>Manual de Prácticas.</vt:lpstr>
      <vt:lpstr>Diapositiva 22</vt:lpstr>
      <vt:lpstr>Diapositiva 23</vt:lpstr>
      <vt:lpstr>Diapositiva 24</vt:lpstr>
      <vt:lpstr>Diapositiva 25</vt:lpstr>
      <vt:lpstr>Diapositiva 26</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Ayudante</cp:lastModifiedBy>
  <cp:revision>20</cp:revision>
  <dcterms:created xsi:type="dcterms:W3CDTF">2005-11-05T17:11:33Z</dcterms:created>
  <dcterms:modified xsi:type="dcterms:W3CDTF">2009-07-16T20:08:17Z</dcterms:modified>
</cp:coreProperties>
</file>