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83" autoAdjust="0"/>
  </p:normalViewPr>
  <p:slideViewPr>
    <p:cSldViewPr>
      <p:cViewPr>
        <p:scale>
          <a:sx n="75" d="100"/>
          <a:sy n="75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6387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6388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6389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63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1E882F6D-7EA1-47CA-A33C-8EA69D8257A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4BC17-C55F-4A87-B054-090A3E7AF35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C885F-A7E3-4144-AFA1-AB654FDDE6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ítulo, clip multimedia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medios"/>
          <p:cNvSpPr>
            <a:spLocks noGrp="1"/>
          </p:cNvSpPr>
          <p:nvPr>
            <p:ph type="media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40E9D6-1CB5-4B27-8511-A23E760D929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95263" y="228600"/>
            <a:ext cx="8339137" cy="579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EA5452-0891-46C3-85DE-EF773FE4B90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18AB1-27D5-4C43-80DA-32E9C487E12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2DAB4-E0B9-4A29-BCCA-F8CD0DF637D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F9E84-3335-46CA-885C-CD82CAA81C2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8D068-18F7-4664-95A5-06611B1A77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28876-C9A9-4D47-9756-3E062A0165E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A866-03AC-47E0-941D-738A278C05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20C2F-B379-4EA8-A214-B20FE0B43F1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9CCE8-1310-4E78-99A7-C271B8D89DE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536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536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E08AA6B-EB87-4AA6-87B3-AA3F5B90ABC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47813" y="469900"/>
            <a:ext cx="5688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400" dirty="0"/>
              <a:t>I Jornadas Técnicas de Diseño y Arquitectura Naval, </a:t>
            </a:r>
          </a:p>
          <a:p>
            <a:pPr algn="ctr">
              <a:tabLst>
                <a:tab pos="2700338" algn="ctr"/>
                <a:tab pos="5400675" algn="r"/>
              </a:tabLst>
            </a:pPr>
            <a:r>
              <a:rPr lang="es-ES" sz="1400" dirty="0"/>
              <a:t>Colegio de Ingenieros Navales del Ecuador, Guayaquil, Abril 2007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1200" y="2652713"/>
            <a:ext cx="7721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ES" sz="2400" b="1" dirty="0"/>
              <a:t>ANALISIS DE LA ESTABILIDAD DE CATAMARANES</a:t>
            </a:r>
            <a:endParaRPr lang="es-ES" sz="2400" dirty="0"/>
          </a:p>
          <a:p>
            <a:pPr algn="ctr"/>
            <a:endParaRPr lang="es-ES" dirty="0"/>
          </a:p>
          <a:p>
            <a:pPr algn="ctr"/>
            <a:r>
              <a:rPr lang="es-ES" dirty="0"/>
              <a:t>Por: José R. Marín L.,</a:t>
            </a:r>
          </a:p>
          <a:p>
            <a:pPr algn="ctr"/>
            <a:r>
              <a:rPr lang="es-ES" dirty="0" err="1"/>
              <a:t>Ph.D.</a:t>
            </a:r>
            <a:r>
              <a:rPr lang="es-ES" dirty="0"/>
              <a:t> Ing. Naval,</a:t>
            </a:r>
          </a:p>
          <a:p>
            <a:pPr algn="ctr"/>
            <a:r>
              <a:rPr lang="es-ES" dirty="0"/>
              <a:t>Facultad de Ingeniería Marítima y Ciencias del Mar, ESPOL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5" grpId="1"/>
      <p:bldP spid="2056" grpId="0"/>
      <p:bldP spid="205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00113" y="547688"/>
            <a:ext cx="372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Requerimientos de la OMI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27088" y="1557338"/>
            <a:ext cx="757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Ref. [8] OMI, Código NGV 2000, Código internacional de seguridad para </a:t>
            </a:r>
          </a:p>
          <a:p>
            <a:r>
              <a:rPr lang="es-ES"/>
              <a:t>naves de gran velocidad, Resolución MSC.97 (73).  OMI, 2005</a:t>
            </a:r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2"/>
          <a:srcRect r="24139" b="67223"/>
          <a:stretch>
            <a:fillRect/>
          </a:stretch>
        </p:blipFill>
        <p:spPr bwMode="auto">
          <a:xfrm>
            <a:off x="755650" y="2349500"/>
            <a:ext cx="381635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3"/>
          <a:srcRect l="6262" r="5098"/>
          <a:stretch>
            <a:fillRect/>
          </a:stretch>
        </p:blipFill>
        <p:spPr bwMode="auto">
          <a:xfrm>
            <a:off x="5008563" y="2420938"/>
            <a:ext cx="2803525" cy="3168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5" grpId="1"/>
      <p:bldP spid="28676" grpId="0"/>
      <p:bldP spid="2867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00113" y="547688"/>
            <a:ext cx="486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Conclusiones y Recomendaciones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950913" y="1792288"/>
            <a:ext cx="6483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ES"/>
              <a:t>SHCP puede usarse para analizar Catamaranes</a:t>
            </a:r>
          </a:p>
          <a:p>
            <a:pPr marL="342900" indent="-342900"/>
            <a:r>
              <a:rPr lang="es-ES"/>
              <a:t>      definiendo el espacio entre semicascos como un apéndice</a:t>
            </a:r>
          </a:p>
          <a:p>
            <a:pPr marL="342900" indent="-342900"/>
            <a:r>
              <a:rPr lang="es-ES"/>
              <a:t>      negativo.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042988" y="2852738"/>
            <a:ext cx="6889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s-ES"/>
              <a:t>2. Curva de Estabilidad Intacta con elevadísima pendiente, con un</a:t>
            </a:r>
          </a:p>
          <a:p>
            <a:pPr marL="342900" indent="-342900"/>
            <a:r>
              <a:rPr lang="es-ES"/>
              <a:t>    máximo a un ángulo bajo, de manera que para su definición se</a:t>
            </a:r>
          </a:p>
          <a:p>
            <a:pPr marL="342900" indent="-342900"/>
            <a:r>
              <a:rPr lang="es-ES"/>
              <a:t>    requieren de escoras con pequeños incrementos entre sí.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042988" y="3860800"/>
            <a:ext cx="6826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s-ES"/>
              <a:t>3. En el ejemplo desarrollado, la inundación de un compartimento</a:t>
            </a:r>
          </a:p>
          <a:p>
            <a:pPr marL="342900" indent="-342900"/>
            <a:r>
              <a:rPr lang="es-ES"/>
              <a:t>    central de buena longitud, influyó relativamente poco en la</a:t>
            </a:r>
          </a:p>
          <a:p>
            <a:pPr marL="342900" indent="-342900"/>
            <a:r>
              <a:rPr lang="es-ES"/>
              <a:t>    curva de estabilidad, pero habría que trabajar más en el futuro.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116013" y="4797425"/>
            <a:ext cx="6788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s-ES"/>
              <a:t>4. Los criterios de Estabilidad a satisfacer están dados en la</a:t>
            </a:r>
          </a:p>
          <a:p>
            <a:pPr marL="342900" indent="-342900"/>
            <a:r>
              <a:rPr lang="es-ES"/>
              <a:t>    NGV 2000 Anexo 7, tanto para la condición Intacta como para </a:t>
            </a:r>
          </a:p>
          <a:p>
            <a:pPr marL="342900" indent="-342900"/>
            <a:r>
              <a:rPr lang="es-ES"/>
              <a:t>    después de una avería.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148263" y="5851525"/>
            <a:ext cx="296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MUCHAS GRACIAS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500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500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3" grpId="0"/>
      <p:bldP spid="29703" grpId="1"/>
      <p:bldP spid="29704" grpId="0"/>
      <p:bldP spid="29704" grpId="1"/>
      <p:bldP spid="29705" grpId="0"/>
      <p:bldP spid="29705" grpId="1"/>
      <p:bldP spid="29706" grpId="0"/>
      <p:bldP spid="29706" grpId="1"/>
      <p:bldP spid="297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755650" y="2492375"/>
          <a:ext cx="3076575" cy="3384550"/>
        </p:xfrm>
        <a:graphic>
          <a:graphicData uri="http://schemas.openxmlformats.org/presentationml/2006/ole">
            <p:oleObj spid="_x0000_s17412" name="Drawing" r:id="rId3" imgW="8782200" imgH="5667480" progId="AutoCAD.Drawing.15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692275" y="2276475"/>
          <a:ext cx="5832475" cy="3094038"/>
        </p:xfrm>
        <a:graphic>
          <a:graphicData uri="http://schemas.openxmlformats.org/presentationml/2006/ole">
            <p:oleObj spid="_x0000_s17414" name="Drawing" r:id="rId4" imgW="9039225" imgH="4857750" progId="AutoCAD.Drawing.15">
              <p:embed/>
            </p:oleObj>
          </a:graphicData>
        </a:graphic>
      </p:graphicFrame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900113" y="547688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Cálculos Hidrostáticos de Catamaranes</a:t>
            </a:r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>
            <p:ph sz="half" idx="1"/>
          </p:nvPr>
        </p:nvGraphicFramePr>
        <p:xfrm>
          <a:off x="3779838" y="2708275"/>
          <a:ext cx="4824412" cy="2820988"/>
        </p:xfrm>
        <a:graphic>
          <a:graphicData uri="http://schemas.openxmlformats.org/presentationml/2006/ole">
            <p:oleObj spid="_x0000_s17426" name="Drawing" r:id="rId5" imgW="8782200" imgH="5133960" progId="AutoCAD.Drawing.15">
              <p:embed/>
            </p:oleObj>
          </a:graphicData>
        </a:graphic>
      </p:graphicFrame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879475" y="1576388"/>
            <a:ext cx="421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Integración de propiedades seccionales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6" grpId="0"/>
      <p:bldP spid="17429" grpId="0"/>
      <p:bldP spid="174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00113" y="547688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Cálculos Hidrostáticos de Catamaranes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79475" y="1576388"/>
            <a:ext cx="429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Características de un Catamaràn “típico”</a:t>
            </a:r>
          </a:p>
        </p:txBody>
      </p:sp>
      <p:pic>
        <p:nvPicPr>
          <p:cNvPr id="20644" name="Picture 164"/>
          <p:cNvPicPr>
            <a:picLocks noChangeAspect="1" noChangeArrowheads="1"/>
          </p:cNvPicPr>
          <p:nvPr/>
        </p:nvPicPr>
        <p:blipFill>
          <a:blip r:embed="rId3"/>
          <a:srcRect r="50029"/>
          <a:stretch>
            <a:fillRect/>
          </a:stretch>
        </p:blipFill>
        <p:spPr bwMode="auto">
          <a:xfrm>
            <a:off x="1187450" y="2133600"/>
            <a:ext cx="2879725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645" name="Object 165"/>
          <p:cNvGraphicFramePr>
            <a:graphicFrameLocks noChangeAspect="1"/>
          </p:cNvGraphicFramePr>
          <p:nvPr/>
        </p:nvGraphicFramePr>
        <p:xfrm>
          <a:off x="5380038" y="1557338"/>
          <a:ext cx="2287587" cy="2447925"/>
        </p:xfrm>
        <a:graphic>
          <a:graphicData uri="http://schemas.openxmlformats.org/presentationml/2006/ole">
            <p:oleObj spid="_x0000_s20645" name="Drawing" r:id="rId4" imgW="8782050" imgH="5257800" progId="AutoCAD.Drawing.15">
              <p:embed/>
            </p:oleObj>
          </a:graphicData>
        </a:graphic>
      </p:graphicFrame>
      <p:graphicFrame>
        <p:nvGraphicFramePr>
          <p:cNvPr id="20647" name="Object 167"/>
          <p:cNvGraphicFramePr>
            <a:graphicFrameLocks noChangeAspect="1"/>
          </p:cNvGraphicFramePr>
          <p:nvPr/>
        </p:nvGraphicFramePr>
        <p:xfrm>
          <a:off x="1979613" y="4005263"/>
          <a:ext cx="4824412" cy="2081212"/>
        </p:xfrm>
        <a:graphic>
          <a:graphicData uri="http://schemas.openxmlformats.org/presentationml/2006/ole">
            <p:oleObj spid="_x0000_s20647" name="Drawing" r:id="rId5" imgW="8924925" imgH="5029200" progId="AutoCAD.Drawing.15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20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20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20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0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0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20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0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0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20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20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20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00113" y="547688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Cálculos Hidrostáticos de Catamaranes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192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Archivo de Datos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916238" y="1412875"/>
            <a:ext cx="5976937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800"/>
              <a:t>001</a:t>
            </a:r>
          </a:p>
          <a:p>
            <a:r>
              <a:rPr lang="es-ES" sz="800"/>
              <a:t>CATAMARAN 29</a:t>
            </a:r>
          </a:p>
          <a:p>
            <a:r>
              <a:rPr lang="es-ES" sz="800"/>
              <a:t>FECHA</a:t>
            </a:r>
          </a:p>
          <a:p>
            <a:r>
              <a:rPr lang="es-ES" sz="800"/>
              <a:t>  1  6  8  0  0  0  0  0  0  0</a:t>
            </a:r>
          </a:p>
          <a:p>
            <a:r>
              <a:rPr lang="es-ES" sz="800"/>
              <a:t>0.145E01 .05 .05  0.290E+02  1.0  </a:t>
            </a:r>
            <a:r>
              <a:rPr lang="es-ES" sz="800" b="1"/>
              <a:t>1</a:t>
            </a:r>
            <a:r>
              <a:rPr lang="es-ES" sz="800"/>
              <a:t>  2  (Número de apéndices)</a:t>
            </a:r>
          </a:p>
          <a:p>
            <a:r>
              <a:rPr lang="es-ES" sz="800"/>
              <a:t>0.000   3.850   3.775   0</a:t>
            </a:r>
          </a:p>
          <a:p>
            <a:r>
              <a:rPr lang="es-ES" sz="800"/>
              <a:t>0.000   3.851   3.776   7777</a:t>
            </a:r>
          </a:p>
          <a:p>
            <a:r>
              <a:rPr lang="es-ES" sz="800"/>
              <a:t>0.000   3.852   3.777   7777</a:t>
            </a:r>
          </a:p>
          <a:p>
            <a:r>
              <a:rPr lang="es-ES" sz="800"/>
              <a:t>0.000   3.850   3.800   8888</a:t>
            </a:r>
          </a:p>
          <a:p>
            <a:r>
              <a:rPr lang="es-ES" sz="800"/>
              <a:t>…</a:t>
            </a:r>
          </a:p>
          <a:p>
            <a:r>
              <a:rPr lang="es-ES" sz="800"/>
              <a:t>10.000  3.850   0.012   0</a:t>
            </a:r>
          </a:p>
          <a:p>
            <a:r>
              <a:rPr lang="es-ES" sz="800"/>
              <a:t>10.000  5.300   0.650   7777</a:t>
            </a:r>
          </a:p>
          <a:p>
            <a:r>
              <a:rPr lang="es-ES" sz="800"/>
              <a:t>10.000  5.450   2.600   7777</a:t>
            </a:r>
          </a:p>
          <a:p>
            <a:r>
              <a:rPr lang="es-ES" sz="800"/>
              <a:t>10.000  5.504   3.500   8888</a:t>
            </a:r>
          </a:p>
          <a:p>
            <a:r>
              <a:rPr lang="es-ES" sz="800"/>
              <a:t>…</a:t>
            </a:r>
          </a:p>
          <a:p>
            <a:r>
              <a:rPr lang="es-ES" sz="800"/>
              <a:t>20.000  3.850   0.800   0</a:t>
            </a:r>
          </a:p>
          <a:p>
            <a:r>
              <a:rPr lang="es-ES" sz="800"/>
              <a:t>20.000  4.950   0.925   7777</a:t>
            </a:r>
          </a:p>
          <a:p>
            <a:r>
              <a:rPr lang="es-ES" sz="800"/>
              <a:t>20.000  5.100   2.600   7777</a:t>
            </a:r>
          </a:p>
          <a:p>
            <a:r>
              <a:rPr lang="es-ES" sz="800"/>
              <a:t>20.000  5.200   3.650   9999</a:t>
            </a:r>
            <a:endParaRPr lang="es-ES" sz="800" b="1"/>
          </a:p>
          <a:p>
            <a:r>
              <a:rPr lang="es-ES" sz="800" b="1"/>
              <a:t>1 -1espacio entre cascos ...</a:t>
            </a:r>
          </a:p>
          <a:p>
            <a:r>
              <a:rPr lang="es-ES" sz="800" b="1"/>
              <a:t>0.145E+01 .005 .005 0.290E+02  1.0  0  2</a:t>
            </a:r>
          </a:p>
          <a:p>
            <a:r>
              <a:rPr lang="es-ES" sz="800" b="1"/>
              <a:t>0       3.85            3.77478 0</a:t>
            </a:r>
          </a:p>
          <a:p>
            <a:r>
              <a:rPr lang="es-ES" sz="800" b="1"/>
              <a:t>0       3.849           3.77578 7777</a:t>
            </a:r>
          </a:p>
          <a:p>
            <a:r>
              <a:rPr lang="es-ES" sz="800" b="1"/>
              <a:t>0       3.848           3.77678 7777</a:t>
            </a:r>
          </a:p>
          <a:p>
            <a:r>
              <a:rPr lang="es-ES" sz="800" b="1"/>
              <a:t>0       3.849963379     3.8     8888</a:t>
            </a:r>
          </a:p>
          <a:p>
            <a:r>
              <a:rPr lang="es-ES" sz="800" b="1"/>
              <a:t>…</a:t>
            </a:r>
          </a:p>
          <a:p>
            <a:r>
              <a:rPr lang="es-ES" sz="800" b="1"/>
              <a:t>10.00   3.850   0.012   0</a:t>
            </a:r>
          </a:p>
          <a:p>
            <a:r>
              <a:rPr lang="es-ES" sz="800" b="1"/>
              <a:t>10.00   2.400   0.650   7777</a:t>
            </a:r>
          </a:p>
          <a:p>
            <a:r>
              <a:rPr lang="es-ES" sz="800" b="1"/>
              <a:t>10.00   2.250   2.590   7777</a:t>
            </a:r>
          </a:p>
          <a:p>
            <a:r>
              <a:rPr lang="es-ES" sz="800" b="1"/>
              <a:t>10.00   0.0     2.611   8888</a:t>
            </a:r>
          </a:p>
          <a:p>
            <a:r>
              <a:rPr lang="es-ES" sz="800" b="1"/>
              <a:t>…</a:t>
            </a:r>
          </a:p>
          <a:p>
            <a:r>
              <a:rPr lang="es-ES" sz="800" b="1"/>
              <a:t>20      3.85    0.8     0</a:t>
            </a:r>
          </a:p>
          <a:p>
            <a:r>
              <a:rPr lang="es-ES" sz="800" b="1"/>
              <a:t>20      2.75    0.925   7777</a:t>
            </a:r>
          </a:p>
          <a:p>
            <a:r>
              <a:rPr lang="es-ES" sz="800" b="1"/>
              <a:t>20      2.6     2.6     7777</a:t>
            </a:r>
          </a:p>
          <a:p>
            <a:r>
              <a:rPr lang="es-ES" sz="800" b="1"/>
              <a:t>20      2.5     3.65    9999</a:t>
            </a:r>
            <a:endParaRPr lang="es-ES" sz="800"/>
          </a:p>
          <a:p>
            <a:r>
              <a:rPr lang="es-ES" sz="800"/>
              <a:t>9999999999 9999999999 1.40 0.00 .9756 </a:t>
            </a:r>
          </a:p>
          <a:p>
            <a:r>
              <a:rPr lang="es-ES" sz="800"/>
              <a:t>14 0 0 0 0.0        HIDROSTATICAS</a:t>
            </a:r>
          </a:p>
          <a:p>
            <a:r>
              <a:rPr lang="es-ES" sz="800"/>
              <a:t>1.00  1.10 1.20 1.57 1.70 1.90 2.10</a:t>
            </a:r>
          </a:p>
          <a:p>
            <a:r>
              <a:rPr lang="es-ES" sz="800"/>
              <a:t>2.30  2.50 2.59 2.61 2.70 2.90 3.10</a:t>
            </a: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>
            <p:ph/>
          </p:nvPr>
        </p:nvGraphicFramePr>
        <p:xfrm>
          <a:off x="5003800" y="2852738"/>
          <a:ext cx="3529013" cy="1987550"/>
        </p:xfrm>
        <a:graphic>
          <a:graphicData uri="http://schemas.openxmlformats.org/presentationml/2006/ole">
            <p:oleObj spid="_x0000_s22537" name="Drawing" r:id="rId3" imgW="8924925" imgH="5029200" progId="AutoCAD.Drawing.15">
              <p:embed/>
            </p:oleObj>
          </a:graphicData>
        </a:graphic>
      </p:graphicFrame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7499350" y="4202113"/>
            <a:ext cx="720725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8210550" y="3573463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2771775" y="2565400"/>
            <a:ext cx="1727200" cy="7191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4427538" y="3068638"/>
            <a:ext cx="3744912" cy="10810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2771775" y="4508500"/>
            <a:ext cx="1727200" cy="71913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6832600" y="3789363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6804025" y="4194175"/>
            <a:ext cx="720725" cy="358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4427538" y="4292600"/>
            <a:ext cx="2449512" cy="7207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4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7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0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8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83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6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9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92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5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2" grpId="1"/>
      <p:bldP spid="22536" grpId="0"/>
      <p:bldP spid="22536" grpId="1"/>
      <p:bldP spid="22540" grpId="0" animBg="1"/>
      <p:bldP spid="22540" grpId="1" animBg="1"/>
      <p:bldP spid="22541" grpId="0" animBg="1"/>
      <p:bldP spid="22541" grpId="1" animBg="1"/>
      <p:bldP spid="22542" grpId="0" animBg="1"/>
      <p:bldP spid="22542" grpId="1" animBg="1"/>
      <p:bldP spid="22543" grpId="0" animBg="1"/>
      <p:bldP spid="22543" grpId="1" animBg="1"/>
      <p:bldP spid="22544" grpId="0" animBg="1"/>
      <p:bldP spid="22544" grpId="1" animBg="1"/>
      <p:bldP spid="22545" grpId="0" animBg="1"/>
      <p:bldP spid="22545" grpId="1" animBg="1"/>
      <p:bldP spid="22546" grpId="0" animBg="1"/>
      <p:bldP spid="22546" grpId="1" animBg="1"/>
      <p:bldP spid="22547" grpId="0" animBg="1"/>
      <p:bldP spid="2254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00113" y="547688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Cálculos Hidrostáticos de Catamaranes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Resultados Hidrostáticos</a:t>
            </a: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051300"/>
            <a:ext cx="3313112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0413" y="4122738"/>
            <a:ext cx="367347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4284663" y="1852613"/>
          <a:ext cx="4210050" cy="1936750"/>
        </p:xfrm>
        <a:graphic>
          <a:graphicData uri="http://schemas.openxmlformats.org/presentationml/2006/ole">
            <p:oleObj spid="_x0000_s23562" name="Drawing" r:id="rId5" imgW="10963440" imgH="5124600" progId="AutoCAD.Drawing.15">
              <p:embed/>
            </p:oleObj>
          </a:graphicData>
        </a:graphic>
      </p:graphicFrame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930400" y="558323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Semicasco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475288" y="55626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Catamaràn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2524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1879600" y="2359025"/>
          <a:ext cx="1655763" cy="1430338"/>
        </p:xfrm>
        <a:graphic>
          <a:graphicData uri="http://schemas.openxmlformats.org/presentationml/2006/ole">
            <p:oleObj spid="_x0000_s23566" name="Drawing" r:id="rId6" imgW="8782050" imgH="5257800" progId="AutoCAD.Drawing.15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6" grpId="1"/>
      <p:bldP spid="23564" grpId="0"/>
      <p:bldP spid="23564" grpId="1"/>
      <p:bldP spid="23565" grpId="0"/>
      <p:bldP spid="2356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00113" y="547688"/>
            <a:ext cx="549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Curvas de Estabilidad de Catamaranes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16013" y="1557338"/>
            <a:ext cx="205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Estabilidad Intacta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023938" y="2154238"/>
            <a:ext cx="398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200"/>
              <a:t>2 0  124.70  96.70 0. 0. 0. 0. 0. ESTABILIDAD INTACTA</a:t>
            </a:r>
          </a:p>
          <a:p>
            <a:r>
              <a:rPr lang="es-ES" sz="1200"/>
              <a:t>1 0 -1.10 -0.89 0.000 0.0 0.0 0.0 0.0 1 </a:t>
            </a:r>
          </a:p>
          <a:p>
            <a:r>
              <a:rPr lang="es-ES" sz="1200"/>
              <a:t>2.625 2.975 0.0 0.0 0.0 0.0 0.0            </a:t>
            </a:r>
          </a:p>
          <a:p>
            <a:r>
              <a:rPr lang="es-ES" sz="1200"/>
              <a:t>10 3. 6. 9. 12. 15. 18. 21. 24. 27. 30.</a:t>
            </a:r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844675"/>
            <a:ext cx="24765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1547813" y="4221163"/>
          <a:ext cx="1371600" cy="266700"/>
        </p:xfrm>
        <a:graphic>
          <a:graphicData uri="http://schemas.openxmlformats.org/presentationml/2006/ole">
            <p:oleObj spid="_x0000_s24590" name="Ecuación" r:id="rId4" imgW="1371600" imgH="266700" progId="Equation.3">
              <p:embed/>
            </p:oleObj>
          </a:graphicData>
        </a:graphic>
      </p:graphicFrame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1579563" y="4514850"/>
          <a:ext cx="1079500" cy="434975"/>
        </p:xfrm>
        <a:graphic>
          <a:graphicData uri="http://schemas.openxmlformats.org/presentationml/2006/ole">
            <p:oleObj spid="_x0000_s24592" name="Ecuación" r:id="rId5" imgW="1079280" imgH="431640" progId="Equation.3">
              <p:embed/>
            </p:oleObj>
          </a:graphicData>
        </a:graphic>
      </p:graphicFrame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1547813" y="5157788"/>
          <a:ext cx="1228725" cy="200025"/>
        </p:xfrm>
        <a:graphic>
          <a:graphicData uri="http://schemas.openxmlformats.org/presentationml/2006/ole">
            <p:oleObj spid="_x0000_s24594" name="Ecuación" r:id="rId6" imgW="1231366" imgH="203112" progId="Equation.3">
              <p:embed/>
            </p:oleObj>
          </a:graphicData>
        </a:graphic>
      </p:graphicFrame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187450" y="36449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Comprobación</a:t>
            </a:r>
          </a:p>
        </p:txBody>
      </p:sp>
      <p:pic>
        <p:nvPicPr>
          <p:cNvPr id="24597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95738" y="3933825"/>
            <a:ext cx="3671887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0" grpId="1"/>
      <p:bldP spid="24588" grpId="0"/>
      <p:bldP spid="24588" grpId="1"/>
      <p:bldP spid="24596" grpId="0"/>
      <p:bldP spid="2459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00113" y="547688"/>
            <a:ext cx="549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Curvas de Estabilidad de Catamaranes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16013" y="1557338"/>
            <a:ext cx="514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Estabilidad Intacta, comparación con Monocasco</a:t>
            </a:r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65400"/>
            <a:ext cx="338455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276475"/>
            <a:ext cx="27368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4149725"/>
            <a:ext cx="2735263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00113" y="547688"/>
            <a:ext cx="549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Curvas de Estabilidad de Catamaranes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27088" y="1557338"/>
            <a:ext cx="371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Estabilidad despuès de una Avería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08038" y="2035175"/>
            <a:ext cx="530225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000"/>
              <a:t>001  2.625   ESTABILIDAD EN AVERIA</a:t>
            </a:r>
          </a:p>
          <a:p>
            <a:r>
              <a:rPr lang="es-ES" sz="1000"/>
              <a:t>10 0.0 3.0 6. 9. 12. 15. 18. 21. 24. 27.</a:t>
            </a:r>
          </a:p>
          <a:p>
            <a:r>
              <a:rPr lang="es-ES" sz="1000"/>
              <a:t>101 COMPART. BAJO CBTA.            1 0.9  12.50  19.00 999999 999999 999999 999999</a:t>
            </a:r>
          </a:p>
          <a:p>
            <a:r>
              <a:rPr lang="es-ES" sz="1000"/>
              <a:t>800 ESPACIO ENTRE SEMICASCO 1-0.9  12.50  19.00 999999 999999 999999 999999</a:t>
            </a:r>
            <a:r>
              <a:rPr lang="es-ES" sz="1000" b="1"/>
              <a:t>+1</a:t>
            </a:r>
            <a:endParaRPr lang="es-ES" sz="1000"/>
          </a:p>
          <a:p>
            <a:r>
              <a:rPr lang="es-ES" sz="1000"/>
              <a:t>0.1450E+01 .005  .005  0.2900E+02  1.0  0  2 SPAC,ZSC,YSC,LBP,PSC,NAPN,KINDO</a:t>
            </a:r>
          </a:p>
          <a:p>
            <a:r>
              <a:rPr lang="es-ES" sz="1000"/>
              <a:t>0       3.85            3.77478 0</a:t>
            </a:r>
          </a:p>
          <a:p>
            <a:r>
              <a:rPr lang="es-ES" sz="1000"/>
              <a:t>0       3.849           3.77578 7777</a:t>
            </a:r>
          </a:p>
          <a:p>
            <a:r>
              <a:rPr lang="es-ES" sz="1000"/>
              <a:t>0       3.848           3.77678 7777</a:t>
            </a:r>
          </a:p>
          <a:p>
            <a:r>
              <a:rPr lang="es-ES" sz="1000"/>
              <a:t>0       3.849963379     3.8     8888</a:t>
            </a:r>
          </a:p>
          <a:p>
            <a:r>
              <a:rPr lang="es-ES" sz="1000"/>
              <a:t>…</a:t>
            </a:r>
          </a:p>
          <a:p>
            <a:r>
              <a:rPr lang="es-ES" sz="1000"/>
              <a:t>10.00   3.850   0.012   0</a:t>
            </a:r>
          </a:p>
          <a:p>
            <a:r>
              <a:rPr lang="es-ES" sz="1000"/>
              <a:t>10.00   2.400   0.650   7777</a:t>
            </a:r>
          </a:p>
          <a:p>
            <a:r>
              <a:rPr lang="es-ES" sz="1000"/>
              <a:t>10.00   2.250   2.600   8888</a:t>
            </a:r>
          </a:p>
          <a:p>
            <a:r>
              <a:rPr lang="es-ES" sz="1000"/>
              <a:t>…</a:t>
            </a:r>
          </a:p>
          <a:p>
            <a:r>
              <a:rPr lang="es-ES" sz="1000"/>
              <a:t>20      3.85    0.8     0</a:t>
            </a:r>
          </a:p>
          <a:p>
            <a:r>
              <a:rPr lang="es-ES" sz="1000"/>
              <a:t>20      2.75    0.925   7777</a:t>
            </a:r>
          </a:p>
          <a:p>
            <a:r>
              <a:rPr lang="es-ES" sz="1000"/>
              <a:t>20      2.6     2.6     7777</a:t>
            </a:r>
          </a:p>
          <a:p>
            <a:r>
              <a:rPr lang="es-ES" sz="1000"/>
              <a:t>20      2.5     3.65    9999</a:t>
            </a:r>
          </a:p>
          <a:p>
            <a:r>
              <a:rPr lang="es-ES" sz="1000"/>
              <a:t>999</a:t>
            </a:r>
          </a:p>
          <a:p>
            <a:r>
              <a:rPr lang="es-ES" sz="1000"/>
              <a:t>  101  800  000  000  000  000  000  000  000  000  000  000  000  000  000 0</a:t>
            </a:r>
          </a:p>
          <a:p>
            <a:r>
              <a:rPr lang="es-ES" sz="1000"/>
              <a:t>99999 0     0 0 0 0 0 0 0 0 0 0 0 0 0 0</a:t>
            </a:r>
          </a:p>
          <a:p>
            <a:r>
              <a:rPr lang="es-ES" sz="1000"/>
              <a:t>001     2.975</a:t>
            </a:r>
          </a:p>
          <a:p>
            <a:r>
              <a:rPr lang="es-ES" sz="1000"/>
              <a:t>-0.89   96.70  9999999999  9999999999   .9756  DESIN</a:t>
            </a:r>
          </a:p>
          <a:p>
            <a:r>
              <a:rPr lang="es-ES" sz="1000"/>
              <a:t>  101  800  000  000  000  000  000  000  000  000  000  000  000  000  000 0</a:t>
            </a:r>
          </a:p>
          <a:p>
            <a:r>
              <a:rPr lang="es-ES" sz="1000"/>
              <a:t>99999 99999 0 0 0 0 0 0 0 0 0 0 0 0 0 0</a:t>
            </a:r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5364163" y="2852738"/>
          <a:ext cx="3240087" cy="2544762"/>
        </p:xfrm>
        <a:graphic>
          <a:graphicData uri="http://schemas.openxmlformats.org/presentationml/2006/ole">
            <p:oleObj spid="_x0000_s26633" name="Drawing" r:id="rId3" imgW="9039225" imgH="4857750" progId="AutoCAD.Drawing.15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2" grpId="0"/>
      <p:bldP spid="2663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651500" y="6461125"/>
            <a:ext cx="312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</a:pPr>
            <a:r>
              <a:rPr lang="es-ES" sz="1000"/>
              <a:t>I Jornadas Técnicas de Diseño y Arquitectura Naval </a:t>
            </a:r>
          </a:p>
          <a:p>
            <a:pPr algn="ctr">
              <a:tabLst>
                <a:tab pos="2700338" algn="ctr"/>
                <a:tab pos="5400675" algn="r"/>
              </a:tabLst>
            </a:pPr>
            <a:endParaRPr lang="es-ES" sz="100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00113" y="547688"/>
            <a:ext cx="549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/>
              <a:t>Curvas de Estabilidad de Catamaranes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27088" y="1557338"/>
            <a:ext cx="371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Estabilidad despuès de una Avería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4643438" y="1916113"/>
          <a:ext cx="2089150" cy="1784350"/>
        </p:xfrm>
        <a:graphic>
          <a:graphicData uri="http://schemas.openxmlformats.org/presentationml/2006/ole">
            <p:oleObj spid="_x0000_s27654" name="Drawing" r:id="rId3" imgW="8782200" imgH="5133960" progId="AutoCAD.Drawing.15">
              <p:embed/>
            </p:oleObj>
          </a:graphicData>
        </a:graphic>
      </p:graphicFrame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2133600"/>
            <a:ext cx="2468562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5"/>
          <a:srcRect b="46724"/>
          <a:stretch>
            <a:fillRect/>
          </a:stretch>
        </p:blipFill>
        <p:spPr bwMode="auto">
          <a:xfrm>
            <a:off x="395288" y="3886200"/>
            <a:ext cx="338455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1275" y="4221163"/>
            <a:ext cx="2592388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6516688" y="4076700"/>
          <a:ext cx="2087562" cy="1362075"/>
        </p:xfrm>
        <a:graphic>
          <a:graphicData uri="http://schemas.openxmlformats.org/presentationml/2006/ole">
            <p:oleObj spid="_x0000_s27659" name="Drawing" r:id="rId7" imgW="8782050" imgH="4857750" progId="AutoCAD.Drawing.15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1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336</TotalTime>
  <Words>771</Words>
  <Application>Microsoft Office PowerPoint</Application>
  <PresentationFormat>Presentación en pantalla (4:3)</PresentationFormat>
  <Paragraphs>121</Paragraphs>
  <Slides>11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Times New Roman</vt:lpstr>
      <vt:lpstr>Wingdings</vt:lpstr>
      <vt:lpstr>Arial Black</vt:lpstr>
      <vt:lpstr>Radial</vt:lpstr>
      <vt:lpstr>AutoCAD Drawing</vt:lpstr>
      <vt:lpstr>Microsoft Editor de ecuaciones 3.0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MarJar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 José</dc:creator>
  <cp:lastModifiedBy>Administrador</cp:lastModifiedBy>
  <cp:revision>14</cp:revision>
  <dcterms:created xsi:type="dcterms:W3CDTF">2007-04-19T02:56:10Z</dcterms:created>
  <dcterms:modified xsi:type="dcterms:W3CDTF">2009-07-20T20:01:45Z</dcterms:modified>
</cp:coreProperties>
</file>