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sldIdLst>
    <p:sldId id="260" r:id="rId2"/>
    <p:sldId id="257" r:id="rId3"/>
    <p:sldId id="259" r:id="rId4"/>
    <p:sldId id="261" r:id="rId5"/>
    <p:sldId id="263" r:id="rId6"/>
    <p:sldId id="265" r:id="rId7"/>
    <p:sldId id="267" r:id="rId8"/>
    <p:sldId id="268" r:id="rId9"/>
    <p:sldId id="269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990033"/>
    <a:srgbClr val="00FFCC"/>
    <a:srgbClr val="00CC99"/>
    <a:srgbClr val="CC6600"/>
    <a:srgbClr val="008080"/>
    <a:srgbClr val="66FFCC"/>
    <a:srgbClr val="66FF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711" autoAdjust="0"/>
  </p:normalViewPr>
  <p:slideViewPr>
    <p:cSldViewPr>
      <p:cViewPr>
        <p:scale>
          <a:sx n="65" d="100"/>
          <a:sy n="65" d="100"/>
        </p:scale>
        <p:origin x="-486" y="-2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16.wmf"/><Relationship Id="rId2" Type="http://schemas.openxmlformats.org/officeDocument/2006/relationships/image" Target="../media/image15.wmf"/><Relationship Id="rId1" Type="http://schemas.openxmlformats.org/officeDocument/2006/relationships/image" Target="../media/image14.wmf"/><Relationship Id="rId5" Type="http://schemas.openxmlformats.org/officeDocument/2006/relationships/image" Target="../media/image18.wmf"/><Relationship Id="rId4" Type="http://schemas.openxmlformats.org/officeDocument/2006/relationships/image" Target="../media/image17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24.wmf"/><Relationship Id="rId2" Type="http://schemas.openxmlformats.org/officeDocument/2006/relationships/image" Target="../media/image23.png"/><Relationship Id="rId1" Type="http://schemas.openxmlformats.org/officeDocument/2006/relationships/image" Target="../media/image22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png"/><Relationship Id="rId4" Type="http://schemas.openxmlformats.org/officeDocument/2006/relationships/image" Target="../media/image2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5298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5299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0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1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2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3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4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5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6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7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8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09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0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1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2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5313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5314" name="Rectangle 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00200"/>
            <a:ext cx="7772400" cy="1828800"/>
          </a:xfrm>
        </p:spPr>
        <p:txBody>
          <a:bodyPr anchor="b"/>
          <a:lstStyle>
            <a:lvl1pPr>
              <a:defRPr sz="5700"/>
            </a:lvl1pPr>
          </a:lstStyle>
          <a:p>
            <a:r>
              <a:rPr lang="es-ES"/>
              <a:t>Haga clic para cambiar el estilo de título	</a:t>
            </a:r>
          </a:p>
        </p:txBody>
      </p:sp>
      <p:sp>
        <p:nvSpPr>
          <p:cNvPr id="55315" name="Rectangle 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733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600"/>
            </a:lvl1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55316" name="Rectangle 20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5317" name="Rectangle 21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5318" name="Rectangle 22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01489FC-5C78-463D-9FBC-4035FF5CCB97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903932-995B-48B5-9C10-748C8D6D816B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F4010A-EAA9-49C9-9951-95E1E2DA055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09FFC-A589-4801-ACC1-EFD8C390E5A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E2120E-F515-4EF9-B56B-F8DF7E40DE74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8ABDE1-7D65-447A-884B-FE04D89C931A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0B3F29-93D5-4FC7-B2DE-6F7C616E75B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81045-44E9-4F1D-BCC6-EFE305CA716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AF61F-B8C6-4DA0-AAD9-7DEED84CBCE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8F849-DC1B-44A7-861F-A9F63479FE3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B3D302-6120-4202-B28B-1A056731B90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66FFC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274" name="Group 2"/>
          <p:cNvGrpSpPr>
            <a:grpSpLocks/>
          </p:cNvGrpSpPr>
          <p:nvPr/>
        </p:nvGrpSpPr>
        <p:grpSpPr bwMode="auto">
          <a:xfrm>
            <a:off x="4716463" y="5345113"/>
            <a:ext cx="4427537" cy="1512887"/>
            <a:chOff x="2971" y="3367"/>
            <a:chExt cx="2789" cy="953"/>
          </a:xfrm>
        </p:grpSpPr>
        <p:sp>
          <p:nvSpPr>
            <p:cNvPr id="54275" name="Freeform 3"/>
            <p:cNvSpPr>
              <a:spLocks/>
            </p:cNvSpPr>
            <p:nvPr/>
          </p:nvSpPr>
          <p:spPr bwMode="ltGray">
            <a:xfrm>
              <a:off x="2971" y="3367"/>
              <a:ext cx="2789" cy="953"/>
            </a:xfrm>
            <a:custGeom>
              <a:avLst/>
              <a:gdLst/>
              <a:ahLst/>
              <a:cxnLst>
                <a:cxn ang="0">
                  <a:pos x="2768" y="18"/>
                </a:cxn>
                <a:cxn ang="0">
                  <a:pos x="2678" y="24"/>
                </a:cxn>
                <a:cxn ang="0">
                  <a:pos x="2613" y="102"/>
                </a:cxn>
                <a:cxn ang="0">
                  <a:pos x="2511" y="156"/>
                </a:cxn>
                <a:cxn ang="0">
                  <a:pos x="2505" y="222"/>
                </a:cxn>
                <a:cxn ang="0">
                  <a:pos x="2487" y="246"/>
                </a:cxn>
                <a:cxn ang="0">
                  <a:pos x="2469" y="252"/>
                </a:cxn>
                <a:cxn ang="0">
                  <a:pos x="2397" y="210"/>
                </a:cxn>
                <a:cxn ang="0">
                  <a:pos x="2260" y="192"/>
                </a:cxn>
                <a:cxn ang="0">
                  <a:pos x="2236" y="186"/>
                </a:cxn>
                <a:cxn ang="0">
                  <a:pos x="2218" y="192"/>
                </a:cxn>
                <a:cxn ang="0">
                  <a:pos x="2146" y="228"/>
                </a:cxn>
                <a:cxn ang="0">
                  <a:pos x="2110" y="240"/>
                </a:cxn>
                <a:cxn ang="0">
                  <a:pos x="2086" y="246"/>
                </a:cxn>
                <a:cxn ang="0">
                  <a:pos x="2074" y="258"/>
                </a:cxn>
                <a:cxn ang="0">
                  <a:pos x="2074" y="276"/>
                </a:cxn>
                <a:cxn ang="0">
                  <a:pos x="2051" y="300"/>
                </a:cxn>
                <a:cxn ang="0">
                  <a:pos x="2033" y="312"/>
                </a:cxn>
                <a:cxn ang="0">
                  <a:pos x="2021" y="324"/>
                </a:cxn>
                <a:cxn ang="0">
                  <a:pos x="2009" y="336"/>
                </a:cxn>
                <a:cxn ang="0">
                  <a:pos x="1979" y="342"/>
                </a:cxn>
                <a:cxn ang="0">
                  <a:pos x="1913" y="336"/>
                </a:cxn>
                <a:cxn ang="0">
                  <a:pos x="1877" y="330"/>
                </a:cxn>
                <a:cxn ang="0">
                  <a:pos x="1865" y="342"/>
                </a:cxn>
                <a:cxn ang="0">
                  <a:pos x="1853" y="354"/>
                </a:cxn>
                <a:cxn ang="0">
                  <a:pos x="1823" y="360"/>
                </a:cxn>
                <a:cxn ang="0">
                  <a:pos x="1764" y="342"/>
                </a:cxn>
                <a:cxn ang="0">
                  <a:pos x="1740" y="342"/>
                </a:cxn>
                <a:cxn ang="0">
                  <a:pos x="1716" y="354"/>
                </a:cxn>
                <a:cxn ang="0">
                  <a:pos x="1656" y="425"/>
                </a:cxn>
                <a:cxn ang="0">
                  <a:pos x="1614" y="569"/>
                </a:cxn>
                <a:cxn ang="0">
                  <a:pos x="1614" y="593"/>
                </a:cxn>
                <a:cxn ang="0">
                  <a:pos x="1620" y="641"/>
                </a:cxn>
                <a:cxn ang="0">
                  <a:pos x="1638" y="659"/>
                </a:cxn>
                <a:cxn ang="0">
                  <a:pos x="1632" y="671"/>
                </a:cxn>
                <a:cxn ang="0">
                  <a:pos x="1620" y="683"/>
                </a:cxn>
                <a:cxn ang="0">
                  <a:pos x="1542" y="689"/>
                </a:cxn>
                <a:cxn ang="0">
                  <a:pos x="1465" y="629"/>
                </a:cxn>
                <a:cxn ang="0">
                  <a:pos x="1333" y="587"/>
                </a:cxn>
                <a:cxn ang="0">
                  <a:pos x="1184" y="671"/>
                </a:cxn>
                <a:cxn ang="0">
                  <a:pos x="1016" y="731"/>
                </a:cxn>
                <a:cxn ang="0">
                  <a:pos x="813" y="743"/>
                </a:cxn>
                <a:cxn ang="0">
                  <a:pos x="628" y="701"/>
                </a:cxn>
                <a:cxn ang="0">
                  <a:pos x="568" y="695"/>
                </a:cxn>
                <a:cxn ang="0">
                  <a:pos x="556" y="701"/>
                </a:cxn>
                <a:cxn ang="0">
                  <a:pos x="520" y="731"/>
                </a:cxn>
                <a:cxn ang="0">
                  <a:pos x="436" y="809"/>
                </a:cxn>
                <a:cxn ang="0">
                  <a:pos x="406" y="821"/>
                </a:cxn>
                <a:cxn ang="0">
                  <a:pos x="382" y="821"/>
                </a:cxn>
                <a:cxn ang="0">
                  <a:pos x="335" y="827"/>
                </a:cxn>
                <a:cxn ang="0">
                  <a:pos x="209" y="851"/>
                </a:cxn>
                <a:cxn ang="0">
                  <a:pos x="173" y="857"/>
                </a:cxn>
                <a:cxn ang="0">
                  <a:pos x="125" y="851"/>
                </a:cxn>
                <a:cxn ang="0">
                  <a:pos x="107" y="857"/>
                </a:cxn>
                <a:cxn ang="0">
                  <a:pos x="101" y="875"/>
                </a:cxn>
                <a:cxn ang="0">
                  <a:pos x="83" y="887"/>
                </a:cxn>
                <a:cxn ang="0">
                  <a:pos x="48" y="899"/>
                </a:cxn>
                <a:cxn ang="0">
                  <a:pos x="2780" y="24"/>
                </a:cxn>
              </a:cxnLst>
              <a:rect l="0" t="0" r="r" b="b"/>
              <a:pathLst>
                <a:path w="2780" h="953">
                  <a:moveTo>
                    <a:pt x="2780" y="24"/>
                  </a:moveTo>
                  <a:lnTo>
                    <a:pt x="2774" y="24"/>
                  </a:lnTo>
                  <a:lnTo>
                    <a:pt x="2774" y="18"/>
                  </a:lnTo>
                  <a:lnTo>
                    <a:pt x="2768" y="18"/>
                  </a:lnTo>
                  <a:lnTo>
                    <a:pt x="2756" y="12"/>
                  </a:lnTo>
                  <a:lnTo>
                    <a:pt x="2738" y="6"/>
                  </a:lnTo>
                  <a:lnTo>
                    <a:pt x="2714" y="0"/>
                  </a:lnTo>
                  <a:lnTo>
                    <a:pt x="2678" y="24"/>
                  </a:lnTo>
                  <a:lnTo>
                    <a:pt x="2643" y="54"/>
                  </a:lnTo>
                  <a:lnTo>
                    <a:pt x="2619" y="90"/>
                  </a:lnTo>
                  <a:lnTo>
                    <a:pt x="2613" y="96"/>
                  </a:lnTo>
                  <a:lnTo>
                    <a:pt x="2613" y="102"/>
                  </a:lnTo>
                  <a:lnTo>
                    <a:pt x="2601" y="108"/>
                  </a:lnTo>
                  <a:lnTo>
                    <a:pt x="2583" y="120"/>
                  </a:lnTo>
                  <a:lnTo>
                    <a:pt x="2541" y="132"/>
                  </a:lnTo>
                  <a:lnTo>
                    <a:pt x="2511" y="156"/>
                  </a:lnTo>
                  <a:lnTo>
                    <a:pt x="2511" y="204"/>
                  </a:lnTo>
                  <a:lnTo>
                    <a:pt x="2511" y="210"/>
                  </a:lnTo>
                  <a:lnTo>
                    <a:pt x="2505" y="216"/>
                  </a:lnTo>
                  <a:lnTo>
                    <a:pt x="2505" y="222"/>
                  </a:lnTo>
                  <a:lnTo>
                    <a:pt x="2499" y="228"/>
                  </a:lnTo>
                  <a:lnTo>
                    <a:pt x="2499" y="240"/>
                  </a:lnTo>
                  <a:lnTo>
                    <a:pt x="2493" y="246"/>
                  </a:lnTo>
                  <a:lnTo>
                    <a:pt x="2487" y="246"/>
                  </a:lnTo>
                  <a:lnTo>
                    <a:pt x="2487" y="252"/>
                  </a:lnTo>
                  <a:lnTo>
                    <a:pt x="2481" y="252"/>
                  </a:lnTo>
                  <a:lnTo>
                    <a:pt x="2475" y="252"/>
                  </a:lnTo>
                  <a:lnTo>
                    <a:pt x="2469" y="252"/>
                  </a:lnTo>
                  <a:lnTo>
                    <a:pt x="2457" y="252"/>
                  </a:lnTo>
                  <a:lnTo>
                    <a:pt x="2439" y="258"/>
                  </a:lnTo>
                  <a:lnTo>
                    <a:pt x="2415" y="222"/>
                  </a:lnTo>
                  <a:lnTo>
                    <a:pt x="2397" y="210"/>
                  </a:lnTo>
                  <a:lnTo>
                    <a:pt x="2373" y="216"/>
                  </a:lnTo>
                  <a:lnTo>
                    <a:pt x="2332" y="216"/>
                  </a:lnTo>
                  <a:lnTo>
                    <a:pt x="2296" y="204"/>
                  </a:lnTo>
                  <a:lnTo>
                    <a:pt x="2260" y="192"/>
                  </a:lnTo>
                  <a:lnTo>
                    <a:pt x="2260" y="192"/>
                  </a:lnTo>
                  <a:lnTo>
                    <a:pt x="2248" y="186"/>
                  </a:lnTo>
                  <a:lnTo>
                    <a:pt x="2242" y="186"/>
                  </a:lnTo>
                  <a:lnTo>
                    <a:pt x="2236" y="186"/>
                  </a:lnTo>
                  <a:lnTo>
                    <a:pt x="2230" y="186"/>
                  </a:lnTo>
                  <a:lnTo>
                    <a:pt x="2224" y="192"/>
                  </a:lnTo>
                  <a:lnTo>
                    <a:pt x="2224" y="192"/>
                  </a:lnTo>
                  <a:lnTo>
                    <a:pt x="2218" y="192"/>
                  </a:lnTo>
                  <a:lnTo>
                    <a:pt x="2212" y="198"/>
                  </a:lnTo>
                  <a:lnTo>
                    <a:pt x="2194" y="204"/>
                  </a:lnTo>
                  <a:lnTo>
                    <a:pt x="2170" y="210"/>
                  </a:lnTo>
                  <a:lnTo>
                    <a:pt x="2146" y="228"/>
                  </a:lnTo>
                  <a:lnTo>
                    <a:pt x="2122" y="240"/>
                  </a:lnTo>
                  <a:lnTo>
                    <a:pt x="2116" y="240"/>
                  </a:lnTo>
                  <a:lnTo>
                    <a:pt x="2110" y="240"/>
                  </a:lnTo>
                  <a:lnTo>
                    <a:pt x="2110" y="240"/>
                  </a:lnTo>
                  <a:lnTo>
                    <a:pt x="2104" y="240"/>
                  </a:lnTo>
                  <a:lnTo>
                    <a:pt x="2098" y="246"/>
                  </a:lnTo>
                  <a:lnTo>
                    <a:pt x="2092" y="246"/>
                  </a:lnTo>
                  <a:lnTo>
                    <a:pt x="2086" y="246"/>
                  </a:lnTo>
                  <a:lnTo>
                    <a:pt x="2080" y="252"/>
                  </a:lnTo>
                  <a:lnTo>
                    <a:pt x="2080" y="258"/>
                  </a:lnTo>
                  <a:lnTo>
                    <a:pt x="2074" y="258"/>
                  </a:lnTo>
                  <a:lnTo>
                    <a:pt x="2074" y="258"/>
                  </a:lnTo>
                  <a:lnTo>
                    <a:pt x="2074" y="264"/>
                  </a:lnTo>
                  <a:lnTo>
                    <a:pt x="2074" y="264"/>
                  </a:lnTo>
                  <a:lnTo>
                    <a:pt x="2074" y="270"/>
                  </a:lnTo>
                  <a:lnTo>
                    <a:pt x="2074" y="276"/>
                  </a:lnTo>
                  <a:lnTo>
                    <a:pt x="2069" y="288"/>
                  </a:lnTo>
                  <a:lnTo>
                    <a:pt x="2057" y="300"/>
                  </a:lnTo>
                  <a:lnTo>
                    <a:pt x="2057" y="300"/>
                  </a:lnTo>
                  <a:lnTo>
                    <a:pt x="2051" y="300"/>
                  </a:lnTo>
                  <a:lnTo>
                    <a:pt x="2045" y="300"/>
                  </a:lnTo>
                  <a:lnTo>
                    <a:pt x="2039" y="306"/>
                  </a:lnTo>
                  <a:lnTo>
                    <a:pt x="2033" y="306"/>
                  </a:lnTo>
                  <a:lnTo>
                    <a:pt x="2033" y="312"/>
                  </a:lnTo>
                  <a:lnTo>
                    <a:pt x="2027" y="312"/>
                  </a:lnTo>
                  <a:lnTo>
                    <a:pt x="2027" y="318"/>
                  </a:lnTo>
                  <a:lnTo>
                    <a:pt x="2027" y="318"/>
                  </a:lnTo>
                  <a:lnTo>
                    <a:pt x="2021" y="324"/>
                  </a:lnTo>
                  <a:lnTo>
                    <a:pt x="2021" y="324"/>
                  </a:lnTo>
                  <a:lnTo>
                    <a:pt x="2015" y="330"/>
                  </a:lnTo>
                  <a:lnTo>
                    <a:pt x="2015" y="330"/>
                  </a:lnTo>
                  <a:lnTo>
                    <a:pt x="2009" y="336"/>
                  </a:lnTo>
                  <a:lnTo>
                    <a:pt x="1997" y="336"/>
                  </a:lnTo>
                  <a:lnTo>
                    <a:pt x="1991" y="342"/>
                  </a:lnTo>
                  <a:lnTo>
                    <a:pt x="1985" y="342"/>
                  </a:lnTo>
                  <a:lnTo>
                    <a:pt x="1979" y="342"/>
                  </a:lnTo>
                  <a:lnTo>
                    <a:pt x="1961" y="336"/>
                  </a:lnTo>
                  <a:lnTo>
                    <a:pt x="1925" y="336"/>
                  </a:lnTo>
                  <a:lnTo>
                    <a:pt x="1919" y="336"/>
                  </a:lnTo>
                  <a:lnTo>
                    <a:pt x="1913" y="336"/>
                  </a:lnTo>
                  <a:lnTo>
                    <a:pt x="1895" y="330"/>
                  </a:lnTo>
                  <a:lnTo>
                    <a:pt x="1889" y="330"/>
                  </a:lnTo>
                  <a:lnTo>
                    <a:pt x="1883" y="330"/>
                  </a:lnTo>
                  <a:lnTo>
                    <a:pt x="1877" y="330"/>
                  </a:lnTo>
                  <a:lnTo>
                    <a:pt x="1877" y="330"/>
                  </a:lnTo>
                  <a:lnTo>
                    <a:pt x="1871" y="336"/>
                  </a:lnTo>
                  <a:lnTo>
                    <a:pt x="1871" y="336"/>
                  </a:lnTo>
                  <a:lnTo>
                    <a:pt x="1865" y="342"/>
                  </a:lnTo>
                  <a:lnTo>
                    <a:pt x="1865" y="342"/>
                  </a:lnTo>
                  <a:lnTo>
                    <a:pt x="1859" y="348"/>
                  </a:lnTo>
                  <a:lnTo>
                    <a:pt x="1859" y="348"/>
                  </a:lnTo>
                  <a:lnTo>
                    <a:pt x="1853" y="354"/>
                  </a:lnTo>
                  <a:lnTo>
                    <a:pt x="1847" y="354"/>
                  </a:lnTo>
                  <a:lnTo>
                    <a:pt x="1835" y="360"/>
                  </a:lnTo>
                  <a:lnTo>
                    <a:pt x="1829" y="360"/>
                  </a:lnTo>
                  <a:lnTo>
                    <a:pt x="1823" y="360"/>
                  </a:lnTo>
                  <a:lnTo>
                    <a:pt x="1817" y="360"/>
                  </a:lnTo>
                  <a:lnTo>
                    <a:pt x="1776" y="342"/>
                  </a:lnTo>
                  <a:lnTo>
                    <a:pt x="1770" y="342"/>
                  </a:lnTo>
                  <a:lnTo>
                    <a:pt x="1764" y="342"/>
                  </a:lnTo>
                  <a:lnTo>
                    <a:pt x="1758" y="342"/>
                  </a:lnTo>
                  <a:lnTo>
                    <a:pt x="1746" y="342"/>
                  </a:lnTo>
                  <a:lnTo>
                    <a:pt x="1746" y="342"/>
                  </a:lnTo>
                  <a:lnTo>
                    <a:pt x="1740" y="342"/>
                  </a:lnTo>
                  <a:lnTo>
                    <a:pt x="1734" y="342"/>
                  </a:lnTo>
                  <a:lnTo>
                    <a:pt x="1728" y="348"/>
                  </a:lnTo>
                  <a:lnTo>
                    <a:pt x="1722" y="348"/>
                  </a:lnTo>
                  <a:lnTo>
                    <a:pt x="1716" y="354"/>
                  </a:lnTo>
                  <a:lnTo>
                    <a:pt x="1704" y="366"/>
                  </a:lnTo>
                  <a:lnTo>
                    <a:pt x="1698" y="378"/>
                  </a:lnTo>
                  <a:lnTo>
                    <a:pt x="1674" y="402"/>
                  </a:lnTo>
                  <a:lnTo>
                    <a:pt x="1656" y="425"/>
                  </a:lnTo>
                  <a:lnTo>
                    <a:pt x="1632" y="461"/>
                  </a:lnTo>
                  <a:lnTo>
                    <a:pt x="1614" y="509"/>
                  </a:lnTo>
                  <a:lnTo>
                    <a:pt x="1614" y="563"/>
                  </a:lnTo>
                  <a:lnTo>
                    <a:pt x="1614" y="569"/>
                  </a:lnTo>
                  <a:lnTo>
                    <a:pt x="1614" y="575"/>
                  </a:lnTo>
                  <a:lnTo>
                    <a:pt x="1614" y="581"/>
                  </a:lnTo>
                  <a:lnTo>
                    <a:pt x="1614" y="587"/>
                  </a:lnTo>
                  <a:lnTo>
                    <a:pt x="1614" y="593"/>
                  </a:lnTo>
                  <a:lnTo>
                    <a:pt x="1614" y="599"/>
                  </a:lnTo>
                  <a:lnTo>
                    <a:pt x="1614" y="605"/>
                  </a:lnTo>
                  <a:lnTo>
                    <a:pt x="1614" y="617"/>
                  </a:lnTo>
                  <a:lnTo>
                    <a:pt x="1620" y="641"/>
                  </a:lnTo>
                  <a:lnTo>
                    <a:pt x="1626" y="641"/>
                  </a:lnTo>
                  <a:lnTo>
                    <a:pt x="1632" y="647"/>
                  </a:lnTo>
                  <a:lnTo>
                    <a:pt x="1632" y="659"/>
                  </a:lnTo>
                  <a:lnTo>
                    <a:pt x="1638" y="659"/>
                  </a:lnTo>
                  <a:lnTo>
                    <a:pt x="1638" y="665"/>
                  </a:lnTo>
                  <a:lnTo>
                    <a:pt x="1638" y="665"/>
                  </a:lnTo>
                  <a:lnTo>
                    <a:pt x="1638" y="671"/>
                  </a:lnTo>
                  <a:lnTo>
                    <a:pt x="1632" y="671"/>
                  </a:lnTo>
                  <a:lnTo>
                    <a:pt x="1632" y="677"/>
                  </a:lnTo>
                  <a:lnTo>
                    <a:pt x="1632" y="677"/>
                  </a:lnTo>
                  <a:lnTo>
                    <a:pt x="1626" y="677"/>
                  </a:lnTo>
                  <a:lnTo>
                    <a:pt x="1620" y="683"/>
                  </a:lnTo>
                  <a:lnTo>
                    <a:pt x="1596" y="689"/>
                  </a:lnTo>
                  <a:lnTo>
                    <a:pt x="1572" y="689"/>
                  </a:lnTo>
                  <a:lnTo>
                    <a:pt x="1548" y="689"/>
                  </a:lnTo>
                  <a:lnTo>
                    <a:pt x="1542" y="689"/>
                  </a:lnTo>
                  <a:lnTo>
                    <a:pt x="1536" y="689"/>
                  </a:lnTo>
                  <a:lnTo>
                    <a:pt x="1518" y="683"/>
                  </a:lnTo>
                  <a:lnTo>
                    <a:pt x="1495" y="671"/>
                  </a:lnTo>
                  <a:lnTo>
                    <a:pt x="1465" y="629"/>
                  </a:lnTo>
                  <a:lnTo>
                    <a:pt x="1435" y="599"/>
                  </a:lnTo>
                  <a:lnTo>
                    <a:pt x="1405" y="581"/>
                  </a:lnTo>
                  <a:lnTo>
                    <a:pt x="1375" y="563"/>
                  </a:lnTo>
                  <a:lnTo>
                    <a:pt x="1333" y="587"/>
                  </a:lnTo>
                  <a:lnTo>
                    <a:pt x="1303" y="653"/>
                  </a:lnTo>
                  <a:lnTo>
                    <a:pt x="1261" y="665"/>
                  </a:lnTo>
                  <a:lnTo>
                    <a:pt x="1219" y="653"/>
                  </a:lnTo>
                  <a:lnTo>
                    <a:pt x="1184" y="671"/>
                  </a:lnTo>
                  <a:lnTo>
                    <a:pt x="1136" y="671"/>
                  </a:lnTo>
                  <a:lnTo>
                    <a:pt x="1106" y="671"/>
                  </a:lnTo>
                  <a:lnTo>
                    <a:pt x="1076" y="707"/>
                  </a:lnTo>
                  <a:lnTo>
                    <a:pt x="1016" y="731"/>
                  </a:lnTo>
                  <a:lnTo>
                    <a:pt x="944" y="761"/>
                  </a:lnTo>
                  <a:lnTo>
                    <a:pt x="921" y="773"/>
                  </a:lnTo>
                  <a:lnTo>
                    <a:pt x="867" y="773"/>
                  </a:lnTo>
                  <a:lnTo>
                    <a:pt x="813" y="743"/>
                  </a:lnTo>
                  <a:lnTo>
                    <a:pt x="783" y="719"/>
                  </a:lnTo>
                  <a:lnTo>
                    <a:pt x="741" y="713"/>
                  </a:lnTo>
                  <a:lnTo>
                    <a:pt x="693" y="701"/>
                  </a:lnTo>
                  <a:lnTo>
                    <a:pt x="628" y="701"/>
                  </a:lnTo>
                  <a:lnTo>
                    <a:pt x="616" y="701"/>
                  </a:lnTo>
                  <a:lnTo>
                    <a:pt x="598" y="695"/>
                  </a:lnTo>
                  <a:lnTo>
                    <a:pt x="580" y="695"/>
                  </a:lnTo>
                  <a:lnTo>
                    <a:pt x="568" y="695"/>
                  </a:lnTo>
                  <a:lnTo>
                    <a:pt x="568" y="695"/>
                  </a:lnTo>
                  <a:lnTo>
                    <a:pt x="562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6" y="701"/>
                  </a:lnTo>
                  <a:lnTo>
                    <a:pt x="550" y="707"/>
                  </a:lnTo>
                  <a:lnTo>
                    <a:pt x="544" y="713"/>
                  </a:lnTo>
                  <a:lnTo>
                    <a:pt x="520" y="731"/>
                  </a:lnTo>
                  <a:lnTo>
                    <a:pt x="496" y="749"/>
                  </a:lnTo>
                  <a:lnTo>
                    <a:pt x="460" y="785"/>
                  </a:lnTo>
                  <a:lnTo>
                    <a:pt x="454" y="791"/>
                  </a:lnTo>
                  <a:lnTo>
                    <a:pt x="436" y="809"/>
                  </a:lnTo>
                  <a:lnTo>
                    <a:pt x="424" y="815"/>
                  </a:lnTo>
                  <a:lnTo>
                    <a:pt x="418" y="821"/>
                  </a:lnTo>
                  <a:lnTo>
                    <a:pt x="412" y="821"/>
                  </a:lnTo>
                  <a:lnTo>
                    <a:pt x="406" y="821"/>
                  </a:lnTo>
                  <a:lnTo>
                    <a:pt x="400" y="821"/>
                  </a:lnTo>
                  <a:lnTo>
                    <a:pt x="394" y="821"/>
                  </a:lnTo>
                  <a:lnTo>
                    <a:pt x="388" y="821"/>
                  </a:lnTo>
                  <a:lnTo>
                    <a:pt x="382" y="821"/>
                  </a:lnTo>
                  <a:lnTo>
                    <a:pt x="370" y="821"/>
                  </a:lnTo>
                  <a:lnTo>
                    <a:pt x="358" y="821"/>
                  </a:lnTo>
                  <a:lnTo>
                    <a:pt x="352" y="821"/>
                  </a:lnTo>
                  <a:lnTo>
                    <a:pt x="335" y="827"/>
                  </a:lnTo>
                  <a:lnTo>
                    <a:pt x="329" y="827"/>
                  </a:lnTo>
                  <a:lnTo>
                    <a:pt x="233" y="839"/>
                  </a:lnTo>
                  <a:lnTo>
                    <a:pt x="227" y="845"/>
                  </a:lnTo>
                  <a:lnTo>
                    <a:pt x="209" y="851"/>
                  </a:lnTo>
                  <a:lnTo>
                    <a:pt x="197" y="851"/>
                  </a:lnTo>
                  <a:lnTo>
                    <a:pt x="185" y="857"/>
                  </a:lnTo>
                  <a:lnTo>
                    <a:pt x="179" y="857"/>
                  </a:lnTo>
                  <a:lnTo>
                    <a:pt x="173" y="857"/>
                  </a:lnTo>
                  <a:lnTo>
                    <a:pt x="167" y="857"/>
                  </a:lnTo>
                  <a:lnTo>
                    <a:pt x="149" y="851"/>
                  </a:lnTo>
                  <a:lnTo>
                    <a:pt x="137" y="851"/>
                  </a:lnTo>
                  <a:lnTo>
                    <a:pt x="125" y="851"/>
                  </a:lnTo>
                  <a:lnTo>
                    <a:pt x="119" y="857"/>
                  </a:lnTo>
                  <a:lnTo>
                    <a:pt x="113" y="857"/>
                  </a:lnTo>
                  <a:lnTo>
                    <a:pt x="107" y="857"/>
                  </a:lnTo>
                  <a:lnTo>
                    <a:pt x="107" y="857"/>
                  </a:lnTo>
                  <a:lnTo>
                    <a:pt x="101" y="863"/>
                  </a:lnTo>
                  <a:lnTo>
                    <a:pt x="101" y="863"/>
                  </a:lnTo>
                  <a:lnTo>
                    <a:pt x="101" y="869"/>
                  </a:lnTo>
                  <a:lnTo>
                    <a:pt x="101" y="875"/>
                  </a:lnTo>
                  <a:lnTo>
                    <a:pt x="95" y="875"/>
                  </a:lnTo>
                  <a:lnTo>
                    <a:pt x="95" y="881"/>
                  </a:lnTo>
                  <a:lnTo>
                    <a:pt x="89" y="881"/>
                  </a:lnTo>
                  <a:lnTo>
                    <a:pt x="83" y="887"/>
                  </a:lnTo>
                  <a:lnTo>
                    <a:pt x="77" y="887"/>
                  </a:lnTo>
                  <a:lnTo>
                    <a:pt x="60" y="893"/>
                  </a:lnTo>
                  <a:lnTo>
                    <a:pt x="54" y="899"/>
                  </a:lnTo>
                  <a:lnTo>
                    <a:pt x="48" y="899"/>
                  </a:lnTo>
                  <a:lnTo>
                    <a:pt x="48" y="905"/>
                  </a:lnTo>
                  <a:lnTo>
                    <a:pt x="0" y="953"/>
                  </a:lnTo>
                  <a:lnTo>
                    <a:pt x="2780" y="953"/>
                  </a:lnTo>
                  <a:lnTo>
                    <a:pt x="2780" y="24"/>
                  </a:lnTo>
                  <a:lnTo>
                    <a:pt x="2780" y="24"/>
                  </a:lnTo>
                  <a:lnTo>
                    <a:pt x="2780" y="24"/>
                  </a:lnTo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76" name="Freeform 4"/>
            <p:cNvSpPr>
              <a:spLocks/>
            </p:cNvSpPr>
            <p:nvPr/>
          </p:nvSpPr>
          <p:spPr bwMode="ltGray">
            <a:xfrm>
              <a:off x="4602" y="4014"/>
              <a:ext cx="12" cy="18"/>
            </a:xfrm>
            <a:custGeom>
              <a:avLst/>
              <a:gdLst/>
              <a:ahLst/>
              <a:cxnLst>
                <a:cxn ang="0">
                  <a:pos x="12" y="18"/>
                </a:cxn>
                <a:cxn ang="0">
                  <a:pos x="12" y="12"/>
                </a:cxn>
                <a:cxn ang="0">
                  <a:pos x="6" y="6"/>
                </a:cxn>
                <a:cxn ang="0">
                  <a:pos x="6" y="6"/>
                </a:cxn>
                <a:cxn ang="0">
                  <a:pos x="0" y="0"/>
                </a:cxn>
                <a:cxn ang="0">
                  <a:pos x="12" y="18"/>
                </a:cxn>
                <a:cxn ang="0">
                  <a:pos x="12" y="18"/>
                </a:cxn>
                <a:cxn ang="0">
                  <a:pos x="12" y="18"/>
                </a:cxn>
              </a:cxnLst>
              <a:rect l="0" t="0" r="r" b="b"/>
              <a:pathLst>
                <a:path w="12" h="18">
                  <a:moveTo>
                    <a:pt x="12" y="18"/>
                  </a:moveTo>
                  <a:lnTo>
                    <a:pt x="12" y="12"/>
                  </a:lnTo>
                  <a:lnTo>
                    <a:pt x="6" y="6"/>
                  </a:lnTo>
                  <a:lnTo>
                    <a:pt x="6" y="6"/>
                  </a:lnTo>
                  <a:lnTo>
                    <a:pt x="0" y="0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2" y="18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77" name="Freeform 5"/>
            <p:cNvSpPr>
              <a:spLocks/>
            </p:cNvSpPr>
            <p:nvPr/>
          </p:nvSpPr>
          <p:spPr bwMode="ltGray">
            <a:xfrm>
              <a:off x="4596" y="3996"/>
              <a:ext cx="6" cy="18"/>
            </a:xfrm>
            <a:custGeom>
              <a:avLst/>
              <a:gdLst/>
              <a:ahLst/>
              <a:cxnLst>
                <a:cxn ang="0">
                  <a:pos x="0" y="12"/>
                </a:cxn>
                <a:cxn ang="0">
                  <a:pos x="6" y="18"/>
                </a:cxn>
                <a:cxn ang="0">
                  <a:pos x="0" y="0"/>
                </a:cxn>
                <a:cxn ang="0">
                  <a:pos x="0" y="12"/>
                </a:cxn>
                <a:cxn ang="0">
                  <a:pos x="0" y="12"/>
                </a:cxn>
                <a:cxn ang="0">
                  <a:pos x="0" y="12"/>
                </a:cxn>
              </a:cxnLst>
              <a:rect l="0" t="0" r="r" b="b"/>
              <a:pathLst>
                <a:path w="6" h="18">
                  <a:moveTo>
                    <a:pt x="0" y="12"/>
                  </a:moveTo>
                  <a:lnTo>
                    <a:pt x="6" y="18"/>
                  </a:lnTo>
                  <a:lnTo>
                    <a:pt x="0" y="0"/>
                  </a:lnTo>
                  <a:lnTo>
                    <a:pt x="0" y="12"/>
                  </a:lnTo>
                  <a:lnTo>
                    <a:pt x="0" y="12"/>
                  </a:lnTo>
                  <a:lnTo>
                    <a:pt x="0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78" name="Freeform 6"/>
            <p:cNvSpPr>
              <a:spLocks/>
            </p:cNvSpPr>
            <p:nvPr/>
          </p:nvSpPr>
          <p:spPr bwMode="ltGray">
            <a:xfrm>
              <a:off x="5180" y="3577"/>
              <a:ext cx="304" cy="741"/>
            </a:xfrm>
            <a:custGeom>
              <a:avLst/>
              <a:gdLst/>
              <a:ahLst/>
              <a:cxnLst>
                <a:cxn ang="0">
                  <a:pos x="280" y="42"/>
                </a:cxn>
                <a:cxn ang="0">
                  <a:pos x="274" y="42"/>
                </a:cxn>
                <a:cxn ang="0">
                  <a:pos x="268" y="42"/>
                </a:cxn>
                <a:cxn ang="0">
                  <a:pos x="256" y="42"/>
                </a:cxn>
                <a:cxn ang="0">
                  <a:pos x="238" y="48"/>
                </a:cxn>
                <a:cxn ang="0">
                  <a:pos x="214" y="12"/>
                </a:cxn>
                <a:cxn ang="0">
                  <a:pos x="196" y="0"/>
                </a:cxn>
                <a:cxn ang="0">
                  <a:pos x="196" y="0"/>
                </a:cxn>
                <a:cxn ang="0">
                  <a:pos x="164" y="167"/>
                </a:cxn>
                <a:cxn ang="0">
                  <a:pos x="144" y="217"/>
                </a:cxn>
                <a:cxn ang="0">
                  <a:pos x="110" y="281"/>
                </a:cxn>
                <a:cxn ang="0">
                  <a:pos x="96" y="327"/>
                </a:cxn>
                <a:cxn ang="0">
                  <a:pos x="124" y="405"/>
                </a:cxn>
                <a:cxn ang="0">
                  <a:pos x="100" y="463"/>
                </a:cxn>
                <a:cxn ang="0">
                  <a:pos x="68" y="503"/>
                </a:cxn>
                <a:cxn ang="0">
                  <a:pos x="30" y="539"/>
                </a:cxn>
                <a:cxn ang="0">
                  <a:pos x="24" y="613"/>
                </a:cxn>
                <a:cxn ang="0">
                  <a:pos x="0" y="741"/>
                </a:cxn>
                <a:cxn ang="0">
                  <a:pos x="202" y="741"/>
                </a:cxn>
                <a:cxn ang="0">
                  <a:pos x="180" y="639"/>
                </a:cxn>
                <a:cxn ang="0">
                  <a:pos x="192" y="589"/>
                </a:cxn>
                <a:cxn ang="0">
                  <a:pos x="178" y="539"/>
                </a:cxn>
                <a:cxn ang="0">
                  <a:pos x="190" y="499"/>
                </a:cxn>
                <a:cxn ang="0">
                  <a:pos x="184" y="465"/>
                </a:cxn>
                <a:cxn ang="0">
                  <a:pos x="192" y="391"/>
                </a:cxn>
                <a:cxn ang="0">
                  <a:pos x="216" y="313"/>
                </a:cxn>
                <a:cxn ang="0">
                  <a:pos x="238" y="249"/>
                </a:cxn>
                <a:cxn ang="0">
                  <a:pos x="268" y="185"/>
                </a:cxn>
                <a:cxn ang="0">
                  <a:pos x="284" y="159"/>
                </a:cxn>
                <a:cxn ang="0">
                  <a:pos x="304" y="12"/>
                </a:cxn>
                <a:cxn ang="0">
                  <a:pos x="298" y="24"/>
                </a:cxn>
                <a:cxn ang="0">
                  <a:pos x="292" y="30"/>
                </a:cxn>
                <a:cxn ang="0">
                  <a:pos x="292" y="36"/>
                </a:cxn>
                <a:cxn ang="0">
                  <a:pos x="286" y="36"/>
                </a:cxn>
                <a:cxn ang="0">
                  <a:pos x="286" y="42"/>
                </a:cxn>
                <a:cxn ang="0">
                  <a:pos x="280" y="42"/>
                </a:cxn>
                <a:cxn ang="0">
                  <a:pos x="280" y="42"/>
                </a:cxn>
                <a:cxn ang="0">
                  <a:pos x="280" y="42"/>
                </a:cxn>
              </a:cxnLst>
              <a:rect l="0" t="0" r="r" b="b"/>
              <a:pathLst>
                <a:path w="304" h="741">
                  <a:moveTo>
                    <a:pt x="280" y="42"/>
                  </a:moveTo>
                  <a:lnTo>
                    <a:pt x="274" y="42"/>
                  </a:lnTo>
                  <a:lnTo>
                    <a:pt x="268" y="42"/>
                  </a:lnTo>
                  <a:lnTo>
                    <a:pt x="256" y="42"/>
                  </a:lnTo>
                  <a:lnTo>
                    <a:pt x="238" y="48"/>
                  </a:lnTo>
                  <a:lnTo>
                    <a:pt x="214" y="12"/>
                  </a:lnTo>
                  <a:lnTo>
                    <a:pt x="196" y="0"/>
                  </a:lnTo>
                  <a:lnTo>
                    <a:pt x="196" y="0"/>
                  </a:lnTo>
                  <a:lnTo>
                    <a:pt x="164" y="167"/>
                  </a:lnTo>
                  <a:lnTo>
                    <a:pt x="144" y="217"/>
                  </a:lnTo>
                  <a:lnTo>
                    <a:pt x="110" y="281"/>
                  </a:lnTo>
                  <a:lnTo>
                    <a:pt x="96" y="327"/>
                  </a:lnTo>
                  <a:lnTo>
                    <a:pt x="124" y="405"/>
                  </a:lnTo>
                  <a:lnTo>
                    <a:pt x="100" y="463"/>
                  </a:lnTo>
                  <a:lnTo>
                    <a:pt x="68" y="503"/>
                  </a:lnTo>
                  <a:lnTo>
                    <a:pt x="30" y="539"/>
                  </a:lnTo>
                  <a:lnTo>
                    <a:pt x="24" y="613"/>
                  </a:lnTo>
                  <a:lnTo>
                    <a:pt x="0" y="741"/>
                  </a:lnTo>
                  <a:lnTo>
                    <a:pt x="202" y="741"/>
                  </a:lnTo>
                  <a:lnTo>
                    <a:pt x="180" y="639"/>
                  </a:lnTo>
                  <a:lnTo>
                    <a:pt x="192" y="589"/>
                  </a:lnTo>
                  <a:lnTo>
                    <a:pt x="178" y="539"/>
                  </a:lnTo>
                  <a:lnTo>
                    <a:pt x="190" y="499"/>
                  </a:lnTo>
                  <a:lnTo>
                    <a:pt x="184" y="465"/>
                  </a:lnTo>
                  <a:lnTo>
                    <a:pt x="192" y="391"/>
                  </a:lnTo>
                  <a:lnTo>
                    <a:pt x="216" y="313"/>
                  </a:lnTo>
                  <a:lnTo>
                    <a:pt x="238" y="249"/>
                  </a:lnTo>
                  <a:lnTo>
                    <a:pt x="268" y="185"/>
                  </a:lnTo>
                  <a:lnTo>
                    <a:pt x="284" y="159"/>
                  </a:lnTo>
                  <a:lnTo>
                    <a:pt x="304" y="12"/>
                  </a:lnTo>
                  <a:lnTo>
                    <a:pt x="298" y="24"/>
                  </a:lnTo>
                  <a:lnTo>
                    <a:pt x="292" y="30"/>
                  </a:lnTo>
                  <a:lnTo>
                    <a:pt x="292" y="36"/>
                  </a:lnTo>
                  <a:lnTo>
                    <a:pt x="286" y="36"/>
                  </a:lnTo>
                  <a:lnTo>
                    <a:pt x="286" y="42"/>
                  </a:lnTo>
                  <a:lnTo>
                    <a:pt x="280" y="42"/>
                  </a:lnTo>
                  <a:lnTo>
                    <a:pt x="280" y="42"/>
                  </a:lnTo>
                  <a:lnTo>
                    <a:pt x="280" y="4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79" name="Freeform 7"/>
            <p:cNvSpPr>
              <a:spLocks/>
            </p:cNvSpPr>
            <p:nvPr/>
          </p:nvSpPr>
          <p:spPr bwMode="ltGray">
            <a:xfrm>
              <a:off x="4918" y="3553"/>
              <a:ext cx="314" cy="767"/>
            </a:xfrm>
            <a:custGeom>
              <a:avLst/>
              <a:gdLst/>
              <a:ahLst/>
              <a:cxnLst>
                <a:cxn ang="0">
                  <a:pos x="284" y="6"/>
                </a:cxn>
                <a:cxn ang="0">
                  <a:pos x="278" y="6"/>
                </a:cxn>
                <a:cxn ang="0">
                  <a:pos x="272" y="12"/>
                </a:cxn>
                <a:cxn ang="0">
                  <a:pos x="254" y="18"/>
                </a:cxn>
                <a:cxn ang="0">
                  <a:pos x="230" y="24"/>
                </a:cxn>
                <a:cxn ang="0">
                  <a:pos x="206" y="42"/>
                </a:cxn>
                <a:cxn ang="0">
                  <a:pos x="188" y="48"/>
                </a:cxn>
                <a:cxn ang="0">
                  <a:pos x="176" y="54"/>
                </a:cxn>
                <a:cxn ang="0">
                  <a:pos x="170" y="54"/>
                </a:cxn>
                <a:cxn ang="0">
                  <a:pos x="150" y="169"/>
                </a:cxn>
                <a:cxn ang="0">
                  <a:pos x="110" y="225"/>
                </a:cxn>
                <a:cxn ang="0">
                  <a:pos x="54" y="383"/>
                </a:cxn>
                <a:cxn ang="0">
                  <a:pos x="82" y="555"/>
                </a:cxn>
                <a:cxn ang="0">
                  <a:pos x="40" y="679"/>
                </a:cxn>
                <a:cxn ang="0">
                  <a:pos x="0" y="767"/>
                </a:cxn>
                <a:cxn ang="0">
                  <a:pos x="108" y="767"/>
                </a:cxn>
                <a:cxn ang="0">
                  <a:pos x="120" y="611"/>
                </a:cxn>
                <a:cxn ang="0">
                  <a:pos x="148" y="499"/>
                </a:cxn>
                <a:cxn ang="0">
                  <a:pos x="160" y="367"/>
                </a:cxn>
                <a:cxn ang="0">
                  <a:pos x="218" y="327"/>
                </a:cxn>
                <a:cxn ang="0">
                  <a:pos x="238" y="221"/>
                </a:cxn>
                <a:cxn ang="0">
                  <a:pos x="296" y="135"/>
                </a:cxn>
                <a:cxn ang="0">
                  <a:pos x="314" y="0"/>
                </a:cxn>
                <a:cxn ang="0">
                  <a:pos x="302" y="0"/>
                </a:cxn>
                <a:cxn ang="0">
                  <a:pos x="296" y="0"/>
                </a:cxn>
                <a:cxn ang="0">
                  <a:pos x="290" y="0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  <a:cxn ang="0">
                  <a:pos x="284" y="6"/>
                </a:cxn>
              </a:cxnLst>
              <a:rect l="0" t="0" r="r" b="b"/>
              <a:pathLst>
                <a:path w="314" h="767">
                  <a:moveTo>
                    <a:pt x="284" y="6"/>
                  </a:moveTo>
                  <a:lnTo>
                    <a:pt x="278" y="6"/>
                  </a:lnTo>
                  <a:lnTo>
                    <a:pt x="272" y="12"/>
                  </a:lnTo>
                  <a:lnTo>
                    <a:pt x="254" y="18"/>
                  </a:lnTo>
                  <a:lnTo>
                    <a:pt x="230" y="24"/>
                  </a:lnTo>
                  <a:lnTo>
                    <a:pt x="206" y="42"/>
                  </a:lnTo>
                  <a:lnTo>
                    <a:pt x="188" y="48"/>
                  </a:lnTo>
                  <a:lnTo>
                    <a:pt x="176" y="54"/>
                  </a:lnTo>
                  <a:lnTo>
                    <a:pt x="170" y="54"/>
                  </a:lnTo>
                  <a:lnTo>
                    <a:pt x="150" y="169"/>
                  </a:lnTo>
                  <a:lnTo>
                    <a:pt x="110" y="225"/>
                  </a:lnTo>
                  <a:lnTo>
                    <a:pt x="54" y="383"/>
                  </a:lnTo>
                  <a:lnTo>
                    <a:pt x="82" y="555"/>
                  </a:lnTo>
                  <a:lnTo>
                    <a:pt x="40" y="679"/>
                  </a:lnTo>
                  <a:lnTo>
                    <a:pt x="0" y="767"/>
                  </a:lnTo>
                  <a:lnTo>
                    <a:pt x="108" y="767"/>
                  </a:lnTo>
                  <a:lnTo>
                    <a:pt x="120" y="611"/>
                  </a:lnTo>
                  <a:lnTo>
                    <a:pt x="148" y="499"/>
                  </a:lnTo>
                  <a:lnTo>
                    <a:pt x="160" y="367"/>
                  </a:lnTo>
                  <a:lnTo>
                    <a:pt x="218" y="327"/>
                  </a:lnTo>
                  <a:lnTo>
                    <a:pt x="238" y="221"/>
                  </a:lnTo>
                  <a:lnTo>
                    <a:pt x="296" y="135"/>
                  </a:lnTo>
                  <a:lnTo>
                    <a:pt x="314" y="0"/>
                  </a:lnTo>
                  <a:lnTo>
                    <a:pt x="302" y="0"/>
                  </a:lnTo>
                  <a:lnTo>
                    <a:pt x="296" y="0"/>
                  </a:lnTo>
                  <a:lnTo>
                    <a:pt x="290" y="0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  <a:lnTo>
                    <a:pt x="284" y="6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80" name="Freeform 8"/>
            <p:cNvSpPr>
              <a:spLocks/>
            </p:cNvSpPr>
            <p:nvPr/>
          </p:nvSpPr>
          <p:spPr bwMode="ltGray">
            <a:xfrm>
              <a:off x="4700" y="3697"/>
              <a:ext cx="275" cy="623"/>
            </a:xfrm>
            <a:custGeom>
              <a:avLst/>
              <a:gdLst/>
              <a:ahLst/>
              <a:cxnLst>
                <a:cxn ang="0">
                  <a:pos x="257" y="12"/>
                </a:cxn>
                <a:cxn ang="0">
                  <a:pos x="239" y="6"/>
                </a:cxn>
                <a:cxn ang="0">
                  <a:pos x="203" y="6"/>
                </a:cxn>
                <a:cxn ang="0">
                  <a:pos x="203" y="6"/>
                </a:cxn>
                <a:cxn ang="0">
                  <a:pos x="197" y="6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6" y="0"/>
                </a:cxn>
                <a:cxn ang="0">
                  <a:pos x="160" y="0"/>
                </a:cxn>
                <a:cxn ang="0">
                  <a:pos x="144" y="117"/>
                </a:cxn>
                <a:cxn ang="0">
                  <a:pos x="128" y="185"/>
                </a:cxn>
                <a:cxn ang="0">
                  <a:pos x="58" y="299"/>
                </a:cxn>
                <a:cxn ang="0">
                  <a:pos x="54" y="441"/>
                </a:cxn>
                <a:cxn ang="0">
                  <a:pos x="24" y="523"/>
                </a:cxn>
                <a:cxn ang="0">
                  <a:pos x="0" y="623"/>
                </a:cxn>
                <a:cxn ang="0">
                  <a:pos x="78" y="623"/>
                </a:cxn>
                <a:cxn ang="0">
                  <a:pos x="92" y="555"/>
                </a:cxn>
                <a:cxn ang="0">
                  <a:pos x="134" y="447"/>
                </a:cxn>
                <a:cxn ang="0">
                  <a:pos x="158" y="315"/>
                </a:cxn>
                <a:cxn ang="0">
                  <a:pos x="184" y="257"/>
                </a:cxn>
                <a:cxn ang="0">
                  <a:pos x="216" y="211"/>
                </a:cxn>
                <a:cxn ang="0">
                  <a:pos x="222" y="145"/>
                </a:cxn>
                <a:cxn ang="0">
                  <a:pos x="240" y="111"/>
                </a:cxn>
                <a:cxn ang="0">
                  <a:pos x="262" y="79"/>
                </a:cxn>
                <a:cxn ang="0">
                  <a:pos x="275" y="6"/>
                </a:cxn>
                <a:cxn ang="0">
                  <a:pos x="263" y="12"/>
                </a:cxn>
                <a:cxn ang="0">
                  <a:pos x="257" y="12"/>
                </a:cxn>
                <a:cxn ang="0">
                  <a:pos x="257" y="12"/>
                </a:cxn>
                <a:cxn ang="0">
                  <a:pos x="257" y="12"/>
                </a:cxn>
              </a:cxnLst>
              <a:rect l="0" t="0" r="r" b="b"/>
              <a:pathLst>
                <a:path w="275" h="623">
                  <a:moveTo>
                    <a:pt x="257" y="12"/>
                  </a:moveTo>
                  <a:lnTo>
                    <a:pt x="239" y="6"/>
                  </a:lnTo>
                  <a:lnTo>
                    <a:pt x="203" y="6"/>
                  </a:lnTo>
                  <a:lnTo>
                    <a:pt x="203" y="6"/>
                  </a:lnTo>
                  <a:lnTo>
                    <a:pt x="197" y="6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6" y="0"/>
                  </a:lnTo>
                  <a:lnTo>
                    <a:pt x="160" y="0"/>
                  </a:lnTo>
                  <a:lnTo>
                    <a:pt x="144" y="117"/>
                  </a:lnTo>
                  <a:lnTo>
                    <a:pt x="128" y="185"/>
                  </a:lnTo>
                  <a:lnTo>
                    <a:pt x="58" y="299"/>
                  </a:lnTo>
                  <a:lnTo>
                    <a:pt x="54" y="441"/>
                  </a:lnTo>
                  <a:lnTo>
                    <a:pt x="24" y="523"/>
                  </a:lnTo>
                  <a:lnTo>
                    <a:pt x="0" y="623"/>
                  </a:lnTo>
                  <a:lnTo>
                    <a:pt x="78" y="623"/>
                  </a:lnTo>
                  <a:lnTo>
                    <a:pt x="92" y="555"/>
                  </a:lnTo>
                  <a:lnTo>
                    <a:pt x="134" y="447"/>
                  </a:lnTo>
                  <a:lnTo>
                    <a:pt x="158" y="315"/>
                  </a:lnTo>
                  <a:lnTo>
                    <a:pt x="184" y="257"/>
                  </a:lnTo>
                  <a:lnTo>
                    <a:pt x="216" y="211"/>
                  </a:lnTo>
                  <a:lnTo>
                    <a:pt x="222" y="145"/>
                  </a:lnTo>
                  <a:lnTo>
                    <a:pt x="240" y="111"/>
                  </a:lnTo>
                  <a:lnTo>
                    <a:pt x="262" y="79"/>
                  </a:lnTo>
                  <a:lnTo>
                    <a:pt x="275" y="6"/>
                  </a:lnTo>
                  <a:lnTo>
                    <a:pt x="263" y="12"/>
                  </a:lnTo>
                  <a:lnTo>
                    <a:pt x="257" y="12"/>
                  </a:lnTo>
                  <a:lnTo>
                    <a:pt x="257" y="12"/>
                  </a:lnTo>
                  <a:lnTo>
                    <a:pt x="257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81" name="Freeform 9"/>
            <p:cNvSpPr>
              <a:spLocks/>
            </p:cNvSpPr>
            <p:nvPr/>
          </p:nvSpPr>
          <p:spPr bwMode="ltGray">
            <a:xfrm>
              <a:off x="4522" y="3709"/>
              <a:ext cx="213" cy="611"/>
            </a:xfrm>
            <a:custGeom>
              <a:avLst/>
              <a:gdLst/>
              <a:ahLst/>
              <a:cxnLst>
                <a:cxn ang="0">
                  <a:pos x="171" y="12"/>
                </a:cxn>
                <a:cxn ang="0">
                  <a:pos x="159" y="24"/>
                </a:cxn>
                <a:cxn ang="0">
                  <a:pos x="153" y="36"/>
                </a:cxn>
                <a:cxn ang="0">
                  <a:pos x="128" y="60"/>
                </a:cxn>
                <a:cxn ang="0">
                  <a:pos x="110" y="83"/>
                </a:cxn>
                <a:cxn ang="0">
                  <a:pos x="86" y="119"/>
                </a:cxn>
                <a:cxn ang="0">
                  <a:pos x="68" y="167"/>
                </a:cxn>
                <a:cxn ang="0">
                  <a:pos x="68" y="221"/>
                </a:cxn>
                <a:cxn ang="0">
                  <a:pos x="68" y="227"/>
                </a:cxn>
                <a:cxn ang="0">
                  <a:pos x="68" y="233"/>
                </a:cxn>
                <a:cxn ang="0">
                  <a:pos x="68" y="239"/>
                </a:cxn>
                <a:cxn ang="0">
                  <a:pos x="68" y="245"/>
                </a:cxn>
                <a:cxn ang="0">
                  <a:pos x="68" y="251"/>
                </a:cxn>
                <a:cxn ang="0">
                  <a:pos x="68" y="251"/>
                </a:cxn>
                <a:cxn ang="0">
                  <a:pos x="68" y="257"/>
                </a:cxn>
                <a:cxn ang="0">
                  <a:pos x="68" y="269"/>
                </a:cxn>
                <a:cxn ang="0">
                  <a:pos x="74" y="287"/>
                </a:cxn>
                <a:cxn ang="0">
                  <a:pos x="80" y="305"/>
                </a:cxn>
                <a:cxn ang="0">
                  <a:pos x="86" y="311"/>
                </a:cxn>
                <a:cxn ang="0">
                  <a:pos x="86" y="311"/>
                </a:cxn>
                <a:cxn ang="0">
                  <a:pos x="92" y="317"/>
                </a:cxn>
                <a:cxn ang="0">
                  <a:pos x="92" y="323"/>
                </a:cxn>
                <a:cxn ang="0">
                  <a:pos x="92" y="323"/>
                </a:cxn>
                <a:cxn ang="0">
                  <a:pos x="24" y="437"/>
                </a:cxn>
                <a:cxn ang="0">
                  <a:pos x="18" y="471"/>
                </a:cxn>
                <a:cxn ang="0">
                  <a:pos x="0" y="547"/>
                </a:cxn>
                <a:cxn ang="0">
                  <a:pos x="50" y="611"/>
                </a:cxn>
                <a:cxn ang="0">
                  <a:pos x="114" y="611"/>
                </a:cxn>
                <a:cxn ang="0">
                  <a:pos x="104" y="555"/>
                </a:cxn>
                <a:cxn ang="0">
                  <a:pos x="120" y="515"/>
                </a:cxn>
                <a:cxn ang="0">
                  <a:pos x="150" y="449"/>
                </a:cxn>
                <a:cxn ang="0">
                  <a:pos x="166" y="377"/>
                </a:cxn>
                <a:cxn ang="0">
                  <a:pos x="156" y="295"/>
                </a:cxn>
                <a:cxn ang="0">
                  <a:pos x="170" y="203"/>
                </a:cxn>
                <a:cxn ang="0">
                  <a:pos x="212" y="95"/>
                </a:cxn>
                <a:cxn ang="0">
                  <a:pos x="213" y="0"/>
                </a:cxn>
                <a:cxn ang="0">
                  <a:pos x="207" y="0"/>
                </a:cxn>
                <a:cxn ang="0">
                  <a:pos x="201" y="0"/>
                </a:cxn>
                <a:cxn ang="0">
                  <a:pos x="195" y="0"/>
                </a:cxn>
                <a:cxn ang="0">
                  <a:pos x="189" y="0"/>
                </a:cxn>
                <a:cxn ang="0">
                  <a:pos x="183" y="6"/>
                </a:cxn>
                <a:cxn ang="0">
                  <a:pos x="177" y="6"/>
                </a:cxn>
                <a:cxn ang="0">
                  <a:pos x="171" y="12"/>
                </a:cxn>
                <a:cxn ang="0">
                  <a:pos x="171" y="12"/>
                </a:cxn>
                <a:cxn ang="0">
                  <a:pos x="171" y="12"/>
                </a:cxn>
              </a:cxnLst>
              <a:rect l="0" t="0" r="r" b="b"/>
              <a:pathLst>
                <a:path w="213" h="611">
                  <a:moveTo>
                    <a:pt x="171" y="12"/>
                  </a:moveTo>
                  <a:lnTo>
                    <a:pt x="159" y="24"/>
                  </a:lnTo>
                  <a:lnTo>
                    <a:pt x="153" y="36"/>
                  </a:lnTo>
                  <a:lnTo>
                    <a:pt x="128" y="60"/>
                  </a:lnTo>
                  <a:lnTo>
                    <a:pt x="110" y="83"/>
                  </a:lnTo>
                  <a:lnTo>
                    <a:pt x="86" y="119"/>
                  </a:lnTo>
                  <a:lnTo>
                    <a:pt x="68" y="167"/>
                  </a:lnTo>
                  <a:lnTo>
                    <a:pt x="68" y="221"/>
                  </a:lnTo>
                  <a:lnTo>
                    <a:pt x="68" y="227"/>
                  </a:lnTo>
                  <a:lnTo>
                    <a:pt x="68" y="233"/>
                  </a:lnTo>
                  <a:lnTo>
                    <a:pt x="68" y="239"/>
                  </a:lnTo>
                  <a:lnTo>
                    <a:pt x="68" y="245"/>
                  </a:lnTo>
                  <a:lnTo>
                    <a:pt x="68" y="251"/>
                  </a:lnTo>
                  <a:lnTo>
                    <a:pt x="68" y="251"/>
                  </a:lnTo>
                  <a:lnTo>
                    <a:pt x="68" y="257"/>
                  </a:lnTo>
                  <a:lnTo>
                    <a:pt x="68" y="269"/>
                  </a:lnTo>
                  <a:lnTo>
                    <a:pt x="74" y="287"/>
                  </a:lnTo>
                  <a:lnTo>
                    <a:pt x="80" y="305"/>
                  </a:lnTo>
                  <a:lnTo>
                    <a:pt x="86" y="311"/>
                  </a:lnTo>
                  <a:lnTo>
                    <a:pt x="86" y="311"/>
                  </a:lnTo>
                  <a:lnTo>
                    <a:pt x="92" y="317"/>
                  </a:lnTo>
                  <a:lnTo>
                    <a:pt x="92" y="323"/>
                  </a:lnTo>
                  <a:lnTo>
                    <a:pt x="92" y="323"/>
                  </a:lnTo>
                  <a:lnTo>
                    <a:pt x="24" y="437"/>
                  </a:lnTo>
                  <a:lnTo>
                    <a:pt x="18" y="471"/>
                  </a:lnTo>
                  <a:lnTo>
                    <a:pt x="0" y="547"/>
                  </a:lnTo>
                  <a:lnTo>
                    <a:pt x="50" y="611"/>
                  </a:lnTo>
                  <a:lnTo>
                    <a:pt x="114" y="611"/>
                  </a:lnTo>
                  <a:lnTo>
                    <a:pt x="104" y="555"/>
                  </a:lnTo>
                  <a:lnTo>
                    <a:pt x="120" y="515"/>
                  </a:lnTo>
                  <a:lnTo>
                    <a:pt x="150" y="449"/>
                  </a:lnTo>
                  <a:lnTo>
                    <a:pt x="166" y="377"/>
                  </a:lnTo>
                  <a:lnTo>
                    <a:pt x="156" y="295"/>
                  </a:lnTo>
                  <a:lnTo>
                    <a:pt x="170" y="203"/>
                  </a:lnTo>
                  <a:lnTo>
                    <a:pt x="212" y="95"/>
                  </a:lnTo>
                  <a:lnTo>
                    <a:pt x="213" y="0"/>
                  </a:lnTo>
                  <a:lnTo>
                    <a:pt x="207" y="0"/>
                  </a:lnTo>
                  <a:lnTo>
                    <a:pt x="201" y="0"/>
                  </a:lnTo>
                  <a:lnTo>
                    <a:pt x="195" y="0"/>
                  </a:lnTo>
                  <a:lnTo>
                    <a:pt x="189" y="0"/>
                  </a:lnTo>
                  <a:lnTo>
                    <a:pt x="183" y="6"/>
                  </a:lnTo>
                  <a:lnTo>
                    <a:pt x="177" y="6"/>
                  </a:lnTo>
                  <a:lnTo>
                    <a:pt x="171" y="12"/>
                  </a:lnTo>
                  <a:lnTo>
                    <a:pt x="171" y="12"/>
                  </a:lnTo>
                  <a:lnTo>
                    <a:pt x="171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82" name="Freeform 10"/>
            <p:cNvSpPr>
              <a:spLocks/>
            </p:cNvSpPr>
            <p:nvPr/>
          </p:nvSpPr>
          <p:spPr bwMode="ltGray">
            <a:xfrm>
              <a:off x="4292" y="3936"/>
              <a:ext cx="167" cy="384"/>
            </a:xfrm>
            <a:custGeom>
              <a:avLst/>
              <a:gdLst/>
              <a:ahLst/>
              <a:cxnLst>
                <a:cxn ang="0">
                  <a:pos x="149" y="60"/>
                </a:cxn>
                <a:cxn ang="0">
                  <a:pos x="119" y="30"/>
                </a:cxn>
                <a:cxn ang="0">
                  <a:pos x="89" y="12"/>
                </a:cxn>
                <a:cxn ang="0">
                  <a:pos x="59" y="0"/>
                </a:cxn>
                <a:cxn ang="0">
                  <a:pos x="54" y="70"/>
                </a:cxn>
                <a:cxn ang="0">
                  <a:pos x="46" y="112"/>
                </a:cxn>
                <a:cxn ang="0">
                  <a:pos x="52" y="168"/>
                </a:cxn>
                <a:cxn ang="0">
                  <a:pos x="24" y="194"/>
                </a:cxn>
                <a:cxn ang="0">
                  <a:pos x="16" y="258"/>
                </a:cxn>
                <a:cxn ang="0">
                  <a:pos x="2" y="300"/>
                </a:cxn>
                <a:cxn ang="0">
                  <a:pos x="0" y="352"/>
                </a:cxn>
                <a:cxn ang="0">
                  <a:pos x="47" y="384"/>
                </a:cxn>
                <a:cxn ang="0">
                  <a:pos x="149" y="384"/>
                </a:cxn>
                <a:cxn ang="0">
                  <a:pos x="134" y="350"/>
                </a:cxn>
                <a:cxn ang="0">
                  <a:pos x="104" y="324"/>
                </a:cxn>
                <a:cxn ang="0">
                  <a:pos x="138" y="274"/>
                </a:cxn>
                <a:cxn ang="0">
                  <a:pos x="122" y="220"/>
                </a:cxn>
                <a:cxn ang="0">
                  <a:pos x="132" y="186"/>
                </a:cxn>
                <a:cxn ang="0">
                  <a:pos x="140" y="154"/>
                </a:cxn>
                <a:cxn ang="0">
                  <a:pos x="167" y="90"/>
                </a:cxn>
                <a:cxn ang="0">
                  <a:pos x="149" y="60"/>
                </a:cxn>
                <a:cxn ang="0">
                  <a:pos x="149" y="60"/>
                </a:cxn>
                <a:cxn ang="0">
                  <a:pos x="149" y="60"/>
                </a:cxn>
              </a:cxnLst>
              <a:rect l="0" t="0" r="r" b="b"/>
              <a:pathLst>
                <a:path w="167" h="384">
                  <a:moveTo>
                    <a:pt x="149" y="60"/>
                  </a:moveTo>
                  <a:lnTo>
                    <a:pt x="119" y="30"/>
                  </a:lnTo>
                  <a:lnTo>
                    <a:pt x="89" y="12"/>
                  </a:lnTo>
                  <a:lnTo>
                    <a:pt x="59" y="0"/>
                  </a:lnTo>
                  <a:lnTo>
                    <a:pt x="54" y="70"/>
                  </a:lnTo>
                  <a:lnTo>
                    <a:pt x="46" y="112"/>
                  </a:lnTo>
                  <a:lnTo>
                    <a:pt x="52" y="168"/>
                  </a:lnTo>
                  <a:lnTo>
                    <a:pt x="24" y="194"/>
                  </a:lnTo>
                  <a:lnTo>
                    <a:pt x="16" y="258"/>
                  </a:lnTo>
                  <a:lnTo>
                    <a:pt x="2" y="300"/>
                  </a:lnTo>
                  <a:lnTo>
                    <a:pt x="0" y="352"/>
                  </a:lnTo>
                  <a:lnTo>
                    <a:pt x="47" y="384"/>
                  </a:lnTo>
                  <a:lnTo>
                    <a:pt x="149" y="384"/>
                  </a:lnTo>
                  <a:lnTo>
                    <a:pt x="134" y="350"/>
                  </a:lnTo>
                  <a:lnTo>
                    <a:pt x="104" y="324"/>
                  </a:lnTo>
                  <a:lnTo>
                    <a:pt x="138" y="274"/>
                  </a:lnTo>
                  <a:lnTo>
                    <a:pt x="122" y="220"/>
                  </a:lnTo>
                  <a:lnTo>
                    <a:pt x="132" y="186"/>
                  </a:lnTo>
                  <a:lnTo>
                    <a:pt x="140" y="154"/>
                  </a:lnTo>
                  <a:lnTo>
                    <a:pt x="167" y="90"/>
                  </a:lnTo>
                  <a:lnTo>
                    <a:pt x="149" y="60"/>
                  </a:lnTo>
                  <a:lnTo>
                    <a:pt x="149" y="60"/>
                  </a:lnTo>
                  <a:lnTo>
                    <a:pt x="149" y="6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83" name="Freeform 11"/>
            <p:cNvSpPr>
              <a:spLocks/>
            </p:cNvSpPr>
            <p:nvPr/>
          </p:nvSpPr>
          <p:spPr bwMode="ltGray">
            <a:xfrm>
              <a:off x="4100" y="4020"/>
              <a:ext cx="166" cy="300"/>
            </a:xfrm>
            <a:custGeom>
              <a:avLst/>
              <a:gdLst/>
              <a:ahLst/>
              <a:cxnLst>
                <a:cxn ang="0">
                  <a:pos x="136" y="12"/>
                </a:cxn>
                <a:cxn ang="0">
                  <a:pos x="100" y="0"/>
                </a:cxn>
                <a:cxn ang="0">
                  <a:pos x="78" y="64"/>
                </a:cxn>
                <a:cxn ang="0">
                  <a:pos x="70" y="126"/>
                </a:cxn>
                <a:cxn ang="0">
                  <a:pos x="46" y="184"/>
                </a:cxn>
                <a:cxn ang="0">
                  <a:pos x="58" y="232"/>
                </a:cxn>
                <a:cxn ang="0">
                  <a:pos x="38" y="268"/>
                </a:cxn>
                <a:cxn ang="0">
                  <a:pos x="0" y="300"/>
                </a:cxn>
                <a:cxn ang="0">
                  <a:pos x="160" y="300"/>
                </a:cxn>
                <a:cxn ang="0">
                  <a:pos x="136" y="272"/>
                </a:cxn>
                <a:cxn ang="0">
                  <a:pos x="98" y="234"/>
                </a:cxn>
                <a:cxn ang="0">
                  <a:pos x="130" y="188"/>
                </a:cxn>
                <a:cxn ang="0">
                  <a:pos x="138" y="134"/>
                </a:cxn>
                <a:cxn ang="0">
                  <a:pos x="144" y="94"/>
                </a:cxn>
                <a:cxn ang="0">
                  <a:pos x="164" y="60"/>
                </a:cxn>
                <a:cxn ang="0">
                  <a:pos x="166" y="0"/>
                </a:cxn>
                <a:cxn ang="0">
                  <a:pos x="136" y="12"/>
                </a:cxn>
                <a:cxn ang="0">
                  <a:pos x="136" y="12"/>
                </a:cxn>
                <a:cxn ang="0">
                  <a:pos x="136" y="12"/>
                </a:cxn>
              </a:cxnLst>
              <a:rect l="0" t="0" r="r" b="b"/>
              <a:pathLst>
                <a:path w="166" h="300">
                  <a:moveTo>
                    <a:pt x="136" y="12"/>
                  </a:moveTo>
                  <a:lnTo>
                    <a:pt x="100" y="0"/>
                  </a:lnTo>
                  <a:lnTo>
                    <a:pt x="78" y="64"/>
                  </a:lnTo>
                  <a:lnTo>
                    <a:pt x="70" y="126"/>
                  </a:lnTo>
                  <a:lnTo>
                    <a:pt x="46" y="184"/>
                  </a:lnTo>
                  <a:lnTo>
                    <a:pt x="58" y="232"/>
                  </a:lnTo>
                  <a:lnTo>
                    <a:pt x="38" y="268"/>
                  </a:lnTo>
                  <a:lnTo>
                    <a:pt x="0" y="300"/>
                  </a:lnTo>
                  <a:lnTo>
                    <a:pt x="160" y="300"/>
                  </a:lnTo>
                  <a:lnTo>
                    <a:pt x="136" y="272"/>
                  </a:lnTo>
                  <a:lnTo>
                    <a:pt x="98" y="234"/>
                  </a:lnTo>
                  <a:lnTo>
                    <a:pt x="130" y="188"/>
                  </a:lnTo>
                  <a:lnTo>
                    <a:pt x="138" y="134"/>
                  </a:lnTo>
                  <a:lnTo>
                    <a:pt x="144" y="94"/>
                  </a:lnTo>
                  <a:lnTo>
                    <a:pt x="164" y="60"/>
                  </a:lnTo>
                  <a:lnTo>
                    <a:pt x="166" y="0"/>
                  </a:lnTo>
                  <a:lnTo>
                    <a:pt x="136" y="12"/>
                  </a:lnTo>
                  <a:lnTo>
                    <a:pt x="136" y="12"/>
                  </a:lnTo>
                  <a:lnTo>
                    <a:pt x="136" y="12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84" name="Freeform 12"/>
            <p:cNvSpPr>
              <a:spLocks/>
            </p:cNvSpPr>
            <p:nvPr/>
          </p:nvSpPr>
          <p:spPr bwMode="ltGray">
            <a:xfrm>
              <a:off x="3910" y="4038"/>
              <a:ext cx="237" cy="282"/>
            </a:xfrm>
            <a:custGeom>
              <a:avLst/>
              <a:gdLst/>
              <a:ahLst/>
              <a:cxnLst>
                <a:cxn ang="0">
                  <a:pos x="201" y="0"/>
                </a:cxn>
                <a:cxn ang="0">
                  <a:pos x="183" y="0"/>
                </a:cxn>
                <a:cxn ang="0">
                  <a:pos x="158" y="50"/>
                </a:cxn>
                <a:cxn ang="0">
                  <a:pos x="148" y="92"/>
                </a:cxn>
                <a:cxn ang="0">
                  <a:pos x="120" y="144"/>
                </a:cxn>
                <a:cxn ang="0">
                  <a:pos x="82" y="182"/>
                </a:cxn>
                <a:cxn ang="0">
                  <a:pos x="60" y="232"/>
                </a:cxn>
                <a:cxn ang="0">
                  <a:pos x="0" y="282"/>
                </a:cxn>
                <a:cxn ang="0">
                  <a:pos x="128" y="282"/>
                </a:cxn>
                <a:cxn ang="0">
                  <a:pos x="154" y="254"/>
                </a:cxn>
                <a:cxn ang="0">
                  <a:pos x="158" y="196"/>
                </a:cxn>
                <a:cxn ang="0">
                  <a:pos x="188" y="148"/>
                </a:cxn>
                <a:cxn ang="0">
                  <a:pos x="196" y="70"/>
                </a:cxn>
                <a:cxn ang="0">
                  <a:pos x="237" y="0"/>
                </a:cxn>
                <a:cxn ang="0">
                  <a:pos x="201" y="0"/>
                </a:cxn>
                <a:cxn ang="0">
                  <a:pos x="201" y="0"/>
                </a:cxn>
                <a:cxn ang="0">
                  <a:pos x="201" y="0"/>
                </a:cxn>
              </a:cxnLst>
              <a:rect l="0" t="0" r="r" b="b"/>
              <a:pathLst>
                <a:path w="237" h="282">
                  <a:moveTo>
                    <a:pt x="201" y="0"/>
                  </a:moveTo>
                  <a:lnTo>
                    <a:pt x="183" y="0"/>
                  </a:lnTo>
                  <a:lnTo>
                    <a:pt x="158" y="50"/>
                  </a:lnTo>
                  <a:lnTo>
                    <a:pt x="148" y="92"/>
                  </a:lnTo>
                  <a:lnTo>
                    <a:pt x="120" y="144"/>
                  </a:lnTo>
                  <a:lnTo>
                    <a:pt x="82" y="182"/>
                  </a:lnTo>
                  <a:lnTo>
                    <a:pt x="60" y="232"/>
                  </a:lnTo>
                  <a:lnTo>
                    <a:pt x="0" y="282"/>
                  </a:lnTo>
                  <a:lnTo>
                    <a:pt x="128" y="282"/>
                  </a:lnTo>
                  <a:lnTo>
                    <a:pt x="154" y="254"/>
                  </a:lnTo>
                  <a:lnTo>
                    <a:pt x="158" y="196"/>
                  </a:lnTo>
                  <a:lnTo>
                    <a:pt x="188" y="148"/>
                  </a:lnTo>
                  <a:lnTo>
                    <a:pt x="196" y="70"/>
                  </a:lnTo>
                  <a:lnTo>
                    <a:pt x="237" y="0"/>
                  </a:lnTo>
                  <a:lnTo>
                    <a:pt x="201" y="0"/>
                  </a:lnTo>
                  <a:lnTo>
                    <a:pt x="201" y="0"/>
                  </a:lnTo>
                  <a:lnTo>
                    <a:pt x="20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85" name="Freeform 13"/>
            <p:cNvSpPr>
              <a:spLocks/>
            </p:cNvSpPr>
            <p:nvPr/>
          </p:nvSpPr>
          <p:spPr bwMode="ltGray">
            <a:xfrm>
              <a:off x="3674" y="4086"/>
              <a:ext cx="196" cy="234"/>
            </a:xfrm>
            <a:custGeom>
              <a:avLst/>
              <a:gdLst/>
              <a:ahLst/>
              <a:cxnLst>
                <a:cxn ang="0">
                  <a:pos x="167" y="54"/>
                </a:cxn>
                <a:cxn ang="0">
                  <a:pos x="113" y="24"/>
                </a:cxn>
                <a:cxn ang="0">
                  <a:pos x="83" y="0"/>
                </a:cxn>
                <a:cxn ang="0">
                  <a:pos x="80" y="62"/>
                </a:cxn>
                <a:cxn ang="0">
                  <a:pos x="58" y="100"/>
                </a:cxn>
                <a:cxn ang="0">
                  <a:pos x="54" y="160"/>
                </a:cxn>
                <a:cxn ang="0">
                  <a:pos x="36" y="202"/>
                </a:cxn>
                <a:cxn ang="0">
                  <a:pos x="0" y="234"/>
                </a:cxn>
                <a:cxn ang="0">
                  <a:pos x="146" y="234"/>
                </a:cxn>
                <a:cxn ang="0">
                  <a:pos x="170" y="198"/>
                </a:cxn>
                <a:cxn ang="0">
                  <a:pos x="158" y="138"/>
                </a:cxn>
                <a:cxn ang="0">
                  <a:pos x="196" y="100"/>
                </a:cxn>
                <a:cxn ang="0">
                  <a:pos x="191" y="54"/>
                </a:cxn>
                <a:cxn ang="0">
                  <a:pos x="167" y="54"/>
                </a:cxn>
                <a:cxn ang="0">
                  <a:pos x="167" y="54"/>
                </a:cxn>
                <a:cxn ang="0">
                  <a:pos x="167" y="54"/>
                </a:cxn>
              </a:cxnLst>
              <a:rect l="0" t="0" r="r" b="b"/>
              <a:pathLst>
                <a:path w="196" h="234">
                  <a:moveTo>
                    <a:pt x="167" y="54"/>
                  </a:moveTo>
                  <a:lnTo>
                    <a:pt x="113" y="24"/>
                  </a:lnTo>
                  <a:lnTo>
                    <a:pt x="83" y="0"/>
                  </a:lnTo>
                  <a:lnTo>
                    <a:pt x="80" y="62"/>
                  </a:lnTo>
                  <a:lnTo>
                    <a:pt x="58" y="100"/>
                  </a:lnTo>
                  <a:lnTo>
                    <a:pt x="54" y="160"/>
                  </a:lnTo>
                  <a:lnTo>
                    <a:pt x="36" y="202"/>
                  </a:lnTo>
                  <a:lnTo>
                    <a:pt x="0" y="234"/>
                  </a:lnTo>
                  <a:lnTo>
                    <a:pt x="146" y="234"/>
                  </a:lnTo>
                  <a:lnTo>
                    <a:pt x="170" y="198"/>
                  </a:lnTo>
                  <a:lnTo>
                    <a:pt x="158" y="138"/>
                  </a:lnTo>
                  <a:lnTo>
                    <a:pt x="196" y="100"/>
                  </a:lnTo>
                  <a:lnTo>
                    <a:pt x="191" y="54"/>
                  </a:lnTo>
                  <a:lnTo>
                    <a:pt x="167" y="54"/>
                  </a:lnTo>
                  <a:lnTo>
                    <a:pt x="167" y="54"/>
                  </a:lnTo>
                  <a:lnTo>
                    <a:pt x="167" y="5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86" name="Freeform 14"/>
            <p:cNvSpPr>
              <a:spLocks/>
            </p:cNvSpPr>
            <p:nvPr/>
          </p:nvSpPr>
          <p:spPr bwMode="ltGray">
            <a:xfrm>
              <a:off x="3476" y="4068"/>
              <a:ext cx="190" cy="252"/>
            </a:xfrm>
            <a:custGeom>
              <a:avLst/>
              <a:gdLst/>
              <a:ahLst/>
              <a:cxnLst>
                <a:cxn ang="0">
                  <a:pos x="190" y="0"/>
                </a:cxn>
                <a:cxn ang="0">
                  <a:pos x="166" y="0"/>
                </a:cxn>
                <a:cxn ang="0">
                  <a:pos x="158" y="38"/>
                </a:cxn>
                <a:cxn ang="0">
                  <a:pos x="138" y="120"/>
                </a:cxn>
                <a:cxn ang="0">
                  <a:pos x="94" y="180"/>
                </a:cxn>
                <a:cxn ang="0">
                  <a:pos x="62" y="234"/>
                </a:cxn>
                <a:cxn ang="0">
                  <a:pos x="0" y="252"/>
                </a:cxn>
                <a:cxn ang="0">
                  <a:pos x="128" y="252"/>
                </a:cxn>
                <a:cxn ang="0">
                  <a:pos x="142" y="188"/>
                </a:cxn>
                <a:cxn ang="0">
                  <a:pos x="186" y="90"/>
                </a:cxn>
                <a:cxn ang="0">
                  <a:pos x="190" y="38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  <a:cxn ang="0">
                  <a:pos x="190" y="0"/>
                </a:cxn>
              </a:cxnLst>
              <a:rect l="0" t="0" r="r" b="b"/>
              <a:pathLst>
                <a:path w="190" h="252">
                  <a:moveTo>
                    <a:pt x="190" y="0"/>
                  </a:moveTo>
                  <a:lnTo>
                    <a:pt x="166" y="0"/>
                  </a:lnTo>
                  <a:lnTo>
                    <a:pt x="158" y="38"/>
                  </a:lnTo>
                  <a:lnTo>
                    <a:pt x="138" y="120"/>
                  </a:lnTo>
                  <a:lnTo>
                    <a:pt x="94" y="180"/>
                  </a:lnTo>
                  <a:lnTo>
                    <a:pt x="62" y="234"/>
                  </a:lnTo>
                  <a:lnTo>
                    <a:pt x="0" y="252"/>
                  </a:lnTo>
                  <a:lnTo>
                    <a:pt x="128" y="252"/>
                  </a:lnTo>
                  <a:lnTo>
                    <a:pt x="142" y="188"/>
                  </a:lnTo>
                  <a:lnTo>
                    <a:pt x="186" y="90"/>
                  </a:lnTo>
                  <a:lnTo>
                    <a:pt x="190" y="38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  <a:lnTo>
                    <a:pt x="190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87" name="Freeform 15"/>
            <p:cNvSpPr>
              <a:spLocks/>
            </p:cNvSpPr>
            <p:nvPr/>
          </p:nvSpPr>
          <p:spPr bwMode="ltGray">
            <a:xfrm>
              <a:off x="3170" y="4188"/>
              <a:ext cx="230" cy="132"/>
            </a:xfrm>
            <a:custGeom>
              <a:avLst/>
              <a:gdLst/>
              <a:ahLst/>
              <a:cxnLst>
                <a:cxn ang="0">
                  <a:pos x="197" y="0"/>
                </a:cxn>
                <a:cxn ang="0">
                  <a:pos x="191" y="0"/>
                </a:cxn>
                <a:cxn ang="0">
                  <a:pos x="185" y="0"/>
                </a:cxn>
                <a:cxn ang="0">
                  <a:pos x="173" y="0"/>
                </a:cxn>
                <a:cxn ang="0">
                  <a:pos x="161" y="0"/>
                </a:cxn>
                <a:cxn ang="0">
                  <a:pos x="155" y="0"/>
                </a:cxn>
                <a:cxn ang="0">
                  <a:pos x="138" y="6"/>
                </a:cxn>
                <a:cxn ang="0">
                  <a:pos x="132" y="6"/>
                </a:cxn>
                <a:cxn ang="0">
                  <a:pos x="35" y="18"/>
                </a:cxn>
                <a:cxn ang="0">
                  <a:pos x="11" y="30"/>
                </a:cxn>
                <a:cxn ang="0">
                  <a:pos x="23" y="54"/>
                </a:cxn>
                <a:cxn ang="0">
                  <a:pos x="0" y="100"/>
                </a:cxn>
                <a:cxn ang="0">
                  <a:pos x="0" y="132"/>
                </a:cxn>
                <a:cxn ang="0">
                  <a:pos x="162" y="132"/>
                </a:cxn>
                <a:cxn ang="0">
                  <a:pos x="204" y="88"/>
                </a:cxn>
                <a:cxn ang="0">
                  <a:pos x="230" y="46"/>
                </a:cxn>
                <a:cxn ang="0">
                  <a:pos x="214" y="24"/>
                </a:cxn>
                <a:cxn ang="0">
                  <a:pos x="215" y="0"/>
                </a:cxn>
                <a:cxn ang="0">
                  <a:pos x="209" y="0"/>
                </a:cxn>
                <a:cxn ang="0">
                  <a:pos x="203" y="0"/>
                </a:cxn>
                <a:cxn ang="0">
                  <a:pos x="203" y="0"/>
                </a:cxn>
                <a:cxn ang="0">
                  <a:pos x="197" y="0"/>
                </a:cxn>
                <a:cxn ang="0">
                  <a:pos x="197" y="0"/>
                </a:cxn>
                <a:cxn ang="0">
                  <a:pos x="197" y="0"/>
                </a:cxn>
              </a:cxnLst>
              <a:rect l="0" t="0" r="r" b="b"/>
              <a:pathLst>
                <a:path w="230" h="132">
                  <a:moveTo>
                    <a:pt x="197" y="0"/>
                  </a:moveTo>
                  <a:lnTo>
                    <a:pt x="191" y="0"/>
                  </a:lnTo>
                  <a:lnTo>
                    <a:pt x="185" y="0"/>
                  </a:lnTo>
                  <a:lnTo>
                    <a:pt x="173" y="0"/>
                  </a:lnTo>
                  <a:lnTo>
                    <a:pt x="161" y="0"/>
                  </a:lnTo>
                  <a:lnTo>
                    <a:pt x="155" y="0"/>
                  </a:lnTo>
                  <a:lnTo>
                    <a:pt x="138" y="6"/>
                  </a:lnTo>
                  <a:lnTo>
                    <a:pt x="132" y="6"/>
                  </a:lnTo>
                  <a:lnTo>
                    <a:pt x="35" y="18"/>
                  </a:lnTo>
                  <a:lnTo>
                    <a:pt x="11" y="30"/>
                  </a:lnTo>
                  <a:lnTo>
                    <a:pt x="23" y="54"/>
                  </a:lnTo>
                  <a:lnTo>
                    <a:pt x="0" y="100"/>
                  </a:lnTo>
                  <a:lnTo>
                    <a:pt x="0" y="132"/>
                  </a:lnTo>
                  <a:lnTo>
                    <a:pt x="162" y="132"/>
                  </a:lnTo>
                  <a:lnTo>
                    <a:pt x="204" y="88"/>
                  </a:lnTo>
                  <a:lnTo>
                    <a:pt x="230" y="46"/>
                  </a:lnTo>
                  <a:lnTo>
                    <a:pt x="214" y="24"/>
                  </a:lnTo>
                  <a:lnTo>
                    <a:pt x="215" y="0"/>
                  </a:lnTo>
                  <a:lnTo>
                    <a:pt x="209" y="0"/>
                  </a:lnTo>
                  <a:lnTo>
                    <a:pt x="203" y="0"/>
                  </a:lnTo>
                  <a:lnTo>
                    <a:pt x="203" y="0"/>
                  </a:lnTo>
                  <a:lnTo>
                    <a:pt x="197" y="0"/>
                  </a:lnTo>
                  <a:lnTo>
                    <a:pt x="197" y="0"/>
                  </a:lnTo>
                  <a:lnTo>
                    <a:pt x="197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88" name="Freeform 16"/>
            <p:cNvSpPr>
              <a:spLocks/>
            </p:cNvSpPr>
            <p:nvPr/>
          </p:nvSpPr>
          <p:spPr bwMode="ltGray">
            <a:xfrm>
              <a:off x="3044" y="4218"/>
              <a:ext cx="89" cy="102"/>
            </a:xfrm>
            <a:custGeom>
              <a:avLst/>
              <a:gdLst/>
              <a:ahLst/>
              <a:cxnLst>
                <a:cxn ang="0">
                  <a:pos x="71" y="0"/>
                </a:cxn>
                <a:cxn ang="0">
                  <a:pos x="66" y="48"/>
                </a:cxn>
                <a:cxn ang="0">
                  <a:pos x="30" y="72"/>
                </a:cxn>
                <a:cxn ang="0">
                  <a:pos x="0" y="102"/>
                </a:cxn>
                <a:cxn ang="0">
                  <a:pos x="66" y="102"/>
                </a:cxn>
                <a:cxn ang="0">
                  <a:pos x="88" y="56"/>
                </a:cxn>
                <a:cxn ang="0">
                  <a:pos x="89" y="6"/>
                </a:cxn>
                <a:cxn ang="0">
                  <a:pos x="71" y="0"/>
                </a:cxn>
                <a:cxn ang="0">
                  <a:pos x="71" y="0"/>
                </a:cxn>
                <a:cxn ang="0">
                  <a:pos x="71" y="0"/>
                </a:cxn>
              </a:cxnLst>
              <a:rect l="0" t="0" r="r" b="b"/>
              <a:pathLst>
                <a:path w="89" h="102">
                  <a:moveTo>
                    <a:pt x="71" y="0"/>
                  </a:moveTo>
                  <a:lnTo>
                    <a:pt x="66" y="48"/>
                  </a:lnTo>
                  <a:lnTo>
                    <a:pt x="30" y="72"/>
                  </a:lnTo>
                  <a:lnTo>
                    <a:pt x="0" y="102"/>
                  </a:lnTo>
                  <a:lnTo>
                    <a:pt x="66" y="102"/>
                  </a:lnTo>
                  <a:lnTo>
                    <a:pt x="88" y="56"/>
                  </a:lnTo>
                  <a:lnTo>
                    <a:pt x="89" y="6"/>
                  </a:lnTo>
                  <a:lnTo>
                    <a:pt x="71" y="0"/>
                  </a:lnTo>
                  <a:lnTo>
                    <a:pt x="71" y="0"/>
                  </a:lnTo>
                  <a:lnTo>
                    <a:pt x="71" y="0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  <p:sp>
          <p:nvSpPr>
            <p:cNvPr id="54289" name="Freeform 17"/>
            <p:cNvSpPr>
              <a:spLocks/>
            </p:cNvSpPr>
            <p:nvPr/>
          </p:nvSpPr>
          <p:spPr bwMode="ltGray">
            <a:xfrm>
              <a:off x="5482" y="3367"/>
              <a:ext cx="278" cy="953"/>
            </a:xfrm>
            <a:custGeom>
              <a:avLst/>
              <a:gdLst/>
              <a:ahLst/>
              <a:cxnLst>
                <a:cxn ang="0">
                  <a:pos x="278" y="24"/>
                </a:cxn>
                <a:cxn ang="0">
                  <a:pos x="272" y="24"/>
                </a:cxn>
                <a:cxn ang="0">
                  <a:pos x="272" y="18"/>
                </a:cxn>
                <a:cxn ang="0">
                  <a:pos x="266" y="18"/>
                </a:cxn>
                <a:cxn ang="0">
                  <a:pos x="254" y="12"/>
                </a:cxn>
                <a:cxn ang="0">
                  <a:pos x="236" y="6"/>
                </a:cxn>
                <a:cxn ang="0">
                  <a:pos x="212" y="0"/>
                </a:cxn>
                <a:cxn ang="0">
                  <a:pos x="206" y="6"/>
                </a:cxn>
                <a:cxn ang="0">
                  <a:pos x="198" y="129"/>
                </a:cxn>
                <a:cxn ang="0">
                  <a:pos x="184" y="209"/>
                </a:cxn>
                <a:cxn ang="0">
                  <a:pos x="182" y="249"/>
                </a:cxn>
                <a:cxn ang="0">
                  <a:pos x="200" y="339"/>
                </a:cxn>
                <a:cxn ang="0">
                  <a:pos x="186" y="481"/>
                </a:cxn>
                <a:cxn ang="0">
                  <a:pos x="176" y="521"/>
                </a:cxn>
                <a:cxn ang="0">
                  <a:pos x="156" y="601"/>
                </a:cxn>
                <a:cxn ang="0">
                  <a:pos x="172" y="681"/>
                </a:cxn>
                <a:cxn ang="0">
                  <a:pos x="138" y="765"/>
                </a:cxn>
                <a:cxn ang="0">
                  <a:pos x="96" y="847"/>
                </a:cxn>
                <a:cxn ang="0">
                  <a:pos x="50" y="899"/>
                </a:cxn>
                <a:cxn ang="0">
                  <a:pos x="0" y="953"/>
                </a:cxn>
                <a:cxn ang="0">
                  <a:pos x="278" y="953"/>
                </a:cxn>
                <a:cxn ang="0">
                  <a:pos x="278" y="24"/>
                </a:cxn>
                <a:cxn ang="0">
                  <a:pos x="278" y="24"/>
                </a:cxn>
                <a:cxn ang="0">
                  <a:pos x="278" y="24"/>
                </a:cxn>
              </a:cxnLst>
              <a:rect l="0" t="0" r="r" b="b"/>
              <a:pathLst>
                <a:path w="278" h="953">
                  <a:moveTo>
                    <a:pt x="278" y="24"/>
                  </a:moveTo>
                  <a:lnTo>
                    <a:pt x="272" y="24"/>
                  </a:lnTo>
                  <a:lnTo>
                    <a:pt x="272" y="18"/>
                  </a:lnTo>
                  <a:lnTo>
                    <a:pt x="266" y="18"/>
                  </a:lnTo>
                  <a:lnTo>
                    <a:pt x="254" y="12"/>
                  </a:lnTo>
                  <a:lnTo>
                    <a:pt x="236" y="6"/>
                  </a:lnTo>
                  <a:lnTo>
                    <a:pt x="212" y="0"/>
                  </a:lnTo>
                  <a:lnTo>
                    <a:pt x="206" y="6"/>
                  </a:lnTo>
                  <a:lnTo>
                    <a:pt x="198" y="129"/>
                  </a:lnTo>
                  <a:lnTo>
                    <a:pt x="184" y="209"/>
                  </a:lnTo>
                  <a:lnTo>
                    <a:pt x="182" y="249"/>
                  </a:lnTo>
                  <a:lnTo>
                    <a:pt x="200" y="339"/>
                  </a:lnTo>
                  <a:lnTo>
                    <a:pt x="186" y="481"/>
                  </a:lnTo>
                  <a:lnTo>
                    <a:pt x="176" y="521"/>
                  </a:lnTo>
                  <a:lnTo>
                    <a:pt x="156" y="601"/>
                  </a:lnTo>
                  <a:lnTo>
                    <a:pt x="172" y="681"/>
                  </a:lnTo>
                  <a:lnTo>
                    <a:pt x="138" y="765"/>
                  </a:lnTo>
                  <a:lnTo>
                    <a:pt x="96" y="847"/>
                  </a:lnTo>
                  <a:lnTo>
                    <a:pt x="50" y="899"/>
                  </a:lnTo>
                  <a:lnTo>
                    <a:pt x="0" y="953"/>
                  </a:lnTo>
                  <a:lnTo>
                    <a:pt x="278" y="953"/>
                  </a:lnTo>
                  <a:lnTo>
                    <a:pt x="278" y="24"/>
                  </a:lnTo>
                  <a:lnTo>
                    <a:pt x="278" y="24"/>
                  </a:lnTo>
                  <a:lnTo>
                    <a:pt x="278" y="24"/>
                  </a:lnTo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90980"/>
                    <a:invGamma/>
                  </a:schemeClr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prstDash val="solid"/>
              <a:round/>
              <a:headEnd/>
              <a:tailEnd/>
            </a:ln>
          </p:spPr>
          <p:txBody>
            <a:bodyPr/>
            <a:lstStyle/>
            <a:p>
              <a:endParaRPr lang="es-ES"/>
            </a:p>
          </p:txBody>
        </p:sp>
      </p:grpSp>
      <p:sp>
        <p:nvSpPr>
          <p:cNvPr id="54290" name="Rectangle 18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54291" name="Rectangle 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54292" name="Rectangle 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es-ES"/>
          </a:p>
        </p:txBody>
      </p:sp>
      <p:sp>
        <p:nvSpPr>
          <p:cNvPr id="54293" name="Rectangle 2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AE74D18F-C25F-4279-8880-93C04C2D80C0}" type="slidenum">
              <a:rPr lang="es-ES"/>
              <a:pPr/>
              <a:t>‹Nº›</a:t>
            </a:fld>
            <a:endParaRPr lang="es-ES"/>
          </a:p>
        </p:txBody>
      </p:sp>
      <p:sp>
        <p:nvSpPr>
          <p:cNvPr id="542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u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u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70000"/>
        <a:buFont typeface="Wingdings" pitchFamily="2" charset="2"/>
        <a:buChar char="u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3.bin"/><Relationship Id="rId5" Type="http://schemas.openxmlformats.org/officeDocument/2006/relationships/oleObject" Target="../embeddings/oleObject2.bin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3.vml"/><Relationship Id="rId4" Type="http://schemas.openxmlformats.org/officeDocument/2006/relationships/oleObject" Target="../embeddings/oleObject9.bin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4.vml"/><Relationship Id="rId5" Type="http://schemas.openxmlformats.org/officeDocument/2006/relationships/oleObject" Target="../embeddings/oleObject12.bin"/><Relationship Id="rId4" Type="http://schemas.openxmlformats.org/officeDocument/2006/relationships/oleObject" Target="../embeddings/oleObject11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oleObject" Target="../embeddings/oleObject13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16.bin"/><Relationship Id="rId5" Type="http://schemas.openxmlformats.org/officeDocument/2006/relationships/oleObject" Target="../embeddings/oleObject15.bin"/><Relationship Id="rId4" Type="http://schemas.openxmlformats.org/officeDocument/2006/relationships/oleObject" Target="../embeddings/oleObject14.bin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2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25.png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4.bin"/><Relationship Id="rId3" Type="http://schemas.openxmlformats.org/officeDocument/2006/relationships/oleObject" Target="../embeddings/oleObject22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1.png"/><Relationship Id="rId5" Type="http://schemas.openxmlformats.org/officeDocument/2006/relationships/image" Target="../media/image30.jpeg"/><Relationship Id="rId4" Type="http://schemas.openxmlformats.org/officeDocument/2006/relationships/hyperlink" Target="Francobordo.exe" TargetMode="External"/><Relationship Id="rId9" Type="http://schemas.openxmlformats.org/officeDocument/2006/relationships/oleObject" Target="../embeddings/oleObject2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68313" y="692150"/>
            <a:ext cx="7543800" cy="1143000"/>
          </a:xfrm>
        </p:spPr>
        <p:txBody>
          <a:bodyPr/>
          <a:lstStyle/>
          <a:p>
            <a:r>
              <a:rPr lang="es-MX" sz="2400" dirty="0">
                <a:solidFill>
                  <a:srgbClr val="041240"/>
                </a:solidFill>
              </a:rPr>
              <a:t>Estimación Probabilística del Francobordo de una Embarcación Menor Oceánica</a:t>
            </a:r>
            <a:endParaRPr lang="es-ES" sz="2400" dirty="0">
              <a:solidFill>
                <a:srgbClr val="041240"/>
              </a:solidFill>
            </a:endParaRPr>
          </a:p>
        </p:txBody>
      </p:sp>
      <p:sp>
        <p:nvSpPr>
          <p:cNvPr id="25603" name="Text Box 3"/>
          <p:cNvSpPr txBox="1">
            <a:spLocks noChangeArrowheads="1"/>
          </p:cNvSpPr>
          <p:nvPr/>
        </p:nvSpPr>
        <p:spPr bwMode="auto">
          <a:xfrm>
            <a:off x="1692275" y="2060575"/>
            <a:ext cx="5187950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s-MX">
                <a:solidFill>
                  <a:srgbClr val="041240"/>
                </a:solidFill>
                <a:latin typeface="Arial" charset="0"/>
              </a:rPr>
              <a:t>José R. Marín, Ph.D., </a:t>
            </a:r>
          </a:p>
          <a:p>
            <a:pPr algn="ctr"/>
            <a:r>
              <a:rPr lang="es-MX">
                <a:solidFill>
                  <a:srgbClr val="041240"/>
                </a:solidFill>
                <a:latin typeface="Arial" charset="0"/>
              </a:rPr>
              <a:t>Profesor, Fac. Ing. Marìtima CC. del Mar, ESPOL</a:t>
            </a:r>
          </a:p>
          <a:p>
            <a:pPr algn="ctr"/>
            <a:r>
              <a:rPr lang="es-MX">
                <a:solidFill>
                  <a:srgbClr val="041240"/>
                </a:solidFill>
                <a:latin typeface="Arial" charset="0"/>
              </a:rPr>
              <a:t>Guayaquil, Ecuador</a:t>
            </a:r>
            <a:endParaRPr lang="es-ES">
              <a:solidFill>
                <a:srgbClr val="041240"/>
              </a:solidFill>
              <a:latin typeface="Arial" charset="0"/>
            </a:endParaRPr>
          </a:p>
        </p:txBody>
      </p:sp>
      <p:sp>
        <p:nvSpPr>
          <p:cNvPr id="25604" name="Text Box 4"/>
          <p:cNvSpPr txBox="1">
            <a:spLocks noChangeArrowheads="1"/>
          </p:cNvSpPr>
          <p:nvPr/>
        </p:nvSpPr>
        <p:spPr bwMode="auto">
          <a:xfrm>
            <a:off x="1979613" y="3500438"/>
            <a:ext cx="4718050" cy="173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>
                <a:solidFill>
                  <a:srgbClr val="990033"/>
                </a:solidFill>
                <a:latin typeface="Arial" charset="0"/>
              </a:rPr>
              <a:t>1.- Movimientos y Convención de Signos</a:t>
            </a:r>
          </a:p>
          <a:p>
            <a:r>
              <a:rPr lang="es-MX">
                <a:solidFill>
                  <a:srgbClr val="990033"/>
                </a:solidFill>
                <a:latin typeface="Arial" charset="0"/>
              </a:rPr>
              <a:t>2.- Ecuaciones de movimiento Plano Vertical</a:t>
            </a:r>
          </a:p>
          <a:p>
            <a:r>
              <a:rPr lang="es-MX">
                <a:solidFill>
                  <a:srgbClr val="990033"/>
                </a:solidFill>
                <a:latin typeface="Arial" charset="0"/>
              </a:rPr>
              <a:t>3.- Respuesta a Olas Regulares</a:t>
            </a:r>
          </a:p>
          <a:p>
            <a:r>
              <a:rPr lang="es-MX">
                <a:solidFill>
                  <a:srgbClr val="990033"/>
                </a:solidFill>
                <a:latin typeface="Arial" charset="0"/>
              </a:rPr>
              <a:t>4.- Respuesta a Mar Irregular</a:t>
            </a:r>
          </a:p>
          <a:p>
            <a:r>
              <a:rPr lang="es-MX">
                <a:solidFill>
                  <a:srgbClr val="990033"/>
                </a:solidFill>
                <a:latin typeface="Arial" charset="0"/>
              </a:rPr>
              <a:t>5.- Francobordo requerido</a:t>
            </a:r>
          </a:p>
          <a:p>
            <a:r>
              <a:rPr lang="es-MX">
                <a:solidFill>
                  <a:srgbClr val="990033"/>
                </a:solidFill>
                <a:latin typeface="Arial" charset="0"/>
              </a:rPr>
              <a:t>6.- Visualización de Resultados</a:t>
            </a:r>
            <a:endParaRPr lang="es-ES">
              <a:solidFill>
                <a:srgbClr val="990033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56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1026"/>
          <p:cNvSpPr>
            <a:spLocks noGrp="1" noChangeArrowheads="1"/>
          </p:cNvSpPr>
          <p:nvPr>
            <p:ph type="ctrTitle"/>
          </p:nvPr>
        </p:nvSpPr>
        <p:spPr>
          <a:xfrm>
            <a:off x="539750" y="260350"/>
            <a:ext cx="6248400" cy="685800"/>
          </a:xfrm>
        </p:spPr>
        <p:txBody>
          <a:bodyPr/>
          <a:lstStyle/>
          <a:p>
            <a:pPr algn="l"/>
            <a:r>
              <a:rPr lang="es-MX" sz="2400">
                <a:solidFill>
                  <a:srgbClr val="041240"/>
                </a:solidFill>
              </a:rPr>
              <a:t>1. Movimientos y Convención de Signos</a:t>
            </a:r>
            <a:endParaRPr lang="es-ES" sz="2400">
              <a:solidFill>
                <a:srgbClr val="041240"/>
              </a:solidFill>
            </a:endParaRPr>
          </a:p>
        </p:txBody>
      </p:sp>
      <p:pic>
        <p:nvPicPr>
          <p:cNvPr id="22543" name="Picture 1039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11413" y="981075"/>
            <a:ext cx="3600450" cy="2563813"/>
          </a:xfrm>
          <a:prstGeom prst="rect">
            <a:avLst/>
          </a:prstGeom>
          <a:noFill/>
        </p:spPr>
      </p:pic>
      <p:grpSp>
        <p:nvGrpSpPr>
          <p:cNvPr id="22557" name="Group 1053"/>
          <p:cNvGrpSpPr>
            <a:grpSpLocks/>
          </p:cNvGrpSpPr>
          <p:nvPr/>
        </p:nvGrpSpPr>
        <p:grpSpPr bwMode="auto">
          <a:xfrm>
            <a:off x="684213" y="3789363"/>
            <a:ext cx="3671887" cy="2490787"/>
            <a:chOff x="431" y="2387"/>
            <a:chExt cx="2313" cy="1569"/>
          </a:xfrm>
        </p:grpSpPr>
        <p:graphicFrame>
          <p:nvGraphicFramePr>
            <p:cNvPr id="22545" name="Object 1041"/>
            <p:cNvGraphicFramePr>
              <a:graphicFrameLocks noChangeAspect="1"/>
            </p:cNvGraphicFramePr>
            <p:nvPr/>
          </p:nvGraphicFramePr>
          <p:xfrm>
            <a:off x="458" y="2589"/>
            <a:ext cx="2286" cy="1367"/>
          </p:xfrm>
          <a:graphic>
            <a:graphicData uri="http://schemas.openxmlformats.org/presentationml/2006/ole">
              <p:oleObj spid="_x0000_s22545" r:id="rId4" imgW="8181975" imgH="4867275" progId="AutoCAD.Drawing.15">
                <p:embed/>
              </p:oleObj>
            </a:graphicData>
          </a:graphic>
        </p:graphicFrame>
        <p:sp>
          <p:nvSpPr>
            <p:cNvPr id="22546" name="Text Box 1042"/>
            <p:cNvSpPr txBox="1">
              <a:spLocks noChangeArrowheads="1"/>
            </p:cNvSpPr>
            <p:nvPr/>
          </p:nvSpPr>
          <p:spPr bwMode="auto">
            <a:xfrm>
              <a:off x="431" y="2387"/>
              <a:ext cx="2073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sz="1600">
                  <a:solidFill>
                    <a:srgbClr val="041240"/>
                  </a:solidFill>
                  <a:latin typeface="Arial" charset="0"/>
                </a:rPr>
                <a:t>Buque respecto de un tren de olas</a:t>
              </a:r>
              <a:endParaRPr lang="es-ES" sz="1600">
                <a:solidFill>
                  <a:srgbClr val="041240"/>
                </a:solidFill>
                <a:latin typeface="Arial" charset="0"/>
              </a:endParaRPr>
            </a:p>
          </p:txBody>
        </p:sp>
      </p:grpSp>
      <p:grpSp>
        <p:nvGrpSpPr>
          <p:cNvPr id="22556" name="Group 1052"/>
          <p:cNvGrpSpPr>
            <a:grpSpLocks noChangeAspect="1"/>
          </p:cNvGrpSpPr>
          <p:nvPr/>
        </p:nvGrpSpPr>
        <p:grpSpPr bwMode="auto">
          <a:xfrm>
            <a:off x="4716463" y="4508500"/>
            <a:ext cx="3616325" cy="827088"/>
            <a:chOff x="2744" y="2840"/>
            <a:chExt cx="2805" cy="642"/>
          </a:xfrm>
        </p:grpSpPr>
        <p:graphicFrame>
          <p:nvGraphicFramePr>
            <p:cNvPr id="22552" name="Object 1048"/>
            <p:cNvGraphicFramePr>
              <a:graphicFrameLocks noChangeAspect="1"/>
            </p:cNvGraphicFramePr>
            <p:nvPr/>
          </p:nvGraphicFramePr>
          <p:xfrm>
            <a:off x="3424" y="2840"/>
            <a:ext cx="1293" cy="232"/>
          </p:xfrm>
          <a:graphic>
            <a:graphicData uri="http://schemas.openxmlformats.org/presentationml/2006/ole">
              <p:oleObj spid="_x0000_s22552" name="Ecuación" r:id="rId5" imgW="1269720" imgH="228600" progId="Equation.3">
                <p:embed/>
              </p:oleObj>
            </a:graphicData>
          </a:graphic>
        </p:graphicFrame>
        <p:graphicFrame>
          <p:nvGraphicFramePr>
            <p:cNvPr id="22553" name="Object 1049"/>
            <p:cNvGraphicFramePr>
              <a:graphicFrameLocks noChangeAspect="1"/>
            </p:cNvGraphicFramePr>
            <p:nvPr/>
          </p:nvGraphicFramePr>
          <p:xfrm>
            <a:off x="2744" y="3249"/>
            <a:ext cx="2805" cy="233"/>
          </p:xfrm>
          <a:graphic>
            <a:graphicData uri="http://schemas.openxmlformats.org/presentationml/2006/ole">
              <p:oleObj spid="_x0000_s22553" name="Ecuación" r:id="rId6" imgW="2743200" imgH="22860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5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5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25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6991350" cy="685800"/>
          </a:xfrm>
        </p:spPr>
        <p:txBody>
          <a:bodyPr/>
          <a:lstStyle/>
          <a:p>
            <a:pPr algn="l"/>
            <a:r>
              <a:rPr lang="es-MX" sz="2400">
                <a:solidFill>
                  <a:srgbClr val="041240"/>
                </a:solidFill>
              </a:rPr>
              <a:t>2. Ecuaciones de Movimiento (Plano Vertical)</a:t>
            </a:r>
            <a:endParaRPr lang="es-ES" sz="2400">
              <a:solidFill>
                <a:srgbClr val="041240"/>
              </a:solidFill>
            </a:endParaRPr>
          </a:p>
        </p:txBody>
      </p:sp>
      <p:sp>
        <p:nvSpPr>
          <p:cNvPr id="24579" name="Rectangle 3"/>
          <p:cNvSpPr>
            <a:spLocks noChangeArrowheads="1"/>
          </p:cNvSpPr>
          <p:nvPr/>
        </p:nvSpPr>
        <p:spPr bwMode="auto">
          <a:xfrm>
            <a:off x="33147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3314700" y="2538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4583" name="Rectangle 7"/>
          <p:cNvSpPr>
            <a:spLocks noChangeArrowheads="1"/>
          </p:cNvSpPr>
          <p:nvPr/>
        </p:nvSpPr>
        <p:spPr bwMode="auto">
          <a:xfrm>
            <a:off x="393858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4585" name="Rectangle 9"/>
          <p:cNvSpPr>
            <a:spLocks noChangeArrowheads="1"/>
          </p:cNvSpPr>
          <p:nvPr/>
        </p:nvSpPr>
        <p:spPr bwMode="auto">
          <a:xfrm>
            <a:off x="393858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4586" name="Rectangle 10"/>
          <p:cNvSpPr>
            <a:spLocks noChangeArrowheads="1"/>
          </p:cNvSpPr>
          <p:nvPr/>
        </p:nvSpPr>
        <p:spPr bwMode="auto">
          <a:xfrm>
            <a:off x="3405188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4589" name="Rectangle 13"/>
          <p:cNvSpPr>
            <a:spLocks noChangeArrowheads="1"/>
          </p:cNvSpPr>
          <p:nvPr/>
        </p:nvSpPr>
        <p:spPr bwMode="auto">
          <a:xfrm>
            <a:off x="3405188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4591" name="Rectangle 15"/>
          <p:cNvSpPr>
            <a:spLocks noChangeArrowheads="1"/>
          </p:cNvSpPr>
          <p:nvPr/>
        </p:nvSpPr>
        <p:spPr bwMode="auto">
          <a:xfrm>
            <a:off x="3319463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aphicFrame>
        <p:nvGraphicFramePr>
          <p:cNvPr id="24590" name="Object 14"/>
          <p:cNvGraphicFramePr>
            <a:graphicFrameLocks noChangeAspect="1"/>
          </p:cNvGraphicFramePr>
          <p:nvPr/>
        </p:nvGraphicFramePr>
        <p:xfrm>
          <a:off x="1630363" y="2368550"/>
          <a:ext cx="4264025" cy="981075"/>
        </p:xfrm>
        <a:graphic>
          <a:graphicData uri="http://schemas.openxmlformats.org/presentationml/2006/ole">
            <p:oleObj spid="_x0000_s24590" name="Ecuación" r:id="rId3" imgW="2628720" imgH="609480" progId="Equation.3">
              <p:embed/>
            </p:oleObj>
          </a:graphicData>
        </a:graphic>
      </p:graphicFrame>
      <p:grpSp>
        <p:nvGrpSpPr>
          <p:cNvPr id="24598" name="Group 22"/>
          <p:cNvGrpSpPr>
            <a:grpSpLocks/>
          </p:cNvGrpSpPr>
          <p:nvPr/>
        </p:nvGrpSpPr>
        <p:grpSpPr bwMode="auto">
          <a:xfrm>
            <a:off x="1447800" y="4068763"/>
            <a:ext cx="4240213" cy="917575"/>
            <a:chOff x="912" y="2563"/>
            <a:chExt cx="2671" cy="578"/>
          </a:xfrm>
        </p:grpSpPr>
        <p:graphicFrame>
          <p:nvGraphicFramePr>
            <p:cNvPr id="24593" name="Object 17"/>
            <p:cNvGraphicFramePr>
              <a:graphicFrameLocks noChangeAspect="1"/>
            </p:cNvGraphicFramePr>
            <p:nvPr/>
          </p:nvGraphicFramePr>
          <p:xfrm>
            <a:off x="1767" y="2563"/>
            <a:ext cx="1798" cy="194"/>
          </p:xfrm>
          <a:graphic>
            <a:graphicData uri="http://schemas.openxmlformats.org/presentationml/2006/ole">
              <p:oleObj spid="_x0000_s24593" name="Ecuación" r:id="rId4" imgW="1765080" imgH="190440" progId="Equation.3">
                <p:embed/>
              </p:oleObj>
            </a:graphicData>
          </a:graphic>
        </p:graphicFrame>
        <p:graphicFrame>
          <p:nvGraphicFramePr>
            <p:cNvPr id="24592" name="Object 16"/>
            <p:cNvGraphicFramePr>
              <a:graphicFrameLocks noChangeAspect="1"/>
            </p:cNvGraphicFramePr>
            <p:nvPr/>
          </p:nvGraphicFramePr>
          <p:xfrm>
            <a:off x="1778" y="2947"/>
            <a:ext cx="1805" cy="194"/>
          </p:xfrm>
          <a:graphic>
            <a:graphicData uri="http://schemas.openxmlformats.org/presentationml/2006/ole">
              <p:oleObj spid="_x0000_s24592" name="Ecuación" r:id="rId5" imgW="1765080" imgH="190440" progId="Equation.3">
                <p:embed/>
              </p:oleObj>
            </a:graphicData>
          </a:graphic>
        </p:graphicFrame>
        <p:sp>
          <p:nvSpPr>
            <p:cNvPr id="24595" name="Text Box 19"/>
            <p:cNvSpPr txBox="1">
              <a:spLocks noChangeArrowheads="1"/>
            </p:cNvSpPr>
            <p:nvPr/>
          </p:nvSpPr>
          <p:spPr bwMode="auto">
            <a:xfrm>
              <a:off x="912" y="2688"/>
              <a:ext cx="804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041240"/>
                  </a:solidFill>
                  <a:latin typeface="Arial" charset="0"/>
                </a:rPr>
                <a:t>Solución:</a:t>
              </a:r>
              <a:r>
                <a:rPr lang="es-MX" sz="2400">
                  <a:latin typeface="Times New Roman" pitchFamily="18" charset="0"/>
                </a:rPr>
                <a:t>  </a:t>
              </a:r>
              <a:endParaRPr lang="es-ES" sz="2400">
                <a:latin typeface="Times New Roman" pitchFamily="18" charset="0"/>
              </a:endParaRPr>
            </a:p>
          </p:txBody>
        </p:sp>
      </p:grpSp>
      <p:graphicFrame>
        <p:nvGraphicFramePr>
          <p:cNvPr id="24597" name="Object 21"/>
          <p:cNvGraphicFramePr>
            <a:graphicFrameLocks noChangeAspect="1"/>
          </p:cNvGraphicFramePr>
          <p:nvPr/>
        </p:nvGraphicFramePr>
        <p:xfrm>
          <a:off x="1382713" y="1422400"/>
          <a:ext cx="5438775" cy="592138"/>
        </p:xfrm>
        <a:graphic>
          <a:graphicData uri="http://schemas.openxmlformats.org/presentationml/2006/ole">
            <p:oleObj spid="_x0000_s24597" name="Ecuación" r:id="rId6" imgW="3352680" imgH="36828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381000"/>
            <a:ext cx="6248400" cy="685800"/>
          </a:xfrm>
        </p:spPr>
        <p:txBody>
          <a:bodyPr/>
          <a:lstStyle/>
          <a:p>
            <a:pPr algn="l"/>
            <a:r>
              <a:rPr lang="es-MX" sz="2400">
                <a:solidFill>
                  <a:srgbClr val="041240"/>
                </a:solidFill>
              </a:rPr>
              <a:t>3. … Respuesta a Olas Regulares</a:t>
            </a:r>
            <a:endParaRPr lang="es-ES" sz="2400">
              <a:solidFill>
                <a:srgbClr val="041240"/>
              </a:solidFill>
            </a:endParaRPr>
          </a:p>
        </p:txBody>
      </p:sp>
      <p:sp>
        <p:nvSpPr>
          <p:cNvPr id="26627" name="Rectangle 3"/>
          <p:cNvSpPr>
            <a:spLocks noChangeArrowheads="1"/>
          </p:cNvSpPr>
          <p:nvPr/>
        </p:nvSpPr>
        <p:spPr bwMode="auto">
          <a:xfrm>
            <a:off x="3314700" y="25765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3314700" y="253841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6629" name="Rectangle 5"/>
          <p:cNvSpPr>
            <a:spLocks noChangeArrowheads="1"/>
          </p:cNvSpPr>
          <p:nvPr/>
        </p:nvSpPr>
        <p:spPr bwMode="auto">
          <a:xfrm>
            <a:off x="393858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6630" name="Rectangle 6"/>
          <p:cNvSpPr>
            <a:spLocks noChangeArrowheads="1"/>
          </p:cNvSpPr>
          <p:nvPr/>
        </p:nvSpPr>
        <p:spPr bwMode="auto">
          <a:xfrm>
            <a:off x="3938588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6631" name="Rectangle 7"/>
          <p:cNvSpPr>
            <a:spLocks noChangeArrowheads="1"/>
          </p:cNvSpPr>
          <p:nvPr/>
        </p:nvSpPr>
        <p:spPr bwMode="auto">
          <a:xfrm>
            <a:off x="3405188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6632" name="Rectangle 8"/>
          <p:cNvSpPr>
            <a:spLocks noChangeArrowheads="1"/>
          </p:cNvSpPr>
          <p:nvPr/>
        </p:nvSpPr>
        <p:spPr bwMode="auto">
          <a:xfrm>
            <a:off x="3405188" y="32146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6633" name="Rectangle 9"/>
          <p:cNvSpPr>
            <a:spLocks noChangeArrowheads="1"/>
          </p:cNvSpPr>
          <p:nvPr/>
        </p:nvSpPr>
        <p:spPr bwMode="auto">
          <a:xfrm>
            <a:off x="3319463" y="31765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26640" name="Rectangle 16"/>
          <p:cNvSpPr>
            <a:spLocks noChangeArrowheads="1"/>
          </p:cNvSpPr>
          <p:nvPr/>
        </p:nvSpPr>
        <p:spPr bwMode="auto">
          <a:xfrm>
            <a:off x="2033588" y="25146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pSp>
        <p:nvGrpSpPr>
          <p:cNvPr id="26645" name="Group 21"/>
          <p:cNvGrpSpPr>
            <a:grpSpLocks/>
          </p:cNvGrpSpPr>
          <p:nvPr/>
        </p:nvGrpSpPr>
        <p:grpSpPr bwMode="auto">
          <a:xfrm>
            <a:off x="1042988" y="1268413"/>
            <a:ext cx="6265862" cy="4895850"/>
            <a:chOff x="703" y="890"/>
            <a:chExt cx="3991" cy="3230"/>
          </a:xfrm>
        </p:grpSpPr>
        <p:graphicFrame>
          <p:nvGraphicFramePr>
            <p:cNvPr id="26641" name="Object 17"/>
            <p:cNvGraphicFramePr>
              <a:graphicFrameLocks noChangeAspect="1"/>
            </p:cNvGraphicFramePr>
            <p:nvPr/>
          </p:nvGraphicFramePr>
          <p:xfrm>
            <a:off x="703" y="2563"/>
            <a:ext cx="3991" cy="1557"/>
          </p:xfrm>
          <a:graphic>
            <a:graphicData uri="http://schemas.openxmlformats.org/presentationml/2006/ole">
              <p:oleObj spid="_x0000_s26641" r:id="rId3" imgW="8181975" imgH="4867275" progId="AutoCAD.Drawing.15">
                <p:embed/>
              </p:oleObj>
            </a:graphicData>
          </a:graphic>
        </p:graphicFrame>
        <p:graphicFrame>
          <p:nvGraphicFramePr>
            <p:cNvPr id="26639" name="Object 15"/>
            <p:cNvGraphicFramePr>
              <a:graphicFrameLocks noChangeAspect="1"/>
            </p:cNvGraphicFramePr>
            <p:nvPr/>
          </p:nvGraphicFramePr>
          <p:xfrm>
            <a:off x="748" y="1249"/>
            <a:ext cx="3856" cy="1153"/>
          </p:xfrm>
          <a:graphic>
            <a:graphicData uri="http://schemas.openxmlformats.org/presentationml/2006/ole">
              <p:oleObj spid="_x0000_s26639" r:id="rId4" imgW="8096250" imgH="4238625" progId="AutoCAD.Drawing.15">
                <p:embed/>
              </p:oleObj>
            </a:graphicData>
          </a:graphic>
        </p:graphicFrame>
        <p:sp>
          <p:nvSpPr>
            <p:cNvPr id="26643" name="Text Box 19"/>
            <p:cNvSpPr txBox="1">
              <a:spLocks noChangeArrowheads="1"/>
            </p:cNvSpPr>
            <p:nvPr/>
          </p:nvSpPr>
          <p:spPr bwMode="auto">
            <a:xfrm>
              <a:off x="793" y="890"/>
              <a:ext cx="3737" cy="4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r>
                <a:rPr lang="es-MX">
                  <a:solidFill>
                    <a:srgbClr val="990033"/>
                  </a:solidFill>
                  <a:latin typeface="Arial" charset="0"/>
                </a:rPr>
                <a:t>L</a:t>
              </a:r>
              <a:r>
                <a:rPr lang="es-MX" baseline="-25000">
                  <a:solidFill>
                    <a:srgbClr val="990033"/>
                  </a:solidFill>
                  <a:latin typeface="Arial" charset="0"/>
                </a:rPr>
                <a:t>pp</a:t>
              </a:r>
              <a:r>
                <a:rPr lang="es-MX">
                  <a:solidFill>
                    <a:srgbClr val="990033"/>
                  </a:solidFill>
                  <a:latin typeface="Arial" charset="0"/>
                </a:rPr>
                <a:t>: 28.8 m    B: 8.0 m   D: 3.40 m  T: 2.37 m   C</a:t>
              </a:r>
              <a:r>
                <a:rPr lang="es-MX" baseline="-25000">
                  <a:solidFill>
                    <a:srgbClr val="990033"/>
                  </a:solidFill>
                  <a:latin typeface="Arial" charset="0"/>
                </a:rPr>
                <a:t>B</a:t>
              </a:r>
              <a:r>
                <a:rPr lang="es-MX">
                  <a:solidFill>
                    <a:srgbClr val="990033"/>
                  </a:solidFill>
                  <a:latin typeface="Arial" charset="0"/>
                </a:rPr>
                <a:t>: 0.50</a:t>
              </a:r>
            </a:p>
            <a:p>
              <a:endParaRPr lang="es-ES">
                <a:solidFill>
                  <a:srgbClr val="CC6600"/>
                </a:solidFill>
                <a:latin typeface="Arial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6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60350"/>
            <a:ext cx="6248400" cy="685800"/>
          </a:xfrm>
        </p:spPr>
        <p:txBody>
          <a:bodyPr/>
          <a:lstStyle/>
          <a:p>
            <a:pPr algn="l"/>
            <a:r>
              <a:rPr lang="es-MX" sz="2400">
                <a:solidFill>
                  <a:srgbClr val="041240"/>
                </a:solidFill>
              </a:rPr>
              <a:t>3. ... Respuesta a Olas Regulares:</a:t>
            </a:r>
            <a:r>
              <a:rPr lang="es-MX" sz="3400">
                <a:solidFill>
                  <a:srgbClr val="041240"/>
                </a:solidFill>
              </a:rPr>
              <a:t> </a:t>
            </a:r>
            <a:endParaRPr lang="es-ES" sz="2500">
              <a:solidFill>
                <a:srgbClr val="041240"/>
              </a:solidFill>
            </a:endParaRPr>
          </a:p>
        </p:txBody>
      </p:sp>
      <p:sp>
        <p:nvSpPr>
          <p:cNvPr id="28681" name="Rectangle 9"/>
          <p:cNvSpPr>
            <a:spLocks noChangeArrowheads="1"/>
          </p:cNvSpPr>
          <p:nvPr/>
        </p:nvSpPr>
        <p:spPr bwMode="auto">
          <a:xfrm>
            <a:off x="1776413" y="250983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aphicFrame>
        <p:nvGraphicFramePr>
          <p:cNvPr id="28680" name="Object 8"/>
          <p:cNvGraphicFramePr>
            <a:graphicFrameLocks noChangeAspect="1"/>
          </p:cNvGraphicFramePr>
          <p:nvPr/>
        </p:nvGraphicFramePr>
        <p:xfrm>
          <a:off x="900113" y="981075"/>
          <a:ext cx="6192837" cy="2087563"/>
        </p:xfrm>
        <a:graphic>
          <a:graphicData uri="http://schemas.openxmlformats.org/presentationml/2006/ole">
            <p:oleObj spid="_x0000_s28680" name="Drawing" r:id="rId3" imgW="8782200" imgH="5219640" progId="AutoCAD.Drawing.15">
              <p:embed/>
            </p:oleObj>
          </a:graphicData>
        </a:graphic>
      </p:graphicFrame>
      <p:graphicFrame>
        <p:nvGraphicFramePr>
          <p:cNvPr id="28685" name="Object 13"/>
          <p:cNvGraphicFramePr>
            <a:graphicFrameLocks noChangeAspect="1"/>
          </p:cNvGraphicFramePr>
          <p:nvPr/>
        </p:nvGraphicFramePr>
        <p:xfrm>
          <a:off x="4716463" y="3500438"/>
          <a:ext cx="2592387" cy="2109787"/>
        </p:xfrm>
        <a:graphic>
          <a:graphicData uri="http://schemas.openxmlformats.org/presentationml/2006/ole">
            <p:oleObj spid="_x0000_s28685" name="Imagen de mapa de bits" r:id="rId4" imgW="3219899" imgH="2619048" progId="Paint.Picture">
              <p:embed/>
            </p:oleObj>
          </a:graphicData>
        </a:graphic>
      </p:graphicFrame>
      <p:grpSp>
        <p:nvGrpSpPr>
          <p:cNvPr id="28690" name="Group 18"/>
          <p:cNvGrpSpPr>
            <a:grpSpLocks/>
          </p:cNvGrpSpPr>
          <p:nvPr/>
        </p:nvGrpSpPr>
        <p:grpSpPr bwMode="auto">
          <a:xfrm>
            <a:off x="250825" y="3454400"/>
            <a:ext cx="4176713" cy="2392363"/>
            <a:chOff x="158" y="2176"/>
            <a:chExt cx="2631" cy="1507"/>
          </a:xfrm>
        </p:grpSpPr>
        <p:sp>
          <p:nvSpPr>
            <p:cNvPr id="28687" name="Text Box 15"/>
            <p:cNvSpPr txBox="1">
              <a:spLocks noChangeArrowheads="1"/>
            </p:cNvSpPr>
            <p:nvPr/>
          </p:nvSpPr>
          <p:spPr bwMode="auto">
            <a:xfrm>
              <a:off x="612" y="3491"/>
              <a:ext cx="1688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sz="1400">
                  <a:solidFill>
                    <a:srgbClr val="990033"/>
                  </a:solidFill>
                  <a:latin typeface="Arial" charset="0"/>
                </a:rPr>
                <a:t>Programa SCORES, Raff, 1972</a:t>
              </a:r>
              <a:endParaRPr lang="es-ES" sz="1400">
                <a:solidFill>
                  <a:srgbClr val="990033"/>
                </a:solidFill>
                <a:latin typeface="Arial" charset="0"/>
              </a:endParaRPr>
            </a:p>
          </p:txBody>
        </p:sp>
        <p:sp>
          <p:nvSpPr>
            <p:cNvPr id="28688" name="Text Box 16"/>
            <p:cNvSpPr txBox="1">
              <a:spLocks noChangeArrowheads="1"/>
            </p:cNvSpPr>
            <p:nvPr/>
          </p:nvSpPr>
          <p:spPr bwMode="auto">
            <a:xfrm>
              <a:off x="431" y="2176"/>
              <a:ext cx="2040" cy="19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sz="1400">
                  <a:solidFill>
                    <a:srgbClr val="990033"/>
                  </a:solidFill>
                  <a:latin typeface="Arial" charset="0"/>
                </a:rPr>
                <a:t>Olas de Proa, Amplitud de ola: 1 metro</a:t>
              </a:r>
            </a:p>
          </p:txBody>
        </p:sp>
        <p:graphicFrame>
          <p:nvGraphicFramePr>
            <p:cNvPr id="28689" name="Object 17"/>
            <p:cNvGraphicFramePr>
              <a:graphicFrameLocks noChangeAspect="1"/>
            </p:cNvGraphicFramePr>
            <p:nvPr/>
          </p:nvGraphicFramePr>
          <p:xfrm>
            <a:off x="158" y="2478"/>
            <a:ext cx="2631" cy="870"/>
          </p:xfrm>
          <a:graphic>
            <a:graphicData uri="http://schemas.openxmlformats.org/presentationml/2006/ole">
              <p:oleObj spid="_x0000_s28689" name="Imagen de mapa de bits" r:id="rId5" imgW="6542857" imgH="2685714" progId="Paint.Picture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286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60350"/>
            <a:ext cx="6248400" cy="685800"/>
          </a:xfrm>
        </p:spPr>
        <p:txBody>
          <a:bodyPr/>
          <a:lstStyle/>
          <a:p>
            <a:pPr algn="l"/>
            <a:r>
              <a:rPr lang="es-MX" sz="2400">
                <a:solidFill>
                  <a:srgbClr val="041240"/>
                </a:solidFill>
              </a:rPr>
              <a:t>4. Respuesta a Mar Irregular</a:t>
            </a:r>
            <a:endParaRPr lang="es-ES" sz="2400">
              <a:solidFill>
                <a:srgbClr val="041240"/>
              </a:solidFill>
            </a:endParaRP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684213" y="2349500"/>
            <a:ext cx="6840537" cy="58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s-MX" sz="1600">
                <a:solidFill>
                  <a:srgbClr val="041240"/>
                </a:solidFill>
                <a:latin typeface="Arial" charset="0"/>
              </a:rPr>
              <a:t>Respuesta: Amplitud del Movimiento de la Proa </a:t>
            </a:r>
          </a:p>
          <a:p>
            <a:r>
              <a:rPr lang="es-MX" sz="1600">
                <a:solidFill>
                  <a:srgbClr val="041240"/>
                </a:solidFill>
                <a:latin typeface="Arial" charset="0"/>
              </a:rPr>
              <a:t>                   respecto de la superficie de la ola</a:t>
            </a:r>
            <a:endParaRPr lang="es-ES" sz="1600">
              <a:solidFill>
                <a:srgbClr val="041240"/>
              </a:solidFill>
              <a:latin typeface="Arial" charset="0"/>
            </a:endParaRPr>
          </a:p>
        </p:txBody>
      </p:sp>
      <p:grpSp>
        <p:nvGrpSpPr>
          <p:cNvPr id="30746" name="Group 26"/>
          <p:cNvGrpSpPr>
            <a:grpSpLocks/>
          </p:cNvGrpSpPr>
          <p:nvPr/>
        </p:nvGrpSpPr>
        <p:grpSpPr bwMode="auto">
          <a:xfrm>
            <a:off x="685800" y="3382963"/>
            <a:ext cx="4821238" cy="442912"/>
            <a:chOff x="432" y="2131"/>
            <a:chExt cx="3037" cy="279"/>
          </a:xfrm>
        </p:grpSpPr>
        <p:sp>
          <p:nvSpPr>
            <p:cNvPr id="30727" name="Text Box 7"/>
            <p:cNvSpPr txBox="1">
              <a:spLocks noChangeArrowheads="1"/>
            </p:cNvSpPr>
            <p:nvPr/>
          </p:nvSpPr>
          <p:spPr bwMode="auto">
            <a:xfrm>
              <a:off x="432" y="2189"/>
              <a:ext cx="148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sz="1600">
                  <a:solidFill>
                    <a:srgbClr val="041240"/>
                  </a:solidFill>
                  <a:latin typeface="Arial" charset="0"/>
                </a:rPr>
                <a:t>Espectro de Respuesta:</a:t>
              </a:r>
              <a:endParaRPr lang="es-ES" sz="1600">
                <a:solidFill>
                  <a:srgbClr val="041240"/>
                </a:solidFill>
                <a:latin typeface="Arial" charset="0"/>
              </a:endParaRPr>
            </a:p>
          </p:txBody>
        </p:sp>
        <p:graphicFrame>
          <p:nvGraphicFramePr>
            <p:cNvPr id="30729" name="Object 9"/>
            <p:cNvGraphicFramePr>
              <a:graphicFrameLocks noChangeAspect="1"/>
            </p:cNvGraphicFramePr>
            <p:nvPr/>
          </p:nvGraphicFramePr>
          <p:xfrm>
            <a:off x="2147" y="2131"/>
            <a:ext cx="1322" cy="279"/>
          </p:xfrm>
          <a:graphic>
            <a:graphicData uri="http://schemas.openxmlformats.org/presentationml/2006/ole">
              <p:oleObj spid="_x0000_s30729" name="Ecuación" r:id="rId3" imgW="1307880" imgH="279360" progId="Equation.3">
                <p:embed/>
              </p:oleObj>
            </a:graphicData>
          </a:graphic>
        </p:graphicFrame>
      </p:grpSp>
      <p:sp>
        <p:nvSpPr>
          <p:cNvPr id="30738" name="Rectangle 18"/>
          <p:cNvSpPr>
            <a:spLocks noChangeArrowheads="1"/>
          </p:cNvSpPr>
          <p:nvPr/>
        </p:nvSpPr>
        <p:spPr bwMode="auto">
          <a:xfrm>
            <a:off x="3352800" y="30099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pSp>
        <p:nvGrpSpPr>
          <p:cNvPr id="30745" name="Group 25"/>
          <p:cNvGrpSpPr>
            <a:grpSpLocks/>
          </p:cNvGrpSpPr>
          <p:nvPr/>
        </p:nvGrpSpPr>
        <p:grpSpPr bwMode="auto">
          <a:xfrm>
            <a:off x="685800" y="4572000"/>
            <a:ext cx="5883275" cy="1325563"/>
            <a:chOff x="432" y="2880"/>
            <a:chExt cx="3706" cy="835"/>
          </a:xfrm>
        </p:grpSpPr>
        <p:sp>
          <p:nvSpPr>
            <p:cNvPr id="30730" name="Text Box 10"/>
            <p:cNvSpPr txBox="1">
              <a:spLocks noChangeArrowheads="1"/>
            </p:cNvSpPr>
            <p:nvPr/>
          </p:nvSpPr>
          <p:spPr bwMode="auto">
            <a:xfrm>
              <a:off x="432" y="2880"/>
              <a:ext cx="3271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sz="1600">
                  <a:solidFill>
                    <a:srgbClr val="041240"/>
                  </a:solidFill>
                  <a:latin typeface="Arial" charset="0"/>
                </a:rPr>
                <a:t>Densidad probabilística para màximos de la respuesta:</a:t>
              </a:r>
              <a:r>
                <a:rPr lang="es-MX" sz="2000">
                  <a:latin typeface="Times New Roman" pitchFamily="18" charset="0"/>
                </a:rPr>
                <a:t> </a:t>
              </a:r>
              <a:endParaRPr lang="es-ES" sz="2000">
                <a:latin typeface="Times New Roman" pitchFamily="18" charset="0"/>
              </a:endParaRPr>
            </a:p>
          </p:txBody>
        </p:sp>
        <p:graphicFrame>
          <p:nvGraphicFramePr>
            <p:cNvPr id="30737" name="Object 17"/>
            <p:cNvGraphicFramePr>
              <a:graphicFrameLocks noChangeAspect="1"/>
            </p:cNvGraphicFramePr>
            <p:nvPr/>
          </p:nvGraphicFramePr>
          <p:xfrm>
            <a:off x="1074" y="3167"/>
            <a:ext cx="3064" cy="548"/>
          </p:xfrm>
          <a:graphic>
            <a:graphicData uri="http://schemas.openxmlformats.org/presentationml/2006/ole">
              <p:oleObj spid="_x0000_s30737" name="Ecuación" r:id="rId4" imgW="3619440" imgH="647640" progId="Equation.3">
                <p:embed/>
              </p:oleObj>
            </a:graphicData>
          </a:graphic>
        </p:graphicFrame>
      </p:grpSp>
      <p:grpSp>
        <p:nvGrpSpPr>
          <p:cNvPr id="30743" name="Group 23"/>
          <p:cNvGrpSpPr>
            <a:grpSpLocks/>
          </p:cNvGrpSpPr>
          <p:nvPr/>
        </p:nvGrpSpPr>
        <p:grpSpPr bwMode="auto">
          <a:xfrm>
            <a:off x="684213" y="1268413"/>
            <a:ext cx="6805612" cy="785812"/>
            <a:chOff x="249" y="771"/>
            <a:chExt cx="4287" cy="495"/>
          </a:xfrm>
        </p:grpSpPr>
        <p:grpSp>
          <p:nvGrpSpPr>
            <p:cNvPr id="30742" name="Group 22"/>
            <p:cNvGrpSpPr>
              <a:grpSpLocks/>
            </p:cNvGrpSpPr>
            <p:nvPr/>
          </p:nvGrpSpPr>
          <p:grpSpPr bwMode="auto">
            <a:xfrm>
              <a:off x="2025" y="771"/>
              <a:ext cx="2511" cy="495"/>
              <a:chOff x="2025" y="771"/>
              <a:chExt cx="2511" cy="495"/>
            </a:xfrm>
          </p:grpSpPr>
          <p:graphicFrame>
            <p:nvGraphicFramePr>
              <p:cNvPr id="30732" name="Object 12"/>
              <p:cNvGraphicFramePr>
                <a:graphicFrameLocks noChangeAspect="1"/>
              </p:cNvGraphicFramePr>
              <p:nvPr/>
            </p:nvGraphicFramePr>
            <p:xfrm>
              <a:off x="2025" y="872"/>
              <a:ext cx="1196" cy="312"/>
            </p:xfrm>
            <a:graphic>
              <a:graphicData uri="http://schemas.openxmlformats.org/presentationml/2006/ole">
                <p:oleObj spid="_x0000_s30732" name="Ecuación" r:id="rId5" imgW="1396800" imgH="368280" progId="Equation.3">
                  <p:embed/>
                </p:oleObj>
              </a:graphicData>
            </a:graphic>
          </p:graphicFrame>
          <p:graphicFrame>
            <p:nvGraphicFramePr>
              <p:cNvPr id="30733" name="Object 13"/>
              <p:cNvGraphicFramePr>
                <a:graphicFrameLocks noChangeAspect="1"/>
              </p:cNvGraphicFramePr>
              <p:nvPr/>
            </p:nvGraphicFramePr>
            <p:xfrm>
              <a:off x="3512" y="771"/>
              <a:ext cx="1024" cy="221"/>
            </p:xfrm>
            <a:graphic>
              <a:graphicData uri="http://schemas.openxmlformats.org/presentationml/2006/ole">
                <p:oleObj spid="_x0000_s30733" name="Ecuación" r:id="rId6" imgW="1104840" imgH="241200" progId="Equation.3">
                  <p:embed/>
                </p:oleObj>
              </a:graphicData>
            </a:graphic>
          </p:graphicFrame>
          <p:graphicFrame>
            <p:nvGraphicFramePr>
              <p:cNvPr id="30735" name="Object 15"/>
              <p:cNvGraphicFramePr>
                <a:graphicFrameLocks noChangeAspect="1"/>
              </p:cNvGraphicFramePr>
              <p:nvPr/>
            </p:nvGraphicFramePr>
            <p:xfrm>
              <a:off x="3609" y="1044"/>
              <a:ext cx="669" cy="222"/>
            </p:xfrm>
            <a:graphic>
              <a:graphicData uri="http://schemas.openxmlformats.org/presentationml/2006/ole">
                <p:oleObj spid="_x0000_s30735" name="Ecuación" r:id="rId7" imgW="685800" imgH="228600" progId="Equation.3">
                  <p:embed/>
                </p:oleObj>
              </a:graphicData>
            </a:graphic>
          </p:graphicFrame>
        </p:grpSp>
        <p:sp>
          <p:nvSpPr>
            <p:cNvPr id="30741" name="Text Box 21"/>
            <p:cNvSpPr txBox="1">
              <a:spLocks noChangeArrowheads="1"/>
            </p:cNvSpPr>
            <p:nvPr/>
          </p:nvSpPr>
          <p:spPr bwMode="auto">
            <a:xfrm>
              <a:off x="249" y="919"/>
              <a:ext cx="1462" cy="21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 sz="1600">
                  <a:solidFill>
                    <a:srgbClr val="041240"/>
                  </a:solidFill>
                  <a:latin typeface="Arial" charset="0"/>
                </a:rPr>
                <a:t>Espectro de Mar (ITTC)</a:t>
              </a:r>
              <a:endParaRPr lang="es-ES" sz="1600">
                <a:solidFill>
                  <a:srgbClr val="041240"/>
                </a:solidFill>
                <a:latin typeface="Arial" charset="0"/>
              </a:endParaRPr>
            </a:p>
          </p:txBody>
        </p:sp>
      </p:grpSp>
      <p:graphicFrame>
        <p:nvGraphicFramePr>
          <p:cNvPr id="30747" name="Group 27"/>
          <p:cNvGraphicFramePr>
            <a:graphicFrameLocks noGrp="1"/>
          </p:cNvGraphicFramePr>
          <p:nvPr/>
        </p:nvGraphicFramePr>
        <p:xfrm>
          <a:off x="5508625" y="1196975"/>
          <a:ext cx="3384550" cy="914400"/>
        </p:xfrm>
        <a:graphic>
          <a:graphicData uri="http://schemas.openxmlformats.org/drawingml/2006/table">
            <a:tbl>
              <a:tblPr/>
              <a:tblGrid>
                <a:gridCol w="1031875"/>
                <a:gridCol w="1128713"/>
                <a:gridCol w="1223962"/>
              </a:tblGrid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E. Mar 4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E. Mar 5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42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H</a:t>
                      </a:r>
                      <a:r>
                        <a:rPr kumimoji="0" lang="es-EC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1/3</a:t>
                      </a:r>
                      <a:endParaRPr kumimoji="0" lang="es-ES" sz="1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2.01 m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2.68 m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  <a:tr h="1444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T</a:t>
                      </a:r>
                      <a:r>
                        <a:rPr kumimoji="0" lang="es-EC" sz="1400" b="0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1</a:t>
                      </a:r>
                      <a:endParaRPr kumimoji="0" lang="es-ES" sz="1400" b="0" i="0" u="none" strike="noStrike" cap="none" normalizeH="0" baseline="-2500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5.57 seg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70000"/>
                        <a:buFont typeface="Wingdings" pitchFamily="2" charset="2"/>
                        <a:buNone/>
                        <a:tabLst/>
                      </a:pPr>
                      <a:r>
                        <a:rPr kumimoji="0" lang="es-EC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990033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charset="0"/>
                        </a:rPr>
                        <a:t>6.41 seg</a:t>
                      </a:r>
                      <a:endParaRPr kumimoji="0" lang="es-ES" sz="1400" b="0" i="0" u="none" strike="noStrike" cap="none" normalizeH="0" baseline="0" smtClean="0">
                        <a:ln>
                          <a:noFill/>
                        </a:ln>
                        <a:solidFill>
                          <a:srgbClr val="990033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  <p:pic>
        <p:nvPicPr>
          <p:cNvPr id="30768" name="Picture 48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6011863" y="2349500"/>
            <a:ext cx="2736850" cy="22034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0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0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0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6" dur="500"/>
                                        <p:tgtEl>
                                          <p:spTgt spid="3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500"/>
                                        <p:tgtEl>
                                          <p:spTgt spid="30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60350"/>
            <a:ext cx="6248400" cy="685800"/>
          </a:xfrm>
        </p:spPr>
        <p:txBody>
          <a:bodyPr/>
          <a:lstStyle/>
          <a:p>
            <a:pPr algn="l"/>
            <a:r>
              <a:rPr lang="es-MX" sz="2400">
                <a:solidFill>
                  <a:srgbClr val="041240"/>
                </a:solidFill>
              </a:rPr>
              <a:t>4. ... Respuesta a Mar Irregular</a:t>
            </a:r>
            <a:endParaRPr lang="es-ES" sz="2400">
              <a:solidFill>
                <a:srgbClr val="041240"/>
              </a:solidFill>
            </a:endParaRPr>
          </a:p>
        </p:txBody>
      </p:sp>
      <p:sp>
        <p:nvSpPr>
          <p:cNvPr id="32771" name="Rectangle 3"/>
          <p:cNvSpPr>
            <a:spLocks noChangeArrowheads="1"/>
          </p:cNvSpPr>
          <p:nvPr/>
        </p:nvSpPr>
        <p:spPr bwMode="auto">
          <a:xfrm>
            <a:off x="392430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2772" name="Rectangle 4"/>
          <p:cNvSpPr>
            <a:spLocks noChangeArrowheads="1"/>
          </p:cNvSpPr>
          <p:nvPr/>
        </p:nvSpPr>
        <p:spPr bwMode="auto">
          <a:xfrm>
            <a:off x="4176713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3333750" y="2443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2775" name="Rectangle 7"/>
          <p:cNvSpPr>
            <a:spLocks noChangeArrowheads="1"/>
          </p:cNvSpPr>
          <p:nvPr/>
        </p:nvSpPr>
        <p:spPr bwMode="auto">
          <a:xfrm>
            <a:off x="3333750" y="264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aphicFrame>
        <p:nvGraphicFramePr>
          <p:cNvPr id="32834" name="Object 66"/>
          <p:cNvGraphicFramePr>
            <a:graphicFrameLocks noChangeAspect="1"/>
          </p:cNvGraphicFramePr>
          <p:nvPr/>
        </p:nvGraphicFramePr>
        <p:xfrm>
          <a:off x="6732588" y="2997200"/>
          <a:ext cx="1485900" cy="774700"/>
        </p:xfrm>
        <a:graphic>
          <a:graphicData uri="http://schemas.openxmlformats.org/presentationml/2006/ole">
            <p:oleObj spid="_x0000_s32834" name="Ecuación" r:id="rId3" imgW="990360" imgH="520560" progId="Equation.3">
              <p:embed/>
            </p:oleObj>
          </a:graphicData>
        </a:graphic>
      </p:graphicFrame>
      <p:pic>
        <p:nvPicPr>
          <p:cNvPr id="32776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476375" y="1989138"/>
            <a:ext cx="5040313" cy="31781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260350"/>
            <a:ext cx="6248400" cy="685800"/>
          </a:xfrm>
        </p:spPr>
        <p:txBody>
          <a:bodyPr/>
          <a:lstStyle/>
          <a:p>
            <a:pPr algn="l"/>
            <a:r>
              <a:rPr lang="es-MX" sz="2400">
                <a:solidFill>
                  <a:srgbClr val="041240"/>
                </a:solidFill>
              </a:rPr>
              <a:t>5. Francobordo Requerido</a:t>
            </a:r>
            <a:endParaRPr lang="es-ES" sz="2400">
              <a:solidFill>
                <a:srgbClr val="041240"/>
              </a:solidFill>
            </a:endParaRPr>
          </a:p>
        </p:txBody>
      </p:sp>
      <p:sp>
        <p:nvSpPr>
          <p:cNvPr id="33795" name="Rectangle 3"/>
          <p:cNvSpPr>
            <a:spLocks noChangeArrowheads="1"/>
          </p:cNvSpPr>
          <p:nvPr/>
        </p:nvSpPr>
        <p:spPr bwMode="auto">
          <a:xfrm>
            <a:off x="392430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3796" name="Rectangle 4"/>
          <p:cNvSpPr>
            <a:spLocks noChangeArrowheads="1"/>
          </p:cNvSpPr>
          <p:nvPr/>
        </p:nvSpPr>
        <p:spPr bwMode="auto">
          <a:xfrm>
            <a:off x="4176713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3333750" y="2443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3333750" y="26479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3800" name="Rectangle 8"/>
          <p:cNvSpPr>
            <a:spLocks noChangeArrowheads="1"/>
          </p:cNvSpPr>
          <p:nvPr/>
        </p:nvSpPr>
        <p:spPr bwMode="auto">
          <a:xfrm>
            <a:off x="3890963" y="33147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aphicFrame>
        <p:nvGraphicFramePr>
          <p:cNvPr id="33801" name="Object 9"/>
          <p:cNvGraphicFramePr>
            <a:graphicFrameLocks noChangeAspect="1"/>
          </p:cNvGraphicFramePr>
          <p:nvPr/>
        </p:nvGraphicFramePr>
        <p:xfrm>
          <a:off x="4887913" y="1719263"/>
          <a:ext cx="2339975" cy="463550"/>
        </p:xfrm>
        <a:graphic>
          <a:graphicData uri="http://schemas.openxmlformats.org/presentationml/2006/ole">
            <p:oleObj spid="_x0000_s33801" name="Ecuación" r:id="rId3" imgW="1346040" imgH="266400" progId="Equation.3">
              <p:embed/>
            </p:oleObj>
          </a:graphicData>
        </a:graphic>
      </p:graphicFrame>
      <p:sp>
        <p:nvSpPr>
          <p:cNvPr id="33806" name="Rectangle 14"/>
          <p:cNvSpPr>
            <a:spLocks noChangeArrowheads="1"/>
          </p:cNvSpPr>
          <p:nvPr/>
        </p:nvSpPr>
        <p:spPr bwMode="auto">
          <a:xfrm>
            <a:off x="3986213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pSp>
        <p:nvGrpSpPr>
          <p:cNvPr id="33811" name="Group 19"/>
          <p:cNvGrpSpPr>
            <a:grpSpLocks/>
          </p:cNvGrpSpPr>
          <p:nvPr/>
        </p:nvGrpSpPr>
        <p:grpSpPr bwMode="auto">
          <a:xfrm>
            <a:off x="900113" y="1219200"/>
            <a:ext cx="4037012" cy="381000"/>
            <a:chOff x="518" y="734"/>
            <a:chExt cx="2543" cy="240"/>
          </a:xfrm>
        </p:grpSpPr>
        <p:sp>
          <p:nvSpPr>
            <p:cNvPr id="33807" name="Text Box 15"/>
            <p:cNvSpPr txBox="1">
              <a:spLocks noChangeArrowheads="1"/>
            </p:cNvSpPr>
            <p:nvPr/>
          </p:nvSpPr>
          <p:spPr bwMode="auto">
            <a:xfrm>
              <a:off x="518" y="743"/>
              <a:ext cx="158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990033"/>
                  </a:solidFill>
                  <a:latin typeface="Arial" charset="0"/>
                </a:rPr>
                <a:t>Máximos en una hora:</a:t>
              </a:r>
              <a:r>
                <a:rPr lang="es-MX">
                  <a:latin typeface="Arial" charset="0"/>
                </a:rPr>
                <a:t>:</a:t>
              </a:r>
              <a:endParaRPr lang="es-ES">
                <a:latin typeface="Arial" charset="0"/>
              </a:endParaRPr>
            </a:p>
          </p:txBody>
        </p:sp>
        <p:graphicFrame>
          <p:nvGraphicFramePr>
            <p:cNvPr id="33808" name="Object 16"/>
            <p:cNvGraphicFramePr>
              <a:graphicFrameLocks noChangeAspect="1"/>
            </p:cNvGraphicFramePr>
            <p:nvPr/>
          </p:nvGraphicFramePr>
          <p:xfrm>
            <a:off x="2380" y="734"/>
            <a:ext cx="681" cy="222"/>
          </p:xfrm>
          <a:graphic>
            <a:graphicData uri="http://schemas.openxmlformats.org/presentationml/2006/ole">
              <p:oleObj spid="_x0000_s33808" name="Ecuación" r:id="rId4" imgW="622080" imgH="203040" progId="Equation.3">
                <p:embed/>
              </p:oleObj>
            </a:graphicData>
          </a:graphic>
        </p:graphicFrame>
      </p:grpSp>
      <p:sp>
        <p:nvSpPr>
          <p:cNvPr id="33809" name="Text Box 17"/>
          <p:cNvSpPr txBox="1">
            <a:spLocks noChangeArrowheads="1"/>
          </p:cNvSpPr>
          <p:nvPr/>
        </p:nvSpPr>
        <p:spPr bwMode="auto">
          <a:xfrm>
            <a:off x="838200" y="1774825"/>
            <a:ext cx="40830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s-MX">
                <a:solidFill>
                  <a:srgbClr val="990033"/>
                </a:solidFill>
                <a:latin typeface="Arial" charset="0"/>
              </a:rPr>
              <a:t>Inmersiones de Cubierta en una hora:</a:t>
            </a:r>
            <a:r>
              <a:rPr lang="es-MX">
                <a:latin typeface="Arial" charset="0"/>
              </a:rPr>
              <a:t>:</a:t>
            </a:r>
            <a:endParaRPr lang="es-ES">
              <a:latin typeface="Arial" charset="0"/>
            </a:endParaRPr>
          </a:p>
        </p:txBody>
      </p:sp>
      <p:grpSp>
        <p:nvGrpSpPr>
          <p:cNvPr id="33814" name="Group 22"/>
          <p:cNvGrpSpPr>
            <a:grpSpLocks/>
          </p:cNvGrpSpPr>
          <p:nvPr/>
        </p:nvGrpSpPr>
        <p:grpSpPr bwMode="auto">
          <a:xfrm>
            <a:off x="395288" y="2732088"/>
            <a:ext cx="3600450" cy="2501900"/>
            <a:chOff x="1111" y="1510"/>
            <a:chExt cx="2640" cy="1995"/>
          </a:xfrm>
        </p:grpSpPr>
        <p:graphicFrame>
          <p:nvGraphicFramePr>
            <p:cNvPr id="33803" name="Object 11"/>
            <p:cNvGraphicFramePr>
              <a:graphicFrameLocks noChangeAspect="1"/>
            </p:cNvGraphicFramePr>
            <p:nvPr/>
          </p:nvGraphicFramePr>
          <p:xfrm>
            <a:off x="1111" y="1706"/>
            <a:ext cx="2640" cy="1378"/>
          </p:xfrm>
          <a:graphic>
            <a:graphicData uri="http://schemas.openxmlformats.org/presentationml/2006/ole">
              <p:oleObj spid="_x0000_s33803" name="Imagen de mapa de bits" r:id="rId5" imgW="2809524" imgH="1467055" progId="Paint.Picture">
                <p:embed/>
              </p:oleObj>
            </a:graphicData>
          </a:graphic>
        </p:graphicFrame>
        <p:sp>
          <p:nvSpPr>
            <p:cNvPr id="33810" name="Text Box 18"/>
            <p:cNvSpPr txBox="1">
              <a:spLocks noChangeArrowheads="1"/>
            </p:cNvSpPr>
            <p:nvPr/>
          </p:nvSpPr>
          <p:spPr bwMode="auto">
            <a:xfrm>
              <a:off x="1488" y="3212"/>
              <a:ext cx="1913" cy="2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MX">
                  <a:solidFill>
                    <a:srgbClr val="990033"/>
                  </a:solidFill>
                  <a:latin typeface="Arial" charset="0"/>
                </a:rPr>
                <a:t>Recomendación: N</a:t>
              </a:r>
              <a:r>
                <a:rPr lang="es-MX" baseline="-25000">
                  <a:solidFill>
                    <a:srgbClr val="990033"/>
                  </a:solidFill>
                  <a:latin typeface="Arial" charset="0"/>
                </a:rPr>
                <a:t>T</a:t>
              </a:r>
              <a:r>
                <a:rPr lang="es-MX">
                  <a:solidFill>
                    <a:srgbClr val="990033"/>
                  </a:solidFill>
                  <a:latin typeface="Arial" charset="0"/>
                </a:rPr>
                <a:t>&lt;30</a:t>
              </a:r>
              <a:endParaRPr lang="es-ES">
                <a:solidFill>
                  <a:srgbClr val="990033"/>
                </a:solidFill>
                <a:latin typeface="Arial" charset="0"/>
              </a:endParaRPr>
            </a:p>
          </p:txBody>
        </p:sp>
        <p:sp>
          <p:nvSpPr>
            <p:cNvPr id="33813" name="Text Box 21"/>
            <p:cNvSpPr txBox="1">
              <a:spLocks noChangeArrowheads="1"/>
            </p:cNvSpPr>
            <p:nvPr/>
          </p:nvSpPr>
          <p:spPr bwMode="auto">
            <a:xfrm>
              <a:off x="1837" y="1510"/>
              <a:ext cx="882" cy="26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s-EC" sz="1600">
                  <a:solidFill>
                    <a:srgbClr val="990033"/>
                  </a:solidFill>
                  <a:latin typeface="Arial" charset="0"/>
                </a:rPr>
                <a:t>75%, 12 kn</a:t>
              </a:r>
              <a:endParaRPr lang="es-ES" sz="1600">
                <a:solidFill>
                  <a:srgbClr val="990033"/>
                </a:solidFill>
                <a:latin typeface="Arial" charset="0"/>
              </a:endParaRPr>
            </a:p>
          </p:txBody>
        </p:sp>
      </p:grpSp>
      <p:pic>
        <p:nvPicPr>
          <p:cNvPr id="33815" name="Picture 23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427538" y="2492375"/>
            <a:ext cx="3581400" cy="34147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9750" y="188913"/>
            <a:ext cx="6248400" cy="685800"/>
          </a:xfrm>
        </p:spPr>
        <p:txBody>
          <a:bodyPr/>
          <a:lstStyle/>
          <a:p>
            <a:pPr algn="l"/>
            <a:r>
              <a:rPr lang="es-MX" sz="2400">
                <a:solidFill>
                  <a:srgbClr val="041240"/>
                </a:solidFill>
              </a:rPr>
              <a:t>6. Visualización de Resultados</a:t>
            </a:r>
            <a:endParaRPr lang="es-ES" sz="2400">
              <a:solidFill>
                <a:srgbClr val="041240"/>
              </a:solidFill>
            </a:endParaRPr>
          </a:p>
        </p:txBody>
      </p:sp>
      <p:sp>
        <p:nvSpPr>
          <p:cNvPr id="34819" name="Rectangle 3"/>
          <p:cNvSpPr>
            <a:spLocks noChangeArrowheads="1"/>
          </p:cNvSpPr>
          <p:nvPr/>
        </p:nvSpPr>
        <p:spPr bwMode="auto">
          <a:xfrm>
            <a:off x="3924300" y="32908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4820" name="Rectangle 4"/>
          <p:cNvSpPr>
            <a:spLocks noChangeArrowheads="1"/>
          </p:cNvSpPr>
          <p:nvPr/>
        </p:nvSpPr>
        <p:spPr bwMode="auto">
          <a:xfrm>
            <a:off x="4176713" y="329565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4821" name="Rectangle 5"/>
          <p:cNvSpPr>
            <a:spLocks noChangeArrowheads="1"/>
          </p:cNvSpPr>
          <p:nvPr/>
        </p:nvSpPr>
        <p:spPr bwMode="auto">
          <a:xfrm>
            <a:off x="3333750" y="24431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sp>
        <p:nvSpPr>
          <p:cNvPr id="34826" name="Rectangle 10"/>
          <p:cNvSpPr>
            <a:spLocks noChangeArrowheads="1"/>
          </p:cNvSpPr>
          <p:nvPr/>
        </p:nvSpPr>
        <p:spPr bwMode="auto">
          <a:xfrm>
            <a:off x="3986213" y="3138488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es-ES"/>
          </a:p>
        </p:txBody>
      </p:sp>
      <p:graphicFrame>
        <p:nvGraphicFramePr>
          <p:cNvPr id="34834" name="Object 18"/>
          <p:cNvGraphicFramePr>
            <a:graphicFrameLocks noChangeAspect="1"/>
          </p:cNvGraphicFramePr>
          <p:nvPr/>
        </p:nvGraphicFramePr>
        <p:xfrm>
          <a:off x="2700338" y="1125538"/>
          <a:ext cx="3581400" cy="2130425"/>
        </p:xfrm>
        <a:graphic>
          <a:graphicData uri="http://schemas.openxmlformats.org/presentationml/2006/ole">
            <p:oleObj spid="_x0000_s34834" name="Imagen de mapa de bits" r:id="rId3" imgW="3809524" imgH="2266667" progId="Paint.Picture">
              <p:embed/>
            </p:oleObj>
          </a:graphicData>
        </a:graphic>
      </p:graphicFrame>
      <p:sp>
        <p:nvSpPr>
          <p:cNvPr id="34837" name="Text Box 21" descr="SierraN_Gal2">
            <a:hlinkClick r:id="rId4" action="ppaction://hlinkfile"/>
          </p:cNvPr>
          <p:cNvSpPr txBox="1">
            <a:spLocks noChangeAspect="1" noChangeArrowheads="1"/>
          </p:cNvSpPr>
          <p:nvPr/>
        </p:nvSpPr>
        <p:spPr bwMode="auto">
          <a:xfrm>
            <a:off x="2411413" y="5229225"/>
            <a:ext cx="3527425" cy="1412875"/>
          </a:xfrm>
          <a:prstGeom prst="rect">
            <a:avLst/>
          </a:prstGeom>
          <a:blipFill dpi="0" rotWithShape="0">
            <a:blip r:embed="rId5" cstate="print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algn="ctr"/>
            <a:r>
              <a:rPr lang="es-MX" sz="2400">
                <a:latin typeface="Times New Roman" pitchFamily="18" charset="0"/>
              </a:rPr>
              <a:t>RespIrregular</a:t>
            </a:r>
          </a:p>
          <a:p>
            <a:endParaRPr lang="es-ES" sz="2400">
              <a:latin typeface="Times New Roman" pitchFamily="18" charset="0"/>
            </a:endParaRPr>
          </a:p>
        </p:txBody>
      </p:sp>
      <p:grpSp>
        <p:nvGrpSpPr>
          <p:cNvPr id="34885" name="Group 69"/>
          <p:cNvGrpSpPr>
            <a:grpSpLocks/>
          </p:cNvGrpSpPr>
          <p:nvPr/>
        </p:nvGrpSpPr>
        <p:grpSpPr bwMode="auto">
          <a:xfrm>
            <a:off x="6516688" y="3644900"/>
            <a:ext cx="935037" cy="1223963"/>
            <a:chOff x="4105" y="2296"/>
            <a:chExt cx="589" cy="771"/>
          </a:xfrm>
        </p:grpSpPr>
        <p:pic>
          <p:nvPicPr>
            <p:cNvPr id="34845" name="Picture 29"/>
            <p:cNvPicPr>
              <a:picLocks noChangeAspect="1" noChangeArrowheads="1"/>
            </p:cNvPicPr>
            <p:nvPr/>
          </p:nvPicPr>
          <p:blipFill>
            <a:blip r:embed="rId6"/>
            <a:srcRect r="16049"/>
            <a:stretch>
              <a:fillRect/>
            </a:stretch>
          </p:blipFill>
          <p:spPr bwMode="auto">
            <a:xfrm>
              <a:off x="4105" y="2296"/>
              <a:ext cx="272" cy="203"/>
            </a:xfrm>
            <a:prstGeom prst="rect">
              <a:avLst/>
            </a:prstGeom>
            <a:noFill/>
          </p:spPr>
        </p:pic>
        <p:pic>
          <p:nvPicPr>
            <p:cNvPr id="34861" name="Picture 45"/>
            <p:cNvPicPr>
              <a:picLocks noChangeAspect="1" noChangeArrowheads="1"/>
            </p:cNvPicPr>
            <p:nvPr/>
          </p:nvPicPr>
          <p:blipFill>
            <a:blip r:embed="rId6"/>
            <a:srcRect r="16049"/>
            <a:stretch>
              <a:fillRect/>
            </a:stretch>
          </p:blipFill>
          <p:spPr bwMode="auto">
            <a:xfrm>
              <a:off x="4422" y="2864"/>
              <a:ext cx="272" cy="203"/>
            </a:xfrm>
            <a:prstGeom prst="rect">
              <a:avLst/>
            </a:prstGeom>
            <a:noFill/>
          </p:spPr>
        </p:pic>
      </p:grpSp>
      <p:grpSp>
        <p:nvGrpSpPr>
          <p:cNvPr id="34884" name="Group 68"/>
          <p:cNvGrpSpPr>
            <a:grpSpLocks/>
          </p:cNvGrpSpPr>
          <p:nvPr/>
        </p:nvGrpSpPr>
        <p:grpSpPr bwMode="auto">
          <a:xfrm>
            <a:off x="250825" y="3609975"/>
            <a:ext cx="7512050" cy="1676400"/>
            <a:chOff x="158" y="2296"/>
            <a:chExt cx="4732" cy="1056"/>
          </a:xfrm>
        </p:grpSpPr>
        <p:graphicFrame>
          <p:nvGraphicFramePr>
            <p:cNvPr id="34831" name="Object 15"/>
            <p:cNvGraphicFramePr>
              <a:graphicFrameLocks noChangeAspect="1"/>
            </p:cNvGraphicFramePr>
            <p:nvPr/>
          </p:nvGraphicFramePr>
          <p:xfrm>
            <a:off x="158" y="2341"/>
            <a:ext cx="2949" cy="1011"/>
          </p:xfrm>
          <a:graphic>
            <a:graphicData uri="http://schemas.openxmlformats.org/presentationml/2006/ole">
              <p:oleObj spid="_x0000_s34831" name="Drawing" r:id="rId7" imgW="8639280" imgH="4495680" progId="AutoCAD.Drawing.15">
                <p:embed/>
              </p:oleObj>
            </a:graphicData>
          </a:graphic>
        </p:graphicFrame>
        <p:graphicFrame>
          <p:nvGraphicFramePr>
            <p:cNvPr id="34832" name="Object 16"/>
            <p:cNvGraphicFramePr>
              <a:graphicFrameLocks noChangeAspect="1"/>
            </p:cNvGraphicFramePr>
            <p:nvPr/>
          </p:nvGraphicFramePr>
          <p:xfrm>
            <a:off x="2774" y="2296"/>
            <a:ext cx="1932" cy="268"/>
          </p:xfrm>
          <a:graphic>
            <a:graphicData uri="http://schemas.openxmlformats.org/presentationml/2006/ole">
              <p:oleObj spid="_x0000_s34832" name="Ecuación" r:id="rId8" imgW="1650960" imgH="228600" progId="Equation.3">
                <p:embed/>
              </p:oleObj>
            </a:graphicData>
          </a:graphic>
        </p:graphicFrame>
        <p:graphicFrame>
          <p:nvGraphicFramePr>
            <p:cNvPr id="34862" name="Object 46"/>
            <p:cNvGraphicFramePr>
              <a:graphicFrameLocks noChangeAspect="1"/>
            </p:cNvGraphicFramePr>
            <p:nvPr/>
          </p:nvGraphicFramePr>
          <p:xfrm>
            <a:off x="3090" y="2886"/>
            <a:ext cx="1800" cy="222"/>
          </p:xfrm>
          <a:graphic>
            <a:graphicData uri="http://schemas.openxmlformats.org/presentationml/2006/ole">
              <p:oleObj spid="_x0000_s34862" name="Ecuación" r:id="rId9" imgW="1536480" imgH="190440" progId="Equation.3">
                <p:embed/>
              </p:oleObj>
            </a:graphicData>
          </a:graphic>
        </p:graphicFrame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1" dur="500"/>
                                        <p:tgtEl>
                                          <p:spTgt spid="348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48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4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37" grpId="0" animBg="1"/>
    </p:bldLst>
  </p:timing>
</p:sld>
</file>

<file path=ppt/theme/theme1.xml><?xml version="1.0" encoding="utf-8"?>
<a:theme xmlns:a="http://schemas.openxmlformats.org/drawingml/2006/main" name="Acantilado">
  <a:themeElements>
    <a:clrScheme name="Acantilado 5">
      <a:dk1>
        <a:srgbClr val="009999"/>
      </a:dk1>
      <a:lt1>
        <a:srgbClr val="EAEAEA"/>
      </a:lt1>
      <a:dk2>
        <a:srgbClr val="006666"/>
      </a:dk2>
      <a:lt2>
        <a:srgbClr val="FFFFCC"/>
      </a:lt2>
      <a:accent1>
        <a:srgbClr val="339966"/>
      </a:accent1>
      <a:accent2>
        <a:srgbClr val="5E855B"/>
      </a:accent2>
      <a:accent3>
        <a:srgbClr val="AAB8B8"/>
      </a:accent3>
      <a:accent4>
        <a:srgbClr val="C8C8C8"/>
      </a:accent4>
      <a:accent5>
        <a:srgbClr val="ADCAB8"/>
      </a:accent5>
      <a:accent6>
        <a:srgbClr val="547852"/>
      </a:accent6>
      <a:hlink>
        <a:srgbClr val="EEC85E"/>
      </a:hlink>
      <a:folHlink>
        <a:srgbClr val="AA8456"/>
      </a:folHlink>
    </a:clrScheme>
    <a:fontScheme name="Acantilado">
      <a:majorFont>
        <a:latin typeface="Arial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Acantilado 1">
        <a:dk1>
          <a:srgbClr val="5B5B49"/>
        </a:dk1>
        <a:lt1>
          <a:srgbClr val="DDDDDD"/>
        </a:lt1>
        <a:dk2>
          <a:srgbClr val="2B2A00"/>
        </a:dk2>
        <a:lt2>
          <a:srgbClr val="E0DFBE"/>
        </a:lt2>
        <a:accent1>
          <a:srgbClr val="878543"/>
        </a:accent1>
        <a:accent2>
          <a:srgbClr val="716E00"/>
        </a:accent2>
        <a:accent3>
          <a:srgbClr val="ACACAA"/>
        </a:accent3>
        <a:accent4>
          <a:srgbClr val="BDBDBD"/>
        </a:accent4>
        <a:accent5>
          <a:srgbClr val="C3C2B0"/>
        </a:accent5>
        <a:accent6>
          <a:srgbClr val="666300"/>
        </a:accent6>
        <a:hlink>
          <a:srgbClr val="CC9900"/>
        </a:hlink>
        <a:folHlink>
          <a:srgbClr val="9966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2">
        <a:dk1>
          <a:srgbClr val="746354"/>
        </a:dk1>
        <a:lt1>
          <a:srgbClr val="FFFFFF"/>
        </a:lt1>
        <a:dk2>
          <a:srgbClr val="523E26"/>
        </a:dk2>
        <a:lt2>
          <a:srgbClr val="E1DFAF"/>
        </a:lt2>
        <a:accent1>
          <a:srgbClr val="CC9900"/>
        </a:accent1>
        <a:accent2>
          <a:srgbClr val="669900"/>
        </a:accent2>
        <a:accent3>
          <a:srgbClr val="B3AFAC"/>
        </a:accent3>
        <a:accent4>
          <a:srgbClr val="DADADA"/>
        </a:accent4>
        <a:accent5>
          <a:srgbClr val="E2CAAA"/>
        </a:accent5>
        <a:accent6>
          <a:srgbClr val="5C8A00"/>
        </a:accent6>
        <a:hlink>
          <a:srgbClr val="CCCC00"/>
        </a:hlink>
        <a:folHlink>
          <a:srgbClr val="AC793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3">
        <a:dk1>
          <a:srgbClr val="667B5B"/>
        </a:dk1>
        <a:lt1>
          <a:srgbClr val="E6E6DA"/>
        </a:lt1>
        <a:dk2>
          <a:srgbClr val="295200"/>
        </a:dk2>
        <a:lt2>
          <a:srgbClr val="F3F2D9"/>
        </a:lt2>
        <a:accent1>
          <a:srgbClr val="808000"/>
        </a:accent1>
        <a:accent2>
          <a:srgbClr val="838D75"/>
        </a:accent2>
        <a:accent3>
          <a:srgbClr val="ACB3AA"/>
        </a:accent3>
        <a:accent4>
          <a:srgbClr val="C4C4BA"/>
        </a:accent4>
        <a:accent5>
          <a:srgbClr val="C0C0AA"/>
        </a:accent5>
        <a:accent6>
          <a:srgbClr val="767F69"/>
        </a:accent6>
        <a:hlink>
          <a:srgbClr val="33CC33"/>
        </a:hlink>
        <a:folHlink>
          <a:srgbClr val="33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4">
        <a:dk1>
          <a:srgbClr val="86615A"/>
        </a:dk1>
        <a:lt1>
          <a:srgbClr val="FFFFFF"/>
        </a:lt1>
        <a:dk2>
          <a:srgbClr val="633427"/>
        </a:dk2>
        <a:lt2>
          <a:srgbClr val="E9DDCD"/>
        </a:lt2>
        <a:accent1>
          <a:srgbClr val="A34545"/>
        </a:accent1>
        <a:accent2>
          <a:srgbClr val="C86400"/>
        </a:accent2>
        <a:accent3>
          <a:srgbClr val="B7AEAC"/>
        </a:accent3>
        <a:accent4>
          <a:srgbClr val="DADADA"/>
        </a:accent4>
        <a:accent5>
          <a:srgbClr val="CEB0B0"/>
        </a:accent5>
        <a:accent6>
          <a:srgbClr val="B55A00"/>
        </a:accent6>
        <a:hlink>
          <a:srgbClr val="ECAE00"/>
        </a:hlink>
        <a:folHlink>
          <a:srgbClr val="BAA8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5">
        <a:dk1>
          <a:srgbClr val="009999"/>
        </a:dk1>
        <a:lt1>
          <a:srgbClr val="EAEAEA"/>
        </a:lt1>
        <a:dk2>
          <a:srgbClr val="006666"/>
        </a:dk2>
        <a:lt2>
          <a:srgbClr val="FFFFCC"/>
        </a:lt2>
        <a:accent1>
          <a:srgbClr val="339966"/>
        </a:accent1>
        <a:accent2>
          <a:srgbClr val="5E855B"/>
        </a:accent2>
        <a:accent3>
          <a:srgbClr val="AAB8B8"/>
        </a:accent3>
        <a:accent4>
          <a:srgbClr val="C8C8C8"/>
        </a:accent4>
        <a:accent5>
          <a:srgbClr val="ADCAB8"/>
        </a:accent5>
        <a:accent6>
          <a:srgbClr val="547852"/>
        </a:accent6>
        <a:hlink>
          <a:srgbClr val="EEC85E"/>
        </a:hlink>
        <a:folHlink>
          <a:srgbClr val="AA845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6">
        <a:dk1>
          <a:srgbClr val="B8A47C"/>
        </a:dk1>
        <a:lt1>
          <a:srgbClr val="FFFFFF"/>
        </a:lt1>
        <a:dk2>
          <a:srgbClr val="A68A58"/>
        </a:dk2>
        <a:lt2>
          <a:srgbClr val="DAD79C"/>
        </a:lt2>
        <a:accent1>
          <a:srgbClr val="816B35"/>
        </a:accent1>
        <a:accent2>
          <a:srgbClr val="FFCC00"/>
        </a:accent2>
        <a:accent3>
          <a:srgbClr val="D0C4B4"/>
        </a:accent3>
        <a:accent4>
          <a:srgbClr val="DADADA"/>
        </a:accent4>
        <a:accent5>
          <a:srgbClr val="C1BAAE"/>
        </a:accent5>
        <a:accent6>
          <a:srgbClr val="E7B900"/>
        </a:accent6>
        <a:hlink>
          <a:srgbClr val="0066CC"/>
        </a:hlink>
        <a:folHlink>
          <a:srgbClr val="00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antilado 7">
        <a:dk1>
          <a:srgbClr val="336699"/>
        </a:dk1>
        <a:lt1>
          <a:srgbClr val="F8F8F8"/>
        </a:lt1>
        <a:dk2>
          <a:srgbClr val="003366"/>
        </a:dk2>
        <a:lt2>
          <a:srgbClr val="D1DDD4"/>
        </a:lt2>
        <a:accent1>
          <a:srgbClr val="3399FF"/>
        </a:accent1>
        <a:accent2>
          <a:srgbClr val="006699"/>
        </a:accent2>
        <a:accent3>
          <a:srgbClr val="AAADB8"/>
        </a:accent3>
        <a:accent4>
          <a:srgbClr val="D4D4D4"/>
        </a:accent4>
        <a:accent5>
          <a:srgbClr val="ADCAFF"/>
        </a:accent5>
        <a:accent6>
          <a:srgbClr val="005C8A"/>
        </a:accent6>
        <a:hlink>
          <a:srgbClr val="86C0CE"/>
        </a:hlink>
        <a:folHlink>
          <a:srgbClr val="00808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Cliff</Template>
  <TotalTime>795</TotalTime>
  <Words>236</Words>
  <Application>Microsoft PowerPoint</Application>
  <PresentationFormat>Presentación en pantalla (4:3)</PresentationFormat>
  <Paragraphs>41</Paragraphs>
  <Slides>9</Slides>
  <Notes>0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3</vt:i4>
      </vt:variant>
      <vt:variant>
        <vt:lpstr>Títulos de diapositiva</vt:lpstr>
      </vt:variant>
      <vt:variant>
        <vt:i4>9</vt:i4>
      </vt:variant>
    </vt:vector>
  </HeadingPairs>
  <TitlesOfParts>
    <vt:vector size="17" baseType="lpstr">
      <vt:lpstr>Times New Roman</vt:lpstr>
      <vt:lpstr>Arial</vt:lpstr>
      <vt:lpstr>Verdana</vt:lpstr>
      <vt:lpstr>Wingdings</vt:lpstr>
      <vt:lpstr>Acantilado</vt:lpstr>
      <vt:lpstr>Microsoft Editor de ecuaciones 3.0</vt:lpstr>
      <vt:lpstr>AutoCAD Drawing</vt:lpstr>
      <vt:lpstr>Imagen de mapa de bits</vt:lpstr>
      <vt:lpstr>Estimación Probabilística del Francobordo de una Embarcación Menor Oceánica</vt:lpstr>
      <vt:lpstr>1. Movimientos y Convención de Signos</vt:lpstr>
      <vt:lpstr>2. Ecuaciones de Movimiento (Plano Vertical)</vt:lpstr>
      <vt:lpstr>3. … Respuesta a Olas Regulares</vt:lpstr>
      <vt:lpstr>3. ... Respuesta a Olas Regulares: </vt:lpstr>
      <vt:lpstr>4. Respuesta a Mar Irregular</vt:lpstr>
      <vt:lpstr>4. ... Respuesta a Mar Irregular</vt:lpstr>
      <vt:lpstr>5. Francobordo Requerido</vt:lpstr>
      <vt:lpstr>6. Visualización de Resultados</vt:lpstr>
    </vt:vector>
  </TitlesOfParts>
  <Company>Personal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Estimación Probabilística del Francobordo de una Embarcación Menor Oceánica</dc:title>
  <dc:creator>Jose Marín</dc:creator>
  <cp:lastModifiedBy>Administrador</cp:lastModifiedBy>
  <cp:revision>27</cp:revision>
  <cp:lastPrinted>1601-01-01T00:00:00Z</cp:lastPrinted>
  <dcterms:created xsi:type="dcterms:W3CDTF">2004-01-12T22:46:26Z</dcterms:created>
  <dcterms:modified xsi:type="dcterms:W3CDTF">2009-07-20T20:24:12Z</dcterms:modified>
</cp:coreProperties>
</file>