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97" r:id="rId2"/>
    <p:sldId id="398" r:id="rId3"/>
    <p:sldId id="487" r:id="rId4"/>
    <p:sldId id="488" r:id="rId5"/>
    <p:sldId id="489" r:id="rId6"/>
    <p:sldId id="496" r:id="rId7"/>
    <p:sldId id="466" r:id="rId8"/>
    <p:sldId id="467" r:id="rId9"/>
    <p:sldId id="494" r:id="rId10"/>
    <p:sldId id="497" r:id="rId11"/>
    <p:sldId id="484" r:id="rId12"/>
    <p:sldId id="486" r:id="rId13"/>
    <p:sldId id="473" r:id="rId14"/>
    <p:sldId id="474" r:id="rId15"/>
    <p:sldId id="475" r:id="rId16"/>
    <p:sldId id="476" r:id="rId17"/>
    <p:sldId id="477" r:id="rId18"/>
  </p:sldIdLst>
  <p:sldSz cx="9144000" cy="6858000" type="screen4x3"/>
  <p:notesSz cx="6858000" cy="9180513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Opti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Opti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Opti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Opti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Optima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Optima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Optima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Optima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Opti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800000"/>
    <a:srgbClr val="003300"/>
    <a:srgbClr val="008080"/>
    <a:srgbClr val="333300"/>
    <a:srgbClr val="339933"/>
    <a:srgbClr val="666699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734" y="-11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notesViewPr>
    <p:cSldViewPr>
      <p:cViewPr>
        <p:scale>
          <a:sx n="50" d="100"/>
          <a:sy n="50" d="100"/>
        </p:scale>
        <p:origin x="-1272" y="-200"/>
      </p:cViewPr>
      <p:guideLst>
        <p:guide orient="horz" pos="289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s-ES_tradnl" altLang="es-ES_trad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s-ES_tradnl" altLang="es-ES_tradnl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1250"/>
            <a:ext cx="2971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s-ES_tradnl" altLang="es-ES_tradnl"/>
              <a:t>MÓDULO 4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1250"/>
            <a:ext cx="2971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50717EC-949C-4523-B6C9-5C9380DE9CAD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s-ES_tradnl" alt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0426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200" b="1" i="1"/>
            </a:lvl1pPr>
          </a:lstStyle>
          <a:p>
            <a:fld id="{274AD130-F501-4280-BFDE-D9BBB71B8D33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200" b="1" i="1"/>
            </a:lvl1pPr>
          </a:lstStyle>
          <a:p>
            <a:r>
              <a:rPr lang="es-ES_tradnl" altLang="es-ES_tradnl"/>
              <a:t>MÓDULO 4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s-ES_tradnl" alt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1pPr>
    <a:lvl2pPr marL="4572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2pPr>
    <a:lvl3pPr marL="9144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3pPr>
    <a:lvl4pPr marL="13716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4pPr>
    <a:lvl5pPr marL="18288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93F855-E59A-4B71-B505-6930AC0FA3E4}" type="slidenum">
              <a:rPr lang="es-ES_tradnl" altLang="es-ES_tradnl"/>
              <a:pPr/>
              <a:t>1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4</a:t>
            </a:r>
          </a:p>
        </p:txBody>
      </p:sp>
      <p:sp>
        <p:nvSpPr>
          <p:cNvPr id="2437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39624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r>
              <a:rPr lang="es-ES_tradnl" altLang="es-ES_tradnl"/>
              <a:t>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Desarrollar un análisis que permita comprender el significado e importancia de la selección de requisitos ambientales.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éste es el primer paso que se da en el proceso de EIA.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Defina selección de requisitos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Promueva el uso de respuestas a ¿Qué? ¿Cómo? ¿Dónde? y ¿Cuándo? en este paso.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Selección de requisitos: Definición temprana del significado ambiental de un proyecto, promoción del foco ambiental y definición de cobertura y alcance de la evaluación de impacto ambiental, incluyendo la información necesaria para ello.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6D8863-8742-4464-9353-54EA41832F13}" type="slidenum">
              <a:rPr lang="es-ES_tradnl" altLang="es-ES_tradnl"/>
              <a:pPr/>
              <a:t>10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4</a:t>
            </a:r>
          </a:p>
        </p:txBody>
      </p:sp>
      <p:sp>
        <p:nvSpPr>
          <p:cNvPr id="3215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39624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r>
              <a:rPr lang="es-ES_tradnl" altLang="es-ES_tradnl"/>
              <a:t>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un ejemplo de lista de verificación.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este es un ejemplo para un caso específico.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en  el mercado hay disponibilidad de listas de verificación.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las listas deben ajustarse al proyecto y al ambiente involucrado.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Lista de verificación: Técnica útil para identificar la presencia de impactos y la disponibilidad de información respecto al proyecto y al ambiente involucrado. Las listas de verificación deben ser adaptadas caso a caso.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A8C924-8724-4E0F-A53F-BF4BEEFA5864}" type="slidenum">
              <a:rPr lang="es-ES_tradnl" altLang="es-ES_tradnl"/>
              <a:pPr/>
              <a:t>11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4</a:t>
            </a:r>
          </a:p>
        </p:txBody>
      </p:sp>
      <p:sp>
        <p:nvSpPr>
          <p:cNvPr id="2938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70412" cy="3427412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2075" tIns="46038" rIns="92075" bIns="46038"/>
          <a:lstStyle/>
          <a:p>
            <a:pPr marL="187325" indent="-187325" algn="just" defTabSz="914400" eaLnBrk="0" hangingPunct="0">
              <a:spcBef>
                <a:spcPct val="0"/>
              </a:spcBef>
            </a:pPr>
            <a:r>
              <a:rPr lang="es-ES_tradnl" altLang="es-ES_tradnl" sz="2000" b="1" u="sng"/>
              <a:t>PROPÓSITO:</a:t>
            </a: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Analizar las implicancias de un Término de Referencia.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r>
              <a:rPr lang="es-ES_tradnl" altLang="es-ES_tradnl" sz="2000" b="1" u="sng"/>
              <a:t>EXPLICACIONES:</a:t>
            </a: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Defina el concepto de término de referencia.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Discuta porqué el TdR es la fase final del alcance (contiene la información necesaria para la EIA requerida).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r>
              <a:rPr lang="es-ES_tradnl" altLang="es-ES_tradnl" sz="2000" b="1" u="sng"/>
              <a:t>CONCEPTOS PRINCIPALES: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Términos de referencia: </a:t>
            </a:r>
          </a:p>
          <a:p>
            <a:pPr marL="1139825" lvl="2" indent="-225425" algn="just" defTabSz="914400" eaLnBrk="0" hangingPunct="0">
              <a:spcBef>
                <a:spcPct val="0"/>
              </a:spcBef>
              <a:buFontTx/>
              <a:buChar char="–"/>
            </a:pPr>
            <a:r>
              <a:rPr lang="es-ES_tradnl" altLang="es-ES_tradnl" sz="2000"/>
              <a:t>Documento que caracteriza el conjunto de requerimientos y contenidos de un EIA para evaluar y manejar los impactos ambientales significativos de  un proyecto específico.</a:t>
            </a:r>
          </a:p>
          <a:p>
            <a:pPr marL="1139825" lvl="2" indent="-225425" algn="just" defTabSz="914400" eaLnBrk="0" hangingPunct="0">
              <a:spcBef>
                <a:spcPct val="0"/>
              </a:spcBef>
              <a:buFontTx/>
              <a:buChar char="–"/>
            </a:pPr>
            <a:r>
              <a:rPr lang="es-ES_tradnl" altLang="es-ES_tradnl" sz="2000"/>
              <a:t>Existen TdR disponibles, pero ellos deben ser ajustados a las particularidades de cada caso específico.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D7A5C-F770-412E-8B9E-BB9EFC9A0271}" type="slidenum">
              <a:rPr lang="es-ES_tradnl" altLang="es-ES_tradnl"/>
              <a:pPr/>
              <a:t>12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4</a:t>
            </a:r>
          </a:p>
        </p:txBody>
      </p:sp>
      <p:sp>
        <p:nvSpPr>
          <p:cNvPr id="2979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70412" cy="3427412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39624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2075" tIns="46038" rIns="92075" bIns="46038"/>
          <a:lstStyle/>
          <a:p>
            <a:pPr marL="187325" indent="-187325" algn="just" defTabSz="914400" eaLnBrk="0" hangingPunct="0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/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/>
              <a:t>Caracterizar los contenidos de un Término de Referencia.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/>
          </a:p>
          <a:p>
            <a:pPr marL="187325" indent="-187325" algn="just" defTabSz="914400" eaLnBrk="0" hangingPunct="0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/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Explique que estos puntos son los básicos para preparar términos de referencia.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ejemplos respecto a los temas.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/>
          </a:p>
          <a:p>
            <a:pPr marL="187325" indent="-187325" algn="just" defTabSz="914400" eaLnBrk="0" hangingPunct="0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/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Agenda: Cronograma de trabajo, identificando rutas críticas.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/>
              <a:t>Bases de negociación: Elementos económicos sociales, políticos y culturales que dan contexto a la definición de medidas ambientales. 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/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CDA5F-8142-45D1-BBBD-686CC3DA82BD}" type="slidenum">
              <a:rPr lang="es-ES_tradnl" altLang="es-ES_tradnl"/>
              <a:pPr/>
              <a:t>13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4</a:t>
            </a:r>
          </a:p>
        </p:txBody>
      </p:sp>
      <p:sp>
        <p:nvSpPr>
          <p:cNvPr id="2713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r>
              <a:rPr lang="es-ES_tradnl" altLang="es-ES_tradnl"/>
              <a:t>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Revelar puntos clave de los Términos de Referencia para ser aplicados en la EIA.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CL" altLang="es-ES_tradnl"/>
              <a:t>Señale que se busca definir los requisitos para evaluar  variables específicas que, por las características de la acción y del área afectada, adquieren mayor relevancia para caracterizar, mitigar o compensar los impactos ambientales significativos.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CL" altLang="es-ES_tradnl"/>
              <a:t>Señale que se debe considerar la  escala de trabajo, la información necesaria, el volumen de datos a utilizar y el uso de indicadores de calidad.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CL" altLang="es-ES_tradnl"/>
              <a:t>TDR: Instrumentos destinados a definir los contenidos y alcances de la EIA detallada. Se elaboran sobre la base de antecedentes obtenidos durante la evaluación preliminar. 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77EE6D-5A89-4B61-BD15-3B90FF64058B}" type="slidenum">
              <a:rPr lang="es-ES_tradnl" altLang="es-ES_tradnl"/>
              <a:pPr/>
              <a:t>14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4</a:t>
            </a:r>
          </a:p>
        </p:txBody>
      </p:sp>
      <p:sp>
        <p:nvSpPr>
          <p:cNvPr id="2734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r>
              <a:rPr lang="es-ES_tradnl" altLang="es-ES_tradnl"/>
              <a:t>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los contenidos clásicos de un Término de Referencia.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la propuesta tiene dos elementos: el índice de contenido y preguntas que ayudan a resolver los alcances del TdR.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son preguntas indicativas que pueden ser complementadas.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Formato de TdR: Contenidos generales y específicos para preparar definición de requisitos ambientales.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Análisis de caso: Aplicación de las preguntas a casos reales para elaboración de TdR.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4EDCAD-DA1A-4F56-A60A-16D8E2481E79}" type="slidenum">
              <a:rPr lang="es-ES_tradnl" altLang="es-ES_tradnl"/>
              <a:pPr/>
              <a:t>15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4</a:t>
            </a:r>
          </a:p>
        </p:txBody>
      </p:sp>
      <p:sp>
        <p:nvSpPr>
          <p:cNvPr id="2754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r>
              <a:rPr lang="es-ES_tradnl" altLang="es-ES_tradnl"/>
              <a:t>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los contenidos clásicos de un Término de Referencia.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la propuesta tiene dos elementos: el índice de contenido y preguntas que ayudan a resolver los alcances del TdR.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son preguntas indicativas que pueden ser complementadas.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Formato de TdR: Contenidos generales y específicos para preparar definición de requisitos ambientales.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Análisis de caso: Aplicación de las preguntas a casos reales para elaboración de TdR.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510636-100C-4032-B664-C707E27F7509}" type="slidenum">
              <a:rPr lang="es-ES_tradnl" altLang="es-ES_tradnl"/>
              <a:pPr/>
              <a:t>16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4</a:t>
            </a:r>
          </a:p>
        </p:txBody>
      </p:sp>
      <p:sp>
        <p:nvSpPr>
          <p:cNvPr id="27750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r>
              <a:rPr lang="es-ES_tradnl" altLang="es-ES_tradnl"/>
              <a:t>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los contenidos clásicos de un Término de Referencia.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la propuesta tiene dos elementos: el índice de contenido y preguntas que ayudan a resolver los alcances del TdR.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son preguntas indicativas que pueden ser complementadas.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Formato de TdR: Contenidos generales y específicos para preparar definición de requisitos ambientales.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Análisis de caso: Aplicación de las preguntas a casos reales para elaboración de TdR.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D7349-9833-4B3C-B05B-14F5ECCDF7B9}" type="slidenum">
              <a:rPr lang="es-ES_tradnl" altLang="es-ES_tradnl"/>
              <a:pPr/>
              <a:t>17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4</a:t>
            </a:r>
          </a:p>
        </p:txBody>
      </p:sp>
      <p:sp>
        <p:nvSpPr>
          <p:cNvPr id="2795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r>
              <a:rPr lang="es-ES_tradnl" altLang="es-ES_tradnl"/>
              <a:t>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los contenidos clásicos de un Término de Referencia.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la propuesta tiene dos elementos: el índice de contenido y preguntas que ayudan a resolver los alcances del TdR.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son preguntas indicativas que pueden ser complementadas.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Formato de TdR: Contenidos generales y específicos para preparar definición de requisitos ambientales.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Análisis de caso: Aplicación de las preguntas a casos reales para elaboración de TdR.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08CA2-18B4-4884-B6BB-9DA1ACB075C6}" type="slidenum">
              <a:rPr lang="es-ES_tradnl" altLang="es-ES_tradnl"/>
              <a:pPr/>
              <a:t>2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4</a:t>
            </a:r>
          </a:p>
        </p:txBody>
      </p:sp>
      <p:sp>
        <p:nvSpPr>
          <p:cNvPr id="2508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39624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r>
              <a:rPr lang="es-ES_tradnl" altLang="es-ES_tradnl"/>
              <a:t>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Establecer los propósitos del alcance.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no todos los proyectos necesitan EIA. De ejemplos.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aquellos que necesitan EIA, deben definir su cobertura y su profundidad. De ejemplos.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Nivel de profundidad: Contenidos y grado de detalle de la EIA definidos en función del ambiente, del proyecto y de los requisitos ambientales.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Evaluación preliminar: Tipo de EIA utilizada al inicio del proceso para definir cobertura y profundidad del análisis ambiental.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13ED0-06E5-4F9F-A685-9E465EEBFAD4}" type="slidenum">
              <a:rPr lang="es-ES_tradnl" altLang="es-ES_tradnl"/>
              <a:pPr/>
              <a:t>3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4</a:t>
            </a:r>
          </a:p>
        </p:txBody>
      </p:sp>
      <p:sp>
        <p:nvSpPr>
          <p:cNvPr id="3000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70412" cy="3427412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39624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2075" tIns="46038" rIns="92075" bIns="46038"/>
          <a:lstStyle/>
          <a:p>
            <a:pPr marL="187325" indent="-187325" algn="just" defTabSz="914400" eaLnBrk="0" hangingPunct="0">
              <a:spcBef>
                <a:spcPct val="0"/>
              </a:spcBef>
            </a:pPr>
            <a:r>
              <a:rPr lang="es-ES_tradnl" altLang="es-ES_tradnl" sz="2000" b="1" u="sng"/>
              <a:t>PROPÓSITO:</a:t>
            </a: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r>
              <a:rPr lang="es-ES_tradnl" altLang="es-ES_tradnl" sz="2000"/>
              <a:t>Verificar los criterios que ayudan a definir el alcance.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r>
              <a:rPr lang="es-ES_tradnl" altLang="es-ES_tradnl" sz="2000" b="1" u="sng"/>
              <a:t>EXPLICACIONES:</a:t>
            </a: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Analice los conceptos contenidos en la transparencia.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Especifique el tipo de contenidos que se relaciona a cada concepto.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De ejemplos para cada caso.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r>
              <a:rPr lang="es-ES_tradnl" altLang="es-ES_tradnl" sz="2000" b="1" u="sng"/>
              <a:t>CONCEPTOS PRINCIPALES: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Alternativas: Caminos para alcanzar un propósito o objetivo.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Valores ambientales: Condiciones o elementos ambientales de valor patrimonial y/o interés para la protección.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Límites espaciales: Área de influencia de los impactos ambientales.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Límites temporales: Período de tiempo considerado en el análisis de los impactos ambientales.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B05A9-4067-4F7A-9010-5DC2C30ADA4C}" type="slidenum">
              <a:rPr lang="es-ES_tradnl" altLang="es-ES_tradnl"/>
              <a:pPr/>
              <a:t>4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4</a:t>
            </a:r>
          </a:p>
        </p:txBody>
      </p:sp>
      <p:sp>
        <p:nvSpPr>
          <p:cNvPr id="3020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36650" y="688975"/>
            <a:ext cx="4586288" cy="3440113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60863"/>
            <a:ext cx="3962400" cy="4132262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2075" tIns="46038" rIns="92075" bIns="46038"/>
          <a:lstStyle/>
          <a:p>
            <a:pPr marL="187325" indent="-187325" algn="just" defTabSz="914400" eaLnBrk="0" hangingPunct="0">
              <a:spcBef>
                <a:spcPct val="0"/>
              </a:spcBef>
            </a:pPr>
            <a:r>
              <a:rPr lang="es-ES_tradnl" altLang="es-ES_tradnl" sz="2000" b="1" u="sng"/>
              <a:t>PROPÓSITO:</a:t>
            </a: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Verificar los criterios que ayudan a definir el alcance.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r>
              <a:rPr lang="es-ES_tradnl" altLang="es-ES_tradnl" sz="2000" b="1" u="sng"/>
              <a:t>EXPLICACIONES:</a:t>
            </a: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Analice los conceptos contenidos en la transparencia.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Especifique el tipo de contenidos que se relaciona a cada concepto.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De ejemplos para cada caso.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r>
              <a:rPr lang="es-ES_tradnl" altLang="es-ES_tradnl" sz="2000" b="1" u="sng"/>
              <a:t>CONCEPTOS PRINCIPALES: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Aspectos claves: Puntos sobresalientes en el proyecto, en el ambiente, en la comunidad y en las exigencias ambientales que deben considerarse en la EIA. Incluye aspectos logísticos para la elaboración de la EIA.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Riesgos ambientales: Ocurrencia de potenciales impactos negativos que pueden presentarse  en el área del proyecto.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Impactos: Alteraciones significativas  del ambiente.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Línea de base: Condición ambiental previa al desarrollo de un proyecto.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Términos de referencia: Documento que contiene los alcances, exigencias y metodologías necesarias para elaborar la EIA. 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00CDEB-0E01-4ABB-BE0B-9BE8725ACFE8}" type="slidenum">
              <a:rPr lang="es-ES_tradnl" altLang="es-ES_tradnl"/>
              <a:pPr/>
              <a:t>5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4</a:t>
            </a:r>
          </a:p>
        </p:txBody>
      </p:sp>
      <p:sp>
        <p:nvSpPr>
          <p:cNvPr id="3041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70412" cy="3427412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2075" tIns="46038" rIns="92075" bIns="46038"/>
          <a:lstStyle/>
          <a:p>
            <a:pPr marL="187325" indent="-187325" algn="just" defTabSz="914400" eaLnBrk="0" hangingPunct="0">
              <a:spcBef>
                <a:spcPct val="0"/>
              </a:spcBef>
            </a:pPr>
            <a:r>
              <a:rPr lang="es-ES_tradnl" altLang="es-ES_tradnl" sz="2000" b="1" u="sng"/>
              <a:t>PROPÓSITO:</a:t>
            </a: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Identificar los actores vinculados al tema.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r>
              <a:rPr lang="es-ES_tradnl" altLang="es-ES_tradnl" sz="2000" b="1" u="sng"/>
              <a:t>EXPLICACIONES:</a:t>
            </a: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Identifique las razones de la vinculación entre el alcance y los actores.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Analice la importancia de cada actor.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r>
              <a:rPr lang="es-ES_tradnl" altLang="es-ES_tradnl" sz="2000" b="1" u="sng"/>
              <a:t>CONCEPTOS PRINCIPALES: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Proponente: Conoce el proyecto.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Agencias: Establecen condiciones ambientales y proveen información ambiental.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Profesionales y expertos: Proveen información y apoyo técnico para el análisis de impacto y elaboración de planes de manejo y seguimiento.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Personas afectadas y comunidad: Proveen información, conocen el área y sufren los impactos.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Expertos consultores: Apoyo técnico para la elaboración de la EIA.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Comunidad científica: Provee información y conocimiento para línea de base, metodologías y otros.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EBFD54-63C6-4D8C-910E-74A392B571EF}" type="slidenum">
              <a:rPr lang="es-ES_tradnl" altLang="es-ES_tradnl"/>
              <a:pPr/>
              <a:t>6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4</a:t>
            </a:r>
          </a:p>
        </p:txBody>
      </p:sp>
      <p:sp>
        <p:nvSpPr>
          <p:cNvPr id="318466" name="Rectangle 1026"/>
          <p:cNvSpPr>
            <a:spLocks noChangeArrowheads="1"/>
          </p:cNvSpPr>
          <p:nvPr>
            <p:ph type="sldImg"/>
          </p:nvPr>
        </p:nvSpPr>
        <p:spPr bwMode="auto">
          <a:xfrm>
            <a:off x="1136650" y="688975"/>
            <a:ext cx="4586288" cy="34401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846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60863"/>
            <a:ext cx="4191000" cy="4132262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2075" tIns="46038" rIns="92075" bIns="46038"/>
          <a:lstStyle/>
          <a:p>
            <a:pPr marL="187325" indent="-187325" algn="just" defTabSz="914400" eaLnBrk="0" hangingPunct="0">
              <a:spcBef>
                <a:spcPct val="0"/>
              </a:spcBef>
            </a:pPr>
            <a:r>
              <a:rPr lang="es-ES_tradnl" altLang="es-ES_tradnl" sz="2000" b="1" u="sng"/>
              <a:t>PROPÓSITO:</a:t>
            </a: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Revisar el proceso para establecer el foco y prioridad ambiental.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r>
              <a:rPr lang="es-ES_tradnl" altLang="es-ES_tradnl" sz="2000" b="1" u="sng"/>
              <a:t>EXPLICACIONES:</a:t>
            </a: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Señale que todas las acciones tienen implicancias ambientales. Lo importante es definir cuando es relevante.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De ejemplos de cada caso.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r>
              <a:rPr lang="es-ES_tradnl" altLang="es-ES_tradnl" sz="2000" b="1" u="sng"/>
              <a:t>CONCEPTOS PRINCIPALES: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Efectos: Cualquier modificación en el ambiente derivado de acciones humanas.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Filtro: Política y criterios ambientales.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Impactos: Alteración significativa del ambiente.</a:t>
            </a:r>
          </a:p>
          <a:p>
            <a:pPr marL="187325" indent="-187325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2000"/>
              <a:t>Ordenamiento de impactos: Jerarquización de los impactos según su relevancia. </a:t>
            </a:r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  <a:p>
            <a:pPr marL="187325" indent="-187325" algn="just" defTabSz="914400" eaLnBrk="0" hangingPunct="0">
              <a:spcBef>
                <a:spcPct val="0"/>
              </a:spcBef>
            </a:pPr>
            <a:endParaRPr lang="es-ES_tradnl" altLang="es-ES_tradnl" sz="20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1B66EC-75B7-4B16-A56B-CD2717E15DCB}" type="slidenum">
              <a:rPr lang="es-ES_tradnl" altLang="es-ES_tradnl"/>
              <a:pPr/>
              <a:t>7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4</a:t>
            </a:r>
          </a:p>
        </p:txBody>
      </p:sp>
      <p:sp>
        <p:nvSpPr>
          <p:cNvPr id="2570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r>
              <a:rPr lang="es-ES_tradnl" altLang="es-ES_tradnl"/>
              <a:t>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el tipo de información que se considera para revisar el área afectada.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las variables a usar sólo tienen sentido si explican impactos ambientales significativos.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Descripción: Información de base disponible para caracterizar las variables del ambiente.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Medio socio-económico: Identifican variables sociales y económicas que explican o caracterizan impactos ambientales.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Aspectos de interés cultural: Actividades, costumbres y tradiciones de las comunidades humanas afectadas por un proyecto.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Paisaje: Valor estético, visual y ecológico de un territorio o elemento del ambiente.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A2024-A360-414E-8C12-8AF203F871F6}" type="slidenum">
              <a:rPr lang="es-ES_tradnl" altLang="es-ES_tradnl"/>
              <a:pPr/>
              <a:t>8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4</a:t>
            </a:r>
          </a:p>
        </p:txBody>
      </p:sp>
      <p:sp>
        <p:nvSpPr>
          <p:cNvPr id="2590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r>
              <a:rPr lang="es-ES_tradnl" altLang="es-ES_tradnl"/>
              <a:t>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Enfatizar la identificación de impactos significativos.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Recuerde la definición de impacto significativo.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ejemplos de impactos significativos.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Impactos: Alteración significativa del ambiente.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Impactos acumulativos: Sumatoria de un impacto en el tiempo o suma de impactos diversos en un área.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Riesgos (1): Potenciales accidentes debido a razones naturales (sismos, inundaciones, etc) y/o humanas (incendios, explosiones, etc).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Riesgos (2): Probabilidad de ocurrencia de los impactos negativos.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Alternativa: Forma de cumplir con un propósito.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5A55B-99A3-4D37-99ED-08E2838C0F0E}" type="slidenum">
              <a:rPr lang="es-ES_tradnl" altLang="es-ES_tradnl"/>
              <a:pPr/>
              <a:t>9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4</a:t>
            </a:r>
          </a:p>
        </p:txBody>
      </p:sp>
      <p:sp>
        <p:nvSpPr>
          <p:cNvPr id="3143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40386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PROPÓSITO:</a:t>
            </a:r>
            <a:r>
              <a:rPr lang="es-ES_tradnl" altLang="es-ES_tradnl"/>
              <a:t> 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Identificar métodos para aplicar la definición del alcance.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Defina los métodos.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hay diversos otros métodos. Pida opiniones.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ejemplos.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Grupo de especialistas ambientales: Obtención de opinión fundada con base en la experiencia previa y el conocimiento adquirido.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Análisis de localización: Recopilación de información disponible y visitas de campo.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Percepción: Métodos basados en el conocimiento que poseen los habitantes de los lugares de localización y afectación.</a:t>
            </a:r>
          </a:p>
          <a:p>
            <a:pPr marL="187325" indent="-187325" algn="just">
              <a:spcBef>
                <a:spcPct val="0"/>
              </a:spcBef>
              <a:buFontTx/>
              <a:buChar char="•"/>
            </a:pPr>
            <a:r>
              <a:rPr lang="es-ES_tradnl" altLang="es-ES_tradnl"/>
              <a:t>Lista de verificación: Ausencia/presencia de impactos ambientales significativos.</a:t>
            </a:r>
          </a:p>
          <a:p>
            <a:pPr marL="187325" indent="-187325" algn="just"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3074" name="Freeform 2"/>
            <p:cNvSpPr>
              <a:spLocks/>
            </p:cNvSpPr>
            <p:nvPr/>
          </p:nvSpPr>
          <p:spPr bwMode="ltGray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75" name="Freeform 3"/>
            <p:cNvSpPr>
              <a:spLocks/>
            </p:cNvSpPr>
            <p:nvPr/>
          </p:nvSpPr>
          <p:spPr bwMode="ltGray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ltGray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altLang="es-ES_tradnl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s-ES_tradnl" altLang="es-ES_tradnl"/>
              <a:t>Click to edit Master subtitle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r>
              <a:rPr lang="es-ES_tradnl" altLang="es-ES_tradnl"/>
              <a:t>MÓDULO 4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D14F6958-2E4E-44C3-BAC1-7FD2521470C3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</p:cSld>
  <p:clrMapOvr>
    <a:masterClrMapping/>
  </p:clrMapOvr>
  <p:transition advClick="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</p:spTree>
  </p:cSld>
  <p:clrMapOvr>
    <a:masterClrMapping/>
  </p:clrMapOvr>
  <p:transition advClick="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</p:spTree>
  </p:cSld>
  <p:clrMapOvr>
    <a:masterClrMapping/>
  </p:clrMapOvr>
  <p:transition advClick="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</p:spTree>
  </p:cSld>
  <p:clrMapOvr>
    <a:masterClrMapping/>
  </p:clrMapOvr>
  <p:transition advClick="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</p:spTree>
  </p:cSld>
  <p:clrMapOvr>
    <a:masterClrMapping/>
  </p:clrMapOvr>
  <p:transition advClick="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</p:spTree>
  </p:cSld>
  <p:clrMapOvr>
    <a:masterClrMapping/>
  </p:clrMapOvr>
  <p:transition advClick="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</p:spTree>
  </p:cSld>
  <p:clrMapOvr>
    <a:masterClrMapping/>
  </p:clrMapOvr>
  <p:transition advClick="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</p:spTree>
  </p:cSld>
  <p:clrMapOvr>
    <a:masterClrMapping/>
  </p:clrMapOvr>
  <p:transition advClick="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</p:spTree>
  </p:cSld>
  <p:clrMapOvr>
    <a:masterClrMapping/>
  </p:clrMapOvr>
  <p:transition advClick="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</p:spTree>
  </p:cSld>
  <p:clrMapOvr>
    <a:masterClrMapping/>
  </p:clrMapOvr>
  <p:transition advClick="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altLang="es-ES_tradnl"/>
          </a:p>
        </p:txBody>
      </p:sp>
    </p:spTree>
  </p:cSld>
  <p:clrMapOvr>
    <a:masterClrMapping/>
  </p:clrMapOvr>
  <p:transition advClick="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99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1026" name="Freeform 2"/>
            <p:cNvSpPr>
              <a:spLocks/>
            </p:cNvSpPr>
            <p:nvPr/>
          </p:nvSpPr>
          <p:spPr bwMode="ltGray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ltGray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ltGray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ltGray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_tradnl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_tradnl" smtClean="0"/>
              <a:t>Click to edit Master text styles</a:t>
            </a:r>
          </a:p>
          <a:p>
            <a:pPr lvl="1"/>
            <a:r>
              <a:rPr lang="es-ES_tradnl" altLang="es-ES_tradnl" smtClean="0"/>
              <a:t>Second Level</a:t>
            </a:r>
          </a:p>
          <a:p>
            <a:pPr lvl="2"/>
            <a:r>
              <a:rPr lang="es-ES_tradnl" altLang="es-ES_tradnl" smtClean="0"/>
              <a:t>Third Level</a:t>
            </a:r>
          </a:p>
          <a:p>
            <a:pPr lvl="3"/>
            <a:r>
              <a:rPr lang="es-ES_tradnl" altLang="es-ES_tradnl" smtClean="0"/>
              <a:t>Fourth Level</a:t>
            </a:r>
          </a:p>
          <a:p>
            <a:pPr lvl="4"/>
            <a:r>
              <a:rPr lang="es-ES_tradnl" altLang="es-ES_tradnl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es-ES_tradnl" altLang="es-ES_trad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3000"/>
        <a:buFont typeface="Monotype Sort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7850188" cy="2001838"/>
          </a:xfrm>
          <a:noFill/>
          <a:ln/>
        </p:spPr>
        <p:txBody>
          <a:bodyPr/>
          <a:lstStyle/>
          <a:p>
            <a:r>
              <a:rPr lang="es-ES_tradnl" altLang="es-ES_tradnl" sz="4800">
                <a:solidFill>
                  <a:srgbClr val="000000"/>
                </a:solidFill>
                <a:effectLst/>
              </a:rPr>
              <a:t>Módulo 4</a:t>
            </a:r>
            <a:br>
              <a:rPr lang="es-ES_tradnl" altLang="es-ES_tradnl" sz="4800">
                <a:solidFill>
                  <a:srgbClr val="000000"/>
                </a:solidFill>
                <a:effectLst/>
              </a:rPr>
            </a:br>
            <a:r>
              <a:rPr lang="es-ES_tradnl" altLang="es-ES_tradnl" sz="4800">
                <a:solidFill>
                  <a:srgbClr val="000000"/>
                </a:solidFill>
                <a:effectLst/>
              </a:rPr>
              <a:t/>
            </a:r>
            <a:br>
              <a:rPr lang="es-ES_tradnl" altLang="es-ES_tradnl" sz="4800">
                <a:solidFill>
                  <a:srgbClr val="000000"/>
                </a:solidFill>
                <a:effectLst/>
              </a:rPr>
            </a:br>
            <a:r>
              <a:rPr lang="es-ES_tradnl" altLang="es-ES_tradnl" sz="4800">
                <a:solidFill>
                  <a:srgbClr val="000000"/>
                </a:solidFill>
                <a:effectLst/>
              </a:rPr>
              <a:t>Selección de Requisitos Ambientales</a:t>
            </a:r>
            <a:r>
              <a:rPr lang="es-ES_tradnl" altLang="es-ES_tradnl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2339975" y="3860800"/>
            <a:ext cx="4968875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76250" indent="-47625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</a:rPr>
              <a:t>Pasos</a:t>
            </a:r>
          </a:p>
          <a:p>
            <a:pPr marL="476250" indent="-47625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</a:rPr>
              <a:t>Elementos</a:t>
            </a:r>
          </a:p>
          <a:p>
            <a:pPr marL="476250" indent="-47625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</a:rPr>
              <a:t>Métodos</a:t>
            </a:r>
          </a:p>
          <a:p>
            <a:pPr marL="476250" indent="-47625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</a:rPr>
              <a:t>Términos de Referencia</a:t>
            </a:r>
          </a:p>
        </p:txBody>
      </p:sp>
    </p:spTree>
  </p:cSld>
  <p:clrMapOvr>
    <a:masterClrMapping/>
  </p:clrMapOvr>
  <p:transition advClick="0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5" name="Text Box 2051"/>
          <p:cNvSpPr txBox="1">
            <a:spLocks noChangeArrowheads="1"/>
          </p:cNvSpPr>
          <p:nvPr/>
        </p:nvSpPr>
        <p:spPr bwMode="auto">
          <a:xfrm>
            <a:off x="533400" y="0"/>
            <a:ext cx="8610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altLang="es-ES_tradnl" sz="3800">
                <a:solidFill>
                  <a:srgbClr val="000000"/>
                </a:solidFill>
              </a:rPr>
              <a:t>Ejemplo de una Lista de Verificación</a:t>
            </a:r>
          </a:p>
        </p:txBody>
      </p:sp>
      <p:sp>
        <p:nvSpPr>
          <p:cNvPr id="320516" name="Text Box 2052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4</a:t>
            </a:r>
          </a:p>
        </p:txBody>
      </p:sp>
      <p:grpSp>
        <p:nvGrpSpPr>
          <p:cNvPr id="321325" name="Group 2861"/>
          <p:cNvGrpSpPr>
            <a:grpSpLocks/>
          </p:cNvGrpSpPr>
          <p:nvPr/>
        </p:nvGrpSpPr>
        <p:grpSpPr bwMode="auto">
          <a:xfrm>
            <a:off x="381000" y="838200"/>
            <a:ext cx="8382000" cy="5638800"/>
            <a:chOff x="240" y="528"/>
            <a:chExt cx="5280" cy="3552"/>
          </a:xfrm>
        </p:grpSpPr>
        <p:grpSp>
          <p:nvGrpSpPr>
            <p:cNvPr id="321288" name="Group 2824"/>
            <p:cNvGrpSpPr>
              <a:grpSpLocks/>
            </p:cNvGrpSpPr>
            <p:nvPr/>
          </p:nvGrpSpPr>
          <p:grpSpPr bwMode="auto">
            <a:xfrm>
              <a:off x="1090" y="1056"/>
              <a:ext cx="1790" cy="182"/>
              <a:chOff x="1090" y="1057"/>
              <a:chExt cx="1790" cy="182"/>
            </a:xfrm>
          </p:grpSpPr>
          <p:sp>
            <p:nvSpPr>
              <p:cNvPr id="321082" name="Rectangle 2618"/>
              <p:cNvSpPr>
                <a:spLocks noChangeArrowheads="1"/>
              </p:cNvSpPr>
              <p:nvPr/>
            </p:nvSpPr>
            <p:spPr bwMode="auto">
              <a:xfrm>
                <a:off x="1090" y="1057"/>
                <a:ext cx="42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321083" name="Rectangle 2619"/>
              <p:cNvSpPr>
                <a:spLocks noChangeArrowheads="1"/>
              </p:cNvSpPr>
              <p:nvPr/>
            </p:nvSpPr>
            <p:spPr bwMode="auto">
              <a:xfrm>
                <a:off x="1344" y="1057"/>
                <a:ext cx="1536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Resultar en cantidades significantes de material</a:t>
                </a:r>
              </a:p>
            </p:txBody>
          </p:sp>
          <p:sp>
            <p:nvSpPr>
              <p:cNvPr id="321084" name="Rectangle 2620"/>
              <p:cNvSpPr>
                <a:spLocks noChangeArrowheads="1"/>
              </p:cNvSpPr>
              <p:nvPr/>
            </p:nvSpPr>
            <p:spPr bwMode="auto">
              <a:xfrm>
                <a:off x="1344" y="1153"/>
                <a:ext cx="1293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erosionado, descartes líquidos y sólidos</a:t>
                </a:r>
              </a:p>
            </p:txBody>
          </p:sp>
        </p:grpSp>
        <p:grpSp>
          <p:nvGrpSpPr>
            <p:cNvPr id="321289" name="Group 2825"/>
            <p:cNvGrpSpPr>
              <a:grpSpLocks/>
            </p:cNvGrpSpPr>
            <p:nvPr/>
          </p:nvGrpSpPr>
          <p:grpSpPr bwMode="auto">
            <a:xfrm>
              <a:off x="288" y="816"/>
              <a:ext cx="2412" cy="178"/>
              <a:chOff x="288" y="864"/>
              <a:chExt cx="2412" cy="178"/>
            </a:xfrm>
          </p:grpSpPr>
          <p:sp>
            <p:nvSpPr>
              <p:cNvPr id="321079" name="Rectangle 2615"/>
              <p:cNvSpPr>
                <a:spLocks noChangeArrowheads="1"/>
              </p:cNvSpPr>
              <p:nvPr/>
            </p:nvSpPr>
            <p:spPr bwMode="auto">
              <a:xfrm>
                <a:off x="1090" y="864"/>
                <a:ext cx="42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321080" name="Rectangle 2616"/>
              <p:cNvSpPr>
                <a:spLocks noChangeArrowheads="1"/>
              </p:cNvSpPr>
              <p:nvPr/>
            </p:nvSpPr>
            <p:spPr bwMode="auto">
              <a:xfrm>
                <a:off x="1344" y="864"/>
                <a:ext cx="1356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Requerir la compra de grandes áreas para</a:t>
                </a:r>
              </a:p>
            </p:txBody>
          </p:sp>
          <p:sp>
            <p:nvSpPr>
              <p:cNvPr id="321081" name="Rectangle 2617"/>
              <p:cNvSpPr>
                <a:spLocks noChangeArrowheads="1"/>
              </p:cNvSpPr>
              <p:nvPr/>
            </p:nvSpPr>
            <p:spPr bwMode="auto">
              <a:xfrm>
                <a:off x="1344" y="956"/>
                <a:ext cx="741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estanques/operaciones</a:t>
                </a:r>
              </a:p>
            </p:txBody>
          </p:sp>
          <p:sp>
            <p:nvSpPr>
              <p:cNvPr id="321085" name="Rectangle 2621"/>
              <p:cNvSpPr>
                <a:spLocks noChangeArrowheads="1"/>
              </p:cNvSpPr>
              <p:nvPr/>
            </p:nvSpPr>
            <p:spPr bwMode="auto">
              <a:xfrm>
                <a:off x="288" y="864"/>
                <a:ext cx="345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Fuentes de</a:t>
                </a:r>
              </a:p>
            </p:txBody>
          </p:sp>
          <p:sp>
            <p:nvSpPr>
              <p:cNvPr id="321086" name="Rectangle 2622"/>
              <p:cNvSpPr>
                <a:spLocks noChangeArrowheads="1"/>
              </p:cNvSpPr>
              <p:nvPr/>
            </p:nvSpPr>
            <p:spPr bwMode="auto">
              <a:xfrm>
                <a:off x="288" y="956"/>
                <a:ext cx="264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impacto</a:t>
                </a:r>
              </a:p>
            </p:txBody>
          </p:sp>
        </p:grpSp>
        <p:grpSp>
          <p:nvGrpSpPr>
            <p:cNvPr id="321287" name="Group 2823"/>
            <p:cNvGrpSpPr>
              <a:grpSpLocks/>
            </p:cNvGrpSpPr>
            <p:nvPr/>
          </p:nvGrpSpPr>
          <p:grpSpPr bwMode="auto">
            <a:xfrm>
              <a:off x="1090" y="1296"/>
              <a:ext cx="2030" cy="271"/>
              <a:chOff x="1090" y="1254"/>
              <a:chExt cx="2030" cy="271"/>
            </a:xfrm>
          </p:grpSpPr>
          <p:sp>
            <p:nvSpPr>
              <p:cNvPr id="321087" name="Rectangle 2623"/>
              <p:cNvSpPr>
                <a:spLocks noChangeArrowheads="1"/>
              </p:cNvSpPr>
              <p:nvPr/>
            </p:nvSpPr>
            <p:spPr bwMode="auto">
              <a:xfrm>
                <a:off x="1090" y="1254"/>
                <a:ext cx="42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321088" name="Rectangle 2624"/>
              <p:cNvSpPr>
                <a:spLocks noChangeArrowheads="1"/>
              </p:cNvSpPr>
              <p:nvPr/>
            </p:nvSpPr>
            <p:spPr bwMode="auto">
              <a:xfrm>
                <a:off x="1344" y="1254"/>
                <a:ext cx="1548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Necesitar proveer hospedaje en grande escala o</a:t>
                </a:r>
              </a:p>
            </p:txBody>
          </p:sp>
          <p:sp>
            <p:nvSpPr>
              <p:cNvPr id="321089" name="Rectangle 2625"/>
              <p:cNvSpPr>
                <a:spLocks noChangeArrowheads="1"/>
              </p:cNvSpPr>
              <p:nvPr/>
            </p:nvSpPr>
            <p:spPr bwMode="auto">
              <a:xfrm>
                <a:off x="1344" y="1346"/>
                <a:ext cx="1776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provisión de servicios para la mano de obra durante el</a:t>
                </a:r>
              </a:p>
            </p:txBody>
          </p:sp>
          <p:sp>
            <p:nvSpPr>
              <p:cNvPr id="321090" name="Rectangle 2626"/>
              <p:cNvSpPr>
                <a:spLocks noChangeArrowheads="1"/>
              </p:cNvSpPr>
              <p:nvPr/>
            </p:nvSpPr>
            <p:spPr bwMode="auto">
              <a:xfrm>
                <a:off x="1344" y="1439"/>
                <a:ext cx="798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período de construcción</a:t>
                </a:r>
              </a:p>
            </p:txBody>
          </p:sp>
        </p:grpSp>
        <p:grpSp>
          <p:nvGrpSpPr>
            <p:cNvPr id="321286" name="Group 2822"/>
            <p:cNvGrpSpPr>
              <a:grpSpLocks/>
            </p:cNvGrpSpPr>
            <p:nvPr/>
          </p:nvGrpSpPr>
          <p:grpSpPr bwMode="auto">
            <a:xfrm>
              <a:off x="288" y="1608"/>
              <a:ext cx="2880" cy="552"/>
              <a:chOff x="288" y="1545"/>
              <a:chExt cx="2880" cy="552"/>
            </a:xfrm>
          </p:grpSpPr>
          <p:sp>
            <p:nvSpPr>
              <p:cNvPr id="321091" name="Rectangle 2627"/>
              <p:cNvSpPr>
                <a:spLocks noChangeArrowheads="1"/>
              </p:cNvSpPr>
              <p:nvPr/>
            </p:nvSpPr>
            <p:spPr bwMode="auto">
              <a:xfrm>
                <a:off x="1090" y="1545"/>
                <a:ext cx="42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321092" name="Rectangle 2628"/>
              <p:cNvSpPr>
                <a:spLocks noChangeArrowheads="1"/>
              </p:cNvSpPr>
              <p:nvPr/>
            </p:nvSpPr>
            <p:spPr bwMode="auto">
              <a:xfrm>
                <a:off x="1344" y="1545"/>
                <a:ext cx="1590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Áreas inundadas o afectadas de otras formas que</a:t>
                </a:r>
              </a:p>
            </p:txBody>
          </p:sp>
          <p:sp>
            <p:nvSpPr>
              <p:cNvPr id="321093" name="Rectangle 2629"/>
              <p:cNvSpPr>
                <a:spLocks noChangeArrowheads="1"/>
              </p:cNvSpPr>
              <p:nvPr/>
            </p:nvSpPr>
            <p:spPr bwMode="auto">
              <a:xfrm>
                <a:off x="1344" y="1638"/>
                <a:ext cx="1527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contienen importantes ecosistemas terrestres o</a:t>
                </a:r>
              </a:p>
            </p:txBody>
          </p:sp>
          <p:sp>
            <p:nvSpPr>
              <p:cNvPr id="321094" name="Rectangle 2630"/>
              <p:cNvSpPr>
                <a:spLocks noChangeArrowheads="1"/>
              </p:cNvSpPr>
              <p:nvPr/>
            </p:nvSpPr>
            <p:spPr bwMode="auto">
              <a:xfrm>
                <a:off x="1344" y="1733"/>
                <a:ext cx="1785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acuáticos, flora o fauna (p.e. áreas protegidas, salvajes,</a:t>
                </a:r>
              </a:p>
            </p:txBody>
          </p:sp>
          <p:sp>
            <p:nvSpPr>
              <p:cNvPr id="321095" name="Rectangle 2631"/>
              <p:cNvSpPr>
                <a:spLocks noChangeArrowheads="1"/>
              </p:cNvSpPr>
              <p:nvPr/>
            </p:nvSpPr>
            <p:spPr bwMode="auto">
              <a:xfrm>
                <a:off x="1344" y="1825"/>
                <a:ext cx="1560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reservas forestales, hábitats críticos, especies en</a:t>
                </a:r>
              </a:p>
            </p:txBody>
          </p:sp>
          <p:sp>
            <p:nvSpPr>
              <p:cNvPr id="321096" name="Rectangle 2632"/>
              <p:cNvSpPr>
                <a:spLocks noChangeArrowheads="1"/>
              </p:cNvSpPr>
              <p:nvPr/>
            </p:nvSpPr>
            <p:spPr bwMode="auto">
              <a:xfrm>
                <a:off x="1344" y="1919"/>
                <a:ext cx="1824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peligro); o que contienen áreas de importancia histórica</a:t>
                </a:r>
              </a:p>
            </p:txBody>
          </p:sp>
          <p:sp>
            <p:nvSpPr>
              <p:cNvPr id="321097" name="Rectangle 2633"/>
              <p:cNvSpPr>
                <a:spLocks noChangeArrowheads="1"/>
              </p:cNvSpPr>
              <p:nvPr/>
            </p:nvSpPr>
            <p:spPr bwMode="auto">
              <a:xfrm>
                <a:off x="1344" y="2011"/>
                <a:ext cx="315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o cultural</a:t>
                </a:r>
              </a:p>
            </p:txBody>
          </p:sp>
          <p:sp>
            <p:nvSpPr>
              <p:cNvPr id="321109" name="Rectangle 2645"/>
              <p:cNvSpPr>
                <a:spLocks noChangeArrowheads="1"/>
              </p:cNvSpPr>
              <p:nvPr/>
            </p:nvSpPr>
            <p:spPr bwMode="auto">
              <a:xfrm>
                <a:off x="288" y="1545"/>
                <a:ext cx="456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Receptores de</a:t>
                </a:r>
              </a:p>
            </p:txBody>
          </p:sp>
          <p:sp>
            <p:nvSpPr>
              <p:cNvPr id="321110" name="Rectangle 2646"/>
              <p:cNvSpPr>
                <a:spLocks noChangeArrowheads="1"/>
              </p:cNvSpPr>
              <p:nvPr/>
            </p:nvSpPr>
            <p:spPr bwMode="auto">
              <a:xfrm>
                <a:off x="288" y="1638"/>
                <a:ext cx="408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los impactos</a:t>
                </a:r>
              </a:p>
            </p:txBody>
          </p:sp>
        </p:grpSp>
        <p:grpSp>
          <p:nvGrpSpPr>
            <p:cNvPr id="321282" name="Group 2818"/>
            <p:cNvGrpSpPr>
              <a:grpSpLocks/>
            </p:cNvGrpSpPr>
            <p:nvPr/>
          </p:nvGrpSpPr>
          <p:grpSpPr bwMode="auto">
            <a:xfrm>
              <a:off x="1090" y="2217"/>
              <a:ext cx="2033" cy="375"/>
              <a:chOff x="1090" y="2136"/>
              <a:chExt cx="2033" cy="375"/>
            </a:xfrm>
          </p:grpSpPr>
          <p:sp>
            <p:nvSpPr>
              <p:cNvPr id="321022" name="Rectangle 2558"/>
              <p:cNvSpPr>
                <a:spLocks noChangeArrowheads="1"/>
              </p:cNvSpPr>
              <p:nvPr/>
            </p:nvSpPr>
            <p:spPr bwMode="auto">
              <a:xfrm>
                <a:off x="1488" y="2162"/>
                <a:ext cx="10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124" name="Rectangle 2660"/>
              <p:cNvSpPr>
                <a:spLocks noChangeArrowheads="1"/>
              </p:cNvSpPr>
              <p:nvPr/>
            </p:nvSpPr>
            <p:spPr bwMode="auto">
              <a:xfrm>
                <a:off x="1090" y="2136"/>
                <a:ext cx="42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5</a:t>
                </a:r>
              </a:p>
            </p:txBody>
          </p:sp>
          <p:sp>
            <p:nvSpPr>
              <p:cNvPr id="321125" name="Rectangle 2661"/>
              <p:cNvSpPr>
                <a:spLocks noChangeArrowheads="1"/>
              </p:cNvSpPr>
              <p:nvPr/>
            </p:nvSpPr>
            <p:spPr bwMode="auto">
              <a:xfrm>
                <a:off x="1344" y="2136"/>
                <a:ext cx="1779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Requerir unidades de tratamiento sanitario próximos a</a:t>
                </a:r>
              </a:p>
            </p:txBody>
          </p:sp>
          <p:sp>
            <p:nvSpPr>
              <p:cNvPr id="321126" name="Rectangle 2662"/>
              <p:cNvSpPr>
                <a:spLocks noChangeArrowheads="1"/>
              </p:cNvSpPr>
              <p:nvPr/>
            </p:nvSpPr>
            <p:spPr bwMode="auto">
              <a:xfrm>
                <a:off x="1344" y="2228"/>
                <a:ext cx="1632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asentamientos humanos (particularmente en sitios</a:t>
                </a:r>
              </a:p>
            </p:txBody>
          </p:sp>
          <p:sp>
            <p:nvSpPr>
              <p:cNvPr id="321127" name="Rectangle 2663"/>
              <p:cNvSpPr>
                <a:spLocks noChangeArrowheads="1"/>
              </p:cNvSpPr>
              <p:nvPr/>
            </p:nvSpPr>
            <p:spPr bwMode="auto">
              <a:xfrm>
                <a:off x="1344" y="2322"/>
                <a:ext cx="966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susceptibles de inundaciones)</a:t>
                </a:r>
              </a:p>
            </p:txBody>
          </p:sp>
          <p:sp>
            <p:nvSpPr>
              <p:cNvPr id="321128" name="Rectangle 2664"/>
              <p:cNvSpPr>
                <a:spLocks noChangeArrowheads="1"/>
              </p:cNvSpPr>
              <p:nvPr/>
            </p:nvSpPr>
            <p:spPr bwMode="auto">
              <a:xfrm>
                <a:off x="1090" y="2425"/>
                <a:ext cx="42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6</a:t>
                </a:r>
              </a:p>
            </p:txBody>
          </p:sp>
          <p:sp>
            <p:nvSpPr>
              <p:cNvPr id="321129" name="Rectangle 2665"/>
              <p:cNvSpPr>
                <a:spLocks noChangeArrowheads="1"/>
              </p:cNvSpPr>
              <p:nvPr/>
            </p:nvSpPr>
            <p:spPr bwMode="auto">
              <a:xfrm>
                <a:off x="1344" y="2425"/>
                <a:ext cx="981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Afectar la producción de agua</a:t>
                </a:r>
              </a:p>
            </p:txBody>
          </p:sp>
        </p:grpSp>
        <p:grpSp>
          <p:nvGrpSpPr>
            <p:cNvPr id="321285" name="Group 2821"/>
            <p:cNvGrpSpPr>
              <a:grpSpLocks/>
            </p:cNvGrpSpPr>
            <p:nvPr/>
          </p:nvGrpSpPr>
          <p:grpSpPr bwMode="auto">
            <a:xfrm>
              <a:off x="288" y="2671"/>
              <a:ext cx="2769" cy="305"/>
              <a:chOff x="288" y="2623"/>
              <a:chExt cx="2769" cy="305"/>
            </a:xfrm>
          </p:grpSpPr>
          <p:grpSp>
            <p:nvGrpSpPr>
              <p:cNvPr id="321281" name="Group 2817"/>
              <p:cNvGrpSpPr>
                <a:grpSpLocks/>
              </p:cNvGrpSpPr>
              <p:nvPr/>
            </p:nvGrpSpPr>
            <p:grpSpPr bwMode="auto">
              <a:xfrm>
                <a:off x="1090" y="2655"/>
                <a:ext cx="1967" cy="273"/>
                <a:chOff x="1090" y="2623"/>
                <a:chExt cx="1967" cy="273"/>
              </a:xfrm>
            </p:grpSpPr>
            <p:sp>
              <p:nvSpPr>
                <p:cNvPr id="321130" name="Rectangle 2666"/>
                <p:cNvSpPr>
                  <a:spLocks noChangeArrowheads="1"/>
                </p:cNvSpPr>
                <p:nvPr/>
              </p:nvSpPr>
              <p:spPr bwMode="auto">
                <a:xfrm>
                  <a:off x="1090" y="2623"/>
                  <a:ext cx="42" cy="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_tradnl" altLang="es-ES_tradnl" sz="900" b="1">
                      <a:solidFill>
                        <a:srgbClr val="000000"/>
                      </a:solidFill>
                    </a:rPr>
                    <a:t>7</a:t>
                  </a:r>
                </a:p>
              </p:txBody>
            </p:sp>
            <p:sp>
              <p:nvSpPr>
                <p:cNvPr id="321131" name="Rectangle 2667"/>
                <p:cNvSpPr>
                  <a:spLocks noChangeArrowheads="1"/>
                </p:cNvSpPr>
                <p:nvPr/>
              </p:nvSpPr>
              <p:spPr bwMode="auto">
                <a:xfrm>
                  <a:off x="1344" y="2623"/>
                  <a:ext cx="1596" cy="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_tradnl" altLang="es-ES_tradnl" sz="900" b="1">
                      <a:solidFill>
                        <a:srgbClr val="000000"/>
                      </a:solidFill>
                    </a:rPr>
                    <a:t>Causar una reducción significante, permanente o</a:t>
                  </a:r>
                </a:p>
              </p:txBody>
            </p:sp>
            <p:sp>
              <p:nvSpPr>
                <p:cNvPr id="321132" name="Rectangle 2668"/>
                <p:cNvSpPr>
                  <a:spLocks noChangeArrowheads="1"/>
                </p:cNvSpPr>
                <p:nvPr/>
              </p:nvSpPr>
              <p:spPr bwMode="auto">
                <a:xfrm>
                  <a:off x="1344" y="2716"/>
                  <a:ext cx="1713" cy="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_tradnl" altLang="es-ES_tradnl" sz="900" b="1">
                      <a:solidFill>
                        <a:srgbClr val="000000"/>
                      </a:solidFill>
                    </a:rPr>
                    <a:t>estacional en el volumen de los suministros de aguas</a:t>
                  </a:r>
                </a:p>
              </p:txBody>
            </p:sp>
            <p:sp>
              <p:nvSpPr>
                <p:cNvPr id="321133" name="Rectangle 2669"/>
                <p:cNvSpPr>
                  <a:spLocks noChangeArrowheads="1"/>
                </p:cNvSpPr>
                <p:nvPr/>
              </p:nvSpPr>
              <p:spPr bwMode="auto">
                <a:xfrm>
                  <a:off x="1344" y="2810"/>
                  <a:ext cx="894" cy="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S_tradnl" altLang="es-ES_tradnl" sz="900" b="1">
                      <a:solidFill>
                        <a:srgbClr val="000000"/>
                      </a:solidFill>
                    </a:rPr>
                    <a:t>superficiales o del subsuelo</a:t>
                  </a:r>
                </a:p>
              </p:txBody>
            </p:sp>
          </p:grpSp>
          <p:sp>
            <p:nvSpPr>
              <p:cNvPr id="321145" name="Rectangle 2681"/>
              <p:cNvSpPr>
                <a:spLocks noChangeArrowheads="1"/>
              </p:cNvSpPr>
              <p:nvPr/>
            </p:nvSpPr>
            <p:spPr bwMode="auto">
              <a:xfrm>
                <a:off x="288" y="2623"/>
                <a:ext cx="297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Impactos</a:t>
                </a:r>
              </a:p>
            </p:txBody>
          </p:sp>
          <p:sp>
            <p:nvSpPr>
              <p:cNvPr id="321146" name="Rectangle 2682"/>
              <p:cNvSpPr>
                <a:spLocks noChangeArrowheads="1"/>
              </p:cNvSpPr>
              <p:nvPr/>
            </p:nvSpPr>
            <p:spPr bwMode="auto">
              <a:xfrm>
                <a:off x="288" y="2716"/>
                <a:ext cx="402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Ambientales</a:t>
                </a:r>
              </a:p>
            </p:txBody>
          </p:sp>
        </p:grpSp>
        <p:grpSp>
          <p:nvGrpSpPr>
            <p:cNvPr id="321280" name="Group 2816"/>
            <p:cNvGrpSpPr>
              <a:grpSpLocks/>
            </p:cNvGrpSpPr>
            <p:nvPr/>
          </p:nvGrpSpPr>
          <p:grpSpPr bwMode="auto">
            <a:xfrm>
              <a:off x="1090" y="3042"/>
              <a:ext cx="2090" cy="366"/>
              <a:chOff x="1090" y="2949"/>
              <a:chExt cx="2090" cy="366"/>
            </a:xfrm>
          </p:grpSpPr>
          <p:sp>
            <p:nvSpPr>
              <p:cNvPr id="321156" name="Rectangle 2692"/>
              <p:cNvSpPr>
                <a:spLocks noChangeArrowheads="1"/>
              </p:cNvSpPr>
              <p:nvPr/>
            </p:nvSpPr>
            <p:spPr bwMode="auto">
              <a:xfrm>
                <a:off x="1090" y="2949"/>
                <a:ext cx="42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8</a:t>
                </a:r>
              </a:p>
            </p:txBody>
          </p:sp>
          <p:sp>
            <p:nvSpPr>
              <p:cNvPr id="321157" name="Rectangle 2693"/>
              <p:cNvSpPr>
                <a:spLocks noChangeArrowheads="1"/>
              </p:cNvSpPr>
              <p:nvPr/>
            </p:nvSpPr>
            <p:spPr bwMode="auto">
              <a:xfrm>
                <a:off x="1344" y="2949"/>
                <a:ext cx="1536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Cambiar la hidrología local de cuerpos de agua</a:t>
                </a:r>
              </a:p>
            </p:txBody>
          </p:sp>
          <p:sp>
            <p:nvSpPr>
              <p:cNvPr id="321158" name="Rectangle 2694"/>
              <p:cNvSpPr>
                <a:spLocks noChangeArrowheads="1"/>
              </p:cNvSpPr>
              <p:nvPr/>
            </p:nvSpPr>
            <p:spPr bwMode="auto">
              <a:xfrm>
                <a:off x="1344" y="3043"/>
                <a:ext cx="1836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superficiales (p.e. riachuelo, ríos, lagunas) de tal manera</a:t>
                </a:r>
              </a:p>
            </p:txBody>
          </p:sp>
          <p:sp>
            <p:nvSpPr>
              <p:cNvPr id="321159" name="Rectangle 2695"/>
              <p:cNvSpPr>
                <a:spLocks noChangeArrowheads="1"/>
              </p:cNvSpPr>
              <p:nvPr/>
            </p:nvSpPr>
            <p:spPr bwMode="auto">
              <a:xfrm>
                <a:off x="1344" y="3137"/>
                <a:ext cx="1797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que provisiones comerciales importantes de pesca sean</a:t>
                </a:r>
              </a:p>
            </p:txBody>
          </p:sp>
          <p:sp>
            <p:nvSpPr>
              <p:cNvPr id="321160" name="Rectangle 2696"/>
              <p:cNvSpPr>
                <a:spLocks noChangeArrowheads="1"/>
              </p:cNvSpPr>
              <p:nvPr/>
            </p:nvSpPr>
            <p:spPr bwMode="auto">
              <a:xfrm>
                <a:off x="1344" y="3229"/>
                <a:ext cx="315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Afectadas</a:t>
                </a:r>
              </a:p>
            </p:txBody>
          </p:sp>
        </p:grpSp>
        <p:grpSp>
          <p:nvGrpSpPr>
            <p:cNvPr id="321284" name="Group 2820"/>
            <p:cNvGrpSpPr>
              <a:grpSpLocks/>
            </p:cNvGrpSpPr>
            <p:nvPr/>
          </p:nvGrpSpPr>
          <p:grpSpPr bwMode="auto">
            <a:xfrm>
              <a:off x="1090" y="3473"/>
              <a:ext cx="2159" cy="271"/>
              <a:chOff x="1090" y="3425"/>
              <a:chExt cx="2159" cy="271"/>
            </a:xfrm>
          </p:grpSpPr>
          <p:sp>
            <p:nvSpPr>
              <p:cNvPr id="321161" name="Rectangle 2697"/>
              <p:cNvSpPr>
                <a:spLocks noChangeArrowheads="1"/>
              </p:cNvSpPr>
              <p:nvPr/>
            </p:nvSpPr>
            <p:spPr bwMode="auto">
              <a:xfrm>
                <a:off x="1090" y="3425"/>
                <a:ext cx="42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9</a:t>
                </a:r>
              </a:p>
            </p:txBody>
          </p:sp>
          <p:sp>
            <p:nvSpPr>
              <p:cNvPr id="321162" name="Rectangle 2698"/>
              <p:cNvSpPr>
                <a:spLocks noChangeArrowheads="1"/>
              </p:cNvSpPr>
              <p:nvPr/>
            </p:nvSpPr>
            <p:spPr bwMode="auto">
              <a:xfrm>
                <a:off x="1344" y="3425"/>
                <a:ext cx="1905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Aumentar el riesgo de enfermedades en zonas densamente</a:t>
                </a:r>
              </a:p>
            </p:txBody>
          </p:sp>
          <p:sp>
            <p:nvSpPr>
              <p:cNvPr id="321163" name="Rectangle 2699"/>
              <p:cNvSpPr>
                <a:spLocks noChangeArrowheads="1"/>
              </p:cNvSpPr>
              <p:nvPr/>
            </p:nvSpPr>
            <p:spPr bwMode="auto">
              <a:xfrm>
                <a:off x="1344" y="3515"/>
                <a:ext cx="1569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pobladas (p.e. oncocerosis, elefantiasis, malaria,</a:t>
                </a:r>
              </a:p>
            </p:txBody>
          </p:sp>
          <p:sp>
            <p:nvSpPr>
              <p:cNvPr id="321164" name="Rectangle 2700"/>
              <p:cNvSpPr>
                <a:spLocks noChangeArrowheads="1"/>
              </p:cNvSpPr>
              <p:nvPr/>
            </p:nvSpPr>
            <p:spPr bwMode="auto">
              <a:xfrm>
                <a:off x="1344" y="3610"/>
                <a:ext cx="1377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hepatitis, enfermedades gastrointestinales)</a:t>
                </a:r>
              </a:p>
            </p:txBody>
          </p:sp>
        </p:grpSp>
        <p:grpSp>
          <p:nvGrpSpPr>
            <p:cNvPr id="321279" name="Group 2815"/>
            <p:cNvGrpSpPr>
              <a:grpSpLocks/>
            </p:cNvGrpSpPr>
            <p:nvPr/>
          </p:nvGrpSpPr>
          <p:grpSpPr bwMode="auto">
            <a:xfrm>
              <a:off x="288" y="3811"/>
              <a:ext cx="2868" cy="269"/>
              <a:chOff x="288" y="3715"/>
              <a:chExt cx="2868" cy="269"/>
            </a:xfrm>
          </p:grpSpPr>
          <p:sp>
            <p:nvSpPr>
              <p:cNvPr id="321172" name="Rectangle 2708"/>
              <p:cNvSpPr>
                <a:spLocks noChangeArrowheads="1"/>
              </p:cNvSpPr>
              <p:nvPr/>
            </p:nvSpPr>
            <p:spPr bwMode="auto">
              <a:xfrm>
                <a:off x="288" y="3715"/>
                <a:ext cx="372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Medidas de</a:t>
                </a:r>
              </a:p>
            </p:txBody>
          </p:sp>
          <p:sp>
            <p:nvSpPr>
              <p:cNvPr id="321173" name="Rectangle 2709"/>
              <p:cNvSpPr>
                <a:spLocks noChangeArrowheads="1"/>
              </p:cNvSpPr>
              <p:nvPr/>
            </p:nvSpPr>
            <p:spPr bwMode="auto">
              <a:xfrm>
                <a:off x="288" y="3806"/>
                <a:ext cx="342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mitigación</a:t>
                </a:r>
              </a:p>
            </p:txBody>
          </p:sp>
          <p:sp>
            <p:nvSpPr>
              <p:cNvPr id="321174" name="Rectangle 2710"/>
              <p:cNvSpPr>
                <a:spLocks noChangeArrowheads="1"/>
              </p:cNvSpPr>
              <p:nvPr/>
            </p:nvSpPr>
            <p:spPr bwMode="auto">
              <a:xfrm>
                <a:off x="1090" y="3715"/>
                <a:ext cx="84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10</a:t>
                </a:r>
              </a:p>
            </p:txBody>
          </p:sp>
          <p:sp>
            <p:nvSpPr>
              <p:cNvPr id="321175" name="Rectangle 2711"/>
              <p:cNvSpPr>
                <a:spLocks noChangeArrowheads="1"/>
              </p:cNvSpPr>
              <p:nvPr/>
            </p:nvSpPr>
            <p:spPr bwMode="auto">
              <a:xfrm>
                <a:off x="1344" y="3715"/>
                <a:ext cx="1611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Posiblemente necesita medidas de mitigación que</a:t>
                </a:r>
              </a:p>
            </p:txBody>
          </p:sp>
          <p:sp>
            <p:nvSpPr>
              <p:cNvPr id="321176" name="Rectangle 2712"/>
              <p:cNvSpPr>
                <a:spLocks noChangeArrowheads="1"/>
              </p:cNvSpPr>
              <p:nvPr/>
            </p:nvSpPr>
            <p:spPr bwMode="auto">
              <a:xfrm>
                <a:off x="1344" y="3806"/>
                <a:ext cx="1812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puedan resultar en que el proyecto se torne inaceptable</a:t>
                </a:r>
              </a:p>
            </p:txBody>
          </p:sp>
          <p:sp>
            <p:nvSpPr>
              <p:cNvPr id="321177" name="Rectangle 2713"/>
              <p:cNvSpPr>
                <a:spLocks noChangeArrowheads="1"/>
              </p:cNvSpPr>
              <p:nvPr/>
            </p:nvSpPr>
            <p:spPr bwMode="auto">
              <a:xfrm>
                <a:off x="1344" y="3898"/>
                <a:ext cx="996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_tradnl" altLang="es-ES_tradnl" sz="900" b="1">
                    <a:solidFill>
                      <a:srgbClr val="000000"/>
                    </a:solidFill>
                  </a:rPr>
                  <a:t>socialmente o financieramente</a:t>
                </a:r>
              </a:p>
            </p:txBody>
          </p:sp>
        </p:grpSp>
        <p:sp>
          <p:nvSpPr>
            <p:cNvPr id="321060" name="Rectangle 2596"/>
            <p:cNvSpPr>
              <a:spLocks noChangeArrowheads="1"/>
            </p:cNvSpPr>
            <p:nvPr/>
          </p:nvSpPr>
          <p:spPr bwMode="auto">
            <a:xfrm>
              <a:off x="288" y="585"/>
              <a:ext cx="29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altLang="es-ES_tradnl" sz="900" b="1">
                  <a:solidFill>
                    <a:srgbClr val="000000"/>
                  </a:solidFill>
                </a:rPr>
                <a:t>Aspectos</a:t>
              </a:r>
            </a:p>
          </p:txBody>
        </p:sp>
        <p:sp>
          <p:nvSpPr>
            <p:cNvPr id="321061" name="Rectangle 2597"/>
            <p:cNvSpPr>
              <a:spLocks noChangeArrowheads="1"/>
            </p:cNvSpPr>
            <p:nvPr/>
          </p:nvSpPr>
          <p:spPr bwMode="auto">
            <a:xfrm>
              <a:off x="288" y="677"/>
              <a:ext cx="28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altLang="es-ES_tradnl" sz="900" b="1">
                  <a:solidFill>
                    <a:srgbClr val="000000"/>
                  </a:solidFill>
                </a:rPr>
                <a:t>de la EIA</a:t>
              </a:r>
            </a:p>
          </p:txBody>
        </p:sp>
        <p:sp>
          <p:nvSpPr>
            <p:cNvPr id="321062" name="Rectangle 2598"/>
            <p:cNvSpPr>
              <a:spLocks noChangeArrowheads="1"/>
            </p:cNvSpPr>
            <p:nvPr/>
          </p:nvSpPr>
          <p:spPr bwMode="auto">
            <a:xfrm>
              <a:off x="1344" y="585"/>
              <a:ext cx="1383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altLang="es-ES_tradnl" sz="900" b="1">
                  <a:solidFill>
                    <a:srgbClr val="000000"/>
                  </a:solidFill>
                </a:rPr>
                <a:t>Cuestiones a ser verificadas en el proyecto</a:t>
              </a:r>
            </a:p>
          </p:txBody>
        </p:sp>
        <p:sp>
          <p:nvSpPr>
            <p:cNvPr id="321063" name="Rectangle 2599"/>
            <p:cNvSpPr>
              <a:spLocks noChangeArrowheads="1"/>
            </p:cNvSpPr>
            <p:nvPr/>
          </p:nvSpPr>
          <p:spPr bwMode="auto">
            <a:xfrm>
              <a:off x="4176" y="585"/>
              <a:ext cx="5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altLang="es-ES_tradnl" sz="900" b="1">
                  <a:solidFill>
                    <a:srgbClr val="000000"/>
                  </a:solidFill>
                </a:rPr>
                <a:t>Sí</a:t>
              </a:r>
            </a:p>
          </p:txBody>
        </p:sp>
        <p:sp>
          <p:nvSpPr>
            <p:cNvPr id="321064" name="Rectangle 2600"/>
            <p:cNvSpPr>
              <a:spLocks noChangeArrowheads="1"/>
            </p:cNvSpPr>
            <p:nvPr/>
          </p:nvSpPr>
          <p:spPr bwMode="auto">
            <a:xfrm>
              <a:off x="4512" y="585"/>
              <a:ext cx="99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altLang="es-ES_tradnl" sz="900" b="1">
                  <a:solidFill>
                    <a:srgbClr val="000000"/>
                  </a:solidFill>
                </a:rPr>
                <a:t>No</a:t>
              </a:r>
            </a:p>
          </p:txBody>
        </p:sp>
        <p:sp>
          <p:nvSpPr>
            <p:cNvPr id="321065" name="Rectangle 2601"/>
            <p:cNvSpPr>
              <a:spLocks noChangeArrowheads="1"/>
            </p:cNvSpPr>
            <p:nvPr/>
          </p:nvSpPr>
          <p:spPr bwMode="auto">
            <a:xfrm>
              <a:off x="5006" y="585"/>
              <a:ext cx="189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altLang="es-ES_tradnl" sz="900" b="1">
                  <a:solidFill>
                    <a:srgbClr val="000000"/>
                  </a:solidFill>
                </a:rPr>
                <a:t>Datos</a:t>
              </a:r>
            </a:p>
          </p:txBody>
        </p:sp>
        <p:sp>
          <p:nvSpPr>
            <p:cNvPr id="321066" name="Rectangle 2602"/>
            <p:cNvSpPr>
              <a:spLocks noChangeArrowheads="1"/>
            </p:cNvSpPr>
            <p:nvPr/>
          </p:nvSpPr>
          <p:spPr bwMode="auto">
            <a:xfrm>
              <a:off x="4740" y="677"/>
              <a:ext cx="723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altLang="es-ES_tradnl" sz="900" b="1">
                  <a:solidFill>
                    <a:srgbClr val="000000"/>
                  </a:solidFill>
                </a:rPr>
                <a:t>adicionales necesarios</a:t>
              </a:r>
            </a:p>
          </p:txBody>
        </p:sp>
        <p:grpSp>
          <p:nvGrpSpPr>
            <p:cNvPr id="321067" name="Group 2603"/>
            <p:cNvGrpSpPr>
              <a:grpSpLocks/>
            </p:cNvGrpSpPr>
            <p:nvPr/>
          </p:nvGrpSpPr>
          <p:grpSpPr bwMode="auto">
            <a:xfrm>
              <a:off x="240" y="528"/>
              <a:ext cx="5280" cy="13"/>
              <a:chOff x="480" y="624"/>
              <a:chExt cx="4848" cy="12"/>
            </a:xfrm>
          </p:grpSpPr>
          <p:sp>
            <p:nvSpPr>
              <p:cNvPr id="321068" name="Rectangle 2604"/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37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069" name="Rectangle 2605"/>
              <p:cNvSpPr>
                <a:spLocks noChangeArrowheads="1"/>
              </p:cNvSpPr>
              <p:nvPr/>
            </p:nvSpPr>
            <p:spPr bwMode="auto">
              <a:xfrm>
                <a:off x="1217" y="624"/>
                <a:ext cx="17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070" name="Rectangle 2606"/>
              <p:cNvSpPr>
                <a:spLocks noChangeArrowheads="1"/>
              </p:cNvSpPr>
              <p:nvPr/>
            </p:nvSpPr>
            <p:spPr bwMode="auto">
              <a:xfrm>
                <a:off x="1234" y="624"/>
                <a:ext cx="215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071" name="Rectangle 2607"/>
              <p:cNvSpPr>
                <a:spLocks noChangeArrowheads="1"/>
              </p:cNvSpPr>
              <p:nvPr/>
            </p:nvSpPr>
            <p:spPr bwMode="auto">
              <a:xfrm>
                <a:off x="1449" y="624"/>
                <a:ext cx="15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072" name="Rectangle 2608"/>
              <p:cNvSpPr>
                <a:spLocks noChangeArrowheads="1"/>
              </p:cNvSpPr>
              <p:nvPr/>
            </p:nvSpPr>
            <p:spPr bwMode="auto">
              <a:xfrm>
                <a:off x="1464" y="624"/>
                <a:ext cx="2567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073" name="Rectangle 2609"/>
              <p:cNvSpPr>
                <a:spLocks noChangeArrowheads="1"/>
              </p:cNvSpPr>
              <p:nvPr/>
            </p:nvSpPr>
            <p:spPr bwMode="auto">
              <a:xfrm>
                <a:off x="4031" y="624"/>
                <a:ext cx="16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074" name="Rectangle 2610"/>
              <p:cNvSpPr>
                <a:spLocks noChangeArrowheads="1"/>
              </p:cNvSpPr>
              <p:nvPr/>
            </p:nvSpPr>
            <p:spPr bwMode="auto">
              <a:xfrm>
                <a:off x="4047" y="624"/>
                <a:ext cx="293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075" name="Rectangle 2611"/>
              <p:cNvSpPr>
                <a:spLocks noChangeArrowheads="1"/>
              </p:cNvSpPr>
              <p:nvPr/>
            </p:nvSpPr>
            <p:spPr bwMode="auto">
              <a:xfrm>
                <a:off x="4340" y="624"/>
                <a:ext cx="17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076" name="Rectangle 2612"/>
              <p:cNvSpPr>
                <a:spLocks noChangeArrowheads="1"/>
              </p:cNvSpPr>
              <p:nvPr/>
            </p:nvSpPr>
            <p:spPr bwMode="auto">
              <a:xfrm>
                <a:off x="4357" y="624"/>
                <a:ext cx="296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077" name="Rectangle 2613"/>
              <p:cNvSpPr>
                <a:spLocks noChangeArrowheads="1"/>
              </p:cNvSpPr>
              <p:nvPr/>
            </p:nvSpPr>
            <p:spPr bwMode="auto">
              <a:xfrm>
                <a:off x="4653" y="624"/>
                <a:ext cx="17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078" name="Rectangle 2614"/>
              <p:cNvSpPr>
                <a:spLocks noChangeArrowheads="1"/>
              </p:cNvSpPr>
              <p:nvPr/>
            </p:nvSpPr>
            <p:spPr bwMode="auto">
              <a:xfrm>
                <a:off x="4670" y="624"/>
                <a:ext cx="658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321204" name="Group 2740"/>
            <p:cNvGrpSpPr>
              <a:grpSpLocks/>
            </p:cNvGrpSpPr>
            <p:nvPr/>
          </p:nvGrpSpPr>
          <p:grpSpPr bwMode="auto">
            <a:xfrm>
              <a:off x="240" y="768"/>
              <a:ext cx="5280" cy="13"/>
              <a:chOff x="480" y="624"/>
              <a:chExt cx="4848" cy="12"/>
            </a:xfrm>
          </p:grpSpPr>
          <p:sp>
            <p:nvSpPr>
              <p:cNvPr id="321205" name="Rectangle 2741"/>
              <p:cNvSpPr>
                <a:spLocks noChangeArrowheads="1"/>
              </p:cNvSpPr>
              <p:nvPr/>
            </p:nvSpPr>
            <p:spPr bwMode="auto">
              <a:xfrm>
                <a:off x="480" y="624"/>
                <a:ext cx="737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206" name="Rectangle 2742"/>
              <p:cNvSpPr>
                <a:spLocks noChangeArrowheads="1"/>
              </p:cNvSpPr>
              <p:nvPr/>
            </p:nvSpPr>
            <p:spPr bwMode="auto">
              <a:xfrm>
                <a:off x="1217" y="624"/>
                <a:ext cx="17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207" name="Rectangle 2743"/>
              <p:cNvSpPr>
                <a:spLocks noChangeArrowheads="1"/>
              </p:cNvSpPr>
              <p:nvPr/>
            </p:nvSpPr>
            <p:spPr bwMode="auto">
              <a:xfrm>
                <a:off x="1234" y="624"/>
                <a:ext cx="215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208" name="Rectangle 2744"/>
              <p:cNvSpPr>
                <a:spLocks noChangeArrowheads="1"/>
              </p:cNvSpPr>
              <p:nvPr/>
            </p:nvSpPr>
            <p:spPr bwMode="auto">
              <a:xfrm>
                <a:off x="1449" y="624"/>
                <a:ext cx="15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209" name="Rectangle 2745"/>
              <p:cNvSpPr>
                <a:spLocks noChangeArrowheads="1"/>
              </p:cNvSpPr>
              <p:nvPr/>
            </p:nvSpPr>
            <p:spPr bwMode="auto">
              <a:xfrm>
                <a:off x="1464" y="624"/>
                <a:ext cx="2567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210" name="Rectangle 2746"/>
              <p:cNvSpPr>
                <a:spLocks noChangeArrowheads="1"/>
              </p:cNvSpPr>
              <p:nvPr/>
            </p:nvSpPr>
            <p:spPr bwMode="auto">
              <a:xfrm>
                <a:off x="4031" y="624"/>
                <a:ext cx="16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211" name="Rectangle 2747"/>
              <p:cNvSpPr>
                <a:spLocks noChangeArrowheads="1"/>
              </p:cNvSpPr>
              <p:nvPr/>
            </p:nvSpPr>
            <p:spPr bwMode="auto">
              <a:xfrm>
                <a:off x="4047" y="624"/>
                <a:ext cx="293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212" name="Rectangle 2748"/>
              <p:cNvSpPr>
                <a:spLocks noChangeArrowheads="1"/>
              </p:cNvSpPr>
              <p:nvPr/>
            </p:nvSpPr>
            <p:spPr bwMode="auto">
              <a:xfrm>
                <a:off x="4340" y="624"/>
                <a:ext cx="17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213" name="Rectangle 2749"/>
              <p:cNvSpPr>
                <a:spLocks noChangeArrowheads="1"/>
              </p:cNvSpPr>
              <p:nvPr/>
            </p:nvSpPr>
            <p:spPr bwMode="auto">
              <a:xfrm>
                <a:off x="4357" y="624"/>
                <a:ext cx="296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214" name="Rectangle 2750"/>
              <p:cNvSpPr>
                <a:spLocks noChangeArrowheads="1"/>
              </p:cNvSpPr>
              <p:nvPr/>
            </p:nvSpPr>
            <p:spPr bwMode="auto">
              <a:xfrm>
                <a:off x="4653" y="624"/>
                <a:ext cx="17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215" name="Rectangle 2751"/>
              <p:cNvSpPr>
                <a:spLocks noChangeArrowheads="1"/>
              </p:cNvSpPr>
              <p:nvPr/>
            </p:nvSpPr>
            <p:spPr bwMode="auto">
              <a:xfrm>
                <a:off x="4670" y="624"/>
                <a:ext cx="658" cy="1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321259" name="Line 2795"/>
            <p:cNvSpPr>
              <a:spLocks noChangeShapeType="1"/>
            </p:cNvSpPr>
            <p:nvPr/>
          </p:nvSpPr>
          <p:spPr bwMode="auto">
            <a:xfrm>
              <a:off x="1056" y="3024"/>
              <a:ext cx="44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21260" name="Line 2796"/>
            <p:cNvSpPr>
              <a:spLocks noChangeShapeType="1"/>
            </p:cNvSpPr>
            <p:nvPr/>
          </p:nvSpPr>
          <p:spPr bwMode="auto">
            <a:xfrm>
              <a:off x="1056" y="3456"/>
              <a:ext cx="44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21261" name="Line 2797"/>
            <p:cNvSpPr>
              <a:spLocks noChangeShapeType="1"/>
            </p:cNvSpPr>
            <p:nvPr/>
          </p:nvSpPr>
          <p:spPr bwMode="auto">
            <a:xfrm>
              <a:off x="288" y="2640"/>
              <a:ext cx="52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21262" name="Line 2798"/>
            <p:cNvSpPr>
              <a:spLocks noChangeShapeType="1"/>
            </p:cNvSpPr>
            <p:nvPr/>
          </p:nvSpPr>
          <p:spPr bwMode="auto">
            <a:xfrm>
              <a:off x="1056" y="2160"/>
              <a:ext cx="44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21263" name="Line 2799"/>
            <p:cNvSpPr>
              <a:spLocks noChangeShapeType="1"/>
            </p:cNvSpPr>
            <p:nvPr/>
          </p:nvSpPr>
          <p:spPr bwMode="auto">
            <a:xfrm>
              <a:off x="240" y="1584"/>
              <a:ext cx="52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21264" name="Line 2800"/>
            <p:cNvSpPr>
              <a:spLocks noChangeShapeType="1"/>
            </p:cNvSpPr>
            <p:nvPr/>
          </p:nvSpPr>
          <p:spPr bwMode="auto">
            <a:xfrm>
              <a:off x="1056" y="1248"/>
              <a:ext cx="44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21265" name="Line 2801"/>
            <p:cNvSpPr>
              <a:spLocks noChangeShapeType="1"/>
            </p:cNvSpPr>
            <p:nvPr/>
          </p:nvSpPr>
          <p:spPr bwMode="auto">
            <a:xfrm>
              <a:off x="1056" y="1008"/>
              <a:ext cx="44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321270" name="Group 2806"/>
            <p:cNvGrpSpPr>
              <a:grpSpLocks/>
            </p:cNvGrpSpPr>
            <p:nvPr/>
          </p:nvGrpSpPr>
          <p:grpSpPr bwMode="auto">
            <a:xfrm>
              <a:off x="4128" y="1056"/>
              <a:ext cx="1016" cy="134"/>
              <a:chOff x="4151" y="876"/>
              <a:chExt cx="1016" cy="134"/>
            </a:xfrm>
          </p:grpSpPr>
          <p:sp>
            <p:nvSpPr>
              <p:cNvPr id="321271" name="Rectangle 2807"/>
              <p:cNvSpPr>
                <a:spLocks noChangeArrowheads="1"/>
              </p:cNvSpPr>
              <p:nvPr/>
            </p:nvSpPr>
            <p:spPr bwMode="auto">
              <a:xfrm>
                <a:off x="4151" y="878"/>
                <a:ext cx="174" cy="132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272" name="Rectangle 2808"/>
              <p:cNvSpPr>
                <a:spLocks noChangeArrowheads="1"/>
              </p:cNvSpPr>
              <p:nvPr/>
            </p:nvSpPr>
            <p:spPr bwMode="auto">
              <a:xfrm>
                <a:off x="4512" y="877"/>
                <a:ext cx="173" cy="131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273" name="Rectangle 2809"/>
              <p:cNvSpPr>
                <a:spLocks noChangeArrowheads="1"/>
              </p:cNvSpPr>
              <p:nvPr/>
            </p:nvSpPr>
            <p:spPr bwMode="auto">
              <a:xfrm>
                <a:off x="4992" y="876"/>
                <a:ext cx="175" cy="132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321274" name="Group 2810"/>
            <p:cNvGrpSpPr>
              <a:grpSpLocks/>
            </p:cNvGrpSpPr>
            <p:nvPr/>
          </p:nvGrpSpPr>
          <p:grpSpPr bwMode="auto">
            <a:xfrm>
              <a:off x="4128" y="1344"/>
              <a:ext cx="1016" cy="134"/>
              <a:chOff x="4151" y="876"/>
              <a:chExt cx="1016" cy="134"/>
            </a:xfrm>
          </p:grpSpPr>
          <p:sp>
            <p:nvSpPr>
              <p:cNvPr id="321275" name="Rectangle 2811"/>
              <p:cNvSpPr>
                <a:spLocks noChangeArrowheads="1"/>
              </p:cNvSpPr>
              <p:nvPr/>
            </p:nvSpPr>
            <p:spPr bwMode="auto">
              <a:xfrm>
                <a:off x="4151" y="878"/>
                <a:ext cx="174" cy="132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276" name="Rectangle 2812"/>
              <p:cNvSpPr>
                <a:spLocks noChangeArrowheads="1"/>
              </p:cNvSpPr>
              <p:nvPr/>
            </p:nvSpPr>
            <p:spPr bwMode="auto">
              <a:xfrm>
                <a:off x="4512" y="877"/>
                <a:ext cx="173" cy="131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277" name="Rectangle 2813"/>
              <p:cNvSpPr>
                <a:spLocks noChangeArrowheads="1"/>
              </p:cNvSpPr>
              <p:nvPr/>
            </p:nvSpPr>
            <p:spPr bwMode="auto">
              <a:xfrm>
                <a:off x="4992" y="876"/>
                <a:ext cx="175" cy="132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321278" name="Line 2814"/>
            <p:cNvSpPr>
              <a:spLocks noChangeShapeType="1"/>
            </p:cNvSpPr>
            <p:nvPr/>
          </p:nvSpPr>
          <p:spPr bwMode="auto">
            <a:xfrm>
              <a:off x="288" y="3792"/>
              <a:ext cx="52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321293" name="Group 2829"/>
            <p:cNvGrpSpPr>
              <a:grpSpLocks/>
            </p:cNvGrpSpPr>
            <p:nvPr/>
          </p:nvGrpSpPr>
          <p:grpSpPr bwMode="auto">
            <a:xfrm>
              <a:off x="4128" y="1776"/>
              <a:ext cx="1016" cy="134"/>
              <a:chOff x="4151" y="876"/>
              <a:chExt cx="1016" cy="134"/>
            </a:xfrm>
          </p:grpSpPr>
          <p:sp>
            <p:nvSpPr>
              <p:cNvPr id="321294" name="Rectangle 2830"/>
              <p:cNvSpPr>
                <a:spLocks noChangeArrowheads="1"/>
              </p:cNvSpPr>
              <p:nvPr/>
            </p:nvSpPr>
            <p:spPr bwMode="auto">
              <a:xfrm>
                <a:off x="4151" y="878"/>
                <a:ext cx="174" cy="132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295" name="Rectangle 2831"/>
              <p:cNvSpPr>
                <a:spLocks noChangeArrowheads="1"/>
              </p:cNvSpPr>
              <p:nvPr/>
            </p:nvSpPr>
            <p:spPr bwMode="auto">
              <a:xfrm>
                <a:off x="4512" y="877"/>
                <a:ext cx="173" cy="131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296" name="Rectangle 2832"/>
              <p:cNvSpPr>
                <a:spLocks noChangeArrowheads="1"/>
              </p:cNvSpPr>
              <p:nvPr/>
            </p:nvSpPr>
            <p:spPr bwMode="auto">
              <a:xfrm>
                <a:off x="4992" y="876"/>
                <a:ext cx="175" cy="132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321297" name="Group 2833"/>
            <p:cNvGrpSpPr>
              <a:grpSpLocks/>
            </p:cNvGrpSpPr>
            <p:nvPr/>
          </p:nvGrpSpPr>
          <p:grpSpPr bwMode="auto">
            <a:xfrm>
              <a:off x="4128" y="2208"/>
              <a:ext cx="1016" cy="134"/>
              <a:chOff x="4151" y="876"/>
              <a:chExt cx="1016" cy="134"/>
            </a:xfrm>
          </p:grpSpPr>
          <p:sp>
            <p:nvSpPr>
              <p:cNvPr id="321298" name="Rectangle 2834"/>
              <p:cNvSpPr>
                <a:spLocks noChangeArrowheads="1"/>
              </p:cNvSpPr>
              <p:nvPr/>
            </p:nvSpPr>
            <p:spPr bwMode="auto">
              <a:xfrm>
                <a:off x="4151" y="878"/>
                <a:ext cx="174" cy="132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299" name="Rectangle 2835"/>
              <p:cNvSpPr>
                <a:spLocks noChangeArrowheads="1"/>
              </p:cNvSpPr>
              <p:nvPr/>
            </p:nvSpPr>
            <p:spPr bwMode="auto">
              <a:xfrm>
                <a:off x="4512" y="877"/>
                <a:ext cx="173" cy="131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300" name="Rectangle 2836"/>
              <p:cNvSpPr>
                <a:spLocks noChangeArrowheads="1"/>
              </p:cNvSpPr>
              <p:nvPr/>
            </p:nvSpPr>
            <p:spPr bwMode="auto">
              <a:xfrm>
                <a:off x="4992" y="876"/>
                <a:ext cx="175" cy="132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321301" name="Group 2837"/>
            <p:cNvGrpSpPr>
              <a:grpSpLocks/>
            </p:cNvGrpSpPr>
            <p:nvPr/>
          </p:nvGrpSpPr>
          <p:grpSpPr bwMode="auto">
            <a:xfrm>
              <a:off x="4128" y="2448"/>
              <a:ext cx="1016" cy="134"/>
              <a:chOff x="4151" y="876"/>
              <a:chExt cx="1016" cy="134"/>
            </a:xfrm>
          </p:grpSpPr>
          <p:sp>
            <p:nvSpPr>
              <p:cNvPr id="321302" name="Rectangle 2838"/>
              <p:cNvSpPr>
                <a:spLocks noChangeArrowheads="1"/>
              </p:cNvSpPr>
              <p:nvPr/>
            </p:nvSpPr>
            <p:spPr bwMode="auto">
              <a:xfrm>
                <a:off x="4151" y="878"/>
                <a:ext cx="174" cy="132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303" name="Rectangle 2839"/>
              <p:cNvSpPr>
                <a:spLocks noChangeArrowheads="1"/>
              </p:cNvSpPr>
              <p:nvPr/>
            </p:nvSpPr>
            <p:spPr bwMode="auto">
              <a:xfrm>
                <a:off x="4512" y="877"/>
                <a:ext cx="173" cy="131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304" name="Rectangle 2840"/>
              <p:cNvSpPr>
                <a:spLocks noChangeArrowheads="1"/>
              </p:cNvSpPr>
              <p:nvPr/>
            </p:nvSpPr>
            <p:spPr bwMode="auto">
              <a:xfrm>
                <a:off x="4992" y="876"/>
                <a:ext cx="175" cy="132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321305" name="Group 2841"/>
            <p:cNvGrpSpPr>
              <a:grpSpLocks/>
            </p:cNvGrpSpPr>
            <p:nvPr/>
          </p:nvGrpSpPr>
          <p:grpSpPr bwMode="auto">
            <a:xfrm>
              <a:off x="4128" y="2736"/>
              <a:ext cx="1016" cy="134"/>
              <a:chOff x="4151" y="876"/>
              <a:chExt cx="1016" cy="134"/>
            </a:xfrm>
          </p:grpSpPr>
          <p:sp>
            <p:nvSpPr>
              <p:cNvPr id="321306" name="Rectangle 2842"/>
              <p:cNvSpPr>
                <a:spLocks noChangeArrowheads="1"/>
              </p:cNvSpPr>
              <p:nvPr/>
            </p:nvSpPr>
            <p:spPr bwMode="auto">
              <a:xfrm>
                <a:off x="4151" y="878"/>
                <a:ext cx="174" cy="132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307" name="Rectangle 2843"/>
              <p:cNvSpPr>
                <a:spLocks noChangeArrowheads="1"/>
              </p:cNvSpPr>
              <p:nvPr/>
            </p:nvSpPr>
            <p:spPr bwMode="auto">
              <a:xfrm>
                <a:off x="4512" y="877"/>
                <a:ext cx="173" cy="131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308" name="Rectangle 2844"/>
              <p:cNvSpPr>
                <a:spLocks noChangeArrowheads="1"/>
              </p:cNvSpPr>
              <p:nvPr/>
            </p:nvSpPr>
            <p:spPr bwMode="auto">
              <a:xfrm>
                <a:off x="4992" y="876"/>
                <a:ext cx="175" cy="132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321309" name="Group 2845"/>
            <p:cNvGrpSpPr>
              <a:grpSpLocks/>
            </p:cNvGrpSpPr>
            <p:nvPr/>
          </p:nvGrpSpPr>
          <p:grpSpPr bwMode="auto">
            <a:xfrm>
              <a:off x="4128" y="3120"/>
              <a:ext cx="1016" cy="134"/>
              <a:chOff x="4151" y="876"/>
              <a:chExt cx="1016" cy="134"/>
            </a:xfrm>
          </p:grpSpPr>
          <p:sp>
            <p:nvSpPr>
              <p:cNvPr id="321310" name="Rectangle 2846"/>
              <p:cNvSpPr>
                <a:spLocks noChangeArrowheads="1"/>
              </p:cNvSpPr>
              <p:nvPr/>
            </p:nvSpPr>
            <p:spPr bwMode="auto">
              <a:xfrm>
                <a:off x="4151" y="878"/>
                <a:ext cx="174" cy="132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311" name="Rectangle 2847"/>
              <p:cNvSpPr>
                <a:spLocks noChangeArrowheads="1"/>
              </p:cNvSpPr>
              <p:nvPr/>
            </p:nvSpPr>
            <p:spPr bwMode="auto">
              <a:xfrm>
                <a:off x="4512" y="877"/>
                <a:ext cx="173" cy="131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312" name="Rectangle 2848"/>
              <p:cNvSpPr>
                <a:spLocks noChangeArrowheads="1"/>
              </p:cNvSpPr>
              <p:nvPr/>
            </p:nvSpPr>
            <p:spPr bwMode="auto">
              <a:xfrm>
                <a:off x="4992" y="876"/>
                <a:ext cx="175" cy="132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321313" name="Group 2849"/>
            <p:cNvGrpSpPr>
              <a:grpSpLocks/>
            </p:cNvGrpSpPr>
            <p:nvPr/>
          </p:nvGrpSpPr>
          <p:grpSpPr bwMode="auto">
            <a:xfrm>
              <a:off x="4128" y="3552"/>
              <a:ext cx="1016" cy="134"/>
              <a:chOff x="4151" y="876"/>
              <a:chExt cx="1016" cy="134"/>
            </a:xfrm>
          </p:grpSpPr>
          <p:sp>
            <p:nvSpPr>
              <p:cNvPr id="321314" name="Rectangle 2850"/>
              <p:cNvSpPr>
                <a:spLocks noChangeArrowheads="1"/>
              </p:cNvSpPr>
              <p:nvPr/>
            </p:nvSpPr>
            <p:spPr bwMode="auto">
              <a:xfrm>
                <a:off x="4151" y="878"/>
                <a:ext cx="174" cy="132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315" name="Rectangle 2851"/>
              <p:cNvSpPr>
                <a:spLocks noChangeArrowheads="1"/>
              </p:cNvSpPr>
              <p:nvPr/>
            </p:nvSpPr>
            <p:spPr bwMode="auto">
              <a:xfrm>
                <a:off x="4512" y="877"/>
                <a:ext cx="173" cy="131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316" name="Rectangle 2852"/>
              <p:cNvSpPr>
                <a:spLocks noChangeArrowheads="1"/>
              </p:cNvSpPr>
              <p:nvPr/>
            </p:nvSpPr>
            <p:spPr bwMode="auto">
              <a:xfrm>
                <a:off x="4992" y="876"/>
                <a:ext cx="175" cy="132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321317" name="Group 2853"/>
            <p:cNvGrpSpPr>
              <a:grpSpLocks/>
            </p:cNvGrpSpPr>
            <p:nvPr/>
          </p:nvGrpSpPr>
          <p:grpSpPr bwMode="auto">
            <a:xfrm>
              <a:off x="4128" y="3840"/>
              <a:ext cx="1016" cy="134"/>
              <a:chOff x="4151" y="876"/>
              <a:chExt cx="1016" cy="134"/>
            </a:xfrm>
          </p:grpSpPr>
          <p:sp>
            <p:nvSpPr>
              <p:cNvPr id="321318" name="Rectangle 2854"/>
              <p:cNvSpPr>
                <a:spLocks noChangeArrowheads="1"/>
              </p:cNvSpPr>
              <p:nvPr/>
            </p:nvSpPr>
            <p:spPr bwMode="auto">
              <a:xfrm>
                <a:off x="4151" y="878"/>
                <a:ext cx="174" cy="132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319" name="Rectangle 2855"/>
              <p:cNvSpPr>
                <a:spLocks noChangeArrowheads="1"/>
              </p:cNvSpPr>
              <p:nvPr/>
            </p:nvSpPr>
            <p:spPr bwMode="auto">
              <a:xfrm>
                <a:off x="4512" y="877"/>
                <a:ext cx="173" cy="131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320" name="Rectangle 2856"/>
              <p:cNvSpPr>
                <a:spLocks noChangeArrowheads="1"/>
              </p:cNvSpPr>
              <p:nvPr/>
            </p:nvSpPr>
            <p:spPr bwMode="auto">
              <a:xfrm>
                <a:off x="4992" y="876"/>
                <a:ext cx="175" cy="132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321321" name="Group 2857"/>
            <p:cNvGrpSpPr>
              <a:grpSpLocks/>
            </p:cNvGrpSpPr>
            <p:nvPr/>
          </p:nvGrpSpPr>
          <p:grpSpPr bwMode="auto">
            <a:xfrm>
              <a:off x="4128" y="816"/>
              <a:ext cx="1016" cy="134"/>
              <a:chOff x="4151" y="876"/>
              <a:chExt cx="1016" cy="134"/>
            </a:xfrm>
          </p:grpSpPr>
          <p:sp>
            <p:nvSpPr>
              <p:cNvPr id="321322" name="Rectangle 2858"/>
              <p:cNvSpPr>
                <a:spLocks noChangeArrowheads="1"/>
              </p:cNvSpPr>
              <p:nvPr/>
            </p:nvSpPr>
            <p:spPr bwMode="auto">
              <a:xfrm>
                <a:off x="4151" y="878"/>
                <a:ext cx="174" cy="132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323" name="Rectangle 2859"/>
              <p:cNvSpPr>
                <a:spLocks noChangeArrowheads="1"/>
              </p:cNvSpPr>
              <p:nvPr/>
            </p:nvSpPr>
            <p:spPr bwMode="auto">
              <a:xfrm>
                <a:off x="4512" y="877"/>
                <a:ext cx="173" cy="131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1324" name="Rectangle 2860"/>
              <p:cNvSpPr>
                <a:spLocks noChangeArrowheads="1"/>
              </p:cNvSpPr>
              <p:nvPr/>
            </p:nvSpPr>
            <p:spPr bwMode="auto">
              <a:xfrm>
                <a:off x="4992" y="876"/>
                <a:ext cx="175" cy="132"/>
              </a:xfrm>
              <a:prstGeom prst="rect">
                <a:avLst/>
              </a:prstGeom>
              <a:solidFill>
                <a:srgbClr val="FFFFFF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</p:spTree>
  </p:cSld>
  <p:clrMapOvr>
    <a:masterClrMapping/>
  </p:clrMapOvr>
  <p:transition advClick="0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1325"/>
            <a:ext cx="7924800" cy="639763"/>
          </a:xfrm>
          <a:noFill/>
          <a:ln/>
        </p:spPr>
        <p:txBody>
          <a:bodyPr lIns="0" tIns="0" rIns="0" bIns="0">
            <a:spAutoFit/>
          </a:bodyPr>
          <a:lstStyle/>
          <a:p>
            <a:r>
              <a:rPr lang="es-ES_tradnl" altLang="es-ES_tradnl" sz="4200">
                <a:solidFill>
                  <a:srgbClr val="000000"/>
                </a:solidFill>
                <a:effectLst/>
              </a:rPr>
              <a:t>T</a:t>
            </a:r>
            <a:r>
              <a:rPr lang="es-ES" altLang="es-ES_tradnl" sz="4200">
                <a:solidFill>
                  <a:srgbClr val="000000"/>
                </a:solidFill>
                <a:effectLst/>
              </a:rPr>
              <a:t>é</a:t>
            </a:r>
            <a:r>
              <a:rPr lang="es-ES_tradnl" altLang="es-ES_tradnl" sz="4200">
                <a:solidFill>
                  <a:srgbClr val="000000"/>
                </a:solidFill>
                <a:effectLst/>
              </a:rPr>
              <a:t>rminos de Referencia (TDRs)</a:t>
            </a:r>
            <a:endParaRPr lang="es-ES_tradnl" altLang="es-ES_tradnl">
              <a:solidFill>
                <a:srgbClr val="000000"/>
              </a:solidFill>
              <a:effectLst/>
            </a:endParaRP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58113" cy="3446463"/>
          </a:xfrm>
          <a:noFill/>
          <a:ln/>
        </p:spPr>
        <p:txBody>
          <a:bodyPr tIns="92075" bIns="92075" anchorCtr="1">
            <a:spAutoFit/>
          </a:bodyPr>
          <a:lstStyle/>
          <a:p>
            <a:pPr marL="457200" indent="-45720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400">
                <a:solidFill>
                  <a:srgbClr val="000000"/>
                </a:solidFill>
                <a:effectLst/>
              </a:rPr>
              <a:t>Alcance concluye con TDRs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400">
                <a:solidFill>
                  <a:srgbClr val="000000"/>
                </a:solidFill>
                <a:effectLst/>
              </a:rPr>
              <a:t>TDRs debe ser flexible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400">
                <a:solidFill>
                  <a:srgbClr val="000000"/>
                </a:solidFill>
                <a:effectLst/>
              </a:rPr>
              <a:t>TDRs dan una indicación de las instrucciones generales</a:t>
            </a:r>
          </a:p>
          <a:p>
            <a:pPr marL="457200" indent="-45720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400">
                <a:solidFill>
                  <a:srgbClr val="000000"/>
                </a:solidFill>
                <a:effectLst/>
              </a:rPr>
              <a:t>TDRs establecen el contenido del  </a:t>
            </a:r>
            <a:br>
              <a:rPr lang="es-ES_tradnl" altLang="es-ES_tradnl" sz="3400">
                <a:solidFill>
                  <a:srgbClr val="000000"/>
                </a:solidFill>
                <a:effectLst/>
              </a:rPr>
            </a:br>
            <a:r>
              <a:rPr lang="es-ES_tradnl" altLang="es-ES_tradnl" sz="3400">
                <a:solidFill>
                  <a:srgbClr val="000000"/>
                </a:solidFill>
                <a:effectLst/>
              </a:rPr>
              <a:t>EIA detallado</a:t>
            </a:r>
          </a:p>
        </p:txBody>
      </p:sp>
      <p:sp>
        <p:nvSpPr>
          <p:cNvPr id="292869" name="Text Box 5"/>
          <p:cNvSpPr txBox="1">
            <a:spLocks noChangeArrowheads="1"/>
          </p:cNvSpPr>
          <p:nvPr/>
        </p:nvSpPr>
        <p:spPr bwMode="auto">
          <a:xfrm>
            <a:off x="0" y="63690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4</a:t>
            </a:r>
          </a:p>
        </p:txBody>
      </p:sp>
    </p:spTree>
  </p:cSld>
  <p:clrMapOvr>
    <a:masterClrMapping/>
  </p:clrMapOvr>
  <p:transition advClick="0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3088"/>
            <a:ext cx="7772400" cy="722312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es-ES_tradnl" sz="4200">
                <a:solidFill>
                  <a:srgbClr val="000000"/>
                </a:solidFill>
                <a:effectLst/>
              </a:rPr>
              <a:t>Contenidos de los TdR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1665288"/>
            <a:ext cx="7870825" cy="4230687"/>
          </a:xfrm>
          <a:noFill/>
          <a:ln/>
        </p:spPr>
        <p:txBody>
          <a:bodyPr lIns="182562" tIns="182562" rIns="182562" bIns="182562" anchorCtr="1">
            <a:sp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Plan y agenda para estudio propuesto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Presupuesto autorizado para el estudio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Resultados esperados (informes finales, formato para decisión sobre impactos ambientales)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Bases para negociar las medidas del plan de manejo ambiental</a:t>
            </a:r>
          </a:p>
        </p:txBody>
      </p:sp>
      <p:sp>
        <p:nvSpPr>
          <p:cNvPr id="296965" name="Text Box 5"/>
          <p:cNvSpPr txBox="1">
            <a:spLocks noChangeArrowheads="1"/>
          </p:cNvSpPr>
          <p:nvPr/>
        </p:nvSpPr>
        <p:spPr bwMode="auto">
          <a:xfrm>
            <a:off x="0" y="63690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4</a:t>
            </a:r>
          </a:p>
        </p:txBody>
      </p:sp>
    </p:spTree>
  </p:cSld>
  <p:clrMapOvr>
    <a:masterClrMapping/>
  </p:clrMapOvr>
  <p:transition advClick="0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4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219200"/>
          </a:xfrm>
        </p:spPr>
        <p:txBody>
          <a:bodyPr/>
          <a:lstStyle/>
          <a:p>
            <a:r>
              <a:rPr lang="es-MX" altLang="es-ES_tradnl" sz="4200">
                <a:solidFill>
                  <a:srgbClr val="000000"/>
                </a:solidFill>
                <a:effectLst/>
              </a:rPr>
              <a:t>EIA y Términos de Referencia</a:t>
            </a:r>
            <a:endParaRPr lang="es-ES_tradnl" altLang="es-ES_tradnl">
              <a:solidFill>
                <a:srgbClr val="000000"/>
              </a:solidFill>
              <a:effectLst/>
            </a:endParaRPr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ts val="3200"/>
              </a:lnSpc>
              <a:spcBef>
                <a:spcPct val="25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800">
                <a:solidFill>
                  <a:srgbClr val="000000"/>
                </a:solidFill>
                <a:effectLst/>
              </a:rPr>
              <a:t>Abarcan las actividades de etapas de diseño, construcción, operación y abandono</a:t>
            </a:r>
          </a:p>
          <a:p>
            <a:pPr>
              <a:lnSpc>
                <a:spcPts val="3200"/>
              </a:lnSpc>
              <a:spcBef>
                <a:spcPct val="25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800">
                <a:solidFill>
                  <a:srgbClr val="000000"/>
                </a:solidFill>
                <a:effectLst/>
              </a:rPr>
              <a:t>Abarcan el área de influencia definida por los impactos ambientales de carácter significativo</a:t>
            </a:r>
          </a:p>
          <a:p>
            <a:pPr>
              <a:lnSpc>
                <a:spcPts val="3200"/>
              </a:lnSpc>
              <a:spcBef>
                <a:spcPct val="25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800">
                <a:solidFill>
                  <a:srgbClr val="000000"/>
                </a:solidFill>
                <a:effectLst/>
              </a:rPr>
              <a:t>Comparan la situación anterior y posterior al proyecto  </a:t>
            </a:r>
          </a:p>
          <a:p>
            <a:pPr>
              <a:lnSpc>
                <a:spcPts val="3200"/>
              </a:lnSpc>
              <a:spcBef>
                <a:spcPct val="25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800">
                <a:solidFill>
                  <a:srgbClr val="000000"/>
                </a:solidFill>
                <a:effectLst/>
              </a:rPr>
              <a:t>Seleccionan las técnicas y métodos </a:t>
            </a:r>
            <a:br>
              <a:rPr lang="es-CL" altLang="es-ES_tradnl" sz="2800">
                <a:solidFill>
                  <a:srgbClr val="000000"/>
                </a:solidFill>
                <a:effectLst/>
              </a:rPr>
            </a:br>
            <a:r>
              <a:rPr lang="es-CL" altLang="es-ES_tradnl" sz="2800">
                <a:solidFill>
                  <a:srgbClr val="000000"/>
                </a:solidFill>
                <a:effectLst/>
              </a:rPr>
              <a:t>pertinentes  </a:t>
            </a:r>
          </a:p>
          <a:p>
            <a:pPr>
              <a:lnSpc>
                <a:spcPts val="3200"/>
              </a:lnSpc>
              <a:spcBef>
                <a:spcPct val="25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800">
                <a:solidFill>
                  <a:srgbClr val="000000"/>
                </a:solidFill>
                <a:effectLst/>
              </a:rPr>
              <a:t>Justifican y validan los datos y fuentes de información </a:t>
            </a:r>
            <a:endParaRPr lang="es-ES_tradnl" altLang="es-ES_tradnl" sz="280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 advClick="0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ext Box 2"/>
          <p:cNvSpPr txBox="1"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4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s-ES_tradnl" sz="4200">
                <a:solidFill>
                  <a:srgbClr val="000000"/>
                </a:solidFill>
                <a:effectLst/>
              </a:rPr>
              <a:t>Contenidos de los Términos </a:t>
            </a:r>
            <a:br>
              <a:rPr lang="es-MX" altLang="es-ES_tradnl" sz="4200">
                <a:solidFill>
                  <a:srgbClr val="000000"/>
                </a:solidFill>
                <a:effectLst/>
              </a:rPr>
            </a:br>
            <a:r>
              <a:rPr lang="es-MX" altLang="es-ES_tradnl" sz="4200">
                <a:solidFill>
                  <a:srgbClr val="000000"/>
                </a:solidFill>
                <a:effectLst/>
              </a:rPr>
              <a:t>de Referencia (</a:t>
            </a:r>
            <a:r>
              <a:rPr lang="es-MX" altLang="es-ES_tradnl" sz="4200">
                <a:solidFill>
                  <a:srgbClr val="6699FF"/>
                </a:solidFill>
                <a:effectLst/>
              </a:rPr>
              <a:t>1/4</a:t>
            </a:r>
            <a:r>
              <a:rPr lang="es-MX" altLang="es-ES_tradnl" sz="4200">
                <a:solidFill>
                  <a:srgbClr val="000000"/>
                </a:solidFill>
                <a:effectLst/>
              </a:rPr>
              <a:t>)</a:t>
            </a:r>
            <a:endParaRPr lang="es-ES_tradnl" altLang="es-ES_tradnl" b="1">
              <a:solidFill>
                <a:srgbClr val="000000"/>
              </a:solidFill>
              <a:effectLst/>
            </a:endParaRPr>
          </a:p>
        </p:txBody>
      </p:sp>
      <p:sp>
        <p:nvSpPr>
          <p:cNvPr id="272388" name="Rectangle 4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spcAft>
                <a:spcPct val="50000"/>
              </a:spcAft>
              <a:buFont typeface="Monotype Sorts" pitchFamily="2" charset="2"/>
              <a:buNone/>
            </a:pPr>
            <a:r>
              <a:rPr lang="es-CL" altLang="es-ES_tradnl" sz="2000" b="1" u="sng">
                <a:solidFill>
                  <a:srgbClr val="000000"/>
                </a:solidFill>
                <a:effectLst/>
              </a:rPr>
              <a:t>A.	Introducción</a:t>
            </a:r>
            <a:endParaRPr lang="es-CL" altLang="es-ES_tradnl" sz="2000">
              <a:solidFill>
                <a:srgbClr val="000000"/>
              </a:solidFill>
              <a:effectLst/>
            </a:endParaRPr>
          </a:p>
          <a:p>
            <a:pPr lvl="1" algn="just">
              <a:lnSpc>
                <a:spcPct val="8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Objetivos del estudio de impacto ambiental </a:t>
            </a:r>
          </a:p>
          <a:p>
            <a:pPr lvl="1" algn="just">
              <a:lnSpc>
                <a:spcPct val="8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Acción a ser evaluada</a:t>
            </a:r>
          </a:p>
          <a:p>
            <a:pPr lvl="1" algn="just">
              <a:lnSpc>
                <a:spcPct val="8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Disposiciones legales </a:t>
            </a:r>
          </a:p>
          <a:p>
            <a:pPr lvl="1" algn="just">
              <a:lnSpc>
                <a:spcPct val="8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Relación con otros trabajos ambientales relacionados </a:t>
            </a:r>
          </a:p>
          <a:p>
            <a:pPr lvl="1" algn="just">
              <a:lnSpc>
                <a:spcPct val="80000"/>
              </a:lnSpc>
            </a:pPr>
            <a:endParaRPr lang="es-CL" altLang="es-ES_tradnl" sz="2000" b="1">
              <a:solidFill>
                <a:srgbClr val="000000"/>
              </a:solidFill>
              <a:effectLst/>
            </a:endParaRPr>
          </a:p>
          <a:p>
            <a:pPr algn="just">
              <a:lnSpc>
                <a:spcPct val="80000"/>
              </a:lnSpc>
              <a:spcAft>
                <a:spcPct val="50000"/>
              </a:spcAft>
              <a:buFont typeface="Monotype Sorts" pitchFamily="2" charset="2"/>
              <a:buNone/>
            </a:pPr>
            <a:r>
              <a:rPr lang="es-CL" altLang="es-ES_tradnl" sz="2000" b="1" u="sng">
                <a:solidFill>
                  <a:srgbClr val="000000"/>
                </a:solidFill>
                <a:effectLst/>
              </a:rPr>
              <a:t>B.	Antecedentes del proyecto</a:t>
            </a:r>
            <a:endParaRPr lang="es-CL" altLang="es-ES_tradnl" sz="2800" b="1">
              <a:solidFill>
                <a:srgbClr val="000000"/>
              </a:solidFill>
              <a:effectLst/>
            </a:endParaRPr>
          </a:p>
          <a:p>
            <a:pPr lvl="1" algn="just">
              <a:lnSpc>
                <a:spcPct val="8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Principales características </a:t>
            </a:r>
          </a:p>
          <a:p>
            <a:pPr lvl="1" algn="just">
              <a:lnSpc>
                <a:spcPct val="8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Etapas de diseño, construcción, operación y abandono</a:t>
            </a:r>
          </a:p>
          <a:p>
            <a:pPr lvl="1">
              <a:lnSpc>
                <a:spcPct val="8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Localización específica </a:t>
            </a:r>
          </a:p>
          <a:p>
            <a:pPr lvl="1" algn="just">
              <a:lnSpc>
                <a:spcPct val="8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Agencias e instituciones involucradas</a:t>
            </a:r>
          </a:p>
          <a:p>
            <a:pPr lvl="2" algn="just">
              <a:lnSpc>
                <a:spcPct val="80000"/>
              </a:lnSpc>
            </a:pPr>
            <a:endParaRPr lang="es-CL" altLang="es-ES_tradnl" sz="2000" b="1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 advClick="0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4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ct val="40000"/>
              </a:spcAft>
              <a:buFont typeface="Monotype Sorts" pitchFamily="2" charset="2"/>
              <a:buNone/>
            </a:pPr>
            <a:r>
              <a:rPr lang="es-CL" altLang="es-ES_tradnl" sz="2000" b="1" u="sng">
                <a:solidFill>
                  <a:srgbClr val="000000"/>
                </a:solidFill>
                <a:effectLst/>
              </a:rPr>
              <a:t>C.	Caracterización del área de estudio</a:t>
            </a:r>
            <a:endParaRPr lang="es-CL" altLang="es-ES_tradnl" sz="2000">
              <a:solidFill>
                <a:srgbClr val="000000"/>
              </a:solidFill>
              <a:effectLst/>
            </a:endParaRPr>
          </a:p>
          <a:p>
            <a:pPr lvl="1">
              <a:lnSpc>
                <a:spcPct val="8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Área de influencia </a:t>
            </a:r>
          </a:p>
          <a:p>
            <a:pPr lvl="1">
              <a:lnSpc>
                <a:spcPct val="8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Aspectos del ambiente de especial interés o significado</a:t>
            </a:r>
          </a:p>
          <a:p>
            <a:pPr lvl="1">
              <a:lnSpc>
                <a:spcPct val="8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Métodos y  escalas </a:t>
            </a:r>
          </a:p>
          <a:p>
            <a:pPr lvl="1">
              <a:lnSpc>
                <a:spcPct val="8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Datos e información</a:t>
            </a:r>
          </a:p>
          <a:p>
            <a:pPr lvl="4">
              <a:lnSpc>
                <a:spcPct val="80000"/>
              </a:lnSpc>
            </a:pPr>
            <a:endParaRPr lang="es-CL" altLang="es-ES_tradnl">
              <a:solidFill>
                <a:srgbClr val="000000"/>
              </a:solidFill>
              <a:effectLst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Font typeface="Monotype Sorts" pitchFamily="2" charset="2"/>
              <a:buNone/>
            </a:pPr>
            <a:r>
              <a:rPr lang="es-CL" altLang="es-ES_tradnl" sz="2000" b="1" u="sng">
                <a:solidFill>
                  <a:srgbClr val="000000"/>
                </a:solidFill>
                <a:effectLst/>
              </a:rPr>
              <a:t>D.	Pronóstico y medición de impactos</a:t>
            </a:r>
            <a:endParaRPr lang="es-CL" altLang="es-ES_tradnl" sz="2800">
              <a:solidFill>
                <a:srgbClr val="000000"/>
              </a:solidFill>
              <a:effectLst/>
            </a:endParaRPr>
          </a:p>
          <a:p>
            <a:pPr lvl="1">
              <a:lnSpc>
                <a:spcPct val="8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Métodos para identificar y predecir los impactos ambientales</a:t>
            </a:r>
          </a:p>
          <a:p>
            <a:pPr lvl="1">
              <a:lnSpc>
                <a:spcPct val="8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Métodos para cuantificar los impactos </a:t>
            </a:r>
          </a:p>
          <a:p>
            <a:pPr lvl="1">
              <a:lnSpc>
                <a:spcPct val="8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Descripción de los impactos de acuerdo a su carácter, condición, período,  alcance </a:t>
            </a:r>
          </a:p>
          <a:p>
            <a:pPr lvl="1">
              <a:lnSpc>
                <a:spcPct val="8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Normas que se usarán para la evaluación de impactos ambientales</a:t>
            </a:r>
            <a:endParaRPr lang="es-CL" altLang="es-ES_tradnl" sz="1800" b="1">
              <a:solidFill>
                <a:srgbClr val="000000"/>
              </a:solidFill>
              <a:effectLst/>
            </a:endParaRPr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 altLang="es-ES_tradnl" sz="4200">
                <a:solidFill>
                  <a:srgbClr val="000000"/>
                </a:solidFill>
                <a:effectLst/>
              </a:rPr>
              <a:t>Contenidos de los Términos </a:t>
            </a:r>
            <a:br>
              <a:rPr lang="es-MX" altLang="es-ES_tradnl" sz="4200">
                <a:solidFill>
                  <a:srgbClr val="000000"/>
                </a:solidFill>
                <a:effectLst/>
              </a:rPr>
            </a:br>
            <a:r>
              <a:rPr lang="es-MX" altLang="es-ES_tradnl" sz="4200">
                <a:solidFill>
                  <a:srgbClr val="000000"/>
                </a:solidFill>
                <a:effectLst/>
              </a:rPr>
              <a:t>de Referencia (</a:t>
            </a:r>
            <a:r>
              <a:rPr lang="es-MX" altLang="es-ES_tradnl" sz="4200">
                <a:solidFill>
                  <a:srgbClr val="6699FF"/>
                </a:solidFill>
                <a:effectLst/>
              </a:rPr>
              <a:t>2/4</a:t>
            </a:r>
            <a:r>
              <a:rPr lang="es-MX" altLang="es-ES_tradnl" sz="4200">
                <a:solidFill>
                  <a:srgbClr val="000000"/>
                </a:solidFill>
                <a:effectLst/>
              </a:rPr>
              <a:t>)</a:t>
            </a:r>
            <a:endParaRPr lang="es-ES_tradnl" altLang="es-ES_tradnl" b="1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 advClick="0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Text Box 2"/>
          <p:cNvSpPr txBox="1"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4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ts val="2000"/>
              </a:lnSpc>
              <a:spcAft>
                <a:spcPct val="40000"/>
              </a:spcAft>
              <a:buFont typeface="Monotype Sorts" pitchFamily="2" charset="2"/>
              <a:buNone/>
            </a:pPr>
            <a:r>
              <a:rPr lang="es-CL" altLang="es-ES_tradnl" sz="2000" b="1" u="sng">
                <a:solidFill>
                  <a:srgbClr val="000000"/>
                </a:solidFill>
                <a:effectLst/>
              </a:rPr>
              <a:t>E.	Plan de manejo ambiental</a:t>
            </a:r>
            <a:endParaRPr lang="es-CL" altLang="es-ES_tradnl" sz="2000" b="1">
              <a:solidFill>
                <a:srgbClr val="000000"/>
              </a:solidFill>
              <a:effectLst/>
            </a:endParaRPr>
          </a:p>
          <a:p>
            <a:pPr lvl="1">
              <a:lnSpc>
                <a:spcPts val="2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Medidas de mitigación, compensación y otras</a:t>
            </a:r>
          </a:p>
          <a:p>
            <a:pPr lvl="1">
              <a:lnSpc>
                <a:spcPts val="2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Criterios de selección de las medidas </a:t>
            </a:r>
          </a:p>
          <a:p>
            <a:pPr lvl="1">
              <a:lnSpc>
                <a:spcPts val="2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Cronograma de actividades</a:t>
            </a:r>
          </a:p>
          <a:p>
            <a:pPr lvl="1">
              <a:lnSpc>
                <a:spcPts val="2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Prevención de riesgos y control de accidentes</a:t>
            </a:r>
          </a:p>
          <a:p>
            <a:pPr lvl="1">
              <a:lnSpc>
                <a:spcPts val="2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Objetivos, tareas y presupuesto del Plan</a:t>
            </a:r>
          </a:p>
          <a:p>
            <a:pPr lvl="3">
              <a:lnSpc>
                <a:spcPts val="2000"/>
              </a:lnSpc>
            </a:pPr>
            <a:endParaRPr lang="es-CL" altLang="es-ES_tradnl">
              <a:solidFill>
                <a:srgbClr val="000000"/>
              </a:solidFill>
              <a:effectLst/>
            </a:endParaRPr>
          </a:p>
          <a:p>
            <a:pPr>
              <a:lnSpc>
                <a:spcPts val="2000"/>
              </a:lnSpc>
              <a:spcAft>
                <a:spcPct val="40000"/>
              </a:spcAft>
              <a:buFont typeface="Monotype Sorts" pitchFamily="2" charset="2"/>
              <a:buNone/>
            </a:pPr>
            <a:r>
              <a:rPr lang="es-CL" altLang="es-ES_tradnl" sz="2000" b="1" u="sng">
                <a:solidFill>
                  <a:srgbClr val="000000"/>
                </a:solidFill>
                <a:effectLst/>
              </a:rPr>
              <a:t>F.	Programa de seguimiento</a:t>
            </a:r>
            <a:endParaRPr lang="es-CL" altLang="es-ES_tradnl" sz="2000">
              <a:solidFill>
                <a:srgbClr val="000000"/>
              </a:solidFill>
              <a:effectLst/>
            </a:endParaRPr>
          </a:p>
          <a:p>
            <a:pPr lvl="1">
              <a:lnSpc>
                <a:spcPts val="2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Temas ambientales relevantes </a:t>
            </a:r>
          </a:p>
          <a:p>
            <a:pPr lvl="1">
              <a:lnSpc>
                <a:spcPts val="2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Variables específicas para seguimiento</a:t>
            </a:r>
          </a:p>
          <a:p>
            <a:pPr lvl="1">
              <a:lnSpc>
                <a:spcPts val="2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Límites de detección y normas </a:t>
            </a:r>
          </a:p>
          <a:p>
            <a:pPr lvl="1">
              <a:lnSpc>
                <a:spcPts val="2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Contenidos del programa de seguimiento</a:t>
            </a:r>
          </a:p>
          <a:p>
            <a:pPr lvl="1">
              <a:lnSpc>
                <a:spcPts val="2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Auditorías y evaluación ambiental</a:t>
            </a:r>
            <a:endParaRPr lang="es-CL" altLang="es-ES_tradnl" sz="2400" b="1">
              <a:solidFill>
                <a:srgbClr val="000000"/>
              </a:solidFill>
              <a:effectLst/>
            </a:endParaRPr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 altLang="es-ES_tradnl" sz="4200">
                <a:solidFill>
                  <a:srgbClr val="000000"/>
                </a:solidFill>
                <a:effectLst/>
              </a:rPr>
              <a:t>Contenidos de los Términos </a:t>
            </a:r>
            <a:br>
              <a:rPr lang="es-MX" altLang="es-ES_tradnl" sz="4200">
                <a:solidFill>
                  <a:srgbClr val="000000"/>
                </a:solidFill>
                <a:effectLst/>
              </a:rPr>
            </a:br>
            <a:r>
              <a:rPr lang="es-MX" altLang="es-ES_tradnl" sz="4200">
                <a:solidFill>
                  <a:srgbClr val="000000"/>
                </a:solidFill>
                <a:effectLst/>
              </a:rPr>
              <a:t>de Referencia (</a:t>
            </a:r>
            <a:r>
              <a:rPr lang="es-MX" altLang="es-ES_tradnl" sz="4200">
                <a:solidFill>
                  <a:srgbClr val="6699FF"/>
                </a:solidFill>
                <a:effectLst/>
              </a:rPr>
              <a:t>3/4</a:t>
            </a:r>
            <a:r>
              <a:rPr lang="es-MX" altLang="es-ES_tradnl" sz="4200">
                <a:solidFill>
                  <a:srgbClr val="000000"/>
                </a:solidFill>
                <a:effectLst/>
              </a:rPr>
              <a:t>)</a:t>
            </a:r>
            <a:endParaRPr lang="es-ES_tradnl" altLang="es-ES_tradnl" b="1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 advClick="0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Text Box 2"/>
          <p:cNvSpPr txBox="1">
            <a:spLocks noChangeArrowheads="1"/>
          </p:cNvSpPr>
          <p:nvPr/>
        </p:nvSpPr>
        <p:spPr bwMode="auto">
          <a:xfrm>
            <a:off x="0" y="63690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4</a:t>
            </a:r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lnSpc>
                <a:spcPts val="2200"/>
              </a:lnSpc>
              <a:spcBef>
                <a:spcPct val="0"/>
              </a:spcBef>
              <a:spcAft>
                <a:spcPct val="30000"/>
              </a:spcAft>
              <a:buFont typeface="Monotype Sorts" pitchFamily="2" charset="2"/>
              <a:buNone/>
            </a:pPr>
            <a:r>
              <a:rPr lang="es-CL" altLang="es-ES_tradnl" sz="2000" b="1" u="sng">
                <a:solidFill>
                  <a:srgbClr val="000000"/>
                </a:solidFill>
                <a:effectLst/>
              </a:rPr>
              <a:t>G.	Participación ciudadana</a:t>
            </a:r>
            <a:endParaRPr lang="es-CL" altLang="es-ES_tradnl" sz="2800">
              <a:solidFill>
                <a:srgbClr val="000000"/>
              </a:solidFill>
              <a:effectLst/>
            </a:endParaRPr>
          </a:p>
          <a:p>
            <a:pPr lvl="1">
              <a:lnSpc>
                <a:spcPts val="2200"/>
              </a:lnSpc>
              <a:spcBef>
                <a:spcPct val="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Comunidad afectada/involucrada</a:t>
            </a:r>
          </a:p>
          <a:p>
            <a:pPr lvl="1">
              <a:lnSpc>
                <a:spcPts val="2200"/>
              </a:lnSpc>
              <a:spcBef>
                <a:spcPct val="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Información a la ciudadanía</a:t>
            </a:r>
          </a:p>
          <a:p>
            <a:pPr lvl="1">
              <a:lnSpc>
                <a:spcPts val="2200"/>
              </a:lnSpc>
              <a:spcBef>
                <a:spcPct val="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Procedimientos de participación</a:t>
            </a:r>
          </a:p>
          <a:p>
            <a:pPr lvl="1">
              <a:lnSpc>
                <a:spcPts val="2200"/>
              </a:lnSpc>
              <a:spcBef>
                <a:spcPct val="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Plan de Participación Ciudadana </a:t>
            </a:r>
          </a:p>
          <a:p>
            <a:pPr lvl="1">
              <a:lnSpc>
                <a:spcPts val="2200"/>
              </a:lnSpc>
              <a:spcBef>
                <a:spcPct val="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Etapas de la participación</a:t>
            </a:r>
          </a:p>
          <a:p>
            <a:pPr>
              <a:lnSpc>
                <a:spcPts val="2200"/>
              </a:lnSpc>
              <a:spcBef>
                <a:spcPct val="0"/>
              </a:spcBef>
              <a:buFont typeface="Monotype Sorts" pitchFamily="2" charset="2"/>
              <a:buNone/>
            </a:pPr>
            <a:endParaRPr lang="es-CL" altLang="es-ES_tradnl" sz="2000" b="1">
              <a:solidFill>
                <a:srgbClr val="000000"/>
              </a:solidFill>
              <a:effectLst/>
            </a:endParaRPr>
          </a:p>
          <a:p>
            <a:pPr>
              <a:lnSpc>
                <a:spcPts val="2200"/>
              </a:lnSpc>
              <a:spcBef>
                <a:spcPct val="0"/>
              </a:spcBef>
              <a:spcAft>
                <a:spcPct val="30000"/>
              </a:spcAft>
              <a:buFont typeface="Monotype Sorts" pitchFamily="2" charset="2"/>
              <a:buNone/>
            </a:pPr>
            <a:r>
              <a:rPr lang="es-CL" altLang="es-ES_tradnl" sz="2000" b="1" u="sng">
                <a:solidFill>
                  <a:srgbClr val="000000"/>
                </a:solidFill>
                <a:effectLst/>
              </a:rPr>
              <a:t>H.	Equipo de profesionales</a:t>
            </a:r>
            <a:endParaRPr lang="es-CL" altLang="es-ES_tradnl" sz="2800" b="1">
              <a:solidFill>
                <a:srgbClr val="000000"/>
              </a:solidFill>
              <a:effectLst/>
            </a:endParaRPr>
          </a:p>
          <a:p>
            <a:pPr lvl="1">
              <a:lnSpc>
                <a:spcPts val="2200"/>
              </a:lnSpc>
              <a:spcBef>
                <a:spcPct val="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Composición del equipo de trabajo</a:t>
            </a:r>
          </a:p>
          <a:p>
            <a:pPr lvl="1">
              <a:lnSpc>
                <a:spcPts val="2200"/>
              </a:lnSpc>
              <a:spcBef>
                <a:spcPct val="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Requisitos especiales para conformar el equipo</a:t>
            </a:r>
          </a:p>
          <a:p>
            <a:pPr lvl="1">
              <a:lnSpc>
                <a:spcPts val="2200"/>
              </a:lnSpc>
              <a:spcBef>
                <a:spcPct val="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Información para caracterizar el equipo</a:t>
            </a:r>
          </a:p>
          <a:p>
            <a:pPr lvl="4">
              <a:lnSpc>
                <a:spcPts val="2200"/>
              </a:lnSpc>
              <a:spcBef>
                <a:spcPct val="0"/>
              </a:spcBef>
            </a:pPr>
            <a:endParaRPr lang="es-CL" altLang="es-ES_tradnl" b="1">
              <a:solidFill>
                <a:srgbClr val="000000"/>
              </a:solidFill>
              <a:effectLst/>
            </a:endParaRPr>
          </a:p>
          <a:p>
            <a:pPr>
              <a:lnSpc>
                <a:spcPts val="2200"/>
              </a:lnSpc>
              <a:spcBef>
                <a:spcPct val="0"/>
              </a:spcBef>
              <a:spcAft>
                <a:spcPct val="30000"/>
              </a:spcAft>
              <a:buFont typeface="Monotype Sorts" pitchFamily="2" charset="2"/>
              <a:buNone/>
            </a:pPr>
            <a:r>
              <a:rPr lang="es-CL" altLang="es-ES_tradnl" sz="2000" b="1" u="sng">
                <a:solidFill>
                  <a:srgbClr val="000000"/>
                </a:solidFill>
                <a:effectLst/>
              </a:rPr>
              <a:t>I.	Contenidos y formato del estudio</a:t>
            </a:r>
            <a:endParaRPr lang="es-CL" altLang="es-ES_tradnl" sz="2000" b="1">
              <a:solidFill>
                <a:srgbClr val="000000"/>
              </a:solidFill>
              <a:effectLst/>
            </a:endParaRPr>
          </a:p>
          <a:p>
            <a:pPr lvl="1">
              <a:lnSpc>
                <a:spcPts val="2200"/>
              </a:lnSpc>
              <a:spcBef>
                <a:spcPct val="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Puntos principales del informe </a:t>
            </a:r>
          </a:p>
          <a:p>
            <a:pPr lvl="1">
              <a:lnSpc>
                <a:spcPts val="2200"/>
              </a:lnSpc>
              <a:spcBef>
                <a:spcPct val="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Requerimientos especiales de escala, lenguaje y cartografía </a:t>
            </a:r>
          </a:p>
          <a:p>
            <a:pPr lvl="1">
              <a:lnSpc>
                <a:spcPts val="2200"/>
              </a:lnSpc>
              <a:spcBef>
                <a:spcPct val="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000">
                <a:solidFill>
                  <a:srgbClr val="000000"/>
                </a:solidFill>
                <a:effectLst/>
              </a:rPr>
              <a:t>Número de copias </a:t>
            </a:r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 altLang="es-ES_tradnl" sz="4200">
                <a:solidFill>
                  <a:srgbClr val="000000"/>
                </a:solidFill>
                <a:effectLst/>
              </a:rPr>
              <a:t>Contenidos de los Términos </a:t>
            </a:r>
            <a:br>
              <a:rPr lang="es-MX" altLang="es-ES_tradnl" sz="4200">
                <a:solidFill>
                  <a:srgbClr val="000000"/>
                </a:solidFill>
                <a:effectLst/>
              </a:rPr>
            </a:br>
            <a:r>
              <a:rPr lang="es-MX" altLang="es-ES_tradnl" sz="4200">
                <a:solidFill>
                  <a:srgbClr val="000000"/>
                </a:solidFill>
                <a:effectLst/>
              </a:rPr>
              <a:t>de Referencia (</a:t>
            </a:r>
            <a:r>
              <a:rPr lang="es-MX" altLang="es-ES_tradnl" sz="4200">
                <a:solidFill>
                  <a:srgbClr val="6699FF"/>
                </a:solidFill>
                <a:effectLst/>
              </a:rPr>
              <a:t>4/4</a:t>
            </a:r>
            <a:r>
              <a:rPr lang="es-MX" altLang="es-ES_tradnl" sz="4200">
                <a:solidFill>
                  <a:srgbClr val="000000"/>
                </a:solidFill>
                <a:effectLst/>
              </a:rPr>
              <a:t>)</a:t>
            </a:r>
            <a:endParaRPr lang="es-ES_tradnl" altLang="es-ES_tradnl" b="1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 advClick="0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00"/>
            </a:gs>
            <a:gs pos="50000">
              <a:srgbClr val="FF9900"/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19200"/>
          </a:xfrm>
          <a:noFill/>
          <a:ln/>
        </p:spPr>
        <p:txBody>
          <a:bodyPr/>
          <a:lstStyle/>
          <a:p>
            <a:r>
              <a:rPr lang="es-ES_tradnl" altLang="es-ES_tradnl" sz="4200" b="1">
                <a:solidFill>
                  <a:srgbClr val="666699"/>
                </a:solidFill>
                <a:effectLst/>
              </a:rPr>
              <a:t>Objetivo</a:t>
            </a:r>
            <a:endParaRPr lang="es-ES_tradnl" altLang="es-ES_tradnl" b="1">
              <a:solidFill>
                <a:srgbClr val="666699"/>
              </a:solidFill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86200"/>
          </a:xfrm>
          <a:noFill/>
          <a:ln/>
        </p:spPr>
        <p:txBody>
          <a:bodyPr/>
          <a:lstStyle/>
          <a:p>
            <a:pPr algn="ctr">
              <a:buFont typeface="Monotype Sorts" pitchFamily="2" charset="2"/>
              <a:buNone/>
            </a:pPr>
            <a:endParaRPr lang="es-ES_tradnl" altLang="es-ES_tradnl" sz="4400">
              <a:solidFill>
                <a:srgbClr val="000000"/>
              </a:solidFill>
              <a:effectLst/>
            </a:endParaRPr>
          </a:p>
          <a:p>
            <a:pPr algn="ctr">
              <a:buFont typeface="Monotype Sorts" pitchFamily="2" charset="2"/>
              <a:buNone/>
            </a:pPr>
            <a:r>
              <a:rPr lang="es-ES_tradnl" altLang="es-ES_tradnl" sz="4400" b="1">
                <a:solidFill>
                  <a:srgbClr val="666699"/>
                </a:solidFill>
                <a:effectLst/>
              </a:rPr>
              <a:t>Paso que determina si un proyecto requiere de EIA y el nivel de profundidad que se necesita</a:t>
            </a: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4</a:t>
            </a:r>
          </a:p>
        </p:txBody>
      </p:sp>
    </p:spTree>
  </p:cSld>
  <p:clrMapOvr>
    <a:masterClrMapping/>
  </p:clrMapOvr>
  <p:transition advClick="0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ChangeArrowheads="1"/>
          </p:cNvSpPr>
          <p:nvPr>
            <p:ph type="title"/>
          </p:nvPr>
        </p:nvSpPr>
        <p:spPr>
          <a:xfrm>
            <a:off x="381000" y="609600"/>
            <a:ext cx="8382000" cy="685800"/>
          </a:xfrm>
          <a:noFill/>
          <a:ln/>
        </p:spPr>
        <p:txBody>
          <a:bodyPr/>
          <a:lstStyle/>
          <a:p>
            <a:r>
              <a:rPr lang="es-ES_tradnl" altLang="es-ES_tradnl" sz="4200">
                <a:solidFill>
                  <a:srgbClr val="000000"/>
                </a:solidFill>
                <a:effectLst/>
              </a:rPr>
              <a:t>Elementos para Definición </a:t>
            </a:r>
            <a:br>
              <a:rPr lang="es-ES_tradnl" altLang="es-ES_tradnl" sz="4200">
                <a:solidFill>
                  <a:srgbClr val="000000"/>
                </a:solidFill>
                <a:effectLst/>
              </a:rPr>
            </a:br>
            <a:r>
              <a:rPr lang="es-ES_tradnl" altLang="es-ES_tradnl" sz="4200">
                <a:solidFill>
                  <a:srgbClr val="000000"/>
                </a:solidFill>
                <a:effectLst/>
              </a:rPr>
              <a:t>del Alcance (</a:t>
            </a:r>
            <a:r>
              <a:rPr lang="es-ES_tradnl" altLang="es-ES_tradnl" sz="4200">
                <a:solidFill>
                  <a:srgbClr val="666699"/>
                </a:solidFill>
                <a:effectLst/>
              </a:rPr>
              <a:t>1/2</a:t>
            </a:r>
            <a:r>
              <a:rPr lang="es-ES_tradnl" altLang="es-ES_tradnl" sz="4200">
                <a:solidFill>
                  <a:srgbClr val="000000"/>
                </a:solidFill>
                <a:effectLst/>
              </a:rPr>
              <a:t>)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512175" cy="4508500"/>
          </a:xfrm>
          <a:noFill/>
          <a:ln/>
        </p:spPr>
        <p:txBody>
          <a:bodyPr lIns="228600" tIns="228600" rIns="228600" bIns="228600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Considerar alternativas prácticas y razonables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Informar a las personas potencialmente afectadas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Evaluar las preocupaciones manifestadas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Identificar impactos posibles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Entender los valores ambientales locales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Definir los límites espaciales y temporales de la EIA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Determinar los métodos analíticos y los procedimientos de consulta y análisis</a:t>
            </a:r>
            <a:endParaRPr lang="es-ES_tradnl" altLang="es-ES_tradnl" sz="2800" i="1">
              <a:solidFill>
                <a:srgbClr val="000000"/>
              </a:solidFill>
              <a:effectLst/>
            </a:endParaRPr>
          </a:p>
        </p:txBody>
      </p:sp>
      <p:sp>
        <p:nvSpPr>
          <p:cNvPr id="299012" name="Text Box 4"/>
          <p:cNvSpPr txBox="1"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4</a:t>
            </a:r>
          </a:p>
        </p:txBody>
      </p:sp>
    </p:spTree>
  </p:cSld>
  <p:clrMapOvr>
    <a:masterClrMapping/>
  </p:clrMapOvr>
  <p:transition advClick="0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9" name="Rectangle 4099"/>
          <p:cNvSpPr>
            <a:spLocks noGrp="1" noChangeArrowheads="1"/>
          </p:cNvSpPr>
          <p:nvPr>
            <p:ph type="body" idx="1"/>
          </p:nvPr>
        </p:nvSpPr>
        <p:spPr>
          <a:xfrm>
            <a:off x="203200" y="1447800"/>
            <a:ext cx="8737600" cy="4629150"/>
          </a:xfrm>
          <a:noFill/>
          <a:ln/>
        </p:spPr>
        <p:txBody>
          <a:bodyPr lIns="90488" tIns="44450" rIns="90488" bIns="44450"/>
          <a:lstStyle/>
          <a:p>
            <a:pPr marL="0" indent="0">
              <a:lnSpc>
                <a:spcPct val="90000"/>
              </a:lnSpc>
              <a:buClr>
                <a:srgbClr val="000000"/>
              </a:buClr>
              <a:buSzPct val="85000"/>
              <a:buFont typeface="Monotype Sorts" pitchFamily="2" charset="2"/>
              <a:buChar char="3"/>
              <a:tabLst>
                <a:tab pos="371475" algn="l"/>
              </a:tabLst>
            </a:pPr>
            <a:endParaRPr lang="es-ES_tradnl" altLang="es-ES_tradnl" sz="2800" b="1">
              <a:solidFill>
                <a:srgbClr val="000000"/>
              </a:solidFill>
              <a:effectLst/>
            </a:endParaRPr>
          </a:p>
          <a:p>
            <a:pPr lvl="1">
              <a:lnSpc>
                <a:spcPct val="9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  <a:tabLst>
                <a:tab pos="371475" algn="l"/>
              </a:tabLst>
            </a:pPr>
            <a:r>
              <a:rPr lang="es-ES_tradnl" altLang="es-ES_tradnl" sz="3200">
                <a:solidFill>
                  <a:srgbClr val="000000"/>
                </a:solidFill>
                <a:effectLst/>
              </a:rPr>
              <a:t>Establecer aspectos claves, riesgos e impactos ambientales probables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  <a:tabLst>
                <a:tab pos="371475" algn="l"/>
              </a:tabLst>
            </a:pPr>
            <a:r>
              <a:rPr lang="es-ES_tradnl" altLang="es-ES_tradnl" sz="3200">
                <a:solidFill>
                  <a:srgbClr val="000000"/>
                </a:solidFill>
                <a:effectLst/>
              </a:rPr>
              <a:t>Determinar estudios necesarios y definir la línea base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  <a:tabLst>
                <a:tab pos="371475" algn="l"/>
              </a:tabLst>
            </a:pPr>
            <a:r>
              <a:rPr lang="es-ES_tradnl" altLang="es-ES_tradnl" sz="3200">
                <a:solidFill>
                  <a:srgbClr val="000000"/>
                </a:solidFill>
                <a:effectLst/>
              </a:rPr>
              <a:t>Preparar términos de referencia (TdR) 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  <a:tabLst>
                <a:tab pos="371475" algn="l"/>
              </a:tabLst>
            </a:pPr>
            <a:r>
              <a:rPr lang="es-ES_tradnl" altLang="es-ES_tradnl" sz="3200">
                <a:solidFill>
                  <a:srgbClr val="000000"/>
                </a:solidFill>
                <a:effectLst/>
              </a:rPr>
              <a:t>Elaborar lista de los productos que serán entregados a lo largo del estudio</a:t>
            </a:r>
          </a:p>
          <a:p>
            <a:pPr lvl="1">
              <a:lnSpc>
                <a:spcPct val="9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  <a:tabLst>
                <a:tab pos="371475" algn="l"/>
              </a:tabLst>
            </a:pPr>
            <a:r>
              <a:rPr lang="es-ES_tradnl" altLang="es-ES_tradnl" sz="3200">
                <a:solidFill>
                  <a:srgbClr val="000000"/>
                </a:solidFill>
                <a:effectLst/>
              </a:rPr>
              <a:t>Enfocar análisis ambiental</a:t>
            </a:r>
          </a:p>
        </p:txBody>
      </p:sp>
      <p:sp>
        <p:nvSpPr>
          <p:cNvPr id="301060" name="Text Box 4100"/>
          <p:cNvSpPr txBox="1"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4</a:t>
            </a:r>
          </a:p>
        </p:txBody>
      </p:sp>
      <p:sp>
        <p:nvSpPr>
          <p:cNvPr id="301063" name="Rectangle 4103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_tradnl" altLang="es-ES_tradnl" sz="4200">
                <a:solidFill>
                  <a:srgbClr val="000000"/>
                </a:solidFill>
                <a:effectLst/>
              </a:rPr>
              <a:t>Elementos para Definición </a:t>
            </a:r>
            <a:br>
              <a:rPr lang="es-ES_tradnl" altLang="es-ES_tradnl" sz="4200">
                <a:solidFill>
                  <a:srgbClr val="000000"/>
                </a:solidFill>
                <a:effectLst/>
              </a:rPr>
            </a:br>
            <a:r>
              <a:rPr lang="es-ES_tradnl" altLang="es-ES_tradnl" sz="4200">
                <a:solidFill>
                  <a:srgbClr val="000000"/>
                </a:solidFill>
                <a:effectLst/>
              </a:rPr>
              <a:t>del Alcance (</a:t>
            </a:r>
            <a:r>
              <a:rPr lang="es-ES_tradnl" altLang="es-ES_tradnl" sz="4200">
                <a:solidFill>
                  <a:srgbClr val="666699"/>
                </a:solidFill>
                <a:effectLst/>
              </a:rPr>
              <a:t>2/2</a:t>
            </a:r>
            <a:r>
              <a:rPr lang="es-ES_tradnl" altLang="es-ES_tradnl" sz="4200">
                <a:solidFill>
                  <a:srgbClr val="000000"/>
                </a:solidFill>
                <a:effectLst/>
              </a:rPr>
              <a:t>)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advClick="0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14325"/>
            <a:ext cx="8305800" cy="1552575"/>
          </a:xfrm>
          <a:noFill/>
          <a:ln/>
        </p:spPr>
        <p:txBody>
          <a:bodyPr lIns="9525" tIns="9525" rIns="9525" bIns="9525">
            <a:spAutoFit/>
          </a:bodyPr>
          <a:lstStyle/>
          <a:p>
            <a:pPr>
              <a:lnSpc>
                <a:spcPct val="80000"/>
              </a:lnSpc>
            </a:pPr>
            <a:r>
              <a:rPr lang="es-ES_tradnl" altLang="es-ES_tradnl" sz="4200">
                <a:solidFill>
                  <a:srgbClr val="000000"/>
                </a:solidFill>
                <a:effectLst/>
              </a:rPr>
              <a:t>Quiénes Deberían estar Involucrados en </a:t>
            </a:r>
            <a:br>
              <a:rPr lang="es-ES_tradnl" altLang="es-ES_tradnl" sz="4200">
                <a:solidFill>
                  <a:srgbClr val="000000"/>
                </a:solidFill>
                <a:effectLst/>
              </a:rPr>
            </a:br>
            <a:r>
              <a:rPr lang="es-ES_tradnl" altLang="es-ES_tradnl" sz="4200">
                <a:solidFill>
                  <a:srgbClr val="000000"/>
                </a:solidFill>
                <a:effectLst/>
              </a:rPr>
              <a:t>la Determinación del Alcance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7391400" cy="4313238"/>
          </a:xfrm>
          <a:noFill/>
          <a:ln/>
        </p:spPr>
        <p:txBody>
          <a:bodyPr lIns="228600" tIns="228600" rIns="228600" bIns="228600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100">
                <a:solidFill>
                  <a:srgbClr val="000000"/>
                </a:solidFill>
                <a:effectLst/>
              </a:rPr>
              <a:t>Proponentes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100">
                <a:solidFill>
                  <a:srgbClr val="000000"/>
                </a:solidFill>
                <a:effectLst/>
              </a:rPr>
              <a:t>Agencias administradoras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100">
                <a:solidFill>
                  <a:srgbClr val="000000"/>
                </a:solidFill>
                <a:effectLst/>
              </a:rPr>
              <a:t>Otras agencias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100">
                <a:solidFill>
                  <a:srgbClr val="000000"/>
                </a:solidFill>
                <a:effectLst/>
              </a:rPr>
              <a:t>Profesionales y expertos ambientales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100">
                <a:solidFill>
                  <a:srgbClr val="000000"/>
                </a:solidFill>
                <a:effectLst/>
              </a:rPr>
              <a:t>Personas afectadas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100">
                <a:solidFill>
                  <a:srgbClr val="000000"/>
                </a:solidFill>
                <a:effectLst/>
              </a:rPr>
              <a:t>Expertos consultores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100">
                <a:solidFill>
                  <a:srgbClr val="000000"/>
                </a:solidFill>
                <a:effectLst/>
              </a:rPr>
              <a:t>Comunidad científica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100">
                <a:solidFill>
                  <a:srgbClr val="000000"/>
                </a:solidFill>
                <a:effectLst/>
              </a:rPr>
              <a:t>Comunidad en general</a:t>
            </a:r>
          </a:p>
        </p:txBody>
      </p:sp>
      <p:sp>
        <p:nvSpPr>
          <p:cNvPr id="303108" name="Text Box 4"/>
          <p:cNvSpPr txBox="1"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4</a:t>
            </a:r>
          </a:p>
        </p:txBody>
      </p:sp>
    </p:spTree>
  </p:cSld>
  <p:clrMapOvr>
    <a:masterClrMapping/>
  </p:clrMapOvr>
  <p:transition advClick="0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  <a:noFill/>
          <a:ln/>
        </p:spPr>
        <p:txBody>
          <a:bodyPr lIns="90488" tIns="44450" rIns="90488" bIns="44450" anchor="b"/>
          <a:lstStyle/>
          <a:p>
            <a:r>
              <a:rPr lang="es-ES_tradnl" altLang="es-ES_tradnl" sz="4200">
                <a:solidFill>
                  <a:srgbClr val="000000"/>
                </a:solidFill>
                <a:effectLst/>
              </a:rPr>
              <a:t>Selección de Impactos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443" name="Rectangle 3"/>
          <p:cNvSpPr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_tradnl" altLang="es-ES_tradnl" sz="1600" b="1" i="1">
                <a:solidFill>
                  <a:srgbClr val="000000"/>
                </a:solidFill>
              </a:rPr>
              <a:t>MÓDULO 4</a:t>
            </a:r>
          </a:p>
        </p:txBody>
      </p:sp>
      <p:sp>
        <p:nvSpPr>
          <p:cNvPr id="317446" name="Text Box 6"/>
          <p:cNvSpPr txBox="1">
            <a:spLocks noChangeArrowheads="1"/>
          </p:cNvSpPr>
          <p:nvPr/>
        </p:nvSpPr>
        <p:spPr bwMode="auto">
          <a:xfrm>
            <a:off x="1066800" y="1066800"/>
            <a:ext cx="6324600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altLang="es-ES_tradnl" sz="2200">
                <a:solidFill>
                  <a:srgbClr val="000000"/>
                </a:solidFill>
              </a:rPr>
              <a:t>Todos los efectos del proyecto propuesto</a:t>
            </a:r>
          </a:p>
        </p:txBody>
      </p:sp>
      <p:sp>
        <p:nvSpPr>
          <p:cNvPr id="317460" name="Text Box 20"/>
          <p:cNvSpPr txBox="1">
            <a:spLocks noChangeArrowheads="1"/>
          </p:cNvSpPr>
          <p:nvPr/>
        </p:nvSpPr>
        <p:spPr bwMode="auto">
          <a:xfrm>
            <a:off x="6400800" y="3214688"/>
            <a:ext cx="25146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altLang="es-ES_tradnl" sz="1800">
                <a:solidFill>
                  <a:srgbClr val="000000"/>
                </a:solidFill>
              </a:rPr>
              <a:t>Impactos significativos</a:t>
            </a:r>
          </a:p>
        </p:txBody>
      </p:sp>
      <p:sp>
        <p:nvSpPr>
          <p:cNvPr id="317461" name="Text Box 21"/>
          <p:cNvSpPr txBox="1">
            <a:spLocks noChangeArrowheads="1"/>
          </p:cNvSpPr>
          <p:nvPr/>
        </p:nvSpPr>
        <p:spPr bwMode="auto">
          <a:xfrm>
            <a:off x="5715000" y="3824288"/>
            <a:ext cx="2667000" cy="973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85750" indent="-285750" eaLnBrk="0" hangingPunct="0">
              <a:spcBef>
                <a:spcPct val="50000"/>
              </a:spcBef>
            </a:pPr>
            <a:r>
              <a:rPr lang="es-ES_tradnl" altLang="es-ES_tradnl" sz="1800">
                <a:solidFill>
                  <a:srgbClr val="000000"/>
                </a:solidFill>
              </a:rPr>
              <a:t>Análisis de impactos</a:t>
            </a:r>
          </a:p>
          <a:p>
            <a:pPr marL="285750" indent="-285750" eaLnBrk="0" hangingPunct="0">
              <a:lnSpc>
                <a:spcPct val="60000"/>
              </a:lnSpc>
              <a:spcBef>
                <a:spcPct val="50000"/>
              </a:spcBef>
              <a:buSzPct val="85000"/>
              <a:buFont typeface="Wingdings" pitchFamily="2" charset="2"/>
              <a:buChar char="ü"/>
            </a:pPr>
            <a:r>
              <a:rPr lang="es-ES_tradnl" altLang="es-ES_tradnl" sz="1800">
                <a:solidFill>
                  <a:srgbClr val="000000"/>
                </a:solidFill>
              </a:rPr>
              <a:t>Factores de decisión</a:t>
            </a:r>
          </a:p>
          <a:p>
            <a:pPr marL="285750" indent="-285750" eaLnBrk="0" hangingPunct="0">
              <a:lnSpc>
                <a:spcPct val="60000"/>
              </a:lnSpc>
              <a:spcBef>
                <a:spcPct val="50000"/>
              </a:spcBef>
              <a:buSzPct val="85000"/>
              <a:buFont typeface="Wingdings" pitchFamily="2" charset="2"/>
              <a:buChar char="ü"/>
            </a:pPr>
            <a:r>
              <a:rPr lang="es-ES_tradnl" altLang="es-ES_tradnl" sz="1800">
                <a:solidFill>
                  <a:srgbClr val="000000"/>
                </a:solidFill>
              </a:rPr>
              <a:t>Relevancia ambiental </a:t>
            </a:r>
          </a:p>
        </p:txBody>
      </p:sp>
      <p:sp>
        <p:nvSpPr>
          <p:cNvPr id="317445" name="AutoShape 5"/>
          <p:cNvSpPr>
            <a:spLocks noChangeArrowheads="1"/>
          </p:cNvSpPr>
          <p:nvPr/>
        </p:nvSpPr>
        <p:spPr bwMode="auto">
          <a:xfrm>
            <a:off x="990600" y="1993900"/>
            <a:ext cx="5943600" cy="914400"/>
          </a:xfrm>
          <a:prstGeom prst="flowChartInputOutput">
            <a:avLst/>
          </a:prstGeom>
          <a:solidFill>
            <a:schemeClr val="tx2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7463" name="Text Box 23"/>
          <p:cNvSpPr txBox="1">
            <a:spLocks noChangeArrowheads="1"/>
          </p:cNvSpPr>
          <p:nvPr/>
        </p:nvSpPr>
        <p:spPr bwMode="auto">
          <a:xfrm>
            <a:off x="6400800" y="5259388"/>
            <a:ext cx="2133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altLang="es-ES_tradnl" sz="1800">
                <a:solidFill>
                  <a:srgbClr val="000000"/>
                </a:solidFill>
              </a:rPr>
              <a:t>Ordenamiento de impactos </a:t>
            </a:r>
          </a:p>
        </p:txBody>
      </p:sp>
      <p:sp>
        <p:nvSpPr>
          <p:cNvPr id="317447" name="AutoShape 7"/>
          <p:cNvSpPr>
            <a:spLocks noChangeArrowheads="1"/>
          </p:cNvSpPr>
          <p:nvPr/>
        </p:nvSpPr>
        <p:spPr bwMode="auto">
          <a:xfrm>
            <a:off x="2286000" y="1570038"/>
            <a:ext cx="228600" cy="736600"/>
          </a:xfrm>
          <a:prstGeom prst="downArrow">
            <a:avLst>
              <a:gd name="adj1" fmla="val 50000"/>
              <a:gd name="adj2" fmla="val 80556"/>
            </a:avLst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7448" name="AutoShape 8"/>
          <p:cNvSpPr>
            <a:spLocks noChangeArrowheads="1"/>
          </p:cNvSpPr>
          <p:nvPr/>
        </p:nvSpPr>
        <p:spPr bwMode="auto">
          <a:xfrm>
            <a:off x="2819400" y="1570038"/>
            <a:ext cx="228600" cy="736600"/>
          </a:xfrm>
          <a:prstGeom prst="downArrow">
            <a:avLst>
              <a:gd name="adj1" fmla="val 50000"/>
              <a:gd name="adj2" fmla="val 80556"/>
            </a:avLst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7449" name="AutoShape 9"/>
          <p:cNvSpPr>
            <a:spLocks noChangeArrowheads="1"/>
          </p:cNvSpPr>
          <p:nvPr/>
        </p:nvSpPr>
        <p:spPr bwMode="auto">
          <a:xfrm>
            <a:off x="3352800" y="1570038"/>
            <a:ext cx="228600" cy="736600"/>
          </a:xfrm>
          <a:prstGeom prst="downArrow">
            <a:avLst>
              <a:gd name="adj1" fmla="val 50000"/>
              <a:gd name="adj2" fmla="val 80556"/>
            </a:avLst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7450" name="AutoShape 10"/>
          <p:cNvSpPr>
            <a:spLocks noChangeArrowheads="1"/>
          </p:cNvSpPr>
          <p:nvPr/>
        </p:nvSpPr>
        <p:spPr bwMode="auto">
          <a:xfrm>
            <a:off x="4572000" y="1570038"/>
            <a:ext cx="228600" cy="736600"/>
          </a:xfrm>
          <a:prstGeom prst="downArrow">
            <a:avLst>
              <a:gd name="adj1" fmla="val 50000"/>
              <a:gd name="adj2" fmla="val 80556"/>
            </a:avLst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7451" name="AutoShape 11"/>
          <p:cNvSpPr>
            <a:spLocks noChangeArrowheads="1"/>
          </p:cNvSpPr>
          <p:nvPr/>
        </p:nvSpPr>
        <p:spPr bwMode="auto">
          <a:xfrm>
            <a:off x="3962400" y="1570038"/>
            <a:ext cx="228600" cy="736600"/>
          </a:xfrm>
          <a:prstGeom prst="downArrow">
            <a:avLst>
              <a:gd name="adj1" fmla="val 50000"/>
              <a:gd name="adj2" fmla="val 80556"/>
            </a:avLst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7452" name="AutoShape 12"/>
          <p:cNvSpPr>
            <a:spLocks noChangeArrowheads="1"/>
          </p:cNvSpPr>
          <p:nvPr/>
        </p:nvSpPr>
        <p:spPr bwMode="auto">
          <a:xfrm>
            <a:off x="5257800" y="1570038"/>
            <a:ext cx="228600" cy="736600"/>
          </a:xfrm>
          <a:prstGeom prst="downArrow">
            <a:avLst>
              <a:gd name="adj1" fmla="val 50000"/>
              <a:gd name="adj2" fmla="val 80556"/>
            </a:avLst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7453" name="AutoShape 13"/>
          <p:cNvSpPr>
            <a:spLocks noChangeArrowheads="1"/>
          </p:cNvSpPr>
          <p:nvPr/>
        </p:nvSpPr>
        <p:spPr bwMode="auto">
          <a:xfrm>
            <a:off x="6019800" y="1570038"/>
            <a:ext cx="228600" cy="736600"/>
          </a:xfrm>
          <a:prstGeom prst="downArrow">
            <a:avLst>
              <a:gd name="adj1" fmla="val 50000"/>
              <a:gd name="adj2" fmla="val 80556"/>
            </a:avLst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7455" name="AutoShape 15"/>
          <p:cNvSpPr>
            <a:spLocks noChangeArrowheads="1"/>
          </p:cNvSpPr>
          <p:nvPr/>
        </p:nvSpPr>
        <p:spPr bwMode="auto">
          <a:xfrm>
            <a:off x="1524000" y="3933825"/>
            <a:ext cx="3886200" cy="10191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7456" name="AutoShape 16"/>
          <p:cNvSpPr>
            <a:spLocks noChangeArrowheads="1"/>
          </p:cNvSpPr>
          <p:nvPr/>
        </p:nvSpPr>
        <p:spPr bwMode="auto">
          <a:xfrm>
            <a:off x="2590800" y="3048000"/>
            <a:ext cx="152400" cy="685800"/>
          </a:xfrm>
          <a:prstGeom prst="downArrow">
            <a:avLst>
              <a:gd name="adj1" fmla="val 50000"/>
              <a:gd name="adj2" fmla="val 112500"/>
            </a:avLst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7457" name="AutoShape 17"/>
          <p:cNvSpPr>
            <a:spLocks noChangeArrowheads="1"/>
          </p:cNvSpPr>
          <p:nvPr/>
        </p:nvSpPr>
        <p:spPr bwMode="auto">
          <a:xfrm>
            <a:off x="3429000" y="3048000"/>
            <a:ext cx="152400" cy="685800"/>
          </a:xfrm>
          <a:prstGeom prst="downArrow">
            <a:avLst>
              <a:gd name="adj1" fmla="val 50000"/>
              <a:gd name="adj2" fmla="val 112500"/>
            </a:avLst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7458" name="AutoShape 18"/>
          <p:cNvSpPr>
            <a:spLocks noChangeArrowheads="1"/>
          </p:cNvSpPr>
          <p:nvPr/>
        </p:nvSpPr>
        <p:spPr bwMode="auto">
          <a:xfrm>
            <a:off x="4267200" y="3048000"/>
            <a:ext cx="152400" cy="685800"/>
          </a:xfrm>
          <a:prstGeom prst="downArrow">
            <a:avLst>
              <a:gd name="adj1" fmla="val 50000"/>
              <a:gd name="adj2" fmla="val 112500"/>
            </a:avLst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7459" name="AutoShape 19"/>
          <p:cNvSpPr>
            <a:spLocks noChangeArrowheads="1"/>
          </p:cNvSpPr>
          <p:nvPr/>
        </p:nvSpPr>
        <p:spPr bwMode="auto">
          <a:xfrm>
            <a:off x="5486400" y="3276600"/>
            <a:ext cx="762000" cy="3048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CC00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7462" name="AutoShape 22"/>
          <p:cNvSpPr>
            <a:spLocks noChangeArrowheads="1"/>
          </p:cNvSpPr>
          <p:nvPr/>
        </p:nvSpPr>
        <p:spPr bwMode="auto">
          <a:xfrm>
            <a:off x="5486400" y="5410200"/>
            <a:ext cx="762000" cy="3048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CC00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7464" name="AutoShape 24"/>
          <p:cNvSpPr>
            <a:spLocks noChangeArrowheads="1"/>
          </p:cNvSpPr>
          <p:nvPr/>
        </p:nvSpPr>
        <p:spPr bwMode="auto">
          <a:xfrm>
            <a:off x="1981200" y="5105400"/>
            <a:ext cx="304800" cy="457200"/>
          </a:xfrm>
          <a:prstGeom prst="flowChartExtra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7465" name="AutoShape 25"/>
          <p:cNvSpPr>
            <a:spLocks noChangeArrowheads="1"/>
          </p:cNvSpPr>
          <p:nvPr/>
        </p:nvSpPr>
        <p:spPr bwMode="auto">
          <a:xfrm>
            <a:off x="2971800" y="5105400"/>
            <a:ext cx="381000" cy="762000"/>
          </a:xfrm>
          <a:prstGeom prst="flowChartExtra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7466" name="AutoShape 26"/>
          <p:cNvSpPr>
            <a:spLocks noChangeArrowheads="1"/>
          </p:cNvSpPr>
          <p:nvPr/>
        </p:nvSpPr>
        <p:spPr bwMode="auto">
          <a:xfrm>
            <a:off x="3962400" y="5105400"/>
            <a:ext cx="762000" cy="1143000"/>
          </a:xfrm>
          <a:prstGeom prst="flowChartExtra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17454" name="Text Box 14"/>
          <p:cNvSpPr txBox="1">
            <a:spLocks noChangeArrowheads="1"/>
          </p:cNvSpPr>
          <p:nvPr/>
        </p:nvSpPr>
        <p:spPr bwMode="auto">
          <a:xfrm>
            <a:off x="1600200" y="2514600"/>
            <a:ext cx="4267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altLang="es-ES_tradnl" sz="1800">
                <a:solidFill>
                  <a:srgbClr val="000000"/>
                </a:solidFill>
              </a:rPr>
              <a:t>Filtro ambiental</a:t>
            </a:r>
          </a:p>
        </p:txBody>
      </p:sp>
    </p:spTree>
  </p:cSld>
  <p:clrMapOvr>
    <a:masterClrMapping/>
  </p:clrMapOvr>
  <p:transition advClick="0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ext Box 2"/>
          <p:cNvSpPr txBox="1"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4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s-ES_tradnl" sz="4200">
                <a:solidFill>
                  <a:srgbClr val="000000"/>
                </a:solidFill>
                <a:effectLst/>
              </a:rPr>
              <a:t>Descripción del Área Afectada </a:t>
            </a:r>
            <a:endParaRPr lang="es-ES_tradnl" altLang="es-ES_tradnl" b="1">
              <a:solidFill>
                <a:srgbClr val="000000"/>
              </a:solidFill>
              <a:effectLst/>
            </a:endParaRPr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772400" cy="4114800"/>
          </a:xfrm>
        </p:spPr>
        <p:txBody>
          <a:bodyPr/>
          <a:lstStyle/>
          <a:p>
            <a:pPr algn="just">
              <a:lnSpc>
                <a:spcPts val="3800"/>
              </a:lnSpc>
              <a:spcBef>
                <a:spcPct val="30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3000">
                <a:solidFill>
                  <a:srgbClr val="000000"/>
                </a:solidFill>
                <a:effectLst/>
              </a:rPr>
              <a:t>Recursos naturales</a:t>
            </a:r>
          </a:p>
          <a:p>
            <a:pPr algn="just">
              <a:lnSpc>
                <a:spcPts val="3800"/>
              </a:lnSpc>
              <a:spcBef>
                <a:spcPct val="30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3000">
                <a:solidFill>
                  <a:srgbClr val="000000"/>
                </a:solidFill>
                <a:effectLst/>
              </a:rPr>
              <a:t>Medio físico </a:t>
            </a:r>
            <a:endParaRPr lang="es-CL" altLang="es-ES_tradnl" sz="3000" b="1">
              <a:solidFill>
                <a:srgbClr val="000000"/>
              </a:solidFill>
              <a:effectLst/>
            </a:endParaRPr>
          </a:p>
          <a:p>
            <a:pPr algn="just">
              <a:lnSpc>
                <a:spcPts val="3800"/>
              </a:lnSpc>
              <a:spcBef>
                <a:spcPct val="30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3000">
                <a:solidFill>
                  <a:srgbClr val="000000"/>
                </a:solidFill>
                <a:effectLst/>
              </a:rPr>
              <a:t>Medio biótico</a:t>
            </a:r>
            <a:endParaRPr lang="es-CL" altLang="es-ES_tradnl" sz="3000" b="1">
              <a:solidFill>
                <a:srgbClr val="000000"/>
              </a:solidFill>
              <a:effectLst/>
            </a:endParaRPr>
          </a:p>
          <a:p>
            <a:pPr>
              <a:lnSpc>
                <a:spcPts val="3800"/>
              </a:lnSpc>
              <a:spcBef>
                <a:spcPct val="30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3000">
                <a:solidFill>
                  <a:srgbClr val="000000"/>
                </a:solidFill>
                <a:effectLst/>
              </a:rPr>
              <a:t>Medio antrópico (salud, aspectos socioeconómicos, cultura, ambiente construido, paisaje y áreas protegidas) </a:t>
            </a:r>
            <a:endParaRPr lang="es-ES_tradnl" altLang="es-ES_tradnl" sz="300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 advClick="0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Text Box 2"/>
          <p:cNvSpPr txBox="1"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4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067800" cy="1219200"/>
          </a:xfrm>
        </p:spPr>
        <p:txBody>
          <a:bodyPr/>
          <a:lstStyle/>
          <a:p>
            <a:r>
              <a:rPr lang="es-CL" altLang="es-ES_tradnl" sz="4200">
                <a:solidFill>
                  <a:srgbClr val="000000"/>
                </a:solidFill>
                <a:effectLst/>
              </a:rPr>
              <a:t>Criterios para Caracterizar </a:t>
            </a:r>
            <a:br>
              <a:rPr lang="es-CL" altLang="es-ES_tradnl" sz="4200">
                <a:solidFill>
                  <a:srgbClr val="000000"/>
                </a:solidFill>
                <a:effectLst/>
              </a:rPr>
            </a:br>
            <a:r>
              <a:rPr lang="es-CL" altLang="es-ES_tradnl" sz="4200">
                <a:solidFill>
                  <a:srgbClr val="000000"/>
                </a:solidFill>
                <a:effectLst/>
              </a:rPr>
              <a:t>Impactos Significativos </a:t>
            </a:r>
            <a:endParaRPr lang="es-ES_tradnl" altLang="es-ES_tradnl" sz="3800">
              <a:solidFill>
                <a:srgbClr val="000000"/>
              </a:solidFill>
              <a:effectLst/>
            </a:endParaRPr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ts val="3400"/>
              </a:lnSpc>
              <a:spcBef>
                <a:spcPct val="30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800">
                <a:solidFill>
                  <a:srgbClr val="000000"/>
                </a:solidFill>
                <a:effectLst/>
              </a:rPr>
              <a:t>Impactos directos, indirectos, acumulativos y riesgos inducidos </a:t>
            </a:r>
          </a:p>
          <a:p>
            <a:pPr algn="just">
              <a:lnSpc>
                <a:spcPts val="3400"/>
              </a:lnSpc>
              <a:spcBef>
                <a:spcPct val="30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800">
                <a:solidFill>
                  <a:srgbClr val="000000"/>
                </a:solidFill>
                <a:effectLst/>
              </a:rPr>
              <a:t>Variables ambientales representativas para identificar impactos  </a:t>
            </a:r>
          </a:p>
          <a:p>
            <a:pPr algn="just">
              <a:lnSpc>
                <a:spcPct val="9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800">
                <a:solidFill>
                  <a:srgbClr val="000000"/>
                </a:solidFill>
                <a:effectLst/>
              </a:rPr>
              <a:t>Normas y estándares existentes</a:t>
            </a:r>
            <a:r>
              <a:rPr lang="es-CL" altLang="es-ES_tradnl" sz="2900">
                <a:solidFill>
                  <a:srgbClr val="000000"/>
                </a:solidFill>
                <a:effectLst/>
              </a:rPr>
              <a:t> </a:t>
            </a:r>
          </a:p>
          <a:p>
            <a:pPr lvl="3" algn="just">
              <a:lnSpc>
                <a:spcPts val="2500"/>
              </a:lnSpc>
            </a:pPr>
            <a:endParaRPr lang="es-CL" altLang="es-ES_tradnl" sz="2900">
              <a:solidFill>
                <a:srgbClr val="000000"/>
              </a:solidFill>
              <a:effectLst/>
            </a:endParaRP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s-CL" altLang="es-ES_tradnl" sz="2900" b="1">
                <a:solidFill>
                  <a:srgbClr val="333300"/>
                </a:solidFill>
                <a:effectLst/>
              </a:rPr>
              <a:t> Identificados los impactos significativos, </a:t>
            </a:r>
            <a:br>
              <a:rPr lang="es-CL" altLang="es-ES_tradnl" sz="2900" b="1">
                <a:solidFill>
                  <a:srgbClr val="333300"/>
                </a:solidFill>
                <a:effectLst/>
              </a:rPr>
            </a:br>
            <a:r>
              <a:rPr lang="es-CL" altLang="es-ES_tradnl" sz="2900" b="1">
                <a:solidFill>
                  <a:srgbClr val="333300"/>
                </a:solidFill>
                <a:effectLst/>
              </a:rPr>
              <a:t>se revisa si pueden ser mitigados </a:t>
            </a:r>
            <a:br>
              <a:rPr lang="es-CL" altLang="es-ES_tradnl" sz="2900" b="1">
                <a:solidFill>
                  <a:srgbClr val="333300"/>
                </a:solidFill>
                <a:effectLst/>
              </a:rPr>
            </a:br>
            <a:r>
              <a:rPr lang="es-CL" altLang="es-ES_tradnl" sz="2900" b="1">
                <a:solidFill>
                  <a:srgbClr val="333300"/>
                </a:solidFill>
                <a:effectLst/>
              </a:rPr>
              <a:t>con medidas conocidas</a:t>
            </a:r>
            <a:endParaRPr lang="es-ES_tradnl" altLang="es-ES_tradnl" sz="2900" b="1">
              <a:solidFill>
                <a:srgbClr val="333300"/>
              </a:solidFill>
              <a:effectLst/>
            </a:endParaRPr>
          </a:p>
        </p:txBody>
      </p:sp>
    </p:spTree>
  </p:cSld>
  <p:clrMapOvr>
    <a:masterClrMapping/>
  </p:clrMapOvr>
  <p:transition advClick="0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_tradnl" altLang="es-ES_tradnl" sz="4200">
                <a:solidFill>
                  <a:srgbClr val="000000"/>
                </a:solidFill>
                <a:effectLst/>
              </a:rPr>
              <a:t>Metodologías del Alcance 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8382000" cy="281940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Revisión del documento inicial </a:t>
            </a:r>
          </a:p>
          <a:p>
            <a:pPr>
              <a:lnSpc>
                <a:spcPct val="13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Análisis de localización y área de influencia</a:t>
            </a:r>
          </a:p>
          <a:p>
            <a:pPr>
              <a:lnSpc>
                <a:spcPct val="13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Percepción de la comunidad</a:t>
            </a:r>
          </a:p>
          <a:p>
            <a:pPr>
              <a:lnSpc>
                <a:spcPct val="13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Listas de verificación</a:t>
            </a:r>
          </a:p>
        </p:txBody>
      </p:sp>
      <p:sp>
        <p:nvSpPr>
          <p:cNvPr id="313348" name="Text Box 4"/>
          <p:cNvSpPr txBox="1"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4</a:t>
            </a:r>
          </a:p>
        </p:txBody>
      </p:sp>
    </p:spTree>
  </p:cSld>
  <p:clrMapOvr>
    <a:masterClrMapping/>
  </p:clrMapOvr>
  <p:transition advClick="0">
    <p:random/>
  </p:transition>
</p:sld>
</file>

<file path=ppt/theme/theme1.xml><?xml version="1.0" encoding="utf-8"?>
<a:theme xmlns:a="http://schemas.openxmlformats.org/drawingml/2006/main" name="Blue Diagonal">
  <a:themeElements>
    <a:clrScheme name="">
      <a:dk1>
        <a:srgbClr val="000099"/>
      </a:dk1>
      <a:lt1>
        <a:srgbClr val="FFFFFF"/>
      </a:lt1>
      <a:dk2>
        <a:srgbClr val="00CCFF"/>
      </a:dk2>
      <a:lt2>
        <a:srgbClr val="FFFF00"/>
      </a:lt2>
      <a:accent1>
        <a:srgbClr val="00CCCC"/>
      </a:accent1>
      <a:accent2>
        <a:srgbClr val="FF33CC"/>
      </a:accent2>
      <a:accent3>
        <a:srgbClr val="AAE2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0033"/>
      </a:hlink>
      <a:folHlink>
        <a:srgbClr val="6666FF"/>
      </a:folHlink>
    </a:clrScheme>
    <a:fontScheme name="Blue Diagonal">
      <a:majorFont>
        <a:latin typeface="Optima"/>
        <a:ea typeface=""/>
        <a:cs typeface=""/>
      </a:majorFont>
      <a:minorFont>
        <a:latin typeface="Opt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Opti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Optima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Designs\Blue Diagonal.pot</Template>
  <TotalTime>9522</TotalTime>
  <Words>2297</Words>
  <Application>Microsoft PowerPoint</Application>
  <PresentationFormat>Presentación en pantalla (4:3)</PresentationFormat>
  <Paragraphs>474</Paragraphs>
  <Slides>17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Optima</vt:lpstr>
      <vt:lpstr>Monotype Sorts</vt:lpstr>
      <vt:lpstr>Wingdings</vt:lpstr>
      <vt:lpstr>Blue Diagonal</vt:lpstr>
      <vt:lpstr>Módulo 4  Selección de Requisitos Ambientales </vt:lpstr>
      <vt:lpstr>Objetivo</vt:lpstr>
      <vt:lpstr>Elementos para Definición  del Alcance (1/2)</vt:lpstr>
      <vt:lpstr>Elementos para Definición  del Alcance (2/2)</vt:lpstr>
      <vt:lpstr>Quiénes Deberían estar Involucrados en  la Determinación del Alcance</vt:lpstr>
      <vt:lpstr>Selección de Impactos</vt:lpstr>
      <vt:lpstr>Descripción del Área Afectada </vt:lpstr>
      <vt:lpstr>Criterios para Caracterizar  Impactos Significativos </vt:lpstr>
      <vt:lpstr>Metodologías del Alcance </vt:lpstr>
      <vt:lpstr>Diapositiva 10</vt:lpstr>
      <vt:lpstr>Términos de Referencia (TDRs)</vt:lpstr>
      <vt:lpstr>Contenidos de los TdR</vt:lpstr>
      <vt:lpstr>EIA y Términos de Referencia</vt:lpstr>
      <vt:lpstr>Contenidos de los Términos  de Referencia (1/4)</vt:lpstr>
      <vt:lpstr>Contenidos de los Términos  de Referencia (2/4)</vt:lpstr>
      <vt:lpstr>Contenidos de los Términos  de Referencia (3/4)</vt:lpstr>
      <vt:lpstr>Contenidos de los Términos  de Referencia (4/4)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 4 Seleccion requisitos ambientales - EIA</dc:title>
  <cp:lastModifiedBy>Administrador</cp:lastModifiedBy>
  <cp:revision>623</cp:revision>
  <cp:lastPrinted>2000-10-31T00:52:38Z</cp:lastPrinted>
  <dcterms:created xsi:type="dcterms:W3CDTF">1998-09-01T22:33:40Z</dcterms:created>
  <dcterms:modified xsi:type="dcterms:W3CDTF">2009-07-21T16:10:37Z</dcterms:modified>
</cp:coreProperties>
</file>