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68" r:id="rId4"/>
    <p:sldId id="258" r:id="rId5"/>
    <p:sldId id="272" r:id="rId6"/>
    <p:sldId id="273" r:id="rId7"/>
    <p:sldId id="259" r:id="rId8"/>
    <p:sldId id="270" r:id="rId9"/>
    <p:sldId id="271" r:id="rId10"/>
    <p:sldId id="260" r:id="rId11"/>
    <p:sldId id="261" r:id="rId12"/>
    <p:sldId id="262" r:id="rId13"/>
    <p:sldId id="263" r:id="rId14"/>
    <p:sldId id="264" r:id="rId15"/>
    <p:sldId id="265" r:id="rId16"/>
    <p:sldId id="266" r:id="rId17"/>
    <p:sldId id="274" r:id="rId18"/>
    <p:sldId id="267" r:id="rId19"/>
    <p:sldId id="275" r:id="rId20"/>
    <p:sldId id="269" r:id="rId21"/>
    <p:sldId id="276"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4" autoAdjust="0"/>
    <p:restoredTop sz="93689" autoAdjust="0"/>
  </p:normalViewPr>
  <p:slideViewPr>
    <p:cSldViewPr>
      <p:cViewPr varScale="1">
        <p:scale>
          <a:sx n="55" d="100"/>
          <a:sy n="55" d="100"/>
        </p:scale>
        <p:origin x="-7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7826" name="Group 2"/>
          <p:cNvGrpSpPr>
            <a:grpSpLocks/>
          </p:cNvGrpSpPr>
          <p:nvPr/>
        </p:nvGrpSpPr>
        <p:grpSpPr bwMode="auto">
          <a:xfrm>
            <a:off x="0" y="0"/>
            <a:ext cx="9140825" cy="6851650"/>
            <a:chOff x="0" y="0"/>
            <a:chExt cx="5758" cy="4316"/>
          </a:xfrm>
        </p:grpSpPr>
        <p:sp>
          <p:nvSpPr>
            <p:cNvPr id="7782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2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2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s-ES"/>
            </a:p>
          </p:txBody>
        </p:sp>
        <p:sp>
          <p:nvSpPr>
            <p:cNvPr id="7783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3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s-ES"/>
            </a:p>
          </p:txBody>
        </p:sp>
        <p:sp>
          <p:nvSpPr>
            <p:cNvPr id="7783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ES"/>
            </a:p>
          </p:txBody>
        </p:sp>
        <p:sp>
          <p:nvSpPr>
            <p:cNvPr id="7783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ES"/>
            </a:p>
          </p:txBody>
        </p:sp>
        <p:grpSp>
          <p:nvGrpSpPr>
            <p:cNvPr id="77839" name="Group 15"/>
            <p:cNvGrpSpPr>
              <a:grpSpLocks/>
            </p:cNvGrpSpPr>
            <p:nvPr/>
          </p:nvGrpSpPr>
          <p:grpSpPr bwMode="auto">
            <a:xfrm>
              <a:off x="192" y="2284"/>
              <a:ext cx="1254" cy="923"/>
              <a:chOff x="192" y="2284"/>
              <a:chExt cx="1254" cy="923"/>
            </a:xfrm>
          </p:grpSpPr>
          <p:sp>
            <p:nvSpPr>
              <p:cNvPr id="7784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s-ES"/>
              </a:p>
            </p:txBody>
          </p:sp>
          <p:sp>
            <p:nvSpPr>
              <p:cNvPr id="7784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s-ES"/>
              </a:p>
            </p:txBody>
          </p:sp>
          <p:sp>
            <p:nvSpPr>
              <p:cNvPr id="7784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4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5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786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s-ES"/>
              </a:p>
            </p:txBody>
          </p:sp>
          <p:sp>
            <p:nvSpPr>
              <p:cNvPr id="7786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s-ES"/>
              </a:p>
            </p:txBody>
          </p:sp>
          <p:sp>
            <p:nvSpPr>
              <p:cNvPr id="7786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s-ES"/>
              </a:p>
            </p:txBody>
          </p:sp>
          <p:sp>
            <p:nvSpPr>
              <p:cNvPr id="7786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s-ES"/>
              </a:p>
            </p:txBody>
          </p:sp>
          <p:sp>
            <p:nvSpPr>
              <p:cNvPr id="7786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s-ES"/>
              </a:p>
            </p:txBody>
          </p:sp>
        </p:grpSp>
      </p:grpSp>
      <p:sp>
        <p:nvSpPr>
          <p:cNvPr id="77865" name="Rectangle 41"/>
          <p:cNvSpPr>
            <a:spLocks noGrp="1" noChangeArrowheads="1"/>
          </p:cNvSpPr>
          <p:nvPr>
            <p:ph type="ctrTitle"/>
          </p:nvPr>
        </p:nvSpPr>
        <p:spPr>
          <a:xfrm>
            <a:off x="685800" y="1447800"/>
            <a:ext cx="7772400" cy="1470025"/>
          </a:xfrm>
        </p:spPr>
        <p:txBody>
          <a:bodyPr/>
          <a:lstStyle>
            <a:lvl1pPr>
              <a:defRPr/>
            </a:lvl1pPr>
          </a:lstStyle>
          <a:p>
            <a:r>
              <a:rPr lang="es-ES"/>
              <a:t>Haga clic para cambiar el estilo de título	</a:t>
            </a:r>
          </a:p>
        </p:txBody>
      </p:sp>
      <p:sp>
        <p:nvSpPr>
          <p:cNvPr id="7786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77867" name="Rectangle 43"/>
          <p:cNvSpPr>
            <a:spLocks noGrp="1" noChangeArrowheads="1"/>
          </p:cNvSpPr>
          <p:nvPr>
            <p:ph type="dt" sz="half" idx="2"/>
          </p:nvPr>
        </p:nvSpPr>
        <p:spPr>
          <a:xfrm>
            <a:off x="457200" y="6245225"/>
            <a:ext cx="2133600" cy="476250"/>
          </a:xfrm>
        </p:spPr>
        <p:txBody>
          <a:bodyPr/>
          <a:lstStyle>
            <a:lvl1pPr>
              <a:defRPr/>
            </a:lvl1pPr>
          </a:lstStyle>
          <a:p>
            <a:endParaRPr lang="es-ES"/>
          </a:p>
        </p:txBody>
      </p:sp>
      <p:sp>
        <p:nvSpPr>
          <p:cNvPr id="77868" name="Rectangle 44"/>
          <p:cNvSpPr>
            <a:spLocks noGrp="1" noChangeArrowheads="1"/>
          </p:cNvSpPr>
          <p:nvPr>
            <p:ph type="ftr" sz="quarter" idx="3"/>
          </p:nvPr>
        </p:nvSpPr>
        <p:spPr>
          <a:xfrm>
            <a:off x="3124200" y="6245225"/>
            <a:ext cx="2895600" cy="476250"/>
          </a:xfrm>
        </p:spPr>
        <p:txBody>
          <a:bodyPr/>
          <a:lstStyle>
            <a:lvl1pPr>
              <a:defRPr/>
            </a:lvl1pPr>
          </a:lstStyle>
          <a:p>
            <a:endParaRPr lang="es-ES"/>
          </a:p>
        </p:txBody>
      </p:sp>
      <p:sp>
        <p:nvSpPr>
          <p:cNvPr id="77869" name="Rectangle 45"/>
          <p:cNvSpPr>
            <a:spLocks noGrp="1" noChangeArrowheads="1"/>
          </p:cNvSpPr>
          <p:nvPr>
            <p:ph type="sldNum" sz="quarter" idx="4"/>
          </p:nvPr>
        </p:nvSpPr>
        <p:spPr>
          <a:xfrm>
            <a:off x="6553200" y="6245225"/>
            <a:ext cx="2133600" cy="476250"/>
          </a:xfrm>
        </p:spPr>
        <p:txBody>
          <a:bodyPr/>
          <a:lstStyle>
            <a:lvl1pPr>
              <a:defRPr/>
            </a:lvl1pPr>
          </a:lstStyle>
          <a:p>
            <a:fld id="{72713F43-A773-49B4-903E-60F4F93C3ACB}"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1B167A7-AD8C-4538-83F6-35342ABD5240}"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8750"/>
            <a:ext cx="2057400" cy="59721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58750"/>
            <a:ext cx="6019800" cy="59721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D86D5F1-1C3B-49BB-94B1-FB25ACB5E7EB}"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158750"/>
            <a:ext cx="8229600" cy="597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553200" y="6243638"/>
            <a:ext cx="2133600" cy="457200"/>
          </a:xfrm>
        </p:spPr>
        <p:txBody>
          <a:bodyPr/>
          <a:lstStyle>
            <a:lvl1pPr>
              <a:defRPr/>
            </a:lvl1pPr>
          </a:lstStyle>
          <a:p>
            <a:fld id="{4344EE57-86FA-46FA-A168-3CB4AF6F005B}"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8D81235-1D1A-41AB-A40C-316162A35599}"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4A0FCBE-EABE-465B-8CAF-BFDC2F6E7D7C}"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D13DA8B-003D-4EFF-914C-8B034466BB12}"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5395362-EF40-464B-B0C7-15AA8B331A75}"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635D00B-C97A-4B26-A7F3-3CD154A29E0D}"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8CAA5EFA-641F-47F8-9016-13298C50EC72}"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7E5BE8C-A8D4-445F-B6FE-A7C2FD66099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14CAFD7-D1E9-43F6-A409-3FCA22303DEB}"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76802" name="Group 2"/>
          <p:cNvGrpSpPr>
            <a:grpSpLocks/>
          </p:cNvGrpSpPr>
          <p:nvPr/>
        </p:nvGrpSpPr>
        <p:grpSpPr bwMode="auto">
          <a:xfrm>
            <a:off x="0" y="0"/>
            <a:ext cx="9140825" cy="6851650"/>
            <a:chOff x="0" y="0"/>
            <a:chExt cx="5758" cy="4316"/>
          </a:xfrm>
        </p:grpSpPr>
        <p:sp>
          <p:nvSpPr>
            <p:cNvPr id="7680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0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0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0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s-ES"/>
            </a:p>
          </p:txBody>
        </p:sp>
        <p:sp>
          <p:nvSpPr>
            <p:cNvPr id="7680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0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0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1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1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1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s-ES"/>
            </a:p>
          </p:txBody>
        </p:sp>
        <p:sp>
          <p:nvSpPr>
            <p:cNvPr id="7681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ES"/>
            </a:p>
          </p:txBody>
        </p:sp>
        <p:sp>
          <p:nvSpPr>
            <p:cNvPr id="7681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ES"/>
            </a:p>
          </p:txBody>
        </p:sp>
        <p:grpSp>
          <p:nvGrpSpPr>
            <p:cNvPr id="76815" name="Group 15"/>
            <p:cNvGrpSpPr>
              <a:grpSpLocks/>
            </p:cNvGrpSpPr>
            <p:nvPr/>
          </p:nvGrpSpPr>
          <p:grpSpPr bwMode="auto">
            <a:xfrm>
              <a:off x="192" y="2284"/>
              <a:ext cx="1254" cy="923"/>
              <a:chOff x="192" y="2284"/>
              <a:chExt cx="1254" cy="923"/>
            </a:xfrm>
          </p:grpSpPr>
          <p:sp>
            <p:nvSpPr>
              <p:cNvPr id="7681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s-ES"/>
              </a:p>
            </p:txBody>
          </p:sp>
          <p:sp>
            <p:nvSpPr>
              <p:cNvPr id="7681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1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s-ES"/>
              </a:p>
            </p:txBody>
          </p:sp>
          <p:sp>
            <p:nvSpPr>
              <p:cNvPr id="7681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2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ES"/>
              </a:p>
            </p:txBody>
          </p:sp>
          <p:sp>
            <p:nvSpPr>
              <p:cNvPr id="7683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s-ES"/>
              </a:p>
            </p:txBody>
          </p:sp>
          <p:sp>
            <p:nvSpPr>
              <p:cNvPr id="7683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s-ES"/>
              </a:p>
            </p:txBody>
          </p:sp>
          <p:sp>
            <p:nvSpPr>
              <p:cNvPr id="7683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s-ES"/>
              </a:p>
            </p:txBody>
          </p:sp>
          <p:sp>
            <p:nvSpPr>
              <p:cNvPr id="7683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s-ES"/>
              </a:p>
            </p:txBody>
          </p:sp>
          <p:sp>
            <p:nvSpPr>
              <p:cNvPr id="7684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s-ES"/>
              </a:p>
            </p:txBody>
          </p:sp>
        </p:grpSp>
      </p:grpSp>
      <p:sp>
        <p:nvSpPr>
          <p:cNvPr id="7684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7684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7684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
          </a:p>
        </p:txBody>
      </p:sp>
      <p:sp>
        <p:nvSpPr>
          <p:cNvPr id="7684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S"/>
          </a:p>
        </p:txBody>
      </p:sp>
      <p:sp>
        <p:nvSpPr>
          <p:cNvPr id="7684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00446267-BD0B-4534-A060-E36C018CEA1A}"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http://water.usgs.gov/gotita/images/phdiagram.gif"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k12science.org/curriculum/dipproj2/es/fieldbook/ph.shtml" TargetMode="External"/><Relationship Id="rId2" Type="http://schemas.openxmlformats.org/officeDocument/2006/relationships/hyperlink" Target="http://clara.ciceana.org.mx/toma_accion/monitorea_el_agua.html#7" TargetMode="External"/><Relationship Id="rId1" Type="http://schemas.openxmlformats.org/officeDocument/2006/relationships/slideLayout" Target="../slideLayouts/slideLayout2.xml"/><Relationship Id="rId4" Type="http://schemas.openxmlformats.org/officeDocument/2006/relationships/hyperlink" Target="http://www.swrcb.ca.gov/nps/docs/cwtguidance/3140fs_span.pdf"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lenntech.com/espanol/images/pH%20y%20a5.gif"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http://www.lenntech.com/espanol/images/pH%20y%20a6.gif"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untitled"/>
          <p:cNvPicPr>
            <a:picLocks noChangeAspect="1" noChangeArrowheads="1"/>
          </p:cNvPicPr>
          <p:nvPr/>
        </p:nvPicPr>
        <p:blipFill>
          <a:blip r:embed="rId2"/>
          <a:srcRect/>
          <a:stretch>
            <a:fillRect/>
          </a:stretch>
        </p:blipFill>
        <p:spPr bwMode="auto">
          <a:xfrm>
            <a:off x="4140200" y="5013325"/>
            <a:ext cx="1600200" cy="1504950"/>
          </a:xfrm>
          <a:prstGeom prst="rect">
            <a:avLst/>
          </a:prstGeom>
          <a:noFill/>
        </p:spPr>
      </p:pic>
      <p:sp>
        <p:nvSpPr>
          <p:cNvPr id="2056" name="Rectangle 8"/>
          <p:cNvSpPr>
            <a:spLocks noChangeArrowheads="1"/>
          </p:cNvSpPr>
          <p:nvPr/>
        </p:nvSpPr>
        <p:spPr bwMode="auto">
          <a:xfrm>
            <a:off x="2124075" y="765175"/>
            <a:ext cx="5530850" cy="3659188"/>
          </a:xfrm>
          <a:prstGeom prst="rect">
            <a:avLst/>
          </a:prstGeom>
          <a:noFill/>
          <a:ln w="9525">
            <a:noFill/>
            <a:miter lim="800000"/>
            <a:headEnd/>
            <a:tailEnd/>
          </a:ln>
          <a:effectLst/>
        </p:spPr>
        <p:txBody>
          <a:bodyPr>
            <a:spAutoFit/>
          </a:bodyPr>
          <a:lstStyle/>
          <a:p>
            <a:endParaRPr lang="es-ES">
              <a:latin typeface="Arial" charset="0"/>
            </a:endParaRPr>
          </a:p>
          <a:p>
            <a:pPr algn="ctr"/>
            <a:r>
              <a:rPr lang="es-MX" sz="2400" b="1">
                <a:latin typeface="Arial" charset="0"/>
              </a:rPr>
              <a:t>ESCUELA SUPERIOR POLITECNICA DEL LITORAL</a:t>
            </a:r>
          </a:p>
          <a:p>
            <a:pPr algn="ctr"/>
            <a:endParaRPr lang="es-ES" sz="2400">
              <a:latin typeface="Arial" charset="0"/>
            </a:endParaRPr>
          </a:p>
          <a:p>
            <a:pPr algn="ctr"/>
            <a:r>
              <a:rPr lang="es-MX" b="1">
                <a:latin typeface="Arial" charset="0"/>
              </a:rPr>
              <a:t>FACULTAD DE INGENIERÍA EN AUDITORIA Y CONTROL DE GESTION</a:t>
            </a:r>
          </a:p>
          <a:p>
            <a:pPr algn="ctr"/>
            <a:endParaRPr lang="es-ES">
              <a:latin typeface="Arial" charset="0"/>
            </a:endParaRPr>
          </a:p>
          <a:p>
            <a:pPr algn="ctr"/>
            <a:r>
              <a:rPr lang="es-MX" b="1">
                <a:latin typeface="Arial" charset="0"/>
              </a:rPr>
              <a:t>TEMA DE ESTUDIO:</a:t>
            </a:r>
            <a:endParaRPr lang="es-ES">
              <a:latin typeface="Arial" charset="0"/>
            </a:endParaRPr>
          </a:p>
          <a:p>
            <a:pPr algn="ctr"/>
            <a:r>
              <a:rPr lang="es-MX">
                <a:latin typeface="Arial" charset="0"/>
              </a:rPr>
              <a:t>CALIDAD DEL AGUA Y EL PH</a:t>
            </a:r>
          </a:p>
          <a:p>
            <a:pPr algn="ctr"/>
            <a:endParaRPr lang="es-ES">
              <a:latin typeface="Arial" charset="0"/>
            </a:endParaRPr>
          </a:p>
          <a:p>
            <a:pPr algn="ctr"/>
            <a:r>
              <a:rPr lang="es-MX" b="1">
                <a:latin typeface="Arial" charset="0"/>
              </a:rPr>
              <a:t>María Fernanda López Rodríguez</a:t>
            </a:r>
            <a:endParaRPr lang="es-ES">
              <a:latin typeface="Arial" charset="0"/>
            </a:endParaRPr>
          </a:p>
          <a:p>
            <a:pPr algn="ctr"/>
            <a:r>
              <a:rPr lang="es-MX" b="1">
                <a:latin typeface="Arial" charset="0"/>
              </a:rPr>
              <a:t>            ICM- ESPOL</a:t>
            </a:r>
            <a:endParaRPr lang="es-ES" b="1">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05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205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otografía de un medidor de pH usado en un laboratorio. "/>
          <p:cNvPicPr>
            <a:picLocks noChangeAspect="1" noChangeArrowheads="1"/>
          </p:cNvPicPr>
          <p:nvPr/>
        </p:nvPicPr>
        <p:blipFill>
          <a:blip r:embed="rId2"/>
          <a:srcRect/>
          <a:stretch>
            <a:fillRect/>
          </a:stretch>
        </p:blipFill>
        <p:spPr bwMode="auto">
          <a:xfrm>
            <a:off x="3276600" y="2924175"/>
            <a:ext cx="2520950" cy="1584325"/>
          </a:xfrm>
          <a:prstGeom prst="rect">
            <a:avLst/>
          </a:prstGeom>
          <a:noFill/>
        </p:spPr>
      </p:pic>
      <p:sp>
        <p:nvSpPr>
          <p:cNvPr id="8196" name="Rectangle 4"/>
          <p:cNvSpPr>
            <a:spLocks noChangeArrowheads="1"/>
          </p:cNvSpPr>
          <p:nvPr/>
        </p:nvSpPr>
        <p:spPr bwMode="auto">
          <a:xfrm>
            <a:off x="-4572000" y="3462338"/>
            <a:ext cx="184150" cy="366712"/>
          </a:xfrm>
          <a:prstGeom prst="rect">
            <a:avLst/>
          </a:prstGeom>
          <a:noFill/>
          <a:ln w="9525">
            <a:noFill/>
            <a:miter lim="800000"/>
            <a:headEnd/>
            <a:tailEnd/>
          </a:ln>
          <a:effectLst/>
        </p:spPr>
        <p:txBody>
          <a:bodyPr wrap="none" anchor="ctr">
            <a:spAutoFit/>
          </a:bodyPr>
          <a:lstStyle/>
          <a:p>
            <a:endParaRPr lang="en-US">
              <a:latin typeface="Arial" charset="0"/>
            </a:endParaRPr>
          </a:p>
        </p:txBody>
      </p:sp>
      <p:sp>
        <p:nvSpPr>
          <p:cNvPr id="8197" name="Rectangle 5"/>
          <p:cNvSpPr>
            <a:spLocks noChangeArrowheads="1"/>
          </p:cNvSpPr>
          <p:nvPr/>
        </p:nvSpPr>
        <p:spPr bwMode="auto">
          <a:xfrm>
            <a:off x="1331913" y="476250"/>
            <a:ext cx="6696075" cy="1581150"/>
          </a:xfrm>
          <a:prstGeom prst="rect">
            <a:avLst/>
          </a:prstGeom>
          <a:noFill/>
          <a:ln w="9525">
            <a:noFill/>
            <a:miter lim="800000"/>
            <a:headEnd/>
            <a:tailEnd/>
          </a:ln>
          <a:effectLst/>
        </p:spPr>
        <p:txBody>
          <a:bodyPr>
            <a:spAutoFit/>
          </a:bodyPr>
          <a:lstStyle/>
          <a:p>
            <a:r>
              <a:rPr lang="es-ES" sz="1400" b="1">
                <a:solidFill>
                  <a:srgbClr val="000000"/>
                </a:solidFill>
                <a:latin typeface="Arial" charset="0"/>
              </a:rPr>
              <a:t>Temperatura del agua</a:t>
            </a:r>
          </a:p>
          <a:p>
            <a:r>
              <a:rPr lang="es-ES" sz="1400">
                <a:latin typeface="Arial" charset="0"/>
              </a:rPr>
              <a:t>La temperatura del agua no es sólo importante para los que se dedican a la natación o a la pesca, pero también para las industrias y aún los peces y las algas. Mucha agua se utiliza para enfriar las plantas generadoras de energía que producen electricidad Estas plantas necesitan enfriar el agua y generalmente la liberan posteriormente al ambiente más caliente que en su estado normal. </a:t>
            </a:r>
            <a:endParaRPr lang="es-ES" sz="1400" b="1">
              <a:latin typeface="Arial" charset="0"/>
            </a:endParaRPr>
          </a:p>
          <a:p>
            <a:r>
              <a:rPr lang="es-ES" sz="1400" b="1">
                <a:solidFill>
                  <a:srgbClr val="003399"/>
                </a:solidFill>
                <a:latin typeface="Arial" charset="0"/>
              </a:rPr>
              <a:t>El medidor de pH evalúa la acidez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dissolve">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dissolve">
                                      <p:cBhvr>
                                        <p:cTn id="12"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ChangeArrowheads="1"/>
          </p:cNvSpPr>
          <p:nvPr/>
        </p:nvSpPr>
        <p:spPr bwMode="auto">
          <a:xfrm>
            <a:off x="323850" y="334963"/>
            <a:ext cx="8569325" cy="4343400"/>
          </a:xfrm>
          <a:prstGeom prst="rect">
            <a:avLst/>
          </a:prstGeom>
          <a:noFill/>
          <a:ln w="9525">
            <a:noFill/>
            <a:miter lim="800000"/>
            <a:headEnd/>
            <a:tailEnd/>
          </a:ln>
          <a:effectLst/>
        </p:spPr>
        <p:txBody>
          <a:bodyPr tIns="152352" bIns="38088" anchor="ctr">
            <a:spAutoFit/>
          </a:bodyPr>
          <a:lstStyle/>
          <a:p>
            <a:r>
              <a:rPr lang="es-ES" sz="1600">
                <a:latin typeface="Arial" charset="0"/>
                <a:cs typeface="Times New Roman" pitchFamily="18" charset="0"/>
              </a:rPr>
              <a:t>La Encuesta Geológica de los Estados Unidos analiza cientos de miles de muestras de agua cada año. Muchas de estas mediciones se llevan a cabo exactamente en el mismo sitio, y muchas más son analizadas en el laboratorio. El pH es una evaluación muy importante del agua.</a:t>
            </a:r>
          </a:p>
          <a:p>
            <a:pPr eaLnBrk="0" hangingPunct="0"/>
            <a:r>
              <a:rPr lang="es-ES" sz="1600" b="1">
                <a:latin typeface="Arial" charset="0"/>
                <a:cs typeface="Times New Roman" pitchFamily="18" charset="0"/>
              </a:rPr>
              <a:t>¿Cómo trabaja el medidor de pH?</a:t>
            </a:r>
            <a:r>
              <a:rPr lang="es-ES" sz="1600">
                <a:latin typeface="Arial" charset="0"/>
                <a:cs typeface="Times New Roman" pitchFamily="18" charset="0"/>
              </a:rPr>
              <a:t> </a:t>
            </a:r>
          </a:p>
          <a:p>
            <a:pPr eaLnBrk="0" hangingPunct="0"/>
            <a:r>
              <a:rPr lang="es-ES" sz="1600">
                <a:latin typeface="Arial" charset="0"/>
                <a:cs typeface="Times New Roman" pitchFamily="18" charset="0"/>
              </a:rPr>
              <a:t>La muestra de agua se coloca en una pequeña taza y la pipeta de vidrio al final del brazo retractable se coloca en el agua. La parte posterior del tubo se conecta a la caja principal a través de alambres eléctricos y en la punta del tubo se encuentra un bulbo delgado de vidrio. Dentro del tubo se encuentran dos electrodos que miden el voltaje eléctrico. Un electrodo yace dentro de un líquido que tiene una acidez programada (pH). El otro electrodo responde a la acidez de la muestra del agua. El voltaje del segundo electrodo responde a la muestra programada de pH que se encuentra en el primer electrodo. Un voltímetro colocado en el tubo mide la diferencia entre estas dos muestras. El medidor calcula la diferencia de voltaje en pH y la muestra en la pequeña pantalla del aparato</a:t>
            </a:r>
            <a:endParaRPr lang="es-ES" sz="1600" b="1">
              <a:latin typeface="Arial" charset="0"/>
              <a:cs typeface="Arial" charset="0"/>
            </a:endParaRPr>
          </a:p>
          <a:p>
            <a:pPr eaLnBrk="0" hangingPunct="0"/>
            <a:r>
              <a:rPr lang="es-ES" sz="2400" b="1">
                <a:latin typeface="Times New Roman" pitchFamily="18" charset="0"/>
                <a:cs typeface="Times New Roman" pitchFamily="18" charset="0"/>
              </a:rPr>
              <a:t>Propiedades del Agua: pH</a:t>
            </a:r>
            <a:endParaRPr lang="es-ES" sz="2400" b="1">
              <a:latin typeface="Arial" charset="0"/>
              <a:cs typeface="Arial" charset="0"/>
            </a:endParaRPr>
          </a:p>
          <a:p>
            <a:pPr eaLnBrk="0" hangingPunct="0"/>
            <a:endParaRPr lang="es-ES" sz="2400">
              <a:latin typeface="Arial" charset="0"/>
            </a:endParaRPr>
          </a:p>
        </p:txBody>
      </p:sp>
      <p:pic>
        <p:nvPicPr>
          <p:cNvPr id="9218" name="Picture 2" descr="Diagrama de pH. "/>
          <p:cNvPicPr>
            <a:picLocks noChangeAspect="1" noChangeArrowheads="1"/>
          </p:cNvPicPr>
          <p:nvPr/>
        </p:nvPicPr>
        <p:blipFill>
          <a:blip r:embed="rId2" r:link="rId3"/>
          <a:srcRect/>
          <a:stretch>
            <a:fillRect/>
          </a:stretch>
        </p:blipFill>
        <p:spPr bwMode="auto">
          <a:xfrm>
            <a:off x="2195513" y="4365625"/>
            <a:ext cx="4319587" cy="21177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circle(in)">
                                      <p:cBhvr>
                                        <p:cTn id="7" dur="2000"/>
                                        <p:tgtEl>
                                          <p:spTgt spid="92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circle(in)">
                                      <p:cBhvr>
                                        <p:cTn id="12"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79388" y="352425"/>
            <a:ext cx="8785225" cy="5708650"/>
          </a:xfrm>
          <a:prstGeom prst="rect">
            <a:avLst/>
          </a:prstGeom>
          <a:noFill/>
          <a:ln w="9525">
            <a:noFill/>
            <a:miter lim="800000"/>
            <a:headEnd/>
            <a:tailEnd/>
          </a:ln>
          <a:effectLst/>
        </p:spPr>
        <p:txBody>
          <a:bodyPr anchor="ctr">
            <a:spAutoFit/>
          </a:bodyPr>
          <a:lstStyle/>
          <a:p>
            <a:pPr algn="ctr"/>
            <a:r>
              <a:rPr lang="es-ES" sz="2400" b="1">
                <a:latin typeface="Arial" charset="0"/>
              </a:rPr>
              <a:t>Qué mide el pH?</a:t>
            </a:r>
            <a:endParaRPr lang="es-ES" sz="2400">
              <a:latin typeface="Arial" charset="0"/>
            </a:endParaRPr>
          </a:p>
          <a:p>
            <a:pPr algn="ctr"/>
            <a:r>
              <a:rPr lang="es-ES" sz="1200">
                <a:latin typeface="Arial" charset="0"/>
              </a:rPr>
              <a:t/>
            </a:r>
            <a:br>
              <a:rPr lang="es-ES" sz="1200">
                <a:latin typeface="Arial" charset="0"/>
              </a:rPr>
            </a:br>
            <a:r>
              <a:rPr lang="es-ES" sz="1600">
                <a:latin typeface="Arial" charset="0"/>
              </a:rPr>
              <a:t>El pH es la concentración de iones hidrógeno de una solución y se utiliza para medir la acidez o la alcalinidad del agua. Por ejemplo, los limones, las naranjas y el vinagre contienen cantidades altas de ácido, o sea, son muy "ácidos." Los ácidos pueden picar o arder al contacto con la piel, algo así como lo que se siente cuando uno se come ciertas frutas al tener una llaga en la boca. La escala de pH comprende desde el 0 (muy ácido) hasta el 14 (muy básico), mientras que el 7 representa un valor neutral. El pH del agua natural usualmente se encuentra entre el 6.5 y el 8.2.  </a:t>
            </a:r>
          </a:p>
          <a:p>
            <a:pPr algn="ctr"/>
            <a:r>
              <a:rPr lang="es-ES" sz="1600" b="1">
                <a:latin typeface="Arial" charset="0"/>
              </a:rPr>
              <a:t>¿Por qué es importante el pH?</a:t>
            </a:r>
            <a:endParaRPr lang="es-ES" sz="1600">
              <a:latin typeface="Arial" charset="0"/>
            </a:endParaRPr>
          </a:p>
          <a:p>
            <a:pPr algn="ctr"/>
            <a:r>
              <a:rPr lang="es-ES" sz="1600">
                <a:latin typeface="Arial" charset="0"/>
              </a:rPr>
              <a:t>Hay muchos organismos que no pueden sobrevivir dentro del agua con niveles extremadamente altos o bajos en pH (por ejemplo 9.6 o 4.5). Los peces muy jóvenes y los insectos son muy sensibles a los cambios en los niveles de pH y, de hecho, la mayor parte de los organismos acuáticos se adaptan a un nivel específico de pH y pueden morir si el nivel cambia, hasta en una cantidad mínima. Los niveles de pH son afectados por los residuos industriales, los escurrimientos agrícolas o el drenaje de las operaciones mineras que no se manejan adecuadamente. </a:t>
            </a:r>
          </a:p>
          <a:p>
            <a:pPr algn="ctr"/>
            <a:r>
              <a:rPr lang="es-ES" sz="1200">
                <a:latin typeface="Arial" charset="0"/>
              </a:rPr>
              <a:t/>
            </a:r>
            <a:br>
              <a:rPr lang="es-ES" sz="1200">
                <a:latin typeface="Arial" charset="0"/>
              </a:rPr>
            </a:br>
            <a:r>
              <a:rPr lang="es-ES" sz="2400" b="1">
                <a:latin typeface="Arial" charset="0"/>
              </a:rPr>
              <a:t>¿Cuál es la escala del pH?</a:t>
            </a:r>
            <a:endParaRPr lang="es-ES" sz="2400">
              <a:latin typeface="Arial" charset="0"/>
            </a:endParaRPr>
          </a:p>
          <a:p>
            <a:pPr algn="ctr"/>
            <a:r>
              <a:rPr lang="es-ES" sz="1200">
                <a:latin typeface="Arial" charset="0"/>
              </a:rPr>
              <a:t> </a:t>
            </a:r>
            <a:br>
              <a:rPr lang="es-ES" sz="1200">
                <a:latin typeface="Arial" charset="0"/>
              </a:rPr>
            </a:br>
            <a:r>
              <a:rPr lang="es-ES" sz="1600">
                <a:latin typeface="Arial" charset="0"/>
              </a:rPr>
              <a:t>Más Ácido         Neutral            Más Básico </a:t>
            </a:r>
          </a:p>
          <a:p>
            <a:pPr algn="ctr"/>
            <a:r>
              <a:rPr lang="es-ES" sz="1600">
                <a:latin typeface="Arial" charset="0"/>
              </a:rPr>
              <a:t/>
            </a:r>
            <a:br>
              <a:rPr lang="es-ES" sz="1600">
                <a:latin typeface="Arial" charset="0"/>
              </a:rPr>
            </a:br>
            <a:r>
              <a:rPr lang="es-ES" sz="1200">
                <a:latin typeface="Arial" charset="0"/>
              </a:rPr>
              <a:t>         0 1 2 3 4 5 6 7 8 9 10 11 12 13 14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strVal val="#ppt_w*0.70"/>
                                          </p:val>
                                        </p:tav>
                                        <p:tav tm="100000">
                                          <p:val>
                                            <p:strVal val="#ppt_w"/>
                                          </p:val>
                                        </p:tav>
                                      </p:tavLst>
                                    </p:anim>
                                    <p:anim calcmode="lin" valueType="num">
                                      <p:cBhvr>
                                        <p:cTn id="8" dur="1000" fill="hold"/>
                                        <p:tgtEl>
                                          <p:spTgt spid="10242"/>
                                        </p:tgtEl>
                                        <p:attrNameLst>
                                          <p:attrName>ppt_h</p:attrName>
                                        </p:attrNameLst>
                                      </p:cBhvr>
                                      <p:tavLst>
                                        <p:tav tm="0">
                                          <p:val>
                                            <p:strVal val="#ppt_h"/>
                                          </p:val>
                                        </p:tav>
                                        <p:tav tm="100000">
                                          <p:val>
                                            <p:strVal val="#ppt_h"/>
                                          </p:val>
                                        </p:tav>
                                      </p:tavLst>
                                    </p:anim>
                                    <p:animEffect transition="in" filter="fade">
                                      <p:cBhvr>
                                        <p:cTn id="9" dur="1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50825" y="1104900"/>
            <a:ext cx="8713788" cy="4625975"/>
          </a:xfrm>
          <a:prstGeom prst="rect">
            <a:avLst/>
          </a:prstGeom>
          <a:noFill/>
          <a:ln w="9525">
            <a:noFill/>
            <a:miter lim="800000"/>
            <a:headEnd/>
            <a:tailEnd/>
          </a:ln>
          <a:effectLst/>
        </p:spPr>
        <p:txBody>
          <a:bodyPr bIns="0" anchor="ctr">
            <a:spAutoFit/>
          </a:bodyPr>
          <a:lstStyle/>
          <a:p>
            <a:pPr algn="ctr"/>
            <a:endParaRPr lang="es-ES" sz="1000">
              <a:latin typeface="Arial" charset="0"/>
            </a:endParaRPr>
          </a:p>
          <a:p>
            <a:pPr algn="ctr"/>
            <a:endParaRPr lang="es-ES" sz="1000" b="1">
              <a:latin typeface="Arial" charset="0"/>
            </a:endParaRPr>
          </a:p>
          <a:p>
            <a:pPr algn="ctr"/>
            <a:endParaRPr lang="es-ES" sz="1200" b="1">
              <a:latin typeface="Arial" charset="0"/>
            </a:endParaRPr>
          </a:p>
          <a:p>
            <a:pPr algn="ctr"/>
            <a:r>
              <a:rPr lang="es-ES" sz="2000" b="1">
                <a:latin typeface="Arial" charset="0"/>
              </a:rPr>
              <a:t>PH CON RESPECTO A LOS ALIMENTOS Y SU INFLUENCIA CON LA VIDA HUMANA</a:t>
            </a:r>
            <a:r>
              <a:rPr lang="es-ES" sz="1100">
                <a:latin typeface="Arial" charset="0"/>
              </a:rPr>
              <a:t> </a:t>
            </a:r>
          </a:p>
          <a:p>
            <a:pPr algn="ctr"/>
            <a:endParaRPr lang="es-ES" sz="1100">
              <a:latin typeface="Arial" charset="0"/>
            </a:endParaRPr>
          </a:p>
          <a:p>
            <a:pPr algn="ctr"/>
            <a:endParaRPr lang="es-ES" sz="1100">
              <a:latin typeface="Arial" charset="0"/>
            </a:endParaRPr>
          </a:p>
          <a:p>
            <a:pPr algn="ctr"/>
            <a:endParaRPr lang="es-ES" sz="1100">
              <a:latin typeface="Arial" charset="0"/>
            </a:endParaRPr>
          </a:p>
          <a:p>
            <a:r>
              <a:rPr lang="es-ES" sz="1400">
                <a:latin typeface="Arial" charset="0"/>
              </a:rPr>
              <a:t>El control del pH es muy importante en la elaboración de los productos alimentarios, tanto como indicador de las condiciones higiénicas como para el control de los procesos de transformación. El pH, como la temperatura y la humedad, son importantes para la conservación de los alimentos. De ahí que generalmente, disminuyendo el valor de pH de un producto, aumente el período de conservación. Por ejemplo, el tratamiento de alimentos en una  atmósfera modificada con pH inferior a 4,6 puede inhibir la multiplicación de agentes patógenos como el "Clostridium botulinum".</a:t>
            </a:r>
          </a:p>
          <a:p>
            <a:r>
              <a:rPr lang="en-US" sz="1400">
                <a:latin typeface="Arial" charset="0"/>
              </a:rPr>
              <a:t>El pH de un alimento es la medida de su acidez o alcalinidad (por ej. el jugo de limón es ácido y el  bicarbonato de sodio, básico o alcalino).</a:t>
            </a:r>
            <a:endParaRPr lang="es-ES" sz="1400">
              <a:latin typeface="Arial" charset="0"/>
            </a:endParaRPr>
          </a:p>
          <a:p>
            <a:r>
              <a:rPr lang="en-US" sz="1400">
                <a:latin typeface="Arial" charset="0"/>
              </a:rPr>
              <a:t>El valor de pH 7 corresponde a alimentos neutros, los valores por debajo de 7 a alimentos ácidos y los valores de pH por encima de 7 a alimentos básicos.</a:t>
            </a:r>
            <a:endParaRPr lang="es-ES" sz="1400">
              <a:latin typeface="Arial" charset="0"/>
            </a:endParaRPr>
          </a:p>
          <a:p>
            <a:r>
              <a:rPr lang="en-US" sz="1400">
                <a:latin typeface="Arial" charset="0"/>
              </a:rPr>
              <a:t>Cuando el alimento tiene un pH mayor que 7, es muy susceptible a la contaminación bacteriana.</a:t>
            </a:r>
            <a:endParaRPr lang="es-ES" sz="1400">
              <a:latin typeface="Arial" charset="0"/>
            </a:endParaRPr>
          </a:p>
          <a:p>
            <a:r>
              <a:rPr lang="en-US" sz="1400">
                <a:latin typeface="Arial" charset="0"/>
              </a:rPr>
              <a:t>Generalmente, en los alimentos que poseen un pH menor de 4,5 no se desarrollarán bacterias patógenas. Cuando el pH es bajo (pH ácido), el alimento se conserva mejor pero debe tenerse en cuenta que es más susceptible a daños por  hongos y/o levaduras</a:t>
            </a:r>
            <a:r>
              <a:rPr lang="en-US" sz="1100">
                <a:latin typeface="Arial" charset="0"/>
              </a:rPr>
              <a:t>.</a:t>
            </a:r>
            <a:r>
              <a:rPr lang="es-ES" sz="1100">
                <a:latin typeface="Arial"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Effect transition="in" filter="fade">
                                      <p:cBhvr>
                                        <p:cTn id="9"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4522788" y="820738"/>
            <a:ext cx="254000" cy="244475"/>
          </a:xfrm>
          <a:prstGeom prst="rect">
            <a:avLst/>
          </a:prstGeom>
          <a:noFill/>
          <a:ln w="9525">
            <a:noFill/>
            <a:miter lim="800000"/>
            <a:headEnd/>
            <a:tailEnd/>
          </a:ln>
          <a:effectLst/>
        </p:spPr>
        <p:txBody>
          <a:bodyPr wrap="none" anchor="ctr">
            <a:spAutoFit/>
          </a:bodyPr>
          <a:lstStyle/>
          <a:p>
            <a:r>
              <a:rPr lang="es-ES" sz="1000">
                <a:latin typeface="Arial" charset="0"/>
                <a:cs typeface="Times New Roman" pitchFamily="18" charset="0"/>
              </a:rPr>
              <a:t>  </a:t>
            </a:r>
            <a:endParaRPr lang="es-ES">
              <a:latin typeface="Arial" charset="0"/>
            </a:endParaRPr>
          </a:p>
        </p:txBody>
      </p:sp>
      <p:pic>
        <p:nvPicPr>
          <p:cNvPr id="12290" name="Picture 2" descr="comer"/>
          <p:cNvPicPr>
            <a:picLocks noChangeAspect="1" noChangeArrowheads="1"/>
          </p:cNvPicPr>
          <p:nvPr/>
        </p:nvPicPr>
        <p:blipFill>
          <a:blip r:embed="rId2"/>
          <a:srcRect/>
          <a:stretch>
            <a:fillRect/>
          </a:stretch>
        </p:blipFill>
        <p:spPr bwMode="auto">
          <a:xfrm>
            <a:off x="3132138" y="260350"/>
            <a:ext cx="3313112" cy="2047875"/>
          </a:xfrm>
          <a:prstGeom prst="rect">
            <a:avLst/>
          </a:prstGeom>
          <a:noFill/>
        </p:spPr>
      </p:pic>
      <p:sp>
        <p:nvSpPr>
          <p:cNvPr id="12292" name="Rectangle 4"/>
          <p:cNvSpPr>
            <a:spLocks noChangeArrowheads="1"/>
          </p:cNvSpPr>
          <p:nvPr/>
        </p:nvSpPr>
        <p:spPr bwMode="auto">
          <a:xfrm>
            <a:off x="179388" y="2843213"/>
            <a:ext cx="8785225" cy="3470275"/>
          </a:xfrm>
          <a:prstGeom prst="rect">
            <a:avLst/>
          </a:prstGeom>
          <a:noFill/>
          <a:ln w="9525">
            <a:noFill/>
            <a:miter lim="800000"/>
            <a:headEnd/>
            <a:tailEnd/>
          </a:ln>
          <a:effectLst/>
        </p:spPr>
        <p:txBody>
          <a:bodyPr anchor="ctr">
            <a:spAutoFit/>
          </a:bodyPr>
          <a:lstStyle/>
          <a:p>
            <a:r>
              <a:rPr lang="es-ES" sz="1000">
                <a:latin typeface="Arial" charset="0"/>
                <a:cs typeface="Times New Roman" pitchFamily="18" charset="0"/>
              </a:rPr>
              <a:t>  </a:t>
            </a:r>
            <a:r>
              <a:rPr lang="es-ES" sz="1600" b="1">
                <a:latin typeface="Arial" charset="0"/>
                <a:cs typeface="Times New Roman" pitchFamily="18" charset="0"/>
              </a:rPr>
              <a:t>Cuando debemos comer</a:t>
            </a:r>
            <a:r>
              <a:rPr lang="es-ES" sz="1600">
                <a:latin typeface="Arial" charset="0"/>
                <a:cs typeface="Times New Roman" pitchFamily="18" charset="0"/>
              </a:rPr>
              <a:t> </a:t>
            </a:r>
            <a:br>
              <a:rPr lang="es-ES" sz="1600">
                <a:latin typeface="Arial" charset="0"/>
                <a:cs typeface="Times New Roman" pitchFamily="18" charset="0"/>
              </a:rPr>
            </a:br>
            <a:r>
              <a:rPr lang="es-ES" sz="1000">
                <a:latin typeface="Arial" charset="0"/>
                <a:cs typeface="Times New Roman" pitchFamily="18" charset="0"/>
              </a:rPr>
              <a:t/>
            </a:r>
            <a:br>
              <a:rPr lang="es-ES" sz="1000">
                <a:latin typeface="Arial" charset="0"/>
                <a:cs typeface="Times New Roman" pitchFamily="18" charset="0"/>
              </a:rPr>
            </a:br>
            <a:r>
              <a:rPr lang="es-ES" sz="1200">
                <a:latin typeface="Arial" charset="0"/>
                <a:cs typeface="Times New Roman" pitchFamily="18" charset="0"/>
              </a:rPr>
              <a:t>Fortalecer la resistencia a las enfermedades con la alimentación.  Estudios cientificos nos dicen que el organismo cambia su PH durante el dia, esto puede medirse a travez de la saliva y que el momento en que tenemos mas resistencia a las enfermedades es cuando estamos en PH neutro (entre 6 y 7). </a:t>
            </a:r>
            <a:br>
              <a:rPr lang="es-ES" sz="1200">
                <a:latin typeface="Arial" charset="0"/>
                <a:cs typeface="Times New Roman" pitchFamily="18" charset="0"/>
              </a:rPr>
            </a:br>
            <a:r>
              <a:rPr lang="es-ES" sz="1200">
                <a:latin typeface="Arial" charset="0"/>
                <a:cs typeface="Times New Roman" pitchFamily="18" charset="0"/>
              </a:rPr>
              <a:t/>
            </a:r>
            <a:br>
              <a:rPr lang="es-ES" sz="1200">
                <a:latin typeface="Arial" charset="0"/>
                <a:cs typeface="Times New Roman" pitchFamily="18" charset="0"/>
              </a:rPr>
            </a:br>
            <a:r>
              <a:rPr lang="es-ES" sz="1400" b="1">
                <a:latin typeface="Arial" charset="0"/>
                <a:cs typeface="Times New Roman" pitchFamily="18" charset="0"/>
              </a:rPr>
              <a:t>El PH celular y de los líquidos orgánicos debe estar balanceado para una mejor y más resistente salud.</a:t>
            </a:r>
            <a:r>
              <a:rPr lang="es-ES" sz="1400">
                <a:latin typeface="Arial" charset="0"/>
                <a:cs typeface="Times New Roman" pitchFamily="18" charset="0"/>
              </a:rPr>
              <a:t> </a:t>
            </a:r>
            <a:br>
              <a:rPr lang="es-ES" sz="1400">
                <a:latin typeface="Arial" charset="0"/>
                <a:cs typeface="Times New Roman" pitchFamily="18" charset="0"/>
              </a:rPr>
            </a:br>
            <a:r>
              <a:rPr lang="es-ES" sz="1200">
                <a:latin typeface="Arial" charset="0"/>
                <a:cs typeface="Times New Roman" pitchFamily="18" charset="0"/>
              </a:rPr>
              <a:t/>
            </a:r>
            <a:br>
              <a:rPr lang="es-ES" sz="1200">
                <a:latin typeface="Arial" charset="0"/>
                <a:cs typeface="Times New Roman" pitchFamily="18" charset="0"/>
              </a:rPr>
            </a:br>
            <a:r>
              <a:rPr lang="es-ES" sz="1200">
                <a:latin typeface="Arial" charset="0"/>
                <a:cs typeface="Times New Roman" pitchFamily="18" charset="0"/>
              </a:rPr>
              <a:t>1) El PH ácido hace que las cintas de medir PH se tornen amarillas (PH salival). El PH ácido es el foco de todas las enfermedades. El stress cambia el PH a ácido en un 80%. </a:t>
            </a:r>
            <a:br>
              <a:rPr lang="es-ES" sz="1200">
                <a:latin typeface="Arial" charset="0"/>
                <a:cs typeface="Times New Roman" pitchFamily="18" charset="0"/>
              </a:rPr>
            </a:br>
            <a:r>
              <a:rPr lang="es-ES" sz="1200">
                <a:latin typeface="Arial" charset="0"/>
                <a:cs typeface="Times New Roman" pitchFamily="18" charset="0"/>
              </a:rPr>
              <a:t>2) El PH normal hace que las cintas de medir PH se tornen verdes. </a:t>
            </a:r>
            <a:br>
              <a:rPr lang="es-ES" sz="1200">
                <a:latin typeface="Arial" charset="0"/>
                <a:cs typeface="Times New Roman" pitchFamily="18" charset="0"/>
              </a:rPr>
            </a:br>
            <a:r>
              <a:rPr lang="es-ES" sz="1200">
                <a:latin typeface="Arial" charset="0"/>
                <a:cs typeface="Times New Roman" pitchFamily="18" charset="0"/>
              </a:rPr>
              <a:t>3) El PH alcalino hace que las cintas de medir PH se tornen azules.</a:t>
            </a:r>
          </a:p>
          <a:p>
            <a:endParaRPr lang="es-ES" sz="1200">
              <a:latin typeface="Arial" charset="0"/>
              <a:cs typeface="Times New Roman" pitchFamily="18" charset="0"/>
            </a:endParaRPr>
          </a:p>
          <a:p>
            <a:pPr eaLnBrk="0" hangingPunct="0"/>
            <a:r>
              <a:rPr lang="en-US" sz="1200" b="1">
                <a:latin typeface="Arial" charset="0"/>
                <a:cs typeface="Times New Roman" pitchFamily="18" charset="0"/>
              </a:rPr>
              <a:t>DIETA </a:t>
            </a:r>
            <a:endParaRPr lang="es-ES" sz="1200">
              <a:latin typeface="Arial" charset="0"/>
              <a:cs typeface="Times New Roman" pitchFamily="18" charset="0"/>
            </a:endParaRPr>
          </a:p>
          <a:p>
            <a:pPr eaLnBrk="0" hangingPunct="0"/>
            <a:r>
              <a:rPr lang="es-ES" sz="1200">
                <a:latin typeface="Arial" charset="0"/>
                <a:ea typeface="Times New Roman" pitchFamily="18" charset="0"/>
                <a:cs typeface="Arial" charset="0"/>
              </a:rPr>
              <a:t>La dieta alta en proteínas puede alterar el pH de tu cuerpo (debido al exceso de ácidos) causando acidosis que, en condiciones extremas, podría causar la muerte. Además este cambio en pH puede ocasionar problemas gástricos y pérdida de calcio poniéndote en riesgo de osteoporosis.</a:t>
            </a:r>
            <a:endParaRPr lang="es-ES" sz="12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Effect transition="in" filter="fade">
                                      <p:cBhvr>
                                        <p:cTn id="9" dur="5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diamond(in)">
                                      <p:cBhvr>
                                        <p:cTn id="14" dur="2000"/>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wheel(4)">
                                      <p:cBhvr>
                                        <p:cTn id="19" dur="2000"/>
                                        <p:tgtEl>
                                          <p:spTgt spid="12290"/>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2292"/>
                                        </p:tgtEl>
                                        <p:attrNameLst>
                                          <p:attrName>style.visibility</p:attrName>
                                        </p:attrNameLst>
                                      </p:cBhvr>
                                      <p:to>
                                        <p:strVal val="visible"/>
                                      </p:to>
                                    </p:set>
                                    <p:animEffect transition="in" filter="diamond(in)">
                                      <p:cBhvr>
                                        <p:cTn id="24" dur="20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50825" y="457200"/>
            <a:ext cx="8642350" cy="5888038"/>
          </a:xfrm>
          <a:prstGeom prst="rect">
            <a:avLst/>
          </a:prstGeom>
          <a:noFill/>
          <a:ln w="9525">
            <a:noFill/>
            <a:miter lim="800000"/>
            <a:headEnd/>
            <a:tailEnd/>
          </a:ln>
          <a:effectLst/>
        </p:spPr>
        <p:txBody>
          <a:bodyPr anchor="ctr">
            <a:spAutoFit/>
          </a:bodyPr>
          <a:lstStyle/>
          <a:p>
            <a:pPr algn="ctr"/>
            <a:endParaRPr lang="en-US">
              <a:latin typeface="Arial" charset="0"/>
            </a:endParaRPr>
          </a:p>
          <a:p>
            <a:pPr algn="ctr"/>
            <a:r>
              <a:rPr lang="en-US" sz="1200">
                <a:latin typeface="Arial" charset="0"/>
              </a:rPr>
              <a:t/>
            </a:r>
            <a:br>
              <a:rPr lang="en-US" sz="1200">
                <a:latin typeface="Arial" charset="0"/>
              </a:rPr>
            </a:br>
            <a:r>
              <a:rPr lang="en-US" sz="1200">
                <a:latin typeface="Arial" charset="0"/>
              </a:rPr>
              <a:t/>
            </a:r>
            <a:br>
              <a:rPr lang="en-US" sz="1200">
                <a:latin typeface="Arial" charset="0"/>
              </a:rPr>
            </a:br>
            <a:r>
              <a:rPr lang="en-US" b="1">
                <a:latin typeface="Arial" charset="0"/>
              </a:rPr>
              <a:t>Carnes y embutidos</a:t>
            </a:r>
            <a:r>
              <a:rPr lang="en-US">
                <a:latin typeface="Arial" charset="0"/>
              </a:rPr>
              <a:t/>
            </a:r>
            <a:br>
              <a:rPr lang="en-US">
                <a:latin typeface="Arial" charset="0"/>
              </a:rPr>
            </a:br>
            <a:r>
              <a:rPr lang="en-US">
                <a:latin typeface="Arial" charset="0"/>
              </a:rPr>
              <a:t>El pH es un indicador importante de las condiciones de salud y alimentaras del animal en el momento del sacrificio. Los valores típicos deberían rotar entre pH 5.4 y 7.0, y son indicativos de una conservación correcta de la carne. </a:t>
            </a:r>
            <a:br>
              <a:rPr lang="en-US">
                <a:latin typeface="Arial" charset="0"/>
              </a:rPr>
            </a:br>
            <a:r>
              <a:rPr lang="en-US">
                <a:latin typeface="Arial" charset="0"/>
              </a:rPr>
              <a:t>Con el pasar del tiempo, el valor del pH tiende a disminuir. Además, es indicativo del grado de dureza de la carne cortada, debido a que el proceso de acidificación es diverso en los distintos cortes de carne. </a:t>
            </a:r>
          </a:p>
          <a:p>
            <a:pPr algn="ctr"/>
            <a:endParaRPr lang="en-US">
              <a:latin typeface="Arial" charset="0"/>
            </a:endParaRPr>
          </a:p>
          <a:p>
            <a:pPr algn="ctr"/>
            <a:r>
              <a:rPr lang="en-US" sz="1200">
                <a:latin typeface="Arial" charset="0"/>
              </a:rPr>
              <a:t/>
            </a:r>
            <a:br>
              <a:rPr lang="en-US" sz="1200">
                <a:latin typeface="Arial" charset="0"/>
              </a:rPr>
            </a:br>
            <a:r>
              <a:rPr lang="en-US" sz="2000" b="1">
                <a:latin typeface="Arial" charset="0"/>
              </a:rPr>
              <a:t>Bebidas</a:t>
            </a:r>
            <a:r>
              <a:rPr lang="en-US" sz="2000">
                <a:latin typeface="Arial" charset="0"/>
              </a:rPr>
              <a:t/>
            </a:r>
            <a:br>
              <a:rPr lang="en-US" sz="2000">
                <a:latin typeface="Arial" charset="0"/>
              </a:rPr>
            </a:br>
            <a:r>
              <a:rPr lang="en-US">
                <a:latin typeface="Arial" charset="0"/>
              </a:rPr>
              <a:t>El pH es un factor importante en la producción de todos los tipos de bebidas. Incluso pequeños cambios del Ph en las aguas minerales pueden indicar una contaminación de las fuentes o de los estratos naturales.</a:t>
            </a:r>
            <a:br>
              <a:rPr lang="en-US">
                <a:latin typeface="Arial" charset="0"/>
              </a:rPr>
            </a:br>
            <a:r>
              <a:rPr lang="en-US">
                <a:latin typeface="Arial" charset="0"/>
              </a:rPr>
              <a:t>Para la calidad de las bebidas es importante controlar el pH tanto del agua como de los jarabes y zumos. El pH juega un papel crucial en la producción de la cerveza y debe ser controlado regularmente en las diferentes fases de su elaboración, con el fin garantizar un producto con buenos estándares cualitativos. Por ejemplo, el valor pH de algunos ingredientes debe ser controlado para crear condiciones favorables a la fermentación. </a:t>
            </a:r>
            <a:endParaRPr lang="es-ES">
              <a:latin typeface="Arial" charset="0"/>
            </a:endParaRPr>
          </a:p>
        </p:txBody>
      </p:sp>
      <p:sp>
        <p:nvSpPr>
          <p:cNvPr id="13315" name="WordArt 3"/>
          <p:cNvSpPr>
            <a:spLocks noChangeArrowheads="1" noChangeShapeType="1" noTextEdit="1"/>
          </p:cNvSpPr>
          <p:nvPr/>
        </p:nvSpPr>
        <p:spPr bwMode="auto">
          <a:xfrm>
            <a:off x="827088" y="549275"/>
            <a:ext cx="6840537" cy="1430338"/>
          </a:xfrm>
          <a:prstGeom prst="rect">
            <a:avLst/>
          </a:prstGeom>
        </p:spPr>
        <p:txBody>
          <a:bodyPr spcFirstLastPara="1" wrap="none" fromWordArt="1">
            <a:prstTxWarp prst="textArchUp">
              <a:avLst>
                <a:gd name="adj" fmla="val 10800000"/>
              </a:avLst>
            </a:prstTxWarp>
          </a:bodyPr>
          <a:lstStyle/>
          <a:p>
            <a:pPr algn="ctr"/>
            <a:r>
              <a:rPr lang="es-EC" kern="10">
                <a:ln w="9525">
                  <a:solidFill>
                    <a:srgbClr val="000000"/>
                  </a:solidFill>
                  <a:round/>
                  <a:headEnd/>
                  <a:tailEnd/>
                </a:ln>
                <a:solidFill>
                  <a:srgbClr val="000000"/>
                </a:solidFill>
                <a:latin typeface="Algerian"/>
              </a:rPr>
              <a:t>El Ph EN LOS ALIMENTOS</a:t>
            </a:r>
            <a:endParaRPr lang="es-ES" kern="10">
              <a:ln w="9525">
                <a:solidFill>
                  <a:srgbClr val="000000"/>
                </a:solidFill>
                <a:round/>
                <a:headEnd/>
                <a:tailEnd/>
              </a:ln>
              <a:solidFill>
                <a:srgbClr val="000000"/>
              </a:solidFill>
              <a:latin typeface="Algeri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Effect transition="in" filter="fade">
                                      <p:cBhvr>
                                        <p:cTn id="9" dur="500"/>
                                        <p:tgtEl>
                                          <p:spTgt spid="13314"/>
                                        </p:tgtEl>
                                      </p:cBhvr>
                                    </p:animEffect>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1" nodeType="click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plus(in)">
                                      <p:cBhvr>
                                        <p:cTn id="14"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23850" y="123825"/>
            <a:ext cx="8569325" cy="6958013"/>
          </a:xfrm>
          <a:prstGeom prst="rect">
            <a:avLst/>
          </a:prstGeom>
          <a:noFill/>
          <a:ln w="9525">
            <a:noFill/>
            <a:miter lim="800000"/>
            <a:headEnd/>
            <a:tailEnd/>
          </a:ln>
          <a:effectLst/>
        </p:spPr>
        <p:txBody>
          <a:bodyPr anchor="ctr">
            <a:spAutoFit/>
          </a:bodyPr>
          <a:lstStyle/>
          <a:p>
            <a:r>
              <a:rPr lang="en-US" b="1">
                <a:latin typeface="Arial" charset="0"/>
              </a:rPr>
              <a:t>Leche y derivados</a:t>
            </a:r>
            <a:r>
              <a:rPr lang="en-US">
                <a:latin typeface="Arial" charset="0"/>
              </a:rPr>
              <a:t/>
            </a:r>
            <a:br>
              <a:rPr lang="en-US">
                <a:latin typeface="Arial" charset="0"/>
              </a:rPr>
            </a:br>
            <a:r>
              <a:rPr lang="en-US">
                <a:latin typeface="Arial" charset="0"/>
              </a:rPr>
              <a:t>El pH de la leche debe ser controlado desde el momento de la recolección hasta la entrega del producto, ya que es un indicador válido de sus condiciones higiénicas. El valor normal está en torno a 6.8. Valores inferiores a pH 6.8 pueden indicar una infección en el animal, que puede ser grave si el pH es inferior a 4.4.</a:t>
            </a:r>
            <a:br>
              <a:rPr lang="en-US">
                <a:latin typeface="Arial" charset="0"/>
              </a:rPr>
            </a:br>
            <a:r>
              <a:rPr lang="en-US">
                <a:latin typeface="Arial" charset="0"/>
              </a:rPr>
              <a:t>El control del pH puede determinar la presencia de una contaminación de amoníaco debida a pérdidas en las instalaciones de refrigeración.</a:t>
            </a:r>
            <a:br>
              <a:rPr lang="en-US">
                <a:latin typeface="Arial" charset="0"/>
              </a:rPr>
            </a:br>
            <a:endParaRPr lang="en-US">
              <a:latin typeface="Arial" charset="0"/>
            </a:endParaRPr>
          </a:p>
          <a:p>
            <a:r>
              <a:rPr lang="en-US" b="1">
                <a:latin typeface="Arial" charset="0"/>
              </a:rPr>
              <a:t>Pan y pasta</a:t>
            </a:r>
            <a:r>
              <a:rPr lang="en-US">
                <a:latin typeface="Arial" charset="0"/>
              </a:rPr>
              <a:t/>
            </a:r>
            <a:br>
              <a:rPr lang="en-US">
                <a:latin typeface="Arial" charset="0"/>
              </a:rPr>
            </a:br>
            <a:r>
              <a:rPr lang="en-US">
                <a:latin typeface="Arial" charset="0"/>
              </a:rPr>
              <a:t>El pan se conserva más tiempo si su valor pH está comprendido entre 4.0 y 5.8. Las pastas al huevo deben tener un pH ácido para evitar la reproducción de microorganismos patógenos.</a:t>
            </a:r>
            <a:br>
              <a:rPr lang="en-US">
                <a:latin typeface="Arial" charset="0"/>
              </a:rPr>
            </a:br>
            <a:endParaRPr lang="en-US">
              <a:latin typeface="Arial" charset="0"/>
            </a:endParaRPr>
          </a:p>
          <a:p>
            <a:r>
              <a:rPr lang="en-US" b="1">
                <a:latin typeface="Arial" charset="0"/>
              </a:rPr>
              <a:t>Mayonesa y salsas</a:t>
            </a:r>
            <a:r>
              <a:rPr lang="en-US">
                <a:latin typeface="Arial" charset="0"/>
              </a:rPr>
              <a:t/>
            </a:r>
            <a:br>
              <a:rPr lang="en-US">
                <a:latin typeface="Arial" charset="0"/>
              </a:rPr>
            </a:br>
            <a:r>
              <a:rPr lang="en-US">
                <a:latin typeface="Arial" charset="0"/>
              </a:rPr>
              <a:t>Para garantizar la seguridad higiénica de salsas a base de mayonesa, éstas de acidifican agregando el vinagre o el jugo de limón, prologando en este modo el periodo de conservación de los productos.</a:t>
            </a:r>
            <a:br>
              <a:rPr lang="en-US">
                <a:latin typeface="Arial" charset="0"/>
              </a:rPr>
            </a:br>
            <a:endParaRPr lang="en-US">
              <a:latin typeface="Arial" charset="0"/>
            </a:endParaRPr>
          </a:p>
          <a:p>
            <a:r>
              <a:rPr lang="en-US" b="1">
                <a:latin typeface="Arial" charset="0"/>
              </a:rPr>
              <a:t>Mermeladas, jarabes y caramelizados</a:t>
            </a:r>
            <a:r>
              <a:rPr lang="en-US">
                <a:latin typeface="Arial" charset="0"/>
              </a:rPr>
              <a:t/>
            </a:r>
            <a:br>
              <a:rPr lang="en-US">
                <a:latin typeface="Arial" charset="0"/>
              </a:rPr>
            </a:br>
            <a:r>
              <a:rPr lang="en-US">
                <a:latin typeface="Arial" charset="0"/>
              </a:rPr>
              <a:t>El pH del producto terminado influye en el tiempo de conservación de este tipo de alimentos. Para las mermeladas y los jarabes debería ser en torno a pH 3.5 y para los caramelizados entre pH 4.5 y 5.0.</a:t>
            </a:r>
            <a:br>
              <a:rPr lang="en-US">
                <a:latin typeface="Arial" charset="0"/>
              </a:rPr>
            </a:br>
            <a:endParaRPr lang="en-US">
              <a:latin typeface="Arial" charset="0"/>
            </a:endParaRPr>
          </a:p>
          <a:p>
            <a:r>
              <a:rPr lang="en-US">
                <a:latin typeface="Arial" charset="0"/>
              </a:rPr>
              <a:t/>
            </a:r>
            <a:br>
              <a:rPr lang="en-US">
                <a:latin typeface="Arial" charset="0"/>
              </a:rPr>
            </a:br>
            <a:endParaRPr lang="en-US">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strVal val="#ppt_w*0.70"/>
                                          </p:val>
                                        </p:tav>
                                        <p:tav tm="100000">
                                          <p:val>
                                            <p:strVal val="#ppt_w"/>
                                          </p:val>
                                        </p:tav>
                                      </p:tavLst>
                                    </p:anim>
                                    <p:anim calcmode="lin" valueType="num">
                                      <p:cBhvr>
                                        <p:cTn id="8" dur="1000" fill="hold"/>
                                        <p:tgtEl>
                                          <p:spTgt spid="14338"/>
                                        </p:tgtEl>
                                        <p:attrNameLst>
                                          <p:attrName>ppt_h</p:attrName>
                                        </p:attrNameLst>
                                      </p:cBhvr>
                                      <p:tavLst>
                                        <p:tav tm="0">
                                          <p:val>
                                            <p:strVal val="#ppt_h"/>
                                          </p:val>
                                        </p:tav>
                                        <p:tav tm="100000">
                                          <p:val>
                                            <p:strVal val="#ppt_h"/>
                                          </p:val>
                                        </p:tav>
                                      </p:tavLst>
                                    </p:anim>
                                    <p:animEffect transition="in" filter="fade">
                                      <p:cBhvr>
                                        <p:cTn id="9" dur="1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68313" y="620713"/>
            <a:ext cx="8229600" cy="5472112"/>
          </a:xfrm>
        </p:spPr>
        <p:txBody>
          <a:bodyPr/>
          <a:lstStyle/>
          <a:p>
            <a:pPr>
              <a:lnSpc>
                <a:spcPct val="80000"/>
              </a:lnSpc>
            </a:pPr>
            <a:endParaRPr lang="en-US" sz="2400" b="1">
              <a:effectLst/>
            </a:endParaRPr>
          </a:p>
          <a:p>
            <a:pPr>
              <a:lnSpc>
                <a:spcPct val="80000"/>
              </a:lnSpc>
            </a:pPr>
            <a:r>
              <a:rPr lang="en-US" sz="2400" b="1">
                <a:effectLst/>
              </a:rPr>
              <a:t>Mariscos</a:t>
            </a:r>
            <a:r>
              <a:rPr lang="en-US" sz="2400">
                <a:effectLst/>
              </a:rPr>
              <a:t/>
            </a:r>
            <a:br>
              <a:rPr lang="en-US" sz="2400">
                <a:effectLst/>
              </a:rPr>
            </a:br>
            <a:endParaRPr lang="en-US" sz="2400">
              <a:effectLst/>
            </a:endParaRPr>
          </a:p>
          <a:p>
            <a:pPr>
              <a:lnSpc>
                <a:spcPct val="80000"/>
              </a:lnSpc>
              <a:buFont typeface="Wingdings" pitchFamily="2" charset="2"/>
              <a:buNone/>
            </a:pPr>
            <a:r>
              <a:rPr lang="en-US" sz="2000">
                <a:effectLst/>
              </a:rPr>
              <a:t>    </a:t>
            </a:r>
            <a:r>
              <a:rPr lang="en-US" sz="1800">
                <a:effectLst/>
              </a:rPr>
              <a:t>Durante la estabulación de moluscos como las conchas y las almejas, el pH es un indicador del correcto desarrollo de este procedimiento de depuración.</a:t>
            </a:r>
            <a:br>
              <a:rPr lang="en-US" sz="1800">
                <a:effectLst/>
              </a:rPr>
            </a:br>
            <a:endParaRPr lang="en-US" sz="1800">
              <a:effectLst/>
            </a:endParaRPr>
          </a:p>
          <a:p>
            <a:pPr>
              <a:lnSpc>
                <a:spcPct val="80000"/>
              </a:lnSpc>
            </a:pPr>
            <a:r>
              <a:rPr lang="en-US" sz="2000" b="1">
                <a:effectLst/>
              </a:rPr>
              <a:t>Fruta y verdura</a:t>
            </a:r>
            <a:r>
              <a:rPr lang="en-US" sz="2000">
                <a:effectLst/>
              </a:rPr>
              <a:t/>
            </a:r>
            <a:br>
              <a:rPr lang="en-US" sz="2000">
                <a:effectLst/>
              </a:rPr>
            </a:br>
            <a:endParaRPr lang="en-US" sz="2000">
              <a:effectLst/>
            </a:endParaRPr>
          </a:p>
          <a:p>
            <a:pPr>
              <a:lnSpc>
                <a:spcPct val="80000"/>
              </a:lnSpc>
              <a:buFont typeface="Wingdings" pitchFamily="2" charset="2"/>
              <a:buNone/>
            </a:pPr>
            <a:r>
              <a:rPr lang="en-US" sz="2000">
                <a:effectLst/>
              </a:rPr>
              <a:t>    UN valor pH entre 2.5 y 5.5 prolonga la conservación de la fruta fresca e inhibe la reproducción de microorganismos. Lo mismo ocurre con la verdura en un intervalo entre 4.6 y 6.4 pH.</a:t>
            </a:r>
            <a:br>
              <a:rPr lang="en-US" sz="2000">
                <a:effectLst/>
              </a:rPr>
            </a:br>
            <a:endParaRPr lang="en-US" sz="2000">
              <a:effectLst/>
            </a:endParaRPr>
          </a:p>
          <a:p>
            <a:pPr>
              <a:lnSpc>
                <a:spcPct val="80000"/>
              </a:lnSpc>
            </a:pPr>
            <a:r>
              <a:rPr lang="en-US" sz="2000" b="1">
                <a:effectLst/>
              </a:rPr>
              <a:t>Alimentos cocinados</a:t>
            </a:r>
            <a:r>
              <a:rPr lang="en-US" sz="2000">
                <a:effectLst/>
              </a:rPr>
              <a:t/>
            </a:r>
            <a:br>
              <a:rPr lang="en-US" sz="2000">
                <a:effectLst/>
              </a:rPr>
            </a:br>
            <a:r>
              <a:rPr lang="en-US" sz="2000">
                <a:effectLst/>
              </a:rPr>
              <a:t>Un valor pH 4.5 es la forma más sencilla de garantizar la estabilidad del producto.</a:t>
            </a:r>
            <a:br>
              <a:rPr lang="en-US" sz="2000">
                <a:effectLst/>
              </a:rPr>
            </a:br>
            <a:r>
              <a:rPr lang="en-US" sz="2000" b="1">
                <a:effectLst/>
              </a:rPr>
              <a:t>El agua en la elaboración de los alimentos</a:t>
            </a:r>
            <a:r>
              <a:rPr lang="en-US" sz="2000">
                <a:effectLst/>
              </a:rPr>
              <a:t/>
            </a:r>
            <a:br>
              <a:rPr lang="en-US" sz="2000">
                <a:effectLst/>
              </a:rPr>
            </a:br>
            <a:endParaRPr lang="en-US" sz="200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50825" y="295275"/>
            <a:ext cx="8642350" cy="5546725"/>
          </a:xfrm>
          <a:prstGeom prst="rect">
            <a:avLst/>
          </a:prstGeom>
          <a:noFill/>
          <a:ln w="9525">
            <a:noFill/>
            <a:miter lim="800000"/>
            <a:headEnd/>
            <a:tailEnd/>
          </a:ln>
          <a:effectLst/>
        </p:spPr>
        <p:txBody>
          <a:bodyPr anchor="ctr">
            <a:spAutoFit/>
          </a:bodyPr>
          <a:lstStyle/>
          <a:p>
            <a:endParaRPr lang="en-US" sz="2000">
              <a:solidFill>
                <a:srgbClr val="000000"/>
              </a:solidFill>
              <a:latin typeface="Arial" charset="0"/>
              <a:cs typeface="Times New Roman" pitchFamily="18" charset="0"/>
            </a:endParaRPr>
          </a:p>
          <a:p>
            <a:endParaRPr lang="en-US" sz="2000">
              <a:solidFill>
                <a:srgbClr val="000000"/>
              </a:solidFill>
              <a:latin typeface="Arial" charset="0"/>
              <a:cs typeface="Times New Roman" pitchFamily="18" charset="0"/>
            </a:endParaRPr>
          </a:p>
          <a:p>
            <a:endParaRPr lang="en-US" sz="2000">
              <a:solidFill>
                <a:srgbClr val="000000"/>
              </a:solidFill>
              <a:latin typeface="Arial" charset="0"/>
              <a:cs typeface="Times New Roman" pitchFamily="18" charset="0"/>
            </a:endParaRPr>
          </a:p>
          <a:p>
            <a:r>
              <a:rPr lang="en-US" sz="2000">
                <a:solidFill>
                  <a:srgbClr val="000000"/>
                </a:solidFill>
                <a:latin typeface="Arial" charset="0"/>
                <a:cs typeface="Times New Roman" pitchFamily="18" charset="0"/>
              </a:rPr>
              <a:t>Controla el pH del agua usada en las elaboraciones alimentarias es un modo simple y rápido para garantizar una mejor calidad del producto final. Esto es debido a que ele agua de la red municipal o aguas subterráneas tienen propiedades que varían considerablemente en el tiempo y que deben por lo tanto ser controladas con regularidad.</a:t>
            </a:r>
            <a:br>
              <a:rPr lang="en-US" sz="2000">
                <a:solidFill>
                  <a:srgbClr val="000000"/>
                </a:solidFill>
                <a:latin typeface="Arial" charset="0"/>
                <a:cs typeface="Times New Roman" pitchFamily="18" charset="0"/>
              </a:rPr>
            </a:br>
            <a:r>
              <a:rPr lang="en-US" sz="1000">
                <a:solidFill>
                  <a:srgbClr val="000000"/>
                </a:solidFill>
                <a:latin typeface="Arial" charset="0"/>
                <a:cs typeface="Times New Roman" pitchFamily="18" charset="0"/>
              </a:rPr>
              <a:t/>
            </a:r>
            <a:br>
              <a:rPr lang="en-US" sz="1000">
                <a:solidFill>
                  <a:srgbClr val="000000"/>
                </a:solidFill>
                <a:latin typeface="Arial" charset="0"/>
                <a:cs typeface="Times New Roman" pitchFamily="18" charset="0"/>
              </a:rPr>
            </a:br>
            <a:r>
              <a:rPr lang="en-US" sz="2400" b="1">
                <a:solidFill>
                  <a:srgbClr val="000000"/>
                </a:solidFill>
                <a:latin typeface="Arial" charset="0"/>
                <a:cs typeface="Times New Roman" pitchFamily="18" charset="0"/>
              </a:rPr>
              <a:t>Esterilización de las maquinarias</a:t>
            </a:r>
            <a:r>
              <a:rPr lang="en-US" sz="2400">
                <a:solidFill>
                  <a:srgbClr val="000000"/>
                </a:solidFill>
                <a:latin typeface="Arial" charset="0"/>
                <a:cs typeface="Times New Roman" pitchFamily="18" charset="0"/>
              </a:rPr>
              <a:t/>
            </a:r>
            <a:br>
              <a:rPr lang="en-US" sz="2400">
                <a:solidFill>
                  <a:srgbClr val="000000"/>
                </a:solidFill>
                <a:latin typeface="Arial" charset="0"/>
                <a:cs typeface="Times New Roman" pitchFamily="18" charset="0"/>
              </a:rPr>
            </a:br>
            <a:endParaRPr lang="en-US" sz="2400">
              <a:solidFill>
                <a:srgbClr val="000000"/>
              </a:solidFill>
              <a:latin typeface="Arial" charset="0"/>
              <a:cs typeface="Times New Roman" pitchFamily="18" charset="0"/>
            </a:endParaRPr>
          </a:p>
          <a:p>
            <a:r>
              <a:rPr lang="en-US" sz="2000">
                <a:solidFill>
                  <a:srgbClr val="000000"/>
                </a:solidFill>
                <a:latin typeface="Arial" charset="0"/>
                <a:cs typeface="Times New Roman" pitchFamily="18" charset="0"/>
              </a:rPr>
              <a:t>Algunos entes normativos recomiendan valores particulares de pH para las soluciones detergentes que se han de usar.</a:t>
            </a:r>
            <a:br>
              <a:rPr lang="en-US" sz="2000">
                <a:solidFill>
                  <a:srgbClr val="000000"/>
                </a:solidFill>
                <a:latin typeface="Arial" charset="0"/>
                <a:cs typeface="Times New Roman" pitchFamily="18" charset="0"/>
              </a:rPr>
            </a:br>
            <a:r>
              <a:rPr lang="en-US" sz="2000">
                <a:solidFill>
                  <a:srgbClr val="000000"/>
                </a:solidFill>
                <a:latin typeface="Arial" charset="0"/>
                <a:cs typeface="Times New Roman" pitchFamily="18" charset="0"/>
              </a:rPr>
              <a:t>Por ejemplo, el pH de los detergentes a base de cloro debería ser de de pH 8 a 10 mientras que aquéllos a base de yodo deberían tener un pH 5 o inferior.</a:t>
            </a:r>
            <a:br>
              <a:rPr lang="en-US" sz="2000">
                <a:solidFill>
                  <a:srgbClr val="000000"/>
                </a:solidFill>
                <a:latin typeface="Arial" charset="0"/>
                <a:cs typeface="Times New Roman" pitchFamily="18" charset="0"/>
              </a:rPr>
            </a:br>
            <a:r>
              <a:rPr lang="en-US" sz="2000">
                <a:solidFill>
                  <a:srgbClr val="000000"/>
                </a:solidFill>
                <a:latin typeface="Arial" charset="0"/>
                <a:cs typeface="Times New Roman" pitchFamily="18" charset="0"/>
              </a:rPr>
              <a:t/>
            </a:r>
            <a:br>
              <a:rPr lang="en-US" sz="2000">
                <a:solidFill>
                  <a:srgbClr val="000000"/>
                </a:solidFill>
                <a:latin typeface="Arial" charset="0"/>
                <a:cs typeface="Times New Roman" pitchFamily="18" charset="0"/>
              </a:rPr>
            </a:br>
            <a:endParaRPr lang="en-US" sz="20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ircle(in)">
                                      <p:cBhvr>
                                        <p:cTn id="7"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4" name="Group 4"/>
          <p:cNvGraphicFramePr>
            <a:graphicFrameLocks noGrp="1"/>
          </p:cNvGraphicFramePr>
          <p:nvPr>
            <p:ph/>
          </p:nvPr>
        </p:nvGraphicFramePr>
        <p:xfrm>
          <a:off x="457200" y="1196975"/>
          <a:ext cx="8229600" cy="4933950"/>
        </p:xfrm>
        <a:graphic>
          <a:graphicData uri="http://schemas.openxmlformats.org/drawingml/2006/table">
            <a:tbl>
              <a:tblPr/>
              <a:tblGrid>
                <a:gridCol w="2743200"/>
                <a:gridCol w="2743200"/>
                <a:gridCol w="2743200"/>
              </a:tblGrid>
              <a:tr h="4933950">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Acelga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Albaricoque 6.0-6.8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Alfalfa 6.5-7.8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Algodón 5.0-6.2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Almendro 6.0-6.8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Apio 6.1-7.4</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Arroz 5.0-6.5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Avellano 6.0-7.0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Avena 5.2-7.1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Batatas 5.3-6.5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Berenjena 5.4-6.0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Boniato 5.1-6.0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Bróculi 6.0-7.2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Cacahuete 5.3-6.5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Café 5.0-7.0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Calabaza 5.6-6.8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Caña de azúcar 6.0-7.8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Cáñamo 6.2-7.2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Castaño 5.0-6.5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Cebada 6.4-7.8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Cebolla 6.0-7.2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Centeno 5.3-6.8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Col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Col de Bruselas 5.7-7.2 </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Coliflor 6.0-7.2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Colza 5.8-7.1</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Dáctilo 5.6-7.2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Escarola 5.6-6.8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Espárrago 6.3-7.5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Espinaca 6.3-7.1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Fresa 5.0-6.2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Girasol 6.0-7.2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Grosellero 6.0-7.0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Guisantes 5.9-7.3</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Habas 7.4-8.1</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Judías 5.8-6.8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Lechugas 5.8-7.2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Lenteja 5.0-7.0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Limonero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Lino 5.5-7.5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Maíz 5.5-7.5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Maíz dulce 5.6-6.8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Manzano 5.3-6.7</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Melocotonero 5.3-6.8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Melón 5.7-7.2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Membrillero 5.5-7.2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Mijo 5.1-6.8</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Mostaza 6.0-8.0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Nabo 5.7-6.7</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Naranjo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Olivo 6.0-7.8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Patatas 5.0-5.8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Pepino 5.7-7.2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Peral 5.6-7.2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Pimiento 6.3-7.8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Platanera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Pomelo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Rábano 6.1-7.4</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Remolacha 6.0-7.6</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Soja 6.1-7.2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Sorgo 5.8-7.5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Tabaco 5.5-7.3</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Tomate 5.8-7.2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Trébol blanco 5.5-7.0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Trébol híbrido 5.2-7.8</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Trébol rojo 5.5-7.0</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Trébol violeta 6.0-7.5</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Trigo 5.5-7.2</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Vid 5.3-6.7 </a:t>
                      </a:r>
                      <a:b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br>
                      <a:r>
                        <a:rPr kumimoji="0" lang="en-US" sz="1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Zanahoria 5.7-7.0</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sp>
        <p:nvSpPr>
          <p:cNvPr id="87054" name="Text Box 14"/>
          <p:cNvSpPr txBox="1">
            <a:spLocks noChangeArrowheads="1"/>
          </p:cNvSpPr>
          <p:nvPr/>
        </p:nvSpPr>
        <p:spPr bwMode="auto">
          <a:xfrm>
            <a:off x="1476375" y="404813"/>
            <a:ext cx="5183188" cy="1370012"/>
          </a:xfrm>
          <a:prstGeom prst="rect">
            <a:avLst/>
          </a:prstGeom>
          <a:noFill/>
          <a:ln w="9525">
            <a:noFill/>
            <a:miter lim="800000"/>
            <a:headEnd/>
            <a:tailEnd/>
          </a:ln>
          <a:effectLst/>
        </p:spPr>
        <p:txBody>
          <a:bodyPr>
            <a:spAutoFit/>
          </a:bodyPr>
          <a:lstStyle/>
          <a:p>
            <a:pPr algn="ctr"/>
            <a:r>
              <a:rPr lang="en-US" sz="2400" b="1">
                <a:solidFill>
                  <a:srgbClr val="000000"/>
                </a:solidFill>
              </a:rPr>
              <a:t>Rangos de pH óptimo para distintos cultivos </a:t>
            </a:r>
            <a:endParaRPr lang="en-US" sz="2400"/>
          </a:p>
          <a:p>
            <a:pPr>
              <a:spcBef>
                <a:spcPct val="50000"/>
              </a:spcBef>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fade">
                                      <p:cBhvr>
                                        <p:cTn id="7" dur="20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4494213" y="1319213"/>
            <a:ext cx="9144001" cy="0"/>
          </a:xfrm>
          <a:prstGeom prst="rect">
            <a:avLst/>
          </a:prstGeom>
          <a:noFill/>
          <a:ln w="9525">
            <a:noFill/>
            <a:miter lim="800000"/>
            <a:headEnd/>
            <a:tailEnd/>
          </a:ln>
          <a:effectLst/>
        </p:spPr>
        <p:txBody>
          <a:bodyPr wrap="none" anchor="ctr">
            <a:spAutoFit/>
          </a:bodyPr>
          <a:lstStyle/>
          <a:p>
            <a:endParaRPr lang="es-ES"/>
          </a:p>
        </p:txBody>
      </p:sp>
      <p:pic>
        <p:nvPicPr>
          <p:cNvPr id="5122" name="Picture 2"/>
          <p:cNvPicPr>
            <a:picLocks noChangeAspect="1" noChangeArrowheads="1"/>
          </p:cNvPicPr>
          <p:nvPr/>
        </p:nvPicPr>
        <p:blipFill>
          <a:blip r:embed="rId2"/>
          <a:srcRect/>
          <a:stretch>
            <a:fillRect/>
          </a:stretch>
        </p:blipFill>
        <p:spPr bwMode="auto">
          <a:xfrm>
            <a:off x="1331913" y="476250"/>
            <a:ext cx="6840537" cy="3097213"/>
          </a:xfrm>
          <a:prstGeom prst="rect">
            <a:avLst/>
          </a:prstGeom>
          <a:noFill/>
        </p:spPr>
      </p:pic>
      <p:sp>
        <p:nvSpPr>
          <p:cNvPr id="5128" name="Rectangle 8"/>
          <p:cNvSpPr>
            <a:spLocks noChangeArrowheads="1"/>
          </p:cNvSpPr>
          <p:nvPr/>
        </p:nvSpPr>
        <p:spPr bwMode="auto">
          <a:xfrm>
            <a:off x="1547813" y="3429000"/>
            <a:ext cx="5788025" cy="2105025"/>
          </a:xfrm>
          <a:prstGeom prst="rect">
            <a:avLst/>
          </a:prstGeom>
          <a:noFill/>
          <a:ln w="9525">
            <a:noFill/>
            <a:miter lim="800000"/>
            <a:headEnd/>
            <a:tailEnd/>
          </a:ln>
          <a:effectLst/>
        </p:spPr>
        <p:txBody>
          <a:bodyPr>
            <a:spAutoFit/>
          </a:bodyPr>
          <a:lstStyle/>
          <a:p>
            <a:endParaRPr lang="es-ES" sz="1200" b="1">
              <a:solidFill>
                <a:srgbClr val="000000"/>
              </a:solidFill>
              <a:latin typeface="Arial" charset="0"/>
            </a:endParaRPr>
          </a:p>
          <a:p>
            <a:endParaRPr lang="es-ES" sz="1200" b="1">
              <a:solidFill>
                <a:srgbClr val="000000"/>
              </a:solidFill>
              <a:latin typeface="Arial" charset="0"/>
            </a:endParaRPr>
          </a:p>
          <a:p>
            <a:r>
              <a:rPr lang="es-ES" b="1">
                <a:solidFill>
                  <a:srgbClr val="000000"/>
                </a:solidFill>
                <a:latin typeface="Arial" charset="0"/>
              </a:rPr>
              <a:t>Hay dos factores principales que causan cambios en el pH:</a:t>
            </a:r>
            <a:endParaRPr lang="es-ES">
              <a:latin typeface="Arial" charset="0"/>
            </a:endParaRPr>
          </a:p>
          <a:p>
            <a:r>
              <a:rPr lang="es-ES">
                <a:solidFill>
                  <a:srgbClr val="000000"/>
                </a:solidFill>
                <a:latin typeface="Arial" charset="0"/>
              </a:rPr>
              <a:t>La capacidad de obstáculo</a:t>
            </a:r>
            <a:endParaRPr lang="es-ES">
              <a:latin typeface="Arial" charset="0"/>
            </a:endParaRPr>
          </a:p>
          <a:p>
            <a:r>
              <a:rPr lang="es-ES">
                <a:solidFill>
                  <a:srgbClr val="000000"/>
                </a:solidFill>
                <a:latin typeface="Arial" charset="0"/>
              </a:rPr>
              <a:t>La entrada de substancias básicas o ácidas (sintéticas o naturales)</a:t>
            </a:r>
          </a:p>
          <a:p>
            <a:endParaRPr lang="es-ES">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diamond(in)">
                                      <p:cBhvr>
                                        <p:cTn id="12" dur="20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s-EC"/>
              <a:t>BIBLIOGRAFIA</a:t>
            </a:r>
            <a:endParaRPr lang="en-US"/>
          </a:p>
        </p:txBody>
      </p:sp>
      <p:sp>
        <p:nvSpPr>
          <p:cNvPr id="80899" name="Rectangle 3"/>
          <p:cNvSpPr>
            <a:spLocks noGrp="1" noChangeArrowheads="1"/>
          </p:cNvSpPr>
          <p:nvPr>
            <p:ph type="body" idx="1"/>
          </p:nvPr>
        </p:nvSpPr>
        <p:spPr/>
        <p:txBody>
          <a:bodyPr/>
          <a:lstStyle/>
          <a:p>
            <a:pPr>
              <a:buFont typeface="Wingdings" pitchFamily="2" charset="2"/>
              <a:buNone/>
            </a:pPr>
            <a:endParaRPr lang="es-ES">
              <a:effectLst/>
            </a:endParaRPr>
          </a:p>
          <a:p>
            <a:r>
              <a:rPr lang="es-ES">
                <a:effectLst/>
                <a:hlinkClick r:id="rId2"/>
              </a:rPr>
              <a:t>http://clara.ciceana.org.mx/toma_accion/monitorea_el_agua.html#7</a:t>
            </a:r>
            <a:endParaRPr lang="es-ES">
              <a:effectLst/>
            </a:endParaRPr>
          </a:p>
          <a:p>
            <a:r>
              <a:rPr lang="es-ES">
                <a:effectLst/>
                <a:hlinkClick r:id="rId3"/>
              </a:rPr>
              <a:t>http://www.k12science.org/curriculum/dipproj2/es/fieldbook/ph.shtml</a:t>
            </a:r>
            <a:endParaRPr lang="es-ES">
              <a:effectLst/>
            </a:endParaRPr>
          </a:p>
          <a:p>
            <a:r>
              <a:rPr lang="es-ES">
                <a:effectLst/>
                <a:hlinkClick r:id="rId4"/>
              </a:rPr>
              <a:t>http://www.swrcb.ca.gov/nps/docs/cwtguidance/3140fs_span.pdf</a:t>
            </a:r>
            <a:endParaRPr lang="en-US">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2" name="WordArt 4" descr="Bolsa de papel"/>
          <p:cNvSpPr>
            <a:spLocks noChangeArrowheads="1" noChangeShapeType="1" noTextEdit="1"/>
          </p:cNvSpPr>
          <p:nvPr/>
        </p:nvSpPr>
        <p:spPr bwMode="auto">
          <a:xfrm rot="-2100418">
            <a:off x="1812925" y="2392363"/>
            <a:ext cx="6046788" cy="2081212"/>
          </a:xfrm>
          <a:prstGeom prst="rect">
            <a:avLst/>
          </a:prstGeom>
        </p:spPr>
        <p:txBody>
          <a:bodyPr wrap="none" fromWordArt="1">
            <a:prstTxWarp prst="textCascadeUp">
              <a:avLst>
                <a:gd name="adj" fmla="val 100000"/>
              </a:avLst>
            </a:prstTxWarp>
            <a:scene3d>
              <a:camera prst="legacyPerspectiveTopLeft">
                <a:rot lat="0" lon="20519999" rev="0"/>
              </a:camera>
              <a:lightRig rig="legacyHarsh3" dir="r"/>
            </a:scene3d>
            <a:sp3d extrusionH="430200" prstMaterial="legacyMatte">
              <a:extrusionClr>
                <a:srgbClr val="006600"/>
              </a:extrusionClr>
            </a:sp3d>
          </a:bodyPr>
          <a:lstStyle/>
          <a:p>
            <a:pPr algn="ctr"/>
            <a:r>
              <a:rPr lang="es-ES" sz="3600" b="1" kern="10">
                <a:ln w="9525">
                  <a:round/>
                  <a:headEnd/>
                  <a:tailEnd/>
                </a:ln>
                <a:blipFill dpi="0" rotWithShape="0">
                  <a:blip r:embed="rId2"/>
                  <a:srcRect/>
                  <a:tile tx="0" ty="0" sx="100000" sy="100000" flip="none" algn="tl"/>
                </a:blipFill>
                <a:latin typeface="Arial Black"/>
              </a:rPr>
              <a:t>GRACIAS</a:t>
            </a:r>
          </a:p>
        </p:txBody>
      </p:sp>
    </p:spTree>
  </p:cSld>
  <p:clrMapOvr>
    <a:masterClrMapping/>
  </p:clrMapOvr>
  <p:transition spd="slow">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457200" y="692150"/>
            <a:ext cx="8229600" cy="5438775"/>
          </a:xfrm>
        </p:spPr>
        <p:txBody>
          <a:bodyPr/>
          <a:lstStyle/>
          <a:p>
            <a:pPr>
              <a:lnSpc>
                <a:spcPct val="80000"/>
              </a:lnSpc>
              <a:buFont typeface="Wingdings" pitchFamily="2" charset="2"/>
              <a:buNone/>
            </a:pPr>
            <a:r>
              <a:rPr lang="es-ES" sz="2000" b="1">
                <a:solidFill>
                  <a:srgbClr val="000000"/>
                </a:solidFill>
                <a:effectLst/>
              </a:rPr>
              <a:t>    Otros factores</a:t>
            </a:r>
            <a:endParaRPr lang="es-ES" sz="2000">
              <a:effectLst/>
            </a:endParaRPr>
          </a:p>
          <a:p>
            <a:pPr>
              <a:lnSpc>
                <a:spcPct val="80000"/>
              </a:lnSpc>
              <a:buFont typeface="Wingdings" pitchFamily="2" charset="2"/>
              <a:buNone/>
            </a:pPr>
            <a:r>
              <a:rPr lang="es-ES" sz="2000">
                <a:solidFill>
                  <a:srgbClr val="000000"/>
                </a:solidFill>
                <a:effectLst/>
              </a:rPr>
              <a:t>    En el agua dulce, un aumento en la temperatura hace disminuir el pH.</a:t>
            </a:r>
            <a:endParaRPr lang="es-ES" sz="2000">
              <a:effectLst/>
            </a:endParaRPr>
          </a:p>
          <a:p>
            <a:pPr>
              <a:lnSpc>
                <a:spcPct val="80000"/>
              </a:lnSpc>
              <a:buFont typeface="Wingdings" pitchFamily="2" charset="2"/>
              <a:buNone/>
            </a:pPr>
            <a:r>
              <a:rPr lang="es-ES" sz="2000">
                <a:solidFill>
                  <a:srgbClr val="000000"/>
                </a:solidFill>
                <a:effectLst/>
              </a:rPr>
              <a:t>    Las aguas con crecimiento elevado de algas pueden mostrar un cambio diurno en el pH. Cuando las algas crecen y se reproducen usan CO2. Esta reducción hace que el pH aumente. Por lo tanto, si las condiciones son favorables para el crecimiento de algas cuando la luz del sol entibia la temperatura, el agua será más alcalina. El pH máximo ocurre generalmente por la tarde, el pH desciende por la noche. Puesto que el crecimiento de las algas está sujeto a la luz que penetra en las zonas, el pH puede variar en función de la profundidad en lagos, estuarios, agua de bahías y océanos,etc</a:t>
            </a:r>
            <a:endParaRPr lang="es-ES" sz="2000">
              <a:effectLst/>
            </a:endParaRPr>
          </a:p>
          <a:p>
            <a:pPr>
              <a:lnSpc>
                <a:spcPct val="80000"/>
              </a:lnSpc>
              <a:buFont typeface="Wingdings" pitchFamily="2" charset="2"/>
              <a:buNone/>
            </a:pPr>
            <a:r>
              <a:rPr lang="es-ES" sz="2000" b="1">
                <a:solidFill>
                  <a:srgbClr val="FFFFFF"/>
                </a:solidFill>
                <a:effectLst/>
              </a:rPr>
              <a:t>   </a:t>
            </a:r>
          </a:p>
          <a:p>
            <a:pPr>
              <a:lnSpc>
                <a:spcPct val="80000"/>
              </a:lnSpc>
              <a:buFont typeface="Wingdings" pitchFamily="2" charset="2"/>
              <a:buNone/>
            </a:pPr>
            <a:r>
              <a:rPr lang="es-ES" sz="2000" b="1">
                <a:solidFill>
                  <a:srgbClr val="FFFFFF"/>
                </a:solidFill>
                <a:effectLst/>
              </a:rPr>
              <a:t>   Cuáles son los valores aceptables?</a:t>
            </a:r>
            <a:endParaRPr lang="es-ES" sz="2000">
              <a:effectLst/>
            </a:endParaRPr>
          </a:p>
          <a:p>
            <a:pPr>
              <a:lnSpc>
                <a:spcPct val="80000"/>
              </a:lnSpc>
              <a:buFont typeface="Wingdings" pitchFamily="2" charset="2"/>
              <a:buNone/>
            </a:pPr>
            <a:r>
              <a:rPr lang="es-ES" sz="2000" b="1">
                <a:solidFill>
                  <a:srgbClr val="000000"/>
                </a:solidFill>
                <a:effectLst/>
              </a:rPr>
              <a:t>    PH aceptable para la vida acuática</a:t>
            </a:r>
            <a:r>
              <a:rPr lang="es-ES" sz="2000">
                <a:solidFill>
                  <a:srgbClr val="000000"/>
                </a:solidFill>
                <a:effectLst/>
              </a:rPr>
              <a:t>.</a:t>
            </a:r>
          </a:p>
          <a:p>
            <a:pPr>
              <a:lnSpc>
                <a:spcPct val="80000"/>
              </a:lnSpc>
            </a:pPr>
            <a:endParaRPr lang="es-E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a:srcRect/>
          <a:stretch>
            <a:fillRect/>
          </a:stretch>
        </p:blipFill>
        <p:spPr bwMode="auto">
          <a:xfrm>
            <a:off x="1042988" y="260350"/>
            <a:ext cx="8101012" cy="3168650"/>
          </a:xfrm>
          <a:prstGeom prst="rect">
            <a:avLst/>
          </a:prstGeom>
          <a:noFill/>
        </p:spPr>
      </p:pic>
      <p:sp>
        <p:nvSpPr>
          <p:cNvPr id="6149" name="Rectangle 5"/>
          <p:cNvSpPr>
            <a:spLocks noChangeArrowheads="1"/>
          </p:cNvSpPr>
          <p:nvPr/>
        </p:nvSpPr>
        <p:spPr bwMode="auto">
          <a:xfrm>
            <a:off x="-4645025" y="-34925"/>
            <a:ext cx="9144000" cy="0"/>
          </a:xfrm>
          <a:prstGeom prst="rect">
            <a:avLst/>
          </a:prstGeom>
          <a:noFill/>
          <a:ln w="9525">
            <a:noFill/>
            <a:miter lim="800000"/>
            <a:headEnd/>
            <a:tailEnd/>
          </a:ln>
          <a:effectLst/>
        </p:spPr>
        <p:txBody>
          <a:bodyPr wrap="none" anchor="ctr">
            <a:spAutoFit/>
          </a:bodyPr>
          <a:lstStyle/>
          <a:p>
            <a:endParaRPr lang="es-ES"/>
          </a:p>
        </p:txBody>
      </p:sp>
      <p:sp>
        <p:nvSpPr>
          <p:cNvPr id="6151" name="Rectangle 7"/>
          <p:cNvSpPr>
            <a:spLocks noChangeArrowheads="1"/>
          </p:cNvSpPr>
          <p:nvPr/>
        </p:nvSpPr>
        <p:spPr bwMode="auto">
          <a:xfrm>
            <a:off x="323850" y="6524625"/>
            <a:ext cx="9144000" cy="0"/>
          </a:xfrm>
          <a:prstGeom prst="rect">
            <a:avLst/>
          </a:prstGeom>
          <a:noFill/>
          <a:ln w="9525">
            <a:noFill/>
            <a:miter lim="800000"/>
            <a:headEnd/>
            <a:tailEnd/>
          </a:ln>
          <a:effectLst/>
        </p:spPr>
        <p:txBody>
          <a:bodyPr wrap="none" anchor="ctr">
            <a:spAutoFit/>
          </a:bodyPr>
          <a:lstStyle/>
          <a:p>
            <a:endParaRPr lang="es-ES"/>
          </a:p>
        </p:txBody>
      </p:sp>
      <p:sp>
        <p:nvSpPr>
          <p:cNvPr id="6152" name="Rectangle 8"/>
          <p:cNvSpPr>
            <a:spLocks noChangeArrowheads="1"/>
          </p:cNvSpPr>
          <p:nvPr/>
        </p:nvSpPr>
        <p:spPr bwMode="auto">
          <a:xfrm>
            <a:off x="-4645025" y="6299200"/>
            <a:ext cx="215900" cy="519113"/>
          </a:xfrm>
          <a:prstGeom prst="rect">
            <a:avLst/>
          </a:prstGeom>
          <a:noFill/>
          <a:ln w="9525">
            <a:noFill/>
            <a:miter lim="800000"/>
            <a:headEnd/>
            <a:tailEnd/>
          </a:ln>
          <a:effectLst/>
        </p:spPr>
        <p:txBody>
          <a:bodyPr wrap="none" anchor="ctr">
            <a:spAutoFit/>
          </a:bodyPr>
          <a:lstStyle/>
          <a:p>
            <a:r>
              <a:rPr lang="es-ES" sz="1000">
                <a:solidFill>
                  <a:srgbClr val="000000"/>
                </a:solidFill>
                <a:latin typeface="Times New Roman" pitchFamily="18" charset="0"/>
                <a:cs typeface="Times New Roman" pitchFamily="18" charset="0"/>
              </a:rPr>
              <a:t> </a:t>
            </a:r>
            <a:endParaRPr lang="es-ES" sz="1000" b="1">
              <a:solidFill>
                <a:srgbClr val="000000"/>
              </a:solidFill>
            </a:endParaRPr>
          </a:p>
          <a:p>
            <a:pPr eaLnBrk="0" hangingPunct="0"/>
            <a:endParaRPr lang="es-ES">
              <a:latin typeface="Arial" charset="0"/>
            </a:endParaRPr>
          </a:p>
        </p:txBody>
      </p:sp>
      <p:sp>
        <p:nvSpPr>
          <p:cNvPr id="6154" name="Rectangle 10"/>
          <p:cNvSpPr>
            <a:spLocks noChangeArrowheads="1"/>
          </p:cNvSpPr>
          <p:nvPr/>
        </p:nvSpPr>
        <p:spPr bwMode="auto">
          <a:xfrm>
            <a:off x="2786063" y="2728913"/>
            <a:ext cx="4562475" cy="779462"/>
          </a:xfrm>
          <a:prstGeom prst="rect">
            <a:avLst/>
          </a:prstGeom>
          <a:noFill/>
          <a:ln w="9525">
            <a:noFill/>
            <a:miter lim="800000"/>
            <a:headEnd/>
            <a:tailEnd/>
          </a:ln>
          <a:effectLst/>
        </p:spPr>
        <p:txBody>
          <a:bodyPr>
            <a:spAutoFit/>
          </a:bodyPr>
          <a:lstStyle/>
          <a:p>
            <a:endParaRPr lang="es-ES" b="1">
              <a:solidFill>
                <a:srgbClr val="000000"/>
              </a:solidFill>
              <a:latin typeface="Arial" charset="0"/>
            </a:endParaRPr>
          </a:p>
          <a:p>
            <a:pPr eaLnBrk="0" hangingPunct="0">
              <a:spcBef>
                <a:spcPct val="50000"/>
              </a:spcBef>
            </a:pPr>
            <a:endParaRPr lang="es-ES">
              <a:latin typeface="Arial" charset="0"/>
            </a:endParaRPr>
          </a:p>
        </p:txBody>
      </p:sp>
      <p:sp>
        <p:nvSpPr>
          <p:cNvPr id="6155" name="Rectangle 11"/>
          <p:cNvSpPr>
            <a:spLocks noChangeArrowheads="1"/>
          </p:cNvSpPr>
          <p:nvPr/>
        </p:nvSpPr>
        <p:spPr bwMode="auto">
          <a:xfrm>
            <a:off x="1187450" y="4365625"/>
            <a:ext cx="7526338" cy="1739900"/>
          </a:xfrm>
          <a:prstGeom prst="rect">
            <a:avLst/>
          </a:prstGeom>
          <a:noFill/>
          <a:ln w="9525">
            <a:noFill/>
            <a:miter lim="800000"/>
            <a:headEnd/>
            <a:tailEnd/>
          </a:ln>
          <a:effectLst/>
        </p:spPr>
        <p:txBody>
          <a:bodyPr>
            <a:spAutoFit/>
          </a:bodyPr>
          <a:lstStyle/>
          <a:p>
            <a:r>
              <a:rPr lang="es-ES">
                <a:solidFill>
                  <a:srgbClr val="000000"/>
                </a:solidFill>
                <a:latin typeface="Arial" charset="0"/>
              </a:rPr>
              <a:t>Un electrodo de pH es un tubo lo suficientemente pequeño como para poder ser introducido en un tarro normal. Está unido a un pH-metro por medio de un cable. Un tipo especial de fluido se coloca dentro del electrodo; este es normalmente “cloruro de potasio 3M”. Algunos electrodos contienen un gel que tiene las mismas propiedades que el fluido 3M. En el fluido hay cables de plata y platino. </a:t>
            </a:r>
            <a:endParaRPr lang="es-ES">
              <a:latin typeface="Arial" charset="0"/>
            </a:endParaRPr>
          </a:p>
        </p:txBody>
      </p:sp>
      <p:sp>
        <p:nvSpPr>
          <p:cNvPr id="6157" name="Rectangle 13"/>
          <p:cNvSpPr>
            <a:spLocks noChangeArrowheads="1"/>
          </p:cNvSpPr>
          <p:nvPr/>
        </p:nvSpPr>
        <p:spPr bwMode="auto">
          <a:xfrm rot="10800000" flipV="1">
            <a:off x="1131888" y="3619500"/>
            <a:ext cx="7042150" cy="701675"/>
          </a:xfrm>
          <a:prstGeom prst="rect">
            <a:avLst/>
          </a:prstGeom>
          <a:noFill/>
          <a:ln w="9525">
            <a:noFill/>
            <a:miter lim="800000"/>
            <a:headEnd/>
            <a:tailEnd/>
          </a:ln>
          <a:effectLst/>
        </p:spPr>
        <p:txBody>
          <a:bodyPr>
            <a:spAutoFit/>
          </a:bodyPr>
          <a:lstStyle/>
          <a:p>
            <a:r>
              <a:rPr lang="es-ES" sz="2000" b="1" i="1">
                <a:solidFill>
                  <a:srgbClr val="000000"/>
                </a:solidFill>
                <a:latin typeface="Arial" charset="0"/>
              </a:rPr>
              <a:t>                           Métodos de determinación del pH </a:t>
            </a:r>
            <a:endParaRPr lang="es-ES" sz="2000" b="1">
              <a:solidFill>
                <a:srgbClr val="000000"/>
              </a:solidFill>
              <a:latin typeface="Arial" charset="0"/>
            </a:endParaRPr>
          </a:p>
          <a:p>
            <a:r>
              <a:rPr lang="es-ES" sz="2000" b="1" i="1">
                <a:solidFill>
                  <a:srgbClr val="000000"/>
                </a:solidFill>
                <a:latin typeface="Arial" charset="0"/>
              </a:rPr>
              <a:t>                              El electrodo de pH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615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155"/>
                                        </p:tgtEl>
                                        <p:attrNameLst>
                                          <p:attrName>style.visibility</p:attrName>
                                        </p:attrNameLst>
                                      </p:cBhvr>
                                      <p:to>
                                        <p:strVal val="visible"/>
                                      </p:to>
                                    </p:set>
                                    <p:animEffect transition="in" filter="strips(downLeft)">
                                      <p:cBhvr>
                                        <p:cTn id="16"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5" grpId="0"/>
      <p:bldP spid="61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457200" y="692150"/>
            <a:ext cx="8229600" cy="5438775"/>
          </a:xfrm>
        </p:spPr>
        <p:txBody>
          <a:bodyPr/>
          <a:lstStyle/>
          <a:p>
            <a:pPr>
              <a:lnSpc>
                <a:spcPct val="80000"/>
              </a:lnSpc>
              <a:buFont typeface="Wingdings" pitchFamily="2" charset="2"/>
              <a:buNone/>
            </a:pPr>
            <a:r>
              <a:rPr lang="es-ES" sz="2800">
                <a:solidFill>
                  <a:srgbClr val="000000"/>
                </a:solidFill>
                <a:effectLst/>
              </a:rPr>
              <a:t>  El sistema es bastante frágil, porque contiene una pequeña membrana. Los iones H+ y OH- entrarán al electrodo a través de esta membrana. Los iones crearán una carga ligeramente positiva y ligeramente negativa en cada extremo del electrodo. El potencial de las cargas determina el número de iones H+ y OH- y cuando esto haya sido determinado el pH aparecerá digitalmente en el pH-metro. El potencial depende de la temperatura de la solución. Es por eso que el pH-metro también muestra la temperatura.  </a:t>
            </a:r>
            <a:endParaRPr lang="es-ES" sz="2800" b="1">
              <a:solidFill>
                <a:srgbClr val="000000"/>
              </a:solidFill>
              <a:effectLst/>
            </a:endParaRPr>
          </a:p>
          <a:p>
            <a:pPr>
              <a:lnSpc>
                <a:spcPct val="80000"/>
              </a:lnSpc>
              <a:buFont typeface="Wingdings" pitchFamily="2" charset="2"/>
              <a:buNone/>
            </a:pPr>
            <a:r>
              <a:rPr lang="es-ES" sz="2800" b="1" i="1">
                <a:solidFill>
                  <a:srgbClr val="000000"/>
                </a:solidFill>
                <a:effectLst/>
              </a:rPr>
              <a:t>  Ácidos y bases</a:t>
            </a:r>
            <a:r>
              <a:rPr lang="es-ES" sz="2800">
                <a:effectLst/>
              </a:rPr>
              <a:t> </a:t>
            </a:r>
          </a:p>
          <a:p>
            <a:pPr>
              <a:lnSpc>
                <a:spcPct val="80000"/>
              </a:lnSpc>
              <a:buFont typeface="Wingdings" pitchFamily="2" charset="2"/>
              <a:buNone/>
            </a:pP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s-EC"/>
              <a:t>ACIDOS Y BASES</a:t>
            </a:r>
            <a:endParaRPr lang="en-US"/>
          </a:p>
        </p:txBody>
      </p:sp>
      <p:pic>
        <p:nvPicPr>
          <p:cNvPr id="84996" name="Picture 4" descr="http://www.lenntech.com/espanol/images/pH%20y%20a5.gif"/>
          <p:cNvPicPr>
            <a:picLocks noChangeAspect="1" noChangeArrowheads="1"/>
          </p:cNvPicPr>
          <p:nvPr>
            <p:ph type="body" idx="1"/>
          </p:nvPr>
        </p:nvPicPr>
        <p:blipFill>
          <a:blip r:embed="rId2" r:link="rId3"/>
          <a:srcRect/>
          <a:stretch>
            <a:fillRect/>
          </a:stretch>
        </p:blipFill>
        <p:spPr>
          <a:xfrm>
            <a:off x="1403350" y="2205038"/>
            <a:ext cx="6769100" cy="1223962"/>
          </a:xfrm>
          <a:noFill/>
          <a:ln/>
        </p:spPr>
      </p:pic>
      <p:pic>
        <p:nvPicPr>
          <p:cNvPr id="84997" name="Picture 5" descr="http://www.lenntech.com/espanol/images/pH%20y%20a6.gif"/>
          <p:cNvPicPr>
            <a:picLocks noChangeAspect="1" noChangeArrowheads="1"/>
          </p:cNvPicPr>
          <p:nvPr/>
        </p:nvPicPr>
        <p:blipFill>
          <a:blip r:embed="rId4" r:link="rId5"/>
          <a:srcRect/>
          <a:stretch>
            <a:fillRect/>
          </a:stretch>
        </p:blipFill>
        <p:spPr bwMode="auto">
          <a:xfrm>
            <a:off x="2916238" y="3213100"/>
            <a:ext cx="4176712" cy="16557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8499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3" presetClass="entr" presetSubtype="16" fill="hold" nodeType="clickEffect">
                                  <p:stCondLst>
                                    <p:cond delay="0"/>
                                  </p:stCondLst>
                                  <p:childTnLst>
                                    <p:set>
                                      <p:cBhvr>
                                        <p:cTn id="10" dur="1" fill="hold">
                                          <p:stCondLst>
                                            <p:cond delay="0"/>
                                          </p:stCondLst>
                                        </p:cTn>
                                        <p:tgtEl>
                                          <p:spTgt spid="84997"/>
                                        </p:tgtEl>
                                        <p:attrNameLst>
                                          <p:attrName>style.visibility</p:attrName>
                                        </p:attrNameLst>
                                      </p:cBhvr>
                                      <p:to>
                                        <p:strVal val="visible"/>
                                      </p:to>
                                    </p:set>
                                    <p:animEffect transition="in" filter="plus(in)">
                                      <p:cBhvr>
                                        <p:cTn id="11" dur="20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5" name="Group 107"/>
          <p:cNvGraphicFramePr>
            <a:graphicFrameLocks noGrp="1"/>
          </p:cNvGraphicFramePr>
          <p:nvPr/>
        </p:nvGraphicFramePr>
        <p:xfrm>
          <a:off x="2268538" y="1844675"/>
          <a:ext cx="5543550" cy="4693920"/>
        </p:xfrm>
        <a:graphic>
          <a:graphicData uri="http://schemas.openxmlformats.org/drawingml/2006/table">
            <a:tbl>
              <a:tblPr/>
              <a:tblGrid>
                <a:gridCol w="1663700"/>
                <a:gridCol w="3879850"/>
              </a:tblGrid>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pH</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1"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producto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cap="flat">
                      <a:noFill/>
                    </a:lnT>
                    <a:lnB>
                      <a:noFill/>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14</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Hidróxido de sodio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13</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lejía</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11</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amoniaco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10.5</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manganeso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8.3</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levadura en polvo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7.4</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sangre humana</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7.0</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agua pura</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6.6</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leche</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4.5</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tomates</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4.0</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vino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3.0</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manzanas</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4475">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2.0</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zumo de limón</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a:noFill/>
                    </a:lnB>
                    <a:lnTlToBr>
                      <a:noFill/>
                    </a:lnTlToBr>
                    <a:lnBlToTr>
                      <a:noFill/>
                    </a:lnBlToTr>
                    <a:noFill/>
                  </a:tcPr>
                </a:tc>
              </a:tr>
              <a:tr h="242888">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0</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cs typeface="Times New Roman" pitchFamily="18" charset="0"/>
                        </a:rPr>
                        <a:t>ácido clorhídrico</a:t>
                      </a:r>
                      <a:r>
                        <a:rPr kumimoji="0" lang="es-ES" sz="16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ea typeface="Arial Unicode MS" pitchFamily="34" charset="-128"/>
                          <a:cs typeface="Times New Roman" pitchFamily="18" charset="0"/>
                        </a:rPr>
                        <a:t> </a:t>
                      </a:r>
                      <a:endParaRPr kumimoji="0" lang="es-ES" sz="16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7170" name="Picture 2" descr="Fotografía de un medidor de pH usado en un laboratorio. "/>
          <p:cNvPicPr>
            <a:picLocks noChangeAspect="1" noChangeArrowheads="1"/>
          </p:cNvPicPr>
          <p:nvPr/>
        </p:nvPicPr>
        <p:blipFill>
          <a:blip r:embed="rId2"/>
          <a:srcRect/>
          <a:stretch>
            <a:fillRect/>
          </a:stretch>
        </p:blipFill>
        <p:spPr bwMode="auto">
          <a:xfrm>
            <a:off x="-3155950" y="6156325"/>
            <a:ext cx="1600200" cy="835025"/>
          </a:xfrm>
          <a:prstGeom prst="rect">
            <a:avLst/>
          </a:prstGeom>
          <a:noFill/>
        </p:spPr>
      </p:pic>
      <p:sp>
        <p:nvSpPr>
          <p:cNvPr id="7235" name="Rectangle 67"/>
          <p:cNvSpPr>
            <a:spLocks noChangeArrowheads="1"/>
          </p:cNvSpPr>
          <p:nvPr/>
        </p:nvSpPr>
        <p:spPr bwMode="auto">
          <a:xfrm>
            <a:off x="-4641850" y="6040438"/>
            <a:ext cx="9144000" cy="0"/>
          </a:xfrm>
          <a:prstGeom prst="rect">
            <a:avLst/>
          </a:prstGeom>
          <a:noFill/>
          <a:ln w="9525">
            <a:noFill/>
            <a:miter lim="800000"/>
            <a:headEnd/>
            <a:tailEnd/>
          </a:ln>
          <a:effectLst/>
        </p:spPr>
        <p:txBody>
          <a:bodyPr wrap="none" anchor="ctr">
            <a:spAutoFit/>
          </a:bodyPr>
          <a:lstStyle/>
          <a:p>
            <a:endParaRPr lang="en-US">
              <a:latin typeface="Arial" charset="0"/>
            </a:endParaRPr>
          </a:p>
        </p:txBody>
      </p:sp>
      <p:sp>
        <p:nvSpPr>
          <p:cNvPr id="7273" name="Rectangle 105"/>
          <p:cNvSpPr>
            <a:spLocks noChangeArrowheads="1"/>
          </p:cNvSpPr>
          <p:nvPr/>
        </p:nvSpPr>
        <p:spPr bwMode="auto">
          <a:xfrm>
            <a:off x="2339975" y="692150"/>
            <a:ext cx="4319588" cy="1190625"/>
          </a:xfrm>
          <a:prstGeom prst="rect">
            <a:avLst/>
          </a:prstGeom>
          <a:noFill/>
          <a:ln w="9525">
            <a:noFill/>
            <a:miter lim="800000"/>
            <a:headEnd/>
            <a:tailEnd/>
          </a:ln>
          <a:effectLst/>
        </p:spPr>
        <p:txBody>
          <a:bodyPr>
            <a:spAutoFit/>
          </a:bodyPr>
          <a:lstStyle/>
          <a:p>
            <a:r>
              <a:rPr lang="es-ES">
                <a:solidFill>
                  <a:srgbClr val="000000"/>
                </a:solidFill>
                <a:latin typeface="Arial" charset="0"/>
              </a:rPr>
              <a:t>Cuando una sustancia ácida acaba en el agua, le cederá a ésta un protón. </a:t>
            </a:r>
            <a:endParaRPr lang="es-ES" b="1">
              <a:solidFill>
                <a:srgbClr val="000000"/>
              </a:solidFill>
              <a:latin typeface="Arial" charset="0"/>
            </a:endParaRPr>
          </a:p>
          <a:p>
            <a:r>
              <a:rPr lang="es-ES">
                <a:solidFill>
                  <a:srgbClr val="000000"/>
                </a:solidFill>
                <a:latin typeface="Arial" charset="0"/>
              </a:rPr>
              <a:t>A continuación resumimos una lista de productos y su pH: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275"/>
                                        </p:tgtEl>
                                        <p:attrNameLst>
                                          <p:attrName>style.visibility</p:attrName>
                                        </p:attrNameLst>
                                      </p:cBhvr>
                                      <p:to>
                                        <p:strVal val="visible"/>
                                      </p:to>
                                    </p:set>
                                    <p:anim calcmode="lin" valueType="num">
                                      <p:cBhvr additive="base">
                                        <p:cTn id="7" dur="5000" fill="hold"/>
                                        <p:tgtEl>
                                          <p:spTgt spid="7275"/>
                                        </p:tgtEl>
                                        <p:attrNameLst>
                                          <p:attrName>ppt_x</p:attrName>
                                        </p:attrNameLst>
                                      </p:cBhvr>
                                      <p:tavLst>
                                        <p:tav tm="0">
                                          <p:val>
                                            <p:strVal val="#ppt_x"/>
                                          </p:val>
                                        </p:tav>
                                        <p:tav tm="100000">
                                          <p:val>
                                            <p:strVal val="#ppt_x"/>
                                          </p:val>
                                        </p:tav>
                                      </p:tavLst>
                                    </p:anim>
                                    <p:anim calcmode="lin" valueType="num">
                                      <p:cBhvr additive="base">
                                        <p:cTn id="8" dur="5000" fill="hold"/>
                                        <p:tgtEl>
                                          <p:spTgt spid="72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273"/>
                                        </p:tgtEl>
                                        <p:attrNameLst>
                                          <p:attrName>style.visibility</p:attrName>
                                        </p:attrNameLst>
                                      </p:cBhvr>
                                      <p:to>
                                        <p:strVal val="visible"/>
                                      </p:to>
                                    </p:set>
                                    <p:anim calcmode="lin" valueType="num">
                                      <p:cBhvr additive="base">
                                        <p:cTn id="13" dur="5000" fill="hold"/>
                                        <p:tgtEl>
                                          <p:spTgt spid="7273"/>
                                        </p:tgtEl>
                                        <p:attrNameLst>
                                          <p:attrName>ppt_x</p:attrName>
                                        </p:attrNameLst>
                                      </p:cBhvr>
                                      <p:tavLst>
                                        <p:tav tm="0">
                                          <p:val>
                                            <p:strVal val="#ppt_x"/>
                                          </p:val>
                                        </p:tav>
                                        <p:tav tm="100000">
                                          <p:val>
                                            <p:strVal val="#ppt_x"/>
                                          </p:val>
                                        </p:tav>
                                      </p:tavLst>
                                    </p:anim>
                                    <p:anim calcmode="lin" valueType="num">
                                      <p:cBhvr additive="base">
                                        <p:cTn id="14" dur="5000" fill="hold"/>
                                        <p:tgtEl>
                                          <p:spTgt spid="72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s-EC"/>
              <a:t>CALIDAD DEL PH</a:t>
            </a:r>
            <a:endParaRPr lang="en-US"/>
          </a:p>
        </p:txBody>
      </p:sp>
      <p:sp>
        <p:nvSpPr>
          <p:cNvPr id="81923" name="Rectangle 3"/>
          <p:cNvSpPr>
            <a:spLocks noGrp="1" noChangeArrowheads="1"/>
          </p:cNvSpPr>
          <p:nvPr>
            <p:ph type="body" idx="1"/>
          </p:nvPr>
        </p:nvSpPr>
        <p:spPr/>
        <p:txBody>
          <a:bodyPr/>
          <a:lstStyle/>
          <a:p>
            <a:pPr>
              <a:lnSpc>
                <a:spcPct val="90000"/>
              </a:lnSpc>
              <a:buFont typeface="Wingdings" pitchFamily="2" charset="2"/>
              <a:buNone/>
            </a:pPr>
            <a:r>
              <a:rPr lang="es-ES" sz="2400">
                <a:effectLst/>
              </a:rPr>
              <a:t>   La calidad del agua y el pH son a menudo mencionados en la misma frase. El pH es un factor muy importante, porque determinados procesos químicos solamente pueden tener lugar a un determinado pH. Por ejemplo, las reacciones del cloro solo tienen lugar cuando el pH tiene un valor de entre 6,5 y 8. Los objetivos de calidad de agua para el pH varían de región a región. </a:t>
            </a:r>
          </a:p>
          <a:p>
            <a:pPr>
              <a:lnSpc>
                <a:spcPct val="90000"/>
              </a:lnSpc>
              <a:buFont typeface="Wingdings" pitchFamily="2" charset="2"/>
              <a:buNone/>
            </a:pPr>
            <a:r>
              <a:rPr lang="es-ES" sz="2400">
                <a:effectLst/>
              </a:rPr>
              <a:t>    Los objetivos de calidad de agua se incluyen en el Plan de reservas acuíferas correspondiente.</a:t>
            </a:r>
            <a:endParaRPr lang="es-ES" sz="2400" b="1">
              <a:solidFill>
                <a:srgbClr val="000000"/>
              </a:solidFill>
              <a:effectLst/>
            </a:endParaRPr>
          </a:p>
          <a:p>
            <a:pPr>
              <a:lnSpc>
                <a:spcPct val="90000"/>
              </a:lnSpc>
              <a:buFont typeface="Wingdings" pitchFamily="2" charset="2"/>
              <a:buNone/>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s-EC" sz="4000"/>
              <a:t>SIGNIFICADO DE LA CALIDAD DEL AGUA</a:t>
            </a:r>
            <a:endParaRPr lang="en-US" sz="4000"/>
          </a:p>
        </p:txBody>
      </p:sp>
      <p:sp>
        <p:nvSpPr>
          <p:cNvPr id="82947" name="Rectangle 3"/>
          <p:cNvSpPr>
            <a:spLocks noGrp="1" noChangeArrowheads="1"/>
          </p:cNvSpPr>
          <p:nvPr>
            <p:ph type="body" idx="1"/>
          </p:nvPr>
        </p:nvSpPr>
        <p:spPr/>
        <p:txBody>
          <a:bodyPr/>
          <a:lstStyle/>
          <a:p>
            <a:pPr>
              <a:lnSpc>
                <a:spcPct val="80000"/>
              </a:lnSpc>
              <a:buFont typeface="Wingdings" pitchFamily="2" charset="2"/>
              <a:buNone/>
            </a:pPr>
            <a:r>
              <a:rPr lang="es-ES" sz="1600">
                <a:effectLst/>
              </a:rPr>
              <a:t>    </a:t>
            </a:r>
            <a:r>
              <a:rPr lang="es-ES" sz="1800">
                <a:effectLst/>
              </a:rPr>
              <a:t>Los resultados que se obtienen de la medición de una muestra de agua son menos importantes que las variaciones que se pueden observar durante un determinado periodo de tiempo. Por ejemplo, si usted mide el pH de un riachuelo cercano a su casa o su escuela y encuentra que el nivel es de 5.5, usted puede pensar que, "¡esta agua sí está ácida!" Sin embargo, un pH de 5.5 puede ser "normal" para ese riachuelo. Esto es similar a la temperatura corporal, que en mi caso personal lo normal es cerca de 97.5 grados Fahrenheit, sin embargo la temperatura corporal de 98.6 grados Fahrenheit en un niño que cursa el tercer año de primaria es "normal". Igual que en la temperatura corporal, si el pH del riachuelo empieza a cambiar, entonces usted puede sospechar que algo está ocurriendo que afecta la acidez del agua y posiblemente también la calidad. Debido a todo lo anterior, muy frecuentemente los </a:t>
            </a:r>
            <a:r>
              <a:rPr lang="es-ES" sz="1800" b="1" i="1">
                <a:effectLst/>
              </a:rPr>
              <a:t>cambios</a:t>
            </a:r>
            <a:r>
              <a:rPr lang="es-ES" sz="1800">
                <a:effectLst/>
              </a:rPr>
              <a:t> en la medición del agua son en realidad más importantes que los niveles de pH encontrados en determinado momento.</a:t>
            </a:r>
          </a:p>
          <a:p>
            <a:pPr>
              <a:lnSpc>
                <a:spcPct val="80000"/>
              </a:lnSpc>
              <a:buFont typeface="Wingdings" pitchFamily="2" charset="2"/>
              <a:buNone/>
            </a:pPr>
            <a:r>
              <a:rPr lang="es-ES" sz="1800">
                <a:effectLst/>
              </a:rPr>
              <a:t>    El pH no es la única medición de la calidad del agua que se puede llevar a cabo, también existen otras:</a:t>
            </a:r>
            <a:endParaRPr lang="es-ES" sz="1800" b="1">
              <a:solidFill>
                <a:srgbClr val="000000"/>
              </a:solidFill>
              <a:effectLst/>
            </a:endParaRPr>
          </a:p>
          <a:p>
            <a:pPr>
              <a:lnSpc>
                <a:spcPct val="80000"/>
              </a:lnSpc>
              <a:buFont typeface="Wingdings" pitchFamily="2" charset="2"/>
              <a:buNone/>
            </a:pPr>
            <a:endParaRPr lang="en-US" sz="1800"/>
          </a:p>
        </p:txBody>
      </p:sp>
    </p:spTree>
  </p:cSld>
  <p:clrMapOvr>
    <a:masterClrMapping/>
  </p:clrMapOvr>
</p:sld>
</file>

<file path=ppt/theme/theme1.xml><?xml version="1.0" encoding="utf-8"?>
<a:theme xmlns:a="http://schemas.openxmlformats.org/drawingml/2006/main" name="Competición">
  <a:themeElements>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ció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ció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ció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ció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ció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ció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ció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ció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180</TotalTime>
  <Words>1417</Words>
  <Application>Microsoft Office PowerPoint</Application>
  <PresentationFormat>Presentación en pantalla (4:3)</PresentationFormat>
  <Paragraphs>127</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Times New Roman</vt:lpstr>
      <vt:lpstr>Verdana</vt:lpstr>
      <vt:lpstr>Wingdings</vt:lpstr>
      <vt:lpstr>Arial Unicode MS</vt:lpstr>
      <vt:lpstr>Competición</vt:lpstr>
      <vt:lpstr>Diapositiva 1</vt:lpstr>
      <vt:lpstr>Diapositiva 2</vt:lpstr>
      <vt:lpstr>Diapositiva 3</vt:lpstr>
      <vt:lpstr>Diapositiva 4</vt:lpstr>
      <vt:lpstr>Diapositiva 5</vt:lpstr>
      <vt:lpstr>ACIDOS Y BASES</vt:lpstr>
      <vt:lpstr>Diapositiva 7</vt:lpstr>
      <vt:lpstr>CALIDAD DEL PH</vt:lpstr>
      <vt:lpstr>SIGNIFICADO DE LA CALIDAD DEL AGUA</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BIBLIOGRAFIA</vt:lpstr>
      <vt:lpstr>Diapositiva 21</vt:lpstr>
    </vt:vector>
  </TitlesOfParts>
  <Company>The houze!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Administrador</cp:lastModifiedBy>
  <cp:revision>27</cp:revision>
  <dcterms:created xsi:type="dcterms:W3CDTF">2007-06-22T23:35:37Z</dcterms:created>
  <dcterms:modified xsi:type="dcterms:W3CDTF">2009-07-27T18:15:51Z</dcterms:modified>
</cp:coreProperties>
</file>