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03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5" name="14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9 Rectángulo redondeado"/>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4 Título"/>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s-ES" smtClean="0"/>
              <a:t>Haga clic para modificar el estilo de título del patrón</a:t>
            </a:r>
            <a:endParaRPr kumimoji="0" lang="en-US"/>
          </a:p>
        </p:txBody>
      </p:sp>
      <p:sp>
        <p:nvSpPr>
          <p:cNvPr id="20" name="19 Subtítulo"/>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19" name="18 Marcador de fecha"/>
          <p:cNvSpPr>
            <a:spLocks noGrp="1"/>
          </p:cNvSpPr>
          <p:nvPr>
            <p:ph type="dt" sz="half" idx="10"/>
          </p:nvPr>
        </p:nvSpPr>
        <p:spPr/>
        <p:txBody>
          <a:bodyPr/>
          <a:lstStyle>
            <a:extLst/>
          </a:lstStyle>
          <a:p>
            <a:fld id="{0AFD9797-98B5-47AD-8FE2-69C4EDD739DD}" type="datetimeFigureOut">
              <a:rPr lang="es-EC" smtClean="0"/>
              <a:t>29/06/2009</a:t>
            </a:fld>
            <a:endParaRPr lang="es-EC" dirty="0"/>
          </a:p>
        </p:txBody>
      </p:sp>
      <p:sp>
        <p:nvSpPr>
          <p:cNvPr id="8" name="7 Marcador de pie de página"/>
          <p:cNvSpPr>
            <a:spLocks noGrp="1"/>
          </p:cNvSpPr>
          <p:nvPr>
            <p:ph type="ftr" sz="quarter" idx="11"/>
          </p:nvPr>
        </p:nvSpPr>
        <p:spPr/>
        <p:txBody>
          <a:bodyPr/>
          <a:lstStyle>
            <a:extLst/>
          </a:lstStyle>
          <a:p>
            <a:endParaRPr lang="es-EC" dirty="0"/>
          </a:p>
        </p:txBody>
      </p:sp>
      <p:sp>
        <p:nvSpPr>
          <p:cNvPr id="11" name="10 Marcador de número de diapositiva"/>
          <p:cNvSpPr>
            <a:spLocks noGrp="1"/>
          </p:cNvSpPr>
          <p:nvPr>
            <p:ph type="sldNum" sz="quarter" idx="12"/>
          </p:nvPr>
        </p:nvSpPr>
        <p:spPr/>
        <p:txBody>
          <a:bodyPr/>
          <a:lstStyle>
            <a:extLst/>
          </a:lstStyle>
          <a:p>
            <a:fld id="{7410B263-B1FE-4461-9D96-279F621631FD}" type="slidenum">
              <a:rPr lang="es-EC" smtClean="0"/>
              <a:t>‹Nº›</a:t>
            </a:fld>
            <a:endParaRPr lang="es-EC"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502920" y="4983480"/>
            <a:ext cx="8183880" cy="1051560"/>
          </a:xfrm>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502920" y="530352"/>
            <a:ext cx="8183880" cy="4187952"/>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0AFD9797-98B5-47AD-8FE2-69C4EDD739DD}" type="datetimeFigureOut">
              <a:rPr lang="es-EC" smtClean="0"/>
              <a:t>29/06/2009</a:t>
            </a:fld>
            <a:endParaRPr lang="es-EC" dirty="0"/>
          </a:p>
        </p:txBody>
      </p:sp>
      <p:sp>
        <p:nvSpPr>
          <p:cNvPr id="5" name="4 Marcador de pie de página"/>
          <p:cNvSpPr>
            <a:spLocks noGrp="1"/>
          </p:cNvSpPr>
          <p:nvPr>
            <p:ph type="ftr" sz="quarter" idx="11"/>
          </p:nvPr>
        </p:nvSpPr>
        <p:spPr/>
        <p:txBody>
          <a:bodyPr/>
          <a:lstStyle>
            <a:extLst/>
          </a:lstStyle>
          <a:p>
            <a:endParaRPr lang="es-EC" dirty="0"/>
          </a:p>
        </p:txBody>
      </p:sp>
      <p:sp>
        <p:nvSpPr>
          <p:cNvPr id="6" name="5 Marcador de número de diapositiva"/>
          <p:cNvSpPr>
            <a:spLocks noGrp="1"/>
          </p:cNvSpPr>
          <p:nvPr>
            <p:ph type="sldNum" sz="quarter" idx="12"/>
          </p:nvPr>
        </p:nvSpPr>
        <p:spPr/>
        <p:txBody>
          <a:bodyPr/>
          <a:lstStyle>
            <a:extLst/>
          </a:lstStyle>
          <a:p>
            <a:fld id="{7410B263-B1FE-4461-9D96-279F621631FD}" type="slidenum">
              <a:rPr lang="es-EC" smtClean="0"/>
              <a:t>‹Nº›</a:t>
            </a:fld>
            <a:endParaRPr lang="es-EC"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533404"/>
            <a:ext cx="1981200" cy="5257799"/>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533400" y="533402"/>
            <a:ext cx="5943600" cy="525780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0AFD9797-98B5-47AD-8FE2-69C4EDD739DD}" type="datetimeFigureOut">
              <a:rPr lang="es-EC" smtClean="0"/>
              <a:t>29/06/2009</a:t>
            </a:fld>
            <a:endParaRPr lang="es-EC" dirty="0"/>
          </a:p>
        </p:txBody>
      </p:sp>
      <p:sp>
        <p:nvSpPr>
          <p:cNvPr id="5" name="4 Marcador de pie de página"/>
          <p:cNvSpPr>
            <a:spLocks noGrp="1"/>
          </p:cNvSpPr>
          <p:nvPr>
            <p:ph type="ftr" sz="quarter" idx="11"/>
          </p:nvPr>
        </p:nvSpPr>
        <p:spPr/>
        <p:txBody>
          <a:bodyPr/>
          <a:lstStyle>
            <a:extLst/>
          </a:lstStyle>
          <a:p>
            <a:endParaRPr lang="es-EC" dirty="0"/>
          </a:p>
        </p:txBody>
      </p:sp>
      <p:sp>
        <p:nvSpPr>
          <p:cNvPr id="6" name="5 Marcador de número de diapositiva"/>
          <p:cNvSpPr>
            <a:spLocks noGrp="1"/>
          </p:cNvSpPr>
          <p:nvPr>
            <p:ph type="sldNum" sz="quarter" idx="12"/>
          </p:nvPr>
        </p:nvSpPr>
        <p:spPr/>
        <p:txBody>
          <a:bodyPr/>
          <a:lstStyle>
            <a:extLst/>
          </a:lstStyle>
          <a:p>
            <a:fld id="{7410B263-B1FE-4461-9D96-279F621631FD}" type="slidenum">
              <a:rPr lang="es-EC" smtClean="0"/>
              <a:t>‹Nº›</a:t>
            </a:fld>
            <a:endParaRPr lang="es-EC"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502920" y="4983480"/>
            <a:ext cx="8183880" cy="105156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502920" y="530352"/>
            <a:ext cx="8183880" cy="4187952"/>
          </a:xfrm>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0AFD9797-98B5-47AD-8FE2-69C4EDD739DD}" type="datetimeFigureOut">
              <a:rPr lang="es-EC" smtClean="0"/>
              <a:t>29/06/2009</a:t>
            </a:fld>
            <a:endParaRPr lang="es-EC" dirty="0"/>
          </a:p>
        </p:txBody>
      </p:sp>
      <p:sp>
        <p:nvSpPr>
          <p:cNvPr id="5" name="4 Marcador de pie de página"/>
          <p:cNvSpPr>
            <a:spLocks noGrp="1"/>
          </p:cNvSpPr>
          <p:nvPr>
            <p:ph type="ftr" sz="quarter" idx="11"/>
          </p:nvPr>
        </p:nvSpPr>
        <p:spPr/>
        <p:txBody>
          <a:bodyPr/>
          <a:lstStyle>
            <a:extLst/>
          </a:lstStyle>
          <a:p>
            <a:endParaRPr lang="es-EC" dirty="0"/>
          </a:p>
        </p:txBody>
      </p:sp>
      <p:sp>
        <p:nvSpPr>
          <p:cNvPr id="6" name="5 Marcador de número de diapositiva"/>
          <p:cNvSpPr>
            <a:spLocks noGrp="1"/>
          </p:cNvSpPr>
          <p:nvPr>
            <p:ph type="sldNum" sz="quarter" idx="12"/>
          </p:nvPr>
        </p:nvSpPr>
        <p:spPr/>
        <p:txBody>
          <a:bodyPr/>
          <a:lstStyle>
            <a:extLst/>
          </a:lstStyle>
          <a:p>
            <a:fld id="{7410B263-B1FE-4461-9D96-279F621631FD}" type="slidenum">
              <a:rPr lang="es-EC" smtClean="0"/>
              <a:t>‹Nº›</a:t>
            </a:fld>
            <a:endParaRPr lang="es-EC"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14" name="13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10 Rectángulo redondeado"/>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1 Título"/>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0AFD9797-98B5-47AD-8FE2-69C4EDD739DD}" type="datetimeFigureOut">
              <a:rPr lang="es-EC" smtClean="0"/>
              <a:t>29/06/2009</a:t>
            </a:fld>
            <a:endParaRPr lang="es-EC" dirty="0"/>
          </a:p>
        </p:txBody>
      </p:sp>
      <p:sp>
        <p:nvSpPr>
          <p:cNvPr id="5" name="4 Marcador de pie de página"/>
          <p:cNvSpPr>
            <a:spLocks noGrp="1"/>
          </p:cNvSpPr>
          <p:nvPr>
            <p:ph type="ftr" sz="quarter" idx="11"/>
          </p:nvPr>
        </p:nvSpPr>
        <p:spPr/>
        <p:txBody>
          <a:bodyPr/>
          <a:lstStyle>
            <a:extLst/>
          </a:lstStyle>
          <a:p>
            <a:endParaRPr lang="es-EC" dirty="0"/>
          </a:p>
        </p:txBody>
      </p:sp>
      <p:sp>
        <p:nvSpPr>
          <p:cNvPr id="6" name="5 Marcador de número de diapositiva"/>
          <p:cNvSpPr>
            <a:spLocks noGrp="1"/>
          </p:cNvSpPr>
          <p:nvPr>
            <p:ph type="sldNum" sz="quarter" idx="12"/>
          </p:nvPr>
        </p:nvSpPr>
        <p:spPr/>
        <p:txBody>
          <a:bodyPr/>
          <a:lstStyle>
            <a:extLst/>
          </a:lstStyle>
          <a:p>
            <a:fld id="{7410B263-B1FE-4461-9D96-279F621631FD}" type="slidenum">
              <a:rPr lang="es-EC" smtClean="0"/>
              <a:t>‹Nº›</a:t>
            </a:fld>
            <a:endParaRPr lang="es-EC"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0AFD9797-98B5-47AD-8FE2-69C4EDD739DD}" type="datetimeFigureOut">
              <a:rPr lang="es-EC" smtClean="0"/>
              <a:t>29/06/2009</a:t>
            </a:fld>
            <a:endParaRPr lang="es-EC" dirty="0"/>
          </a:p>
        </p:txBody>
      </p:sp>
      <p:sp>
        <p:nvSpPr>
          <p:cNvPr id="6" name="5 Marcador de pie de página"/>
          <p:cNvSpPr>
            <a:spLocks noGrp="1"/>
          </p:cNvSpPr>
          <p:nvPr>
            <p:ph type="ftr" sz="quarter" idx="11"/>
          </p:nvPr>
        </p:nvSpPr>
        <p:spPr/>
        <p:txBody>
          <a:bodyPr/>
          <a:lstStyle>
            <a:extLst/>
          </a:lstStyle>
          <a:p>
            <a:endParaRPr lang="es-EC" dirty="0"/>
          </a:p>
        </p:txBody>
      </p:sp>
      <p:sp>
        <p:nvSpPr>
          <p:cNvPr id="7" name="6 Marcador de número de diapositiva"/>
          <p:cNvSpPr>
            <a:spLocks noGrp="1"/>
          </p:cNvSpPr>
          <p:nvPr>
            <p:ph type="sldNum" sz="quarter" idx="12"/>
          </p:nvPr>
        </p:nvSpPr>
        <p:spPr/>
        <p:txBody>
          <a:bodyPr/>
          <a:lstStyle>
            <a:extLst/>
          </a:lstStyle>
          <a:p>
            <a:fld id="{7410B263-B1FE-4461-9D96-279F621631FD}" type="slidenum">
              <a:rPr lang="es-EC" smtClean="0"/>
              <a:t>‹Nº›</a:t>
            </a:fld>
            <a:endParaRPr lang="es-EC"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502920" y="4983480"/>
            <a:ext cx="8183880" cy="1051560"/>
          </a:xfrm>
        </p:spPr>
        <p:txBody>
          <a:bodyPr anchor="b"/>
          <a:lstStyle>
            <a:lvl1pPr>
              <a:defRPr b="1"/>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0AFD9797-98B5-47AD-8FE2-69C4EDD739DD}" type="datetimeFigureOut">
              <a:rPr lang="es-EC" smtClean="0"/>
              <a:t>29/06/2009</a:t>
            </a:fld>
            <a:endParaRPr lang="es-EC" dirty="0"/>
          </a:p>
        </p:txBody>
      </p:sp>
      <p:sp>
        <p:nvSpPr>
          <p:cNvPr id="8" name="7 Marcador de pie de página"/>
          <p:cNvSpPr>
            <a:spLocks noGrp="1"/>
          </p:cNvSpPr>
          <p:nvPr>
            <p:ph type="ftr" sz="quarter" idx="11"/>
          </p:nvPr>
        </p:nvSpPr>
        <p:spPr/>
        <p:txBody>
          <a:bodyPr/>
          <a:lstStyle>
            <a:extLst/>
          </a:lstStyle>
          <a:p>
            <a:endParaRPr lang="es-EC" dirty="0"/>
          </a:p>
        </p:txBody>
      </p:sp>
      <p:sp>
        <p:nvSpPr>
          <p:cNvPr id="9" name="8 Marcador de número de diapositiva"/>
          <p:cNvSpPr>
            <a:spLocks noGrp="1"/>
          </p:cNvSpPr>
          <p:nvPr>
            <p:ph type="sldNum" sz="quarter" idx="12"/>
          </p:nvPr>
        </p:nvSpPr>
        <p:spPr/>
        <p:txBody>
          <a:bodyPr/>
          <a:lstStyle>
            <a:extLst/>
          </a:lstStyle>
          <a:p>
            <a:fld id="{7410B263-B1FE-4461-9D96-279F621631FD}" type="slidenum">
              <a:rPr lang="es-EC" smtClean="0"/>
              <a:t>‹Nº›</a:t>
            </a:fld>
            <a:endParaRPr lang="es-EC"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0AFD9797-98B5-47AD-8FE2-69C4EDD739DD}" type="datetimeFigureOut">
              <a:rPr lang="es-EC" smtClean="0"/>
              <a:t>29/06/2009</a:t>
            </a:fld>
            <a:endParaRPr lang="es-EC" dirty="0"/>
          </a:p>
        </p:txBody>
      </p:sp>
      <p:sp>
        <p:nvSpPr>
          <p:cNvPr id="4" name="3 Marcador de pie de página"/>
          <p:cNvSpPr>
            <a:spLocks noGrp="1"/>
          </p:cNvSpPr>
          <p:nvPr>
            <p:ph type="ftr" sz="quarter" idx="11"/>
          </p:nvPr>
        </p:nvSpPr>
        <p:spPr/>
        <p:txBody>
          <a:bodyPr/>
          <a:lstStyle>
            <a:extLst/>
          </a:lstStyle>
          <a:p>
            <a:endParaRPr lang="es-EC" dirty="0"/>
          </a:p>
        </p:txBody>
      </p:sp>
      <p:sp>
        <p:nvSpPr>
          <p:cNvPr id="5" name="4 Marcador de número de diapositiva"/>
          <p:cNvSpPr>
            <a:spLocks noGrp="1"/>
          </p:cNvSpPr>
          <p:nvPr>
            <p:ph type="sldNum" sz="quarter" idx="12"/>
          </p:nvPr>
        </p:nvSpPr>
        <p:spPr/>
        <p:txBody>
          <a:bodyPr/>
          <a:lstStyle>
            <a:extLst/>
          </a:lstStyle>
          <a:p>
            <a:fld id="{7410B263-B1FE-4461-9D96-279F621631FD}" type="slidenum">
              <a:rPr lang="es-EC" smtClean="0"/>
              <a:t>‹Nº›</a:t>
            </a:fld>
            <a:endParaRPr lang="es-EC"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7" name="6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1 Marcador de fecha"/>
          <p:cNvSpPr>
            <a:spLocks noGrp="1"/>
          </p:cNvSpPr>
          <p:nvPr>
            <p:ph type="dt" sz="half" idx="10"/>
          </p:nvPr>
        </p:nvSpPr>
        <p:spPr/>
        <p:txBody>
          <a:bodyPr/>
          <a:lstStyle>
            <a:extLst/>
          </a:lstStyle>
          <a:p>
            <a:fld id="{0AFD9797-98B5-47AD-8FE2-69C4EDD739DD}" type="datetimeFigureOut">
              <a:rPr lang="es-EC" smtClean="0"/>
              <a:t>29/06/2009</a:t>
            </a:fld>
            <a:endParaRPr lang="es-EC" dirty="0"/>
          </a:p>
        </p:txBody>
      </p:sp>
      <p:sp>
        <p:nvSpPr>
          <p:cNvPr id="3" name="2 Marcador de pie de página"/>
          <p:cNvSpPr>
            <a:spLocks noGrp="1"/>
          </p:cNvSpPr>
          <p:nvPr>
            <p:ph type="ftr" sz="quarter" idx="11"/>
          </p:nvPr>
        </p:nvSpPr>
        <p:spPr/>
        <p:txBody>
          <a:bodyPr/>
          <a:lstStyle>
            <a:extLst/>
          </a:lstStyle>
          <a:p>
            <a:endParaRPr lang="es-EC" dirty="0"/>
          </a:p>
        </p:txBody>
      </p:sp>
      <p:sp>
        <p:nvSpPr>
          <p:cNvPr id="4" name="3 Marcador de número de diapositiva"/>
          <p:cNvSpPr>
            <a:spLocks noGrp="1"/>
          </p:cNvSpPr>
          <p:nvPr>
            <p:ph type="sldNum" sz="quarter" idx="12"/>
          </p:nvPr>
        </p:nvSpPr>
        <p:spPr/>
        <p:txBody>
          <a:bodyPr/>
          <a:lstStyle>
            <a:extLst/>
          </a:lstStyle>
          <a:p>
            <a:fld id="{7410B263-B1FE-4461-9D96-279F621631FD}" type="slidenum">
              <a:rPr lang="es-EC" smtClean="0"/>
              <a:t>‹Nº›</a:t>
            </a:fld>
            <a:endParaRPr lang="es-EC"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0AFD9797-98B5-47AD-8FE2-69C4EDD739DD}" type="datetimeFigureOut">
              <a:rPr lang="es-EC" smtClean="0"/>
              <a:t>29/06/2009</a:t>
            </a:fld>
            <a:endParaRPr lang="es-EC" dirty="0"/>
          </a:p>
        </p:txBody>
      </p:sp>
      <p:sp>
        <p:nvSpPr>
          <p:cNvPr id="6" name="5 Marcador de pie de página"/>
          <p:cNvSpPr>
            <a:spLocks noGrp="1"/>
          </p:cNvSpPr>
          <p:nvPr>
            <p:ph type="ftr" sz="quarter" idx="11"/>
          </p:nvPr>
        </p:nvSpPr>
        <p:spPr/>
        <p:txBody>
          <a:bodyPr/>
          <a:lstStyle>
            <a:extLst/>
          </a:lstStyle>
          <a:p>
            <a:endParaRPr lang="es-EC" dirty="0"/>
          </a:p>
        </p:txBody>
      </p:sp>
      <p:sp>
        <p:nvSpPr>
          <p:cNvPr id="7" name="6 Marcador de número de diapositiva"/>
          <p:cNvSpPr>
            <a:spLocks noGrp="1"/>
          </p:cNvSpPr>
          <p:nvPr>
            <p:ph type="sldNum" sz="quarter" idx="12"/>
          </p:nvPr>
        </p:nvSpPr>
        <p:spPr/>
        <p:txBody>
          <a:bodyPr/>
          <a:lstStyle>
            <a:extLst/>
          </a:lstStyle>
          <a:p>
            <a:fld id="{7410B263-B1FE-4461-9D96-279F621631FD}" type="slidenum">
              <a:rPr lang="es-EC" smtClean="0"/>
              <a:t>‹Nº›</a:t>
            </a:fld>
            <a:endParaRPr lang="es-EC"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5" name="14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10 Redondear rectángulo de esquina sencilla"/>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1 Título"/>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0AFD9797-98B5-47AD-8FE2-69C4EDD739DD}" type="datetimeFigureOut">
              <a:rPr lang="es-EC" smtClean="0"/>
              <a:t>29/06/2009</a:t>
            </a:fld>
            <a:endParaRPr lang="es-EC" dirty="0"/>
          </a:p>
        </p:txBody>
      </p:sp>
      <p:sp>
        <p:nvSpPr>
          <p:cNvPr id="6" name="5 Marcador de pie de página"/>
          <p:cNvSpPr>
            <a:spLocks noGrp="1"/>
          </p:cNvSpPr>
          <p:nvPr>
            <p:ph type="ftr" sz="quarter" idx="11"/>
          </p:nvPr>
        </p:nvSpPr>
        <p:spPr/>
        <p:txBody>
          <a:bodyPr/>
          <a:lstStyle>
            <a:extLst/>
          </a:lstStyle>
          <a:p>
            <a:endParaRPr lang="es-EC" dirty="0"/>
          </a:p>
        </p:txBody>
      </p:sp>
      <p:sp>
        <p:nvSpPr>
          <p:cNvPr id="7" name="6 Marcador de número de diapositiva"/>
          <p:cNvSpPr>
            <a:spLocks noGrp="1"/>
          </p:cNvSpPr>
          <p:nvPr>
            <p:ph type="sldNum" sz="quarter" idx="12"/>
          </p:nvPr>
        </p:nvSpPr>
        <p:spPr/>
        <p:txBody>
          <a:bodyPr/>
          <a:lstStyle>
            <a:extLst/>
          </a:lstStyle>
          <a:p>
            <a:fld id="{7410B263-B1FE-4461-9D96-279F621631FD}" type="slidenum">
              <a:rPr lang="es-EC" smtClean="0"/>
              <a:t>‹Nº›</a:t>
            </a:fld>
            <a:endParaRPr lang="es-EC" dirty="0"/>
          </a:p>
        </p:txBody>
      </p:sp>
      <p:sp>
        <p:nvSpPr>
          <p:cNvPr id="3" name="2 Marcador de posición de imagen"/>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s-ES" dirty="0" smtClean="0"/>
              <a:t>Haga clic en el icono para agregar una imagen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6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8 Rectángulo redondeado"/>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3" name="12 Marcador de título"/>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s-ES" smtClean="0"/>
              <a:t>Haga clic para modificar el estilo de título del patrón</a:t>
            </a:r>
            <a:endParaRPr kumimoji="0" lang="en-US"/>
          </a:p>
        </p:txBody>
      </p:sp>
      <p:sp>
        <p:nvSpPr>
          <p:cNvPr id="4" name="3 Marcador de texto"/>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5" name="24 Marcador de fecha"/>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0AFD9797-98B5-47AD-8FE2-69C4EDD739DD}" type="datetimeFigureOut">
              <a:rPr lang="es-EC" smtClean="0"/>
              <a:t>29/06/2009</a:t>
            </a:fld>
            <a:endParaRPr lang="es-EC" dirty="0"/>
          </a:p>
        </p:txBody>
      </p:sp>
      <p:sp>
        <p:nvSpPr>
          <p:cNvPr id="18" name="17 Marcador de pie de página"/>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s-EC" dirty="0"/>
          </a:p>
        </p:txBody>
      </p:sp>
      <p:sp>
        <p:nvSpPr>
          <p:cNvPr id="5" name="4 Marcador de número de diapositiva"/>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7410B263-B1FE-4461-9D96-279F621631FD}" type="slidenum">
              <a:rPr lang="es-EC" smtClean="0"/>
              <a:t>‹Nº›</a:t>
            </a:fld>
            <a:endParaRPr lang="es-EC"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oleObject" Target="../embeddings/oleObject3.bin"/></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es.wikipedia.org/wiki/Base_(qu%C3%ADmica)" TargetMode="External"/><Relationship Id="rId2" Type="http://schemas.openxmlformats.org/officeDocument/2006/relationships/hyperlink" Target="http://es.wikipedia.org/wiki/Acidez" TargetMode="External"/><Relationship Id="rId1" Type="http://schemas.openxmlformats.org/officeDocument/2006/relationships/slideLayout" Target="../slideLayouts/slideLayout4.xml"/><Relationship Id="rId5" Type="http://schemas.openxmlformats.org/officeDocument/2006/relationships/hyperlink" Target="http://es.wikipedia.org/wiki/Hidronio" TargetMode="External"/><Relationship Id="rId4" Type="http://schemas.openxmlformats.org/officeDocument/2006/relationships/hyperlink" Target="http://es.wikipedia.org/wiki/Soluci%C3%B3n"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es.wikipedia.org/wiki/Manzana" TargetMode="External"/><Relationship Id="rId13" Type="http://schemas.openxmlformats.org/officeDocument/2006/relationships/hyperlink" Target="http://es.wikipedia.org/wiki/Leche" TargetMode="External"/><Relationship Id="rId18" Type="http://schemas.openxmlformats.org/officeDocument/2006/relationships/hyperlink" Target="http://es.wikipedia.org/wiki/Sangre" TargetMode="External"/><Relationship Id="rId3" Type="http://schemas.openxmlformats.org/officeDocument/2006/relationships/hyperlink" Target="http://es.wikipedia.org/wiki/Jugo_g%C3%A1strico" TargetMode="External"/><Relationship Id="rId21" Type="http://schemas.openxmlformats.org/officeDocument/2006/relationships/hyperlink" Target="http://es.wikipedia.org/wiki/Amon%C3%ADaco" TargetMode="External"/><Relationship Id="rId7" Type="http://schemas.openxmlformats.org/officeDocument/2006/relationships/hyperlink" Target="http://es.wikipedia.org/wiki/Naranja_(fruto)" TargetMode="External"/><Relationship Id="rId12" Type="http://schemas.openxmlformats.org/officeDocument/2006/relationships/hyperlink" Target="http://es.wikipedia.org/wiki/Lluvia_%C3%A1cida" TargetMode="External"/><Relationship Id="rId17" Type="http://schemas.openxmlformats.org/officeDocument/2006/relationships/hyperlink" Target="http://es.wikipedia.org/wiki/Humana" TargetMode="External"/><Relationship Id="rId2" Type="http://schemas.openxmlformats.org/officeDocument/2006/relationships/hyperlink" Target="http://es.wikipedia.org/wiki/%C3%81cido_clorh%C3%ADdrico" TargetMode="External"/><Relationship Id="rId16" Type="http://schemas.openxmlformats.org/officeDocument/2006/relationships/hyperlink" Target="http://es.wikipedia.org/wiki/Agua" TargetMode="External"/><Relationship Id="rId20" Type="http://schemas.openxmlformats.org/officeDocument/2006/relationships/hyperlink" Target="http://es.wikipedia.org/wiki/Jab%C3%B3n" TargetMode="External"/><Relationship Id="rId1" Type="http://schemas.openxmlformats.org/officeDocument/2006/relationships/slideLayout" Target="../slideLayouts/slideLayout4.xml"/><Relationship Id="rId6" Type="http://schemas.openxmlformats.org/officeDocument/2006/relationships/hyperlink" Target="http://es.wikipedia.org/wiki/Vinagre" TargetMode="External"/><Relationship Id="rId11" Type="http://schemas.openxmlformats.org/officeDocument/2006/relationships/hyperlink" Target="http://es.wikipedia.org/wiki/T%C3%A9_(bebida)" TargetMode="External"/><Relationship Id="rId5" Type="http://schemas.openxmlformats.org/officeDocument/2006/relationships/hyperlink" Target="http://es.wikipedia.org/wiki/Bebida_de_cola" TargetMode="External"/><Relationship Id="rId15" Type="http://schemas.openxmlformats.org/officeDocument/2006/relationships/hyperlink" Target="http://es.wikipedia.org/wiki/C%C3%A1ncer" TargetMode="External"/><Relationship Id="rId23" Type="http://schemas.openxmlformats.org/officeDocument/2006/relationships/hyperlink" Target="http://es.wikipedia.org/wiki/Hidr%C3%B3xido_s%C3%B3dico" TargetMode="External"/><Relationship Id="rId10" Type="http://schemas.openxmlformats.org/officeDocument/2006/relationships/hyperlink" Target="http://es.wikipedia.org/wiki/Caf%C3%A9_(bebida)" TargetMode="External"/><Relationship Id="rId19" Type="http://schemas.openxmlformats.org/officeDocument/2006/relationships/hyperlink" Target="http://es.wikipedia.org/wiki/Agua_de_mar" TargetMode="External"/><Relationship Id="rId4" Type="http://schemas.openxmlformats.org/officeDocument/2006/relationships/hyperlink" Target="http://es.wikipedia.org/wiki/Citrus_%C3%97_limon" TargetMode="External"/><Relationship Id="rId9" Type="http://schemas.openxmlformats.org/officeDocument/2006/relationships/hyperlink" Target="http://es.wikipedia.org/wiki/Cerveza" TargetMode="External"/><Relationship Id="rId14" Type="http://schemas.openxmlformats.org/officeDocument/2006/relationships/hyperlink" Target="http://es.wikipedia.org/wiki/Saliva" TargetMode="External"/><Relationship Id="rId22" Type="http://schemas.openxmlformats.org/officeDocument/2006/relationships/hyperlink" Target="http://es.wikipedia.org/wiki/Hipoclorito_de_sodio"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es.wikipedia.org/wiki/PH" TargetMode="External"/><Relationship Id="rId13" Type="http://schemas.openxmlformats.org/officeDocument/2006/relationships/hyperlink" Target="http://es.wikipedia.org/w/index.php?title=Indicador_universal&amp;action=edit&amp;redlink=1" TargetMode="External"/><Relationship Id="rId3" Type="http://schemas.openxmlformats.org/officeDocument/2006/relationships/hyperlink" Target="http://es.wikipedia.org/wiki/Plata" TargetMode="External"/><Relationship Id="rId7" Type="http://schemas.openxmlformats.org/officeDocument/2006/relationships/hyperlink" Target="http://es.wikipedia.org/wiki/Tornasol" TargetMode="External"/><Relationship Id="rId12" Type="http://schemas.openxmlformats.org/officeDocument/2006/relationships/hyperlink" Target="http://es.wikipedia.org/wiki/%C3%81cido_clorh%C3%ADdrico" TargetMode="External"/><Relationship Id="rId2" Type="http://schemas.openxmlformats.org/officeDocument/2006/relationships/hyperlink" Target="http://es.wikipedia.org/wiki/PH-metro" TargetMode="External"/><Relationship Id="rId1" Type="http://schemas.openxmlformats.org/officeDocument/2006/relationships/slideLayout" Target="../slideLayouts/slideLayout5.xml"/><Relationship Id="rId6" Type="http://schemas.openxmlformats.org/officeDocument/2006/relationships/hyperlink" Target="http://es.wikipedia.org/w/index.php?title=Papel_de_litmus&amp;action=edit&amp;redlink=1" TargetMode="External"/><Relationship Id="rId11" Type="http://schemas.openxmlformats.org/officeDocument/2006/relationships/hyperlink" Target="http://es.wikipedia.org/w/index.php?title=Alcalinos&amp;action=edit&amp;redlink=1" TargetMode="External"/><Relationship Id="rId5" Type="http://schemas.openxmlformats.org/officeDocument/2006/relationships/hyperlink" Target="http://es.wikipedia.org/w/index.php?title=Indicadores_cualitativos&amp;action=edit&amp;redlink=1" TargetMode="External"/><Relationship Id="rId10" Type="http://schemas.openxmlformats.org/officeDocument/2006/relationships/hyperlink" Target="http://es.wikipedia.org/wiki/%C3%81cidos" TargetMode="External"/><Relationship Id="rId4" Type="http://schemas.openxmlformats.org/officeDocument/2006/relationships/hyperlink" Target="http://es.wikipedia.org/w/index.php?title=Cloruro_de_plata&amp;action=edit&amp;redlink=1" TargetMode="External"/><Relationship Id="rId9" Type="http://schemas.openxmlformats.org/officeDocument/2006/relationships/hyperlink" Target="http://es.wikipedia.org/wiki/Soluci%C3%B3n" TargetMode="External"/><Relationship Id="rId14" Type="http://schemas.openxmlformats.org/officeDocument/2006/relationships/hyperlink" Target="http://es.wikipedia.org/wiki/Fenolftale%C3%ADna" TargetMode="Externa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es.wikipedia.org/wiki/Ion" TargetMode="External"/><Relationship Id="rId3" Type="http://schemas.openxmlformats.org/officeDocument/2006/relationships/hyperlink" Target="http://es.wikipedia.org/wiki/Agua" TargetMode="External"/><Relationship Id="rId7" Type="http://schemas.openxmlformats.org/officeDocument/2006/relationships/hyperlink" Target="http://es.wikipedia.org/wiki/Grifo" TargetMode="Externa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hyperlink" Target="http://es.wikipedia.org/wiki/Olla" TargetMode="External"/><Relationship Id="rId5" Type="http://schemas.openxmlformats.org/officeDocument/2006/relationships/hyperlink" Target="http://es.wikipedia.org/wiki/Jab%C3%B3n" TargetMode="External"/><Relationship Id="rId4" Type="http://schemas.openxmlformats.org/officeDocument/2006/relationships/hyperlink" Target="http://es.wikipedia.org/wiki/Espuma" TargetMode="External"/><Relationship Id="rId9" Type="http://schemas.openxmlformats.org/officeDocument/2006/relationships/hyperlink" Target="http://es.wikipedia.org/wiki/Ebullici%C3%B3n"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es.wikipedia.org/wiki/Carbonato_de_sodio" TargetMode="External"/><Relationship Id="rId7" Type="http://schemas.openxmlformats.org/officeDocument/2006/relationships/hyperlink" Target="http://es.wikipedia.org/wiki/Zeolita" TargetMode="Externa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hyperlink" Target="http://es.wikipedia.org/wiki/Salmuera" TargetMode="External"/><Relationship Id="rId5" Type="http://schemas.openxmlformats.org/officeDocument/2006/relationships/hyperlink" Target="http://es.wikipedia.org/wiki/Carbonato" TargetMode="External"/><Relationship Id="rId4" Type="http://schemas.openxmlformats.org/officeDocument/2006/relationships/hyperlink" Target="http://es.wikipedia.org/wiki/Carbonato_de_potasio"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tx1"/>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a:xfrm>
            <a:off x="714348" y="1285860"/>
            <a:ext cx="7772400" cy="1470025"/>
          </a:xfrm>
        </p:spPr>
        <p:txBody>
          <a:bodyPr/>
          <a:lstStyle/>
          <a:p>
            <a:pPr algn="ctr"/>
            <a:r>
              <a:rPr lang="es-EC" dirty="0" smtClean="0">
                <a:solidFill>
                  <a:schemeClr val="accent4">
                    <a:lumMod val="75000"/>
                  </a:schemeClr>
                </a:solidFill>
              </a:rPr>
              <a:t>INDICADORES DE CALIDAD DEL AGUA</a:t>
            </a:r>
            <a:endParaRPr lang="es-EC" dirty="0">
              <a:solidFill>
                <a:schemeClr val="accent4">
                  <a:lumMod val="75000"/>
                </a:schemeClr>
              </a:solidFill>
            </a:endParaRPr>
          </a:p>
        </p:txBody>
      </p:sp>
      <p:sp>
        <p:nvSpPr>
          <p:cNvPr id="3" name="2 Subtítulo"/>
          <p:cNvSpPr>
            <a:spLocks noGrp="1"/>
          </p:cNvSpPr>
          <p:nvPr>
            <p:ph type="subTitle" idx="1"/>
          </p:nvPr>
        </p:nvSpPr>
        <p:spPr>
          <a:xfrm>
            <a:off x="714348" y="4500570"/>
            <a:ext cx="7772400" cy="1857388"/>
          </a:xfrm>
        </p:spPr>
        <p:txBody>
          <a:bodyPr>
            <a:normAutofit lnSpcReduction="10000"/>
          </a:bodyPr>
          <a:lstStyle/>
          <a:p>
            <a:pPr lvl="0" algn="ctr"/>
            <a:r>
              <a:rPr lang="es-ES" sz="2800" dirty="0"/>
              <a:t>Potencial de Hidrógeno</a:t>
            </a:r>
            <a:endParaRPr lang="es-EC" sz="2800" dirty="0"/>
          </a:p>
          <a:p>
            <a:pPr lvl="0" algn="ctr"/>
            <a:r>
              <a:rPr lang="es-ES" sz="2800" dirty="0"/>
              <a:t>Dureza Total</a:t>
            </a:r>
            <a:endParaRPr lang="es-EC" sz="2800" dirty="0"/>
          </a:p>
          <a:p>
            <a:pPr lvl="0" algn="ctr"/>
            <a:r>
              <a:rPr lang="es-ES" sz="2800" dirty="0" smtClean="0"/>
              <a:t>Cloruros</a:t>
            </a:r>
          </a:p>
          <a:p>
            <a:pPr lvl="0" algn="ctr"/>
            <a:endParaRPr lang="es-ES" sz="2800" dirty="0" smtClean="0"/>
          </a:p>
          <a:p>
            <a:pPr lvl="0"/>
            <a:r>
              <a:rPr lang="es-ES" sz="1800" dirty="0" smtClean="0">
                <a:solidFill>
                  <a:schemeClr val="tx1"/>
                </a:solidFill>
                <a:latin typeface="Arial" pitchFamily="34" charset="0"/>
                <a:cs typeface="Arial" pitchFamily="34" charset="0"/>
              </a:rPr>
              <a:t>Luis Fernando Gómez García. </a:t>
            </a:r>
            <a:endParaRPr lang="es-EC" sz="1800" dirty="0">
              <a:solidFill>
                <a:schemeClr val="tx1"/>
              </a:solidFill>
              <a:latin typeface="Arial" pitchFamily="34" charset="0"/>
              <a:cs typeface="Arial" pitchFamily="34" charset="0"/>
            </a:endParaRPr>
          </a:p>
          <a:p>
            <a:endParaRPr lang="es-EC"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5" name="4 Título"/>
          <p:cNvSpPr>
            <a:spLocks noGrp="1"/>
          </p:cNvSpPr>
          <p:nvPr>
            <p:ph type="title"/>
          </p:nvPr>
        </p:nvSpPr>
        <p:spPr>
          <a:xfrm>
            <a:off x="428596" y="428604"/>
            <a:ext cx="8183880" cy="1051560"/>
          </a:xfrm>
        </p:spPr>
        <p:txBody>
          <a:bodyPr>
            <a:normAutofit fontScale="90000"/>
          </a:bodyPr>
          <a:lstStyle/>
          <a:p>
            <a:pPr algn="ctr"/>
            <a:r>
              <a:rPr lang="es-EC" dirty="0" smtClean="0"/>
              <a:t>Cloruros</a:t>
            </a:r>
            <a:br>
              <a:rPr lang="es-EC" dirty="0" smtClean="0"/>
            </a:br>
            <a:endParaRPr lang="es-EC" dirty="0"/>
          </a:p>
        </p:txBody>
      </p:sp>
      <p:sp>
        <p:nvSpPr>
          <p:cNvPr id="6" name="5 Marcador de contenido"/>
          <p:cNvSpPr>
            <a:spLocks noGrp="1"/>
          </p:cNvSpPr>
          <p:nvPr>
            <p:ph idx="1"/>
          </p:nvPr>
        </p:nvSpPr>
        <p:spPr>
          <a:xfrm>
            <a:off x="428596" y="1714488"/>
            <a:ext cx="8183880" cy="4187952"/>
          </a:xfrm>
        </p:spPr>
        <p:txBody>
          <a:bodyPr>
            <a:normAutofit/>
          </a:bodyPr>
          <a:lstStyle/>
          <a:p>
            <a:r>
              <a:rPr lang="es-EC" sz="1800" dirty="0" smtClean="0">
                <a:latin typeface="Arial" pitchFamily="34" charset="0"/>
                <a:cs typeface="Arial" pitchFamily="34" charset="0"/>
              </a:rPr>
              <a:t>Los cloruros son una de las sales que están presentes en mayor cantidad en todas las fuentes de abastecimiento de agua y de drenaje. </a:t>
            </a:r>
            <a:endParaRPr lang="es-EC" sz="1800" dirty="0" smtClean="0">
              <a:latin typeface="Arial" pitchFamily="34" charset="0"/>
              <a:cs typeface="Arial" pitchFamily="34" charset="0"/>
            </a:endParaRPr>
          </a:p>
          <a:p>
            <a:pPr>
              <a:buNone/>
            </a:pPr>
            <a:endParaRPr lang="es-EC" sz="1800" dirty="0" smtClean="0">
              <a:latin typeface="Arial" pitchFamily="34" charset="0"/>
              <a:cs typeface="Arial" pitchFamily="34" charset="0"/>
            </a:endParaRPr>
          </a:p>
          <a:p>
            <a:r>
              <a:rPr lang="es-EC" sz="1800" dirty="0" smtClean="0">
                <a:latin typeface="Arial" pitchFamily="34" charset="0"/>
                <a:cs typeface="Arial" pitchFamily="34" charset="0"/>
              </a:rPr>
              <a:t>El ión cloruro se encuentra con frecuencia en las aguas naturales y residuales, en concentraciones que varían desde unos pocos ppm hasta varios gramos por litro.  Este ion ingresa al agua en forma natural, mediante el lavado que las aguas lluvias realizan sobre el </a:t>
            </a:r>
            <a:r>
              <a:rPr lang="es-EC" sz="1800" dirty="0" smtClean="0">
                <a:latin typeface="Arial" pitchFamily="34" charset="0"/>
                <a:cs typeface="Arial" pitchFamily="34" charset="0"/>
              </a:rPr>
              <a:t>suelo.</a:t>
            </a:r>
          </a:p>
          <a:p>
            <a:pPr>
              <a:buNone/>
            </a:pPr>
            <a:endParaRPr lang="es-EC" sz="1800" dirty="0" smtClean="0">
              <a:latin typeface="Arial" pitchFamily="34" charset="0"/>
              <a:cs typeface="Arial" pitchFamily="34" charset="0"/>
            </a:endParaRPr>
          </a:p>
          <a:p>
            <a:r>
              <a:rPr lang="es-EC" sz="1800" dirty="0" smtClean="0">
                <a:latin typeface="Arial" pitchFamily="34" charset="0"/>
                <a:cs typeface="Arial" pitchFamily="34" charset="0"/>
              </a:rPr>
              <a:t>El </a:t>
            </a:r>
            <a:r>
              <a:rPr lang="es-EC" sz="1800" dirty="0" smtClean="0">
                <a:latin typeface="Arial" pitchFamily="34" charset="0"/>
                <a:cs typeface="Arial" pitchFamily="34" charset="0"/>
              </a:rPr>
              <a:t>sabor salado del agua,  producido por los cloruros, es variable y dependiente de la composición química del agua, cuando el cloruro está en forma de cloruro de sodio, el sabor salado es detectable a una concentración de 250 ppm de </a:t>
            </a:r>
            <a:r>
              <a:rPr lang="es-EC" sz="1800" dirty="0" err="1" smtClean="0">
                <a:latin typeface="Arial" pitchFamily="34" charset="0"/>
                <a:cs typeface="Arial" pitchFamily="34" charset="0"/>
              </a:rPr>
              <a:t>NaCl</a:t>
            </a:r>
            <a:r>
              <a:rPr lang="es-EC" sz="1800" dirty="0" smtClean="0">
                <a:latin typeface="Arial" pitchFamily="34" charset="0"/>
                <a:cs typeface="Arial" pitchFamily="34" charset="0"/>
              </a:rPr>
              <a:t>. </a:t>
            </a:r>
            <a:endParaRPr lang="es-EC" sz="1800" dirty="0" smtClean="0">
              <a:latin typeface="Arial" pitchFamily="34" charset="0"/>
              <a:cs typeface="Arial" pitchFamily="34" charset="0"/>
            </a:endParaRPr>
          </a:p>
          <a:p>
            <a:endParaRPr lang="es-EC" sz="18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9" name="8 Título"/>
          <p:cNvSpPr>
            <a:spLocks noGrp="1"/>
          </p:cNvSpPr>
          <p:nvPr>
            <p:ph type="title"/>
          </p:nvPr>
        </p:nvSpPr>
        <p:spPr>
          <a:xfrm>
            <a:off x="500034" y="500042"/>
            <a:ext cx="8183880" cy="1051560"/>
          </a:xfrm>
        </p:spPr>
        <p:txBody>
          <a:bodyPr>
            <a:normAutofit/>
          </a:bodyPr>
          <a:lstStyle/>
          <a:p>
            <a:pPr algn="ctr"/>
            <a:r>
              <a:rPr lang="es-EC" sz="2800" dirty="0" smtClean="0"/>
              <a:t>Presencia, concentración y efecto del cloruro</a:t>
            </a:r>
            <a:endParaRPr lang="es-EC" sz="2800" dirty="0"/>
          </a:p>
        </p:txBody>
      </p:sp>
      <p:sp>
        <p:nvSpPr>
          <p:cNvPr id="10" name="9 Marcador de contenido"/>
          <p:cNvSpPr>
            <a:spLocks noGrp="1"/>
          </p:cNvSpPr>
          <p:nvPr>
            <p:ph sz="half" idx="1"/>
          </p:nvPr>
        </p:nvSpPr>
        <p:spPr>
          <a:xfrm>
            <a:off x="571472" y="1643050"/>
            <a:ext cx="3931920" cy="4389120"/>
          </a:xfrm>
        </p:spPr>
        <p:txBody>
          <a:bodyPr>
            <a:normAutofit fontScale="77500" lnSpcReduction="20000"/>
          </a:bodyPr>
          <a:lstStyle/>
          <a:p>
            <a:r>
              <a:rPr lang="es-EC" sz="1900" dirty="0" smtClean="0">
                <a:latin typeface="Arial" pitchFamily="34" charset="0"/>
                <a:cs typeface="Arial" pitchFamily="34" charset="0"/>
              </a:rPr>
              <a:t>Un alto contenido de cloruros en el agua para uso industrial, puede causar corrosión en las tuberías metálicas y en las estructuras. </a:t>
            </a:r>
            <a:endParaRPr lang="es-EC" sz="1900" dirty="0" smtClean="0">
              <a:latin typeface="Arial" pitchFamily="34" charset="0"/>
              <a:cs typeface="Arial" pitchFamily="34" charset="0"/>
            </a:endParaRPr>
          </a:p>
          <a:p>
            <a:pPr>
              <a:buNone/>
            </a:pPr>
            <a:endParaRPr lang="es-EC" sz="1900" dirty="0" smtClean="0">
              <a:latin typeface="Arial" pitchFamily="34" charset="0"/>
              <a:cs typeface="Arial" pitchFamily="34" charset="0"/>
            </a:endParaRPr>
          </a:p>
          <a:p>
            <a:r>
              <a:rPr lang="es-EC" sz="1900" dirty="0" smtClean="0">
                <a:latin typeface="Arial" pitchFamily="34" charset="0"/>
                <a:cs typeface="Arial" pitchFamily="34" charset="0"/>
              </a:rPr>
              <a:t>La </a:t>
            </a:r>
            <a:r>
              <a:rPr lang="es-EC" sz="1900" dirty="0" smtClean="0">
                <a:latin typeface="Arial" pitchFamily="34" charset="0"/>
                <a:cs typeface="Arial" pitchFamily="34" charset="0"/>
              </a:rPr>
              <a:t>máxima concentración permisible de cloruros en el agua potable es de 250 ppm, este valor se estableció más por razones de sabor, que por razones sanitarias. </a:t>
            </a:r>
            <a:endParaRPr lang="es-EC" sz="1900" dirty="0" smtClean="0">
              <a:latin typeface="Arial" pitchFamily="34" charset="0"/>
              <a:cs typeface="Arial" pitchFamily="34" charset="0"/>
            </a:endParaRPr>
          </a:p>
          <a:p>
            <a:pPr>
              <a:buNone/>
            </a:pPr>
            <a:endParaRPr lang="es-EC" sz="1900" dirty="0" smtClean="0">
              <a:latin typeface="Arial" pitchFamily="34" charset="0"/>
              <a:cs typeface="Arial" pitchFamily="34" charset="0"/>
            </a:endParaRPr>
          </a:p>
          <a:p>
            <a:r>
              <a:rPr lang="es-EC" sz="1900" dirty="0" smtClean="0">
                <a:latin typeface="Arial" pitchFamily="34" charset="0"/>
                <a:cs typeface="Arial" pitchFamily="34" charset="0"/>
              </a:rPr>
              <a:t>El cloruro más conocido es la sal marina que está presente en el agua marina con una concentración del aproximadamente 3 - 3,5 %. Por lo tanto los océanos representan una fuente prácticamente inagotable de cloruro</a:t>
            </a:r>
            <a:r>
              <a:rPr lang="es-EC" dirty="0" smtClean="0"/>
              <a:t/>
            </a:r>
            <a:br>
              <a:rPr lang="es-EC" dirty="0" smtClean="0"/>
            </a:br>
            <a:r>
              <a:rPr lang="es-EC" dirty="0" smtClean="0"/>
              <a:t>  </a:t>
            </a:r>
            <a:br>
              <a:rPr lang="es-EC" dirty="0" smtClean="0"/>
            </a:br>
            <a:endParaRPr lang="es-EC" dirty="0"/>
          </a:p>
        </p:txBody>
      </p:sp>
      <p:sp>
        <p:nvSpPr>
          <p:cNvPr id="11" name="10 Marcador de contenido"/>
          <p:cNvSpPr>
            <a:spLocks noGrp="1"/>
          </p:cNvSpPr>
          <p:nvPr>
            <p:ph sz="half" idx="2"/>
          </p:nvPr>
        </p:nvSpPr>
        <p:spPr>
          <a:xfrm>
            <a:off x="4714876" y="1643050"/>
            <a:ext cx="3931920" cy="4389120"/>
          </a:xfrm>
        </p:spPr>
        <p:txBody>
          <a:bodyPr>
            <a:normAutofit fontScale="77500" lnSpcReduction="20000"/>
          </a:bodyPr>
          <a:lstStyle/>
          <a:p>
            <a:r>
              <a:rPr lang="es-EC" sz="1900" dirty="0" smtClean="0">
                <a:latin typeface="Arial" pitchFamily="34" charset="0"/>
                <a:cs typeface="Arial" pitchFamily="34" charset="0"/>
              </a:rPr>
              <a:t>Las mediciones de cloruros en el agua son útiles también, en el agua utilizada para el riego de cultivos, en el agua utilizada con fines industriales y fundamentalmente, como “</a:t>
            </a:r>
            <a:r>
              <a:rPr lang="es-EC" sz="1900" i="1" dirty="0" smtClean="0">
                <a:latin typeface="Arial" pitchFamily="34" charset="0"/>
                <a:cs typeface="Arial" pitchFamily="34" charset="0"/>
              </a:rPr>
              <a:t>indicador</a:t>
            </a:r>
            <a:r>
              <a:rPr lang="es-EC" sz="1900" dirty="0" smtClean="0">
                <a:latin typeface="Arial" pitchFamily="34" charset="0"/>
                <a:cs typeface="Arial" pitchFamily="34" charset="0"/>
              </a:rPr>
              <a:t>” o “</a:t>
            </a:r>
            <a:r>
              <a:rPr lang="es-EC" sz="1900" i="1" dirty="0" smtClean="0">
                <a:latin typeface="Arial" pitchFamily="34" charset="0"/>
                <a:cs typeface="Arial" pitchFamily="34" charset="0"/>
              </a:rPr>
              <a:t>trazador</a:t>
            </a:r>
            <a:r>
              <a:rPr lang="es-EC" sz="1900" dirty="0" smtClean="0">
                <a:latin typeface="Arial" pitchFamily="34" charset="0"/>
                <a:cs typeface="Arial" pitchFamily="34" charset="0"/>
              </a:rPr>
              <a:t>”, en las evaluaciones de contaminación de aguas</a:t>
            </a:r>
            <a:r>
              <a:rPr lang="es-EC" sz="1900" dirty="0" smtClean="0">
                <a:latin typeface="Arial" pitchFamily="34" charset="0"/>
                <a:cs typeface="Arial" pitchFamily="34" charset="0"/>
              </a:rPr>
              <a:t>.</a:t>
            </a:r>
          </a:p>
          <a:p>
            <a:pPr>
              <a:buNone/>
            </a:pPr>
            <a:endParaRPr lang="es-EC" sz="1900" dirty="0" smtClean="0">
              <a:latin typeface="Arial" pitchFamily="34" charset="0"/>
              <a:cs typeface="Arial" pitchFamily="34" charset="0"/>
            </a:endParaRPr>
          </a:p>
          <a:p>
            <a:r>
              <a:rPr lang="es-EC" sz="1900" dirty="0" smtClean="0">
                <a:latin typeface="Arial" pitchFamily="34" charset="0"/>
                <a:cs typeface="Arial" pitchFamily="34" charset="0"/>
              </a:rPr>
              <a:t>El agua contaminada con letrinas será rica </a:t>
            </a:r>
            <a:r>
              <a:rPr lang="es-EC" sz="1900" dirty="0" smtClean="0">
                <a:latin typeface="Arial" pitchFamily="34" charset="0"/>
                <a:cs typeface="Arial" pitchFamily="34" charset="0"/>
              </a:rPr>
              <a:t>en cloruro; ya que se encuentra presente en la orina del hombre</a:t>
            </a:r>
          </a:p>
          <a:p>
            <a:pPr>
              <a:buNone/>
            </a:pPr>
            <a:endParaRPr lang="es-EC" sz="1900" dirty="0" smtClean="0">
              <a:latin typeface="Arial" pitchFamily="34" charset="0"/>
              <a:cs typeface="Arial" pitchFamily="34" charset="0"/>
            </a:endParaRPr>
          </a:p>
          <a:p>
            <a:r>
              <a:rPr lang="es-EC" sz="1900" dirty="0" smtClean="0">
                <a:latin typeface="Arial" pitchFamily="34" charset="0"/>
                <a:cs typeface="Arial" pitchFamily="34" charset="0"/>
              </a:rPr>
              <a:t>Los métodos de análisis de cloruros mas frecuentes son el método de medición por electrodo especifico y el método de titulación con nitrato de palta; en este ultimo se basa en la titulación de un volumen de muestra con una solución de nitrato de plata en concentración de 0.05N usando cromato de potasio como indicador.</a:t>
            </a:r>
          </a:p>
          <a:p>
            <a:endParaRPr lang="es-EC" sz="19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0" y="500042"/>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100" b="1" i="0" u="none" strike="noStrike" cap="none" normalizeH="0" baseline="0" dirty="0" smtClean="0">
                <a:ln>
                  <a:noFill/>
                </a:ln>
                <a:solidFill>
                  <a:srgbClr val="808080"/>
                </a:solidFill>
                <a:effectLst/>
                <a:latin typeface="Arial" pitchFamily="34" charset="0"/>
                <a:ea typeface="Times New Roman" pitchFamily="18" charset="0"/>
                <a:cs typeface="Times New Roman" pitchFamily="18" charset="0"/>
              </a:rPr>
              <a:t>Gráfica 13  Comportamiento del Índice de Calidad del Agua de cloruros</a:t>
            </a: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22529" name="Object 1"/>
          <p:cNvGraphicFramePr>
            <a:graphicFrameLocks noChangeAspect="1"/>
          </p:cNvGraphicFramePr>
          <p:nvPr/>
        </p:nvGraphicFramePr>
        <p:xfrm>
          <a:off x="571472" y="1357298"/>
          <a:ext cx="8143932" cy="3571900"/>
        </p:xfrm>
        <a:graphic>
          <a:graphicData uri="http://schemas.openxmlformats.org/presentationml/2006/ole">
            <p:oleObj spid="_x0000_s22529" name="Picture" r:id="rId4" imgW="5143500" imgH="2487168" progId="Word.Picture.8">
              <p:embed/>
            </p:oleObj>
          </a:graphicData>
        </a:graphic>
      </p:graphicFrame>
      <p:sp>
        <p:nvSpPr>
          <p:cNvPr id="22531" name="Rectangle 3"/>
          <p:cNvSpPr>
            <a:spLocks noChangeArrowheads="1"/>
          </p:cNvSpPr>
          <p:nvPr/>
        </p:nvSpPr>
        <p:spPr bwMode="auto">
          <a:xfrm>
            <a:off x="357158" y="5357826"/>
            <a:ext cx="6072198" cy="457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r"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a:t>
            </a:r>
            <a:r>
              <a:rPr kumimoji="0" lang="es-ES" sz="1200" b="0" i="0" u="none" strike="noStrike" cap="none" normalizeH="0" baseline="-30000" dirty="0" err="1" smtClean="0">
                <a:ln>
                  <a:noFill/>
                </a:ln>
                <a:solidFill>
                  <a:schemeClr val="tx1"/>
                </a:solidFill>
                <a:effectLst/>
                <a:latin typeface="Arial" pitchFamily="34" charset="0"/>
                <a:ea typeface="Times New Roman" pitchFamily="18" charset="0"/>
                <a:cs typeface="Arial" pitchFamily="34" charset="0"/>
              </a:rPr>
              <a:t>Cl</a:t>
            </a:r>
            <a:r>
              <a:rPr kumimoji="0" lang="es-ES" sz="1200" b="0" i="0" u="none" strike="noStrike" cap="none" normalizeH="0" baseline="30000" dirty="0" smtClean="0">
                <a:ln>
                  <a:noFill/>
                </a:ln>
                <a:solidFill>
                  <a:schemeClr val="tx1"/>
                </a:solidFill>
                <a:effectLst/>
                <a:latin typeface="Arial" pitchFamily="34" charset="0"/>
                <a:ea typeface="Times New Roman" pitchFamily="18" charset="0"/>
                <a:cs typeface="Arial" pitchFamily="34" charset="0"/>
              </a:rPr>
              <a:t>-</a:t>
            </a:r>
            <a:r>
              <a:rPr kumimoji="0" lang="es-E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 121 (Cl)</a:t>
            </a:r>
            <a:r>
              <a:rPr kumimoji="0" lang="es-ES" sz="1400" b="0" i="0" u="none" strike="noStrike" cap="none" normalizeH="0" baseline="30000" dirty="0" smtClean="0">
                <a:ln>
                  <a:noFill/>
                </a:ln>
                <a:solidFill>
                  <a:schemeClr val="tx1"/>
                </a:solidFill>
                <a:effectLst/>
                <a:latin typeface="Arial" pitchFamily="34" charset="0"/>
                <a:ea typeface="Times New Roman" pitchFamily="18" charset="0"/>
                <a:cs typeface="Arial" pitchFamily="34" charset="0"/>
              </a:rPr>
              <a:t>-</a:t>
            </a:r>
            <a:r>
              <a:rPr kumimoji="0" lang="es-ES" sz="1200" b="0" i="0" u="none" strike="noStrike" cap="none" normalizeH="0" baseline="30000" dirty="0" smtClean="0">
                <a:ln>
                  <a:noFill/>
                </a:ln>
                <a:solidFill>
                  <a:schemeClr val="tx1"/>
                </a:solidFill>
                <a:effectLst/>
                <a:latin typeface="Arial" pitchFamily="34" charset="0"/>
                <a:ea typeface="Times New Roman" pitchFamily="18" charset="0"/>
                <a:cs typeface="Arial" pitchFamily="34" charset="0"/>
              </a:rPr>
              <a:t> 0.223</a:t>
            </a:r>
            <a:r>
              <a:rPr kumimoji="0" lang="es-E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............................................(14)</a:t>
            </a:r>
            <a:endParaRPr kumimoji="0" lang="es-EC" sz="9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r" defTabSz="914400" rtl="0" eaLnBrk="0" fontAlgn="base" latinLnBrk="0" hangingPunct="0">
              <a:lnSpc>
                <a:spcPct val="100000"/>
              </a:lnSpc>
              <a:spcBef>
                <a:spcPct val="0"/>
              </a:spcBef>
              <a:spcAft>
                <a:spcPct val="0"/>
              </a:spcAft>
              <a:buClrTx/>
              <a:buSzTx/>
              <a:buFontTx/>
              <a:buNone/>
              <a:tabLst/>
            </a:pPr>
            <a:r>
              <a:rPr kumimoji="0" lang="es-E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s-ES"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(Cl) Cloruros en mg/l </a:t>
            </a: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tx1"/>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28596" y="2714620"/>
            <a:ext cx="8183880" cy="1051560"/>
          </a:xfrm>
        </p:spPr>
        <p:txBody>
          <a:bodyPr>
            <a:noAutofit/>
          </a:bodyPr>
          <a:lstStyle/>
          <a:p>
            <a:pPr algn="ctr"/>
            <a:r>
              <a:rPr lang="es-EC" sz="7200" dirty="0" smtClean="0"/>
              <a:t>GRACIAS</a:t>
            </a:r>
            <a:endParaRPr lang="es-EC" sz="7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tx1"/>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6" name="5 Título"/>
          <p:cNvSpPr>
            <a:spLocks noGrp="1"/>
          </p:cNvSpPr>
          <p:nvPr>
            <p:ph type="title"/>
          </p:nvPr>
        </p:nvSpPr>
        <p:spPr>
          <a:xfrm>
            <a:off x="428596" y="428604"/>
            <a:ext cx="8183880" cy="1000132"/>
          </a:xfrm>
        </p:spPr>
        <p:txBody>
          <a:bodyPr>
            <a:normAutofit fontScale="90000"/>
          </a:bodyPr>
          <a:lstStyle/>
          <a:p>
            <a:pPr algn="ctr"/>
            <a:r>
              <a:rPr lang="es-EC" sz="3200" dirty="0" smtClean="0">
                <a:solidFill>
                  <a:schemeClr val="accent4">
                    <a:lumMod val="75000"/>
                  </a:schemeClr>
                </a:solidFill>
              </a:rPr>
              <a:t>POTENCIAL DE HIDROGENO</a:t>
            </a:r>
            <a:br>
              <a:rPr lang="es-EC" sz="3200" dirty="0" smtClean="0">
                <a:solidFill>
                  <a:schemeClr val="accent4">
                    <a:lumMod val="75000"/>
                  </a:schemeClr>
                </a:solidFill>
              </a:rPr>
            </a:br>
            <a:endParaRPr lang="es-EC" sz="3200" dirty="0">
              <a:solidFill>
                <a:schemeClr val="accent4">
                  <a:lumMod val="75000"/>
                </a:schemeClr>
              </a:solidFill>
            </a:endParaRPr>
          </a:p>
        </p:txBody>
      </p:sp>
      <p:sp>
        <p:nvSpPr>
          <p:cNvPr id="7" name="6 Marcador de contenido"/>
          <p:cNvSpPr>
            <a:spLocks noGrp="1"/>
          </p:cNvSpPr>
          <p:nvPr>
            <p:ph sz="half" idx="1"/>
          </p:nvPr>
        </p:nvSpPr>
        <p:spPr>
          <a:xfrm>
            <a:off x="500034" y="1500174"/>
            <a:ext cx="3931920" cy="4389120"/>
          </a:xfrm>
        </p:spPr>
        <p:txBody>
          <a:bodyPr>
            <a:normAutofit/>
          </a:bodyPr>
          <a:lstStyle/>
          <a:p>
            <a:r>
              <a:rPr lang="es-EC" sz="1400" dirty="0" smtClean="0"/>
              <a:t>El </a:t>
            </a:r>
            <a:r>
              <a:rPr lang="es-EC" sz="1400" b="1" dirty="0" smtClean="0"/>
              <a:t>pH</a:t>
            </a:r>
            <a:r>
              <a:rPr lang="es-EC" sz="1400" dirty="0" smtClean="0"/>
              <a:t> es una medida de la </a:t>
            </a:r>
            <a:r>
              <a:rPr lang="es-EC" sz="1400" dirty="0" smtClean="0">
                <a:hlinkClick r:id="rId2" tooltip="Acidez"/>
              </a:rPr>
              <a:t>acidez</a:t>
            </a:r>
            <a:r>
              <a:rPr lang="es-EC" sz="1400" dirty="0" smtClean="0"/>
              <a:t> o </a:t>
            </a:r>
            <a:r>
              <a:rPr lang="es-EC" sz="1400" dirty="0" smtClean="0">
                <a:hlinkClick r:id="rId3" tooltip="Base (química)"/>
              </a:rPr>
              <a:t>basicidad</a:t>
            </a:r>
            <a:r>
              <a:rPr lang="es-EC" sz="1400" dirty="0" smtClean="0"/>
              <a:t> de una </a:t>
            </a:r>
            <a:r>
              <a:rPr lang="es-EC" sz="1400" dirty="0" smtClean="0">
                <a:hlinkClick r:id="rId4" tooltip="Solución"/>
              </a:rPr>
              <a:t>solución</a:t>
            </a:r>
            <a:r>
              <a:rPr lang="es-EC" sz="1400" dirty="0" smtClean="0"/>
              <a:t>. El pH es la concentración de iones </a:t>
            </a:r>
            <a:r>
              <a:rPr lang="es-EC" sz="1400" dirty="0" smtClean="0">
                <a:hlinkClick r:id="rId5" tooltip="Hidronio"/>
              </a:rPr>
              <a:t>hidronio</a:t>
            </a:r>
            <a:r>
              <a:rPr lang="es-EC" sz="1400" dirty="0" smtClean="0"/>
              <a:t> [H</a:t>
            </a:r>
            <a:r>
              <a:rPr lang="es-EC" sz="1400" baseline="-25000" dirty="0" smtClean="0"/>
              <a:t>3</a:t>
            </a:r>
            <a:r>
              <a:rPr lang="es-EC" sz="1400" dirty="0" smtClean="0"/>
              <a:t>O</a:t>
            </a:r>
            <a:r>
              <a:rPr lang="es-EC" sz="1400" baseline="30000" dirty="0" smtClean="0"/>
              <a:t>+</a:t>
            </a:r>
            <a:r>
              <a:rPr lang="es-EC" sz="1400" dirty="0" smtClean="0"/>
              <a:t>] presentes en determinada </a:t>
            </a:r>
            <a:r>
              <a:rPr lang="es-EC" sz="1400" dirty="0" smtClean="0"/>
              <a:t>sustancia</a:t>
            </a:r>
          </a:p>
          <a:p>
            <a:pPr>
              <a:buNone/>
            </a:pPr>
            <a:endParaRPr lang="es-EC" sz="1400" dirty="0" smtClean="0"/>
          </a:p>
          <a:p>
            <a:r>
              <a:rPr lang="es-EC" sz="1400" dirty="0" smtClean="0"/>
              <a:t>El pH es un ensayo común para determinar calidad de agua. Es la medida de iones hidrógeno en el agua, con escala en el rango de 0 a 14, siendo neutro el pH = 7. Es una escala logarítmica, es </a:t>
            </a:r>
            <a:r>
              <a:rPr lang="es-EC" sz="1400" dirty="0" smtClean="0"/>
              <a:t>decir cada </a:t>
            </a:r>
            <a:r>
              <a:rPr lang="es-EC" sz="1400" dirty="0" smtClean="0"/>
              <a:t>unidad de pH representa una potencia de 10 en acidez.</a:t>
            </a:r>
          </a:p>
          <a:p>
            <a:endParaRPr lang="es-EC" sz="1400" dirty="0"/>
          </a:p>
        </p:txBody>
      </p:sp>
      <p:sp>
        <p:nvSpPr>
          <p:cNvPr id="8" name="7 Marcador de contenido"/>
          <p:cNvSpPr>
            <a:spLocks noGrp="1"/>
          </p:cNvSpPr>
          <p:nvPr>
            <p:ph sz="half" idx="2"/>
          </p:nvPr>
        </p:nvSpPr>
        <p:spPr>
          <a:xfrm>
            <a:off x="4643438" y="1500174"/>
            <a:ext cx="3931920" cy="4389120"/>
          </a:xfrm>
        </p:spPr>
        <p:txBody>
          <a:bodyPr>
            <a:normAutofit/>
          </a:bodyPr>
          <a:lstStyle/>
          <a:p>
            <a:r>
              <a:rPr lang="es-EC" sz="1400" dirty="0" smtClean="0"/>
              <a:t>Crecimiento </a:t>
            </a:r>
            <a:r>
              <a:rPr lang="es-EC" sz="1400" dirty="0" smtClean="0"/>
              <a:t>y reproducción pueden ser afectadas entre pH = 4 a 6, y </a:t>
            </a:r>
            <a:r>
              <a:rPr lang="es-EC" sz="1400" dirty="0" smtClean="0"/>
              <a:t>   pH </a:t>
            </a:r>
            <a:r>
              <a:rPr lang="es-EC" sz="1400" dirty="0" smtClean="0"/>
              <a:t>= 9 a 10 para ciertos peces</a:t>
            </a:r>
            <a:r>
              <a:rPr lang="es-EC" sz="1400" dirty="0" smtClean="0"/>
              <a:t>.</a:t>
            </a:r>
          </a:p>
          <a:p>
            <a:pPr>
              <a:buNone/>
            </a:pPr>
            <a:endParaRPr lang="es-EC" sz="1400" dirty="0" smtClean="0"/>
          </a:p>
          <a:p>
            <a:r>
              <a:rPr lang="es-EC" sz="1400" dirty="0" smtClean="0"/>
              <a:t>El </a:t>
            </a:r>
            <a:r>
              <a:rPr lang="es-EC" sz="1400" dirty="0" smtClean="0"/>
              <a:t>pH afecta la toxicidad del amoniaco y nitritos</a:t>
            </a:r>
          </a:p>
          <a:p>
            <a:pPr>
              <a:buNone/>
            </a:pPr>
            <a:endParaRPr lang="es-EC" sz="1400" dirty="0" smtClean="0"/>
          </a:p>
          <a:p>
            <a:r>
              <a:rPr lang="es-EC" sz="1400" dirty="0" smtClean="0"/>
              <a:t>Mediciones </a:t>
            </a:r>
            <a:r>
              <a:rPr lang="es-EC" sz="1400" dirty="0" smtClean="0"/>
              <a:t>por encima de 7 son básicas (alcalinas), y por </a:t>
            </a:r>
            <a:r>
              <a:rPr lang="es-EC" sz="1400" dirty="0" smtClean="0"/>
              <a:t>debajo de </a:t>
            </a:r>
            <a:r>
              <a:rPr lang="es-EC" sz="1400" dirty="0" smtClean="0"/>
              <a:t>7 son ácidas. Los puntos críticos para mortandad de peces están </a:t>
            </a:r>
            <a:r>
              <a:rPr lang="es-EC" sz="1400" dirty="0" smtClean="0"/>
              <a:t>en el </a:t>
            </a:r>
            <a:r>
              <a:rPr lang="es-EC" sz="1400" dirty="0" smtClean="0"/>
              <a:t>rango aproximado de pH = 4 ó </a:t>
            </a:r>
            <a:r>
              <a:rPr lang="es-EC" sz="1400" dirty="0" smtClean="0"/>
              <a:t>         pH </a:t>
            </a:r>
            <a:r>
              <a:rPr lang="es-EC" sz="1400" dirty="0" smtClean="0"/>
              <a:t>= 11.</a:t>
            </a:r>
          </a:p>
          <a:p>
            <a:endParaRPr lang="es-EC" sz="1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tx1"/>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571472" y="428604"/>
            <a:ext cx="3931920" cy="5500726"/>
          </a:xfrm>
        </p:spPr>
        <p:txBody>
          <a:bodyPr>
            <a:normAutofit fontScale="92500" lnSpcReduction="20000"/>
          </a:bodyPr>
          <a:lstStyle/>
          <a:p>
            <a:r>
              <a:rPr lang="es-EC" sz="1600" b="1" i="1" dirty="0" smtClean="0"/>
              <a:t>Algunos valores comunes del pH</a:t>
            </a:r>
            <a:endParaRPr lang="es-EC" sz="1600" dirty="0" smtClean="0"/>
          </a:p>
          <a:p>
            <a:pPr>
              <a:buNone/>
            </a:pPr>
            <a:r>
              <a:rPr lang="es-EC" sz="1600" b="1" dirty="0" smtClean="0"/>
              <a:t>Sustancia/Disolución</a:t>
            </a:r>
            <a:r>
              <a:rPr lang="es-EC" sz="1600" dirty="0" smtClean="0"/>
              <a:t> </a:t>
            </a:r>
            <a:r>
              <a:rPr lang="es-EC" sz="1600" b="1" dirty="0" smtClean="0"/>
              <a:t>pH</a:t>
            </a:r>
            <a:endParaRPr lang="es-EC" sz="1600" b="1" dirty="0" smtClean="0"/>
          </a:p>
          <a:p>
            <a:pPr>
              <a:buNone/>
            </a:pPr>
            <a:endParaRPr lang="es-EC" sz="1600" dirty="0" smtClean="0"/>
          </a:p>
          <a:p>
            <a:r>
              <a:rPr lang="es-EC" sz="1600" b="1" dirty="0" smtClean="0"/>
              <a:t>Disolución de </a:t>
            </a:r>
            <a:r>
              <a:rPr lang="es-EC" sz="1600" b="1" dirty="0" err="1" smtClean="0">
                <a:hlinkClick r:id="rId2" tooltip="Ácido clorhídrico"/>
              </a:rPr>
              <a:t>HCl</a:t>
            </a:r>
            <a:r>
              <a:rPr lang="es-EC" sz="1600" b="1" dirty="0" smtClean="0"/>
              <a:t> 1 </a:t>
            </a:r>
            <a:r>
              <a:rPr lang="es-EC" sz="1600" b="1" dirty="0" smtClean="0"/>
              <a:t>M</a:t>
            </a:r>
            <a:r>
              <a:rPr lang="es-EC" sz="1600" dirty="0" smtClean="0"/>
              <a:t> </a:t>
            </a:r>
            <a:endParaRPr lang="es-EC" sz="1600" b="1" dirty="0" smtClean="0"/>
          </a:p>
          <a:p>
            <a:pPr>
              <a:buNone/>
            </a:pPr>
            <a:endParaRPr lang="es-EC" sz="1600" dirty="0" smtClean="0"/>
          </a:p>
          <a:p>
            <a:r>
              <a:rPr lang="es-EC" sz="1600" b="1" dirty="0" smtClean="0">
                <a:solidFill>
                  <a:srgbClr val="C00000"/>
                </a:solidFill>
                <a:hlinkClick r:id="rId3" tooltip="Jugo gástrico"/>
              </a:rPr>
              <a:t>Jugo </a:t>
            </a:r>
            <a:r>
              <a:rPr lang="es-EC" sz="1600" b="1" dirty="0" smtClean="0">
                <a:solidFill>
                  <a:srgbClr val="C00000"/>
                </a:solidFill>
                <a:hlinkClick r:id="rId3" tooltip="Jugo gástrico"/>
              </a:rPr>
              <a:t>gástrico</a:t>
            </a:r>
            <a:r>
              <a:rPr lang="es-EC" sz="1600" dirty="0" smtClean="0">
                <a:solidFill>
                  <a:srgbClr val="C00000"/>
                </a:solidFill>
              </a:rPr>
              <a:t> </a:t>
            </a:r>
            <a:r>
              <a:rPr lang="es-EC" sz="1600" b="1" dirty="0" smtClean="0"/>
              <a:t>1,5</a:t>
            </a:r>
          </a:p>
          <a:p>
            <a:pPr>
              <a:buNone/>
            </a:pPr>
            <a:endParaRPr lang="es-EC" sz="1600" dirty="0" smtClean="0"/>
          </a:p>
          <a:p>
            <a:r>
              <a:rPr lang="es-EC" sz="1600" b="1" dirty="0" smtClean="0">
                <a:solidFill>
                  <a:srgbClr val="C00000"/>
                </a:solidFill>
              </a:rPr>
              <a:t>Jugo de </a:t>
            </a:r>
            <a:r>
              <a:rPr lang="es-EC" sz="1400" b="1" dirty="0" smtClean="0">
                <a:solidFill>
                  <a:srgbClr val="C00000"/>
                </a:solidFill>
                <a:hlinkClick r:id="rId4" tooltip="Citrus × limon"/>
              </a:rPr>
              <a:t>limón</a:t>
            </a:r>
            <a:r>
              <a:rPr lang="es-EC" sz="1600" dirty="0" smtClean="0">
                <a:solidFill>
                  <a:srgbClr val="C00000"/>
                </a:solidFill>
              </a:rPr>
              <a:t> </a:t>
            </a:r>
            <a:r>
              <a:rPr lang="es-EC" sz="1600" b="1" dirty="0" smtClean="0"/>
              <a:t>2,4</a:t>
            </a:r>
          </a:p>
          <a:p>
            <a:pPr>
              <a:buNone/>
            </a:pPr>
            <a:endParaRPr lang="es-EC" sz="1600" dirty="0" smtClean="0"/>
          </a:p>
          <a:p>
            <a:r>
              <a:rPr lang="es-EC" sz="1600" b="1" dirty="0" smtClean="0">
                <a:solidFill>
                  <a:srgbClr val="C00000"/>
                </a:solidFill>
              </a:rPr>
              <a:t>Refresco de </a:t>
            </a:r>
            <a:r>
              <a:rPr lang="es-EC" sz="1600" b="1" dirty="0" smtClean="0">
                <a:solidFill>
                  <a:srgbClr val="C00000"/>
                </a:solidFill>
                <a:hlinkClick r:id="rId5" tooltip="Bebida de cola"/>
              </a:rPr>
              <a:t>cola</a:t>
            </a:r>
            <a:r>
              <a:rPr lang="es-EC" sz="1600" dirty="0" smtClean="0">
                <a:solidFill>
                  <a:srgbClr val="C00000"/>
                </a:solidFill>
              </a:rPr>
              <a:t> </a:t>
            </a:r>
            <a:r>
              <a:rPr lang="es-EC" sz="1600" b="1" dirty="0" smtClean="0"/>
              <a:t>2,5</a:t>
            </a:r>
          </a:p>
          <a:p>
            <a:pPr>
              <a:buNone/>
            </a:pPr>
            <a:endParaRPr lang="es-EC" sz="1600" dirty="0" smtClean="0"/>
          </a:p>
          <a:p>
            <a:r>
              <a:rPr lang="es-EC" sz="1600" b="1" dirty="0" smtClean="0">
                <a:solidFill>
                  <a:srgbClr val="C00000"/>
                </a:solidFill>
                <a:hlinkClick r:id="rId6" tooltip="Vinagre"/>
              </a:rPr>
              <a:t>Vinagre</a:t>
            </a:r>
            <a:r>
              <a:rPr lang="es-EC" sz="1600" dirty="0" smtClean="0">
                <a:solidFill>
                  <a:srgbClr val="C00000"/>
                </a:solidFill>
              </a:rPr>
              <a:t> </a:t>
            </a:r>
            <a:r>
              <a:rPr lang="es-EC" sz="1600" b="1" dirty="0" smtClean="0"/>
              <a:t>2,9</a:t>
            </a:r>
          </a:p>
          <a:p>
            <a:pPr>
              <a:buNone/>
            </a:pPr>
            <a:endParaRPr lang="es-EC" sz="1600" dirty="0" smtClean="0">
              <a:solidFill>
                <a:srgbClr val="C00000"/>
              </a:solidFill>
            </a:endParaRPr>
          </a:p>
          <a:p>
            <a:r>
              <a:rPr lang="es-EC" sz="1600" b="1" dirty="0" smtClean="0">
                <a:solidFill>
                  <a:srgbClr val="C00000"/>
                </a:solidFill>
              </a:rPr>
              <a:t>Jugo de </a:t>
            </a:r>
            <a:r>
              <a:rPr lang="es-EC" sz="1600" b="1" dirty="0" smtClean="0">
                <a:solidFill>
                  <a:srgbClr val="C00000"/>
                </a:solidFill>
                <a:hlinkClick r:id="rId7" tooltip="Naranja (fruto)"/>
              </a:rPr>
              <a:t>naranja</a:t>
            </a:r>
            <a:r>
              <a:rPr lang="es-EC" sz="1600" b="1" dirty="0" smtClean="0">
                <a:solidFill>
                  <a:srgbClr val="C00000"/>
                </a:solidFill>
              </a:rPr>
              <a:t> o </a:t>
            </a:r>
            <a:r>
              <a:rPr lang="es-EC" sz="1600" b="1" dirty="0" smtClean="0">
                <a:solidFill>
                  <a:srgbClr val="C00000"/>
                </a:solidFill>
                <a:hlinkClick r:id="rId8" tooltip="Manzana"/>
              </a:rPr>
              <a:t>manzana</a:t>
            </a:r>
            <a:endParaRPr lang="es-EC" sz="1600" dirty="0" smtClean="0">
              <a:solidFill>
                <a:srgbClr val="C00000"/>
              </a:solidFill>
            </a:endParaRPr>
          </a:p>
          <a:p>
            <a:pPr>
              <a:buNone/>
            </a:pPr>
            <a:r>
              <a:rPr lang="es-EC" sz="1600" b="1" dirty="0" smtClean="0"/>
              <a:t>    3,0</a:t>
            </a:r>
          </a:p>
          <a:p>
            <a:pPr>
              <a:buNone/>
            </a:pPr>
            <a:endParaRPr lang="es-EC" sz="1600" dirty="0" smtClean="0"/>
          </a:p>
          <a:p>
            <a:r>
              <a:rPr lang="es-EC" sz="1600" b="1" dirty="0" smtClean="0">
                <a:solidFill>
                  <a:srgbClr val="C00000"/>
                </a:solidFill>
                <a:hlinkClick r:id="rId9" tooltip="Cerveza"/>
              </a:rPr>
              <a:t>Cerveza</a:t>
            </a:r>
            <a:r>
              <a:rPr lang="es-EC" sz="1600" dirty="0" smtClean="0"/>
              <a:t> </a:t>
            </a:r>
            <a:r>
              <a:rPr lang="es-EC" sz="1600" b="1" dirty="0" smtClean="0"/>
              <a:t>4,5</a:t>
            </a:r>
          </a:p>
          <a:p>
            <a:pPr>
              <a:buNone/>
            </a:pPr>
            <a:endParaRPr lang="es-EC" sz="1600" dirty="0" smtClean="0"/>
          </a:p>
          <a:p>
            <a:r>
              <a:rPr lang="es-EC" sz="1600" b="1" dirty="0" smtClean="0">
                <a:solidFill>
                  <a:srgbClr val="C00000"/>
                </a:solidFill>
                <a:hlinkClick r:id="rId10" tooltip="Café (bebida)"/>
              </a:rPr>
              <a:t>Café</a:t>
            </a:r>
            <a:r>
              <a:rPr lang="es-EC" sz="1600" dirty="0" smtClean="0"/>
              <a:t> </a:t>
            </a:r>
            <a:r>
              <a:rPr lang="es-EC" sz="1600" b="1" dirty="0" smtClean="0"/>
              <a:t>5,0</a:t>
            </a:r>
          </a:p>
          <a:p>
            <a:pPr>
              <a:buNone/>
            </a:pPr>
            <a:endParaRPr lang="es-EC" sz="1600" dirty="0" smtClean="0"/>
          </a:p>
          <a:p>
            <a:r>
              <a:rPr lang="es-EC" sz="1600" b="1" dirty="0" smtClean="0">
                <a:solidFill>
                  <a:srgbClr val="C00000"/>
                </a:solidFill>
                <a:hlinkClick r:id="rId11" tooltip="Té (bebida)"/>
              </a:rPr>
              <a:t>Té</a:t>
            </a:r>
            <a:r>
              <a:rPr lang="es-EC" sz="1600" dirty="0" smtClean="0"/>
              <a:t> </a:t>
            </a:r>
            <a:r>
              <a:rPr lang="es-EC" sz="1600" b="1" dirty="0" smtClean="0"/>
              <a:t>5,5</a:t>
            </a:r>
          </a:p>
          <a:p>
            <a:pPr>
              <a:buNone/>
            </a:pPr>
            <a:endParaRPr lang="es-EC" sz="1600" dirty="0" smtClean="0"/>
          </a:p>
          <a:p>
            <a:r>
              <a:rPr lang="es-EC" sz="1600" b="1" dirty="0" smtClean="0">
                <a:solidFill>
                  <a:srgbClr val="C00000"/>
                </a:solidFill>
                <a:hlinkClick r:id="rId12" tooltip="Lluvia ácida"/>
              </a:rPr>
              <a:t>Lluvia </a:t>
            </a:r>
            <a:r>
              <a:rPr lang="es-EC" sz="1600" b="1" dirty="0" smtClean="0">
                <a:solidFill>
                  <a:srgbClr val="C00000"/>
                </a:solidFill>
                <a:hlinkClick r:id="rId12" tooltip="Lluvia ácida"/>
              </a:rPr>
              <a:t>ácida</a:t>
            </a:r>
            <a:r>
              <a:rPr lang="es-EC" sz="1600" dirty="0" smtClean="0">
                <a:solidFill>
                  <a:srgbClr val="C00000"/>
                </a:solidFill>
              </a:rPr>
              <a:t> </a:t>
            </a:r>
            <a:r>
              <a:rPr lang="es-EC" sz="1600" b="1" dirty="0" smtClean="0"/>
              <a:t>&lt; </a:t>
            </a:r>
            <a:r>
              <a:rPr lang="es-EC" sz="1600" b="1" dirty="0" smtClean="0"/>
              <a:t>5,6</a:t>
            </a:r>
            <a:endParaRPr lang="es-EC" sz="1600" dirty="0" smtClean="0"/>
          </a:p>
          <a:p>
            <a:endParaRPr lang="es-EC" dirty="0"/>
          </a:p>
        </p:txBody>
      </p:sp>
      <p:sp>
        <p:nvSpPr>
          <p:cNvPr id="4" name="3 Marcador de contenido"/>
          <p:cNvSpPr>
            <a:spLocks noGrp="1"/>
          </p:cNvSpPr>
          <p:nvPr>
            <p:ph sz="half" idx="2"/>
          </p:nvPr>
        </p:nvSpPr>
        <p:spPr>
          <a:xfrm>
            <a:off x="4714876" y="428604"/>
            <a:ext cx="3931920" cy="5500726"/>
          </a:xfrm>
        </p:spPr>
        <p:txBody>
          <a:bodyPr>
            <a:normAutofit fontScale="92500" lnSpcReduction="20000"/>
          </a:bodyPr>
          <a:lstStyle/>
          <a:p>
            <a:endParaRPr lang="es-EC" sz="1600" b="1" dirty="0" smtClean="0">
              <a:hlinkClick r:id="rId13" tooltip="Leche"/>
            </a:endParaRPr>
          </a:p>
          <a:p>
            <a:r>
              <a:rPr lang="es-EC" sz="1600" b="1" dirty="0" smtClean="0">
                <a:hlinkClick r:id="rId14" tooltip="Saliva"/>
              </a:rPr>
              <a:t>Saliva</a:t>
            </a:r>
            <a:r>
              <a:rPr lang="es-EC" sz="1600" b="1" dirty="0" smtClean="0"/>
              <a:t> (pacientes con </a:t>
            </a:r>
            <a:r>
              <a:rPr lang="es-EC" sz="1600" b="1" dirty="0" smtClean="0">
                <a:hlinkClick r:id="rId15" tooltip="Cáncer"/>
              </a:rPr>
              <a:t>cáncer</a:t>
            </a:r>
            <a:r>
              <a:rPr lang="es-EC" sz="1600" b="1" dirty="0" smtClean="0"/>
              <a:t>)</a:t>
            </a:r>
            <a:endParaRPr lang="es-EC" sz="1600" dirty="0" smtClean="0"/>
          </a:p>
          <a:p>
            <a:pPr>
              <a:buNone/>
            </a:pPr>
            <a:r>
              <a:rPr lang="es-EC" sz="1600" b="1" dirty="0" smtClean="0"/>
              <a:t>     4,5</a:t>
            </a:r>
            <a:r>
              <a:rPr lang="es-EC" sz="1600" dirty="0" smtClean="0"/>
              <a:t> </a:t>
            </a:r>
            <a:r>
              <a:rPr lang="es-EC" sz="1600" dirty="0" smtClean="0"/>
              <a:t>a </a:t>
            </a:r>
            <a:r>
              <a:rPr lang="es-EC" sz="1600" b="1" dirty="0" smtClean="0"/>
              <a:t>5,7</a:t>
            </a:r>
            <a:endParaRPr lang="es-EC" sz="1600" dirty="0" smtClean="0"/>
          </a:p>
          <a:p>
            <a:pPr>
              <a:buNone/>
            </a:pPr>
            <a:endParaRPr lang="es-EC" sz="1600" b="1" dirty="0" smtClean="0">
              <a:hlinkClick r:id="rId13" tooltip="Leche"/>
            </a:endParaRPr>
          </a:p>
          <a:p>
            <a:r>
              <a:rPr lang="es-EC" sz="1600" b="1" dirty="0" smtClean="0">
                <a:hlinkClick r:id="rId13" tooltip="Leche"/>
              </a:rPr>
              <a:t>Leche</a:t>
            </a:r>
            <a:r>
              <a:rPr lang="es-EC" sz="1600" dirty="0" smtClean="0"/>
              <a:t>   </a:t>
            </a:r>
            <a:r>
              <a:rPr lang="es-EC" sz="1600" b="1" dirty="0" smtClean="0"/>
              <a:t>6,5</a:t>
            </a:r>
          </a:p>
          <a:p>
            <a:pPr>
              <a:buNone/>
            </a:pPr>
            <a:endParaRPr lang="es-EC" sz="1600" dirty="0" smtClean="0"/>
          </a:p>
          <a:p>
            <a:r>
              <a:rPr lang="es-EC" sz="1600" b="1" dirty="0" smtClean="0">
                <a:hlinkClick r:id="rId16" tooltip="Agua"/>
              </a:rPr>
              <a:t>Agua</a:t>
            </a:r>
            <a:r>
              <a:rPr lang="es-EC" sz="1600" b="1" dirty="0" smtClean="0"/>
              <a:t> </a:t>
            </a:r>
            <a:r>
              <a:rPr lang="es-EC" sz="1600" b="1" dirty="0" smtClean="0"/>
              <a:t>pura</a:t>
            </a:r>
            <a:r>
              <a:rPr lang="es-EC" sz="1600" dirty="0" smtClean="0"/>
              <a:t> </a:t>
            </a:r>
            <a:r>
              <a:rPr lang="es-EC" sz="1600" b="1" dirty="0" smtClean="0"/>
              <a:t>7,0</a:t>
            </a:r>
          </a:p>
          <a:p>
            <a:pPr>
              <a:buNone/>
            </a:pPr>
            <a:endParaRPr lang="es-EC" sz="1600" dirty="0" smtClean="0"/>
          </a:p>
          <a:p>
            <a:r>
              <a:rPr lang="es-EC" sz="1600" b="1" dirty="0" smtClean="0">
                <a:hlinkClick r:id="rId14" tooltip="Saliva"/>
              </a:rPr>
              <a:t>Saliva</a:t>
            </a:r>
            <a:r>
              <a:rPr lang="es-EC" sz="1600" b="1" dirty="0" smtClean="0"/>
              <a:t> </a:t>
            </a:r>
            <a:r>
              <a:rPr lang="es-EC" sz="1600" b="1" dirty="0" smtClean="0">
                <a:hlinkClick r:id="rId17" tooltip="Humana"/>
              </a:rPr>
              <a:t>humana</a:t>
            </a:r>
            <a:r>
              <a:rPr lang="es-EC" sz="1600" dirty="0" smtClean="0"/>
              <a:t> </a:t>
            </a:r>
            <a:r>
              <a:rPr lang="es-EC" sz="1600" b="1" dirty="0" smtClean="0"/>
              <a:t>6,5</a:t>
            </a:r>
            <a:r>
              <a:rPr lang="es-EC" sz="1600" dirty="0" smtClean="0"/>
              <a:t> </a:t>
            </a:r>
            <a:r>
              <a:rPr lang="es-EC" sz="1600" dirty="0" smtClean="0"/>
              <a:t>a </a:t>
            </a:r>
            <a:r>
              <a:rPr lang="es-EC" sz="1600" b="1" dirty="0" smtClean="0"/>
              <a:t>7,4</a:t>
            </a:r>
          </a:p>
          <a:p>
            <a:pPr>
              <a:buNone/>
            </a:pPr>
            <a:endParaRPr lang="es-EC" sz="1600" dirty="0" smtClean="0"/>
          </a:p>
          <a:p>
            <a:r>
              <a:rPr lang="es-EC" sz="1600" b="1" dirty="0" smtClean="0">
                <a:hlinkClick r:id="rId18" tooltip="Sangre"/>
              </a:rPr>
              <a:t>Sangre</a:t>
            </a:r>
            <a:r>
              <a:rPr lang="es-EC" sz="1600" dirty="0" smtClean="0"/>
              <a:t> </a:t>
            </a:r>
            <a:r>
              <a:rPr lang="es-EC" sz="1600" b="1" dirty="0" smtClean="0"/>
              <a:t>7,35</a:t>
            </a:r>
            <a:r>
              <a:rPr lang="es-EC" sz="1600" dirty="0" smtClean="0"/>
              <a:t> </a:t>
            </a:r>
            <a:r>
              <a:rPr lang="es-EC" sz="1600" dirty="0" smtClean="0"/>
              <a:t>a </a:t>
            </a:r>
            <a:r>
              <a:rPr lang="es-EC" sz="1600" b="1" dirty="0" smtClean="0"/>
              <a:t>7,45</a:t>
            </a:r>
          </a:p>
          <a:p>
            <a:pPr>
              <a:buNone/>
            </a:pPr>
            <a:endParaRPr lang="es-EC" sz="1600" dirty="0" smtClean="0"/>
          </a:p>
          <a:p>
            <a:r>
              <a:rPr lang="es-EC" sz="1600" b="1" dirty="0" smtClean="0">
                <a:hlinkClick r:id="rId19" tooltip="Agua de mar"/>
              </a:rPr>
              <a:t>Agua de </a:t>
            </a:r>
            <a:r>
              <a:rPr lang="es-EC" sz="1600" b="1" dirty="0" smtClean="0">
                <a:hlinkClick r:id="rId19" tooltip="Agua de mar"/>
              </a:rPr>
              <a:t>mar</a:t>
            </a:r>
            <a:r>
              <a:rPr lang="es-EC" sz="1600" dirty="0" smtClean="0"/>
              <a:t> </a:t>
            </a:r>
            <a:r>
              <a:rPr lang="es-EC" sz="1600" b="1" dirty="0" smtClean="0"/>
              <a:t>8,0</a:t>
            </a:r>
          </a:p>
          <a:p>
            <a:pPr>
              <a:buNone/>
            </a:pPr>
            <a:endParaRPr lang="es-EC" sz="1600" dirty="0" smtClean="0"/>
          </a:p>
          <a:p>
            <a:r>
              <a:rPr lang="es-EC" sz="1600" b="1" dirty="0" smtClean="0">
                <a:hlinkClick r:id="rId20" tooltip="Jabón"/>
              </a:rPr>
              <a:t>Jabón</a:t>
            </a:r>
            <a:r>
              <a:rPr lang="es-EC" sz="1600" b="1" dirty="0" smtClean="0"/>
              <a:t> de </a:t>
            </a:r>
            <a:r>
              <a:rPr lang="es-EC" sz="1600" b="1" dirty="0" smtClean="0"/>
              <a:t>manos</a:t>
            </a:r>
            <a:r>
              <a:rPr lang="es-EC" sz="1600" dirty="0" smtClean="0"/>
              <a:t> </a:t>
            </a:r>
            <a:r>
              <a:rPr lang="es-EC" sz="1600" b="1" dirty="0" smtClean="0"/>
              <a:t>9,0</a:t>
            </a:r>
            <a:r>
              <a:rPr lang="es-EC" sz="1600" dirty="0" smtClean="0"/>
              <a:t> </a:t>
            </a:r>
            <a:r>
              <a:rPr lang="es-EC" sz="1600" dirty="0" smtClean="0"/>
              <a:t>a </a:t>
            </a:r>
            <a:r>
              <a:rPr lang="es-EC" sz="1600" b="1" dirty="0" smtClean="0"/>
              <a:t>10,0</a:t>
            </a:r>
          </a:p>
          <a:p>
            <a:pPr>
              <a:buNone/>
            </a:pPr>
            <a:endParaRPr lang="es-EC" sz="1600" dirty="0" smtClean="0"/>
          </a:p>
          <a:p>
            <a:r>
              <a:rPr lang="es-EC" sz="1600" b="1" dirty="0" smtClean="0">
                <a:hlinkClick r:id="rId21" tooltip="Amoníaco"/>
              </a:rPr>
              <a:t>Amoníaco</a:t>
            </a:r>
            <a:r>
              <a:rPr lang="es-EC" sz="1600" dirty="0" smtClean="0"/>
              <a:t> </a:t>
            </a:r>
            <a:r>
              <a:rPr lang="es-EC" sz="1600" b="1" dirty="0" smtClean="0"/>
              <a:t>11,5</a:t>
            </a:r>
          </a:p>
          <a:p>
            <a:pPr>
              <a:buNone/>
            </a:pPr>
            <a:endParaRPr lang="es-EC" sz="1600" dirty="0" smtClean="0"/>
          </a:p>
          <a:p>
            <a:r>
              <a:rPr lang="es-EC" sz="1600" b="1" dirty="0" smtClean="0">
                <a:hlinkClick r:id="rId22" tooltip="Hipoclorito de sodio"/>
              </a:rPr>
              <a:t>Hipoclorito de </a:t>
            </a:r>
            <a:r>
              <a:rPr lang="es-EC" sz="1600" b="1" dirty="0" smtClean="0">
                <a:hlinkClick r:id="rId22" tooltip="Hipoclorito de sodio"/>
              </a:rPr>
              <a:t>sodio</a:t>
            </a:r>
            <a:r>
              <a:rPr lang="es-EC" sz="1600" dirty="0" smtClean="0"/>
              <a:t> </a:t>
            </a:r>
            <a:r>
              <a:rPr lang="es-EC" sz="1600" b="1" dirty="0" smtClean="0"/>
              <a:t>12,5</a:t>
            </a:r>
          </a:p>
          <a:p>
            <a:pPr>
              <a:buNone/>
            </a:pPr>
            <a:endParaRPr lang="es-EC" sz="1600" dirty="0" smtClean="0"/>
          </a:p>
          <a:p>
            <a:r>
              <a:rPr lang="es-EC" sz="1600" b="1" dirty="0" smtClean="0">
                <a:hlinkClick r:id="rId23" tooltip="Hidróxido sódico"/>
              </a:rPr>
              <a:t>Hidróxido </a:t>
            </a:r>
            <a:r>
              <a:rPr lang="es-EC" sz="1600" b="1" dirty="0" smtClean="0">
                <a:hlinkClick r:id="rId23" tooltip="Hidróxido sódico"/>
              </a:rPr>
              <a:t>sódico</a:t>
            </a:r>
            <a:r>
              <a:rPr lang="es-EC" sz="1600" dirty="0" smtClean="0"/>
              <a:t> </a:t>
            </a:r>
            <a:r>
              <a:rPr lang="es-EC" sz="1600" b="1" dirty="0" smtClean="0"/>
              <a:t>13,5</a:t>
            </a:r>
            <a:r>
              <a:rPr lang="es-EC" sz="1600" dirty="0" smtClean="0"/>
              <a:t> </a:t>
            </a:r>
            <a:r>
              <a:rPr lang="es-EC" sz="1600" dirty="0" smtClean="0"/>
              <a:t>a </a:t>
            </a:r>
            <a:r>
              <a:rPr lang="es-EC" sz="1600" b="1" dirty="0" smtClean="0"/>
              <a:t>14</a:t>
            </a:r>
            <a:endParaRPr lang="es-EC" sz="1600" dirty="0" smtClean="0"/>
          </a:p>
          <a:p>
            <a:endParaRPr lang="es-EC"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tx1"/>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7" name="6 Título"/>
          <p:cNvSpPr>
            <a:spLocks noGrp="1"/>
          </p:cNvSpPr>
          <p:nvPr>
            <p:ph type="title"/>
          </p:nvPr>
        </p:nvSpPr>
        <p:spPr>
          <a:xfrm>
            <a:off x="428596" y="428604"/>
            <a:ext cx="8183880" cy="1051560"/>
          </a:xfrm>
        </p:spPr>
        <p:txBody>
          <a:bodyPr>
            <a:normAutofit fontScale="90000"/>
          </a:bodyPr>
          <a:lstStyle/>
          <a:p>
            <a:pPr algn="ctr"/>
            <a:r>
              <a:rPr lang="es-EC" dirty="0" smtClean="0"/>
              <a:t>Medida del pH</a:t>
            </a:r>
            <a:br>
              <a:rPr lang="es-EC" dirty="0" smtClean="0"/>
            </a:br>
            <a:endParaRPr lang="es-EC" dirty="0"/>
          </a:p>
        </p:txBody>
      </p:sp>
      <p:sp>
        <p:nvSpPr>
          <p:cNvPr id="9" name="8 Marcador de contenido"/>
          <p:cNvSpPr>
            <a:spLocks noGrp="1"/>
          </p:cNvSpPr>
          <p:nvPr>
            <p:ph sz="quarter" idx="2"/>
          </p:nvPr>
        </p:nvSpPr>
        <p:spPr>
          <a:xfrm>
            <a:off x="571472" y="1714488"/>
            <a:ext cx="3931920" cy="4214842"/>
          </a:xfrm>
        </p:spPr>
        <p:txBody>
          <a:bodyPr>
            <a:normAutofit/>
          </a:bodyPr>
          <a:lstStyle/>
          <a:p>
            <a:r>
              <a:rPr lang="es-EC" sz="1400" dirty="0" smtClean="0"/>
              <a:t>El valor del pH se puede medir de forma precisa mediante un potenciómetro, también conocido como </a:t>
            </a:r>
            <a:r>
              <a:rPr lang="es-EC" sz="1400" dirty="0" smtClean="0">
                <a:hlinkClick r:id="rId2" tooltip="PH-metro"/>
              </a:rPr>
              <a:t>pH-metro</a:t>
            </a:r>
            <a:r>
              <a:rPr lang="es-EC" sz="1400" dirty="0" smtClean="0"/>
              <a:t>, un instrumento que mide la diferencia de potencial entre dos electrodos: un electrodo de referencia (generalmente de </a:t>
            </a:r>
            <a:r>
              <a:rPr lang="es-EC" sz="1400" dirty="0" smtClean="0">
                <a:hlinkClick r:id="rId3" tooltip="Plata"/>
              </a:rPr>
              <a:t>plata</a:t>
            </a:r>
            <a:r>
              <a:rPr lang="es-EC" sz="1400" dirty="0" smtClean="0"/>
              <a:t>/</a:t>
            </a:r>
            <a:r>
              <a:rPr lang="es-EC" sz="1400" dirty="0" smtClean="0">
                <a:hlinkClick r:id="rId4" tooltip="Cloruro de plata (aún no redactado)"/>
              </a:rPr>
              <a:t>cloruro de plata</a:t>
            </a:r>
            <a:r>
              <a:rPr lang="es-EC" sz="1400" dirty="0" smtClean="0"/>
              <a:t>) y un electrodo de vidrio que es sensible al ión hidrógeno.</a:t>
            </a:r>
          </a:p>
          <a:p>
            <a:r>
              <a:rPr lang="es-EC" sz="1400" dirty="0" smtClean="0"/>
              <a:t>Algunos compuestos orgánicos que cambian de color en función del grado de acidez del medio en que se encuentren se utilizan como </a:t>
            </a:r>
            <a:r>
              <a:rPr lang="es-EC" sz="1400" dirty="0" smtClean="0">
                <a:hlinkClick r:id="rId5" tooltip="Indicadores cualitativos (aún no redactado)"/>
              </a:rPr>
              <a:t>indicadores cualitativos</a:t>
            </a:r>
            <a:r>
              <a:rPr lang="es-EC" sz="1400" dirty="0" smtClean="0"/>
              <a:t> para la determinación del pH. El </a:t>
            </a:r>
            <a:r>
              <a:rPr lang="es-EC" sz="1400" dirty="0" smtClean="0">
                <a:hlinkClick r:id="rId6" tooltip="Papel de litmus (aún no redactado)"/>
              </a:rPr>
              <a:t>papel de litmus</a:t>
            </a:r>
            <a:r>
              <a:rPr lang="es-EC" sz="1400" dirty="0" smtClean="0"/>
              <a:t> o papel </a:t>
            </a:r>
            <a:r>
              <a:rPr lang="es-EC" sz="1400" dirty="0" smtClean="0">
                <a:hlinkClick r:id="rId7" tooltip="Tornasol"/>
              </a:rPr>
              <a:t>tornasol</a:t>
            </a:r>
            <a:r>
              <a:rPr lang="es-EC" sz="1400" dirty="0" smtClean="0"/>
              <a:t> es el indicador mejor conocido</a:t>
            </a:r>
            <a:endParaRPr lang="es-EC" sz="1400" dirty="0"/>
          </a:p>
        </p:txBody>
      </p:sp>
      <p:sp>
        <p:nvSpPr>
          <p:cNvPr id="11" name="10 Marcador de contenido"/>
          <p:cNvSpPr>
            <a:spLocks noGrp="1"/>
          </p:cNvSpPr>
          <p:nvPr>
            <p:ph sz="quarter" idx="4"/>
          </p:nvPr>
        </p:nvSpPr>
        <p:spPr>
          <a:xfrm>
            <a:off x="4643438" y="1714488"/>
            <a:ext cx="3931920" cy="4214842"/>
          </a:xfrm>
        </p:spPr>
        <p:txBody>
          <a:bodyPr>
            <a:noAutofit/>
          </a:bodyPr>
          <a:lstStyle/>
          <a:p>
            <a:r>
              <a:rPr lang="es-EC" sz="1400" dirty="0" smtClean="0"/>
              <a:t>El </a:t>
            </a:r>
            <a:r>
              <a:rPr lang="es-EC" sz="1400" b="1" dirty="0" smtClean="0"/>
              <a:t>tornasol</a:t>
            </a:r>
            <a:r>
              <a:rPr lang="es-EC" sz="1400" dirty="0" smtClean="0"/>
              <a:t> es uno de los más conocidos indicadores de </a:t>
            </a:r>
            <a:r>
              <a:rPr lang="es-EC" sz="1400" dirty="0" smtClean="0">
                <a:hlinkClick r:id="rId8" tooltip="PH"/>
              </a:rPr>
              <a:t>pH</a:t>
            </a:r>
            <a:r>
              <a:rPr lang="es-EC" sz="1400" dirty="0" smtClean="0"/>
              <a:t>. Suministrado en una </a:t>
            </a:r>
            <a:r>
              <a:rPr lang="es-EC" sz="1400" dirty="0" smtClean="0">
                <a:hlinkClick r:id="rId9" tooltip="Solución"/>
              </a:rPr>
              <a:t>solución</a:t>
            </a:r>
            <a:r>
              <a:rPr lang="es-EC" sz="1400" dirty="0" smtClean="0"/>
              <a:t> o tintura violeta normalmente, se torna de color rojo-anaranjado en contacto con compuestos </a:t>
            </a:r>
            <a:r>
              <a:rPr lang="es-EC" sz="1400" dirty="0" smtClean="0">
                <a:hlinkClick r:id="rId10" tooltip="Ácidos"/>
              </a:rPr>
              <a:t>ácidos</a:t>
            </a:r>
            <a:r>
              <a:rPr lang="es-EC" sz="1400" dirty="0" smtClean="0"/>
              <a:t>, debajo de un índice de pH de 4,5 (de ahí su nombre) y oscurece sólo ligeramente con los </a:t>
            </a:r>
            <a:r>
              <a:rPr lang="es-EC" sz="1400" dirty="0" smtClean="0">
                <a:hlinkClick r:id="rId11" tooltip="Alcalinos (aún no redactado)"/>
              </a:rPr>
              <a:t>alcalinos</a:t>
            </a:r>
            <a:r>
              <a:rPr lang="es-EC" sz="1400" dirty="0" smtClean="0"/>
              <a:t> (por encima de un pH de 8,5), por lo que a veces suele emplearse tornasol al que se le ha añadido </a:t>
            </a:r>
            <a:r>
              <a:rPr lang="es-EC" sz="1400" dirty="0" smtClean="0">
                <a:hlinkClick r:id="rId12" tooltip="Ácido clorhídrico"/>
              </a:rPr>
              <a:t>ácido clorhídrico</a:t>
            </a:r>
            <a:r>
              <a:rPr lang="es-EC" sz="1400" dirty="0" smtClean="0"/>
              <a:t> para identificar bases. Su uso ha decaído en los últimos años debido a la perfección del </a:t>
            </a:r>
            <a:r>
              <a:rPr lang="es-EC" sz="1400" dirty="0" smtClean="0">
                <a:hlinkClick r:id="rId13" tooltip="Indicador universal (aún no redactado)"/>
              </a:rPr>
              <a:t>indicador universal</a:t>
            </a:r>
            <a:r>
              <a:rPr lang="es-EC" sz="1400" dirty="0" smtClean="0"/>
              <a:t> y de la </a:t>
            </a:r>
            <a:r>
              <a:rPr lang="es-EC" sz="1400" dirty="0" smtClean="0">
                <a:hlinkClick r:id="rId14" tooltip="Fenolftaleína"/>
              </a:rPr>
              <a:t>fenolftaleína</a:t>
            </a:r>
            <a:r>
              <a:rPr lang="es-EC" sz="1400" dirty="0" smtClean="0"/>
              <a:t>.</a:t>
            </a:r>
            <a:endParaRPr lang="es-EC" sz="1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tx1"/>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642918"/>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100" b="1" i="0" u="none" strike="noStrike" cap="none" normalizeH="0" baseline="0" dirty="0" smtClean="0">
                <a:ln>
                  <a:noFill/>
                </a:ln>
                <a:solidFill>
                  <a:srgbClr val="808080"/>
                </a:solidFill>
                <a:effectLst/>
                <a:latin typeface="Arial" pitchFamily="34" charset="0"/>
                <a:ea typeface="Times New Roman" pitchFamily="18" charset="0"/>
                <a:cs typeface="Times New Roman" pitchFamily="18" charset="0"/>
              </a:rPr>
              <a:t>Gráfica 1   Comportamiento del Índice de Calidad del Agua del pH</a:t>
            </a: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1025" name="Object 1"/>
          <p:cNvGraphicFramePr>
            <a:graphicFrameLocks noChangeAspect="1"/>
          </p:cNvGraphicFramePr>
          <p:nvPr/>
        </p:nvGraphicFramePr>
        <p:xfrm>
          <a:off x="1000100" y="1357298"/>
          <a:ext cx="7143800" cy="3786214"/>
        </p:xfrm>
        <a:graphic>
          <a:graphicData uri="http://schemas.openxmlformats.org/presentationml/2006/ole">
            <p:oleObj spid="_x0000_s1025" name="Picture" r:id="rId3" imgW="5391912" imgH="2353056" progId="Word.Picture.8">
              <p:embed/>
            </p:oleObj>
          </a:graphicData>
        </a:graphic>
      </p:graphicFrame>
      <p:sp>
        <p:nvSpPr>
          <p:cNvPr id="1027" name="Rectangle 3"/>
          <p:cNvSpPr>
            <a:spLocks noChangeArrowheads="1"/>
          </p:cNvSpPr>
          <p:nvPr/>
        </p:nvSpPr>
        <p:spPr bwMode="auto">
          <a:xfrm>
            <a:off x="642910" y="5214950"/>
            <a:ext cx="8501090" cy="2769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a:t>
            </a:r>
            <a:r>
              <a:rPr kumimoji="0" lang="es-ES" sz="1200" b="0" i="0" u="none" strike="noStrike" cap="none" normalizeH="0" baseline="-30000" dirty="0" err="1" smtClean="0">
                <a:ln>
                  <a:noFill/>
                </a:ln>
                <a:solidFill>
                  <a:schemeClr val="tx1"/>
                </a:solidFill>
                <a:effectLst/>
                <a:latin typeface="Arial" pitchFamily="34" charset="0"/>
                <a:ea typeface="Times New Roman" pitchFamily="18" charset="0"/>
                <a:cs typeface="Arial" pitchFamily="34" charset="0"/>
              </a:rPr>
              <a:t>pH</a:t>
            </a:r>
            <a:r>
              <a:rPr kumimoji="0" lang="es-E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 10 </a:t>
            </a:r>
            <a:r>
              <a:rPr kumimoji="0" lang="es-ES" sz="1200" b="0" i="0" u="none" strike="noStrike" cap="none" normalizeH="0" baseline="30000" dirty="0" smtClean="0">
                <a:ln>
                  <a:noFill/>
                </a:ln>
                <a:solidFill>
                  <a:schemeClr val="tx1"/>
                </a:solidFill>
                <a:effectLst/>
                <a:latin typeface="Arial" pitchFamily="34" charset="0"/>
                <a:ea typeface="Times New Roman" pitchFamily="18" charset="0"/>
                <a:cs typeface="Arial" pitchFamily="34" charset="0"/>
              </a:rPr>
              <a:t>0.2335 pH + 0.44</a:t>
            </a:r>
            <a:r>
              <a:rPr kumimoji="0" lang="es-E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s-ES"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Si el pH es menor que 6.7                 </a:t>
            </a: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9 Rectángulo"/>
          <p:cNvSpPr/>
          <p:nvPr/>
        </p:nvSpPr>
        <p:spPr>
          <a:xfrm>
            <a:off x="642910" y="5572140"/>
            <a:ext cx="5357818" cy="276999"/>
          </a:xfrm>
          <a:prstGeom prst="rect">
            <a:avLst/>
          </a:prstGeom>
        </p:spPr>
        <p:txBody>
          <a:bodyPr wrap="square">
            <a:spAutoFit/>
          </a:bodyPr>
          <a:lstStyle/>
          <a:p>
            <a:r>
              <a:rPr lang="es-ES" sz="1200" dirty="0" err="1">
                <a:latin typeface="Arial" pitchFamily="34" charset="0"/>
                <a:cs typeface="Arial" pitchFamily="34" charset="0"/>
              </a:rPr>
              <a:t>I</a:t>
            </a:r>
            <a:r>
              <a:rPr lang="es-ES" sz="1200" baseline="-25000" dirty="0" err="1">
                <a:latin typeface="Arial" pitchFamily="34" charset="0"/>
                <a:cs typeface="Arial" pitchFamily="34" charset="0"/>
              </a:rPr>
              <a:t>pH</a:t>
            </a:r>
            <a:r>
              <a:rPr lang="es-ES" sz="1200" dirty="0">
                <a:latin typeface="Arial" pitchFamily="34" charset="0"/>
                <a:cs typeface="Arial" pitchFamily="34" charset="0"/>
              </a:rPr>
              <a:t> = 100 			      Si el pH está entre 6.7 y 7.3 </a:t>
            </a:r>
            <a:endParaRPr lang="es-EC" sz="1200" dirty="0">
              <a:latin typeface="Arial" pitchFamily="34" charset="0"/>
              <a:cs typeface="Arial" pitchFamily="34" charset="0"/>
            </a:endParaRPr>
          </a:p>
        </p:txBody>
      </p:sp>
      <p:sp>
        <p:nvSpPr>
          <p:cNvPr id="11" name="10 Rectángulo"/>
          <p:cNvSpPr/>
          <p:nvPr/>
        </p:nvSpPr>
        <p:spPr>
          <a:xfrm>
            <a:off x="642910" y="5929330"/>
            <a:ext cx="5715008" cy="276999"/>
          </a:xfrm>
          <a:prstGeom prst="rect">
            <a:avLst/>
          </a:prstGeom>
        </p:spPr>
        <p:txBody>
          <a:bodyPr wrap="square">
            <a:spAutoFit/>
          </a:bodyPr>
          <a:lstStyle/>
          <a:p>
            <a:r>
              <a:rPr lang="es-ES" sz="1200" dirty="0" err="1">
                <a:latin typeface="Arial" pitchFamily="34" charset="0"/>
                <a:cs typeface="Arial" pitchFamily="34" charset="0"/>
              </a:rPr>
              <a:t>I</a:t>
            </a:r>
            <a:r>
              <a:rPr lang="es-ES" sz="1200" baseline="-25000" dirty="0" err="1">
                <a:latin typeface="Arial" pitchFamily="34" charset="0"/>
                <a:cs typeface="Arial" pitchFamily="34" charset="0"/>
              </a:rPr>
              <a:t>pH</a:t>
            </a:r>
            <a:r>
              <a:rPr lang="es-ES" sz="1200" dirty="0">
                <a:latin typeface="Arial" pitchFamily="34" charset="0"/>
                <a:cs typeface="Arial" pitchFamily="34" charset="0"/>
              </a:rPr>
              <a:t> = 10 </a:t>
            </a:r>
            <a:r>
              <a:rPr lang="es-ES" sz="1200" baseline="30000" dirty="0">
                <a:latin typeface="Arial" pitchFamily="34" charset="0"/>
                <a:cs typeface="Arial" pitchFamily="34" charset="0"/>
              </a:rPr>
              <a:t>4.22 – 0.293 pH</a:t>
            </a:r>
            <a:r>
              <a:rPr lang="es-ES" sz="1200" dirty="0">
                <a:latin typeface="Arial" pitchFamily="34" charset="0"/>
                <a:cs typeface="Arial" pitchFamily="34" charset="0"/>
              </a:rPr>
              <a:t>		      Si el pH es mayor que 7.3 </a:t>
            </a:r>
            <a:endParaRPr lang="es-EC" sz="12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tx1"/>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28596" y="428604"/>
            <a:ext cx="8183880" cy="1051560"/>
          </a:xfrm>
        </p:spPr>
        <p:txBody>
          <a:bodyPr>
            <a:noAutofit/>
          </a:bodyPr>
          <a:lstStyle/>
          <a:p>
            <a:pPr algn="ctr"/>
            <a:r>
              <a:rPr lang="es-EC" sz="3200" dirty="0" smtClean="0"/>
              <a:t>Factores que causan cambios el pH</a:t>
            </a:r>
            <a:endParaRPr lang="es-EC" sz="3200" dirty="0"/>
          </a:p>
        </p:txBody>
      </p:sp>
      <p:sp>
        <p:nvSpPr>
          <p:cNvPr id="3" name="2 Marcador de contenido"/>
          <p:cNvSpPr>
            <a:spLocks noGrp="1"/>
          </p:cNvSpPr>
          <p:nvPr>
            <p:ph idx="1"/>
          </p:nvPr>
        </p:nvSpPr>
        <p:spPr>
          <a:xfrm>
            <a:off x="500034" y="1643050"/>
            <a:ext cx="8183880" cy="4187952"/>
          </a:xfrm>
        </p:spPr>
        <p:txBody>
          <a:bodyPr>
            <a:normAutofit/>
          </a:bodyPr>
          <a:lstStyle/>
          <a:p>
            <a:r>
              <a:rPr lang="es-ES" sz="1800" dirty="0" smtClean="0">
                <a:solidFill>
                  <a:srgbClr val="000000"/>
                </a:solidFill>
                <a:latin typeface="Arial" charset="0"/>
              </a:rPr>
              <a:t>La </a:t>
            </a:r>
            <a:r>
              <a:rPr lang="es-ES" sz="1800" dirty="0" smtClean="0">
                <a:solidFill>
                  <a:srgbClr val="000000"/>
                </a:solidFill>
                <a:latin typeface="Arial" charset="0"/>
              </a:rPr>
              <a:t>capacidad de </a:t>
            </a:r>
            <a:r>
              <a:rPr lang="es-ES" sz="1800" dirty="0" smtClean="0">
                <a:solidFill>
                  <a:srgbClr val="000000"/>
                </a:solidFill>
                <a:latin typeface="Arial" charset="0"/>
              </a:rPr>
              <a:t>obstáculo</a:t>
            </a:r>
          </a:p>
          <a:p>
            <a:pPr>
              <a:buNone/>
            </a:pPr>
            <a:endParaRPr lang="es-ES" sz="1800" dirty="0" smtClean="0">
              <a:latin typeface="Arial" charset="0"/>
            </a:endParaRPr>
          </a:p>
          <a:p>
            <a:r>
              <a:rPr lang="es-ES" sz="1800" dirty="0" smtClean="0">
                <a:solidFill>
                  <a:srgbClr val="000000"/>
                </a:solidFill>
                <a:latin typeface="Arial" charset="0"/>
              </a:rPr>
              <a:t>La entrada de substancias básicas o ácidas (sintéticas o naturales</a:t>
            </a:r>
            <a:r>
              <a:rPr lang="es-ES" sz="1800" dirty="0" smtClean="0">
                <a:solidFill>
                  <a:srgbClr val="000000"/>
                </a:solidFill>
                <a:latin typeface="Arial" charset="0"/>
              </a:rPr>
              <a:t>)</a:t>
            </a:r>
          </a:p>
          <a:p>
            <a:pPr>
              <a:buNone/>
            </a:pPr>
            <a:endParaRPr lang="es-ES" sz="1800" dirty="0" smtClean="0">
              <a:solidFill>
                <a:srgbClr val="000000"/>
              </a:solidFill>
              <a:latin typeface="Arial" charset="0"/>
            </a:endParaRPr>
          </a:p>
          <a:p>
            <a:pPr>
              <a:lnSpc>
                <a:spcPct val="80000"/>
              </a:lnSpc>
            </a:pPr>
            <a:r>
              <a:rPr lang="es-ES" sz="1800" dirty="0" smtClean="0">
                <a:solidFill>
                  <a:srgbClr val="000000"/>
                </a:solidFill>
                <a:latin typeface="Arial" pitchFamily="34" charset="0"/>
                <a:cs typeface="Arial" pitchFamily="34" charset="0"/>
              </a:rPr>
              <a:t>En el agua dulce, un aumento en la temperatura hace disminuir el pH</a:t>
            </a:r>
            <a:r>
              <a:rPr lang="es-ES" sz="1800" dirty="0" smtClean="0">
                <a:solidFill>
                  <a:srgbClr val="000000"/>
                </a:solidFill>
                <a:latin typeface="Arial" pitchFamily="34" charset="0"/>
                <a:cs typeface="Arial" pitchFamily="34" charset="0"/>
              </a:rPr>
              <a:t>.</a:t>
            </a:r>
          </a:p>
          <a:p>
            <a:pPr>
              <a:lnSpc>
                <a:spcPct val="80000"/>
              </a:lnSpc>
              <a:buNone/>
            </a:pPr>
            <a:endParaRPr lang="es-ES" sz="1800" dirty="0" smtClean="0">
              <a:latin typeface="Arial" pitchFamily="34" charset="0"/>
              <a:cs typeface="Arial" pitchFamily="34" charset="0"/>
            </a:endParaRPr>
          </a:p>
          <a:p>
            <a:pPr>
              <a:lnSpc>
                <a:spcPct val="80000"/>
              </a:lnSpc>
            </a:pPr>
            <a:r>
              <a:rPr lang="es-ES" sz="1800" dirty="0" smtClean="0">
                <a:solidFill>
                  <a:srgbClr val="000000"/>
                </a:solidFill>
                <a:latin typeface="Arial" pitchFamily="34" charset="0"/>
                <a:cs typeface="Arial" pitchFamily="34" charset="0"/>
              </a:rPr>
              <a:t>Las </a:t>
            </a:r>
            <a:r>
              <a:rPr lang="es-ES" sz="1800" dirty="0" smtClean="0">
                <a:solidFill>
                  <a:srgbClr val="000000"/>
                </a:solidFill>
                <a:latin typeface="Arial" pitchFamily="34" charset="0"/>
                <a:cs typeface="Arial" pitchFamily="34" charset="0"/>
              </a:rPr>
              <a:t>aguas con crecimiento elevado de algas pueden mostrar un cambio diurno en el pH. Cuando las algas crecen y se reproducen usan CO2. Esta reducción hace que el pH aumente. Por lo tanto, si las condiciones son favorables para el crecimiento de algas cuando la luz del sol entibia la temperatura, el agua será más alcalina</a:t>
            </a:r>
            <a:r>
              <a:rPr lang="es-ES" sz="1800" dirty="0" smtClean="0">
                <a:solidFill>
                  <a:srgbClr val="000000"/>
                </a:solidFill>
                <a:latin typeface="Arial" pitchFamily="34" charset="0"/>
                <a:cs typeface="Arial" pitchFamily="34" charset="0"/>
              </a:rPr>
              <a:t>.</a:t>
            </a:r>
          </a:p>
          <a:p>
            <a:pPr>
              <a:lnSpc>
                <a:spcPct val="80000"/>
              </a:lnSpc>
              <a:buNone/>
            </a:pPr>
            <a:endParaRPr lang="es-ES" sz="1800" dirty="0" smtClean="0">
              <a:solidFill>
                <a:srgbClr val="000000"/>
              </a:solidFill>
              <a:latin typeface="Arial" pitchFamily="34" charset="0"/>
              <a:cs typeface="Arial" pitchFamily="34" charset="0"/>
            </a:endParaRPr>
          </a:p>
          <a:p>
            <a:r>
              <a:rPr lang="es-ES" sz="1800" dirty="0" smtClean="0">
                <a:solidFill>
                  <a:srgbClr val="000000"/>
                </a:solidFill>
                <a:latin typeface="Arial" pitchFamily="34" charset="0"/>
                <a:cs typeface="Arial" pitchFamily="34" charset="0"/>
              </a:rPr>
              <a:t>El </a:t>
            </a:r>
            <a:r>
              <a:rPr lang="es-ES" sz="1800" dirty="0" smtClean="0">
                <a:solidFill>
                  <a:srgbClr val="000000"/>
                </a:solidFill>
                <a:latin typeface="Arial" pitchFamily="34" charset="0"/>
                <a:cs typeface="Arial" pitchFamily="34" charset="0"/>
              </a:rPr>
              <a:t>pH puede variar en función de la profundidad en lagos, estuarios, agua de bahías y océanos</a:t>
            </a:r>
            <a:r>
              <a:rPr lang="es-ES" sz="1800" dirty="0" smtClean="0">
                <a:solidFill>
                  <a:srgbClr val="000000"/>
                </a:solidFill>
                <a:latin typeface="Arial" pitchFamily="34" charset="0"/>
                <a:cs typeface="Arial" pitchFamily="34" charset="0"/>
              </a:rPr>
              <a:t>, etc.</a:t>
            </a:r>
            <a:endParaRPr lang="es-EC" sz="1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28596" y="428604"/>
            <a:ext cx="8183880" cy="1051560"/>
          </a:xfrm>
        </p:spPr>
        <p:txBody>
          <a:bodyPr>
            <a:normAutofit fontScale="90000"/>
          </a:bodyPr>
          <a:lstStyle/>
          <a:p>
            <a:pPr algn="ctr"/>
            <a:r>
              <a:rPr lang="es-EC" dirty="0" smtClean="0"/>
              <a:t>Dureza Total en el agua</a:t>
            </a:r>
            <a:br>
              <a:rPr lang="es-EC" dirty="0" smtClean="0"/>
            </a:br>
            <a:endParaRPr lang="es-EC" dirty="0"/>
          </a:p>
        </p:txBody>
      </p:sp>
      <p:sp>
        <p:nvSpPr>
          <p:cNvPr id="3" name="2 Marcador de contenido"/>
          <p:cNvSpPr>
            <a:spLocks noGrp="1"/>
          </p:cNvSpPr>
          <p:nvPr>
            <p:ph idx="1"/>
          </p:nvPr>
        </p:nvSpPr>
        <p:spPr>
          <a:xfrm>
            <a:off x="500034" y="1643050"/>
            <a:ext cx="8183880" cy="4357718"/>
          </a:xfrm>
        </p:spPr>
        <p:txBody>
          <a:bodyPr>
            <a:normAutofit/>
          </a:bodyPr>
          <a:lstStyle/>
          <a:p>
            <a:r>
              <a:rPr lang="es-EC" sz="1800" dirty="0" smtClean="0">
                <a:latin typeface="Arial" pitchFamily="34" charset="0"/>
                <a:cs typeface="Arial" pitchFamily="34" charset="0"/>
              </a:rPr>
              <a:t>La DUREZA es una característica química del agua que esta determinada por el contenido de carbonatos, bicarbonatos, cloruros, sulfatos y ocasionalmente nitratos de calcio y magnesio . </a:t>
            </a:r>
            <a:endParaRPr lang="es-EC" sz="1800" dirty="0" smtClean="0">
              <a:latin typeface="Arial" pitchFamily="34" charset="0"/>
              <a:cs typeface="Arial" pitchFamily="34" charset="0"/>
            </a:endParaRPr>
          </a:p>
          <a:p>
            <a:r>
              <a:rPr lang="es-EC" sz="1800" dirty="0" smtClean="0">
                <a:latin typeface="Arial" pitchFamily="34" charset="0"/>
                <a:cs typeface="Arial" pitchFamily="34" charset="0"/>
              </a:rPr>
              <a:t>La </a:t>
            </a:r>
            <a:r>
              <a:rPr lang="es-EC" sz="1800" dirty="0" smtClean="0">
                <a:latin typeface="Arial" pitchFamily="34" charset="0"/>
                <a:cs typeface="Arial" pitchFamily="34" charset="0"/>
              </a:rPr>
              <a:t>dureza es indeseable en algunos procesos, tales como el lavado doméstico e industrial, provocando que se consuma más jabón, al producirse sales </a:t>
            </a:r>
            <a:r>
              <a:rPr lang="es-EC" sz="1800" dirty="0" smtClean="0">
                <a:latin typeface="Arial" pitchFamily="34" charset="0"/>
                <a:cs typeface="Arial" pitchFamily="34" charset="0"/>
              </a:rPr>
              <a:t>insolubles.</a:t>
            </a:r>
          </a:p>
          <a:p>
            <a:r>
              <a:rPr lang="es-EC" sz="1800" dirty="0" smtClean="0">
                <a:latin typeface="Arial" pitchFamily="34" charset="0"/>
                <a:cs typeface="Arial" pitchFamily="34" charset="0"/>
              </a:rPr>
              <a:t>Es un </a:t>
            </a:r>
            <a:r>
              <a:rPr lang="es-EC" sz="1800" dirty="0" smtClean="0">
                <a:latin typeface="Arial" pitchFamily="34" charset="0"/>
                <a:cs typeface="Arial" pitchFamily="34" charset="0"/>
                <a:hlinkClick r:id="rId3"/>
              </a:rPr>
              <a:t>agua</a:t>
            </a:r>
            <a:r>
              <a:rPr lang="es-EC" sz="1800" dirty="0" smtClean="0">
                <a:latin typeface="Arial" pitchFamily="34" charset="0"/>
                <a:cs typeface="Arial" pitchFamily="34" charset="0"/>
              </a:rPr>
              <a:t> que no produce </a:t>
            </a:r>
            <a:r>
              <a:rPr lang="es-EC" sz="1800" dirty="0" smtClean="0">
                <a:latin typeface="Arial" pitchFamily="34" charset="0"/>
                <a:cs typeface="Arial" pitchFamily="34" charset="0"/>
                <a:hlinkClick r:id="rId4"/>
              </a:rPr>
              <a:t>espuma</a:t>
            </a:r>
            <a:r>
              <a:rPr lang="es-EC" sz="1800" dirty="0" smtClean="0">
                <a:latin typeface="Arial" pitchFamily="34" charset="0"/>
                <a:cs typeface="Arial" pitchFamily="34" charset="0"/>
              </a:rPr>
              <a:t>, con el </a:t>
            </a:r>
            <a:r>
              <a:rPr lang="es-EC" sz="1800" dirty="0" smtClean="0">
                <a:latin typeface="Arial" pitchFamily="34" charset="0"/>
                <a:cs typeface="Arial" pitchFamily="34" charset="0"/>
                <a:hlinkClick r:id="rId5"/>
              </a:rPr>
              <a:t>jabón</a:t>
            </a:r>
            <a:r>
              <a:rPr lang="es-EC" sz="1800" dirty="0" smtClean="0">
                <a:latin typeface="Arial" pitchFamily="34" charset="0"/>
                <a:cs typeface="Arial" pitchFamily="34" charset="0"/>
              </a:rPr>
              <a:t>. El agua dura forma un residuo grisáceo con el jabón, que a veces altera el color de la ropa sin poder lavarla correctamente, forma una dura costra en las </a:t>
            </a:r>
            <a:r>
              <a:rPr lang="es-EC" sz="1800" dirty="0" smtClean="0">
                <a:latin typeface="Arial" pitchFamily="34" charset="0"/>
                <a:cs typeface="Arial" pitchFamily="34" charset="0"/>
                <a:hlinkClick r:id="rId6"/>
              </a:rPr>
              <a:t>ollas</a:t>
            </a:r>
            <a:r>
              <a:rPr lang="es-EC" sz="1800" dirty="0" smtClean="0">
                <a:latin typeface="Arial" pitchFamily="34" charset="0"/>
                <a:cs typeface="Arial" pitchFamily="34" charset="0"/>
              </a:rPr>
              <a:t> y en los </a:t>
            </a:r>
            <a:r>
              <a:rPr lang="es-EC" sz="1800" dirty="0" smtClean="0">
                <a:latin typeface="Arial" pitchFamily="34" charset="0"/>
                <a:cs typeface="Arial" pitchFamily="34" charset="0"/>
                <a:hlinkClick r:id="rId7"/>
              </a:rPr>
              <a:t>grifos</a:t>
            </a:r>
            <a:r>
              <a:rPr lang="es-EC" sz="1800" dirty="0" smtClean="0">
                <a:latin typeface="Arial" pitchFamily="34" charset="0"/>
                <a:cs typeface="Arial" pitchFamily="34" charset="0"/>
              </a:rPr>
              <a:t> y, algunas veces, tienen un sabor desagradable. El agua dura contiene </a:t>
            </a:r>
            <a:r>
              <a:rPr lang="es-EC" sz="1800" dirty="0" smtClean="0">
                <a:latin typeface="Arial" pitchFamily="34" charset="0"/>
                <a:cs typeface="Arial" pitchFamily="34" charset="0"/>
                <a:hlinkClick r:id="rId8"/>
              </a:rPr>
              <a:t>iones</a:t>
            </a:r>
            <a:r>
              <a:rPr lang="es-EC" sz="1800" dirty="0" smtClean="0">
                <a:latin typeface="Arial" pitchFamily="34" charset="0"/>
                <a:cs typeface="Arial" pitchFamily="34" charset="0"/>
              </a:rPr>
              <a:t> que forman precipitados con el jabón o por </a:t>
            </a:r>
            <a:r>
              <a:rPr lang="es-EC" sz="1800" dirty="0" smtClean="0">
                <a:latin typeface="Arial" pitchFamily="34" charset="0"/>
                <a:cs typeface="Arial" pitchFamily="34" charset="0"/>
                <a:hlinkClick r:id="rId9"/>
              </a:rPr>
              <a:t>ebullición</a:t>
            </a:r>
            <a:r>
              <a:rPr lang="es-EC" sz="1800" dirty="0" smtClean="0">
                <a:latin typeface="Arial" pitchFamily="34" charset="0"/>
                <a:cs typeface="Arial" pitchFamily="34" charset="0"/>
              </a:rPr>
              <a:t>.</a:t>
            </a:r>
          </a:p>
          <a:p>
            <a:r>
              <a:rPr lang="es-EC" sz="1800" dirty="0" smtClean="0">
                <a:latin typeface="Arial" pitchFamily="34" charset="0"/>
                <a:cs typeface="Arial" pitchFamily="34" charset="0"/>
              </a:rPr>
              <a:t>En </a:t>
            </a:r>
            <a:r>
              <a:rPr lang="es-EC" sz="1800" dirty="0" smtClean="0">
                <a:latin typeface="Arial" pitchFamily="34" charset="0"/>
                <a:cs typeface="Arial" pitchFamily="34" charset="0"/>
              </a:rPr>
              <a:t>calderas y sistemas enfriados por agua, se producen incrustaciones en las tuberías y una pérdida en la eficiencia de la transferencia de calor. </a:t>
            </a:r>
            <a:br>
              <a:rPr lang="es-EC" sz="1800" dirty="0" smtClean="0">
                <a:latin typeface="Arial" pitchFamily="34" charset="0"/>
                <a:cs typeface="Arial" pitchFamily="34" charset="0"/>
              </a:rPr>
            </a:br>
            <a:r>
              <a:rPr lang="es-EC" sz="1800" dirty="0" smtClean="0">
                <a:latin typeface="Arial" pitchFamily="34" charset="0"/>
                <a:cs typeface="Arial" pitchFamily="34" charset="0"/>
              </a:rPr>
              <a:t>Además le da un sabor indeseable al agua potable.</a:t>
            </a:r>
            <a:endParaRPr lang="es-EC" sz="1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500042"/>
            <a:ext cx="8183880" cy="5429288"/>
          </a:xfrm>
        </p:spPr>
        <p:txBody>
          <a:bodyPr/>
          <a:lstStyle/>
          <a:p>
            <a:r>
              <a:rPr lang="es-EC" sz="1800" dirty="0" smtClean="0">
                <a:latin typeface="Arial" pitchFamily="34" charset="0"/>
                <a:cs typeface="Arial" pitchFamily="34" charset="0"/>
              </a:rPr>
              <a:t>La mayoría de los suministros de agua potable tienen un promedio de 250 mg/l de dureza. </a:t>
            </a:r>
            <a:endParaRPr lang="es-EC" sz="1800" dirty="0" smtClean="0">
              <a:latin typeface="Arial" pitchFamily="34" charset="0"/>
              <a:cs typeface="Arial" pitchFamily="34" charset="0"/>
            </a:endParaRPr>
          </a:p>
          <a:p>
            <a:r>
              <a:rPr lang="es-EC" sz="1800" dirty="0" smtClean="0">
                <a:latin typeface="Arial" pitchFamily="34" charset="0"/>
                <a:cs typeface="Arial" pitchFamily="34" charset="0"/>
              </a:rPr>
              <a:t>Niveles </a:t>
            </a:r>
            <a:r>
              <a:rPr lang="es-EC" sz="1800" dirty="0" smtClean="0">
                <a:latin typeface="Arial" pitchFamily="34" charset="0"/>
                <a:cs typeface="Arial" pitchFamily="34" charset="0"/>
              </a:rPr>
              <a:t>superiores a 500 mg/l son </a:t>
            </a:r>
            <a:r>
              <a:rPr lang="es-EC" sz="1800" dirty="0" smtClean="0">
                <a:latin typeface="Arial" pitchFamily="34" charset="0"/>
                <a:cs typeface="Arial" pitchFamily="34" charset="0"/>
              </a:rPr>
              <a:t>indeseables </a:t>
            </a:r>
            <a:r>
              <a:rPr lang="es-EC" sz="1800" dirty="0" smtClean="0">
                <a:latin typeface="Arial" pitchFamily="34" charset="0"/>
                <a:cs typeface="Arial" pitchFamily="34" charset="0"/>
              </a:rPr>
              <a:t>para uso </a:t>
            </a:r>
            <a:r>
              <a:rPr lang="es-EC" sz="1800" dirty="0" smtClean="0">
                <a:latin typeface="Arial" pitchFamily="34" charset="0"/>
                <a:cs typeface="Arial" pitchFamily="34" charset="0"/>
              </a:rPr>
              <a:t>domestico. </a:t>
            </a:r>
            <a:endParaRPr lang="es-EC" sz="1800" dirty="0" smtClean="0">
              <a:latin typeface="Arial" pitchFamily="34" charset="0"/>
              <a:cs typeface="Arial" pitchFamily="34" charset="0"/>
            </a:endParaRPr>
          </a:p>
          <a:p>
            <a:r>
              <a:rPr lang="es-EC" sz="1800" dirty="0" smtClean="0">
                <a:latin typeface="Arial" pitchFamily="34" charset="0"/>
                <a:cs typeface="Arial" pitchFamily="34" charset="0"/>
              </a:rPr>
              <a:t>La dureza es caracterizada </a:t>
            </a:r>
            <a:r>
              <a:rPr lang="es-EC" sz="1800" dirty="0" smtClean="0">
                <a:latin typeface="Arial" pitchFamily="34" charset="0"/>
                <a:cs typeface="Arial" pitchFamily="34" charset="0"/>
              </a:rPr>
              <a:t>comúnmente </a:t>
            </a:r>
            <a:r>
              <a:rPr lang="es-EC" sz="1800" dirty="0" smtClean="0">
                <a:latin typeface="Arial" pitchFamily="34" charset="0"/>
                <a:cs typeface="Arial" pitchFamily="34" charset="0"/>
              </a:rPr>
              <a:t>por el contenido de calcio y magnesio y expresada como carbonato de calcio </a:t>
            </a:r>
            <a:r>
              <a:rPr lang="es-EC" sz="1800" dirty="0" smtClean="0">
                <a:latin typeface="Arial" pitchFamily="34" charset="0"/>
                <a:cs typeface="Arial" pitchFamily="34" charset="0"/>
              </a:rPr>
              <a:t>equivalente</a:t>
            </a:r>
          </a:p>
          <a:p>
            <a:r>
              <a:rPr lang="es-EC" sz="1800" dirty="0" smtClean="0">
                <a:latin typeface="Arial" pitchFamily="34" charset="0"/>
                <a:cs typeface="Arial" pitchFamily="34" charset="0"/>
              </a:rPr>
              <a:t>Interpretación de la Dureza: </a:t>
            </a:r>
          </a:p>
          <a:p>
            <a:r>
              <a:rPr lang="es-EC" sz="1800" dirty="0" smtClean="0">
                <a:latin typeface="Arial" pitchFamily="34" charset="0"/>
                <a:cs typeface="Arial" pitchFamily="34" charset="0"/>
              </a:rPr>
              <a:t>              </a:t>
            </a:r>
            <a:r>
              <a:rPr lang="es-EC" sz="1800" u="sng" dirty="0" smtClean="0">
                <a:latin typeface="Arial" pitchFamily="34" charset="0"/>
                <a:cs typeface="Arial" pitchFamily="34" charset="0"/>
              </a:rPr>
              <a:t> Dureza como CaCO3  </a:t>
            </a:r>
            <a:r>
              <a:rPr lang="es-EC" sz="1800" dirty="0" smtClean="0">
                <a:latin typeface="Arial" pitchFamily="34" charset="0"/>
                <a:cs typeface="Arial" pitchFamily="34" charset="0"/>
              </a:rPr>
              <a:t>      </a:t>
            </a:r>
            <a:r>
              <a:rPr lang="es-EC" sz="1800" u="sng" dirty="0" smtClean="0">
                <a:latin typeface="Arial" pitchFamily="34" charset="0"/>
                <a:cs typeface="Arial" pitchFamily="34" charset="0"/>
              </a:rPr>
              <a:t>Interpretación</a:t>
            </a:r>
            <a:r>
              <a:rPr lang="es-EC" sz="1800" dirty="0" smtClean="0">
                <a:latin typeface="Arial" pitchFamily="34" charset="0"/>
                <a:cs typeface="Arial" pitchFamily="34" charset="0"/>
              </a:rPr>
              <a:t> </a:t>
            </a:r>
            <a:br>
              <a:rPr lang="es-EC" sz="1800" dirty="0" smtClean="0">
                <a:latin typeface="Arial" pitchFamily="34" charset="0"/>
                <a:cs typeface="Arial" pitchFamily="34" charset="0"/>
              </a:rPr>
            </a:br>
            <a:r>
              <a:rPr lang="es-EC" sz="1800" dirty="0" smtClean="0">
                <a:latin typeface="Arial" pitchFamily="34" charset="0"/>
                <a:cs typeface="Arial" pitchFamily="34" charset="0"/>
              </a:rPr>
              <a:t>                      0-75                         agua suave </a:t>
            </a:r>
            <a:br>
              <a:rPr lang="es-EC" sz="1800" dirty="0" smtClean="0">
                <a:latin typeface="Arial" pitchFamily="34" charset="0"/>
                <a:cs typeface="Arial" pitchFamily="34" charset="0"/>
              </a:rPr>
            </a:br>
            <a:r>
              <a:rPr lang="es-EC" sz="1800" dirty="0" smtClean="0">
                <a:latin typeface="Arial" pitchFamily="34" charset="0"/>
                <a:cs typeface="Arial" pitchFamily="34" charset="0"/>
              </a:rPr>
              <a:t>                  </a:t>
            </a:r>
            <a:r>
              <a:rPr lang="es-EC" sz="1800" dirty="0" smtClean="0">
                <a:latin typeface="Arial" pitchFamily="34" charset="0"/>
                <a:cs typeface="Arial" pitchFamily="34" charset="0"/>
              </a:rPr>
              <a:t>  </a:t>
            </a:r>
            <a:r>
              <a:rPr lang="es-EC" sz="1800" dirty="0" smtClean="0">
                <a:latin typeface="Arial" pitchFamily="34" charset="0"/>
                <a:cs typeface="Arial" pitchFamily="34" charset="0"/>
              </a:rPr>
              <a:t>75-150                       agua poco dura </a:t>
            </a:r>
            <a:r>
              <a:rPr lang="es-EC" sz="1800" dirty="0" smtClean="0">
                <a:latin typeface="Arial" pitchFamily="34" charset="0"/>
                <a:cs typeface="Arial" pitchFamily="34" charset="0"/>
              </a:rPr>
              <a:t>(Apta para consumo)</a:t>
            </a:r>
            <a:r>
              <a:rPr lang="es-EC" sz="1800" dirty="0" smtClean="0">
                <a:latin typeface="Arial" pitchFamily="34" charset="0"/>
                <a:cs typeface="Arial" pitchFamily="34" charset="0"/>
              </a:rPr>
              <a:t/>
            </a:r>
            <a:br>
              <a:rPr lang="es-EC" sz="1800" dirty="0" smtClean="0">
                <a:latin typeface="Arial" pitchFamily="34" charset="0"/>
                <a:cs typeface="Arial" pitchFamily="34" charset="0"/>
              </a:rPr>
            </a:br>
            <a:r>
              <a:rPr lang="es-EC" sz="1800" dirty="0" smtClean="0">
                <a:latin typeface="Arial" pitchFamily="34" charset="0"/>
                <a:cs typeface="Arial" pitchFamily="34" charset="0"/>
              </a:rPr>
              <a:t>                  150-300                       agua dura </a:t>
            </a:r>
            <a:br>
              <a:rPr lang="es-EC" sz="1800" dirty="0" smtClean="0">
                <a:latin typeface="Arial" pitchFamily="34" charset="0"/>
                <a:cs typeface="Arial" pitchFamily="34" charset="0"/>
              </a:rPr>
            </a:br>
            <a:r>
              <a:rPr lang="es-EC" sz="1800" dirty="0" smtClean="0">
                <a:latin typeface="Arial" pitchFamily="34" charset="0"/>
                <a:cs typeface="Arial" pitchFamily="34" charset="0"/>
              </a:rPr>
              <a:t>                    &gt; 300                        agua muy dura </a:t>
            </a:r>
            <a:br>
              <a:rPr lang="es-EC" sz="1800" dirty="0" smtClean="0">
                <a:latin typeface="Arial" pitchFamily="34" charset="0"/>
                <a:cs typeface="Arial" pitchFamily="34" charset="0"/>
              </a:rPr>
            </a:br>
            <a:r>
              <a:rPr lang="es-EC" sz="1800" dirty="0" smtClean="0">
                <a:latin typeface="Arial" pitchFamily="34" charset="0"/>
                <a:cs typeface="Arial" pitchFamily="34" charset="0"/>
              </a:rPr>
              <a:t>            ______________________________________ </a:t>
            </a:r>
          </a:p>
          <a:p>
            <a:r>
              <a:rPr lang="es-EC" sz="1800" dirty="0" smtClean="0">
                <a:latin typeface="Arial" pitchFamily="34" charset="0"/>
                <a:cs typeface="Arial" pitchFamily="34" charset="0"/>
              </a:rPr>
              <a:t>En agua potable </a:t>
            </a:r>
            <a:r>
              <a:rPr lang="es-EC" sz="1800" dirty="0" smtClean="0">
                <a:latin typeface="Arial" pitchFamily="34" charset="0"/>
                <a:cs typeface="Arial" pitchFamily="34" charset="0"/>
              </a:rPr>
              <a:t>el </a:t>
            </a:r>
            <a:r>
              <a:rPr lang="es-EC" sz="1800" dirty="0" smtClean="0">
                <a:latin typeface="Arial" pitchFamily="34" charset="0"/>
                <a:cs typeface="Arial" pitchFamily="34" charset="0"/>
              </a:rPr>
              <a:t>límite </a:t>
            </a:r>
            <a:r>
              <a:rPr lang="es-EC" sz="1800" dirty="0" smtClean="0">
                <a:latin typeface="Arial" pitchFamily="34" charset="0"/>
                <a:cs typeface="Arial" pitchFamily="34" charset="0"/>
              </a:rPr>
              <a:t>máximo </a:t>
            </a:r>
            <a:r>
              <a:rPr lang="es-EC" sz="1800" dirty="0" smtClean="0">
                <a:latin typeface="Arial" pitchFamily="34" charset="0"/>
                <a:cs typeface="Arial" pitchFamily="34" charset="0"/>
              </a:rPr>
              <a:t>permisible es de 300 mg/l de dureza. </a:t>
            </a:r>
            <a:endParaRPr lang="es-EC" sz="1800" dirty="0" smtClean="0">
              <a:latin typeface="Arial" pitchFamily="34" charset="0"/>
              <a:cs typeface="Arial" pitchFamily="34" charset="0"/>
            </a:endParaRPr>
          </a:p>
          <a:p>
            <a:r>
              <a:rPr lang="es-EC" sz="1800" dirty="0" smtClean="0">
                <a:latin typeface="Arial" pitchFamily="34" charset="0"/>
                <a:cs typeface="Arial" pitchFamily="34" charset="0"/>
              </a:rPr>
              <a:t>En </a:t>
            </a:r>
            <a:r>
              <a:rPr lang="es-EC" sz="1800" dirty="0" smtClean="0">
                <a:latin typeface="Arial" pitchFamily="34" charset="0"/>
                <a:cs typeface="Arial" pitchFamily="34" charset="0"/>
              </a:rPr>
              <a:t>agua para calderas </a:t>
            </a:r>
            <a:r>
              <a:rPr lang="es-EC" sz="1800" dirty="0" smtClean="0">
                <a:latin typeface="Arial" pitchFamily="34" charset="0"/>
                <a:cs typeface="Arial" pitchFamily="34" charset="0"/>
              </a:rPr>
              <a:t>el </a:t>
            </a:r>
            <a:r>
              <a:rPr lang="es-EC" sz="1800" dirty="0" smtClean="0">
                <a:latin typeface="Arial" pitchFamily="34" charset="0"/>
                <a:cs typeface="Arial" pitchFamily="34" charset="0"/>
              </a:rPr>
              <a:t>límite es de 0 mg/l de dureza </a:t>
            </a:r>
            <a:endParaRPr lang="es-EC" sz="1800" dirty="0" smtClean="0">
              <a:latin typeface="Arial" pitchFamily="34" charset="0"/>
              <a:cs typeface="Arial" pitchFamily="34" charset="0"/>
            </a:endParaRPr>
          </a:p>
          <a:p>
            <a:r>
              <a:rPr lang="es-EC" sz="1800" dirty="0" smtClean="0">
                <a:latin typeface="Arial" pitchFamily="34" charset="0"/>
                <a:cs typeface="Arial" pitchFamily="34" charset="0"/>
              </a:rPr>
              <a:t>El agua dura puede volver a ser blanda, con el agregado de </a:t>
            </a:r>
            <a:r>
              <a:rPr lang="es-EC" sz="1800" dirty="0" smtClean="0">
                <a:latin typeface="Arial" pitchFamily="34" charset="0"/>
                <a:cs typeface="Arial" pitchFamily="34" charset="0"/>
                <a:hlinkClick r:id="rId3" tooltip="Carbonato de sodio"/>
              </a:rPr>
              <a:t>carbonato de sodio</a:t>
            </a:r>
            <a:r>
              <a:rPr lang="es-EC" sz="1800" dirty="0" smtClean="0">
                <a:latin typeface="Arial" pitchFamily="34" charset="0"/>
                <a:cs typeface="Arial" pitchFamily="34" charset="0"/>
              </a:rPr>
              <a:t> o </a:t>
            </a:r>
            <a:r>
              <a:rPr lang="es-EC" sz="1800" dirty="0" smtClean="0">
                <a:latin typeface="Arial" pitchFamily="34" charset="0"/>
                <a:cs typeface="Arial" pitchFamily="34" charset="0"/>
                <a:hlinkClick r:id="rId4" tooltip="Carbonato de potasio"/>
              </a:rPr>
              <a:t>potasio</a:t>
            </a:r>
            <a:r>
              <a:rPr lang="es-EC" sz="1800" dirty="0" smtClean="0">
                <a:latin typeface="Arial" pitchFamily="34" charset="0"/>
                <a:cs typeface="Arial" pitchFamily="34" charset="0"/>
              </a:rPr>
              <a:t>, para precipitarlo como sales de </a:t>
            </a:r>
            <a:r>
              <a:rPr lang="es-EC" sz="1800" dirty="0" smtClean="0">
                <a:latin typeface="Arial" pitchFamily="34" charset="0"/>
                <a:cs typeface="Arial" pitchFamily="34" charset="0"/>
                <a:hlinkClick r:id="rId5" tooltip="Carbonato"/>
              </a:rPr>
              <a:t>carbonatos</a:t>
            </a:r>
            <a:r>
              <a:rPr lang="es-EC" sz="1800" dirty="0" smtClean="0">
                <a:latin typeface="Arial" pitchFamily="34" charset="0"/>
                <a:cs typeface="Arial" pitchFamily="34" charset="0"/>
              </a:rPr>
              <a:t>, o por medio de intercambio iónico con </a:t>
            </a:r>
            <a:r>
              <a:rPr lang="es-EC" sz="1800" dirty="0" smtClean="0">
                <a:latin typeface="Arial" pitchFamily="34" charset="0"/>
                <a:cs typeface="Arial" pitchFamily="34" charset="0"/>
                <a:hlinkClick r:id="rId6" tooltip="Salmuera"/>
              </a:rPr>
              <a:t>salmuera</a:t>
            </a:r>
            <a:r>
              <a:rPr lang="es-EC" sz="1800" dirty="0" smtClean="0">
                <a:latin typeface="Arial" pitchFamily="34" charset="0"/>
                <a:cs typeface="Arial" pitchFamily="34" charset="0"/>
              </a:rPr>
              <a:t> en presencia de </a:t>
            </a:r>
            <a:r>
              <a:rPr lang="es-EC" sz="1800" dirty="0" smtClean="0">
                <a:latin typeface="Arial" pitchFamily="34" charset="0"/>
                <a:cs typeface="Arial" pitchFamily="34" charset="0"/>
                <a:hlinkClick r:id="rId7" tooltip="Zeolita"/>
              </a:rPr>
              <a:t>zeolita</a:t>
            </a:r>
            <a:r>
              <a:rPr lang="es-EC" sz="1800" dirty="0" smtClean="0">
                <a:latin typeface="Arial" pitchFamily="34" charset="0"/>
                <a:cs typeface="Arial" pitchFamily="34" charset="0"/>
              </a:rPr>
              <a:t> o resinas sintéticas.</a:t>
            </a:r>
            <a:endParaRPr lang="es-EC" sz="1800" dirty="0" smtClean="0">
              <a:latin typeface="Arial" pitchFamily="34" charset="0"/>
              <a:cs typeface="Arial" pitchFamily="34" charset="0"/>
            </a:endParaRPr>
          </a:p>
          <a:p>
            <a:pPr>
              <a:buNone/>
            </a:pPr>
            <a:endParaRPr lang="es-EC" sz="1800" dirty="0" smtClean="0">
              <a:latin typeface="Arial" pitchFamily="34" charset="0"/>
              <a:cs typeface="Arial" pitchFamily="34" charset="0"/>
            </a:endParaRPr>
          </a:p>
          <a:p>
            <a:endParaRPr lang="es-EC"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12" name="11 Rectángulo"/>
          <p:cNvSpPr/>
          <p:nvPr/>
        </p:nvSpPr>
        <p:spPr>
          <a:xfrm>
            <a:off x="428596" y="500042"/>
            <a:ext cx="8358246" cy="2092881"/>
          </a:xfrm>
          <a:prstGeom prst="rect">
            <a:avLst/>
          </a:prstGeom>
        </p:spPr>
        <p:txBody>
          <a:bodyPr wrap="square">
            <a:spAutoFit/>
          </a:bodyPr>
          <a:lstStyle/>
          <a:p>
            <a:r>
              <a:rPr lang="es-EC" sz="1600" dirty="0" smtClean="0">
                <a:latin typeface="Arial" pitchFamily="34" charset="0"/>
                <a:cs typeface="Arial" pitchFamily="34" charset="0"/>
              </a:rPr>
              <a:t>Existen dos tipos de DUREZA: </a:t>
            </a:r>
          </a:p>
          <a:p>
            <a:pPr>
              <a:buFont typeface="Arial" pitchFamily="34" charset="0"/>
              <a:buChar char="•"/>
            </a:pPr>
            <a:r>
              <a:rPr lang="es-EC" sz="1600" b="1" u="sng" dirty="0" smtClean="0">
                <a:solidFill>
                  <a:schemeClr val="accent5">
                    <a:lumMod val="60000"/>
                    <a:lumOff val="40000"/>
                  </a:schemeClr>
                </a:solidFill>
                <a:latin typeface="Arial" pitchFamily="34" charset="0"/>
                <a:cs typeface="Arial" pitchFamily="34" charset="0"/>
              </a:rPr>
              <a:t>Dureza Temporal</a:t>
            </a:r>
            <a:r>
              <a:rPr lang="es-EC" sz="1600" dirty="0" smtClean="0">
                <a:solidFill>
                  <a:schemeClr val="accent5">
                    <a:lumMod val="60000"/>
                    <a:lumOff val="40000"/>
                  </a:schemeClr>
                </a:solidFill>
                <a:latin typeface="Arial" pitchFamily="34" charset="0"/>
                <a:cs typeface="Arial" pitchFamily="34" charset="0"/>
              </a:rPr>
              <a:t>: Esta determinada por el contenido de carbonatos y bicarbonatos de calcio y magnesio. Puede ser eliminada por ebullición del agua y posterior eliminación de precipitados formados por filtración, también se le conoce como "Dureza de Carbonatos". </a:t>
            </a:r>
          </a:p>
          <a:p>
            <a:pPr>
              <a:buFont typeface="Arial" pitchFamily="34" charset="0"/>
              <a:buChar char="•"/>
            </a:pPr>
            <a:r>
              <a:rPr lang="es-EC" sz="1600" b="1" u="sng" dirty="0" smtClean="0">
                <a:solidFill>
                  <a:schemeClr val="accent5">
                    <a:lumMod val="60000"/>
                    <a:lumOff val="40000"/>
                  </a:schemeClr>
                </a:solidFill>
                <a:latin typeface="Arial" pitchFamily="34" charset="0"/>
                <a:cs typeface="Arial" pitchFamily="34" charset="0"/>
              </a:rPr>
              <a:t>Dureza Permanente: </a:t>
            </a:r>
            <a:r>
              <a:rPr lang="es-EC" sz="1600" dirty="0" smtClean="0">
                <a:solidFill>
                  <a:schemeClr val="accent5">
                    <a:lumMod val="60000"/>
                    <a:lumOff val="40000"/>
                  </a:schemeClr>
                </a:solidFill>
                <a:latin typeface="Arial" pitchFamily="34" charset="0"/>
                <a:cs typeface="Arial" pitchFamily="34" charset="0"/>
              </a:rPr>
              <a:t>está determinada por todas las sales de calcio y magnesio excepto carbonatos y bicarbonatos. No puede ser eliminada por ebullición del agua y también se le conoce como "Dureza de No carbonatos". </a:t>
            </a:r>
            <a:r>
              <a:rPr lang="es-EC" dirty="0" smtClean="0"/>
              <a:t/>
            </a:r>
            <a:br>
              <a:rPr lang="es-EC" dirty="0" smtClean="0"/>
            </a:br>
            <a:endParaRPr lang="es-EC" dirty="0"/>
          </a:p>
        </p:txBody>
      </p:sp>
      <p:sp>
        <p:nvSpPr>
          <p:cNvPr id="18434" name="Rectangle 2"/>
          <p:cNvSpPr>
            <a:spLocks noChangeArrowheads="1"/>
          </p:cNvSpPr>
          <p:nvPr/>
        </p:nvSpPr>
        <p:spPr bwMode="auto">
          <a:xfrm>
            <a:off x="0" y="2357430"/>
            <a:ext cx="9144000" cy="2616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100" b="1" i="0" u="none" strike="noStrike" cap="none" normalizeH="0" baseline="0" dirty="0" smtClean="0">
                <a:ln>
                  <a:noFill/>
                </a:ln>
                <a:solidFill>
                  <a:srgbClr val="808080"/>
                </a:solidFill>
                <a:effectLst/>
                <a:latin typeface="Arial" pitchFamily="34" charset="0"/>
                <a:ea typeface="Times New Roman" pitchFamily="18" charset="0"/>
                <a:cs typeface="Times New Roman" pitchFamily="18" charset="0"/>
              </a:rPr>
              <a:t>Comportamiento del Índice de Calidad del Agua de dureza total</a:t>
            </a: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18433" name="Object 1"/>
          <p:cNvGraphicFramePr>
            <a:graphicFrameLocks noChangeAspect="1"/>
          </p:cNvGraphicFramePr>
          <p:nvPr/>
        </p:nvGraphicFramePr>
        <p:xfrm>
          <a:off x="571472" y="2786058"/>
          <a:ext cx="7500990" cy="3095630"/>
        </p:xfrm>
        <a:graphic>
          <a:graphicData uri="http://schemas.openxmlformats.org/presentationml/2006/ole">
            <p:oleObj spid="_x0000_s18433" name="Picture" r:id="rId4" imgW="5324856" imgH="2382012" progId="Word.Picture.8">
              <p:embed/>
            </p:oleObj>
          </a:graphicData>
        </a:graphic>
      </p:graphicFrame>
      <p:sp>
        <p:nvSpPr>
          <p:cNvPr id="18435" name="Rectangle 3"/>
          <p:cNvSpPr>
            <a:spLocks noChangeArrowheads="1"/>
          </p:cNvSpPr>
          <p:nvPr/>
        </p:nvSpPr>
        <p:spPr bwMode="auto">
          <a:xfrm>
            <a:off x="285720" y="6000768"/>
            <a:ext cx="8072462" cy="457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r"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a:t>
            </a:r>
            <a:r>
              <a:rPr kumimoji="0" lang="es-ES" sz="1200" b="0" i="0" u="none" strike="noStrike" cap="none" normalizeH="0" baseline="-30000" dirty="0" smtClean="0">
                <a:ln>
                  <a:noFill/>
                </a:ln>
                <a:solidFill>
                  <a:schemeClr val="tx1"/>
                </a:solidFill>
                <a:effectLst/>
                <a:latin typeface="Arial" pitchFamily="34" charset="0"/>
                <a:ea typeface="Times New Roman" pitchFamily="18" charset="0"/>
                <a:cs typeface="Arial" pitchFamily="34" charset="0"/>
              </a:rPr>
              <a:t>DT</a:t>
            </a:r>
            <a:r>
              <a:rPr kumimoji="0" lang="es-E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 10 </a:t>
            </a:r>
            <a:r>
              <a:rPr kumimoji="0" lang="es-ES" sz="1200" b="0" i="0" u="none" strike="noStrike" cap="none" normalizeH="0" baseline="30000" dirty="0" smtClean="0">
                <a:ln>
                  <a:noFill/>
                </a:ln>
                <a:solidFill>
                  <a:schemeClr val="tx1"/>
                </a:solidFill>
                <a:effectLst/>
                <a:latin typeface="Arial" pitchFamily="34" charset="0"/>
                <a:ea typeface="Times New Roman" pitchFamily="18" charset="0"/>
                <a:cs typeface="Arial" pitchFamily="34" charset="0"/>
              </a:rPr>
              <a:t>1.974 – 0.00174 (DT)</a:t>
            </a:r>
            <a:r>
              <a:rPr kumimoji="0" lang="es-E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............................................(10)	</a:t>
            </a:r>
            <a:endParaRPr kumimoji="0" lang="es-EC" sz="9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r" defTabSz="914400" rtl="0" eaLnBrk="0" fontAlgn="base" latinLnBrk="0" hangingPunct="0">
              <a:lnSpc>
                <a:spcPct val="100000"/>
              </a:lnSpc>
              <a:spcBef>
                <a:spcPct val="0"/>
              </a:spcBef>
              <a:spcAft>
                <a:spcPct val="0"/>
              </a:spcAft>
              <a:buClrTx/>
              <a:buSzTx/>
              <a:buFontTx/>
              <a:buNone/>
              <a:tabLst/>
            </a:pPr>
            <a:r>
              <a:rPr kumimoji="0" lang="es-E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s-ES"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(DT)</a:t>
            </a:r>
            <a:r>
              <a:rPr kumimoji="0" lang="es-E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s-ES"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Dureza Total en mg/l como CaCo</a:t>
            </a:r>
            <a:r>
              <a:rPr kumimoji="0" lang="es-ES" sz="1000" b="0" i="0" u="none" strike="noStrike" cap="none" normalizeH="0" baseline="-30000" dirty="0" smtClean="0">
                <a:ln>
                  <a:noFill/>
                </a:ln>
                <a:solidFill>
                  <a:schemeClr val="tx1"/>
                </a:solidFill>
                <a:effectLst/>
                <a:latin typeface="Arial" pitchFamily="34" charset="0"/>
                <a:ea typeface="Times New Roman" pitchFamily="18" charset="0"/>
                <a:cs typeface="Arial" pitchFamily="34" charset="0"/>
              </a:rPr>
              <a:t>3</a:t>
            </a: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o">
  <a:themeElements>
    <a:clrScheme name="Aspecto">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o">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o">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264</TotalTime>
  <Words>1216</Words>
  <Application>Microsoft Office PowerPoint</Application>
  <PresentationFormat>Presentación en pantalla (4:3)</PresentationFormat>
  <Paragraphs>117</Paragraphs>
  <Slides>13</Slides>
  <Notes>0</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13</vt:i4>
      </vt:variant>
    </vt:vector>
  </HeadingPairs>
  <TitlesOfParts>
    <vt:vector size="15" baseType="lpstr">
      <vt:lpstr>Aspecto</vt:lpstr>
      <vt:lpstr>Microsoft Word Picture</vt:lpstr>
      <vt:lpstr>INDICADORES DE CALIDAD DEL AGUA</vt:lpstr>
      <vt:lpstr>POTENCIAL DE HIDROGENO </vt:lpstr>
      <vt:lpstr>Diapositiva 3</vt:lpstr>
      <vt:lpstr>Medida del pH </vt:lpstr>
      <vt:lpstr>Diapositiva 5</vt:lpstr>
      <vt:lpstr>Factores que causan cambios el pH</vt:lpstr>
      <vt:lpstr>Dureza Total en el agua </vt:lpstr>
      <vt:lpstr>Diapositiva 8</vt:lpstr>
      <vt:lpstr>Diapositiva 9</vt:lpstr>
      <vt:lpstr>Cloruros </vt:lpstr>
      <vt:lpstr>Presencia, concentración y efecto del cloruro</vt:lpstr>
      <vt:lpstr>Diapositiva 12</vt:lpstr>
      <vt:lpstr>GRACIAS</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INDICADORES DE CALIDAD DEL AGUA</dc:title>
  <dc:creator>Luis Fernando</dc:creator>
  <cp:lastModifiedBy>Luis Fernando</cp:lastModifiedBy>
  <cp:revision>27</cp:revision>
  <dcterms:created xsi:type="dcterms:W3CDTF">2009-06-29T16:01:36Z</dcterms:created>
  <dcterms:modified xsi:type="dcterms:W3CDTF">2009-06-29T20:26:27Z</dcterms:modified>
</cp:coreProperties>
</file>