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8"/>
  </p:notesMasterIdLst>
  <p:sldIdLst>
    <p:sldId id="256" r:id="rId2"/>
    <p:sldId id="303" r:id="rId3"/>
    <p:sldId id="259" r:id="rId4"/>
    <p:sldId id="304" r:id="rId5"/>
    <p:sldId id="261" r:id="rId6"/>
    <p:sldId id="262" r:id="rId7"/>
    <p:sldId id="263" r:id="rId8"/>
    <p:sldId id="264" r:id="rId9"/>
    <p:sldId id="270" r:id="rId10"/>
    <p:sldId id="271" r:id="rId11"/>
    <p:sldId id="272" r:id="rId12"/>
    <p:sldId id="274" r:id="rId13"/>
    <p:sldId id="275" r:id="rId14"/>
    <p:sldId id="276" r:id="rId15"/>
    <p:sldId id="297" r:id="rId16"/>
    <p:sldId id="298" r:id="rId17"/>
    <p:sldId id="290" r:id="rId18"/>
    <p:sldId id="291" r:id="rId19"/>
    <p:sldId id="292" r:id="rId20"/>
    <p:sldId id="293" r:id="rId21"/>
    <p:sldId id="294" r:id="rId22"/>
    <p:sldId id="295" r:id="rId23"/>
    <p:sldId id="296" r:id="rId24"/>
    <p:sldId id="278" r:id="rId25"/>
    <p:sldId id="299" r:id="rId26"/>
    <p:sldId id="279" r:id="rId27"/>
    <p:sldId id="300" r:id="rId28"/>
    <p:sldId id="280" r:id="rId29"/>
    <p:sldId id="281" r:id="rId30"/>
    <p:sldId id="282" r:id="rId31"/>
    <p:sldId id="283" r:id="rId32"/>
    <p:sldId id="285" r:id="rId33"/>
    <p:sldId id="286" r:id="rId34"/>
    <p:sldId id="287" r:id="rId35"/>
    <p:sldId id="288" r:id="rId36"/>
    <p:sldId id="289" r:id="rId37"/>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pitchFamily="34" charset="0"/>
        <a:ea typeface="ＭＳ Ｐゴシック" pitchFamily="20"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20"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20"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20"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20"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20"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20"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20"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2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111111"/>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968" autoAdjust="0"/>
    <p:restoredTop sz="97143" autoAdjust="0"/>
  </p:normalViewPr>
  <p:slideViewPr>
    <p:cSldViewPr>
      <p:cViewPr>
        <p:scale>
          <a:sx n="80" d="100"/>
          <a:sy n="80" d="100"/>
        </p:scale>
        <p:origin x="-2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Gerhard\Desktop\Respaldo%20PEN\Proyecto%20MUL%20FREE\Pruebas%20de%20trasciente\45\ultima%20D45%20MRT%20fbW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erhard\Desktop\Respaldo%20PEN\Proyecto%20MUL%20FREE\Pruebas%20de%20trasciente\45\ultima%20D45%20MRT%20aftWO.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erhard\Desktop\Respaldo%20PEN\Proyecto%20MUL%20FREE\Pruebas%20de%20trasciente\53\ultimo%20MRTbfWOD53(pwf%20a%20datum).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Gerhard\Desktop\Respaldo%20PEN\Proyecto%20MUL%20FREE\Pruebas%20de%20trasciente\53\ultimo%20K,S%20MRTJulafterWOD53(Pwf%20a%20Datum).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Gerhard\Desktop\What%20I%20need\Estadistica%20CI%20IP%20sin%20f103,%20f68,%20f69.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Gerhard\Desktop\What%20I%20need\Estadistica%20CI%20IP%20sin%20f103,%20f68,%20f69.xls"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Documents%20and%20Settings\Gerhard\Desktop\What%20I%20need\ESTADISTICA%20CI%20S%20(PIES)%20SIN%20F103,%20F68,%20F69.xls" TargetMode="External"/><Relationship Id="rId1" Type="http://schemas.openxmlformats.org/officeDocument/2006/relationships/image" Target="../media/image20.jpeg"/></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Gerhard\Desktop\What%20I%20need\ESTADISTICA%20CI%20S%20(PIES)%20SIN%20F103,%20F68,%20F6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3"/>
  <c:chart>
    <c:title>
      <c:tx>
        <c:rich>
          <a:bodyPr/>
          <a:lstStyle/>
          <a:p>
            <a:pPr>
              <a:defRPr lang="en-US" sz="1600">
                <a:latin typeface="Arial" pitchFamily="34" charset="0"/>
                <a:cs typeface="Arial" pitchFamily="34" charset="0"/>
              </a:defRPr>
            </a:pPr>
            <a:r>
              <a:rPr lang="en-US" sz="1600">
                <a:latin typeface="Arial" pitchFamily="34" charset="0"/>
                <a:cs typeface="Arial" pitchFamily="34" charset="0"/>
              </a:rPr>
              <a:t>Análisis Dorine 45 ST - 1 antes de Re - acondicionamiento</a:t>
            </a:r>
          </a:p>
        </c:rich>
      </c:tx>
    </c:title>
    <c:plotArea>
      <c:layout>
        <c:manualLayout>
          <c:layoutTarget val="inner"/>
          <c:xMode val="edge"/>
          <c:yMode val="edge"/>
          <c:x val="7.2733540158566423E-2"/>
          <c:y val="8.8135593220339578E-2"/>
          <c:w val="0.76077214753533262"/>
          <c:h val="0.81299435028248834"/>
        </c:manualLayout>
      </c:layout>
      <c:scatterChart>
        <c:scatterStyle val="smoothMarker"/>
        <c:ser>
          <c:idx val="0"/>
          <c:order val="0"/>
          <c:tx>
            <c:v>Función Presión Tiempo</c:v>
          </c:tx>
          <c:spPr>
            <a:ln w="47625">
              <a:noFill/>
            </a:ln>
          </c:spPr>
          <c:trendline>
            <c:spPr>
              <a:ln w="31750"/>
            </c:spPr>
            <c:trendlineType val="linear"/>
            <c:dispEq val="1"/>
            <c:trendlineLbl>
              <c:layout>
                <c:manualLayout>
                  <c:x val="0.26503399587978088"/>
                  <c:y val="-6.0258730370568094E-2"/>
                </c:manualLayout>
              </c:layout>
              <c:numFmt formatCode="General" sourceLinked="0"/>
              <c:spPr>
                <a:noFill/>
                <a:ln w="25400">
                  <a:noFill/>
                </a:ln>
              </c:spPr>
              <c:txPr>
                <a:bodyPr/>
                <a:lstStyle/>
                <a:p>
                  <a:pPr>
                    <a:defRPr lang="en-US"/>
                  </a:pPr>
                  <a:endParaRPr lang="es-ES"/>
                </a:p>
              </c:txPr>
            </c:trendlineLbl>
          </c:trendline>
          <c:xVal>
            <c:numRef>
              <c:f>'After WO'!$K$11:$K$13</c:f>
              <c:numCache>
                <c:formatCode>General</c:formatCode>
                <c:ptCount val="3"/>
                <c:pt idx="0">
                  <c:v>-1.3034514107726558</c:v>
                </c:pt>
                <c:pt idx="1">
                  <c:v>0.99146609656419094</c:v>
                </c:pt>
                <c:pt idx="2" formatCode="0.000000">
                  <c:v>0.72694944991316091</c:v>
                </c:pt>
              </c:numCache>
            </c:numRef>
          </c:xVal>
          <c:yVal>
            <c:numRef>
              <c:f>'After WO'!$J$11:$J$13</c:f>
              <c:numCache>
                <c:formatCode>General</c:formatCode>
                <c:ptCount val="3"/>
                <c:pt idx="0">
                  <c:v>1.3159887005649682</c:v>
                </c:pt>
                <c:pt idx="1">
                  <c:v>1.4306707317073177</c:v>
                </c:pt>
                <c:pt idx="2">
                  <c:v>1.5230322580645128</c:v>
                </c:pt>
              </c:numCache>
            </c:numRef>
          </c:yVal>
        </c:ser>
        <c:axId val="202409088"/>
        <c:axId val="202411008"/>
      </c:scatterChart>
      <c:valAx>
        <c:axId val="202409088"/>
        <c:scaling>
          <c:orientation val="minMax"/>
        </c:scaling>
        <c:axPos val="b"/>
        <c:majorGridlines/>
        <c:minorGridlines/>
        <c:title>
          <c:tx>
            <c:rich>
              <a:bodyPr/>
              <a:lstStyle/>
              <a:p>
                <a:pPr>
                  <a:defRPr lang="en-US"/>
                </a:pPr>
                <a:r>
                  <a:rPr lang="en-US"/>
                  <a:t>Función Tiempo</a:t>
                </a:r>
              </a:p>
            </c:rich>
          </c:tx>
          <c:layout>
            <c:manualLayout>
              <c:xMode val="edge"/>
              <c:yMode val="edge"/>
              <c:x val="0.38159255429162381"/>
              <c:y val="0.94237288135593156"/>
            </c:manualLayout>
          </c:layout>
        </c:title>
        <c:numFmt formatCode="General" sourceLinked="1"/>
        <c:tickLblPos val="nextTo"/>
        <c:txPr>
          <a:bodyPr rot="0" vert="horz"/>
          <a:lstStyle/>
          <a:p>
            <a:pPr>
              <a:defRPr lang="en-US"/>
            </a:pPr>
            <a:endParaRPr lang="es-ES"/>
          </a:p>
        </c:txPr>
        <c:crossAx val="202411008"/>
        <c:crosses val="autoZero"/>
        <c:crossBetween val="midCat"/>
      </c:valAx>
      <c:valAx>
        <c:axId val="202411008"/>
        <c:scaling>
          <c:orientation val="minMax"/>
          <c:max val="1.8"/>
        </c:scaling>
        <c:axPos val="l"/>
        <c:majorGridlines/>
        <c:minorGridlines/>
        <c:title>
          <c:tx>
            <c:rich>
              <a:bodyPr/>
              <a:lstStyle/>
              <a:p>
                <a:pPr>
                  <a:defRPr lang="en-US"/>
                </a:pPr>
                <a:r>
                  <a:rPr lang="en-US"/>
                  <a:t>Función Presión
</a:t>
                </a:r>
              </a:p>
            </c:rich>
          </c:tx>
          <c:layout>
            <c:manualLayout>
              <c:xMode val="edge"/>
              <c:yMode val="edge"/>
              <c:x val="1.1375387797311322E-2"/>
              <c:y val="0.30508474576271388"/>
            </c:manualLayout>
          </c:layout>
        </c:title>
        <c:numFmt formatCode="General" sourceLinked="1"/>
        <c:tickLblPos val="nextTo"/>
        <c:txPr>
          <a:bodyPr rot="0" vert="horz"/>
          <a:lstStyle/>
          <a:p>
            <a:pPr>
              <a:defRPr lang="en-US"/>
            </a:pPr>
            <a:endParaRPr lang="es-ES"/>
          </a:p>
        </c:txPr>
        <c:crossAx val="202409088"/>
        <c:crossesAt val="-0.5"/>
        <c:crossBetween val="midCat"/>
      </c:valAx>
    </c:plotArea>
    <c:legend>
      <c:legendPos val="r"/>
      <c:layout>
        <c:manualLayout>
          <c:xMode val="edge"/>
          <c:yMode val="edge"/>
          <c:x val="0.80075835918648763"/>
          <c:y val="0.42372881355932346"/>
          <c:w val="0.19510513615994526"/>
          <c:h val="0.14067796610169492"/>
        </c:manualLayout>
      </c:layout>
      <c:txPr>
        <a:bodyPr/>
        <a:lstStyle/>
        <a:p>
          <a:pPr>
            <a:defRPr lang="en-US"/>
          </a:pPr>
          <a:endParaRPr lang="es-E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sz="900" b="1"/>
              <a:t>Análisis</a:t>
            </a:r>
            <a:r>
              <a:rPr lang="en-US" sz="900" b="1" baseline="0"/>
              <a:t> Dorine 45 ST - 1 después de Re - acondicionamiento</a:t>
            </a:r>
            <a:endParaRPr lang="en-US" sz="900" b="1"/>
          </a:p>
        </c:rich>
      </c:tx>
      <c:layout>
        <c:manualLayout>
          <c:xMode val="edge"/>
          <c:yMode val="edge"/>
          <c:x val="0.14365311478922291"/>
          <c:y val="2.8268551236748953E-2"/>
        </c:manualLayout>
      </c:layout>
    </c:title>
    <c:plotArea>
      <c:layout>
        <c:manualLayout>
          <c:layoutTarget val="inner"/>
          <c:xMode val="edge"/>
          <c:yMode val="edge"/>
          <c:x val="0.1163265306122449"/>
          <c:y val="0.12956419316843423"/>
          <c:w val="0.56734758155230558"/>
          <c:h val="0.71142631905994058"/>
        </c:manualLayout>
      </c:layout>
      <c:scatterChart>
        <c:scatterStyle val="lineMarker"/>
        <c:ser>
          <c:idx val="0"/>
          <c:order val="0"/>
          <c:tx>
            <c:v>Función Presión Tiempo</c:v>
          </c:tx>
          <c:spPr>
            <a:ln w="12700">
              <a:solidFill>
                <a:srgbClr val="000080"/>
              </a:solidFill>
              <a:prstDash val="solid"/>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Eq val="1"/>
            <c:trendlineLbl>
              <c:layout>
                <c:manualLayout>
                  <c:x val="0.3349114275057205"/>
                  <c:y val="2.0414369896743952E-2"/>
                </c:manualLayout>
              </c:layout>
              <c:numFmt formatCode="General" sourceLinked="0"/>
              <c:spPr>
                <a:noFill/>
                <a:ln w="25400">
                  <a:noFill/>
                </a:ln>
              </c:spPr>
              <c:txPr>
                <a:bodyPr/>
                <a:lstStyle/>
                <a:p>
                  <a:pPr>
                    <a:defRPr lang="en-US" sz="1000" b="0" i="0" u="none" strike="noStrike" baseline="0">
                      <a:solidFill>
                        <a:srgbClr val="000000"/>
                      </a:solidFill>
                      <a:latin typeface="Arial"/>
                      <a:ea typeface="Arial"/>
                      <a:cs typeface="Arial"/>
                    </a:defRPr>
                  </a:pPr>
                  <a:endParaRPr lang="es-ES"/>
                </a:p>
              </c:txPr>
            </c:trendlineLbl>
          </c:trendline>
          <c:xVal>
            <c:numRef>
              <c:f>Sheet1!$H$5:$H$7</c:f>
              <c:numCache>
                <c:formatCode>General</c:formatCode>
                <c:ptCount val="3"/>
                <c:pt idx="0">
                  <c:v>-1.7854504891251575</c:v>
                </c:pt>
                <c:pt idx="1">
                  <c:v>1.8190138363827681</c:v>
                </c:pt>
                <c:pt idx="2" formatCode="0.000000">
                  <c:v>2.7059340372531784</c:v>
                </c:pt>
              </c:numCache>
            </c:numRef>
          </c:xVal>
          <c:yVal>
            <c:numRef>
              <c:f>Sheet1!$F$5:$F$7</c:f>
              <c:numCache>
                <c:formatCode>General</c:formatCode>
                <c:ptCount val="3"/>
                <c:pt idx="0">
                  <c:v>1.0145581395348882</c:v>
                </c:pt>
                <c:pt idx="1">
                  <c:v>0.92250965250965478</c:v>
                </c:pt>
                <c:pt idx="2">
                  <c:v>0.7275617283950615</c:v>
                </c:pt>
              </c:numCache>
            </c:numRef>
          </c:yVal>
          <c:smooth val="1"/>
        </c:ser>
        <c:axId val="197427584"/>
        <c:axId val="197429504"/>
      </c:scatterChart>
      <c:valAx>
        <c:axId val="197427584"/>
        <c:scaling>
          <c:orientation val="minMax"/>
        </c:scaling>
        <c:axPos val="b"/>
        <c:majorGridlines>
          <c:spPr>
            <a:ln w="3175">
              <a:solidFill>
                <a:srgbClr val="000000"/>
              </a:solidFill>
              <a:prstDash val="solid"/>
            </a:ln>
          </c:spPr>
        </c:majorGridlines>
        <c:title>
          <c:tx>
            <c:rich>
              <a:bodyPr/>
              <a:lstStyle/>
              <a:p>
                <a:pPr>
                  <a:defRPr lang="en-US"/>
                </a:pPr>
                <a:r>
                  <a:rPr lang="en-US" b="1"/>
                  <a:t>Función</a:t>
                </a:r>
                <a:r>
                  <a:rPr lang="en-US" b="1" baseline="0"/>
                  <a:t> Tiempo</a:t>
                </a:r>
                <a:endParaRPr lang="en-US" b="1"/>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97429504"/>
        <c:crosses val="autoZero"/>
        <c:crossBetween val="midCat"/>
      </c:valAx>
      <c:valAx>
        <c:axId val="197429504"/>
        <c:scaling>
          <c:orientation val="minMax"/>
          <c:max val="2"/>
        </c:scaling>
        <c:axPos val="l"/>
        <c:majorGridlines>
          <c:spPr>
            <a:ln w="3175">
              <a:solidFill>
                <a:srgbClr val="000000"/>
              </a:solidFill>
              <a:prstDash val="solid"/>
            </a:ln>
          </c:spPr>
        </c:majorGridlines>
        <c:title>
          <c:tx>
            <c:rich>
              <a:bodyPr rot="-5400000" vert="horz"/>
              <a:lstStyle/>
              <a:p>
                <a:pPr>
                  <a:defRPr lang="en-US"/>
                </a:pPr>
                <a:r>
                  <a:rPr lang="en-US" b="1"/>
                  <a:t>Función</a:t>
                </a:r>
                <a:r>
                  <a:rPr lang="en-US" b="1" baseline="0"/>
                  <a:t> Presión</a:t>
                </a:r>
                <a:endParaRPr lang="en-US" b="1"/>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97427584"/>
        <c:crossesAt val="-3"/>
        <c:crossBetween val="midCat"/>
      </c:valAx>
      <c:spPr>
        <a:solidFill>
          <a:srgbClr val="C0C0C0"/>
        </a:solidFill>
        <a:ln w="12700">
          <a:solidFill>
            <a:srgbClr val="808080"/>
          </a:solidFill>
          <a:prstDash val="solid"/>
        </a:ln>
      </c:spPr>
    </c:plotArea>
    <c:legend>
      <c:legendPos val="r"/>
      <c:layout>
        <c:manualLayout>
          <c:xMode val="edge"/>
          <c:yMode val="edge"/>
          <c:x val="0.71224554073597945"/>
          <c:y val="0.25559555938899853"/>
          <c:w val="0.26326556846457316"/>
          <c:h val="0.24146091279226262"/>
        </c:manualLayout>
      </c:layout>
      <c:spPr>
        <a:solidFill>
          <a:srgbClr val="FFFFFF"/>
        </a:solidFill>
        <a:ln w="3175">
          <a:solidFill>
            <a:srgbClr val="000000"/>
          </a:solidFill>
          <a:prstDash val="solid"/>
        </a:ln>
      </c:spPr>
      <c:txPr>
        <a:bodyPr/>
        <a:lstStyle/>
        <a:p>
          <a:pPr>
            <a:defRPr lang="en-US" sz="920" b="0" i="0" u="none" strike="noStrike" baseline="0">
              <a:solidFill>
                <a:srgbClr val="000000"/>
              </a:solidFill>
              <a:latin typeface="Arial"/>
              <a:ea typeface="Arial"/>
              <a:cs typeface="Arial"/>
            </a:defRPr>
          </a:pPr>
          <a:endParaRPr lang="es-E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sz="1100" b="1"/>
              <a:t>Análisis</a:t>
            </a:r>
            <a:r>
              <a:rPr lang="en-US" sz="1100" b="1" baseline="0"/>
              <a:t> Dorine 53 antes de Re - acondicionamiento</a:t>
            </a:r>
            <a:endParaRPr lang="en-US" b="1"/>
          </a:p>
        </c:rich>
      </c:tx>
      <c:layout>
        <c:manualLayout>
          <c:xMode val="edge"/>
          <c:yMode val="edge"/>
          <c:x val="0.12146938775510203"/>
          <c:y val="1.8845700824499417E-2"/>
        </c:manualLayout>
      </c:layout>
      <c:overlay val="1"/>
    </c:title>
    <c:plotArea>
      <c:layout>
        <c:manualLayout>
          <c:layoutTarget val="inner"/>
          <c:xMode val="edge"/>
          <c:yMode val="edge"/>
          <c:x val="4.4898003924191097E-2"/>
          <c:y val="0.10954082504145222"/>
          <c:w val="0.64285778346000644"/>
          <c:h val="0.74911790028348213"/>
        </c:manualLayout>
      </c:layout>
      <c:scatterChart>
        <c:scatterStyle val="lineMarker"/>
        <c:ser>
          <c:idx val="0"/>
          <c:order val="0"/>
          <c:tx>
            <c:v>Función Presión Tiempo</c:v>
          </c:tx>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forward val="1.5"/>
            <c:backward val="1.5"/>
            <c:dispEq val="1"/>
            <c:trendlineLbl>
              <c:layout>
                <c:manualLayout>
                  <c:x val="0.23799925009373904"/>
                  <c:y val="0.12646541090490898"/>
                </c:manualLayout>
              </c:layout>
              <c:numFmt formatCode="General" sourceLinked="0"/>
              <c:spPr>
                <a:noFill/>
                <a:ln w="25400">
                  <a:noFill/>
                </a:ln>
              </c:spPr>
              <c:txPr>
                <a:bodyPr/>
                <a:lstStyle/>
                <a:p>
                  <a:pPr>
                    <a:defRPr lang="en-US" sz="1000" b="0" i="0" u="none" strike="noStrike" baseline="0">
                      <a:solidFill>
                        <a:srgbClr val="000000"/>
                      </a:solidFill>
                      <a:latin typeface="Arial"/>
                      <a:ea typeface="Arial"/>
                      <a:cs typeface="Arial"/>
                    </a:defRPr>
                  </a:pPr>
                  <a:endParaRPr lang="es-ES"/>
                </a:p>
              </c:txPr>
            </c:trendlineLbl>
          </c:trendline>
          <c:xVal>
            <c:strRef>
              <c:f>'[ultimo MRTbfWOD53(pwf a datum).xls]Sheet1'!$J$14:$L$16</c:f>
              <c:strCache>
                <c:ptCount val="3"/>
                <c:pt idx="0">
                  <c:v>-0.77815125</c:v>
                </c:pt>
                <c:pt idx="1">
                  <c:v>1.934749649</c:v>
                </c:pt>
                <c:pt idx="2">
                  <c:v>4.869065007</c:v>
                </c:pt>
              </c:strCache>
            </c:strRef>
          </c:xVal>
          <c:yVal>
            <c:numRef>
              <c:f>Sheet1!$F$14:$F$16</c:f>
              <c:numCache>
                <c:formatCode>General</c:formatCode>
                <c:ptCount val="3"/>
                <c:pt idx="0">
                  <c:v>0.32000000000000117</c:v>
                </c:pt>
                <c:pt idx="1">
                  <c:v>0.43111111111111117</c:v>
                </c:pt>
                <c:pt idx="2">
                  <c:v>0.38384742951907275</c:v>
                </c:pt>
              </c:numCache>
            </c:numRef>
          </c:yVal>
        </c:ser>
        <c:axId val="197640960"/>
        <c:axId val="197642880"/>
      </c:scatterChart>
      <c:valAx>
        <c:axId val="197640960"/>
        <c:scaling>
          <c:orientation val="minMax"/>
          <c:max val="4"/>
        </c:scaling>
        <c:axPos val="b"/>
        <c:majorGridlines>
          <c:spPr>
            <a:ln w="3175">
              <a:solidFill>
                <a:srgbClr val="000000"/>
              </a:solidFill>
              <a:prstDash val="solid"/>
            </a:ln>
          </c:spPr>
        </c:majorGridlines>
        <c:title>
          <c:tx>
            <c:rich>
              <a:bodyPr/>
              <a:lstStyle/>
              <a:p>
                <a:pPr>
                  <a:defRPr lang="en-US"/>
                </a:pPr>
                <a:r>
                  <a:rPr lang="en-US" sz="800" b="1"/>
                  <a:t>Función Tiempo</a:t>
                </a:r>
                <a:endParaRPr lang="en-US" b="1"/>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97642880"/>
        <c:crosses val="autoZero"/>
        <c:crossBetween val="midCat"/>
      </c:valAx>
      <c:valAx>
        <c:axId val="197642880"/>
        <c:scaling>
          <c:orientation val="minMax"/>
          <c:max val="1"/>
        </c:scaling>
        <c:axPos val="l"/>
        <c:majorGridlines>
          <c:spPr>
            <a:ln w="3175">
              <a:solidFill>
                <a:srgbClr val="000000"/>
              </a:solidFill>
              <a:prstDash val="solid"/>
            </a:ln>
          </c:spPr>
        </c:majorGridlines>
        <c:title>
          <c:tx>
            <c:rich>
              <a:bodyPr rot="-5400000" vert="horz"/>
              <a:lstStyle/>
              <a:p>
                <a:pPr>
                  <a:defRPr lang="en-US"/>
                </a:pPr>
                <a:r>
                  <a:rPr lang="en-US" sz="800" b="1"/>
                  <a:t>Función</a:t>
                </a:r>
                <a:r>
                  <a:rPr lang="en-US" sz="800" b="1" baseline="0"/>
                  <a:t> Presión</a:t>
                </a:r>
                <a:endParaRPr lang="en-US" sz="800" b="1"/>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97640960"/>
        <c:crosses val="autoZero"/>
        <c:crossBetween val="midCat"/>
      </c:valAx>
      <c:spPr>
        <a:solidFill>
          <a:srgbClr val="C0C0C0"/>
        </a:solidFill>
        <a:ln w="12700">
          <a:solidFill>
            <a:srgbClr val="808080"/>
          </a:solidFill>
          <a:prstDash val="solid"/>
        </a:ln>
      </c:spPr>
    </c:plotArea>
    <c:legend>
      <c:legendPos val="r"/>
      <c:layout>
        <c:manualLayout>
          <c:xMode val="edge"/>
          <c:yMode val="edge"/>
          <c:x val="0.72653125502169369"/>
          <c:y val="0.29328659005963642"/>
          <c:w val="0.25714311338400181"/>
          <c:h val="0.24617233799838625"/>
        </c:manualLayout>
      </c:layout>
      <c:spPr>
        <a:solidFill>
          <a:srgbClr val="FFFFFF"/>
        </a:solidFill>
        <a:ln w="3175">
          <a:solidFill>
            <a:srgbClr val="000000"/>
          </a:solidFill>
          <a:prstDash val="solid"/>
        </a:ln>
      </c:spPr>
      <c:txPr>
        <a:bodyPr/>
        <a:lstStyle/>
        <a:p>
          <a:pPr>
            <a:defRPr lang="en-US" sz="920" b="0" i="0" u="none" strike="noStrike" baseline="0">
              <a:solidFill>
                <a:srgbClr val="000000"/>
              </a:solidFill>
              <a:latin typeface="Arial"/>
              <a:ea typeface="Arial"/>
              <a:cs typeface="Arial"/>
            </a:defRPr>
          </a:pPr>
          <a:endParaRPr lang="es-E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sz="1100" b="1"/>
              <a:t>Análisis</a:t>
            </a:r>
            <a:r>
              <a:rPr lang="en-US" sz="1100" b="1" baseline="0"/>
              <a:t> Dorine 53 después de Re - acondicionamiento</a:t>
            </a:r>
            <a:endParaRPr lang="en-US" b="1"/>
          </a:p>
        </c:rich>
      </c:tx>
    </c:title>
    <c:plotArea>
      <c:layout>
        <c:manualLayout>
          <c:layoutTarget val="inner"/>
          <c:xMode val="edge"/>
          <c:yMode val="edge"/>
          <c:x val="6.666666666666668E-2"/>
          <c:y val="0.13898704358068381"/>
          <c:w val="0.62312989447748102"/>
          <c:h val="0.70200346864769103"/>
        </c:manualLayout>
      </c:layout>
      <c:scatterChart>
        <c:scatterStyle val="lineMarker"/>
        <c:ser>
          <c:idx val="0"/>
          <c:order val="0"/>
          <c:tx>
            <c:v>Función Presión Tiempo</c:v>
          </c:tx>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Eq val="1"/>
            <c:trendlineLbl>
              <c:layout>
                <c:manualLayout>
                  <c:x val="0.34320686616891738"/>
                  <c:y val="1.2339781040127763E-2"/>
                </c:manualLayout>
              </c:layout>
              <c:numFmt formatCode="General" sourceLinked="0"/>
              <c:spPr>
                <a:noFill/>
                <a:ln w="25400">
                  <a:noFill/>
                </a:ln>
              </c:spPr>
              <c:txPr>
                <a:bodyPr/>
                <a:lstStyle/>
                <a:p>
                  <a:pPr>
                    <a:defRPr lang="en-US" sz="1000" b="0" i="0" u="none" strike="noStrike" baseline="0">
                      <a:solidFill>
                        <a:srgbClr val="000000"/>
                      </a:solidFill>
                      <a:latin typeface="Arial"/>
                      <a:ea typeface="Arial"/>
                      <a:cs typeface="Arial"/>
                    </a:defRPr>
                  </a:pPr>
                  <a:endParaRPr lang="es-ES"/>
                </a:p>
              </c:txPr>
            </c:trendlineLbl>
          </c:trendline>
          <c:xVal>
            <c:numRef>
              <c:f>'K,S MRTJulafterWOD53'!$L$6:$L$8</c:f>
              <c:numCache>
                <c:formatCode>General</c:formatCode>
                <c:ptCount val="3"/>
                <c:pt idx="0">
                  <c:v>-1.7781512416977541</c:v>
                </c:pt>
                <c:pt idx="1">
                  <c:v>1.9932650511103729</c:v>
                </c:pt>
                <c:pt idx="2">
                  <c:v>2.403196194140528</c:v>
                </c:pt>
              </c:numCache>
            </c:numRef>
          </c:xVal>
          <c:yVal>
            <c:numRef>
              <c:f>'K,S MRTJulafterWOD53'!$K$6:$K$8</c:f>
              <c:numCache>
                <c:formatCode>General</c:formatCode>
                <c:ptCount val="3"/>
                <c:pt idx="0">
                  <c:v>0.7139163498098855</c:v>
                </c:pt>
                <c:pt idx="1">
                  <c:v>0.79944380069524923</c:v>
                </c:pt>
                <c:pt idx="2">
                  <c:v>0.83039817974971553</c:v>
                </c:pt>
              </c:numCache>
            </c:numRef>
          </c:yVal>
        </c:ser>
        <c:axId val="182014720"/>
        <c:axId val="182016640"/>
      </c:scatterChart>
      <c:valAx>
        <c:axId val="182014720"/>
        <c:scaling>
          <c:orientation val="minMax"/>
        </c:scaling>
        <c:axPos val="b"/>
        <c:title>
          <c:tx>
            <c:rich>
              <a:bodyPr/>
              <a:lstStyle/>
              <a:p>
                <a:pPr>
                  <a:defRPr lang="en-US"/>
                </a:pPr>
                <a:r>
                  <a:rPr lang="en-US" sz="800" b="1"/>
                  <a:t>Función Tiempo</a:t>
                </a:r>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82016640"/>
        <c:crosses val="autoZero"/>
        <c:crossBetween val="midCat"/>
      </c:valAx>
      <c:valAx>
        <c:axId val="182016640"/>
        <c:scaling>
          <c:orientation val="minMax"/>
        </c:scaling>
        <c:axPos val="l"/>
        <c:majorGridlines>
          <c:spPr>
            <a:ln w="3175">
              <a:solidFill>
                <a:srgbClr val="000000"/>
              </a:solidFill>
              <a:prstDash val="solid"/>
            </a:ln>
          </c:spPr>
        </c:majorGridlines>
        <c:title>
          <c:tx>
            <c:rich>
              <a:bodyPr rot="-5400000" vert="horz"/>
              <a:lstStyle/>
              <a:p>
                <a:pPr>
                  <a:defRPr lang="en-US"/>
                </a:pPr>
                <a:r>
                  <a:rPr lang="en-US" sz="800" b="1"/>
                  <a:t>Función Presión</a:t>
                </a:r>
              </a:p>
            </c:rich>
          </c:tx>
        </c:title>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182014720"/>
        <c:crosses val="autoZero"/>
        <c:crossBetween val="midCat"/>
      </c:valAx>
      <c:spPr>
        <a:solidFill>
          <a:srgbClr val="969696"/>
        </a:solidFill>
        <a:ln w="25400">
          <a:noFill/>
        </a:ln>
      </c:spPr>
    </c:plotArea>
    <c:legend>
      <c:legendPos val="r"/>
      <c:layout>
        <c:manualLayout>
          <c:xMode val="edge"/>
          <c:yMode val="edge"/>
          <c:x val="0.72653133622781463"/>
          <c:y val="0.39222682514842766"/>
          <c:w val="0.25714311338400181"/>
          <c:h val="0.28386373964738532"/>
        </c:manualLayout>
      </c:layout>
      <c:spPr>
        <a:solidFill>
          <a:srgbClr val="FFFFFF"/>
        </a:solidFill>
        <a:ln w="3175">
          <a:solidFill>
            <a:srgbClr val="000000"/>
          </a:solidFill>
          <a:prstDash val="solid"/>
        </a:ln>
      </c:spPr>
      <c:txPr>
        <a:bodyPr/>
        <a:lstStyle/>
        <a:p>
          <a:pPr>
            <a:defRPr lang="en-US" sz="920" b="0" i="0" u="none" strike="noStrike" baseline="0">
              <a:solidFill>
                <a:srgbClr val="000000"/>
              </a:solidFill>
              <a:latin typeface="Arial"/>
              <a:ea typeface="Arial"/>
              <a:cs typeface="Arial"/>
            </a:defRPr>
          </a:pPr>
          <a:endParaRPr lang="es-E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Pr>
        <a:bodyPr/>
        <a:lstStyle/>
        <a:p>
          <a:pPr>
            <a:defRPr lang="en-US"/>
          </a:pPr>
          <a:endParaRPr lang="es-ES"/>
        </a:p>
      </c:txPr>
    </c:title>
    <c:view3D>
      <c:depthPercent val="100"/>
      <c:rAngAx val="1"/>
    </c:view3D>
    <c:plotArea>
      <c:layout/>
      <c:bar3DChart>
        <c:barDir val="bar"/>
        <c:grouping val="clustered"/>
        <c:ser>
          <c:idx val="0"/>
          <c:order val="0"/>
          <c:tx>
            <c:v>IP (M1 &amp; U inf)</c:v>
          </c:tx>
          <c:dPt>
            <c:idx val="0"/>
            <c:spPr>
              <a:solidFill>
                <a:schemeClr val="tx1"/>
              </a:solidFill>
            </c:spPr>
          </c:dPt>
          <c:dPt>
            <c:idx val="1"/>
            <c:spPr>
              <a:solidFill>
                <a:schemeClr val="tx1"/>
              </a:solidFill>
            </c:spPr>
          </c:dPt>
          <c:dPt>
            <c:idx val="2"/>
            <c:spPr>
              <a:solidFill>
                <a:srgbClr val="7030A0"/>
              </a:solidFill>
            </c:spPr>
          </c:dPt>
          <c:dPt>
            <c:idx val="3"/>
            <c:spPr>
              <a:solidFill>
                <a:srgbClr val="7030A0"/>
              </a:solidFill>
            </c:spPr>
          </c:dPt>
          <c:dPt>
            <c:idx val="4"/>
            <c:spPr>
              <a:solidFill>
                <a:srgbClr val="7030A0"/>
              </a:solidFill>
            </c:spPr>
          </c:dPt>
          <c:dPt>
            <c:idx val="5"/>
            <c:spPr>
              <a:solidFill>
                <a:srgbClr val="7030A0"/>
              </a:solidFill>
            </c:spPr>
          </c:dPt>
          <c:dPt>
            <c:idx val="6"/>
            <c:spPr>
              <a:solidFill>
                <a:srgbClr val="FF0000"/>
              </a:solidFill>
            </c:spPr>
          </c:dPt>
          <c:dPt>
            <c:idx val="7"/>
            <c:spPr>
              <a:solidFill>
                <a:srgbClr val="FF0000"/>
              </a:solidFill>
            </c:spPr>
          </c:dPt>
          <c:cat>
            <c:strRef>
              <c:f>Sheet1!$A$8:$A$15</c:f>
              <c:strCache>
                <c:ptCount val="8"/>
                <c:pt idx="0">
                  <c:v>D69 FLC</c:v>
                </c:pt>
                <c:pt idx="1">
                  <c:v>D61</c:v>
                </c:pt>
                <c:pt idx="2">
                  <c:v>F95 FLC</c:v>
                </c:pt>
                <c:pt idx="3">
                  <c:v>F45</c:v>
                </c:pt>
                <c:pt idx="4">
                  <c:v>F85</c:v>
                </c:pt>
                <c:pt idx="5">
                  <c:v>F96 </c:v>
                </c:pt>
                <c:pt idx="6">
                  <c:v>F97 FLC</c:v>
                </c:pt>
                <c:pt idx="7">
                  <c:v>F102</c:v>
                </c:pt>
              </c:strCache>
            </c:strRef>
          </c:cat>
          <c:val>
            <c:numRef>
              <c:f>Sheet1!$B$8:$B$15</c:f>
              <c:numCache>
                <c:formatCode>General</c:formatCode>
                <c:ptCount val="8"/>
                <c:pt idx="0">
                  <c:v>5.75</c:v>
                </c:pt>
                <c:pt idx="1">
                  <c:v>1.2</c:v>
                </c:pt>
                <c:pt idx="2">
                  <c:v>0.56999999999999995</c:v>
                </c:pt>
                <c:pt idx="3">
                  <c:v>0.30000000000000032</c:v>
                </c:pt>
                <c:pt idx="4">
                  <c:v>1</c:v>
                </c:pt>
                <c:pt idx="5">
                  <c:v>1.139999999999997</c:v>
                </c:pt>
                <c:pt idx="6">
                  <c:v>0.63000000000000145</c:v>
                </c:pt>
                <c:pt idx="7">
                  <c:v>0.30000000000000032</c:v>
                </c:pt>
              </c:numCache>
            </c:numRef>
          </c:val>
        </c:ser>
        <c:shape val="cone"/>
        <c:axId val="182059776"/>
        <c:axId val="182061312"/>
        <c:axId val="0"/>
      </c:bar3DChart>
      <c:catAx>
        <c:axId val="182059776"/>
        <c:scaling>
          <c:orientation val="minMax"/>
        </c:scaling>
        <c:axPos val="l"/>
        <c:numFmt formatCode="General" sourceLinked="1"/>
        <c:tickLblPos val="nextTo"/>
        <c:txPr>
          <a:bodyPr/>
          <a:lstStyle/>
          <a:p>
            <a:pPr>
              <a:defRPr lang="en-US"/>
            </a:pPr>
            <a:endParaRPr lang="es-ES"/>
          </a:p>
        </c:txPr>
        <c:crossAx val="182061312"/>
        <c:crosses val="autoZero"/>
        <c:auto val="1"/>
        <c:lblAlgn val="ctr"/>
        <c:lblOffset val="100"/>
      </c:catAx>
      <c:valAx>
        <c:axId val="182061312"/>
        <c:scaling>
          <c:orientation val="minMax"/>
        </c:scaling>
        <c:axPos val="b"/>
        <c:majorGridlines/>
        <c:numFmt formatCode="General" sourceLinked="1"/>
        <c:tickLblPos val="nextTo"/>
        <c:txPr>
          <a:bodyPr/>
          <a:lstStyle/>
          <a:p>
            <a:pPr>
              <a:defRPr lang="en-US"/>
            </a:pPr>
            <a:endParaRPr lang="es-ES"/>
          </a:p>
        </c:txPr>
        <c:crossAx val="182059776"/>
        <c:crosses val="autoZero"/>
        <c:crossBetween val="between"/>
      </c:valAx>
      <c:spPr>
        <a:noFill/>
        <a:ln w="25400">
          <a:noFill/>
        </a:ln>
      </c:spPr>
    </c:plotArea>
    <c:legend>
      <c:legendPos val="r"/>
      <c:txPr>
        <a:bodyPr/>
        <a:lstStyle/>
        <a:p>
          <a:pPr>
            <a:defRPr lang="en-US"/>
          </a:pPr>
          <a:endParaRPr lang="es-ES"/>
        </a:p>
      </c:txP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a:t>IP (U inf)</a:t>
            </a:r>
          </a:p>
        </c:rich>
      </c:tx>
    </c:title>
    <c:view3D>
      <c:depthPercent val="100"/>
      <c:rAngAx val="1"/>
    </c:view3D>
    <c:plotArea>
      <c:layout/>
      <c:bar3DChart>
        <c:barDir val="bar"/>
        <c:grouping val="clustered"/>
        <c:ser>
          <c:idx val="0"/>
          <c:order val="0"/>
          <c:tx>
            <c:v>IP U inf</c:v>
          </c:tx>
          <c:dPt>
            <c:idx val="0"/>
            <c:spPr>
              <a:solidFill>
                <a:srgbClr val="F79646">
                  <a:lumMod val="75000"/>
                </a:srgbClr>
              </a:solidFill>
            </c:spPr>
          </c:dPt>
          <c:dPt>
            <c:idx val="1"/>
            <c:spPr>
              <a:solidFill>
                <a:srgbClr val="F79646">
                  <a:lumMod val="75000"/>
                </a:srgbClr>
              </a:solidFill>
            </c:spPr>
          </c:dPt>
          <c:dPt>
            <c:idx val="2"/>
            <c:spPr>
              <a:solidFill>
                <a:srgbClr val="F79646">
                  <a:lumMod val="75000"/>
                </a:srgbClr>
              </a:solidFill>
            </c:spPr>
          </c:dPt>
          <c:dPt>
            <c:idx val="3"/>
            <c:spPr>
              <a:solidFill>
                <a:schemeClr val="accent6">
                  <a:lumMod val="75000"/>
                </a:schemeClr>
              </a:solidFill>
            </c:spPr>
          </c:dPt>
          <c:dPt>
            <c:idx val="4"/>
            <c:spPr>
              <a:solidFill>
                <a:schemeClr val="tx2">
                  <a:lumMod val="75000"/>
                </a:schemeClr>
              </a:solidFill>
            </c:spPr>
          </c:dPt>
          <c:dPt>
            <c:idx val="5"/>
            <c:spPr>
              <a:solidFill>
                <a:schemeClr val="tx2">
                  <a:lumMod val="75000"/>
                </a:schemeClr>
              </a:solidFill>
            </c:spPr>
          </c:dPt>
          <c:cat>
            <c:strRef>
              <c:f>Sheet1!$A$24:$A$29</c:f>
              <c:strCache>
                <c:ptCount val="6"/>
                <c:pt idx="0">
                  <c:v>F95 FLC</c:v>
                </c:pt>
                <c:pt idx="1">
                  <c:v>F45</c:v>
                </c:pt>
                <c:pt idx="2">
                  <c:v>F85</c:v>
                </c:pt>
                <c:pt idx="3">
                  <c:v>F96 </c:v>
                </c:pt>
                <c:pt idx="4">
                  <c:v>F97 FLC</c:v>
                </c:pt>
                <c:pt idx="5">
                  <c:v>F102</c:v>
                </c:pt>
              </c:strCache>
            </c:strRef>
          </c:cat>
          <c:val>
            <c:numRef>
              <c:f>Sheet1!$B$24:$B$29</c:f>
              <c:numCache>
                <c:formatCode>General</c:formatCode>
                <c:ptCount val="6"/>
                <c:pt idx="0">
                  <c:v>0.56999999999999995</c:v>
                </c:pt>
                <c:pt idx="1">
                  <c:v>0.30000000000000032</c:v>
                </c:pt>
                <c:pt idx="2">
                  <c:v>1</c:v>
                </c:pt>
                <c:pt idx="3">
                  <c:v>1.139999999999997</c:v>
                </c:pt>
                <c:pt idx="4">
                  <c:v>0.63000000000000145</c:v>
                </c:pt>
                <c:pt idx="5">
                  <c:v>0.30000000000000032</c:v>
                </c:pt>
              </c:numCache>
            </c:numRef>
          </c:val>
        </c:ser>
        <c:shape val="cone"/>
        <c:axId val="182117120"/>
        <c:axId val="182118656"/>
        <c:axId val="0"/>
      </c:bar3DChart>
      <c:catAx>
        <c:axId val="182117120"/>
        <c:scaling>
          <c:orientation val="minMax"/>
        </c:scaling>
        <c:axPos val="l"/>
        <c:numFmt formatCode="General" sourceLinked="1"/>
        <c:tickLblPos val="nextTo"/>
        <c:txPr>
          <a:bodyPr/>
          <a:lstStyle/>
          <a:p>
            <a:pPr>
              <a:defRPr lang="en-US"/>
            </a:pPr>
            <a:endParaRPr lang="es-ES"/>
          </a:p>
        </c:txPr>
        <c:crossAx val="182118656"/>
        <c:crosses val="autoZero"/>
        <c:auto val="1"/>
        <c:lblAlgn val="ctr"/>
        <c:lblOffset val="100"/>
      </c:catAx>
      <c:valAx>
        <c:axId val="182118656"/>
        <c:scaling>
          <c:orientation val="minMax"/>
        </c:scaling>
        <c:axPos val="b"/>
        <c:majorGridlines/>
        <c:numFmt formatCode="General" sourceLinked="1"/>
        <c:tickLblPos val="nextTo"/>
        <c:txPr>
          <a:bodyPr/>
          <a:lstStyle/>
          <a:p>
            <a:pPr>
              <a:defRPr lang="en-US"/>
            </a:pPr>
            <a:endParaRPr lang="es-ES"/>
          </a:p>
        </c:txPr>
        <c:crossAx val="182117120"/>
        <c:crosses val="autoZero"/>
        <c:crossBetween val="between"/>
      </c:valAx>
      <c:spPr>
        <a:noFill/>
        <a:ln w="25400">
          <a:noFill/>
        </a:ln>
      </c:spPr>
    </c:plotArea>
    <c:legend>
      <c:legendPos val="r"/>
      <c:txPr>
        <a:bodyPr/>
        <a:lstStyle/>
        <a:p>
          <a:pPr>
            <a:defRPr lang="en-US"/>
          </a:pPr>
          <a:endParaRPr lang="es-ES"/>
        </a:p>
      </c:txP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a:t>Daño </a:t>
            </a:r>
          </a:p>
        </c:rich>
      </c:tx>
      <c:layout>
        <c:manualLayout>
          <c:xMode val="edge"/>
          <c:yMode val="edge"/>
          <c:x val="0.49111111111111116"/>
          <c:y val="1.9639836687080827E-2"/>
        </c:manualLayout>
      </c:layout>
    </c:title>
    <c:view3D>
      <c:depthPercent val="100"/>
      <c:rAngAx val="1"/>
    </c:view3D>
    <c:plotArea>
      <c:layout/>
      <c:bar3DChart>
        <c:barDir val="bar"/>
        <c:grouping val="clustered"/>
        <c:ser>
          <c:idx val="0"/>
          <c:order val="0"/>
          <c:tx>
            <c:v>S </c:v>
          </c:tx>
          <c:spPr>
            <a:blipFill>
              <a:blip xmlns:r="http://schemas.openxmlformats.org/officeDocument/2006/relationships" r:embed="rId1"/>
              <a:tile tx="0" ty="0" sx="100000" sy="100000" flip="none" algn="tl"/>
            </a:blipFill>
            <a:ln>
              <a:solidFill>
                <a:schemeClr val="accent1"/>
              </a:solidFill>
            </a:ln>
          </c:spPr>
          <c:dPt>
            <c:idx val="0"/>
            <c:spPr>
              <a:solidFill>
                <a:schemeClr val="tx1"/>
              </a:solidFill>
              <a:ln>
                <a:solidFill>
                  <a:schemeClr val="accent1"/>
                </a:solidFill>
              </a:ln>
            </c:spPr>
          </c:dPt>
          <c:dPt>
            <c:idx val="1"/>
            <c:spPr>
              <a:solidFill>
                <a:schemeClr val="tx1"/>
              </a:solidFill>
              <a:ln>
                <a:solidFill>
                  <a:schemeClr val="accent1"/>
                </a:solidFill>
              </a:ln>
            </c:spPr>
          </c:dPt>
          <c:dPt>
            <c:idx val="2"/>
            <c:spPr>
              <a:solidFill>
                <a:srgbClr val="FF0000"/>
              </a:solidFill>
              <a:ln>
                <a:solidFill>
                  <a:schemeClr val="accent1"/>
                </a:solidFill>
              </a:ln>
            </c:spPr>
          </c:dPt>
          <c:dPt>
            <c:idx val="3"/>
            <c:spPr>
              <a:solidFill>
                <a:srgbClr val="FF0000"/>
              </a:solidFill>
              <a:ln>
                <a:solidFill>
                  <a:schemeClr val="accent1"/>
                </a:solidFill>
              </a:ln>
            </c:spPr>
          </c:dPt>
          <c:dPt>
            <c:idx val="4"/>
            <c:spPr>
              <a:solidFill>
                <a:srgbClr val="FF0000"/>
              </a:solidFill>
              <a:ln>
                <a:solidFill>
                  <a:schemeClr val="accent1"/>
                </a:solidFill>
              </a:ln>
            </c:spPr>
          </c:dPt>
          <c:dPt>
            <c:idx val="5"/>
            <c:spPr>
              <a:solidFill>
                <a:srgbClr val="FF0000"/>
              </a:solidFill>
              <a:ln>
                <a:solidFill>
                  <a:schemeClr val="accent1"/>
                </a:solidFill>
              </a:ln>
            </c:spPr>
          </c:dPt>
          <c:dPt>
            <c:idx val="6"/>
            <c:spPr>
              <a:solidFill>
                <a:schemeClr val="tx2">
                  <a:lumMod val="60000"/>
                  <a:lumOff val="40000"/>
                </a:schemeClr>
              </a:solidFill>
              <a:ln>
                <a:solidFill>
                  <a:schemeClr val="accent1"/>
                </a:solidFill>
              </a:ln>
            </c:spPr>
          </c:dPt>
          <c:dPt>
            <c:idx val="7"/>
            <c:spPr>
              <a:solidFill>
                <a:schemeClr val="tx2">
                  <a:lumMod val="60000"/>
                  <a:lumOff val="40000"/>
                </a:schemeClr>
              </a:solidFill>
              <a:ln>
                <a:solidFill>
                  <a:schemeClr val="accent1"/>
                </a:solidFill>
              </a:ln>
            </c:spPr>
          </c:dPt>
          <c:cat>
            <c:strRef>
              <c:f>Sheet1!$A$48:$A$55</c:f>
              <c:strCache>
                <c:ptCount val="8"/>
                <c:pt idx="0">
                  <c:v>D69 FLC</c:v>
                </c:pt>
                <c:pt idx="1">
                  <c:v>D61</c:v>
                </c:pt>
                <c:pt idx="2">
                  <c:v>F95 FLC</c:v>
                </c:pt>
                <c:pt idx="3">
                  <c:v>F45</c:v>
                </c:pt>
                <c:pt idx="4">
                  <c:v>F85</c:v>
                </c:pt>
                <c:pt idx="5">
                  <c:v>F96 CP</c:v>
                </c:pt>
                <c:pt idx="6">
                  <c:v>F97 FLC</c:v>
                </c:pt>
                <c:pt idx="7">
                  <c:v>F102</c:v>
                </c:pt>
              </c:strCache>
            </c:strRef>
          </c:cat>
          <c:val>
            <c:numRef>
              <c:f>Sheet1!$B$48:$B$55</c:f>
              <c:numCache>
                <c:formatCode>General</c:formatCode>
                <c:ptCount val="8"/>
                <c:pt idx="0">
                  <c:v>0.25</c:v>
                </c:pt>
                <c:pt idx="1">
                  <c:v>15</c:v>
                </c:pt>
                <c:pt idx="2">
                  <c:v>7.67</c:v>
                </c:pt>
                <c:pt idx="3">
                  <c:v>11</c:v>
                </c:pt>
                <c:pt idx="4">
                  <c:v>3.9499999999999997</c:v>
                </c:pt>
                <c:pt idx="5">
                  <c:v>7.9</c:v>
                </c:pt>
                <c:pt idx="6">
                  <c:v>6.02</c:v>
                </c:pt>
                <c:pt idx="7">
                  <c:v>10</c:v>
                </c:pt>
              </c:numCache>
            </c:numRef>
          </c:val>
        </c:ser>
        <c:shape val="cone"/>
        <c:axId val="182933376"/>
        <c:axId val="182934912"/>
        <c:axId val="0"/>
      </c:bar3DChart>
      <c:catAx>
        <c:axId val="182933376"/>
        <c:scaling>
          <c:orientation val="minMax"/>
        </c:scaling>
        <c:axPos val="l"/>
        <c:numFmt formatCode="General" sourceLinked="1"/>
        <c:tickLblPos val="nextTo"/>
        <c:txPr>
          <a:bodyPr/>
          <a:lstStyle/>
          <a:p>
            <a:pPr>
              <a:defRPr lang="en-US"/>
            </a:pPr>
            <a:endParaRPr lang="es-ES"/>
          </a:p>
        </c:txPr>
        <c:crossAx val="182934912"/>
        <c:crosses val="autoZero"/>
        <c:auto val="1"/>
        <c:lblAlgn val="ctr"/>
        <c:lblOffset val="100"/>
      </c:catAx>
      <c:valAx>
        <c:axId val="182934912"/>
        <c:scaling>
          <c:orientation val="minMax"/>
        </c:scaling>
        <c:axPos val="b"/>
        <c:majorGridlines/>
        <c:numFmt formatCode="General" sourceLinked="1"/>
        <c:tickLblPos val="nextTo"/>
        <c:txPr>
          <a:bodyPr/>
          <a:lstStyle/>
          <a:p>
            <a:pPr>
              <a:defRPr lang="en-US"/>
            </a:pPr>
            <a:endParaRPr lang="es-ES"/>
          </a:p>
        </c:txPr>
        <c:crossAx val="182933376"/>
        <c:crosses val="autoZero"/>
        <c:crossBetween val="between"/>
      </c:valAx>
      <c:spPr>
        <a:noFill/>
        <a:ln w="25400">
          <a:noFill/>
        </a:ln>
      </c:spPr>
    </c:plotArea>
    <c:legend>
      <c:legendPos val="r"/>
      <c:txPr>
        <a:bodyPr/>
        <a:lstStyle/>
        <a:p>
          <a:pPr>
            <a:defRPr lang="en-US"/>
          </a:pPr>
          <a:endParaRPr lang="es-ES"/>
        </a:p>
      </c:txPr>
    </c:legend>
    <c:plotVisOnly val="1"/>
    <c:dispBlanksAs val="gap"/>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a:pPr>
            <a:r>
              <a:rPr lang="en-US"/>
              <a:t>Daño</a:t>
            </a:r>
          </a:p>
        </c:rich>
      </c:tx>
      <c:overlay val="1"/>
    </c:title>
    <c:view3D>
      <c:depthPercent val="100"/>
      <c:rAngAx val="1"/>
    </c:view3D>
    <c:plotArea>
      <c:layout>
        <c:manualLayout>
          <c:layoutTarget val="inner"/>
          <c:xMode val="edge"/>
          <c:yMode val="edge"/>
          <c:x val="0.14277996500437445"/>
          <c:y val="0.12037037037037036"/>
          <c:w val="0.66228390201224852"/>
          <c:h val="0.72925524934383379"/>
        </c:manualLayout>
      </c:layout>
      <c:bar3DChart>
        <c:barDir val="bar"/>
        <c:grouping val="clustered"/>
        <c:ser>
          <c:idx val="0"/>
          <c:order val="0"/>
          <c:tx>
            <c:strRef>
              <c:f>Sheet1!$A$64</c:f>
              <c:strCache>
                <c:ptCount val="1"/>
                <c:pt idx="0">
                  <c:v>F95 FLC</c:v>
                </c:pt>
              </c:strCache>
            </c:strRef>
          </c:tx>
          <c:dPt>
            <c:idx val="0"/>
            <c:spPr>
              <a:solidFill>
                <a:srgbClr val="FF0000"/>
              </a:solidFill>
            </c:spPr>
          </c:dPt>
          <c:dPt>
            <c:idx val="1"/>
            <c:spPr>
              <a:solidFill>
                <a:srgbClr val="FF0000"/>
              </a:solidFill>
            </c:spPr>
          </c:dPt>
          <c:dPt>
            <c:idx val="2"/>
            <c:spPr>
              <a:solidFill>
                <a:srgbClr val="FF0000"/>
              </a:solidFill>
            </c:spPr>
          </c:dPt>
          <c:dPt>
            <c:idx val="3"/>
            <c:spPr>
              <a:solidFill>
                <a:srgbClr val="FF0000"/>
              </a:solidFill>
            </c:spPr>
          </c:dPt>
          <c:dPt>
            <c:idx val="4"/>
            <c:spPr>
              <a:solidFill>
                <a:schemeClr val="tx2">
                  <a:lumMod val="60000"/>
                  <a:lumOff val="40000"/>
                </a:schemeClr>
              </a:solidFill>
            </c:spPr>
          </c:dPt>
          <c:dPt>
            <c:idx val="5"/>
            <c:spPr>
              <a:solidFill>
                <a:schemeClr val="tx2">
                  <a:lumMod val="60000"/>
                  <a:lumOff val="40000"/>
                </a:schemeClr>
              </a:solidFill>
            </c:spPr>
          </c:dPt>
          <c:cat>
            <c:strRef>
              <c:f>Sheet1!$A$64:$A$69</c:f>
              <c:strCache>
                <c:ptCount val="6"/>
                <c:pt idx="0">
                  <c:v>F95 FLC</c:v>
                </c:pt>
                <c:pt idx="1">
                  <c:v>F45</c:v>
                </c:pt>
                <c:pt idx="2">
                  <c:v>F85</c:v>
                </c:pt>
                <c:pt idx="3">
                  <c:v>F96 </c:v>
                </c:pt>
                <c:pt idx="4">
                  <c:v>F97 FLC</c:v>
                </c:pt>
                <c:pt idx="5">
                  <c:v>F102</c:v>
                </c:pt>
              </c:strCache>
            </c:strRef>
          </c:cat>
          <c:val>
            <c:numRef>
              <c:f>Sheet1!$B$64:$B$69</c:f>
              <c:numCache>
                <c:formatCode>General</c:formatCode>
                <c:ptCount val="6"/>
                <c:pt idx="0">
                  <c:v>7.67</c:v>
                </c:pt>
                <c:pt idx="1">
                  <c:v>11</c:v>
                </c:pt>
                <c:pt idx="2">
                  <c:v>3.9499999999999997</c:v>
                </c:pt>
                <c:pt idx="3">
                  <c:v>7.9</c:v>
                </c:pt>
                <c:pt idx="4">
                  <c:v>6.02</c:v>
                </c:pt>
                <c:pt idx="5">
                  <c:v>10</c:v>
                </c:pt>
              </c:numCache>
            </c:numRef>
          </c:val>
        </c:ser>
        <c:shape val="cone"/>
        <c:axId val="183064448"/>
        <c:axId val="183065984"/>
        <c:axId val="0"/>
      </c:bar3DChart>
      <c:catAx>
        <c:axId val="183064448"/>
        <c:scaling>
          <c:orientation val="minMax"/>
        </c:scaling>
        <c:axPos val="l"/>
        <c:numFmt formatCode="General" sourceLinked="1"/>
        <c:tickLblPos val="nextTo"/>
        <c:txPr>
          <a:bodyPr/>
          <a:lstStyle/>
          <a:p>
            <a:pPr>
              <a:defRPr lang="en-US"/>
            </a:pPr>
            <a:endParaRPr lang="es-ES"/>
          </a:p>
        </c:txPr>
        <c:crossAx val="183065984"/>
        <c:crosses val="autoZero"/>
        <c:auto val="1"/>
        <c:lblAlgn val="ctr"/>
        <c:lblOffset val="100"/>
      </c:catAx>
      <c:valAx>
        <c:axId val="183065984"/>
        <c:scaling>
          <c:orientation val="minMax"/>
        </c:scaling>
        <c:axPos val="b"/>
        <c:majorGridlines/>
        <c:numFmt formatCode="General" sourceLinked="1"/>
        <c:tickLblPos val="nextTo"/>
        <c:txPr>
          <a:bodyPr/>
          <a:lstStyle/>
          <a:p>
            <a:pPr>
              <a:defRPr lang="en-US"/>
            </a:pPr>
            <a:endParaRPr lang="es-ES"/>
          </a:p>
        </c:txPr>
        <c:crossAx val="183064448"/>
        <c:crosses val="autoZero"/>
        <c:crossBetween val="between"/>
      </c:valAx>
      <c:spPr>
        <a:noFill/>
        <a:ln w="25400">
          <a:noFill/>
        </a:ln>
      </c:spPr>
    </c:plotArea>
    <c:legend>
      <c:legendPos val="r"/>
      <c:txPr>
        <a:bodyPr/>
        <a:lstStyle/>
        <a:p>
          <a:pPr>
            <a:defRPr lang="en-US"/>
          </a:pPr>
          <a:endParaRPr lang="es-ES"/>
        </a:p>
      </c:txP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0.1775</cdr:x>
      <cdr:y>0.234</cdr:y>
    </cdr:from>
    <cdr:to>
      <cdr:x>0.1775</cdr:x>
      <cdr:y>0.889</cdr:y>
    </cdr:to>
    <cdr:sp macro="" textlink="">
      <cdr:nvSpPr>
        <cdr:cNvPr id="2049" name="Line 1"/>
        <cdr:cNvSpPr>
          <a:spLocks xmlns:a="http://schemas.openxmlformats.org/drawingml/2006/main" noChangeShapeType="1"/>
        </cdr:cNvSpPr>
      </cdr:nvSpPr>
      <cdr:spPr bwMode="auto">
        <a:xfrm xmlns:a="http://schemas.openxmlformats.org/drawingml/2006/main" flipV="1">
          <a:off x="1634895" y="1315022"/>
          <a:ext cx="0" cy="3680936"/>
        </a:xfrm>
        <a:prstGeom xmlns:a="http://schemas.openxmlformats.org/drawingml/2006/main" prst="line">
          <a:avLst/>
        </a:prstGeom>
        <a:noFill xmlns:a="http://schemas.openxmlformats.org/drawingml/2006/main"/>
        <a:ln xmlns:a="http://schemas.openxmlformats.org/drawingml/2006/main" w="9525">
          <a:solidFill>
            <a:srgbClr val="3366FF"/>
          </a:solidFill>
          <a:round/>
          <a:headEnd/>
          <a:tailEnd/>
        </a:ln>
      </cdr:spPr>
    </cdr:sp>
  </cdr:relSizeAnchor>
  <cdr:relSizeAnchor xmlns:cdr="http://schemas.openxmlformats.org/drawingml/2006/chartDrawing">
    <cdr:from>
      <cdr:x>0.06675</cdr:x>
      <cdr:y>0.234</cdr:y>
    </cdr:from>
    <cdr:to>
      <cdr:x>0.1775</cdr:x>
      <cdr:y>0.234</cdr:y>
    </cdr:to>
    <cdr:sp macro="" textlink="">
      <cdr:nvSpPr>
        <cdr:cNvPr id="2050" name="Line 2"/>
        <cdr:cNvSpPr>
          <a:spLocks xmlns:a="http://schemas.openxmlformats.org/drawingml/2006/main" noChangeShapeType="1"/>
        </cdr:cNvSpPr>
      </cdr:nvSpPr>
      <cdr:spPr bwMode="auto">
        <a:xfrm xmlns:a="http://schemas.openxmlformats.org/drawingml/2006/main" flipH="1">
          <a:off x="614813" y="1315022"/>
          <a:ext cx="1020082" cy="0"/>
        </a:xfrm>
        <a:prstGeom xmlns:a="http://schemas.openxmlformats.org/drawingml/2006/main" prst="line">
          <a:avLst/>
        </a:prstGeom>
        <a:noFill xmlns:a="http://schemas.openxmlformats.org/drawingml/2006/main"/>
        <a:ln xmlns:a="http://schemas.openxmlformats.org/drawingml/2006/main" w="9525">
          <a:solidFill>
            <a:srgbClr val="0000FF"/>
          </a:solidFill>
          <a:round/>
          <a:headEnd/>
          <a:tailEnd/>
        </a:ln>
      </cdr:spPr>
    </cdr:sp>
  </cdr:relSizeAnchor>
  <cdr:relSizeAnchor xmlns:cdr="http://schemas.openxmlformats.org/drawingml/2006/chartDrawing">
    <cdr:from>
      <cdr:x>0.07575</cdr:x>
      <cdr:y>0.1605</cdr:y>
    </cdr:from>
    <cdr:to>
      <cdr:x>0.107</cdr:x>
      <cdr:y>0.223</cdr:y>
    </cdr:to>
    <cdr:sp macro="" textlink="">
      <cdr:nvSpPr>
        <cdr:cNvPr id="2052" name="Line 4"/>
        <cdr:cNvSpPr>
          <a:spLocks xmlns:a="http://schemas.openxmlformats.org/drawingml/2006/main" noChangeShapeType="1"/>
        </cdr:cNvSpPr>
      </cdr:nvSpPr>
      <cdr:spPr bwMode="auto">
        <a:xfrm xmlns:a="http://schemas.openxmlformats.org/drawingml/2006/main" flipH="1">
          <a:off x="697709" y="901970"/>
          <a:ext cx="287833" cy="35123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userShapes>
</file>

<file path=ppt/drawings/drawing2.xml><?xml version="1.0" encoding="utf-8"?>
<c:userShapes xmlns:c="http://schemas.openxmlformats.org/drawingml/2006/chart">
  <cdr:relSizeAnchor xmlns:cdr="http://schemas.openxmlformats.org/drawingml/2006/chartDrawing">
    <cdr:from>
      <cdr:x>0.24149</cdr:x>
      <cdr:y>0.20862</cdr:y>
    </cdr:from>
    <cdr:to>
      <cdr:x>0.24184</cdr:x>
      <cdr:y>0.80584</cdr:y>
    </cdr:to>
    <cdr:sp macro="" textlink="">
      <cdr:nvSpPr>
        <cdr:cNvPr id="7" name="6 Conector recto"/>
        <cdr:cNvSpPr/>
      </cdr:nvSpPr>
      <cdr:spPr>
        <a:xfrm xmlns:a="http://schemas.openxmlformats.org/drawingml/2006/main" rot="5400000" flipH="1" flipV="1">
          <a:off x="1104106" y="572294"/>
          <a:ext cx="1588" cy="1638300"/>
        </a:xfrm>
        <a:prstGeom xmlns:a="http://schemas.openxmlformats.org/drawingml/2006/main" prst="line">
          <a:avLst/>
        </a:prstGeom>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0.1875</cdr:x>
      <cdr:y>0.12847</cdr:y>
    </cdr:from>
    <cdr:to>
      <cdr:x>0.21667</cdr:x>
      <cdr:y>0.22222</cdr:y>
    </cdr:to>
    <cdr:sp macro="" textlink="">
      <cdr:nvSpPr>
        <cdr:cNvPr id="8" name="7 CuadroTexto"/>
        <cdr:cNvSpPr txBox="1"/>
      </cdr:nvSpPr>
      <cdr:spPr>
        <a:xfrm xmlns:a="http://schemas.openxmlformats.org/drawingml/2006/main">
          <a:off x="857250" y="352425"/>
          <a:ext cx="133350" cy="2571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0.18542</cdr:x>
      <cdr:y>0.13194</cdr:y>
    </cdr:from>
    <cdr:to>
      <cdr:x>0.31458</cdr:x>
      <cdr:y>0.1875</cdr:y>
    </cdr:to>
    <cdr:sp macro="" textlink="">
      <cdr:nvSpPr>
        <cdr:cNvPr id="9" name="8 CuadroTexto"/>
        <cdr:cNvSpPr txBox="1"/>
      </cdr:nvSpPr>
      <cdr:spPr>
        <a:xfrm xmlns:a="http://schemas.openxmlformats.org/drawingml/2006/main">
          <a:off x="847725" y="361950"/>
          <a:ext cx="590550"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a:solidFill>
                <a:schemeClr val="accent3">
                  <a:lumMod val="75000"/>
                </a:schemeClr>
              </a:solidFill>
            </a:rPr>
            <a:t>0.79</a:t>
          </a:r>
        </a:p>
      </cdr:txBody>
    </cdr:sp>
  </cdr:relSizeAnchor>
</c:userShapes>
</file>

<file path=ppt/drawings/drawing3.xml><?xml version="1.0" encoding="utf-8"?>
<c:userShapes xmlns:c="http://schemas.openxmlformats.org/drawingml/2006/chart">
  <cdr:relSizeAnchor xmlns:cdr="http://schemas.openxmlformats.org/drawingml/2006/chartDrawing">
    <cdr:from>
      <cdr:x>0.51233</cdr:x>
      <cdr:y>0.20515</cdr:y>
    </cdr:from>
    <cdr:to>
      <cdr:x>0.51267</cdr:x>
      <cdr:y>0.81279</cdr:y>
    </cdr:to>
    <cdr:sp macro="" textlink="">
      <cdr:nvSpPr>
        <cdr:cNvPr id="9" name="8 Conector recto"/>
        <cdr:cNvSpPr/>
      </cdr:nvSpPr>
      <cdr:spPr>
        <a:xfrm xmlns:a="http://schemas.openxmlformats.org/drawingml/2006/main" rot="5400000" flipH="1" flipV="1">
          <a:off x="2342356" y="562769"/>
          <a:ext cx="1589" cy="1666876"/>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0.4625</cdr:x>
      <cdr:y>0.13542</cdr:y>
    </cdr:from>
    <cdr:to>
      <cdr:x>0.5875</cdr:x>
      <cdr:y>0.21181</cdr:y>
    </cdr:to>
    <cdr:sp macro="" textlink="">
      <cdr:nvSpPr>
        <cdr:cNvPr id="10" name="9 CuadroTexto"/>
        <cdr:cNvSpPr txBox="1"/>
      </cdr:nvSpPr>
      <cdr:spPr>
        <a:xfrm xmlns:a="http://schemas.openxmlformats.org/drawingml/2006/main">
          <a:off x="2114550" y="371475"/>
          <a:ext cx="571500"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a:t>0.69</a:t>
          </a:r>
        </a:p>
      </cdr:txBody>
    </cdr:sp>
  </cdr:relSizeAnchor>
</c:userShapes>
</file>

<file path=ppt/drawings/drawing4.xml><?xml version="1.0" encoding="utf-8"?>
<c:userShapes xmlns:c="http://schemas.openxmlformats.org/drawingml/2006/chart">
  <cdr:relSizeAnchor xmlns:cdr="http://schemas.openxmlformats.org/drawingml/2006/chartDrawing">
    <cdr:from>
      <cdr:x>0.54358</cdr:x>
      <cdr:y>0.21209</cdr:y>
    </cdr:from>
    <cdr:to>
      <cdr:x>0.54392</cdr:x>
      <cdr:y>0.80932</cdr:y>
    </cdr:to>
    <cdr:sp macro="" textlink="">
      <cdr:nvSpPr>
        <cdr:cNvPr id="9" name="8 Conector recto"/>
        <cdr:cNvSpPr/>
      </cdr:nvSpPr>
      <cdr:spPr>
        <a:xfrm xmlns:a="http://schemas.openxmlformats.org/drawingml/2006/main" rot="5400000">
          <a:off x="2485231" y="581819"/>
          <a:ext cx="1589" cy="1638300"/>
        </a:xfrm>
        <a:prstGeom xmlns:a="http://schemas.openxmlformats.org/drawingml/2006/main" prst="line">
          <a:avLst/>
        </a:prstGeom>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0.49583</cdr:x>
      <cdr:y>0.12153</cdr:y>
    </cdr:from>
    <cdr:to>
      <cdr:x>0.66042</cdr:x>
      <cdr:y>0.20486</cdr:y>
    </cdr:to>
    <cdr:sp macro="" textlink="">
      <cdr:nvSpPr>
        <cdr:cNvPr id="10" name="9 CuadroTexto"/>
        <cdr:cNvSpPr txBox="1"/>
      </cdr:nvSpPr>
      <cdr:spPr>
        <a:xfrm xmlns:a="http://schemas.openxmlformats.org/drawingml/2006/main">
          <a:off x="2266950" y="333375"/>
          <a:ext cx="752475"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a:solidFill>
                <a:schemeClr val="accent3">
                  <a:lumMod val="75000"/>
                </a:schemeClr>
              </a:solidFill>
            </a:rPr>
            <a:t>9.57</a:t>
          </a:r>
        </a:p>
      </cdr:txBody>
    </cdr:sp>
  </cdr:relSizeAnchor>
</c:userShapes>
</file>

<file path=ppt/drawings/drawing5.xml><?xml version="1.0" encoding="utf-8"?>
<c:userShapes xmlns:c="http://schemas.openxmlformats.org/drawingml/2006/chart">
  <cdr:relSizeAnchor xmlns:cdr="http://schemas.openxmlformats.org/drawingml/2006/chartDrawing">
    <cdr:from>
      <cdr:x>0.47066</cdr:x>
      <cdr:y>0.19821</cdr:y>
    </cdr:from>
    <cdr:to>
      <cdr:x>0.47101</cdr:x>
      <cdr:y>0.80238</cdr:y>
    </cdr:to>
    <cdr:sp macro="" textlink="">
      <cdr:nvSpPr>
        <cdr:cNvPr id="5" name="4 Conector recto"/>
        <cdr:cNvSpPr/>
      </cdr:nvSpPr>
      <cdr:spPr>
        <a:xfrm xmlns:a="http://schemas.openxmlformats.org/drawingml/2006/main" rot="5400000" flipH="1" flipV="1">
          <a:off x="1323978" y="1371597"/>
          <a:ext cx="1657360" cy="1600"/>
        </a:xfrm>
        <a:prstGeom xmlns:a="http://schemas.openxmlformats.org/drawingml/2006/main" prst="line">
          <a:avLst/>
        </a:prstGeom>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0.43333</cdr:x>
      <cdr:y>0.11459</cdr:y>
    </cdr:from>
    <cdr:to>
      <cdr:x>0.56875</cdr:x>
      <cdr:y>0.19445</cdr:y>
    </cdr:to>
    <cdr:sp macro="" textlink="">
      <cdr:nvSpPr>
        <cdr:cNvPr id="6" name="5 CuadroTexto"/>
        <cdr:cNvSpPr txBox="1"/>
      </cdr:nvSpPr>
      <cdr:spPr>
        <a:xfrm xmlns:a="http://schemas.openxmlformats.org/drawingml/2006/main">
          <a:off x="1981185" y="314337"/>
          <a:ext cx="619140" cy="21907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a:solidFill>
                <a:schemeClr val="accent3">
                  <a:lumMod val="75000"/>
                </a:schemeClr>
              </a:solidFill>
            </a:rPr>
            <a:t>8.21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_tradnl"/>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_tradnl"/>
          </a:p>
        </p:txBody>
      </p:sp>
      <p:sp>
        <p:nvSpPr>
          <p:cNvPr id="419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_tradnl"/>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CED9D6-1027-46BD-8522-4F886E590DBA}"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376D2EF-B32E-4522-B6FA-694DE98EB353}" type="slidenum">
              <a:rPr lang="es-ES_tradnl" smtClean="0">
                <a:latin typeface="Arial" pitchFamily="34" charset="0"/>
              </a:rPr>
              <a:pPr/>
              <a:t>1</a:t>
            </a:fld>
            <a:endParaRPr lang="es-ES_tradnl" smtClean="0">
              <a:latin typeface="Arial" pitchFamily="34"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FDDBA39-B821-4B1C-B844-EF435D9D23E7}" type="slidenum">
              <a:rPr lang="es-ES_tradnl" smtClean="0">
                <a:latin typeface="Arial" pitchFamily="34" charset="0"/>
              </a:rPr>
              <a:pPr/>
              <a:t>12</a:t>
            </a:fld>
            <a:endParaRPr lang="es-ES_tradnl" smtClean="0">
              <a:latin typeface="Arial" pitchFamily="34"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p:spPr>
        <p:txBody>
          <a:bodyPr/>
          <a:lstStyle/>
          <a:p>
            <a:pPr eaLnBrk="1" hangingPunct="1"/>
            <a:endParaRPr lang="en-US" smtClean="0">
              <a:latin typeface="Arial" pitchFamily="34" charset="0"/>
            </a:endParaRPr>
          </a:p>
        </p:txBody>
      </p:sp>
      <p:sp>
        <p:nvSpPr>
          <p:cNvPr id="53252" name="3 Marcador de número de diapositiva"/>
          <p:cNvSpPr>
            <a:spLocks noGrp="1"/>
          </p:cNvSpPr>
          <p:nvPr>
            <p:ph type="sldNum" sz="quarter" idx="5"/>
          </p:nvPr>
        </p:nvSpPr>
        <p:spPr>
          <a:noFill/>
        </p:spPr>
        <p:txBody>
          <a:bodyPr/>
          <a:lstStyle/>
          <a:p>
            <a:fld id="{E5E9077C-35E1-494D-AC83-BB6C3AD9ED98}" type="slidenum">
              <a:rPr lang="es-ES_tradnl" smtClean="0">
                <a:latin typeface="Arial" pitchFamily="34" charset="0"/>
              </a:rPr>
              <a:pPr/>
              <a:t>26</a:t>
            </a:fld>
            <a:endParaRPr lang="es-ES_tradnl"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n-US" smtClean="0">
              <a:latin typeface="Arial" pitchFamily="34" charset="0"/>
            </a:endParaRPr>
          </a:p>
        </p:txBody>
      </p:sp>
      <p:sp>
        <p:nvSpPr>
          <p:cNvPr id="54276" name="3 Marcador de número de diapositiva"/>
          <p:cNvSpPr>
            <a:spLocks noGrp="1"/>
          </p:cNvSpPr>
          <p:nvPr>
            <p:ph type="sldNum" sz="quarter" idx="5"/>
          </p:nvPr>
        </p:nvSpPr>
        <p:spPr>
          <a:noFill/>
        </p:spPr>
        <p:txBody>
          <a:bodyPr/>
          <a:lstStyle/>
          <a:p>
            <a:fld id="{048972D2-36A0-4C1D-8F0A-7FB68F55660D}" type="slidenum">
              <a:rPr lang="es-ES_tradnl" smtClean="0">
                <a:latin typeface="Arial" pitchFamily="34" charset="0"/>
              </a:rPr>
              <a:pPr/>
              <a:t>28</a:t>
            </a:fld>
            <a:endParaRPr lang="es-ES_tradnl"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EA3B1DB-DB13-42E3-826E-488CCA319EE3}" type="slidenum">
              <a:rPr lang="es-ES_tradnl" smtClean="0">
                <a:latin typeface="Arial" pitchFamily="34" charset="0"/>
              </a:rPr>
              <a:pPr/>
              <a:t>3</a:t>
            </a:fld>
            <a:endParaRPr lang="es-ES_tradnl" smtClean="0">
              <a:latin typeface="Arial" pitchFamily="34"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2909FD0-EFE0-42F9-854B-4881BB8EC810}" type="slidenum">
              <a:rPr lang="es-ES_tradnl" smtClean="0">
                <a:latin typeface="Arial" pitchFamily="34" charset="0"/>
              </a:rPr>
              <a:pPr/>
              <a:t>5</a:t>
            </a:fld>
            <a:endParaRPr lang="es-ES_tradnl" smtClean="0">
              <a:latin typeface="Arial" pitchFamily="34"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5C100C6-35B0-4865-87DC-DFABD820B0FA}" type="slidenum">
              <a:rPr lang="es-ES_tradnl" smtClean="0">
                <a:latin typeface="Arial" pitchFamily="34" charset="0"/>
              </a:rPr>
              <a:pPr/>
              <a:t>6</a:t>
            </a:fld>
            <a:endParaRPr lang="es-ES_tradnl" smtClean="0">
              <a:latin typeface="Arial" pitchFamily="34"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18128E9-31ED-4725-AB8A-3898C56721E5}" type="slidenum">
              <a:rPr lang="es-ES_tradnl" smtClean="0">
                <a:latin typeface="Arial" pitchFamily="34" charset="0"/>
              </a:rPr>
              <a:pPr/>
              <a:t>7</a:t>
            </a:fld>
            <a:endParaRPr lang="es-ES_tradnl" smtClean="0">
              <a:latin typeface="Arial" pitchFamily="34"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E3E269C-6AE2-4544-8B0B-2E4E6E34A76F}" type="slidenum">
              <a:rPr lang="es-ES_tradnl" smtClean="0">
                <a:latin typeface="Arial" pitchFamily="34" charset="0"/>
              </a:rPr>
              <a:pPr/>
              <a:t>8</a:t>
            </a:fld>
            <a:endParaRPr lang="es-ES_tradnl" smtClean="0">
              <a:latin typeface="Arial" pitchFamily="34"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B1B4330-7F72-4755-9927-E176E4AF9AFF}" type="slidenum">
              <a:rPr lang="es-ES_tradnl" smtClean="0">
                <a:latin typeface="Arial" pitchFamily="34" charset="0"/>
              </a:rPr>
              <a:pPr/>
              <a:t>9</a:t>
            </a:fld>
            <a:endParaRPr lang="es-ES_tradnl" smtClean="0">
              <a:latin typeface="Arial" pitchFamily="34"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5E1EC82-BA85-4A72-B568-857A7D49CABE}" type="slidenum">
              <a:rPr lang="es-ES_tradnl" smtClean="0">
                <a:latin typeface="Arial" pitchFamily="34" charset="0"/>
              </a:rPr>
              <a:pPr/>
              <a:t>10</a:t>
            </a:fld>
            <a:endParaRPr lang="es-ES_tradnl" smtClean="0">
              <a:latin typeface="Arial" pitchFamily="34"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774CDE8-70E4-44FD-9029-18C03C1B98A4}" type="slidenum">
              <a:rPr lang="es-ES_tradnl" smtClean="0">
                <a:latin typeface="Arial" pitchFamily="34" charset="0"/>
              </a:rPr>
              <a:pPr/>
              <a:t>11</a:t>
            </a:fld>
            <a:endParaRPr lang="es-ES_tradnl" smtClean="0">
              <a:latin typeface="Arial" pitchFamily="34"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endParaRPr lang="es-ES_tradnl"/>
          </a:p>
        </p:txBody>
      </p:sp>
      <p:sp>
        <p:nvSpPr>
          <p:cNvPr id="5" name="18 Marcador de pie de página"/>
          <p:cNvSpPr>
            <a:spLocks noGrp="1"/>
          </p:cNvSpPr>
          <p:nvPr>
            <p:ph type="ftr" sz="quarter" idx="11"/>
          </p:nvPr>
        </p:nvSpPr>
        <p:spPr/>
        <p:txBody>
          <a:bodyPr/>
          <a:lstStyle>
            <a:lvl1pPr>
              <a:defRPr/>
            </a:lvl1pPr>
          </a:lstStyle>
          <a:p>
            <a:pPr>
              <a:defRPr/>
            </a:pPr>
            <a:endParaRPr lang="es-ES_tradnl"/>
          </a:p>
        </p:txBody>
      </p:sp>
      <p:sp>
        <p:nvSpPr>
          <p:cNvPr id="6" name="26 Marcador de número de diapositiva"/>
          <p:cNvSpPr>
            <a:spLocks noGrp="1"/>
          </p:cNvSpPr>
          <p:nvPr>
            <p:ph type="sldNum" sz="quarter" idx="12"/>
          </p:nvPr>
        </p:nvSpPr>
        <p:spPr/>
        <p:txBody>
          <a:bodyPr/>
          <a:lstStyle>
            <a:lvl1pPr>
              <a:defRPr/>
            </a:lvl1pPr>
          </a:lstStyle>
          <a:p>
            <a:pPr>
              <a:defRPr/>
            </a:pPr>
            <a:fld id="{07AEE34B-F87D-44DC-9C16-9CE40F62D3EA}" type="slidenum">
              <a:rPr lang="es-ES_tradnl"/>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_tradnl"/>
          </a:p>
        </p:txBody>
      </p:sp>
      <p:sp>
        <p:nvSpPr>
          <p:cNvPr id="5" name="21 Marcador de pie de página"/>
          <p:cNvSpPr>
            <a:spLocks noGrp="1"/>
          </p:cNvSpPr>
          <p:nvPr>
            <p:ph type="ftr" sz="quarter" idx="11"/>
          </p:nvPr>
        </p:nvSpPr>
        <p:spPr/>
        <p:txBody>
          <a:bodyPr/>
          <a:lstStyle>
            <a:lvl1pPr>
              <a:defRPr/>
            </a:lvl1pPr>
          </a:lstStyle>
          <a:p>
            <a:pPr>
              <a:defRPr/>
            </a:pPr>
            <a:endParaRPr lang="es-ES_tradnl"/>
          </a:p>
        </p:txBody>
      </p:sp>
      <p:sp>
        <p:nvSpPr>
          <p:cNvPr id="6" name="17 Marcador de número de diapositiva"/>
          <p:cNvSpPr>
            <a:spLocks noGrp="1"/>
          </p:cNvSpPr>
          <p:nvPr>
            <p:ph type="sldNum" sz="quarter" idx="12"/>
          </p:nvPr>
        </p:nvSpPr>
        <p:spPr/>
        <p:txBody>
          <a:bodyPr/>
          <a:lstStyle>
            <a:lvl1pPr>
              <a:defRPr/>
            </a:lvl1pPr>
          </a:lstStyle>
          <a:p>
            <a:pPr>
              <a:defRPr/>
            </a:pPr>
            <a:fld id="{AB1C013E-07C0-482A-9B75-97A76CB72080}"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_tradnl"/>
          </a:p>
        </p:txBody>
      </p:sp>
      <p:sp>
        <p:nvSpPr>
          <p:cNvPr id="5" name="21 Marcador de pie de página"/>
          <p:cNvSpPr>
            <a:spLocks noGrp="1"/>
          </p:cNvSpPr>
          <p:nvPr>
            <p:ph type="ftr" sz="quarter" idx="11"/>
          </p:nvPr>
        </p:nvSpPr>
        <p:spPr/>
        <p:txBody>
          <a:bodyPr/>
          <a:lstStyle>
            <a:lvl1pPr>
              <a:defRPr/>
            </a:lvl1pPr>
          </a:lstStyle>
          <a:p>
            <a:pPr>
              <a:defRPr/>
            </a:pPr>
            <a:endParaRPr lang="es-ES_tradnl"/>
          </a:p>
        </p:txBody>
      </p:sp>
      <p:sp>
        <p:nvSpPr>
          <p:cNvPr id="6" name="17 Marcador de número de diapositiva"/>
          <p:cNvSpPr>
            <a:spLocks noGrp="1"/>
          </p:cNvSpPr>
          <p:nvPr>
            <p:ph type="sldNum" sz="quarter" idx="12"/>
          </p:nvPr>
        </p:nvSpPr>
        <p:spPr/>
        <p:txBody>
          <a:bodyPr/>
          <a:lstStyle>
            <a:lvl1pPr>
              <a:defRPr/>
            </a:lvl1pPr>
          </a:lstStyle>
          <a:p>
            <a:pPr>
              <a:defRPr/>
            </a:pPr>
            <a:fld id="{0CB12BD7-D2D8-4F02-B57A-7C8086DEC0B0}"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_tradnl"/>
          </a:p>
        </p:txBody>
      </p:sp>
      <p:sp>
        <p:nvSpPr>
          <p:cNvPr id="5" name="21 Marcador de pie de página"/>
          <p:cNvSpPr>
            <a:spLocks noGrp="1"/>
          </p:cNvSpPr>
          <p:nvPr>
            <p:ph type="ftr" sz="quarter" idx="11"/>
          </p:nvPr>
        </p:nvSpPr>
        <p:spPr/>
        <p:txBody>
          <a:bodyPr/>
          <a:lstStyle>
            <a:lvl1pPr>
              <a:defRPr/>
            </a:lvl1pPr>
          </a:lstStyle>
          <a:p>
            <a:pPr>
              <a:defRPr/>
            </a:pPr>
            <a:endParaRPr lang="es-ES_tradnl"/>
          </a:p>
        </p:txBody>
      </p:sp>
      <p:sp>
        <p:nvSpPr>
          <p:cNvPr id="6" name="17 Marcador de número de diapositiva"/>
          <p:cNvSpPr>
            <a:spLocks noGrp="1"/>
          </p:cNvSpPr>
          <p:nvPr>
            <p:ph type="sldNum" sz="quarter" idx="12"/>
          </p:nvPr>
        </p:nvSpPr>
        <p:spPr/>
        <p:txBody>
          <a:bodyPr/>
          <a:lstStyle>
            <a:lvl1pPr>
              <a:defRPr/>
            </a:lvl1pPr>
          </a:lstStyle>
          <a:p>
            <a:pPr>
              <a:defRPr/>
            </a:pPr>
            <a:fld id="{7C6A39D4-3360-4D89-9594-1A0C76096864}"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181426D2-B7F9-47DB-B46D-10A341D49AC6}" type="slidenum">
              <a:rPr lang="es-ES_tradnl"/>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_tradnl"/>
          </a:p>
        </p:txBody>
      </p:sp>
      <p:sp>
        <p:nvSpPr>
          <p:cNvPr id="6" name="21 Marcador de pie de página"/>
          <p:cNvSpPr>
            <a:spLocks noGrp="1"/>
          </p:cNvSpPr>
          <p:nvPr>
            <p:ph type="ftr" sz="quarter" idx="11"/>
          </p:nvPr>
        </p:nvSpPr>
        <p:spPr/>
        <p:txBody>
          <a:bodyPr/>
          <a:lstStyle>
            <a:lvl1pPr>
              <a:defRPr/>
            </a:lvl1pPr>
          </a:lstStyle>
          <a:p>
            <a:pPr>
              <a:defRPr/>
            </a:pPr>
            <a:endParaRPr lang="es-ES_tradnl"/>
          </a:p>
        </p:txBody>
      </p:sp>
      <p:sp>
        <p:nvSpPr>
          <p:cNvPr id="7" name="17 Marcador de número de diapositiva"/>
          <p:cNvSpPr>
            <a:spLocks noGrp="1"/>
          </p:cNvSpPr>
          <p:nvPr>
            <p:ph type="sldNum" sz="quarter" idx="12"/>
          </p:nvPr>
        </p:nvSpPr>
        <p:spPr/>
        <p:txBody>
          <a:bodyPr/>
          <a:lstStyle>
            <a:lvl1pPr>
              <a:defRPr/>
            </a:lvl1pPr>
          </a:lstStyle>
          <a:p>
            <a:pPr>
              <a:defRPr/>
            </a:pPr>
            <a:fld id="{D8B9EF77-49A0-4971-97F1-31C0DB8A5D00}"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endParaRPr lang="es-ES_tradnl"/>
          </a:p>
        </p:txBody>
      </p:sp>
      <p:sp>
        <p:nvSpPr>
          <p:cNvPr id="8" name="21 Marcador de pie de página"/>
          <p:cNvSpPr>
            <a:spLocks noGrp="1"/>
          </p:cNvSpPr>
          <p:nvPr>
            <p:ph type="ftr" sz="quarter" idx="11"/>
          </p:nvPr>
        </p:nvSpPr>
        <p:spPr/>
        <p:txBody>
          <a:bodyPr/>
          <a:lstStyle>
            <a:lvl1pPr>
              <a:defRPr/>
            </a:lvl1pPr>
          </a:lstStyle>
          <a:p>
            <a:pPr>
              <a:defRPr/>
            </a:pPr>
            <a:endParaRPr lang="es-ES_tradnl"/>
          </a:p>
        </p:txBody>
      </p:sp>
      <p:sp>
        <p:nvSpPr>
          <p:cNvPr id="9" name="17 Marcador de número de diapositiva"/>
          <p:cNvSpPr>
            <a:spLocks noGrp="1"/>
          </p:cNvSpPr>
          <p:nvPr>
            <p:ph type="sldNum" sz="quarter" idx="12"/>
          </p:nvPr>
        </p:nvSpPr>
        <p:spPr/>
        <p:txBody>
          <a:bodyPr/>
          <a:lstStyle>
            <a:lvl1pPr>
              <a:defRPr/>
            </a:lvl1pPr>
          </a:lstStyle>
          <a:p>
            <a:pPr>
              <a:defRPr/>
            </a:pPr>
            <a:fld id="{E6C3CC44-3040-426F-8F0A-A24AAC24EBE5}"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endParaRPr lang="es-ES_tradnl"/>
          </a:p>
        </p:txBody>
      </p:sp>
      <p:sp>
        <p:nvSpPr>
          <p:cNvPr id="4" name="21 Marcador de pie de página"/>
          <p:cNvSpPr>
            <a:spLocks noGrp="1"/>
          </p:cNvSpPr>
          <p:nvPr>
            <p:ph type="ftr" sz="quarter" idx="11"/>
          </p:nvPr>
        </p:nvSpPr>
        <p:spPr/>
        <p:txBody>
          <a:bodyPr/>
          <a:lstStyle>
            <a:lvl1pPr>
              <a:defRPr/>
            </a:lvl1pPr>
          </a:lstStyle>
          <a:p>
            <a:pPr>
              <a:defRPr/>
            </a:pPr>
            <a:endParaRPr lang="es-ES_tradnl"/>
          </a:p>
        </p:txBody>
      </p:sp>
      <p:sp>
        <p:nvSpPr>
          <p:cNvPr id="5" name="17 Marcador de número de diapositiva"/>
          <p:cNvSpPr>
            <a:spLocks noGrp="1"/>
          </p:cNvSpPr>
          <p:nvPr>
            <p:ph type="sldNum" sz="quarter" idx="12"/>
          </p:nvPr>
        </p:nvSpPr>
        <p:spPr/>
        <p:txBody>
          <a:bodyPr/>
          <a:lstStyle>
            <a:lvl1pPr>
              <a:defRPr/>
            </a:lvl1pPr>
          </a:lstStyle>
          <a:p>
            <a:pPr>
              <a:defRPr/>
            </a:pPr>
            <a:fld id="{30904CB4-7A1F-4AAB-8EBE-73F4D37DDAA4}"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_tradnl"/>
          </a:p>
        </p:txBody>
      </p:sp>
      <p:sp>
        <p:nvSpPr>
          <p:cNvPr id="3" name="21 Marcador de pie de página"/>
          <p:cNvSpPr>
            <a:spLocks noGrp="1"/>
          </p:cNvSpPr>
          <p:nvPr>
            <p:ph type="ftr" sz="quarter" idx="11"/>
          </p:nvPr>
        </p:nvSpPr>
        <p:spPr/>
        <p:txBody>
          <a:bodyPr/>
          <a:lstStyle>
            <a:lvl1pPr>
              <a:defRPr/>
            </a:lvl1pPr>
          </a:lstStyle>
          <a:p>
            <a:pPr>
              <a:defRPr/>
            </a:pPr>
            <a:endParaRPr lang="es-ES_tradnl"/>
          </a:p>
        </p:txBody>
      </p:sp>
      <p:sp>
        <p:nvSpPr>
          <p:cNvPr id="4" name="17 Marcador de número de diapositiva"/>
          <p:cNvSpPr>
            <a:spLocks noGrp="1"/>
          </p:cNvSpPr>
          <p:nvPr>
            <p:ph type="sldNum" sz="quarter" idx="12"/>
          </p:nvPr>
        </p:nvSpPr>
        <p:spPr/>
        <p:txBody>
          <a:bodyPr/>
          <a:lstStyle>
            <a:lvl1pPr>
              <a:defRPr/>
            </a:lvl1pPr>
          </a:lstStyle>
          <a:p>
            <a:pPr>
              <a:defRPr/>
            </a:pPr>
            <a:fld id="{F73BEEAF-C38C-442B-9168-DE1F97C86760}"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ES_tradnl"/>
          </a:p>
        </p:txBody>
      </p:sp>
      <p:sp>
        <p:nvSpPr>
          <p:cNvPr id="6" name="21 Marcador de pie de página"/>
          <p:cNvSpPr>
            <a:spLocks noGrp="1"/>
          </p:cNvSpPr>
          <p:nvPr>
            <p:ph type="ftr" sz="quarter" idx="11"/>
          </p:nvPr>
        </p:nvSpPr>
        <p:spPr/>
        <p:txBody>
          <a:bodyPr/>
          <a:lstStyle>
            <a:lvl1pPr>
              <a:defRPr/>
            </a:lvl1pPr>
          </a:lstStyle>
          <a:p>
            <a:pPr>
              <a:defRPr/>
            </a:pPr>
            <a:endParaRPr lang="es-ES_tradnl"/>
          </a:p>
        </p:txBody>
      </p:sp>
      <p:sp>
        <p:nvSpPr>
          <p:cNvPr id="7" name="17 Marcador de número de diapositiva"/>
          <p:cNvSpPr>
            <a:spLocks noGrp="1"/>
          </p:cNvSpPr>
          <p:nvPr>
            <p:ph type="sldNum" sz="quarter" idx="12"/>
          </p:nvPr>
        </p:nvSpPr>
        <p:spPr/>
        <p:txBody>
          <a:bodyPr/>
          <a:lstStyle>
            <a:lvl1pPr>
              <a:defRPr/>
            </a:lvl1pPr>
          </a:lstStyle>
          <a:p>
            <a:pPr>
              <a:defRPr/>
            </a:pPr>
            <a:fld id="{35D330E1-3737-4427-A3EE-4A44A4264575}"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endParaRPr lang="es-ES_tradnl"/>
          </a:p>
        </p:txBody>
      </p:sp>
      <p:sp>
        <p:nvSpPr>
          <p:cNvPr id="10" name="5 Marcador de pie de página"/>
          <p:cNvSpPr>
            <a:spLocks noGrp="1"/>
          </p:cNvSpPr>
          <p:nvPr>
            <p:ph type="ftr" sz="quarter" idx="11"/>
          </p:nvPr>
        </p:nvSpPr>
        <p:spPr/>
        <p:txBody>
          <a:bodyPr/>
          <a:lstStyle>
            <a:lvl1pPr>
              <a:defRPr/>
            </a:lvl1pPr>
          </a:lstStyle>
          <a:p>
            <a:pPr>
              <a:defRPr/>
            </a:pPr>
            <a:endParaRPr lang="es-ES_tradnl"/>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B3D5B93B-B01B-4A32-8CC6-A68497152A3E}"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4100"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4101"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_tradn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_tradn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1A7BD25-2AD3-45C5-8DD8-CD103CC13641}" type="slidenum">
              <a:rPr lang="es-ES_tradnl"/>
              <a:pPr>
                <a:defRPr/>
              </a:pPr>
              <a:t>‹Nº›</a:t>
            </a:fld>
            <a:endParaRPr lang="es-ES_tradnl"/>
          </a:p>
        </p:txBody>
      </p:sp>
      <p:grpSp>
        <p:nvGrpSpPr>
          <p:cNvPr id="4105"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97" r:id="rId1"/>
    <p:sldLayoutId id="2147483789" r:id="rId2"/>
    <p:sldLayoutId id="2147483798" r:id="rId3"/>
    <p:sldLayoutId id="2147483790" r:id="rId4"/>
    <p:sldLayoutId id="2147483791" r:id="rId5"/>
    <p:sldLayoutId id="2147483792" r:id="rId6"/>
    <p:sldLayoutId id="2147483793" r:id="rId7"/>
    <p:sldLayoutId id="2147483794" r:id="rId8"/>
    <p:sldLayoutId id="2147483799" r:id="rId9"/>
    <p:sldLayoutId id="2147483795" r:id="rId10"/>
    <p:sldLayoutId id="21474837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Documento_de_Microsoft_Office_Word_97-20032.doc"/><Relationship Id="rId4" Type="http://schemas.openxmlformats.org/officeDocument/2006/relationships/oleObject" Target="../embeddings/Documento_de_Microsoft_Office_Word_97-20031.doc"/></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Documento_de_Microsoft_Office_Word_97-20033.doc"/></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normAutofit fontScale="90000"/>
          </a:bodyPr>
          <a:lstStyle/>
          <a:p>
            <a:pPr eaLnBrk="1" fontAlgn="auto" hangingPunct="1">
              <a:spcAft>
                <a:spcPts val="0"/>
              </a:spcAft>
              <a:defRPr/>
            </a:pPr>
            <a:r>
              <a:rPr lang="es-EC" sz="2800" dirty="0" smtClean="0">
                <a:solidFill>
                  <a:schemeClr val="tx1"/>
                </a:solidFill>
              </a:rPr>
              <a:t>Análisis de un Fluido de Completación y Re-acondicionamiento de Pozos para  Determinar si Previene el Daño de Formación en los Campos Fanny y </a:t>
            </a:r>
            <a:r>
              <a:rPr lang="es-EC" sz="2800" dirty="0" err="1" smtClean="0">
                <a:solidFill>
                  <a:schemeClr val="tx1"/>
                </a:solidFill>
              </a:rPr>
              <a:t>Dorine</a:t>
            </a:r>
            <a:r>
              <a:rPr lang="es-EC" dirty="0" smtClean="0">
                <a:solidFill>
                  <a:schemeClr val="tx1"/>
                </a:solidFill>
              </a:rPr>
              <a:t/>
            </a:r>
            <a:br>
              <a:rPr lang="es-EC" dirty="0" smtClean="0">
                <a:solidFill>
                  <a:schemeClr val="tx1"/>
                </a:solidFill>
              </a:rPr>
            </a:br>
            <a:endParaRPr lang="es-ES_tradnl" dirty="0" smtClean="0">
              <a:solidFill>
                <a:schemeClr val="tx1"/>
              </a:solidFill>
            </a:endParaRPr>
          </a:p>
        </p:txBody>
      </p:sp>
      <p:sp>
        <p:nvSpPr>
          <p:cNvPr id="8195" name="Rectangle 3"/>
          <p:cNvSpPr>
            <a:spLocks noGrp="1" noChangeArrowheads="1"/>
          </p:cNvSpPr>
          <p:nvPr>
            <p:ph type="subTitle" idx="1"/>
          </p:nvPr>
        </p:nvSpPr>
        <p:spPr>
          <a:xfrm>
            <a:off x="609600" y="3962400"/>
            <a:ext cx="7854950" cy="1752600"/>
          </a:xfrm>
        </p:spPr>
        <p:txBody>
          <a:bodyPr/>
          <a:lstStyle/>
          <a:p>
            <a:pPr marR="0" eaLnBrk="1" hangingPunct="1"/>
            <a:endParaRPr lang="es-ES_tradnl" sz="2000" smtClean="0"/>
          </a:p>
          <a:p>
            <a:pPr marR="0" eaLnBrk="1" hangingPunct="1"/>
            <a:endParaRPr lang="es-ES_tradnl" sz="2000" smtClean="0"/>
          </a:p>
          <a:p>
            <a:pPr marR="0" eaLnBrk="1" hangingPunct="1"/>
            <a:r>
              <a:rPr lang="es-ES_tradnl" sz="2000" smtClean="0"/>
              <a:t>Gerhard Condit</a:t>
            </a:r>
          </a:p>
          <a:p>
            <a:pPr marR="0" eaLnBrk="1" hangingPunct="1"/>
            <a:endParaRPr lang="es-ES_tradnl" sz="2000" smtClean="0"/>
          </a:p>
          <a:p>
            <a:pPr marR="0" eaLnBrk="1" hangingPunct="1"/>
            <a:r>
              <a:rPr lang="es-ES_tradnl" sz="1600" smtClean="0"/>
              <a:t>Director: Ing. Daniel Tapia</a:t>
            </a:r>
            <a:endParaRPr lang="es-ES_tradnl" sz="1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0"/>
            <a:ext cx="8534400" cy="838200"/>
          </a:xfrm>
        </p:spPr>
        <p:txBody>
          <a:bodyPr/>
          <a:lstStyle/>
          <a:p>
            <a:pPr eaLnBrk="1" hangingPunct="1"/>
            <a:r>
              <a:rPr lang="es-EC" sz="2400" b="1" smtClean="0">
                <a:solidFill>
                  <a:schemeClr val="tx1"/>
                </a:solidFill>
              </a:rPr>
              <a:t>FLUIDOS DE COMPLETACI</a:t>
            </a:r>
            <a:r>
              <a:rPr lang="es-EC" altLang="ja-JP" sz="2400" b="1" smtClean="0">
                <a:solidFill>
                  <a:schemeClr val="tx1"/>
                </a:solidFill>
              </a:rPr>
              <a:t>ÓN Y RE-ACONDICIONAMIENTO:</a:t>
            </a:r>
            <a:endParaRPr lang="es-ES_tradnl" b="1" smtClean="0">
              <a:solidFill>
                <a:schemeClr val="tx1"/>
              </a:solidFill>
            </a:endParaRPr>
          </a:p>
        </p:txBody>
      </p:sp>
      <p:sp>
        <p:nvSpPr>
          <p:cNvPr id="14339" name="Rectangle 3"/>
          <p:cNvSpPr>
            <a:spLocks noGrp="1" noChangeArrowheads="1"/>
          </p:cNvSpPr>
          <p:nvPr>
            <p:ph idx="1"/>
          </p:nvPr>
        </p:nvSpPr>
        <p:spPr>
          <a:xfrm>
            <a:off x="1066800" y="1981200"/>
            <a:ext cx="6934200" cy="3886200"/>
          </a:xfrm>
        </p:spPr>
        <p:txBody>
          <a:bodyPr/>
          <a:lstStyle/>
          <a:p>
            <a:pPr algn="just" eaLnBrk="1" hangingPunct="1">
              <a:lnSpc>
                <a:spcPct val="90000"/>
              </a:lnSpc>
            </a:pPr>
            <a:r>
              <a:rPr lang="es-EC" sz="2000" smtClean="0"/>
              <a:t> Fluido que es ubicado contra una formación en producción mientras se conduce operaciones  de:</a:t>
            </a:r>
            <a:endParaRPr lang="es-EC" smtClean="0"/>
          </a:p>
          <a:p>
            <a:pPr algn="just" eaLnBrk="1" hangingPunct="1">
              <a:lnSpc>
                <a:spcPct val="90000"/>
              </a:lnSpc>
              <a:buFontTx/>
              <a:buNone/>
            </a:pPr>
            <a:endParaRPr lang="es-EC" smtClean="0"/>
          </a:p>
          <a:p>
            <a:pPr lvl="2" algn="just" eaLnBrk="1" hangingPunct="1">
              <a:lnSpc>
                <a:spcPct val="90000"/>
              </a:lnSpc>
              <a:buFontTx/>
              <a:buNone/>
            </a:pPr>
            <a:r>
              <a:rPr lang="ja-JP"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matado</a:t>
            </a:r>
          </a:p>
          <a:p>
            <a:pPr lvl="2" eaLnBrk="1" hangingPunct="1">
              <a:lnSpc>
                <a:spcPct val="90000"/>
              </a:lnSpc>
              <a:buFontTx/>
              <a:buNone/>
            </a:pPr>
            <a:r>
              <a:rPr lang="en-US"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limpiado </a:t>
            </a:r>
          </a:p>
          <a:p>
            <a:pPr lvl="2" eaLnBrk="1" hangingPunct="1">
              <a:lnSpc>
                <a:spcPct val="90000"/>
              </a:lnSpc>
              <a:buFontTx/>
              <a:buNone/>
            </a:pPr>
            <a:r>
              <a:rPr lang="en-US"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taladrar</a:t>
            </a:r>
          </a:p>
          <a:p>
            <a:pPr lvl="2" eaLnBrk="1" hangingPunct="1">
              <a:lnSpc>
                <a:spcPct val="90000"/>
              </a:lnSpc>
              <a:buFontTx/>
              <a:buNone/>
            </a:pPr>
            <a:r>
              <a:rPr lang="en-US"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taponamiento </a:t>
            </a:r>
          </a:p>
          <a:p>
            <a:pPr lvl="2" eaLnBrk="1" hangingPunct="1">
              <a:lnSpc>
                <a:spcPct val="90000"/>
              </a:lnSpc>
              <a:buFontTx/>
              <a:buNone/>
            </a:pPr>
            <a:r>
              <a:rPr lang="en-US"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control de arena </a:t>
            </a:r>
          </a:p>
          <a:p>
            <a:pPr lvl="2" eaLnBrk="1" hangingPunct="1">
              <a:lnSpc>
                <a:spcPct val="90000"/>
              </a:lnSpc>
              <a:buFontTx/>
              <a:buNone/>
            </a:pPr>
            <a:r>
              <a:rPr lang="en-US" altLang="es-ES_tradnl" sz="1800" smtClean="0">
                <a:latin typeface="Symbol" pitchFamily="18" charset="2"/>
                <a:ea typeface="ヒラギノ角ゴ Pro W3" pitchFamily="20" charset="-128"/>
                <a:sym typeface="Symbol" pitchFamily="18" charset="2"/>
              </a:rPr>
              <a:t>ｷ</a:t>
            </a:r>
            <a:r>
              <a:rPr lang="es-EC" sz="1800" smtClean="0">
                <a:latin typeface="Symbol" pitchFamily="18" charset="2"/>
                <a:sym typeface="Symbol" pitchFamily="18" charset="2"/>
              </a:rPr>
              <a:t>	</a:t>
            </a:r>
            <a:r>
              <a:rPr lang="es-EC" sz="1800" smtClean="0"/>
              <a:t>perforación</a:t>
            </a:r>
            <a:r>
              <a:rPr lang="es-EC" smtClean="0"/>
              <a:t> </a:t>
            </a:r>
          </a:p>
          <a:p>
            <a:pPr algn="just" eaLnBrk="1" hangingPunct="1">
              <a:lnSpc>
                <a:spcPct val="90000"/>
              </a:lnSpc>
            </a:pPr>
            <a:endParaRPr lang="es-EC" smtClean="0"/>
          </a:p>
          <a:p>
            <a:pPr algn="just" eaLnBrk="1" hangingPunct="1">
              <a:lnSpc>
                <a:spcPct val="90000"/>
              </a:lnSpc>
              <a:buFont typeface="Wingdings 2" pitchFamily="18" charset="2"/>
              <a:buNone/>
            </a:pPr>
            <a:endParaRPr lang="es-EC" smtClean="0"/>
          </a:p>
          <a:p>
            <a:pPr eaLnBrk="1" hangingPunct="1">
              <a:lnSpc>
                <a:spcPct val="90000"/>
              </a:lnSpc>
            </a:pPr>
            <a:endParaRPr lang="es-ES_tradnl"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8686800" cy="914400"/>
          </a:xfrm>
        </p:spPr>
        <p:txBody>
          <a:bodyPr/>
          <a:lstStyle/>
          <a:p>
            <a:pPr eaLnBrk="1" hangingPunct="1"/>
            <a:r>
              <a:rPr lang="es-EC" sz="2400" b="1" smtClean="0">
                <a:solidFill>
                  <a:schemeClr val="tx1"/>
                </a:solidFill>
              </a:rPr>
              <a:t>FUNCIONES DE FLUIDOS DE COMPLETACI</a:t>
            </a:r>
            <a:r>
              <a:rPr lang="es-EC" altLang="ja-JP" sz="2400" b="1" smtClean="0">
                <a:solidFill>
                  <a:schemeClr val="tx1"/>
                </a:solidFill>
              </a:rPr>
              <a:t>ÓN Y RE-ACONDICIONAMIENTO</a:t>
            </a:r>
            <a:endParaRPr lang="es-ES_tradnl" b="1" smtClean="0">
              <a:solidFill>
                <a:schemeClr val="tx1"/>
              </a:solidFill>
            </a:endParaRPr>
          </a:p>
        </p:txBody>
      </p:sp>
      <p:sp>
        <p:nvSpPr>
          <p:cNvPr id="15363" name="Rectangle 3"/>
          <p:cNvSpPr>
            <a:spLocks noGrp="1" noChangeArrowheads="1"/>
          </p:cNvSpPr>
          <p:nvPr>
            <p:ph sz="half" idx="1"/>
          </p:nvPr>
        </p:nvSpPr>
        <p:spPr>
          <a:xfrm>
            <a:off x="304800" y="1066800"/>
            <a:ext cx="4191000" cy="5486400"/>
          </a:xfrm>
        </p:spPr>
        <p:txBody>
          <a:bodyPr/>
          <a:lstStyle/>
          <a:p>
            <a:pPr eaLnBrk="1" hangingPunct="1"/>
            <a:r>
              <a:rPr lang="es-EC" sz="2000" smtClean="0"/>
              <a:t>1. Estabilizar el Pozo y Controlar Presión Subsuperficial </a:t>
            </a:r>
          </a:p>
          <a:p>
            <a:pPr algn="just" eaLnBrk="1" hangingPunct="1"/>
            <a:endParaRPr lang="es-EC" sz="2000" smtClean="0"/>
          </a:p>
          <a:p>
            <a:pPr eaLnBrk="1" hangingPunct="1"/>
            <a:r>
              <a:rPr lang="es-EC" sz="2000" smtClean="0"/>
              <a:t>2. Proveer Medios para la Suspensión y Transporte de Sólidos dentro del Pozo</a:t>
            </a:r>
          </a:p>
          <a:p>
            <a:pPr eaLnBrk="1" hangingPunct="1"/>
            <a:endParaRPr lang="es-EC" sz="2000" smtClean="0"/>
          </a:p>
          <a:p>
            <a:pPr eaLnBrk="1" hangingPunct="1"/>
            <a:r>
              <a:rPr lang="es-EC" sz="2000" smtClean="0"/>
              <a:t>3. Facilitar Evaluación de Formación y Producción o Inyección de Fluido</a:t>
            </a:r>
          </a:p>
          <a:p>
            <a:pPr eaLnBrk="1" hangingPunct="1"/>
            <a:endParaRPr lang="es-EC" sz="2000" smtClean="0"/>
          </a:p>
          <a:p>
            <a:pPr eaLnBrk="1" hangingPunct="1"/>
            <a:r>
              <a:rPr lang="es-EC" sz="2000" smtClean="0"/>
              <a:t>4. Facilitar la Integridad y Servicio a Largo Plazo del Pozo</a:t>
            </a:r>
            <a:endParaRPr lang="es-EC" sz="2400" smtClean="0"/>
          </a:p>
          <a:p>
            <a:pPr eaLnBrk="1" hangingPunct="1"/>
            <a:endParaRPr lang="es-ES_tradnl" sz="2400" smtClean="0"/>
          </a:p>
        </p:txBody>
      </p:sp>
      <p:sp>
        <p:nvSpPr>
          <p:cNvPr id="15364" name="Rectangle 4"/>
          <p:cNvSpPr>
            <a:spLocks noGrp="1" noChangeArrowheads="1"/>
          </p:cNvSpPr>
          <p:nvPr>
            <p:ph sz="half" idx="2"/>
          </p:nvPr>
        </p:nvSpPr>
        <p:spPr>
          <a:xfrm>
            <a:off x="4648200" y="1066800"/>
            <a:ext cx="4267200" cy="5486400"/>
          </a:xfrm>
        </p:spPr>
        <p:txBody>
          <a:bodyPr/>
          <a:lstStyle/>
          <a:p>
            <a:pPr eaLnBrk="1" hangingPunct="1">
              <a:lnSpc>
                <a:spcPct val="90000"/>
              </a:lnSpc>
            </a:pPr>
            <a:r>
              <a:rPr lang="es-EC" sz="2400" smtClean="0"/>
              <a:t>Puntos  a considerar al seleccionar un fluido de completación o re-acondicionamiento. </a:t>
            </a:r>
          </a:p>
          <a:p>
            <a:pPr lvl="2" algn="just" eaLnBrk="1" hangingPunct="1">
              <a:lnSpc>
                <a:spcPct val="90000"/>
              </a:lnSpc>
            </a:pPr>
            <a:endParaRPr lang="es-EC" sz="1800" smtClean="0"/>
          </a:p>
          <a:p>
            <a:pPr lvl="1" algn="just" eaLnBrk="1" hangingPunct="1">
              <a:lnSpc>
                <a:spcPct val="90000"/>
              </a:lnSpc>
            </a:pPr>
            <a:r>
              <a:rPr lang="es-EC" sz="1800" smtClean="0"/>
              <a:t>Densidad de Fluido </a:t>
            </a:r>
          </a:p>
          <a:p>
            <a:pPr lvl="1" eaLnBrk="1" hangingPunct="1">
              <a:lnSpc>
                <a:spcPct val="90000"/>
              </a:lnSpc>
            </a:pPr>
            <a:r>
              <a:rPr lang="es-EC" sz="1800" smtClean="0"/>
              <a:t>Contenido de Sólidos </a:t>
            </a:r>
          </a:p>
          <a:p>
            <a:pPr lvl="1" eaLnBrk="1" hangingPunct="1">
              <a:lnSpc>
                <a:spcPct val="90000"/>
              </a:lnSpc>
            </a:pPr>
            <a:r>
              <a:rPr lang="es-EC" sz="1800" smtClean="0"/>
              <a:t>Características de Filtrado </a:t>
            </a:r>
          </a:p>
          <a:p>
            <a:pPr lvl="1" eaLnBrk="1" hangingPunct="1">
              <a:lnSpc>
                <a:spcPct val="90000"/>
              </a:lnSpc>
            </a:pPr>
            <a:r>
              <a:rPr lang="es-EC" sz="1800" smtClean="0"/>
              <a:t>Perdida de Fluido </a:t>
            </a:r>
          </a:p>
          <a:p>
            <a:pPr lvl="1" eaLnBrk="1" hangingPunct="1">
              <a:lnSpc>
                <a:spcPct val="90000"/>
              </a:lnSpc>
            </a:pPr>
            <a:r>
              <a:rPr lang="es-EC" sz="1800" smtClean="0"/>
              <a:t>Características Relacionadas con Viscosidad </a:t>
            </a:r>
          </a:p>
          <a:p>
            <a:pPr lvl="1" eaLnBrk="1" hangingPunct="1">
              <a:lnSpc>
                <a:spcPct val="90000"/>
              </a:lnSpc>
            </a:pPr>
            <a:r>
              <a:rPr lang="es-EC" sz="1800" smtClean="0"/>
              <a:t>Productos de Corrosión </a:t>
            </a:r>
          </a:p>
          <a:p>
            <a:pPr lvl="1" eaLnBrk="1" hangingPunct="1">
              <a:lnSpc>
                <a:spcPct val="90000"/>
              </a:lnSpc>
            </a:pPr>
            <a:r>
              <a:rPr lang="es-EC" sz="1800" smtClean="0"/>
              <a:t>Consideraciones  Mecánicas </a:t>
            </a:r>
          </a:p>
          <a:p>
            <a:pPr lvl="1" eaLnBrk="1" hangingPunct="1">
              <a:lnSpc>
                <a:spcPct val="90000"/>
              </a:lnSpc>
            </a:pPr>
            <a:r>
              <a:rPr lang="es-EC" sz="1800" smtClean="0"/>
              <a:t>Beneficio Económico</a:t>
            </a:r>
            <a:r>
              <a:rPr lang="es-EC" sz="2000" smtClean="0"/>
              <a:t> </a:t>
            </a:r>
          </a:p>
          <a:p>
            <a:pPr eaLnBrk="1" hangingPunct="1">
              <a:lnSpc>
                <a:spcPct val="90000"/>
              </a:lnSpc>
            </a:pPr>
            <a:endParaRPr lang="es-ES_tradnl"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28600" y="0"/>
            <a:ext cx="8686800" cy="685800"/>
          </a:xfrm>
        </p:spPr>
        <p:txBody>
          <a:bodyPr/>
          <a:lstStyle/>
          <a:p>
            <a:pPr eaLnBrk="1" fontAlgn="auto" hangingPunct="1">
              <a:spcAft>
                <a:spcPts val="0"/>
              </a:spcAft>
              <a:defRPr/>
            </a:pPr>
            <a:r>
              <a:rPr lang="es-ES_tradnl" sz="2400" smtClean="0"/>
              <a:t>DESCRIPCI</a:t>
            </a:r>
            <a:r>
              <a:rPr lang="es-ES_tradnl" altLang="ja-JP" sz="2400" smtClean="0"/>
              <a:t>ÓN DEL FLUIDO</a:t>
            </a:r>
            <a:endParaRPr lang="es-ES_tradnl" smtClean="0"/>
          </a:p>
        </p:txBody>
      </p:sp>
      <p:graphicFrame>
        <p:nvGraphicFramePr>
          <p:cNvPr id="16" name="15 Tabla"/>
          <p:cNvGraphicFramePr>
            <a:graphicFrameLocks noGrp="1"/>
          </p:cNvGraphicFramePr>
          <p:nvPr/>
        </p:nvGraphicFramePr>
        <p:xfrm>
          <a:off x="2438400" y="990600"/>
          <a:ext cx="4648200" cy="5559425"/>
        </p:xfrm>
        <a:graphic>
          <a:graphicData uri="http://schemas.openxmlformats.org/drawingml/2006/table">
            <a:tbl>
              <a:tblPr/>
              <a:tblGrid>
                <a:gridCol w="1211263"/>
                <a:gridCol w="1204912"/>
                <a:gridCol w="1211263"/>
                <a:gridCol w="1020762"/>
              </a:tblGrid>
              <a:tr h="203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Componente</a:t>
                      </a:r>
                      <a:endParaRPr kumimoji="0" lang="en-US" sz="11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Características</a:t>
                      </a:r>
                      <a:endParaRPr kumimoji="0" lang="en-US" sz="11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Propiedades Físicas Típicas</a:t>
                      </a:r>
                      <a:endParaRPr kumimoji="0" lang="en-US" sz="11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8732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Inhibidor de Arcilla</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Es usado en sistemas de lodos de aguas frescas hasta agua saturada con sal</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Apariencia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Liquido Ambar Oscuro</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pH (solución 2%)</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6.5 - 7.5</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Gravedad Específica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1.07 - 1.09</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Surfactante</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Compuesto no </a:t>
                      </a: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emulsificante</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Previene la formación de emulsión entre salmueras y fluidos de reservorio.</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Apariencia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Liquido Ambar</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Gravedad Específica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1.073</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Inflamación</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&gt; 446 °F</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Congelamiento</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 6 °F</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Anti-espumante</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Desespumante</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a:t>
                      </a: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poliol</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de </a:t>
                      </a: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polieter</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que se utiliza en fluidos de agua dulce y salada. No contiene aceite.</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Apariencia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Liquido Transparente</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inflamación</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365 °F </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fluidez</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 14.8 °F</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Densidad</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8.36 lb/gal</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Cloruro de Potasio</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KCl</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Suministra iones de potasio para inhibir el hinchamiento de arcilla y la dispersión</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Apariencia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Cristales Blancos</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Higroscópico</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Si</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Solubilidad en Agua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25 % en peso</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Gravedad Específica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2.0</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Biocida</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De tipo </a:t>
                      </a:r>
                      <a:r>
                        <a:rPr kumimoji="0" lang="es-ES_tradnl" sz="700" b="0"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aldehido</a:t>
                      </a: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eficaz para el control de bacterias en los fluidos de base agua.</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Gravedad Específica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1.07</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Inflamación</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&gt;200 °F</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Punto de Fluidez</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20 °F</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pH</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3.7 - 4.5</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err="1" smtClean="0">
                          <a:ln>
                            <a:noFill/>
                          </a:ln>
                          <a:solidFill>
                            <a:schemeClr val="tx1"/>
                          </a:solidFill>
                          <a:effectLst/>
                          <a:latin typeface="Arial" pitchFamily="34" charset="0"/>
                          <a:ea typeface="ＭＳ Ｐゴシック" pitchFamily="20" charset="-128"/>
                          <a:cs typeface="Times New Roman" pitchFamily="18" charset="0"/>
                        </a:rPr>
                        <a:t>Secuestrante</a:t>
                      </a:r>
                      <a:r>
                        <a:rPr kumimoji="0" lang="es-ES_tradnl" sz="8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 de Oxígeno</a:t>
                      </a:r>
                      <a:endParaRPr kumimoji="0" lang="en-US" sz="105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Solución de 50% de bisulfato de amonio, usado en lodos con base de agua. Secuestra oxígeno de fluidos, resultando en tasas de corrosión reducidas.</a:t>
                      </a:r>
                      <a:endParaRPr kumimoji="0" lang="en-US" sz="10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29838" marR="298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Apariencia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Liquido Nebuloso</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pH (solución 2%)</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5 - 6</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Gravedad Específica</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700" b="1" i="1"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1.25 - 1.3</a:t>
                      </a:r>
                      <a:endParaRPr kumimoji="0" lang="en-US" sz="1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87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a:noFill/>
                    </a:lnT>
                    <a:lnB>
                      <a:noFill/>
                    </a:lnB>
                    <a:lnTlToBr>
                      <a:noFill/>
                    </a:lnTlToBr>
                    <a:lnBlToTr>
                      <a:noFill/>
                    </a:lnBlToTr>
                    <a:noFill/>
                  </a:tcPr>
                </a:tc>
              </a:tr>
              <a:tr h="203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endParaRPr>
                    </a:p>
                  </a:txBody>
                  <a:tcPr marL="29838" marR="29838" marT="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228600" y="0"/>
            <a:ext cx="8686800" cy="533400"/>
          </a:xfrm>
        </p:spPr>
        <p:txBody>
          <a:bodyPr/>
          <a:lstStyle/>
          <a:p>
            <a:pPr eaLnBrk="1" fontAlgn="auto" hangingPunct="1">
              <a:spcAft>
                <a:spcPts val="0"/>
              </a:spcAft>
              <a:defRPr/>
            </a:pPr>
            <a:r>
              <a:rPr lang="en-US" sz="2400" smtClean="0"/>
              <a:t>PRUEBAS DE COMPATIBILIDAD</a:t>
            </a:r>
          </a:p>
        </p:txBody>
      </p:sp>
      <p:graphicFrame>
        <p:nvGraphicFramePr>
          <p:cNvPr id="3" name="2 Tabla"/>
          <p:cNvGraphicFramePr>
            <a:graphicFrameLocks noGrp="1"/>
          </p:cNvGraphicFramePr>
          <p:nvPr/>
        </p:nvGraphicFramePr>
        <p:xfrm>
          <a:off x="381000" y="609600"/>
          <a:ext cx="6096000" cy="1274763"/>
        </p:xfrm>
        <a:graphic>
          <a:graphicData uri="http://schemas.openxmlformats.org/drawingml/2006/table">
            <a:tbl>
              <a:tblPr/>
              <a:tblGrid>
                <a:gridCol w="1213096"/>
                <a:gridCol w="610363"/>
                <a:gridCol w="610363"/>
                <a:gridCol w="610363"/>
                <a:gridCol w="610363"/>
                <a:gridCol w="610363"/>
                <a:gridCol w="610363"/>
                <a:gridCol w="610363"/>
                <a:gridCol w="610363"/>
              </a:tblGrid>
              <a:tr h="160287">
                <a:tc gridSpan="3">
                  <a:txBody>
                    <a:bodyPr/>
                    <a:lstStyle/>
                    <a:p>
                      <a:pPr algn="l" fontAlgn="b"/>
                      <a:r>
                        <a:rPr lang="es-ES" sz="700" b="1" i="0" u="none" strike="noStrike" dirty="0">
                          <a:solidFill>
                            <a:srgbClr val="000000"/>
                          </a:solidFill>
                          <a:latin typeface="Calibri"/>
                        </a:rPr>
                        <a:t>Pruebas de compatibilidad fluido de Fanny 75 de la arena M1</a:t>
                      </a:r>
                    </a:p>
                  </a:txBody>
                  <a:tcPr marL="7633" marR="7633" marT="763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r>
              <a:tr h="160287">
                <a:tc>
                  <a:txBody>
                    <a:bodyPr/>
                    <a:lstStyle/>
                    <a:p>
                      <a:pPr algn="l" fontAlgn="b"/>
                      <a:endParaRPr lang="en-US" sz="700" b="0" i="0" u="none" strike="noStrike">
                        <a:solidFill>
                          <a:srgbClr val="000000"/>
                        </a:solidFill>
                        <a:latin typeface="Calibri"/>
                      </a:endParaRPr>
                    </a:p>
                  </a:txBody>
                  <a:tcPr marL="7633" marR="7633" marT="763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solidFill>
                            <a:srgbClr val="000000"/>
                          </a:solidFill>
                          <a:latin typeface="Calibri"/>
                        </a:rPr>
                        <a:t>P1</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solidFill>
                            <a:srgbClr val="000000"/>
                          </a:solidFill>
                          <a:latin typeface="Calibri"/>
                        </a:rPr>
                        <a:t>P2</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solidFill>
                            <a:srgbClr val="000000"/>
                          </a:solidFill>
                          <a:latin typeface="Calibri"/>
                        </a:rPr>
                        <a:t>P3</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solidFill>
                            <a:srgbClr val="000000"/>
                          </a:solidFill>
                          <a:latin typeface="Calibri"/>
                        </a:rPr>
                        <a:t>P4</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0287">
                <a:tc>
                  <a:txBody>
                    <a:bodyPr/>
                    <a:lstStyle/>
                    <a:p>
                      <a:pPr algn="l" fontAlgn="b"/>
                      <a:r>
                        <a:rPr lang="en-US" sz="700" b="1" i="0" u="none" strike="noStrike">
                          <a:solidFill>
                            <a:srgbClr val="000000"/>
                          </a:solidFill>
                          <a:latin typeface="Calibri"/>
                        </a:rPr>
                        <a:t>Surfactante</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a:solidFill>
                            <a:srgbClr val="000000"/>
                          </a:solidFill>
                          <a:latin typeface="Calibri"/>
                        </a:rPr>
                        <a:t>0.5</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latin typeface="Calibri"/>
                        </a:rPr>
                        <a:t>1.0</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a:solidFill>
                            <a:srgbClr val="000000"/>
                          </a:solidFill>
                          <a:latin typeface="Calibri"/>
                        </a:rPr>
                        <a:t>1.5</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a:solidFill>
                            <a:srgbClr val="000000"/>
                          </a:solidFill>
                          <a:latin typeface="Calibri"/>
                        </a:rPr>
                        <a:t>2.0</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0287">
                <a:tc>
                  <a:txBody>
                    <a:bodyPr/>
                    <a:lstStyle/>
                    <a:p>
                      <a:pPr algn="l" fontAlgn="b"/>
                      <a:r>
                        <a:rPr lang="en-US" sz="700" b="1" i="0" u="none" strike="noStrike">
                          <a:solidFill>
                            <a:srgbClr val="000000"/>
                          </a:solidFill>
                          <a:latin typeface="Calibri"/>
                        </a:rPr>
                        <a:t>Salmuera NaCl 8.4 lpg</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dirty="0">
                          <a:solidFill>
                            <a:srgbClr val="000000"/>
                          </a:solidFill>
                          <a:latin typeface="Calibri"/>
                        </a:rPr>
                        <a:t>352.3</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latin typeface="Calibri"/>
                        </a:rPr>
                        <a:t>351.9</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a:solidFill>
                            <a:srgbClr val="000000"/>
                          </a:solidFill>
                          <a:latin typeface="Calibri"/>
                        </a:rPr>
                        <a:t>351.4</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a:solidFill>
                            <a:srgbClr val="000000"/>
                          </a:solidFill>
                          <a:latin typeface="Calibri"/>
                        </a:rPr>
                        <a:t>351.0</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2654">
                <a:tc>
                  <a:txBody>
                    <a:bodyPr/>
                    <a:lstStyle/>
                    <a:p>
                      <a:pPr algn="l" fontAlgn="b"/>
                      <a:endParaRPr lang="en-US" sz="700" b="0" i="0" u="none" strike="noStrike">
                        <a:solidFill>
                          <a:srgbClr val="000000"/>
                        </a:solidFill>
                        <a:latin typeface="Calibri"/>
                      </a:endParaRPr>
                    </a:p>
                  </a:txBody>
                  <a:tcPr marL="7633" marR="7633" marT="763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700" b="1" i="0" u="none" strike="noStrike">
                          <a:solidFill>
                            <a:srgbClr val="000000"/>
                          </a:solidFill>
                          <a:latin typeface="Calibri"/>
                        </a:rPr>
                        <a:t>Altura final, ml</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700" b="1" i="0" u="none" strike="noStrike">
                          <a:solidFill>
                            <a:srgbClr val="000000"/>
                          </a:solidFill>
                          <a:latin typeface="Calibri"/>
                        </a:rPr>
                        <a:t>% salmuera recuperada</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Altura final, ml</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700" b="1" i="0" u="none" strike="noStrike">
                          <a:solidFill>
                            <a:srgbClr val="000000"/>
                          </a:solidFill>
                          <a:latin typeface="Calibri"/>
                        </a:rPr>
                        <a:t>% salmuera recuperada</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Altura final, ml</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700" b="1" i="0" u="none" strike="noStrike">
                          <a:solidFill>
                            <a:srgbClr val="000000"/>
                          </a:solidFill>
                          <a:latin typeface="Calibri"/>
                        </a:rPr>
                        <a:t>% salmuera recuperada</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dirty="0" err="1">
                          <a:solidFill>
                            <a:srgbClr val="000000"/>
                          </a:solidFill>
                          <a:latin typeface="Calibri"/>
                        </a:rPr>
                        <a:t>Altura</a:t>
                      </a:r>
                      <a:r>
                        <a:rPr lang="en-US" sz="700" b="1" i="0" u="none" strike="noStrike" dirty="0">
                          <a:solidFill>
                            <a:srgbClr val="000000"/>
                          </a:solidFill>
                          <a:latin typeface="Calibri"/>
                        </a:rPr>
                        <a:t> final, ml</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700" b="1" i="0" u="none" strike="noStrike">
                          <a:solidFill>
                            <a:srgbClr val="000000"/>
                          </a:solidFill>
                          <a:latin typeface="Calibri"/>
                        </a:rPr>
                        <a:t>% salmuera recuperada</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87">
                <a:tc>
                  <a:txBody>
                    <a:bodyPr/>
                    <a:lstStyle/>
                    <a:p>
                      <a:pPr algn="l" fontAlgn="b"/>
                      <a:r>
                        <a:rPr lang="en-US" sz="700" b="1" i="0" u="none" strike="noStrike">
                          <a:solidFill>
                            <a:srgbClr val="000000"/>
                          </a:solidFill>
                          <a:latin typeface="Calibri"/>
                        </a:rPr>
                        <a:t>Tiempo</a:t>
                      </a:r>
                    </a:p>
                  </a:txBody>
                  <a:tcPr marL="7633" marR="7633" marT="763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287">
                <a:tc>
                  <a:txBody>
                    <a:bodyPr/>
                    <a:lstStyle/>
                    <a:p>
                      <a:pPr algn="r" fontAlgn="b"/>
                      <a:r>
                        <a:rPr lang="en-US" sz="700" b="0" i="0" u="none" strike="noStrike">
                          <a:solidFill>
                            <a:srgbClr val="000000"/>
                          </a:solidFill>
                          <a:latin typeface="Calibri"/>
                        </a:rPr>
                        <a:t>90</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Calibri"/>
                        </a:rPr>
                        <a:t> </a:t>
                      </a:r>
                    </a:p>
                  </a:txBody>
                  <a:tcPr marL="7633" marR="7633" marT="76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Calibri"/>
                        </a:rPr>
                        <a:t> </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24.0</a:t>
                      </a:r>
                    </a:p>
                  </a:txBody>
                  <a:tcPr marL="7633" marR="7633" marT="76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120.0</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24.5</a:t>
                      </a:r>
                    </a:p>
                  </a:txBody>
                  <a:tcPr marL="7633" marR="7633" marT="76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122.5</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latin typeface="Calibri"/>
                        </a:rPr>
                        <a:t>25.4</a:t>
                      </a:r>
                    </a:p>
                  </a:txBody>
                  <a:tcPr marL="7633" marR="7633" marT="76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127.0</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87">
                <a:tc>
                  <a:txBody>
                    <a:bodyPr/>
                    <a:lstStyle/>
                    <a:p>
                      <a:pPr algn="r" fontAlgn="b"/>
                      <a:r>
                        <a:rPr lang="en-US" sz="700" b="0" i="0" u="none" strike="noStrike">
                          <a:solidFill>
                            <a:srgbClr val="000000"/>
                          </a:solidFill>
                          <a:latin typeface="Calibri"/>
                        </a:rPr>
                        <a:t>120</a:t>
                      </a:r>
                    </a:p>
                  </a:txBody>
                  <a:tcPr marL="7633" marR="7633" marT="76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23.0</a:t>
                      </a:r>
                    </a:p>
                  </a:txBody>
                  <a:tcPr marL="7633" marR="7633" marT="76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latin typeface="Calibri"/>
                        </a:rPr>
                        <a:t>115.0</a:t>
                      </a:r>
                    </a:p>
                  </a:txBody>
                  <a:tcPr marL="7633" marR="7633" marT="76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latin typeface="Calibri"/>
                      </a:endParaRPr>
                    </a:p>
                  </a:txBody>
                  <a:tcPr marL="7633" marR="7633" marT="763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latin typeface="Calibri"/>
                      </a:endParaRPr>
                    </a:p>
                  </a:txBody>
                  <a:tcPr marL="7633" marR="7633" marT="76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latin typeface="Calibri"/>
                      </a:endParaRPr>
                    </a:p>
                  </a:txBody>
                  <a:tcPr marL="7633" marR="7633" marT="7633"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5" name="4 Tabla"/>
          <p:cNvGraphicFramePr>
            <a:graphicFrameLocks noGrp="1"/>
          </p:cNvGraphicFramePr>
          <p:nvPr/>
        </p:nvGraphicFramePr>
        <p:xfrm>
          <a:off x="381000" y="2057400"/>
          <a:ext cx="3035300" cy="2181225"/>
        </p:xfrm>
        <a:graphic>
          <a:graphicData uri="http://schemas.openxmlformats.org/drawingml/2006/table">
            <a:tbl>
              <a:tblPr/>
              <a:tblGrid>
                <a:gridCol w="1512892"/>
                <a:gridCol w="761204"/>
                <a:gridCol w="761204"/>
              </a:tblGrid>
              <a:tr h="200025">
                <a:tc>
                  <a:txBody>
                    <a:bodyPr/>
                    <a:lstStyle/>
                    <a:p>
                      <a:pPr algn="just" fontAlgn="t"/>
                      <a:endParaRPr lang="en-US" sz="800" b="0" i="0" u="none" strike="noStrike" dirty="0">
                        <a:solidFill>
                          <a:srgbClr val="000000"/>
                        </a:solidFill>
                        <a:latin typeface="Arial"/>
                      </a:endParaRP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es-ES" sz="800" b="1" i="0" u="none" strike="noStrike" dirty="0" smtClean="0">
                          <a:solidFill>
                            <a:srgbClr val="000000"/>
                          </a:solidFill>
                          <a:latin typeface="Arial"/>
                        </a:rPr>
                        <a:t>PRUEBA</a:t>
                      </a:r>
                      <a:r>
                        <a:rPr lang="es-ES" sz="800" b="1" i="0" u="none" strike="noStrike" baseline="0" dirty="0" smtClean="0">
                          <a:solidFill>
                            <a:srgbClr val="000000"/>
                          </a:solidFill>
                          <a:latin typeface="Arial"/>
                        </a:rPr>
                        <a:t> 2</a:t>
                      </a:r>
                      <a:endParaRPr lang="es-ES" sz="800" b="1"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just" fontAlgn="t"/>
                      <a:r>
                        <a:rPr lang="es-ES" sz="800" b="1" i="0" u="none" strike="noStrike">
                          <a:solidFill>
                            <a:srgbClr val="000000"/>
                          </a:solidFill>
                          <a:latin typeface="Arial"/>
                        </a:rPr>
                        <a:t>Inhibidor de arcilla (lb/bbl)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just" fontAlgn="t"/>
                      <a:r>
                        <a:rPr lang="es-ES" sz="800" b="1" i="0" u="none" strike="noStrike">
                          <a:solidFill>
                            <a:srgbClr val="000000"/>
                          </a:solidFill>
                          <a:latin typeface="Arial"/>
                        </a:rPr>
                        <a:t>Anti espumante (lb/bbl)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just" fontAlgn="t"/>
                      <a:r>
                        <a:rPr lang="es-ES" sz="800" b="1" i="0" u="none" strike="noStrike">
                          <a:solidFill>
                            <a:srgbClr val="000000"/>
                          </a:solidFill>
                          <a:latin typeface="Arial"/>
                        </a:rPr>
                        <a:t>Surfactante (lb/bbl)</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95275">
                <a:tc>
                  <a:txBody>
                    <a:bodyPr/>
                    <a:lstStyle/>
                    <a:p>
                      <a:pPr algn="just" fontAlgn="t"/>
                      <a:r>
                        <a:rPr lang="es-ES" sz="800" b="1" i="0" u="none" strike="noStrike">
                          <a:solidFill>
                            <a:srgbClr val="000000"/>
                          </a:solidFill>
                          <a:latin typeface="Arial"/>
                        </a:rPr>
                        <a:t>Secuestrante de Oxigeno (lb/bbl)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just" fontAlgn="t"/>
                      <a:r>
                        <a:rPr lang="es-ES" sz="800" b="1" i="0" u="none" strike="noStrike">
                          <a:solidFill>
                            <a:srgbClr val="000000"/>
                          </a:solidFill>
                          <a:latin typeface="Arial"/>
                        </a:rPr>
                        <a:t>Biocida (lb/bbl)</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95275">
                <a:tc>
                  <a:txBody>
                    <a:bodyPr/>
                    <a:lstStyle/>
                    <a:p>
                      <a:pPr algn="just" fontAlgn="t"/>
                      <a:r>
                        <a:rPr lang="es-ES" sz="800" b="1" i="0" u="none" strike="noStrike">
                          <a:solidFill>
                            <a:srgbClr val="000000"/>
                          </a:solidFill>
                          <a:latin typeface="Arial"/>
                        </a:rPr>
                        <a:t>Salmuera NaCl 8.4 lpg (lb/bbl)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349.8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endParaRPr lang="en-US" sz="8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n-US" sz="800" b="1" i="0" u="none" strike="noStrike">
                          <a:solidFill>
                            <a:srgbClr val="000000"/>
                          </a:solidFill>
                          <a:latin typeface="Calibri"/>
                        </a:rPr>
                        <a:t>Altura Final, ml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a:solidFill>
                            <a:srgbClr val="000000"/>
                          </a:solidFill>
                          <a:latin typeface="Calibri"/>
                        </a:rPr>
                        <a:t>% salmuera recuperada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just" fontAlgn="t"/>
                      <a:r>
                        <a:rPr lang="en-US" sz="800" b="1" i="0" u="none" strike="noStrike">
                          <a:solidFill>
                            <a:srgbClr val="000000"/>
                          </a:solidFill>
                          <a:latin typeface="Arial"/>
                        </a:rPr>
                        <a:t>Tiempo</a:t>
                      </a: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00025">
                <a:tc>
                  <a:txBody>
                    <a:bodyPr/>
                    <a:lstStyle/>
                    <a:p>
                      <a:pPr algn="r" fontAlgn="b"/>
                      <a:r>
                        <a:rPr lang="en-US" sz="800" b="0" i="0" u="none" strike="noStrike">
                          <a:solidFill>
                            <a:srgbClr val="000000"/>
                          </a:solidFill>
                          <a:latin typeface="Calibri"/>
                        </a:rPr>
                        <a:t>90.0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48.0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96.0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81000" y="4419600"/>
          <a:ext cx="3048000" cy="2209800"/>
        </p:xfrm>
        <a:graphic>
          <a:graphicData uri="http://schemas.openxmlformats.org/drawingml/2006/table">
            <a:tbl>
              <a:tblPr/>
              <a:tblGrid>
                <a:gridCol w="1519222"/>
                <a:gridCol w="764389"/>
                <a:gridCol w="764389"/>
              </a:tblGrid>
              <a:tr h="185623">
                <a:tc>
                  <a:txBody>
                    <a:bodyPr/>
                    <a:lstStyle/>
                    <a:p>
                      <a:pPr algn="just" fontAlgn="t"/>
                      <a:endParaRPr lang="en-US" sz="800" b="0" i="0" u="none" strike="noStrike" dirty="0">
                        <a:solidFill>
                          <a:srgbClr val="000000"/>
                        </a:solidFill>
                        <a:latin typeface="Arial"/>
                      </a:endParaRP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es-ES" sz="800" b="1" i="0" u="none" strike="noStrike" dirty="0" smtClean="0">
                          <a:solidFill>
                            <a:srgbClr val="000000"/>
                          </a:solidFill>
                          <a:latin typeface="Arial"/>
                        </a:rPr>
                        <a:t>PRUEBA</a:t>
                      </a:r>
                      <a:r>
                        <a:rPr lang="es-ES" sz="800" b="1" i="0" u="none" strike="noStrike" baseline="0" dirty="0" smtClean="0">
                          <a:solidFill>
                            <a:srgbClr val="000000"/>
                          </a:solidFill>
                          <a:latin typeface="Arial"/>
                        </a:rPr>
                        <a:t> 3</a:t>
                      </a:r>
                      <a:endParaRPr lang="en-US" sz="800" b="1"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5623">
                <a:tc>
                  <a:txBody>
                    <a:bodyPr/>
                    <a:lstStyle/>
                    <a:p>
                      <a:pPr algn="just" fontAlgn="t"/>
                      <a:r>
                        <a:rPr lang="es-ES" sz="800" b="1" i="0" u="none" strike="noStrike">
                          <a:solidFill>
                            <a:srgbClr val="000000"/>
                          </a:solidFill>
                          <a:latin typeface="Arial"/>
                        </a:rPr>
                        <a:t>Soda Caústica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0.1</a:t>
                      </a:r>
                      <a:endParaRPr lang="en-US" sz="8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5623">
                <a:tc>
                  <a:txBody>
                    <a:bodyPr/>
                    <a:lstStyle/>
                    <a:p>
                      <a:pPr algn="just" fontAlgn="t"/>
                      <a:r>
                        <a:rPr lang="es-ES" sz="800" b="1" i="0" u="none" strike="noStrike">
                          <a:solidFill>
                            <a:srgbClr val="000000"/>
                          </a:solidFill>
                          <a:latin typeface="Arial"/>
                        </a:rPr>
                        <a:t>Inhibidor de arcilla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2.5</a:t>
                      </a:r>
                      <a:endParaRPr lang="en-US" sz="8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5623">
                <a:tc>
                  <a:txBody>
                    <a:bodyPr/>
                    <a:lstStyle/>
                    <a:p>
                      <a:pPr algn="just" fontAlgn="t"/>
                      <a:r>
                        <a:rPr lang="es-ES" sz="800" b="1" i="0" u="none" strike="noStrike">
                          <a:solidFill>
                            <a:srgbClr val="000000"/>
                          </a:solidFill>
                          <a:latin typeface="Arial"/>
                        </a:rPr>
                        <a:t>Anti espumante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dirty="0">
                          <a:solidFill>
                            <a:srgbClr val="000000"/>
                          </a:solidFill>
                          <a:latin typeface="Arial"/>
                        </a:rPr>
                        <a:t>0.2</a:t>
                      </a:r>
                      <a:endParaRPr lang="en-US" sz="8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5623">
                <a:tc>
                  <a:txBody>
                    <a:bodyPr/>
                    <a:lstStyle/>
                    <a:p>
                      <a:pPr algn="just" fontAlgn="t"/>
                      <a:r>
                        <a:rPr lang="es-ES" sz="800" b="1" i="0" u="none" strike="noStrike">
                          <a:solidFill>
                            <a:srgbClr val="000000"/>
                          </a:solidFill>
                          <a:latin typeface="Arial"/>
                        </a:rPr>
                        <a:t>Surfactante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1</a:t>
                      </a:r>
                      <a:endParaRPr lang="en-US" sz="8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74015">
                <a:tc>
                  <a:txBody>
                    <a:bodyPr/>
                    <a:lstStyle/>
                    <a:p>
                      <a:pPr algn="just" fontAlgn="t"/>
                      <a:r>
                        <a:rPr lang="es-ES" sz="800" b="1" i="0" u="none" strike="noStrike">
                          <a:solidFill>
                            <a:srgbClr val="000000"/>
                          </a:solidFill>
                          <a:latin typeface="Arial"/>
                        </a:rPr>
                        <a:t>Secuestrante de Oxigeno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dirty="0">
                          <a:solidFill>
                            <a:srgbClr val="000000"/>
                          </a:solidFill>
                          <a:latin typeface="Arial"/>
                        </a:rPr>
                        <a:t>1</a:t>
                      </a:r>
                      <a:endParaRPr lang="en-US" sz="800" b="0" i="0" u="none" strike="noStrike" dirty="0">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5623">
                <a:tc>
                  <a:txBody>
                    <a:bodyPr/>
                    <a:lstStyle/>
                    <a:p>
                      <a:pPr algn="just" fontAlgn="t"/>
                      <a:r>
                        <a:rPr lang="es-ES" sz="800" b="1" i="0" u="none" strike="noStrike">
                          <a:solidFill>
                            <a:srgbClr val="000000"/>
                          </a:solidFill>
                          <a:latin typeface="Arial"/>
                        </a:rPr>
                        <a:t>Biocida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0.2</a:t>
                      </a:r>
                      <a:endParaRPr lang="en-US" sz="8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74015">
                <a:tc>
                  <a:txBody>
                    <a:bodyPr/>
                    <a:lstStyle/>
                    <a:p>
                      <a:pPr algn="just" fontAlgn="t"/>
                      <a:r>
                        <a:rPr lang="es-ES" sz="800" b="1" i="0" u="none" strike="noStrike">
                          <a:solidFill>
                            <a:srgbClr val="000000"/>
                          </a:solidFill>
                          <a:latin typeface="Arial"/>
                        </a:rPr>
                        <a:t>Salmuera NaCl 8.4 lpg (lb/bbl)</a:t>
                      </a:r>
                      <a:endParaRPr lang="en-US" sz="800" b="1"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s-ES" sz="800" b="0" i="0" u="none" strike="noStrike">
                          <a:solidFill>
                            <a:srgbClr val="000000"/>
                          </a:solidFill>
                          <a:latin typeface="Arial"/>
                        </a:rPr>
                        <a:t>349.8</a:t>
                      </a:r>
                      <a:endParaRPr lang="en-US" sz="800" b="0" i="0" u="none" strike="noStrike">
                        <a:solidFill>
                          <a:srgbClr val="000000"/>
                        </a:solidFill>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6784">
                <a:tc>
                  <a:txBody>
                    <a:bodyPr/>
                    <a:lstStyle/>
                    <a:p>
                      <a:pPr algn="l" fontAlgn="b"/>
                      <a:endParaRPr lang="en-US" sz="8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n-US" sz="800" b="1" i="0" u="none" strike="noStrike">
                          <a:solidFill>
                            <a:srgbClr val="000000"/>
                          </a:solidFill>
                          <a:latin typeface="Calibri"/>
                        </a:rPr>
                        <a:t>Altura Final, ml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a:solidFill>
                            <a:srgbClr val="000000"/>
                          </a:solidFill>
                          <a:latin typeface="Calibri"/>
                        </a:rPr>
                        <a:t>% salmuera recuperada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23">
                <a:tc>
                  <a:txBody>
                    <a:bodyPr/>
                    <a:lstStyle/>
                    <a:p>
                      <a:pPr algn="just" fontAlgn="t"/>
                      <a:r>
                        <a:rPr lang="en-US" sz="800" b="1" i="0" u="none" strike="noStrike">
                          <a:solidFill>
                            <a:srgbClr val="000000"/>
                          </a:solidFill>
                          <a:latin typeface="Arial"/>
                        </a:rPr>
                        <a:t>Tiempo</a:t>
                      </a: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185623">
                <a:tc>
                  <a:txBody>
                    <a:bodyPr/>
                    <a:lstStyle/>
                    <a:p>
                      <a:pPr algn="r" fontAlgn="b"/>
                      <a:r>
                        <a:rPr lang="en-US" sz="800" b="0" i="0" u="none" strike="noStrike">
                          <a:solidFill>
                            <a:srgbClr val="000000"/>
                          </a:solidFill>
                          <a:latin typeface="Calibri"/>
                        </a:rPr>
                        <a:t>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58.0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116.0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038600" y="2133600"/>
          <a:ext cx="4559300" cy="1390650"/>
        </p:xfrm>
        <a:graphic>
          <a:graphicData uri="http://schemas.openxmlformats.org/drawingml/2006/table">
            <a:tbl>
              <a:tblPr/>
              <a:tblGrid>
                <a:gridCol w="1513421"/>
                <a:gridCol w="761470"/>
                <a:gridCol w="761470"/>
                <a:gridCol w="761470"/>
                <a:gridCol w="761470"/>
              </a:tblGrid>
              <a:tr h="200025">
                <a:tc gridSpan="4">
                  <a:txBody>
                    <a:bodyPr/>
                    <a:lstStyle/>
                    <a:p>
                      <a:pPr algn="l" fontAlgn="b"/>
                      <a:r>
                        <a:rPr lang="es-ES" sz="900" b="1" i="0" u="none" strike="noStrike" dirty="0">
                          <a:solidFill>
                            <a:srgbClr val="000000"/>
                          </a:solidFill>
                          <a:latin typeface="Calibri"/>
                        </a:rPr>
                        <a:t>Pruebas de compatibilidad fluido de Fanny 70 de la arena U inferior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00025">
                <a:tc>
                  <a:txBody>
                    <a:bodyPr/>
                    <a:lstStyle/>
                    <a:p>
                      <a:pPr algn="l" fontAlgn="b"/>
                      <a:endParaRPr lang="en-US" sz="9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a:solidFill>
                            <a:srgbClr val="000000"/>
                          </a:solidFill>
                          <a:latin typeface="Calibri"/>
                        </a:rPr>
                        <a:t>P1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latin typeface="Calibri"/>
                        </a:rPr>
                        <a:t>P2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l" fontAlgn="b"/>
                      <a:r>
                        <a:rPr lang="en-US" sz="900" b="1" i="0" u="none" strike="noStrike">
                          <a:solidFill>
                            <a:srgbClr val="000000"/>
                          </a:solidFill>
                          <a:latin typeface="Calibri"/>
                        </a:rPr>
                        <a:t>Surfactante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9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0" i="0" u="none" strike="noStrike">
                          <a:solidFill>
                            <a:srgbClr val="000000"/>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l" fontAlgn="b"/>
                      <a:r>
                        <a:rPr lang="en-US" sz="900" b="1" i="0" u="none" strike="noStrike" dirty="0" err="1">
                          <a:solidFill>
                            <a:srgbClr val="000000"/>
                          </a:solidFill>
                          <a:latin typeface="Calibri"/>
                        </a:rPr>
                        <a:t>Salmuera</a:t>
                      </a:r>
                      <a:r>
                        <a:rPr lang="en-US" sz="900" b="1" i="0" u="none" strike="noStrike" dirty="0">
                          <a:solidFill>
                            <a:srgbClr val="000000"/>
                          </a:solidFill>
                          <a:latin typeface="Calibri"/>
                        </a:rPr>
                        <a:t> </a:t>
                      </a:r>
                      <a:r>
                        <a:rPr lang="en-US" sz="900" b="1" i="0" u="none" strike="noStrike" dirty="0" err="1">
                          <a:solidFill>
                            <a:srgbClr val="000000"/>
                          </a:solidFill>
                          <a:latin typeface="Calibri"/>
                        </a:rPr>
                        <a:t>NaCl</a:t>
                      </a:r>
                      <a:r>
                        <a:rPr lang="en-US" sz="900" b="1" i="0" u="none" strike="noStrike" dirty="0">
                          <a:solidFill>
                            <a:srgbClr val="000000"/>
                          </a:solidFill>
                          <a:latin typeface="Calibri"/>
                        </a:rPr>
                        <a:t> 8.4 </a:t>
                      </a:r>
                      <a:r>
                        <a:rPr lang="en-US" sz="900" b="1" i="0" u="none" strike="noStrike" dirty="0" err="1">
                          <a:solidFill>
                            <a:srgbClr val="000000"/>
                          </a:solidFill>
                          <a:latin typeface="Calibri"/>
                        </a:rPr>
                        <a:t>lpg</a:t>
                      </a:r>
                      <a:endParaRPr lang="en-US" sz="9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900" b="0" i="0" u="none" strike="noStrike">
                          <a:solidFill>
                            <a:srgbClr val="000000"/>
                          </a:solidFill>
                          <a:latin typeface="Calibri"/>
                        </a:rPr>
                        <a:t>351.9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0" i="0" u="none" strike="noStrike">
                          <a:solidFill>
                            <a:srgbClr val="000000"/>
                          </a:solidFill>
                          <a:latin typeface="Calibri"/>
                        </a:rPr>
                        <a:t>351.0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endParaRPr lang="en-US" sz="9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900" b="1" i="0" u="none" strike="noStrike">
                          <a:solidFill>
                            <a:srgbClr val="000000"/>
                          </a:solidFill>
                          <a:latin typeface="Calibri"/>
                        </a:rPr>
                        <a:t>Altura final, ml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salmuera recuperada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err="1">
                          <a:solidFill>
                            <a:srgbClr val="000000"/>
                          </a:solidFill>
                          <a:latin typeface="Calibri"/>
                        </a:rPr>
                        <a:t>Altura</a:t>
                      </a:r>
                      <a:r>
                        <a:rPr lang="en-US" sz="900" b="1" i="0" u="none" strike="noStrike" dirty="0">
                          <a:solidFill>
                            <a:srgbClr val="000000"/>
                          </a:solidFill>
                          <a:latin typeface="Calibri"/>
                        </a:rPr>
                        <a:t> final, ml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salmuera recuperada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r>
                        <a:rPr lang="en-US" sz="900" b="1" i="0" u="none" strike="noStrike">
                          <a:solidFill>
                            <a:srgbClr val="000000"/>
                          </a:solidFill>
                          <a:latin typeface="Calibri"/>
                        </a:rPr>
                        <a:t>Tiempo</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algn="r" fontAlgn="b"/>
                      <a:r>
                        <a:rPr lang="en-US" sz="900" b="0" i="0" u="none" strike="noStrike">
                          <a:solidFill>
                            <a:srgbClr val="000000"/>
                          </a:solidFill>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76.0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152.0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83.0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166.0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544" name="Picture 1"/>
          <p:cNvPicPr>
            <a:picLocks noChangeAspect="1" noChangeArrowheads="1"/>
          </p:cNvPicPr>
          <p:nvPr/>
        </p:nvPicPr>
        <p:blipFill>
          <a:blip r:embed="rId2"/>
          <a:srcRect/>
          <a:stretch>
            <a:fillRect/>
          </a:stretch>
        </p:blipFill>
        <p:spPr bwMode="auto">
          <a:xfrm>
            <a:off x="3581400" y="4267200"/>
            <a:ext cx="5302250" cy="142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0" y="0"/>
            <a:ext cx="8839200" cy="533400"/>
          </a:xfrm>
        </p:spPr>
        <p:txBody>
          <a:bodyPr/>
          <a:lstStyle/>
          <a:p>
            <a:pPr eaLnBrk="1" fontAlgn="auto" hangingPunct="1">
              <a:spcAft>
                <a:spcPts val="0"/>
              </a:spcAft>
              <a:defRPr/>
            </a:pPr>
            <a:r>
              <a:rPr lang="en-US" sz="2400" smtClean="0"/>
              <a:t>PRUEBAS DE PERMEABILIDAD</a:t>
            </a:r>
          </a:p>
        </p:txBody>
      </p:sp>
      <p:graphicFrame>
        <p:nvGraphicFramePr>
          <p:cNvPr id="3" name="2 Tabla"/>
          <p:cNvGraphicFramePr>
            <a:graphicFrameLocks noGrp="1"/>
          </p:cNvGraphicFramePr>
          <p:nvPr/>
        </p:nvGraphicFramePr>
        <p:xfrm>
          <a:off x="304800" y="838200"/>
          <a:ext cx="2971800" cy="762000"/>
        </p:xfrm>
        <a:graphic>
          <a:graphicData uri="http://schemas.openxmlformats.org/drawingml/2006/table">
            <a:tbl>
              <a:tblPr/>
              <a:tblGrid>
                <a:gridCol w="1828800"/>
                <a:gridCol w="1143000"/>
              </a:tblGrid>
              <a:tr h="0">
                <a:tc>
                  <a:txBody>
                    <a:bodyPr/>
                    <a:lstStyle/>
                    <a:p>
                      <a:pPr marL="0" marR="0" algn="just">
                        <a:spcBef>
                          <a:spcPts val="0"/>
                        </a:spcBef>
                        <a:spcAft>
                          <a:spcPts val="0"/>
                        </a:spcAft>
                      </a:pPr>
                      <a:r>
                        <a:rPr lang="es-ES" sz="1000" b="1" dirty="0">
                          <a:latin typeface="Arial"/>
                          <a:ea typeface="SimSun"/>
                          <a:cs typeface="Times New Roman"/>
                        </a:rPr>
                        <a:t>Compañía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AndesPetroleum</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Nombre de Pozo</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Fanny 18B 67</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Profundidad de la Muestra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9110’</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Tipo de Roca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Arenisca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Formación</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M1</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304800" y="1676400"/>
          <a:ext cx="3733800" cy="609600"/>
        </p:xfrm>
        <a:graphic>
          <a:graphicData uri="http://schemas.openxmlformats.org/drawingml/2006/table">
            <a:tbl>
              <a:tblPr/>
              <a:tblGrid>
                <a:gridCol w="1674032"/>
                <a:gridCol w="2059768"/>
              </a:tblGrid>
              <a:tr h="0">
                <a:tc>
                  <a:txBody>
                    <a:bodyPr/>
                    <a:lstStyle/>
                    <a:p>
                      <a:pPr marL="0" marR="0" algn="just">
                        <a:spcBef>
                          <a:spcPts val="0"/>
                        </a:spcBef>
                        <a:spcAft>
                          <a:spcPts val="0"/>
                        </a:spcAft>
                      </a:pPr>
                      <a:r>
                        <a:rPr lang="es-ES" sz="1000" b="1" dirty="0">
                          <a:latin typeface="Arial"/>
                          <a:ea typeface="SimSun"/>
                          <a:cs typeface="Times New Roman"/>
                        </a:rPr>
                        <a:t>Tipo de Fluido de Prueba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Fluido de Re-acondicionamiento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Producto de Prueba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Anti – </a:t>
                      </a:r>
                      <a:r>
                        <a:rPr lang="es-ES" sz="1000" dirty="0" err="1">
                          <a:latin typeface="Arial"/>
                          <a:ea typeface="SimSun"/>
                          <a:cs typeface="Times New Roman"/>
                        </a:rPr>
                        <a:t>asfálteno</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Fluido Permeabilidad</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LVT 200</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Temperatura de Prueba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160 F</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04800" y="2362200"/>
          <a:ext cx="2743200" cy="533400"/>
        </p:xfrm>
        <a:graphic>
          <a:graphicData uri="http://schemas.openxmlformats.org/drawingml/2006/table">
            <a:tbl>
              <a:tblPr/>
              <a:tblGrid>
                <a:gridCol w="2159955"/>
                <a:gridCol w="583245"/>
              </a:tblGrid>
              <a:tr h="213360">
                <a:tc>
                  <a:txBody>
                    <a:bodyPr/>
                    <a:lstStyle/>
                    <a:p>
                      <a:pPr marL="0" marR="0" algn="just">
                        <a:spcBef>
                          <a:spcPts val="0"/>
                        </a:spcBef>
                        <a:spcAft>
                          <a:spcPts val="0"/>
                        </a:spcAft>
                      </a:pPr>
                      <a:r>
                        <a:rPr lang="es-ES" sz="1050" b="1" dirty="0">
                          <a:latin typeface="Arial"/>
                          <a:ea typeface="SimSun"/>
                          <a:cs typeface="Times New Roman"/>
                        </a:rPr>
                        <a:t>Permeabilidad Inicial, </a:t>
                      </a:r>
                      <a:r>
                        <a:rPr lang="es-ES" sz="1050" b="1" dirty="0" err="1">
                          <a:latin typeface="Arial"/>
                          <a:ea typeface="SimSun"/>
                          <a:cs typeface="Times New Roman"/>
                        </a:rPr>
                        <a:t>md</a:t>
                      </a:r>
                      <a:endParaRPr lang="en-US" sz="105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1741.3</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Permeabilidad</a:t>
                      </a:r>
                      <a:r>
                        <a:rPr lang="es-ES" sz="1050" b="1" dirty="0">
                          <a:latin typeface="Arial"/>
                          <a:ea typeface="SimSun"/>
                          <a:cs typeface="Times New Roman"/>
                        </a:rPr>
                        <a:t> de Retorno, </a:t>
                      </a:r>
                      <a:r>
                        <a:rPr lang="es-ES" sz="1050" b="1" dirty="0" err="1">
                          <a:latin typeface="Arial"/>
                          <a:ea typeface="SimSun"/>
                          <a:cs typeface="Times New Roman"/>
                        </a:rPr>
                        <a:t>md</a:t>
                      </a:r>
                      <a:endParaRPr lang="en-US" sz="105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2234.7</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50" b="1" dirty="0">
                          <a:latin typeface="Arial"/>
                          <a:ea typeface="SimSun"/>
                          <a:cs typeface="Times New Roman"/>
                        </a:rPr>
                        <a:t>% Permeabilidad de Retorno</a:t>
                      </a:r>
                      <a:endParaRPr lang="en-US" sz="105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128 </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86" name="Rectangle 1"/>
          <p:cNvSpPr>
            <a:spLocks noChangeArrowheads="1"/>
          </p:cNvSpPr>
          <p:nvPr/>
        </p:nvSpPr>
        <p:spPr bwMode="auto">
          <a:xfrm>
            <a:off x="0" y="0"/>
            <a:ext cx="184150" cy="600075"/>
          </a:xfrm>
          <a:prstGeom prst="rect">
            <a:avLst/>
          </a:prstGeom>
          <a:noFill/>
          <a:ln w="9525">
            <a:noFill/>
            <a:miter lim="800000"/>
            <a:headEnd/>
            <a:tailEnd/>
          </a:ln>
        </p:spPr>
        <p:txBody>
          <a:bodyPr wrap="none" anchor="ctr">
            <a:spAutoFit/>
          </a:bodyPr>
          <a:lstStyle/>
          <a:p>
            <a:endParaRPr lang="en-US" altLang="zh-CN" sz="900"/>
          </a:p>
          <a:p>
            <a:endParaRPr lang="en-US" altLang="zh-CN"/>
          </a:p>
        </p:txBody>
      </p:sp>
      <p:sp>
        <p:nvSpPr>
          <p:cNvPr id="18487" name="6 Rectángulo"/>
          <p:cNvSpPr>
            <a:spLocks noChangeArrowheads="1"/>
          </p:cNvSpPr>
          <p:nvPr/>
        </p:nvSpPr>
        <p:spPr bwMode="auto">
          <a:xfrm>
            <a:off x="228600" y="533400"/>
            <a:ext cx="919163" cy="276225"/>
          </a:xfrm>
          <a:prstGeom prst="rect">
            <a:avLst/>
          </a:prstGeom>
          <a:noFill/>
          <a:ln w="9525">
            <a:noFill/>
            <a:miter lim="800000"/>
            <a:headEnd/>
            <a:tailEnd/>
          </a:ln>
        </p:spPr>
        <p:txBody>
          <a:bodyPr wrap="none">
            <a:spAutoFit/>
          </a:bodyPr>
          <a:lstStyle/>
          <a:p>
            <a:r>
              <a:rPr lang="es-ES" altLang="zh-CN" sz="1200" b="1" i="1">
                <a:solidFill>
                  <a:srgbClr val="000000"/>
                </a:solidFill>
                <a:cs typeface="Arial" pitchFamily="34" charset="0"/>
              </a:rPr>
              <a:t>Prueba #1</a:t>
            </a:r>
            <a:endParaRPr lang="en-US" altLang="zh-CN" sz="900">
              <a:solidFill>
                <a:srgbClr val="000000"/>
              </a:solidFill>
            </a:endParaRPr>
          </a:p>
        </p:txBody>
      </p:sp>
      <p:pic>
        <p:nvPicPr>
          <p:cNvPr id="15416" name="Imagen 1"/>
          <p:cNvPicPr>
            <a:picLocks noChangeAspect="1" noChangeArrowheads="1"/>
          </p:cNvPicPr>
          <p:nvPr/>
        </p:nvPicPr>
        <p:blipFill>
          <a:blip r:embed="rId2"/>
          <a:srcRect/>
          <a:stretch>
            <a:fillRect/>
          </a:stretch>
        </p:blipFill>
        <p:spPr bwMode="auto">
          <a:xfrm>
            <a:off x="1219200" y="1066800"/>
            <a:ext cx="6411913" cy="4267200"/>
          </a:xfrm>
          <a:prstGeom prst="rect">
            <a:avLst/>
          </a:prstGeom>
          <a:noFill/>
          <a:ln w="9525">
            <a:solidFill>
              <a:schemeClr val="tx1"/>
            </a:solidFill>
            <a:miter lim="800000"/>
            <a:headEnd/>
            <a:tailEnd/>
          </a:ln>
        </p:spPr>
      </p:pic>
      <p:pic>
        <p:nvPicPr>
          <p:cNvPr id="17" name="16 Imagen" descr="prueba #1.bmp"/>
          <p:cNvPicPr>
            <a:picLocks noChangeAspect="1"/>
          </p:cNvPicPr>
          <p:nvPr/>
        </p:nvPicPr>
        <p:blipFill>
          <a:blip r:embed="rId3"/>
          <a:stretch>
            <a:fillRect/>
          </a:stretch>
        </p:blipFill>
        <p:spPr>
          <a:xfrm>
            <a:off x="1752600" y="3124200"/>
            <a:ext cx="54102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4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9 Rectángulo"/>
          <p:cNvSpPr>
            <a:spLocks noChangeArrowheads="1"/>
          </p:cNvSpPr>
          <p:nvPr/>
        </p:nvSpPr>
        <p:spPr bwMode="auto">
          <a:xfrm>
            <a:off x="152400" y="152400"/>
            <a:ext cx="919163" cy="276225"/>
          </a:xfrm>
          <a:prstGeom prst="rect">
            <a:avLst/>
          </a:prstGeom>
          <a:noFill/>
          <a:ln w="9525">
            <a:noFill/>
            <a:miter lim="800000"/>
            <a:headEnd/>
            <a:tailEnd/>
          </a:ln>
        </p:spPr>
        <p:txBody>
          <a:bodyPr wrap="none">
            <a:spAutoFit/>
          </a:bodyPr>
          <a:lstStyle/>
          <a:p>
            <a:pPr algn="just"/>
            <a:r>
              <a:rPr lang="es-ES" altLang="zh-CN" sz="1200" b="1" i="1">
                <a:solidFill>
                  <a:srgbClr val="000000"/>
                </a:solidFill>
                <a:cs typeface="Arial" pitchFamily="34" charset="0"/>
              </a:rPr>
              <a:t>Prueba #2</a:t>
            </a:r>
            <a:endParaRPr lang="es-ES" altLang="zh-CN">
              <a:solidFill>
                <a:srgbClr val="000000"/>
              </a:solidFill>
            </a:endParaRPr>
          </a:p>
        </p:txBody>
      </p:sp>
      <p:graphicFrame>
        <p:nvGraphicFramePr>
          <p:cNvPr id="4" name="3 Tabla"/>
          <p:cNvGraphicFramePr>
            <a:graphicFrameLocks noGrp="1"/>
          </p:cNvGraphicFramePr>
          <p:nvPr/>
        </p:nvGraphicFramePr>
        <p:xfrm>
          <a:off x="228600" y="533400"/>
          <a:ext cx="2971800" cy="762000"/>
        </p:xfrm>
        <a:graphic>
          <a:graphicData uri="http://schemas.openxmlformats.org/drawingml/2006/table">
            <a:tbl>
              <a:tblPr/>
              <a:tblGrid>
                <a:gridCol w="1752600"/>
                <a:gridCol w="1219200"/>
              </a:tblGrid>
              <a:tr h="0">
                <a:tc>
                  <a:txBody>
                    <a:bodyPr/>
                    <a:lstStyle/>
                    <a:p>
                      <a:pPr marL="0" marR="0" algn="just">
                        <a:spcBef>
                          <a:spcPts val="0"/>
                        </a:spcBef>
                        <a:spcAft>
                          <a:spcPts val="0"/>
                        </a:spcAft>
                      </a:pPr>
                      <a:r>
                        <a:rPr lang="es-ES" sz="1000" b="1" dirty="0">
                          <a:latin typeface="Arial"/>
                          <a:ea typeface="SimSun"/>
                          <a:cs typeface="Times New Roman"/>
                        </a:rPr>
                        <a:t>Compañía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AndesPetroleum</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Nombre de Pozo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Fanny 18B 67</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Profundidad de la Muestra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9140’</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0"/>
                        </a:spcAft>
                      </a:pPr>
                      <a:r>
                        <a:rPr lang="es-ES" sz="1000" b="1">
                          <a:latin typeface="Arial"/>
                          <a:ea typeface="SimSun"/>
                          <a:cs typeface="Times New Roman"/>
                        </a:rPr>
                        <a:t>Tipo de Roca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Arenisca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Formación</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M1</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28600" y="1524000"/>
          <a:ext cx="3810000" cy="609600"/>
        </p:xfrm>
        <a:graphic>
          <a:graphicData uri="http://schemas.openxmlformats.org/drawingml/2006/table">
            <a:tbl>
              <a:tblPr/>
              <a:tblGrid>
                <a:gridCol w="1752600"/>
                <a:gridCol w="2057400"/>
              </a:tblGrid>
              <a:tr h="0">
                <a:tc>
                  <a:txBody>
                    <a:bodyPr/>
                    <a:lstStyle/>
                    <a:p>
                      <a:pPr marL="0" marR="0" algn="just">
                        <a:spcBef>
                          <a:spcPts val="0"/>
                        </a:spcBef>
                        <a:spcAft>
                          <a:spcPts val="0"/>
                        </a:spcAft>
                      </a:pPr>
                      <a:r>
                        <a:rPr lang="es-ES" sz="1000" b="1" dirty="0">
                          <a:latin typeface="Arial"/>
                          <a:ea typeface="SimSun"/>
                          <a:cs typeface="Times New Roman"/>
                        </a:rPr>
                        <a:t>Tipo de Fluido de Prueba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Fluido de Re-acondicionamiento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Producto de Prueba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Anti – asfálteno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Fluido Permeabilidad</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LVT 200</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Temperatura de Prueba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160 F</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28600" y="2362200"/>
          <a:ext cx="2587625" cy="457200"/>
        </p:xfrm>
        <a:graphic>
          <a:graphicData uri="http://schemas.openxmlformats.org/drawingml/2006/table">
            <a:tbl>
              <a:tblPr/>
              <a:tblGrid>
                <a:gridCol w="1977390"/>
                <a:gridCol w="609600"/>
              </a:tblGrid>
              <a:tr h="0">
                <a:tc>
                  <a:txBody>
                    <a:bodyPr/>
                    <a:lstStyle/>
                    <a:p>
                      <a:pPr marL="0" marR="0" algn="just">
                        <a:spcBef>
                          <a:spcPts val="0"/>
                        </a:spcBef>
                        <a:spcAft>
                          <a:spcPts val="0"/>
                        </a:spcAft>
                      </a:pPr>
                      <a:r>
                        <a:rPr lang="es-ES" sz="1000" b="1" dirty="0">
                          <a:latin typeface="Arial"/>
                          <a:ea typeface="SimSun"/>
                          <a:cs typeface="Times New Roman"/>
                        </a:rPr>
                        <a:t>Permeabilidad Inicial, </a:t>
                      </a:r>
                      <a:r>
                        <a:rPr lang="es-ES" sz="1000" b="1" dirty="0" err="1">
                          <a:latin typeface="Arial"/>
                          <a:ea typeface="SimSun"/>
                          <a:cs typeface="Times New Roman"/>
                        </a:rPr>
                        <a:t>md</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a:latin typeface="Arial"/>
                          <a:ea typeface="SimSun"/>
                          <a:cs typeface="Times New Roman"/>
                        </a:rPr>
                        <a:t>1824.8</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Permeabilidad de Retorno, </a:t>
                      </a:r>
                      <a:r>
                        <a:rPr lang="es-ES" sz="1000" b="1" dirty="0" err="1">
                          <a:latin typeface="Arial"/>
                          <a:ea typeface="SimSun"/>
                          <a:cs typeface="Times New Roman"/>
                        </a:rPr>
                        <a:t>md</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a:latin typeface="Arial"/>
                          <a:ea typeface="SimSun"/>
                          <a:cs typeface="Times New Roman"/>
                        </a:rPr>
                        <a:t>2727.3</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 Permeabilidad de Retorno</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151.1 </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prueba # 2.bmp"/>
          <p:cNvPicPr>
            <a:picLocks noChangeAspect="1"/>
          </p:cNvPicPr>
          <p:nvPr/>
        </p:nvPicPr>
        <p:blipFill>
          <a:blip r:embed="rId2"/>
          <a:stretch>
            <a:fillRect/>
          </a:stretch>
        </p:blipFill>
        <p:spPr>
          <a:xfrm>
            <a:off x="3352800" y="2895600"/>
            <a:ext cx="5267325"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4 Rectángulo"/>
          <p:cNvSpPr>
            <a:spLocks noChangeArrowheads="1"/>
          </p:cNvSpPr>
          <p:nvPr/>
        </p:nvSpPr>
        <p:spPr bwMode="auto">
          <a:xfrm>
            <a:off x="152400" y="152400"/>
            <a:ext cx="919163" cy="276225"/>
          </a:xfrm>
          <a:prstGeom prst="rect">
            <a:avLst/>
          </a:prstGeom>
          <a:noFill/>
          <a:ln w="9525">
            <a:noFill/>
            <a:miter lim="800000"/>
            <a:headEnd/>
            <a:tailEnd/>
          </a:ln>
        </p:spPr>
        <p:txBody>
          <a:bodyPr wrap="none">
            <a:spAutoFit/>
          </a:bodyPr>
          <a:lstStyle/>
          <a:p>
            <a:r>
              <a:rPr lang="es-ES" altLang="zh-CN" sz="1200" b="1" i="1">
                <a:cs typeface="Arial" pitchFamily="34" charset="0"/>
              </a:rPr>
              <a:t>Prueba #3</a:t>
            </a:r>
            <a:endParaRPr lang="en-US"/>
          </a:p>
        </p:txBody>
      </p:sp>
      <p:graphicFrame>
        <p:nvGraphicFramePr>
          <p:cNvPr id="4" name="3 Tabla"/>
          <p:cNvGraphicFramePr>
            <a:graphicFrameLocks noGrp="1"/>
          </p:cNvGraphicFramePr>
          <p:nvPr/>
        </p:nvGraphicFramePr>
        <p:xfrm>
          <a:off x="228600" y="533400"/>
          <a:ext cx="2895600" cy="762000"/>
        </p:xfrm>
        <a:graphic>
          <a:graphicData uri="http://schemas.openxmlformats.org/drawingml/2006/table">
            <a:tbl>
              <a:tblPr/>
              <a:tblGrid>
                <a:gridCol w="1752600"/>
                <a:gridCol w="1143000"/>
              </a:tblGrid>
              <a:tr h="0">
                <a:tc>
                  <a:txBody>
                    <a:bodyPr/>
                    <a:lstStyle/>
                    <a:p>
                      <a:pPr marL="0" marR="0" algn="just">
                        <a:spcBef>
                          <a:spcPts val="0"/>
                        </a:spcBef>
                        <a:spcAft>
                          <a:spcPts val="0"/>
                        </a:spcAft>
                      </a:pPr>
                      <a:r>
                        <a:rPr lang="es-ES" sz="1000" b="1" dirty="0">
                          <a:latin typeface="Arial"/>
                          <a:ea typeface="SimSun"/>
                          <a:cs typeface="Times New Roman"/>
                        </a:rPr>
                        <a:t>Compañía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AndesPetroleum</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Nombre de Pozo</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Dorine 45</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Profundidad de la Muestra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9299.7’</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Tipo de Roca</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Arenisca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Formación</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U inferior</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28600" y="1447800"/>
          <a:ext cx="3657600" cy="609600"/>
        </p:xfrm>
        <a:graphic>
          <a:graphicData uri="http://schemas.openxmlformats.org/drawingml/2006/table">
            <a:tbl>
              <a:tblPr/>
              <a:tblGrid>
                <a:gridCol w="1676400"/>
                <a:gridCol w="1981200"/>
              </a:tblGrid>
              <a:tr h="0">
                <a:tc>
                  <a:txBody>
                    <a:bodyPr/>
                    <a:lstStyle/>
                    <a:p>
                      <a:pPr marL="0" marR="0" algn="just">
                        <a:spcBef>
                          <a:spcPts val="0"/>
                        </a:spcBef>
                        <a:spcAft>
                          <a:spcPts val="0"/>
                        </a:spcAft>
                      </a:pPr>
                      <a:r>
                        <a:rPr lang="es-ES" sz="1000" b="1" dirty="0">
                          <a:latin typeface="Arial"/>
                          <a:ea typeface="SimSun"/>
                          <a:cs typeface="Times New Roman"/>
                        </a:rPr>
                        <a:t>Tipo de Fluido de Prueba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Fluido de Re-acondicionamiento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Producto de Prueba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Anti – asfálteno</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Fluido Permeabilidad</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latin typeface="Arial"/>
                          <a:ea typeface="SimSun"/>
                          <a:cs typeface="Times New Roman"/>
                        </a:rPr>
                        <a:t>LVT 200</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Temperatura de Prueba</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dirty="0">
                          <a:latin typeface="Arial"/>
                          <a:ea typeface="SimSun"/>
                          <a:cs typeface="Times New Roman"/>
                        </a:rPr>
                        <a:t>160 F</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28600" y="2209800"/>
          <a:ext cx="2514600" cy="457200"/>
        </p:xfrm>
        <a:graphic>
          <a:graphicData uri="http://schemas.openxmlformats.org/drawingml/2006/table">
            <a:tbl>
              <a:tblPr/>
              <a:tblGrid>
                <a:gridCol w="1981200"/>
                <a:gridCol w="533400"/>
              </a:tblGrid>
              <a:tr h="0">
                <a:tc>
                  <a:txBody>
                    <a:bodyPr/>
                    <a:lstStyle/>
                    <a:p>
                      <a:pPr marL="0" marR="0" algn="just">
                        <a:spcBef>
                          <a:spcPts val="0"/>
                        </a:spcBef>
                        <a:spcAft>
                          <a:spcPts val="0"/>
                        </a:spcAft>
                      </a:pPr>
                      <a:r>
                        <a:rPr lang="es-ES" sz="1000" b="1" dirty="0">
                          <a:latin typeface="Arial"/>
                          <a:ea typeface="SimSun"/>
                          <a:cs typeface="Times New Roman"/>
                        </a:rPr>
                        <a:t>Permeabilidad Inicial, </a:t>
                      </a:r>
                      <a:r>
                        <a:rPr lang="es-ES" sz="1000" b="1" dirty="0" err="1">
                          <a:latin typeface="Arial"/>
                          <a:ea typeface="SimSun"/>
                          <a:cs typeface="Times New Roman"/>
                        </a:rPr>
                        <a:t>md</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868</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a:latin typeface="Arial"/>
                          <a:ea typeface="SimSun"/>
                          <a:cs typeface="Times New Roman"/>
                        </a:rPr>
                        <a:t>Permeabilidad de Retorno, md</a:t>
                      </a:r>
                      <a:endParaRPr lang="en-US" sz="10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992.2</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S" sz="1000" b="1" dirty="0">
                          <a:latin typeface="Arial"/>
                          <a:ea typeface="SimSun"/>
                          <a:cs typeface="Times New Roman"/>
                        </a:rPr>
                        <a:t>% Permeabilidad de Retorno</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latin typeface="Arial"/>
                          <a:ea typeface="SimSun"/>
                          <a:cs typeface="Times New Roman"/>
                        </a:rPr>
                        <a:t>114.3 </a:t>
                      </a:r>
                      <a:endParaRPr lang="en-US" sz="10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prueba # 3.bmp"/>
          <p:cNvPicPr>
            <a:picLocks noChangeAspect="1"/>
          </p:cNvPicPr>
          <p:nvPr/>
        </p:nvPicPr>
        <p:blipFill>
          <a:blip r:embed="rId2"/>
          <a:stretch>
            <a:fillRect/>
          </a:stretch>
        </p:blipFill>
        <p:spPr>
          <a:xfrm>
            <a:off x="3429000" y="2971800"/>
            <a:ext cx="5314950"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371600" y="1371600"/>
          <a:ext cx="6248400" cy="1778000"/>
        </p:xfrm>
        <a:graphic>
          <a:graphicData uri="http://schemas.openxmlformats.org/drawingml/2006/table">
            <a:tbl>
              <a:tblPr/>
              <a:tblGrid>
                <a:gridCol w="457200"/>
                <a:gridCol w="457200"/>
                <a:gridCol w="304800"/>
                <a:gridCol w="304800"/>
                <a:gridCol w="457200"/>
                <a:gridCol w="1066800"/>
                <a:gridCol w="304800"/>
                <a:gridCol w="304800"/>
                <a:gridCol w="304800"/>
                <a:gridCol w="2286000"/>
              </a:tblGrid>
              <a:tr h="869315">
                <a:tc>
                  <a:txBody>
                    <a:bodyPr/>
                    <a:lstStyle/>
                    <a:p>
                      <a:pPr marL="71755" marR="71755" algn="ctr">
                        <a:spcBef>
                          <a:spcPts val="0"/>
                        </a:spcBef>
                        <a:spcAft>
                          <a:spcPts val="0"/>
                        </a:spcAft>
                      </a:pPr>
                      <a:r>
                        <a:rPr lang="es-ES_tradnl" sz="800" b="1" dirty="0" smtClean="0">
                          <a:latin typeface="Arial"/>
                          <a:ea typeface="Times New Roman"/>
                          <a:cs typeface="Times New Roman"/>
                        </a:rPr>
                        <a:t>CAMPO</a:t>
                      </a:r>
                      <a:endParaRPr lang="en-US" sz="1200" dirty="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POZO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Arena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 Workover</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Fecha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dirty="0" smtClean="0">
                          <a:latin typeface="Arial"/>
                          <a:ea typeface="Times New Roman"/>
                          <a:cs typeface="Times New Roman"/>
                        </a:rPr>
                        <a:t>Operación</a:t>
                      </a:r>
                      <a:endParaRPr lang="en-US" sz="1200" dirty="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Fluido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IP antes</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a:latin typeface="Arial"/>
                          <a:ea typeface="Times New Roman"/>
                          <a:cs typeface="Times New Roman"/>
                        </a:rPr>
                        <a:t>IP despues</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s-ES_tradnl" sz="800" b="1" dirty="0" smtClean="0">
                          <a:latin typeface="Arial"/>
                          <a:ea typeface="Times New Roman"/>
                          <a:cs typeface="Times New Roman"/>
                        </a:rPr>
                        <a:t>Observación</a:t>
                      </a:r>
                      <a:endParaRPr lang="en-US" sz="1200" dirty="0">
                        <a:latin typeface="Times New Roman"/>
                        <a:ea typeface="宋体"/>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15">
                <a:tc>
                  <a:txBody>
                    <a:bodyPr/>
                    <a:lstStyle/>
                    <a:p>
                      <a:pPr marL="0" marR="0">
                        <a:spcBef>
                          <a:spcPts val="0"/>
                        </a:spcBef>
                        <a:spcAft>
                          <a:spcPts val="0"/>
                        </a:spcAft>
                      </a:pPr>
                      <a:r>
                        <a:rPr lang="es-ES_tradnl" sz="800" b="1">
                          <a:latin typeface="Arial"/>
                          <a:ea typeface="Times New Roman"/>
                          <a:cs typeface="Times New Roman"/>
                        </a:rPr>
                        <a:t>Dorine</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45ST-1</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M1</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1</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18/4/07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dirty="0">
                          <a:latin typeface="Arial"/>
                          <a:ea typeface="Times New Roman"/>
                          <a:cs typeface="Times New Roman"/>
                        </a:rPr>
                        <a:t>Matado</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4">
                  <a:txBody>
                    <a:bodyPr/>
                    <a:lstStyle/>
                    <a:p>
                      <a:pPr marL="0" marR="0" algn="ctr">
                        <a:spcBef>
                          <a:spcPts val="0"/>
                        </a:spcBef>
                        <a:spcAft>
                          <a:spcPts val="0"/>
                        </a:spcAft>
                      </a:pPr>
                      <a:r>
                        <a:rPr lang="es-ES_tradnl" sz="800">
                          <a:latin typeface="Arial"/>
                          <a:ea typeface="Times New Roman"/>
                          <a:cs typeface="Times New Roman"/>
                        </a:rPr>
                        <a:t>FLC</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3</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800" dirty="0">
                          <a:latin typeface="Arial"/>
                          <a:ea typeface="Times New Roman"/>
                          <a:cs typeface="Times New Roman"/>
                        </a:rPr>
                        <a:t>Mezclo FLC con agua </a:t>
                      </a:r>
                      <a:r>
                        <a:rPr lang="es-ES_tradnl" sz="800" dirty="0" smtClean="0">
                          <a:latin typeface="Arial"/>
                          <a:ea typeface="Times New Roman"/>
                          <a:cs typeface="Times New Roman"/>
                        </a:rPr>
                        <a:t>fresca </a:t>
                      </a:r>
                      <a:r>
                        <a:rPr lang="es-ES_tradnl" sz="800" dirty="0">
                          <a:latin typeface="Arial"/>
                          <a:ea typeface="Times New Roman"/>
                          <a:cs typeface="Times New Roman"/>
                        </a:rPr>
                        <a:t>a 5.6 NTU a 8.33 </a:t>
                      </a:r>
                      <a:r>
                        <a:rPr lang="es-ES_tradnl" sz="800" dirty="0" err="1">
                          <a:latin typeface="Arial"/>
                          <a:ea typeface="Times New Roman"/>
                          <a:cs typeface="Times New Roman"/>
                        </a:rPr>
                        <a:t>ppg</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1615">
                <a:tc>
                  <a:txBody>
                    <a:bodyPr/>
                    <a:lstStyle/>
                    <a:p>
                      <a:pPr marL="0" marR="0">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19/4/07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Retiro de BES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1615">
                <a:tc>
                  <a:txBody>
                    <a:bodyPr/>
                    <a:lstStyle/>
                    <a:p>
                      <a:pPr marL="0" marR="0">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20/4/07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Limpiado</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Broca &amp; csg scraper. FLC</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1615">
                <a:tc>
                  <a:txBody>
                    <a:bodyPr/>
                    <a:lstStyle/>
                    <a:p>
                      <a:pPr marL="0" marR="0">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22/4/07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dirty="0">
                          <a:latin typeface="Arial"/>
                          <a:ea typeface="Times New Roman"/>
                          <a:cs typeface="Times New Roman"/>
                        </a:rPr>
                        <a:t>Completa con BES</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4</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4" name="3 Tabla"/>
          <p:cNvGraphicFramePr>
            <a:graphicFrameLocks noGrp="1"/>
          </p:cNvGraphicFramePr>
          <p:nvPr/>
        </p:nvGraphicFramePr>
        <p:xfrm>
          <a:off x="1905000" y="3352800"/>
          <a:ext cx="5181600" cy="1524000"/>
        </p:xfrm>
        <a:graphic>
          <a:graphicData uri="http://schemas.openxmlformats.org/drawingml/2006/table">
            <a:tbl>
              <a:tblPr/>
              <a:tblGrid>
                <a:gridCol w="1355188"/>
                <a:gridCol w="2072640"/>
                <a:gridCol w="717452"/>
                <a:gridCol w="558018"/>
                <a:gridCol w="478302"/>
              </a:tblGrid>
              <a:tr h="138545">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a:latin typeface="Arial"/>
                          <a:ea typeface="宋体"/>
                          <a:cs typeface="Times New Roman"/>
                        </a:rPr>
                        <a:t>Canitdad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lpb</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just">
                        <a:spcBef>
                          <a:spcPts val="0"/>
                        </a:spcBef>
                        <a:spcAft>
                          <a:spcPts val="0"/>
                        </a:spcAft>
                      </a:pPr>
                      <a:r>
                        <a:rPr lang="es-EC" sz="800" b="1" dirty="0">
                          <a:latin typeface="Arial"/>
                          <a:ea typeface="宋体"/>
                          <a:cs typeface="Times New Roman"/>
                        </a:rPr>
                        <a:t>Inhibidor de Arcillas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marL="0" marR="0" algn="just">
                        <a:spcBef>
                          <a:spcPts val="0"/>
                        </a:spcBef>
                        <a:spcAft>
                          <a:spcPts val="0"/>
                        </a:spcAft>
                      </a:pPr>
                      <a:r>
                        <a:rPr lang="es-EC" sz="800" b="1" dirty="0" err="1">
                          <a:latin typeface="Arial"/>
                          <a:ea typeface="宋体"/>
                          <a:cs typeface="Times New Roman"/>
                        </a:rPr>
                        <a:t>Preventor</a:t>
                      </a:r>
                      <a:r>
                        <a:rPr lang="es-EC" sz="800" b="1" dirty="0">
                          <a:latin typeface="Arial"/>
                          <a:ea typeface="宋体"/>
                          <a:cs typeface="Times New Roman"/>
                        </a:rPr>
                        <a:t> de</a:t>
                      </a:r>
                      <a:endParaRPr lang="en-US" sz="800" dirty="0">
                        <a:latin typeface="Times New Roman"/>
                        <a:ea typeface="宋体"/>
                        <a:cs typeface="Times New Roman"/>
                      </a:endParaRPr>
                    </a:p>
                    <a:p>
                      <a:pPr marL="0" marR="0" algn="just">
                        <a:spcBef>
                          <a:spcPts val="0"/>
                        </a:spcBef>
                        <a:spcAft>
                          <a:spcPts val="0"/>
                        </a:spcAft>
                      </a:pPr>
                      <a:r>
                        <a:rPr lang="es-EC" sz="800" b="1" dirty="0">
                          <a:latin typeface="Arial"/>
                          <a:ea typeface="宋体"/>
                          <a:cs typeface="Times New Roman"/>
                        </a:rPr>
                        <a:t> </a:t>
                      </a:r>
                      <a:r>
                        <a:rPr lang="es-EC" sz="800" b="1" dirty="0" err="1">
                          <a:latin typeface="Arial"/>
                          <a:ea typeface="宋体"/>
                          <a:cs typeface="Times New Roman"/>
                        </a:rPr>
                        <a:t>Emulsificacion</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a:latin typeface="Arial"/>
                          <a:ea typeface="宋体"/>
                          <a:cs typeface="Times New Roman"/>
                        </a:rPr>
                        <a:t>1 canecas/5 galones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0.4</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just">
                        <a:spcBef>
                          <a:spcPts val="0"/>
                        </a:spcBef>
                        <a:spcAft>
                          <a:spcPts val="0"/>
                        </a:spcAft>
                      </a:pPr>
                      <a:r>
                        <a:rPr lang="es-EC" sz="800" b="1" dirty="0">
                          <a:latin typeface="Arial"/>
                          <a:ea typeface="宋体"/>
                          <a:cs typeface="Times New Roman"/>
                        </a:rPr>
                        <a:t>Solvente </a:t>
                      </a:r>
                      <a:r>
                        <a:rPr lang="es-EC" sz="800" b="1" dirty="0" err="1">
                          <a:latin typeface="Arial"/>
                          <a:ea typeface="宋体"/>
                          <a:cs typeface="Times New Roman"/>
                        </a:rPr>
                        <a:t>Antiasfáltenos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tambor/55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0.8</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l">
                        <a:spcBef>
                          <a:spcPts val="0"/>
                        </a:spcBef>
                        <a:spcAft>
                          <a:spcPts val="0"/>
                        </a:spcAft>
                      </a:pPr>
                      <a:r>
                        <a:rPr lang="es-EC" sz="800" b="1">
                          <a:latin typeface="Arial"/>
                          <a:ea typeface="宋体"/>
                          <a:cs typeface="Times New Roman"/>
                        </a:rPr>
                        <a:t>KCl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20 sacos/50 kg. para un peso de 8.4 </a:t>
                      </a:r>
                      <a:r>
                        <a:rPr lang="es-EC" sz="800" dirty="0" err="1">
                          <a:latin typeface="Arial"/>
                          <a:ea typeface="宋体"/>
                          <a:cs typeface="Times New Roman"/>
                        </a:rPr>
                        <a:t>lpg</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110 lbs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10</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1.9</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just">
                        <a:spcBef>
                          <a:spcPts val="0"/>
                        </a:spcBef>
                        <a:spcAft>
                          <a:spcPts val="0"/>
                        </a:spcAft>
                      </a:pPr>
                      <a:r>
                        <a:rPr lang="es-EC" sz="800" b="1">
                          <a:latin typeface="Arial"/>
                          <a:ea typeface="宋体"/>
                          <a:cs typeface="Times New Roman"/>
                        </a:rPr>
                        <a:t>Soda Caustica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saco/ 25 kg.</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just">
                        <a:spcBef>
                          <a:spcPts val="0"/>
                        </a:spcBef>
                        <a:spcAft>
                          <a:spcPts val="0"/>
                        </a:spcAft>
                      </a:pPr>
                      <a:r>
                        <a:rPr lang="es-EC" sz="800" b="1">
                          <a:latin typeface="Arial"/>
                          <a:ea typeface="宋体"/>
                          <a:cs typeface="Times New Roman"/>
                        </a:rPr>
                        <a:t>Bactericida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marL="0" marR="0" algn="just">
                        <a:spcBef>
                          <a:spcPts val="0"/>
                        </a:spcBef>
                        <a:spcAft>
                          <a:spcPts val="0"/>
                        </a:spcAft>
                      </a:pPr>
                      <a:r>
                        <a:rPr lang="es-EC" sz="800" b="1">
                          <a:latin typeface="Arial"/>
                          <a:ea typeface="宋体"/>
                          <a:cs typeface="Times New Roman"/>
                        </a:rPr>
                        <a:t>Secuestrante de</a:t>
                      </a:r>
                      <a:endParaRPr lang="en-US" sz="800">
                        <a:latin typeface="Times New Roman"/>
                        <a:ea typeface="宋体"/>
                        <a:cs typeface="Times New Roman"/>
                      </a:endParaRPr>
                    </a:p>
                    <a:p>
                      <a:pPr marL="0" marR="0" algn="just">
                        <a:spcBef>
                          <a:spcPts val="0"/>
                        </a:spcBef>
                        <a:spcAft>
                          <a:spcPts val="0"/>
                        </a:spcAft>
                      </a:pPr>
                      <a:r>
                        <a:rPr lang="es-EC" sz="800" b="1">
                          <a:latin typeface="Arial"/>
                          <a:ea typeface="宋体"/>
                          <a:cs typeface="Times New Roman"/>
                        </a:rPr>
                        <a:t> Oxigeno</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tambor/55galones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55 gal</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5">
                <a:tc>
                  <a:txBody>
                    <a:bodyPr/>
                    <a:lstStyle/>
                    <a:p>
                      <a:pPr marL="0" marR="0" algn="just">
                        <a:spcBef>
                          <a:spcPts val="0"/>
                        </a:spcBef>
                        <a:spcAft>
                          <a:spcPts val="0"/>
                        </a:spcAft>
                      </a:pPr>
                      <a:r>
                        <a:rPr lang="es-EC" sz="800" b="1">
                          <a:latin typeface="Arial"/>
                          <a:ea typeface="宋体"/>
                          <a:cs typeface="Times New Roman"/>
                        </a:rPr>
                        <a:t>Anti espumante</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 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2</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0.2</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743200" y="5105400"/>
          <a:ext cx="3733800" cy="914400"/>
        </p:xfrm>
        <a:graphic>
          <a:graphicData uri="http://schemas.openxmlformats.org/drawingml/2006/table">
            <a:tbl>
              <a:tblPr/>
              <a:tblGrid>
                <a:gridCol w="1530689"/>
                <a:gridCol w="1341465"/>
                <a:gridCol w="861646"/>
              </a:tblGrid>
              <a:tr h="167316">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7">
                <a:tc>
                  <a:txBody>
                    <a:bodyPr/>
                    <a:lstStyle/>
                    <a:p>
                      <a:pPr marL="0" marR="0">
                        <a:spcBef>
                          <a:spcPts val="0"/>
                        </a:spcBef>
                        <a:spcAft>
                          <a:spcPts val="0"/>
                        </a:spcAft>
                      </a:pPr>
                      <a:r>
                        <a:rPr lang="es-EC" sz="800" b="1" dirty="0">
                          <a:latin typeface="Arial"/>
                          <a:ea typeface="宋体"/>
                          <a:cs typeface="Times New Roman"/>
                        </a:rPr>
                        <a:t>Densidad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Lbs/gal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7">
                <a:tc>
                  <a:txBody>
                    <a:bodyPr/>
                    <a:lstStyle/>
                    <a:p>
                      <a:pPr marL="0" marR="0">
                        <a:spcBef>
                          <a:spcPts val="0"/>
                        </a:spcBef>
                        <a:spcAft>
                          <a:spcPts val="0"/>
                        </a:spcAft>
                      </a:pPr>
                      <a:r>
                        <a:rPr lang="es-EC" sz="800" b="1" dirty="0">
                          <a:latin typeface="Arial"/>
                          <a:ea typeface="宋体"/>
                          <a:cs typeface="Times New Roman"/>
                        </a:rPr>
                        <a:t>pH</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Adimensional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8.0</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7">
                <a:tc>
                  <a:txBody>
                    <a:bodyPr/>
                    <a:lstStyle/>
                    <a:p>
                      <a:pPr marL="0" marR="0">
                        <a:spcBef>
                          <a:spcPts val="0"/>
                        </a:spcBef>
                        <a:spcAft>
                          <a:spcPts val="0"/>
                        </a:spcAft>
                      </a:pPr>
                      <a:r>
                        <a:rPr lang="es-EC" sz="800" b="1" dirty="0">
                          <a:latin typeface="Arial"/>
                          <a:ea typeface="宋体"/>
                          <a:cs typeface="Times New Roman"/>
                        </a:rPr>
                        <a:t>Viscosidad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Sec/qt</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26</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7">
                <a:tc>
                  <a:txBody>
                    <a:bodyPr/>
                    <a:lstStyle/>
                    <a:p>
                      <a:pPr marL="0" marR="0">
                        <a:spcBef>
                          <a:spcPts val="0"/>
                        </a:spcBef>
                        <a:spcAft>
                          <a:spcPts val="0"/>
                        </a:spcAft>
                      </a:pPr>
                      <a:r>
                        <a:rPr lang="es-EC" sz="800" b="1" dirty="0">
                          <a:latin typeface="Arial"/>
                          <a:ea typeface="宋体"/>
                          <a:cs typeface="Times New Roman"/>
                        </a:rPr>
                        <a:t>Cloruros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Mg/l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2500</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7">
                <a:tc>
                  <a:txBody>
                    <a:bodyPr/>
                    <a:lstStyle/>
                    <a:p>
                      <a:pPr marL="0" marR="0">
                        <a:spcBef>
                          <a:spcPts val="0"/>
                        </a:spcBef>
                        <a:spcAft>
                          <a:spcPts val="0"/>
                        </a:spcAft>
                      </a:pPr>
                      <a:r>
                        <a:rPr lang="es-EC" sz="800" b="1">
                          <a:latin typeface="Arial"/>
                          <a:ea typeface="宋体"/>
                          <a:cs typeface="Times New Roman"/>
                        </a:rPr>
                        <a:t>Turbidez</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NTU</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80.5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99" name="5 Rectángulo"/>
          <p:cNvSpPr>
            <a:spLocks noChangeArrowheads="1"/>
          </p:cNvSpPr>
          <p:nvPr/>
        </p:nvSpPr>
        <p:spPr bwMode="auto">
          <a:xfrm>
            <a:off x="6705600" y="5410200"/>
            <a:ext cx="2352675" cy="1323975"/>
          </a:xfrm>
          <a:prstGeom prst="rect">
            <a:avLst/>
          </a:prstGeom>
          <a:noFill/>
          <a:ln w="9525">
            <a:noFill/>
            <a:miter lim="800000"/>
            <a:headEnd/>
            <a:tailEnd/>
          </a:ln>
        </p:spPr>
        <p:txBody>
          <a:bodyPr wrap="none">
            <a:spAutoFit/>
          </a:bodyPr>
          <a:lstStyle/>
          <a:p>
            <a:r>
              <a:rPr lang="en-US" sz="8000" b="1"/>
              <a:t>D 45</a:t>
            </a:r>
            <a:endParaRPr lang="en-US" b="1"/>
          </a:p>
        </p:txBody>
      </p:sp>
      <p:sp>
        <p:nvSpPr>
          <p:cNvPr id="21600" name="5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
        <p:nvSpPr>
          <p:cNvPr id="7" name="1 Título"/>
          <p:cNvSpPr txBox="1">
            <a:spLocks/>
          </p:cNvSpPr>
          <p:nvPr/>
        </p:nvSpPr>
        <p:spPr>
          <a:xfrm>
            <a:off x="228600" y="609600"/>
            <a:ext cx="8686800" cy="609600"/>
          </a:xfrm>
          <a:prstGeom prst="rect">
            <a:avLst/>
          </a:prstGeom>
        </p:spPr>
        <p:txBody>
          <a:bodyPr/>
          <a:lstStyle/>
          <a:p>
            <a:pPr eaLnBrk="1" fontAlgn="auto" hangingPunct="1">
              <a:spcAft>
                <a:spcPts val="0"/>
              </a:spcAft>
              <a:defRPr/>
            </a:pPr>
            <a:r>
              <a:rPr lang="es-ES_tradnl" b="1" dirty="0">
                <a:solidFill>
                  <a:schemeClr val="tx2"/>
                </a:solidFill>
                <a:latin typeface="+mj-lt"/>
                <a:ea typeface="+mj-ea"/>
                <a:cs typeface="+mj-cs"/>
              </a:rPr>
              <a:t>ANÁLISIS Y EVALUACIÓN DE LOS POZOS INTERVENIDOS</a:t>
            </a:r>
            <a:endParaRPr lang="en-US"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400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par>
                                <p:cTn id="12" presetID="12" presetClass="entr" presetSubtype="4" fill="hold" nodeType="withEffect">
                                  <p:stCondLst>
                                    <p:cond delay="400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8800" y="533400"/>
          <a:ext cx="5464810" cy="2094230"/>
        </p:xfrm>
        <a:graphic>
          <a:graphicData uri="http://schemas.openxmlformats.org/drawingml/2006/table">
            <a:tbl>
              <a:tblPr/>
              <a:tblGrid>
                <a:gridCol w="457200"/>
                <a:gridCol w="250190"/>
                <a:gridCol w="230505"/>
                <a:gridCol w="285115"/>
                <a:gridCol w="371475"/>
                <a:gridCol w="820420"/>
                <a:gridCol w="414020"/>
                <a:gridCol w="249555"/>
                <a:gridCol w="250190"/>
                <a:gridCol w="2136140"/>
              </a:tblGrid>
              <a:tr h="760730">
                <a:tc>
                  <a:txBody>
                    <a:bodyPr/>
                    <a:lstStyle/>
                    <a:p>
                      <a:pPr marL="0" marR="0" algn="ctr">
                        <a:spcBef>
                          <a:spcPts val="0"/>
                        </a:spcBef>
                        <a:spcAft>
                          <a:spcPts val="0"/>
                        </a:spcAft>
                      </a:pPr>
                      <a:r>
                        <a:rPr lang="es-ES_tradnl" sz="800" b="1" dirty="0">
                          <a:latin typeface="Arial"/>
                          <a:ea typeface="Times New Roman"/>
                          <a:cs typeface="Times New Roman"/>
                        </a:rPr>
                        <a:t>CAMPO</a:t>
                      </a:r>
                      <a:endParaRPr lang="en-US" sz="1200" dirty="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POZO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Arena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 Workover</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Fecha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Operacion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Fluido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dirty="0">
                          <a:latin typeface="Arial"/>
                          <a:ea typeface="Times New Roman"/>
                          <a:cs typeface="Times New Roman"/>
                        </a:rPr>
                        <a:t>IP antes</a:t>
                      </a:r>
                      <a:endParaRPr lang="en-US" sz="1200" dirty="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IP despues</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Observacion </a:t>
                      </a:r>
                      <a:endParaRPr lang="en-US" sz="1200">
                        <a:latin typeface="Times New Roman"/>
                        <a:ea typeface="宋体"/>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75">
                <a:tc>
                  <a:txBody>
                    <a:bodyPr/>
                    <a:lstStyle/>
                    <a:p>
                      <a:pPr marL="0" marR="0" algn="l">
                        <a:spcBef>
                          <a:spcPts val="0"/>
                        </a:spcBef>
                        <a:spcAft>
                          <a:spcPts val="0"/>
                        </a:spcAft>
                      </a:pPr>
                      <a:r>
                        <a:rPr lang="es-ES_tradnl" sz="800" b="1">
                          <a:latin typeface="Arial"/>
                          <a:ea typeface="Times New Roman"/>
                          <a:cs typeface="Times New Roman"/>
                        </a:rPr>
                        <a:t>Dorine</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53</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M1</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1</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2/7/07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rowSpan="3">
                  <a:txBody>
                    <a:bodyPr/>
                    <a:lstStyle/>
                    <a:p>
                      <a:pPr marL="0" marR="0" algn="ctr">
                        <a:spcBef>
                          <a:spcPts val="0"/>
                        </a:spcBef>
                        <a:spcAft>
                          <a:spcPts val="0"/>
                        </a:spcAft>
                      </a:pPr>
                      <a:r>
                        <a:rPr lang="es-ES_tradnl" sz="800">
                          <a:latin typeface="Arial"/>
                          <a:ea typeface="Times New Roman"/>
                          <a:cs typeface="Times New Roman"/>
                        </a:rPr>
                        <a:t>Matado</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6">
                  <a:txBody>
                    <a:bodyPr/>
                    <a:lstStyle/>
                    <a:p>
                      <a:pPr marL="0" marR="0" algn="ctr">
                        <a:spcBef>
                          <a:spcPts val="0"/>
                        </a:spcBef>
                        <a:spcAft>
                          <a:spcPts val="0"/>
                        </a:spcAft>
                      </a:pPr>
                      <a:r>
                        <a:rPr lang="es-ES_tradnl" sz="800">
                          <a:latin typeface="Arial"/>
                          <a:ea typeface="Times New Roman"/>
                          <a:cs typeface="Times New Roman"/>
                        </a:rPr>
                        <a:t>FLC</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10</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Mezclo 700 bbls de FLC con agua  producida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79070">
                <a:tc>
                  <a:txBody>
                    <a:bodyPr/>
                    <a:lstStyle/>
                    <a:p>
                      <a:pPr marL="0" marR="0" algn="l">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filtrada a 6 NTU, se circulo  500 bbls.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79070">
                <a:tc>
                  <a:txBody>
                    <a:bodyPr/>
                    <a:lstStyle/>
                    <a:p>
                      <a:pPr marL="0" marR="0" algn="l">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l">
                        <a:spcBef>
                          <a:spcPts val="0"/>
                        </a:spcBef>
                        <a:spcAft>
                          <a:spcPts val="0"/>
                        </a:spcAft>
                      </a:pPr>
                      <a:r>
                        <a:rPr lang="es-ES_tradnl" sz="800" dirty="0">
                          <a:latin typeface="Arial"/>
                          <a:ea typeface="Times New Roman"/>
                          <a:cs typeface="Times New Roman"/>
                        </a:rPr>
                        <a:t> </a:t>
                      </a:r>
                      <a:r>
                        <a:rPr lang="es-ES_tradnl" sz="800" b="1" dirty="0">
                          <a:latin typeface="Arial"/>
                          <a:ea typeface="Times New Roman"/>
                          <a:cs typeface="Times New Roman"/>
                        </a:rPr>
                        <a:t>No se </a:t>
                      </a:r>
                      <a:r>
                        <a:rPr lang="es-ES_tradnl" sz="800" b="1" dirty="0" smtClean="0">
                          <a:latin typeface="Arial"/>
                          <a:ea typeface="Times New Roman"/>
                          <a:cs typeface="Times New Roman"/>
                        </a:rPr>
                        <a:t>perdió </a:t>
                      </a:r>
                      <a:r>
                        <a:rPr lang="es-ES_tradnl" sz="800" b="1" dirty="0">
                          <a:latin typeface="Arial"/>
                          <a:ea typeface="Times New Roman"/>
                          <a:cs typeface="Times New Roman"/>
                        </a:rPr>
                        <a:t>fluido.</a:t>
                      </a:r>
                      <a:endParaRPr lang="en-US" sz="1200" b="1"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93675">
                <a:tc>
                  <a:txBody>
                    <a:bodyPr/>
                    <a:lstStyle/>
                    <a:p>
                      <a:pPr marL="0" marR="0" algn="l">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2/7/07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Retiro de BES</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93675">
                <a:tc>
                  <a:txBody>
                    <a:bodyPr/>
                    <a:lstStyle/>
                    <a:p>
                      <a:pPr marL="0" marR="0" algn="l">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4/7/07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Limpiado</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Broca &amp; csg scraper. Se circulo en reversa FLC.</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93675">
                <a:tc>
                  <a:txBody>
                    <a:bodyPr/>
                    <a:lstStyle/>
                    <a:p>
                      <a:pPr marL="0" marR="0" algn="l">
                        <a:spcBef>
                          <a:spcPts val="0"/>
                        </a:spcBef>
                        <a:spcAft>
                          <a:spcPts val="0"/>
                        </a:spcAft>
                      </a:pPr>
                      <a:r>
                        <a:rPr lang="es-ES_tradnl" sz="800" b="1">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6/7/07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Completacion BES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2</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l">
                        <a:spcBef>
                          <a:spcPts val="0"/>
                        </a:spcBef>
                        <a:spcAft>
                          <a:spcPts val="0"/>
                        </a:spcAft>
                      </a:pPr>
                      <a:r>
                        <a:rPr lang="es-ES_tradnl" sz="800" dirty="0" err="1">
                          <a:latin typeface="Arial"/>
                          <a:ea typeface="Times New Roman"/>
                          <a:cs typeface="Times New Roman"/>
                        </a:rPr>
                        <a:t>Gravel</a:t>
                      </a:r>
                      <a:r>
                        <a:rPr lang="es-ES_tradnl" sz="800" dirty="0">
                          <a:latin typeface="Arial"/>
                          <a:ea typeface="Times New Roman"/>
                          <a:cs typeface="Times New Roman"/>
                        </a:rPr>
                        <a:t> pack, FLC no alcanzo </a:t>
                      </a:r>
                      <a:r>
                        <a:rPr lang="es-ES_tradnl" sz="800" dirty="0" smtClean="0">
                          <a:latin typeface="Arial"/>
                          <a:ea typeface="Times New Roman"/>
                          <a:cs typeface="Times New Roman"/>
                        </a:rPr>
                        <a:t>formación</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3" name="2 Tabla"/>
          <p:cNvGraphicFramePr>
            <a:graphicFrameLocks noGrp="1"/>
          </p:cNvGraphicFramePr>
          <p:nvPr/>
        </p:nvGraphicFramePr>
        <p:xfrm>
          <a:off x="2209800" y="2895600"/>
          <a:ext cx="4724400" cy="1250950"/>
        </p:xfrm>
        <a:graphic>
          <a:graphicData uri="http://schemas.openxmlformats.org/drawingml/2006/table">
            <a:tbl>
              <a:tblPr/>
              <a:tblGrid>
                <a:gridCol w="1295400"/>
                <a:gridCol w="1981200"/>
                <a:gridCol w="609600"/>
                <a:gridCol w="381000"/>
                <a:gridCol w="457200"/>
              </a:tblGrid>
              <a:tr h="167640">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dirty="0" err="1">
                          <a:latin typeface="Arial"/>
                          <a:ea typeface="宋体"/>
                          <a:cs typeface="Times New Roman"/>
                        </a:rPr>
                        <a:t>Canitdad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a:latin typeface="Arial"/>
                          <a:ea typeface="宋体"/>
                          <a:cs typeface="Times New Roman"/>
                        </a:rPr>
                        <a:t>Unidades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a:latin typeface="Arial"/>
                          <a:ea typeface="宋体"/>
                          <a:cs typeface="Times New Roman"/>
                        </a:rPr>
                        <a:t>Real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err="1">
                          <a:latin typeface="Arial"/>
                          <a:ea typeface="宋体"/>
                          <a:cs typeface="Times New Roman"/>
                        </a:rPr>
                        <a:t>lpb</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marL="0" marR="0" algn="just">
                        <a:spcBef>
                          <a:spcPts val="0"/>
                        </a:spcBef>
                        <a:spcAft>
                          <a:spcPts val="0"/>
                        </a:spcAft>
                      </a:pPr>
                      <a:r>
                        <a:rPr lang="es-EC" sz="800" b="1">
                          <a:latin typeface="Arial"/>
                          <a:ea typeface="宋体"/>
                          <a:cs typeface="Times New Roman"/>
                        </a:rPr>
                        <a:t>Inhibidor de Arcillas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2</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1.3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just">
                        <a:spcBef>
                          <a:spcPts val="0"/>
                        </a:spcBef>
                        <a:spcAft>
                          <a:spcPts val="0"/>
                        </a:spcAft>
                      </a:pPr>
                      <a:r>
                        <a:rPr lang="es-EC" sz="800" b="1">
                          <a:latin typeface="Arial"/>
                          <a:ea typeface="宋体"/>
                          <a:cs typeface="Times New Roman"/>
                        </a:rPr>
                        <a:t>Preventor de</a:t>
                      </a:r>
                      <a:endParaRPr lang="en-US" sz="800">
                        <a:latin typeface="Times New Roman"/>
                        <a:ea typeface="宋体"/>
                        <a:cs typeface="Times New Roman"/>
                      </a:endParaRPr>
                    </a:p>
                    <a:p>
                      <a:pPr marL="0" marR="0" algn="just">
                        <a:spcBef>
                          <a:spcPts val="0"/>
                        </a:spcBef>
                        <a:spcAft>
                          <a:spcPts val="0"/>
                        </a:spcAft>
                      </a:pPr>
                      <a:r>
                        <a:rPr lang="es-EC" sz="800" b="1">
                          <a:latin typeface="Arial"/>
                          <a:ea typeface="宋体"/>
                          <a:cs typeface="Times New Roman"/>
                        </a:rPr>
                        <a:t> Emulsificacion</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a:latin typeface="Arial"/>
                          <a:ea typeface="宋体"/>
                          <a:cs typeface="Times New Roman"/>
                        </a:rPr>
                        <a:t>1 canecas/5 galones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8</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0.5</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marL="0" marR="0" algn="just">
                        <a:spcBef>
                          <a:spcPts val="0"/>
                        </a:spcBef>
                        <a:spcAft>
                          <a:spcPts val="0"/>
                        </a:spcAft>
                      </a:pPr>
                      <a:r>
                        <a:rPr lang="es-EC" sz="800" b="1">
                          <a:latin typeface="Arial"/>
                          <a:ea typeface="宋体"/>
                          <a:cs typeface="Times New Roman"/>
                        </a:rPr>
                        <a:t>Solvente Antiasfáltenos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0.7</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795">
                <a:tc>
                  <a:txBody>
                    <a:bodyPr/>
                    <a:lstStyle/>
                    <a:p>
                      <a:pPr marL="0" marR="0" algn="l">
                        <a:spcBef>
                          <a:spcPts val="0"/>
                        </a:spcBef>
                        <a:spcAft>
                          <a:spcPts val="0"/>
                        </a:spcAft>
                      </a:pPr>
                      <a:r>
                        <a:rPr lang="es-EC" sz="800" b="1" dirty="0" err="1">
                          <a:latin typeface="Arial"/>
                          <a:ea typeface="宋体"/>
                          <a:cs typeface="Times New Roman"/>
                        </a:rPr>
                        <a:t>KCl</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20 sacos/50 kg. para un peso de 8.4 </a:t>
                      </a:r>
                      <a:r>
                        <a:rPr lang="es-EC" sz="800" dirty="0" err="1">
                          <a:latin typeface="Arial"/>
                          <a:ea typeface="宋体"/>
                          <a:cs typeface="Times New Roman"/>
                        </a:rPr>
                        <a:t>lpg</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110 </a:t>
                      </a:r>
                      <a:r>
                        <a:rPr lang="es-EC" sz="800" dirty="0" err="1">
                          <a:latin typeface="Arial"/>
                          <a:ea typeface="宋体"/>
                          <a:cs typeface="Times New Roman"/>
                        </a:rPr>
                        <a:t>lbs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83</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12.7</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
                <a:tc>
                  <a:txBody>
                    <a:bodyPr/>
                    <a:lstStyle/>
                    <a:p>
                      <a:pPr marL="0" marR="0" algn="just">
                        <a:spcBef>
                          <a:spcPts val="0"/>
                        </a:spcBef>
                        <a:spcAft>
                          <a:spcPts val="0"/>
                        </a:spcAft>
                      </a:pPr>
                      <a:r>
                        <a:rPr lang="es-EC" sz="800" b="1" dirty="0">
                          <a:latin typeface="Arial"/>
                          <a:ea typeface="宋体"/>
                          <a:cs typeface="Times New Roman"/>
                        </a:rPr>
                        <a:t>Bactericida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marL="0" marR="0" algn="just">
                        <a:spcBef>
                          <a:spcPts val="0"/>
                        </a:spcBef>
                        <a:spcAft>
                          <a:spcPts val="0"/>
                        </a:spcAft>
                      </a:pPr>
                      <a:r>
                        <a:rPr lang="es-EC" sz="800" b="1">
                          <a:latin typeface="Arial"/>
                          <a:ea typeface="宋体"/>
                          <a:cs typeface="Times New Roman"/>
                        </a:rPr>
                        <a:t>Anti espumante</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 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2667000" y="4419600"/>
          <a:ext cx="3771900" cy="746125"/>
        </p:xfrm>
        <a:graphic>
          <a:graphicData uri="http://schemas.openxmlformats.org/drawingml/2006/table">
            <a:tbl>
              <a:tblPr/>
              <a:tblGrid>
                <a:gridCol w="1828800"/>
                <a:gridCol w="1157605"/>
                <a:gridCol w="785495"/>
              </a:tblGrid>
              <a:tr h="136525">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Densidad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Lbs/gal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8.5</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pH</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Adimensional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8.0</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Viscosidad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Sec</a:t>
                      </a:r>
                      <a:r>
                        <a:rPr lang="es-EC" sz="800" dirty="0">
                          <a:latin typeface="Arial"/>
                          <a:ea typeface="宋体"/>
                          <a:cs typeface="Times New Roman"/>
                        </a:rPr>
                        <a:t>/</a:t>
                      </a:r>
                      <a:r>
                        <a:rPr lang="es-EC" sz="800" dirty="0" err="1">
                          <a:latin typeface="Arial"/>
                          <a:ea typeface="宋体"/>
                          <a:cs typeface="Times New Roman"/>
                        </a:rPr>
                        <a:t>qt</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26</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Cloruros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Mg/l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16000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Turbidez</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NTU</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102</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611" name="4 Rectángulo"/>
          <p:cNvSpPr>
            <a:spLocks noChangeArrowheads="1"/>
          </p:cNvSpPr>
          <p:nvPr/>
        </p:nvSpPr>
        <p:spPr bwMode="auto">
          <a:xfrm>
            <a:off x="6553200" y="5334000"/>
            <a:ext cx="2352675" cy="1323975"/>
          </a:xfrm>
          <a:prstGeom prst="rect">
            <a:avLst/>
          </a:prstGeom>
          <a:noFill/>
          <a:ln w="9525">
            <a:noFill/>
            <a:miter lim="800000"/>
            <a:headEnd/>
            <a:tailEnd/>
          </a:ln>
        </p:spPr>
        <p:txBody>
          <a:bodyPr wrap="none">
            <a:spAutoFit/>
          </a:bodyPr>
          <a:lstStyle/>
          <a:p>
            <a:r>
              <a:rPr lang="en-US" sz="8000" b="1"/>
              <a:t>D 53</a:t>
            </a:r>
            <a:endParaRPr lang="en-US" b="1"/>
          </a:p>
        </p:txBody>
      </p:sp>
      <p:sp>
        <p:nvSpPr>
          <p:cNvPr id="22612" name="5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nodeType="afterEffect">
                                  <p:stCondLst>
                                    <p:cond delay="400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par>
                                <p:cTn id="11" presetID="12" presetClass="entr" presetSubtype="4" fill="hold" nodeType="withEffect">
                                  <p:stCondLst>
                                    <p:cond delay="400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62400" y="228600"/>
          <a:ext cx="4908777" cy="4063998"/>
        </p:xfrm>
        <a:graphic>
          <a:graphicData uri="http://schemas.openxmlformats.org/drawingml/2006/table">
            <a:tbl>
              <a:tblPr/>
              <a:tblGrid>
                <a:gridCol w="376748"/>
                <a:gridCol w="277910"/>
                <a:gridCol w="227328"/>
                <a:gridCol w="216863"/>
                <a:gridCol w="575588"/>
                <a:gridCol w="733148"/>
                <a:gridCol w="361051"/>
                <a:gridCol w="226747"/>
                <a:gridCol w="226747"/>
                <a:gridCol w="1686647"/>
              </a:tblGrid>
              <a:tr h="706985">
                <a:tc>
                  <a:txBody>
                    <a:bodyPr/>
                    <a:lstStyle/>
                    <a:p>
                      <a:pPr marL="0" marR="0" algn="ctr">
                        <a:spcBef>
                          <a:spcPts val="0"/>
                        </a:spcBef>
                        <a:spcAft>
                          <a:spcPts val="0"/>
                        </a:spcAft>
                      </a:pPr>
                      <a:r>
                        <a:rPr lang="es-ES_tradnl" sz="700" b="1" dirty="0">
                          <a:latin typeface="Arial"/>
                          <a:ea typeface="Times New Roman"/>
                          <a:cs typeface="Times New Roman"/>
                        </a:rPr>
                        <a:t>CAMPO</a:t>
                      </a:r>
                      <a:endParaRPr lang="en-US" sz="1100" dirty="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POZO</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Arena</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 Workover</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dirty="0">
                          <a:latin typeface="Arial"/>
                          <a:ea typeface="Times New Roman"/>
                          <a:cs typeface="Times New Roman"/>
                        </a:rPr>
                        <a:t>Fecha</a:t>
                      </a:r>
                      <a:endParaRPr lang="en-US" sz="1100" dirty="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Operacion </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Fluido</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IP antes</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IP despues</a:t>
                      </a:r>
                      <a:endParaRPr lang="en-US" sz="1100">
                        <a:latin typeface="Times New Roman"/>
                        <a:ea typeface="宋体"/>
                        <a:cs typeface="Times New Roman"/>
                      </a:endParaRPr>
                    </a:p>
                  </a:txBody>
                  <a:tcPr marL="40698" marR="4069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Observacion </a:t>
                      </a:r>
                      <a:endParaRPr lang="en-US" sz="1100">
                        <a:latin typeface="Times New Roman"/>
                        <a:ea typeface="宋体"/>
                        <a:cs typeface="Times New Roman"/>
                      </a:endParaRPr>
                    </a:p>
                  </a:txBody>
                  <a:tcPr marL="40698" marR="406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58">
                <a:tc>
                  <a:txBody>
                    <a:bodyPr/>
                    <a:lstStyle/>
                    <a:p>
                      <a:pPr marL="0" marR="0">
                        <a:spcBef>
                          <a:spcPts val="0"/>
                        </a:spcBef>
                        <a:spcAft>
                          <a:spcPts val="0"/>
                        </a:spcAft>
                      </a:pPr>
                      <a:r>
                        <a:rPr lang="es-ES_tradnl" sz="700" b="1">
                          <a:latin typeface="Arial"/>
                          <a:ea typeface="Times New Roman"/>
                          <a:cs typeface="Times New Roman"/>
                        </a:rPr>
                        <a:t>Dorine</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61</a:t>
                      </a:r>
                      <a:endParaRPr lang="en-US" sz="1100">
                        <a:latin typeface="Times New Roman"/>
                        <a:ea typeface="宋体"/>
                        <a:cs typeface="Times New Roman"/>
                      </a:endParaRPr>
                    </a:p>
                  </a:txBody>
                  <a:tcPr marL="40698" marR="40698"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M1</a:t>
                      </a:r>
                      <a:endParaRPr lang="en-US" sz="1100">
                        <a:latin typeface="Times New Roman"/>
                        <a:ea typeface="宋体"/>
                        <a:cs typeface="Times New Roman"/>
                      </a:endParaRPr>
                    </a:p>
                  </a:txBody>
                  <a:tcPr marL="40698" marR="40698"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1</a:t>
                      </a:r>
                      <a:endParaRPr lang="en-US" sz="1100">
                        <a:latin typeface="Times New Roman"/>
                        <a:ea typeface="宋体"/>
                        <a:cs typeface="Times New Roman"/>
                      </a:endParaRPr>
                    </a:p>
                  </a:txBody>
                  <a:tcPr marL="40698" marR="40698"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26/9/07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rowSpan="3">
                  <a:txBody>
                    <a:bodyPr/>
                    <a:lstStyle/>
                    <a:p>
                      <a:pPr marL="0" marR="0" algn="ctr">
                        <a:spcBef>
                          <a:spcPts val="0"/>
                        </a:spcBef>
                        <a:spcAft>
                          <a:spcPts val="0"/>
                        </a:spcAft>
                      </a:pPr>
                      <a:r>
                        <a:rPr lang="es-ES_tradnl" sz="700">
                          <a:latin typeface="Arial"/>
                          <a:ea typeface="Times New Roman"/>
                          <a:cs typeface="Times New Roman"/>
                        </a:rPr>
                        <a:t>Matado</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4">
                  <a:txBody>
                    <a:bodyPr/>
                    <a:lstStyle/>
                    <a:p>
                      <a:pPr marL="0" marR="0" algn="ctr">
                        <a:spcBef>
                          <a:spcPts val="0"/>
                        </a:spcBef>
                        <a:spcAft>
                          <a:spcPts val="0"/>
                        </a:spcAft>
                      </a:pPr>
                      <a:r>
                        <a:rPr lang="es-ES_tradnl" sz="700">
                          <a:latin typeface="Arial"/>
                          <a:ea typeface="Times New Roman"/>
                          <a:cs typeface="Times New Roman"/>
                        </a:rPr>
                        <a:t>H</a:t>
                      </a:r>
                      <a:r>
                        <a:rPr lang="es-ES_tradnl" sz="700" baseline="-25000">
                          <a:latin typeface="Arial"/>
                          <a:ea typeface="Times New Roman"/>
                          <a:cs typeface="Times New Roman"/>
                        </a:rPr>
                        <a:t>2</a:t>
                      </a:r>
                      <a:r>
                        <a:rPr lang="es-ES_tradnl" sz="700">
                          <a:latin typeface="Arial"/>
                          <a:ea typeface="Times New Roman"/>
                          <a:cs typeface="Times New Roman"/>
                        </a:rPr>
                        <a:t>O PF</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18</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Se mezclo H</a:t>
                      </a:r>
                      <a:r>
                        <a:rPr lang="es-ES_tradnl" sz="700" baseline="-25000">
                          <a:latin typeface="Arial"/>
                          <a:ea typeface="Times New Roman"/>
                          <a:cs typeface="Times New Roman"/>
                        </a:rPr>
                        <a:t>2</a:t>
                      </a:r>
                      <a:r>
                        <a:rPr lang="es-ES_tradnl" sz="700">
                          <a:latin typeface="Arial"/>
                          <a:ea typeface="Times New Roman"/>
                          <a:cs typeface="Times New Roman"/>
                        </a:rPr>
                        <a:t>O producida filtrada a 10 micrones con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300 ppm de biocida. Sin retorneo a superficie o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80235">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Circulación</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80235">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27/9/07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Retiro de BES</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29/9/07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4">
                  <a:txBody>
                    <a:bodyPr/>
                    <a:lstStyle/>
                    <a:p>
                      <a:pPr marL="0" marR="0" algn="ctr">
                        <a:spcBef>
                          <a:spcPts val="0"/>
                        </a:spcBef>
                        <a:spcAft>
                          <a:spcPts val="0"/>
                        </a:spcAft>
                      </a:pPr>
                      <a:r>
                        <a:rPr lang="es-ES_tradnl" sz="700">
                          <a:latin typeface="Arial"/>
                          <a:ea typeface="Times New Roman"/>
                          <a:cs typeface="Times New Roman"/>
                        </a:rPr>
                        <a:t>Squeeze </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K-max</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Se bombeo 6 bbls de la solucion quimica K-max.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rowSpan="3">
                  <a:txBody>
                    <a:bodyPr/>
                    <a:lstStyle/>
                    <a:p>
                      <a:pPr marL="0" marR="0" algn="ctr">
                        <a:spcBef>
                          <a:spcPts val="0"/>
                        </a:spcBef>
                        <a:spcAft>
                          <a:spcPts val="0"/>
                        </a:spcAft>
                      </a:pPr>
                      <a:r>
                        <a:rPr lang="es-ES_tradnl" sz="700" dirty="0">
                          <a:latin typeface="Arial"/>
                          <a:ea typeface="Times New Roman"/>
                          <a:cs typeface="Times New Roman"/>
                        </a:rPr>
                        <a:t>Back Stop</a:t>
                      </a:r>
                      <a:endParaRPr lang="en-US" sz="1100" dirty="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Se bombeo 20 bbls de la solucion "Back Stop".</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15.46 bbls de solucion back stop entraron a las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perforaciones. 4.54 bbls se circularon del pozo</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30/9/07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3">
                  <a:txBody>
                    <a:bodyPr/>
                    <a:lstStyle/>
                    <a:p>
                      <a:pPr marL="0" marR="0" algn="ctr">
                        <a:spcBef>
                          <a:spcPts val="0"/>
                        </a:spcBef>
                        <a:spcAft>
                          <a:spcPts val="0"/>
                        </a:spcAft>
                      </a:pPr>
                      <a:r>
                        <a:rPr lang="es-ES_tradnl" sz="700">
                          <a:latin typeface="Arial"/>
                          <a:ea typeface="Times New Roman"/>
                          <a:cs typeface="Times New Roman"/>
                        </a:rPr>
                        <a:t>Limpiado</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H</a:t>
                      </a:r>
                      <a:r>
                        <a:rPr lang="es-ES_tradnl" sz="700" baseline="-25000">
                          <a:latin typeface="Arial"/>
                          <a:ea typeface="Times New Roman"/>
                          <a:cs typeface="Times New Roman"/>
                        </a:rPr>
                        <a:t>2</a:t>
                      </a:r>
                      <a:r>
                        <a:rPr lang="es-ES_tradnl" sz="700">
                          <a:latin typeface="Arial"/>
                          <a:ea typeface="Times New Roman"/>
                          <a:cs typeface="Times New Roman"/>
                        </a:rPr>
                        <a:t>O FF</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Se circulo en reversa 20 bbls de H</a:t>
                      </a:r>
                      <a:r>
                        <a:rPr lang="es-ES_tradnl" sz="700" baseline="-25000">
                          <a:latin typeface="Arial"/>
                          <a:ea typeface="Times New Roman"/>
                          <a:cs typeface="Times New Roman"/>
                        </a:rPr>
                        <a:t>2</a:t>
                      </a:r>
                      <a:r>
                        <a:rPr lang="es-ES_tradnl" sz="700">
                          <a:latin typeface="Arial"/>
                          <a:ea typeface="Times New Roman"/>
                          <a:cs typeface="Times New Roman"/>
                        </a:rPr>
                        <a:t>O fesca filtrada</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rowSpan="7">
                  <a:txBody>
                    <a:bodyPr/>
                    <a:lstStyle/>
                    <a:p>
                      <a:pPr marL="0" marR="0" algn="ctr">
                        <a:spcBef>
                          <a:spcPts val="0"/>
                        </a:spcBef>
                        <a:spcAft>
                          <a:spcPts val="0"/>
                        </a:spcAft>
                      </a:pPr>
                      <a:r>
                        <a:rPr lang="es-ES_tradnl" sz="700">
                          <a:latin typeface="Arial"/>
                          <a:ea typeface="Times New Roman"/>
                          <a:cs typeface="Times New Roman"/>
                        </a:rPr>
                        <a:t>FLC</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mas 380 bbls del fluido de completacion FLC</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80235">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Broca &amp; csg scraper. FLC</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80235">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1/10/07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Registros</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CHFR - GR – CCL</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2/10/07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3">
                  <a:txBody>
                    <a:bodyPr/>
                    <a:lstStyle/>
                    <a:p>
                      <a:pPr marL="0" marR="0" algn="ctr">
                        <a:spcBef>
                          <a:spcPts val="0"/>
                        </a:spcBef>
                        <a:spcAft>
                          <a:spcPts val="0"/>
                        </a:spcAft>
                      </a:pPr>
                      <a:r>
                        <a:rPr lang="es-ES_tradnl" sz="700">
                          <a:latin typeface="Arial"/>
                          <a:ea typeface="Times New Roman"/>
                          <a:cs typeface="Times New Roman"/>
                        </a:rPr>
                        <a:t>Disparos</a:t>
                      </a:r>
                      <a:endParaRPr lang="en-US" sz="1100">
                        <a:latin typeface="Times New Roman"/>
                        <a:ea typeface="宋体"/>
                        <a:cs typeface="Times New Roman"/>
                      </a:endParaRPr>
                    </a:p>
                  </a:txBody>
                  <a:tcPr marL="40698" marR="40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Recupero 97.60 bbls de fluido del pozo</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700">
                          <a:latin typeface="Arial"/>
                          <a:ea typeface="Times New Roman"/>
                          <a:cs typeface="Times New Roman"/>
                        </a:rPr>
                        <a:t>3/10/07</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Se perforo el intervalo 8132' - 8152' con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80235">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sistema PURE CARRIER</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223258">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Completacion BES</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700">
                          <a:latin typeface="Arial"/>
                          <a:ea typeface="Times New Roman"/>
                          <a:cs typeface="Times New Roman"/>
                        </a:rPr>
                        <a:t> </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700">
                          <a:latin typeface="Arial"/>
                          <a:ea typeface="Times New Roman"/>
                          <a:cs typeface="Times New Roman"/>
                        </a:rPr>
                        <a:t>2</a:t>
                      </a:r>
                      <a:endParaRPr lang="en-US" sz="110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700" dirty="0">
                          <a:latin typeface="Arial"/>
                          <a:ea typeface="Times New Roman"/>
                          <a:cs typeface="Times New Roman"/>
                        </a:rPr>
                        <a:t> </a:t>
                      </a:r>
                      <a:endParaRPr lang="en-US" sz="1100" dirty="0">
                        <a:latin typeface="Times New Roman"/>
                        <a:ea typeface="宋体"/>
                        <a:cs typeface="Times New Roman"/>
                      </a:endParaRPr>
                    </a:p>
                  </a:txBody>
                  <a:tcPr marL="40698" marR="40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23555" name="2 Rectángulo"/>
          <p:cNvSpPr>
            <a:spLocks noChangeArrowheads="1"/>
          </p:cNvSpPr>
          <p:nvPr/>
        </p:nvSpPr>
        <p:spPr bwMode="auto">
          <a:xfrm>
            <a:off x="228600" y="228600"/>
            <a:ext cx="2352675" cy="1323975"/>
          </a:xfrm>
          <a:prstGeom prst="rect">
            <a:avLst/>
          </a:prstGeom>
          <a:noFill/>
          <a:ln w="9525">
            <a:noFill/>
            <a:miter lim="800000"/>
            <a:headEnd/>
            <a:tailEnd/>
          </a:ln>
        </p:spPr>
        <p:txBody>
          <a:bodyPr wrap="none">
            <a:spAutoFit/>
          </a:bodyPr>
          <a:lstStyle/>
          <a:p>
            <a:r>
              <a:rPr lang="en-US" sz="8000" b="1"/>
              <a:t>D 61</a:t>
            </a:r>
            <a:endParaRPr lang="en-US" b="1"/>
          </a:p>
        </p:txBody>
      </p:sp>
      <p:graphicFrame>
        <p:nvGraphicFramePr>
          <p:cNvPr id="4" name="3 Tabla"/>
          <p:cNvGraphicFramePr>
            <a:graphicFrameLocks noGrp="1"/>
          </p:cNvGraphicFramePr>
          <p:nvPr/>
        </p:nvGraphicFramePr>
        <p:xfrm>
          <a:off x="304800" y="4724400"/>
          <a:ext cx="3733800" cy="1250950"/>
        </p:xfrm>
        <a:graphic>
          <a:graphicData uri="http://schemas.openxmlformats.org/drawingml/2006/table">
            <a:tbl>
              <a:tblPr/>
              <a:tblGrid>
                <a:gridCol w="1295400"/>
                <a:gridCol w="1981200"/>
                <a:gridCol w="457200"/>
              </a:tblGrid>
              <a:tr h="167640">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dirty="0" err="1">
                          <a:latin typeface="Arial"/>
                          <a:ea typeface="宋体"/>
                          <a:cs typeface="Times New Roman"/>
                        </a:rPr>
                        <a:t>Canitdad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err="1">
                          <a:latin typeface="Arial"/>
                          <a:ea typeface="宋体"/>
                          <a:cs typeface="Times New Roman"/>
                        </a:rPr>
                        <a:t>lpb</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marL="0" marR="0" algn="just">
                        <a:spcBef>
                          <a:spcPts val="0"/>
                        </a:spcBef>
                        <a:spcAft>
                          <a:spcPts val="0"/>
                        </a:spcAft>
                      </a:pPr>
                      <a:r>
                        <a:rPr lang="es-EC" sz="800" b="1">
                          <a:latin typeface="Arial"/>
                          <a:ea typeface="宋体"/>
                          <a:cs typeface="Times New Roman"/>
                        </a:rPr>
                        <a:t>Inhibidor de Arcillas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Tambor/55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2.51</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just">
                        <a:spcBef>
                          <a:spcPts val="0"/>
                        </a:spcBef>
                        <a:spcAft>
                          <a:spcPts val="0"/>
                        </a:spcAft>
                      </a:pPr>
                      <a:r>
                        <a:rPr lang="es-EC" sz="800" b="1">
                          <a:latin typeface="Arial"/>
                          <a:ea typeface="宋体"/>
                          <a:cs typeface="Times New Roman"/>
                        </a:rPr>
                        <a:t>Preventor de</a:t>
                      </a:r>
                      <a:endParaRPr lang="en-US" sz="800">
                        <a:latin typeface="Times New Roman"/>
                        <a:ea typeface="宋体"/>
                        <a:cs typeface="Times New Roman"/>
                      </a:endParaRPr>
                    </a:p>
                    <a:p>
                      <a:pPr marL="0" marR="0" algn="just">
                        <a:spcBef>
                          <a:spcPts val="0"/>
                        </a:spcBef>
                        <a:spcAft>
                          <a:spcPts val="0"/>
                        </a:spcAft>
                      </a:pPr>
                      <a:r>
                        <a:rPr lang="es-EC" sz="800" b="1">
                          <a:latin typeface="Arial"/>
                          <a:ea typeface="宋体"/>
                          <a:cs typeface="Times New Roman"/>
                        </a:rPr>
                        <a:t> Emulsificacion</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a:latin typeface="Arial"/>
                          <a:ea typeface="宋体"/>
                          <a:cs typeface="Times New Roman"/>
                        </a:rPr>
                        <a:t>1 canecas/5 galones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1.06</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marL="0" marR="0" algn="just">
                        <a:spcBef>
                          <a:spcPts val="0"/>
                        </a:spcBef>
                        <a:spcAft>
                          <a:spcPts val="0"/>
                        </a:spcAft>
                      </a:pPr>
                      <a:r>
                        <a:rPr lang="es-EC" sz="800" b="1">
                          <a:latin typeface="Arial"/>
                          <a:ea typeface="宋体"/>
                          <a:cs typeface="Times New Roman"/>
                        </a:rPr>
                        <a:t>Solvente Antiasfáltenos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1.27</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795">
                <a:tc>
                  <a:txBody>
                    <a:bodyPr/>
                    <a:lstStyle/>
                    <a:p>
                      <a:pPr marL="0" marR="0" algn="l">
                        <a:spcBef>
                          <a:spcPts val="0"/>
                        </a:spcBef>
                        <a:spcAft>
                          <a:spcPts val="0"/>
                        </a:spcAft>
                      </a:pPr>
                      <a:r>
                        <a:rPr lang="es-EC" sz="800" b="1" dirty="0" err="1">
                          <a:latin typeface="Arial"/>
                          <a:ea typeface="宋体"/>
                          <a:cs typeface="Times New Roman"/>
                        </a:rPr>
                        <a:t>KCl</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20 sacos/50 kg. para un peso de 8.4 </a:t>
                      </a:r>
                      <a:r>
                        <a:rPr lang="es-EC" sz="800" dirty="0" err="1">
                          <a:latin typeface="Arial"/>
                          <a:ea typeface="宋体"/>
                          <a:cs typeface="Times New Roman"/>
                        </a:rPr>
                        <a:t>lpg</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7.40</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
                <a:tc>
                  <a:txBody>
                    <a:bodyPr/>
                    <a:lstStyle/>
                    <a:p>
                      <a:pPr marL="0" marR="0" algn="just">
                        <a:spcBef>
                          <a:spcPts val="0"/>
                        </a:spcBef>
                        <a:spcAft>
                          <a:spcPts val="0"/>
                        </a:spcAft>
                      </a:pPr>
                      <a:r>
                        <a:rPr lang="es-EC" sz="800" b="1" dirty="0">
                          <a:latin typeface="Arial"/>
                          <a:ea typeface="宋体"/>
                          <a:cs typeface="Times New Roman"/>
                        </a:rPr>
                        <a:t>Bactericida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0.42</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marL="0" marR="0" algn="just">
                        <a:spcBef>
                          <a:spcPts val="0"/>
                        </a:spcBef>
                        <a:spcAft>
                          <a:spcPts val="0"/>
                        </a:spcAft>
                      </a:pPr>
                      <a:r>
                        <a:rPr lang="es-EC" sz="800" b="1">
                          <a:latin typeface="Arial"/>
                          <a:ea typeface="宋体"/>
                          <a:cs typeface="Times New Roman"/>
                        </a:rPr>
                        <a:t>Anti espumante</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 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smtClean="0">
                          <a:latin typeface="Arial"/>
                          <a:ea typeface="宋体"/>
                          <a:cs typeface="Times New Roman"/>
                        </a:rPr>
                        <a:t>0.41</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876800" y="4800600"/>
          <a:ext cx="3771900" cy="868363"/>
        </p:xfrm>
        <a:graphic>
          <a:graphicData uri="http://schemas.openxmlformats.org/drawingml/2006/table">
            <a:tbl>
              <a:tblPr/>
              <a:tblGrid>
                <a:gridCol w="1828800"/>
                <a:gridCol w="1157605"/>
                <a:gridCol w="785495"/>
              </a:tblGrid>
              <a:tr h="136525">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Densidad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Lbs/gal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smtClean="0">
                          <a:latin typeface="Arial"/>
                          <a:ea typeface="宋体"/>
                          <a:cs typeface="Times New Roman"/>
                        </a:rPr>
                        <a:t>8.4</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pH</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Adimensional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smtClean="0">
                          <a:latin typeface="Arial"/>
                          <a:ea typeface="宋体"/>
                          <a:cs typeface="Times New Roman"/>
                        </a:rPr>
                        <a:t>9.0 – 9.5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Viscosidad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Sec</a:t>
                      </a:r>
                      <a:r>
                        <a:rPr lang="es-EC" sz="800" dirty="0">
                          <a:latin typeface="Arial"/>
                          <a:ea typeface="宋体"/>
                          <a:cs typeface="Times New Roman"/>
                        </a:rPr>
                        <a:t>/</a:t>
                      </a:r>
                      <a:r>
                        <a:rPr lang="es-EC" sz="800" dirty="0" err="1">
                          <a:latin typeface="Arial"/>
                          <a:ea typeface="宋体"/>
                          <a:cs typeface="Times New Roman"/>
                        </a:rPr>
                        <a:t>qt</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smtClean="0">
                          <a:latin typeface="Arial"/>
                          <a:ea typeface="宋体"/>
                          <a:cs typeface="Times New Roman"/>
                        </a:rPr>
                        <a:t>25</a:t>
                      </a:r>
                      <a:r>
                        <a:rPr lang="es-EC" sz="800" baseline="0" dirty="0" smtClean="0">
                          <a:latin typeface="Arial"/>
                          <a:ea typeface="宋体"/>
                          <a:cs typeface="Times New Roman"/>
                        </a:rPr>
                        <a:t> - 27</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Cloruros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Mg/l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smtClean="0">
                          <a:latin typeface="Arial"/>
                          <a:ea typeface="宋体"/>
                          <a:cs typeface="Times New Roman"/>
                        </a:rPr>
                        <a:t>dependencia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Turbidez</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NTU</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smtClean="0">
                          <a:latin typeface="Arial"/>
                          <a:ea typeface="宋体"/>
                          <a:cs typeface="Times New Roman"/>
                        </a:rPr>
                        <a:t>&lt;14</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800" b="1" dirty="0" err="1" smtClean="0">
                          <a:latin typeface="Arial" pitchFamily="34" charset="0"/>
                          <a:ea typeface="宋体"/>
                          <a:cs typeface="Arial" pitchFamily="34" charset="0"/>
                        </a:rPr>
                        <a:t>Contenido</a:t>
                      </a:r>
                      <a:r>
                        <a:rPr lang="en-US" sz="800" b="1" dirty="0" smtClean="0">
                          <a:latin typeface="Arial" pitchFamily="34" charset="0"/>
                          <a:ea typeface="宋体"/>
                          <a:cs typeface="Arial" pitchFamily="34" charset="0"/>
                        </a:rPr>
                        <a:t> </a:t>
                      </a:r>
                      <a:r>
                        <a:rPr lang="en-US" sz="800" b="1" dirty="0" err="1" smtClean="0">
                          <a:latin typeface="Arial" pitchFamily="34" charset="0"/>
                          <a:ea typeface="宋体"/>
                          <a:cs typeface="Arial" pitchFamily="34" charset="0"/>
                        </a:rPr>
                        <a:t>Sólido</a:t>
                      </a:r>
                      <a:endParaRPr lang="en-US" sz="800" b="1" dirty="0">
                        <a:latin typeface="Arial" pitchFamily="34" charset="0"/>
                        <a:ea typeface="宋体"/>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smtClean="0">
                          <a:latin typeface="Times New Roman"/>
                          <a:ea typeface="宋体"/>
                          <a:cs typeface="Times New Roman"/>
                        </a:rPr>
                        <a:t>%</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smtClean="0">
                          <a:latin typeface="Times New Roman"/>
                          <a:ea typeface="宋体"/>
                          <a:cs typeface="Times New Roman"/>
                        </a:rPr>
                        <a:t>&lt;1</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24" name="5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4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4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smtClean="0"/>
              <a:t>FLUIDO LIMPIO</a:t>
            </a:r>
            <a:endParaRPr lang="en-US" smtClean="0"/>
          </a:p>
        </p:txBody>
      </p:sp>
      <p:sp>
        <p:nvSpPr>
          <p:cNvPr id="9219" name="2 Marcador de contenido"/>
          <p:cNvSpPr>
            <a:spLocks noGrp="1"/>
          </p:cNvSpPr>
          <p:nvPr>
            <p:ph idx="1"/>
          </p:nvPr>
        </p:nvSpPr>
        <p:spPr>
          <a:xfrm>
            <a:off x="457200" y="2971800"/>
            <a:ext cx="8229600" cy="2438400"/>
          </a:xfrm>
        </p:spPr>
        <p:txBody>
          <a:bodyPr/>
          <a:lstStyle/>
          <a:p>
            <a:pPr algn="just"/>
            <a:r>
              <a:rPr lang="es-EC" smtClean="0"/>
              <a:t>Es un fluido libre de sólidos con una turbidez menor a 40 NTU (Normal Turbulence Unit) y tiene la característica de prevenir el daño de formación durante diferentes operaciones en el pozo. </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228600"/>
          <a:ext cx="5791200" cy="3691255"/>
        </p:xfrm>
        <a:graphic>
          <a:graphicData uri="http://schemas.openxmlformats.org/drawingml/2006/table">
            <a:tbl>
              <a:tblPr/>
              <a:tblGrid>
                <a:gridCol w="457200"/>
                <a:gridCol w="228600"/>
                <a:gridCol w="304800"/>
                <a:gridCol w="533400"/>
                <a:gridCol w="838200"/>
                <a:gridCol w="304800"/>
                <a:gridCol w="381000"/>
                <a:gridCol w="381000"/>
                <a:gridCol w="2362200"/>
              </a:tblGrid>
              <a:tr h="648335">
                <a:tc>
                  <a:txBody>
                    <a:bodyPr/>
                    <a:lstStyle/>
                    <a:p>
                      <a:pPr marL="0" marR="0" algn="ctr">
                        <a:spcBef>
                          <a:spcPts val="0"/>
                        </a:spcBef>
                        <a:spcAft>
                          <a:spcPts val="0"/>
                        </a:spcAft>
                      </a:pPr>
                      <a:r>
                        <a:rPr lang="es-ES_tradnl" sz="800" b="1">
                          <a:latin typeface="Arial"/>
                          <a:ea typeface="Times New Roman"/>
                          <a:cs typeface="Times New Roman"/>
                        </a:rPr>
                        <a:t>CAMPO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POZO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Arena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Fecha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Operacion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Fluido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Daño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IP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Observacion </a:t>
                      </a:r>
                      <a:endParaRPr lang="en-US" sz="1200">
                        <a:latin typeface="Times New Roman"/>
                        <a:ea typeface="宋体"/>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80">
                <a:tc>
                  <a:txBody>
                    <a:bodyPr/>
                    <a:lstStyle/>
                    <a:p>
                      <a:pPr marL="0" marR="0">
                        <a:spcBef>
                          <a:spcPts val="0"/>
                        </a:spcBef>
                        <a:spcAft>
                          <a:spcPts val="0"/>
                        </a:spcAft>
                      </a:pPr>
                      <a:r>
                        <a:rPr lang="es-ES_tradnl" sz="900" b="1">
                          <a:latin typeface="Arial"/>
                          <a:ea typeface="Times New Roman"/>
                          <a:cs typeface="Times New Roman"/>
                        </a:rPr>
                        <a:t>Dorine</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69</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M1 </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21/8/07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rowSpan="4">
                  <a:txBody>
                    <a:bodyPr/>
                    <a:lstStyle/>
                    <a:p>
                      <a:pPr marL="0" marR="0" algn="ctr">
                        <a:spcBef>
                          <a:spcPts val="0"/>
                        </a:spcBef>
                        <a:spcAft>
                          <a:spcPts val="0"/>
                        </a:spcAft>
                      </a:pPr>
                      <a:r>
                        <a:rPr lang="es-ES_tradnl" sz="900">
                          <a:latin typeface="Arial"/>
                          <a:ea typeface="Times New Roman"/>
                          <a:cs typeface="Times New Roman"/>
                        </a:rPr>
                        <a:t>Limpieza</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5">
                  <a:txBody>
                    <a:bodyPr/>
                    <a:lstStyle/>
                    <a:p>
                      <a:pPr marL="0" marR="0" algn="ctr">
                        <a:spcBef>
                          <a:spcPts val="0"/>
                        </a:spcBef>
                        <a:spcAft>
                          <a:spcPts val="0"/>
                        </a:spcAft>
                      </a:pPr>
                      <a:r>
                        <a:rPr lang="es-ES_tradnl" sz="900">
                          <a:latin typeface="Arial"/>
                          <a:ea typeface="Times New Roman"/>
                          <a:cs typeface="Times New Roman"/>
                        </a:rPr>
                        <a:t>H</a:t>
                      </a:r>
                      <a:r>
                        <a:rPr lang="es-ES_tradnl" sz="900" baseline="-25000">
                          <a:latin typeface="Arial"/>
                          <a:ea typeface="Times New Roman"/>
                          <a:cs typeface="Times New Roman"/>
                        </a:rPr>
                        <a:t>2</a:t>
                      </a:r>
                      <a:r>
                        <a:rPr lang="es-ES_tradnl" sz="900">
                          <a:latin typeface="Arial"/>
                          <a:ea typeface="Times New Roman"/>
                          <a:cs typeface="Times New Roman"/>
                        </a:rPr>
                        <a:t>O PF</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dirty="0">
                          <a:latin typeface="Arial"/>
                          <a:ea typeface="Times New Roman"/>
                          <a:cs typeface="Times New Roman"/>
                        </a:rPr>
                        <a:t>Se baja broca, luego se mezcla  </a:t>
                      </a:r>
                      <a:r>
                        <a:rPr lang="es-ES_tradnl" sz="900" dirty="0" err="1">
                          <a:latin typeface="Arial"/>
                          <a:ea typeface="Times New Roman"/>
                          <a:cs typeface="Times New Roman"/>
                        </a:rPr>
                        <a:t>pildoras</a:t>
                      </a:r>
                      <a:r>
                        <a:rPr lang="es-ES_tradnl" sz="900" dirty="0">
                          <a:latin typeface="Arial"/>
                          <a:ea typeface="Times New Roman"/>
                          <a:cs typeface="Times New Roman"/>
                        </a:rPr>
                        <a:t> de </a:t>
                      </a:r>
                      <a:r>
                        <a:rPr lang="es-ES_tradnl" sz="900" dirty="0" err="1">
                          <a:latin typeface="Arial"/>
                          <a:ea typeface="Times New Roman"/>
                          <a:cs typeface="Times New Roman"/>
                        </a:rPr>
                        <a:t>kelzan</a:t>
                      </a:r>
                      <a:r>
                        <a:rPr lang="es-ES_tradnl" sz="9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3208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al fluido para aumentar la visocsidad. Se continua moliendo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3208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el cemento. Se agrega 0.01% de Q-LUBE al sistema.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5/9/07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Broca y csg scraper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Registros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USIT - CBL - VDL - GR - CCL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2080">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8/9/07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Pulimiento </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8">
                  <a:txBody>
                    <a:bodyPr/>
                    <a:lstStyle/>
                    <a:p>
                      <a:pPr marL="0" marR="0" algn="ctr">
                        <a:spcBef>
                          <a:spcPts val="0"/>
                        </a:spcBef>
                        <a:spcAft>
                          <a:spcPts val="0"/>
                        </a:spcAft>
                      </a:pPr>
                      <a:r>
                        <a:rPr lang="es-ES_tradnl" sz="900">
                          <a:latin typeface="Arial"/>
                          <a:ea typeface="Times New Roman"/>
                          <a:cs typeface="Times New Roman"/>
                        </a:rPr>
                        <a:t>FLC</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intento bajar BHA de disparos pero no se pudo</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trabajar en el Liner. Se pulio el tope del Liner</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9/9/07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Limpieza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Broca y csg scraper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9/9/07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establece un colchon de bajo balance de 500 psi</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208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10/9/07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3">
                  <a:txBody>
                    <a:bodyPr/>
                    <a:lstStyle/>
                    <a:p>
                      <a:pPr marL="0" marR="0" algn="ctr">
                        <a:spcBef>
                          <a:spcPts val="0"/>
                        </a:spcBef>
                        <a:spcAft>
                          <a:spcPts val="0"/>
                        </a:spcAft>
                      </a:pPr>
                      <a:r>
                        <a:rPr lang="es-ES_tradnl" sz="900">
                          <a:latin typeface="Arial"/>
                          <a:ea typeface="Times New Roman"/>
                          <a:cs typeface="Times New Roman"/>
                        </a:rPr>
                        <a:t>Disparo</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perforan el intervalo 10370' - 10462' con sistema TCP.</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3208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Circ rev 90 bbls de FLC.  Se recuperan  10 bbls de crudo</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de M1. Carga: TCP 4512 HMX</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4351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11/9/07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Completacion BES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900">
                          <a:latin typeface="Arial"/>
                          <a:ea typeface="Times New Roman"/>
                          <a:cs typeface="Times New Roman"/>
                        </a:rPr>
                        <a:t>0,25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5,75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3" name="2 Tabla"/>
          <p:cNvGraphicFramePr>
            <a:graphicFrameLocks noGrp="1"/>
          </p:cNvGraphicFramePr>
          <p:nvPr/>
        </p:nvGraphicFramePr>
        <p:xfrm>
          <a:off x="228600" y="4114800"/>
          <a:ext cx="4724400" cy="1501775"/>
        </p:xfrm>
        <a:graphic>
          <a:graphicData uri="http://schemas.openxmlformats.org/drawingml/2006/table">
            <a:tbl>
              <a:tblPr/>
              <a:tblGrid>
                <a:gridCol w="1295400"/>
                <a:gridCol w="1981200"/>
                <a:gridCol w="685800"/>
                <a:gridCol w="381000"/>
                <a:gridCol w="381000"/>
              </a:tblGrid>
              <a:tr h="167640">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a:latin typeface="Arial"/>
                          <a:ea typeface="宋体"/>
                          <a:cs typeface="Times New Roman"/>
                        </a:rPr>
                        <a:t>Canitdad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lpb</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
                <a:tc>
                  <a:txBody>
                    <a:bodyPr/>
                    <a:lstStyle/>
                    <a:p>
                      <a:pPr marL="0" marR="0" algn="just">
                        <a:spcBef>
                          <a:spcPts val="0"/>
                        </a:spcBef>
                        <a:spcAft>
                          <a:spcPts val="0"/>
                        </a:spcAft>
                      </a:pPr>
                      <a:r>
                        <a:rPr lang="es-EC" sz="800" b="1" dirty="0">
                          <a:latin typeface="Arial"/>
                          <a:ea typeface="宋体"/>
                          <a:cs typeface="Times New Roman"/>
                        </a:rPr>
                        <a:t>Inhibidor de Arcillas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1.38</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marL="0" marR="0" algn="just">
                        <a:spcBef>
                          <a:spcPts val="0"/>
                        </a:spcBef>
                        <a:spcAft>
                          <a:spcPts val="0"/>
                        </a:spcAft>
                      </a:pPr>
                      <a:r>
                        <a:rPr lang="es-EC" sz="800" b="1" dirty="0" err="1">
                          <a:latin typeface="Arial"/>
                          <a:ea typeface="宋体"/>
                          <a:cs typeface="Times New Roman"/>
                        </a:rPr>
                        <a:t>Preventor</a:t>
                      </a:r>
                      <a:r>
                        <a:rPr lang="es-EC" sz="800" b="1" dirty="0">
                          <a:latin typeface="Arial"/>
                          <a:ea typeface="宋体"/>
                          <a:cs typeface="Times New Roman"/>
                        </a:rPr>
                        <a:t> de</a:t>
                      </a:r>
                      <a:endParaRPr lang="en-US" sz="800" dirty="0">
                        <a:latin typeface="Times New Roman"/>
                        <a:ea typeface="宋体"/>
                        <a:cs typeface="Times New Roman"/>
                      </a:endParaRPr>
                    </a:p>
                    <a:p>
                      <a:pPr marL="0" marR="0" algn="just">
                        <a:spcBef>
                          <a:spcPts val="0"/>
                        </a:spcBef>
                        <a:spcAft>
                          <a:spcPts val="0"/>
                        </a:spcAft>
                      </a:pPr>
                      <a:r>
                        <a:rPr lang="es-EC" sz="800" b="1" dirty="0">
                          <a:latin typeface="Arial"/>
                          <a:ea typeface="宋体"/>
                          <a:cs typeface="Times New Roman"/>
                        </a:rPr>
                        <a:t> </a:t>
                      </a:r>
                      <a:r>
                        <a:rPr lang="es-EC" sz="800" b="1" dirty="0" err="1">
                          <a:latin typeface="Arial"/>
                          <a:ea typeface="宋体"/>
                          <a:cs typeface="Times New Roman"/>
                        </a:rPr>
                        <a:t>Emulsificacion</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canecas/5 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13</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0.59</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a:txBody>
                    <a:bodyPr/>
                    <a:lstStyle/>
                    <a:p>
                      <a:pPr marL="0" marR="0" algn="just">
                        <a:spcBef>
                          <a:spcPts val="0"/>
                        </a:spcBef>
                        <a:spcAft>
                          <a:spcPts val="0"/>
                        </a:spcAft>
                      </a:pPr>
                      <a:r>
                        <a:rPr lang="es-EC" sz="800" b="1">
                          <a:latin typeface="Arial"/>
                          <a:ea typeface="宋体"/>
                          <a:cs typeface="Times New Roman"/>
                        </a:rPr>
                        <a:t>Solvente Antiasfáltenos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2</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0.7</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85">
                <a:tc>
                  <a:txBody>
                    <a:bodyPr/>
                    <a:lstStyle/>
                    <a:p>
                      <a:pPr marL="0" marR="0" algn="l">
                        <a:spcBef>
                          <a:spcPts val="0"/>
                        </a:spcBef>
                        <a:spcAft>
                          <a:spcPts val="0"/>
                        </a:spcAft>
                      </a:pPr>
                      <a:r>
                        <a:rPr lang="es-EC" sz="800" b="1">
                          <a:latin typeface="Arial"/>
                          <a:ea typeface="宋体"/>
                          <a:cs typeface="Times New Roman"/>
                        </a:rPr>
                        <a:t>KCl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20 sacos/50 kg. para un peso de 8.4 lpg</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110 lbs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37</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1.9</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
                <a:tc>
                  <a:txBody>
                    <a:bodyPr/>
                    <a:lstStyle/>
                    <a:p>
                      <a:pPr marL="0" marR="0" algn="just">
                        <a:spcBef>
                          <a:spcPts val="0"/>
                        </a:spcBef>
                        <a:spcAft>
                          <a:spcPts val="0"/>
                        </a:spcAft>
                      </a:pPr>
                      <a:r>
                        <a:rPr lang="es-EC" sz="800" b="1" dirty="0">
                          <a:latin typeface="Arial"/>
                          <a:ea typeface="宋体"/>
                          <a:cs typeface="Times New Roman"/>
                        </a:rPr>
                        <a:t>Soda Caustica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saco/ 25 kg.</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0.14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marL="0" marR="0" algn="just">
                        <a:spcBef>
                          <a:spcPts val="0"/>
                        </a:spcBef>
                        <a:spcAft>
                          <a:spcPts val="0"/>
                        </a:spcAft>
                      </a:pPr>
                      <a:r>
                        <a:rPr lang="es-EC" sz="800" b="1">
                          <a:latin typeface="Arial"/>
                          <a:ea typeface="宋体"/>
                          <a:cs typeface="Times New Roman"/>
                        </a:rPr>
                        <a:t>Bactericida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0.23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marL="0" marR="0" algn="just">
                        <a:spcBef>
                          <a:spcPts val="0"/>
                        </a:spcBef>
                        <a:spcAft>
                          <a:spcPts val="0"/>
                        </a:spcAft>
                      </a:pPr>
                      <a:r>
                        <a:rPr lang="es-EC" sz="800" b="1" dirty="0">
                          <a:latin typeface="Arial"/>
                          <a:ea typeface="宋体"/>
                          <a:cs typeface="Times New Roman"/>
                        </a:rPr>
                        <a:t>Anti espumante</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caneca/ 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0.23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5410200" y="4191000"/>
          <a:ext cx="3200400" cy="746125"/>
        </p:xfrm>
        <a:graphic>
          <a:graphicData uri="http://schemas.openxmlformats.org/drawingml/2006/table">
            <a:tbl>
              <a:tblPr/>
              <a:tblGrid>
                <a:gridCol w="1257300"/>
                <a:gridCol w="1157605"/>
                <a:gridCol w="785495"/>
              </a:tblGrid>
              <a:tr h="136525">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a:latin typeface="Arial"/>
                          <a:ea typeface="宋体"/>
                          <a:cs typeface="Times New Roman"/>
                        </a:rPr>
                        <a:t>Unidades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a:latin typeface="Arial"/>
                          <a:ea typeface="宋体"/>
                          <a:cs typeface="Times New Roman"/>
                        </a:rPr>
                        <a:t>Real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Densidad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Lbs/gal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8.4</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pH</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Adimensional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10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Viscosidad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Sec/qt</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26</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Cloruros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Mg/l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4200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Turbidez</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NTU</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80.5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65" name="4 Rectángulo"/>
          <p:cNvSpPr>
            <a:spLocks noChangeArrowheads="1"/>
          </p:cNvSpPr>
          <p:nvPr/>
        </p:nvSpPr>
        <p:spPr bwMode="auto">
          <a:xfrm>
            <a:off x="6248400" y="304800"/>
            <a:ext cx="2352675" cy="1323975"/>
          </a:xfrm>
          <a:prstGeom prst="rect">
            <a:avLst/>
          </a:prstGeom>
          <a:noFill/>
          <a:ln w="9525">
            <a:noFill/>
            <a:miter lim="800000"/>
            <a:headEnd/>
            <a:tailEnd/>
          </a:ln>
        </p:spPr>
        <p:txBody>
          <a:bodyPr wrap="none">
            <a:spAutoFit/>
          </a:bodyPr>
          <a:lstStyle/>
          <a:p>
            <a:r>
              <a:rPr lang="en-US" sz="8000" b="1"/>
              <a:t>D 69</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81200" y="533400"/>
          <a:ext cx="5242560" cy="2563495"/>
        </p:xfrm>
        <a:graphic>
          <a:graphicData uri="http://schemas.openxmlformats.org/drawingml/2006/table">
            <a:tbl>
              <a:tblPr/>
              <a:tblGrid>
                <a:gridCol w="426085"/>
                <a:gridCol w="330835"/>
                <a:gridCol w="237490"/>
                <a:gridCol w="534035"/>
                <a:gridCol w="788035"/>
                <a:gridCol w="350520"/>
                <a:gridCol w="291465"/>
                <a:gridCol w="234950"/>
                <a:gridCol w="2049145"/>
              </a:tblGrid>
              <a:tr h="675640">
                <a:tc>
                  <a:txBody>
                    <a:bodyPr/>
                    <a:lstStyle/>
                    <a:p>
                      <a:pPr marL="0" marR="0" algn="ctr">
                        <a:spcBef>
                          <a:spcPts val="0"/>
                        </a:spcBef>
                        <a:spcAft>
                          <a:spcPts val="0"/>
                        </a:spcAft>
                      </a:pPr>
                      <a:r>
                        <a:rPr lang="es-ES_tradnl" sz="800" b="1">
                          <a:latin typeface="Arial"/>
                          <a:ea typeface="Times New Roman"/>
                          <a:cs typeface="Times New Roman"/>
                        </a:rPr>
                        <a:t>CAMPO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POZO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Arena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Fecha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Operacion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Fluido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Daño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IP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Observacion </a:t>
                      </a:r>
                      <a:endParaRPr lang="en-US" sz="1200">
                        <a:latin typeface="Times New Roman"/>
                        <a:ea typeface="宋体"/>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085">
                <a:tc>
                  <a:txBody>
                    <a:bodyPr/>
                    <a:lstStyle/>
                    <a:p>
                      <a:pPr marL="0" marR="0">
                        <a:spcBef>
                          <a:spcPts val="0"/>
                        </a:spcBef>
                        <a:spcAft>
                          <a:spcPts val="0"/>
                        </a:spcAft>
                      </a:pPr>
                      <a:r>
                        <a:rPr lang="es-ES_tradnl" sz="900" b="1">
                          <a:latin typeface="Arial"/>
                          <a:ea typeface="Times New Roman"/>
                          <a:cs typeface="Times New Roman"/>
                        </a:rPr>
                        <a:t>Fanny</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18B-68</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LU</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10/10/07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Limpieza</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3">
                  <a:txBody>
                    <a:bodyPr/>
                    <a:lstStyle/>
                    <a:p>
                      <a:pPr marL="0" marR="0" algn="ctr">
                        <a:spcBef>
                          <a:spcPts val="0"/>
                        </a:spcBef>
                        <a:spcAft>
                          <a:spcPts val="0"/>
                        </a:spcAft>
                      </a:pPr>
                      <a:r>
                        <a:rPr lang="es-ES_tradnl" sz="900">
                          <a:latin typeface="Arial"/>
                          <a:ea typeface="Times New Roman"/>
                          <a:cs typeface="Times New Roman"/>
                        </a:rPr>
                        <a:t>H</a:t>
                      </a:r>
                      <a:r>
                        <a:rPr lang="es-ES_tradnl" sz="900" baseline="-25000">
                          <a:latin typeface="Arial"/>
                          <a:ea typeface="Times New Roman"/>
                          <a:cs typeface="Times New Roman"/>
                        </a:rPr>
                        <a:t>2</a:t>
                      </a:r>
                      <a:r>
                        <a:rPr lang="es-ES_tradnl" sz="900">
                          <a:latin typeface="Arial"/>
                          <a:ea typeface="Times New Roman"/>
                          <a:cs typeface="Times New Roman"/>
                        </a:rPr>
                        <a:t>O PF</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corre ensamblaje de limpieza de 6 - 1/8". Muele cemento</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contaminado.Circulan agua producida con biocida (300) ppm.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13/10/07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Registros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USIT - CBL - VDL - GR - CCL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2085">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14/10/07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Limpieza</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5">
                  <a:txBody>
                    <a:bodyPr/>
                    <a:lstStyle/>
                    <a:p>
                      <a:pPr marL="0" marR="0" algn="ctr">
                        <a:spcBef>
                          <a:spcPts val="0"/>
                        </a:spcBef>
                        <a:spcAft>
                          <a:spcPts val="0"/>
                        </a:spcAft>
                      </a:pPr>
                      <a:r>
                        <a:rPr lang="es-ES_tradnl" sz="900">
                          <a:latin typeface="Arial"/>
                          <a:ea typeface="Times New Roman"/>
                          <a:cs typeface="Times New Roman"/>
                        </a:rPr>
                        <a:t>FLC</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baja ensamblaje de circulacion con borca de 6 1/8"</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Circulan en reversa FLC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16/10/07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Disparos </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perfora inervalo 10336' - 10346' con sistema TCP PURE</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Carga: TCP PJO 4512</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72085">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17/10/07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Completación BES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900">
                          <a:latin typeface="Arial"/>
                          <a:ea typeface="Times New Roman"/>
                          <a:cs typeface="Times New Roman"/>
                        </a:rPr>
                        <a:t>19</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1</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dirty="0">
                          <a:latin typeface="Arial"/>
                          <a:ea typeface="Times New Roman"/>
                          <a:cs typeface="Times New Roman"/>
                        </a:rPr>
                        <a:t> </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3" name="2 Tabla"/>
          <p:cNvGraphicFramePr>
            <a:graphicFrameLocks noGrp="1"/>
          </p:cNvGraphicFramePr>
          <p:nvPr/>
        </p:nvGraphicFramePr>
        <p:xfrm>
          <a:off x="1981200" y="3276600"/>
          <a:ext cx="5257800" cy="1435100"/>
        </p:xfrm>
        <a:graphic>
          <a:graphicData uri="http://schemas.openxmlformats.org/drawingml/2006/table">
            <a:tbl>
              <a:tblPr/>
              <a:tblGrid>
                <a:gridCol w="1657985"/>
                <a:gridCol w="2075815"/>
                <a:gridCol w="624840"/>
                <a:gridCol w="483235"/>
                <a:gridCol w="415925"/>
              </a:tblGrid>
              <a:tr h="158115">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dirty="0" err="1">
                          <a:latin typeface="Arial"/>
                          <a:ea typeface="宋体"/>
                          <a:cs typeface="Times New Roman"/>
                        </a:rPr>
                        <a:t>Canitdad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lpb</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a:txBody>
                    <a:bodyPr/>
                    <a:lstStyle/>
                    <a:p>
                      <a:pPr marL="0" marR="0" algn="just">
                        <a:spcBef>
                          <a:spcPts val="0"/>
                        </a:spcBef>
                        <a:spcAft>
                          <a:spcPts val="0"/>
                        </a:spcAft>
                      </a:pPr>
                      <a:r>
                        <a:rPr lang="es-EC" sz="800" b="1">
                          <a:latin typeface="Arial"/>
                          <a:ea typeface="宋体"/>
                          <a:cs typeface="Times New Roman"/>
                        </a:rPr>
                        <a:t>Inhibidor de Arcillas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1 Tambor/55 galones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2.51</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305">
                <a:tc>
                  <a:txBody>
                    <a:bodyPr/>
                    <a:lstStyle/>
                    <a:p>
                      <a:pPr marL="0" marR="0" algn="just">
                        <a:spcBef>
                          <a:spcPts val="0"/>
                        </a:spcBef>
                        <a:spcAft>
                          <a:spcPts val="0"/>
                        </a:spcAft>
                      </a:pPr>
                      <a:r>
                        <a:rPr lang="es-EC" sz="800" b="1">
                          <a:latin typeface="Arial"/>
                          <a:ea typeface="宋体"/>
                          <a:cs typeface="Times New Roman"/>
                        </a:rPr>
                        <a:t>Preventor de</a:t>
                      </a:r>
                      <a:endParaRPr lang="en-US" sz="800">
                        <a:latin typeface="Times New Roman"/>
                        <a:ea typeface="宋体"/>
                        <a:cs typeface="Times New Roman"/>
                      </a:endParaRPr>
                    </a:p>
                    <a:p>
                      <a:pPr marL="0" marR="0" algn="just">
                        <a:spcBef>
                          <a:spcPts val="0"/>
                        </a:spcBef>
                        <a:spcAft>
                          <a:spcPts val="0"/>
                        </a:spcAft>
                      </a:pPr>
                      <a:r>
                        <a:rPr lang="es-EC" sz="800" b="1">
                          <a:latin typeface="Arial"/>
                          <a:ea typeface="宋体"/>
                          <a:cs typeface="Times New Roman"/>
                        </a:rPr>
                        <a:t> Emulsificacion</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canecas/5 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13</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1.06</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10">
                <a:tc>
                  <a:txBody>
                    <a:bodyPr/>
                    <a:lstStyle/>
                    <a:p>
                      <a:pPr marL="0" marR="0" algn="just">
                        <a:spcBef>
                          <a:spcPts val="0"/>
                        </a:spcBef>
                        <a:spcAft>
                          <a:spcPts val="0"/>
                        </a:spcAft>
                      </a:pPr>
                      <a:r>
                        <a:rPr lang="es-EC" sz="800" b="1">
                          <a:latin typeface="Arial"/>
                          <a:ea typeface="宋体"/>
                          <a:cs typeface="Times New Roman"/>
                        </a:rPr>
                        <a:t>Solvente Antiasfáltenos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tambor/55 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55 gal</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2</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1.27</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
                <a:tc>
                  <a:txBody>
                    <a:bodyPr/>
                    <a:lstStyle/>
                    <a:p>
                      <a:pPr marL="0" marR="0" algn="l">
                        <a:spcBef>
                          <a:spcPts val="0"/>
                        </a:spcBef>
                        <a:spcAft>
                          <a:spcPts val="0"/>
                        </a:spcAft>
                      </a:pPr>
                      <a:r>
                        <a:rPr lang="es-EC" sz="800" b="1">
                          <a:latin typeface="Arial"/>
                          <a:ea typeface="宋体"/>
                          <a:cs typeface="Times New Roman"/>
                        </a:rPr>
                        <a:t>KCl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20 sacos/50 kg. para un peso de 8.4 lpg</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110 </a:t>
                      </a:r>
                      <a:r>
                        <a:rPr lang="es-EC" sz="800" dirty="0" err="1">
                          <a:latin typeface="Arial"/>
                          <a:ea typeface="宋体"/>
                          <a:cs typeface="Times New Roman"/>
                        </a:rPr>
                        <a:t>lbs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37</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7.4</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
                <a:tc>
                  <a:txBody>
                    <a:bodyPr/>
                    <a:lstStyle/>
                    <a:p>
                      <a:pPr marL="0" marR="0" algn="just">
                        <a:spcBef>
                          <a:spcPts val="0"/>
                        </a:spcBef>
                        <a:spcAft>
                          <a:spcPts val="0"/>
                        </a:spcAft>
                      </a:pPr>
                      <a:r>
                        <a:rPr lang="es-EC" sz="800" b="1">
                          <a:latin typeface="Arial"/>
                          <a:ea typeface="宋体"/>
                          <a:cs typeface="Times New Roman"/>
                        </a:rPr>
                        <a:t>Soda Caustica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saco/ 25 kg.</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0.25</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a:txBody>
                    <a:bodyPr/>
                    <a:lstStyle/>
                    <a:p>
                      <a:pPr marL="0" marR="0" algn="just">
                        <a:spcBef>
                          <a:spcPts val="0"/>
                        </a:spcBef>
                        <a:spcAft>
                          <a:spcPts val="0"/>
                        </a:spcAft>
                      </a:pPr>
                      <a:r>
                        <a:rPr lang="es-EC" sz="800" b="1">
                          <a:latin typeface="Arial"/>
                          <a:ea typeface="宋体"/>
                          <a:cs typeface="Times New Roman"/>
                        </a:rPr>
                        <a:t>Bactericida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0.42</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
                <a:tc>
                  <a:txBody>
                    <a:bodyPr/>
                    <a:lstStyle/>
                    <a:p>
                      <a:pPr marL="0" marR="0" algn="just">
                        <a:spcBef>
                          <a:spcPts val="0"/>
                        </a:spcBef>
                        <a:spcAft>
                          <a:spcPts val="0"/>
                        </a:spcAft>
                      </a:pPr>
                      <a:r>
                        <a:rPr lang="es-EC" sz="800" b="1">
                          <a:latin typeface="Arial"/>
                          <a:ea typeface="宋体"/>
                          <a:cs typeface="Times New Roman"/>
                        </a:rPr>
                        <a:t>Anti espumante</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 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0.41</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2971800" y="4876800"/>
          <a:ext cx="3200400" cy="746125"/>
        </p:xfrm>
        <a:graphic>
          <a:graphicData uri="http://schemas.openxmlformats.org/drawingml/2006/table">
            <a:tbl>
              <a:tblPr/>
              <a:tblGrid>
                <a:gridCol w="1257300"/>
                <a:gridCol w="1157605"/>
                <a:gridCol w="785495"/>
              </a:tblGrid>
              <a:tr h="136525">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Densidad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Lbs/gal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pH</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Adimensional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9.5</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dirty="0">
                          <a:latin typeface="Arial"/>
                          <a:ea typeface="宋体"/>
                          <a:cs typeface="Times New Roman"/>
                        </a:rPr>
                        <a:t>Viscosidad</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Sec</a:t>
                      </a:r>
                      <a:r>
                        <a:rPr lang="es-EC" sz="800" dirty="0">
                          <a:latin typeface="Arial"/>
                          <a:ea typeface="宋体"/>
                          <a:cs typeface="Times New Roman"/>
                        </a:rPr>
                        <a:t>/</a:t>
                      </a:r>
                      <a:r>
                        <a:rPr lang="es-EC" sz="800" dirty="0" err="1">
                          <a:latin typeface="Arial"/>
                          <a:ea typeface="宋体"/>
                          <a:cs typeface="Times New Roman"/>
                        </a:rPr>
                        <a:t>qt</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26</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Cloruros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Mg/l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450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Turbidez</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NTU</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24.3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89" name="4 Rectángulo"/>
          <p:cNvSpPr>
            <a:spLocks noChangeArrowheads="1"/>
          </p:cNvSpPr>
          <p:nvPr/>
        </p:nvSpPr>
        <p:spPr bwMode="auto">
          <a:xfrm>
            <a:off x="6477000" y="5029200"/>
            <a:ext cx="2238375" cy="1323975"/>
          </a:xfrm>
          <a:prstGeom prst="rect">
            <a:avLst/>
          </a:prstGeom>
          <a:noFill/>
          <a:ln w="9525">
            <a:noFill/>
            <a:miter lim="800000"/>
            <a:headEnd/>
            <a:tailEnd/>
          </a:ln>
        </p:spPr>
        <p:txBody>
          <a:bodyPr wrap="none">
            <a:spAutoFit/>
          </a:bodyPr>
          <a:lstStyle/>
          <a:p>
            <a:r>
              <a:rPr lang="en-US" sz="8000" b="1"/>
              <a:t>F 68</a:t>
            </a:r>
          </a:p>
        </p:txBody>
      </p:sp>
      <p:sp>
        <p:nvSpPr>
          <p:cNvPr id="25690" name="5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33600" y="1752600"/>
          <a:ext cx="4876800" cy="4214819"/>
        </p:xfrm>
        <a:graphic>
          <a:graphicData uri="http://schemas.openxmlformats.org/drawingml/2006/table">
            <a:tbl>
              <a:tblPr/>
              <a:tblGrid>
                <a:gridCol w="381000"/>
                <a:gridCol w="304800"/>
                <a:gridCol w="211389"/>
                <a:gridCol w="474411"/>
                <a:gridCol w="609600"/>
                <a:gridCol w="381000"/>
                <a:gridCol w="228600"/>
                <a:gridCol w="228600"/>
                <a:gridCol w="2057400"/>
              </a:tblGrid>
              <a:tr h="480392">
                <a:tc>
                  <a:txBody>
                    <a:bodyPr/>
                    <a:lstStyle/>
                    <a:p>
                      <a:pPr marL="0" marR="0" algn="ctr">
                        <a:spcBef>
                          <a:spcPts val="0"/>
                        </a:spcBef>
                        <a:spcAft>
                          <a:spcPts val="0"/>
                        </a:spcAft>
                      </a:pPr>
                      <a:r>
                        <a:rPr lang="es-ES_tradnl" sz="700" b="1" dirty="0">
                          <a:latin typeface="Arial"/>
                          <a:ea typeface="Times New Roman"/>
                          <a:cs typeface="Times New Roman"/>
                        </a:rPr>
                        <a:t>CAMPO</a:t>
                      </a:r>
                      <a:endParaRPr lang="en-US" sz="1000" dirty="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POZO</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Arena</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Fecha</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Operacion </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Fluido</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Daño</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IP </a:t>
                      </a:r>
                      <a:endParaRPr lang="en-US" sz="1000">
                        <a:latin typeface="Times New Roman"/>
                        <a:ea typeface="宋体"/>
                        <a:cs typeface="Times New Roman"/>
                      </a:endParaRPr>
                    </a:p>
                  </a:txBody>
                  <a:tcPr marL="37075" marR="3707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700" b="1">
                          <a:latin typeface="Arial"/>
                          <a:ea typeface="Times New Roman"/>
                          <a:cs typeface="Times New Roman"/>
                        </a:rPr>
                        <a:t>Observacion </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09">
                <a:tc>
                  <a:txBody>
                    <a:bodyPr/>
                    <a:lstStyle/>
                    <a:p>
                      <a:pPr marL="0" marR="0">
                        <a:spcBef>
                          <a:spcPts val="0"/>
                        </a:spcBef>
                        <a:spcAft>
                          <a:spcPts val="0"/>
                        </a:spcAft>
                      </a:pPr>
                      <a:r>
                        <a:rPr lang="es-ES_tradnl" sz="800" b="1">
                          <a:latin typeface="Arial"/>
                          <a:ea typeface="Times New Roman"/>
                          <a:cs typeface="Times New Roman"/>
                        </a:rPr>
                        <a:t>Fanny</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18B-95</a:t>
                      </a:r>
                      <a:endParaRPr lang="en-US" sz="1000">
                        <a:latin typeface="Times New Roman"/>
                        <a:ea typeface="宋体"/>
                        <a:cs typeface="Times New Roman"/>
                      </a:endParaRPr>
                    </a:p>
                  </a:txBody>
                  <a:tcPr marL="37075" marR="37075"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LU</a:t>
                      </a:r>
                      <a:endParaRPr lang="en-US" sz="1000">
                        <a:latin typeface="Times New Roman"/>
                        <a:ea typeface="宋体"/>
                        <a:cs typeface="Times New Roman"/>
                      </a:endParaRPr>
                    </a:p>
                  </a:txBody>
                  <a:tcPr marL="37075" marR="37075"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20/5/77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Disparo</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H</a:t>
                      </a:r>
                      <a:r>
                        <a:rPr lang="es-ES_tradnl" sz="800" baseline="-25000">
                          <a:latin typeface="Arial"/>
                          <a:ea typeface="Times New Roman"/>
                          <a:cs typeface="Times New Roman"/>
                        </a:rPr>
                        <a:t>2</a:t>
                      </a:r>
                      <a:r>
                        <a:rPr lang="es-ES_tradnl" sz="800">
                          <a:latin typeface="Arial"/>
                          <a:ea typeface="Times New Roman"/>
                          <a:cs typeface="Times New Roman"/>
                        </a:rPr>
                        <a:t>O PF</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perfora con HJ 4505 HMX el intervalo 9660' - 9670'.</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22/5/07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800">
                          <a:latin typeface="Arial"/>
                          <a:ea typeface="Times New Roman"/>
                          <a:cs typeface="Times New Roman"/>
                        </a:rPr>
                        <a:t>Squeeze</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2">
                  <a:txBody>
                    <a:bodyPr/>
                    <a:lstStyle/>
                    <a:p>
                      <a:pPr marL="0" marR="0" algn="ctr">
                        <a:spcBef>
                          <a:spcPts val="0"/>
                        </a:spcBef>
                        <a:spcAft>
                          <a:spcPts val="0"/>
                        </a:spcAft>
                      </a:pPr>
                      <a:r>
                        <a:rPr lang="es-ES_tradnl" sz="800">
                          <a:latin typeface="Arial"/>
                          <a:ea typeface="Times New Roman"/>
                          <a:cs typeface="Times New Roman"/>
                        </a:rPr>
                        <a:t>H</a:t>
                      </a:r>
                      <a:r>
                        <a:rPr lang="es-ES_tradnl" sz="800" baseline="-25000">
                          <a:latin typeface="Arial"/>
                          <a:ea typeface="Times New Roman"/>
                          <a:cs typeface="Times New Roman"/>
                        </a:rPr>
                        <a:t>2</a:t>
                      </a:r>
                      <a:r>
                        <a:rPr lang="es-ES_tradnl" sz="800">
                          <a:latin typeface="Arial"/>
                          <a:ea typeface="Times New Roman"/>
                          <a:cs typeface="Times New Roman"/>
                        </a:rPr>
                        <a:t>O FF</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Cemento clase "G" a 15.8 ppg con agua fresca filtrada y tratada</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2181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9.5 bbls ingresaron a la formacion</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23/5/07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800" dirty="0">
                          <a:latin typeface="Arial"/>
                          <a:ea typeface="Times New Roman"/>
                          <a:cs typeface="Times New Roman"/>
                        </a:rPr>
                        <a:t>Limpieza</a:t>
                      </a:r>
                      <a:endParaRPr lang="en-US" sz="1000" dirty="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6">
                  <a:txBody>
                    <a:bodyPr/>
                    <a:lstStyle/>
                    <a:p>
                      <a:pPr marL="0" marR="0" algn="ctr">
                        <a:spcBef>
                          <a:spcPts val="0"/>
                        </a:spcBef>
                        <a:spcAft>
                          <a:spcPts val="0"/>
                        </a:spcAft>
                      </a:pPr>
                      <a:r>
                        <a:rPr lang="es-ES_tradnl" sz="800">
                          <a:latin typeface="Arial"/>
                          <a:ea typeface="Times New Roman"/>
                          <a:cs typeface="Times New Roman"/>
                        </a:rPr>
                        <a:t>H</a:t>
                      </a:r>
                      <a:r>
                        <a:rPr lang="es-ES_tradnl" sz="800" baseline="-25000">
                          <a:latin typeface="Arial"/>
                          <a:ea typeface="Times New Roman"/>
                          <a:cs typeface="Times New Roman"/>
                        </a:rPr>
                        <a:t>2</a:t>
                      </a:r>
                      <a:r>
                        <a:rPr lang="es-ES_tradnl" sz="800">
                          <a:latin typeface="Arial"/>
                          <a:ea typeface="Times New Roman"/>
                          <a:cs typeface="Times New Roman"/>
                        </a:rPr>
                        <a:t>O PF</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El cemento es molido con broca. Se circula el pozo y corre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2181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raspador.</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26/5/07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Registros</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USIT - CBL - GR - CCL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26/5/07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Disparo</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perfora el intervalo 9650' - 9660'</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28/5/07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3">
                  <a:txBody>
                    <a:bodyPr/>
                    <a:lstStyle/>
                    <a:p>
                      <a:pPr marL="0" marR="0" algn="ctr">
                        <a:spcBef>
                          <a:spcPts val="0"/>
                        </a:spcBef>
                        <a:spcAft>
                          <a:spcPts val="0"/>
                        </a:spcAft>
                      </a:pPr>
                      <a:r>
                        <a:rPr lang="es-ES_tradnl" sz="800">
                          <a:latin typeface="Arial"/>
                          <a:ea typeface="Times New Roman"/>
                          <a:cs typeface="Times New Roman"/>
                        </a:rPr>
                        <a:t>Squeeze</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cementa con Cemento "Ultrafine", clase "G", 10% HCl, agua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de produccion filtrada y tratada, agua filtrada y tratada.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H</a:t>
                      </a:r>
                      <a:r>
                        <a:rPr lang="es-ES_tradnl" sz="800" baseline="-25000">
                          <a:latin typeface="Arial"/>
                          <a:ea typeface="Times New Roman"/>
                          <a:cs typeface="Times New Roman"/>
                        </a:rPr>
                        <a:t>2</a:t>
                      </a:r>
                      <a:r>
                        <a:rPr lang="es-ES_tradnl" sz="800">
                          <a:latin typeface="Arial"/>
                          <a:ea typeface="Times New Roman"/>
                          <a:cs typeface="Times New Roman"/>
                        </a:rPr>
                        <a:t>O FF</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3.12 bbls de "Ultrafine" ingreso a la formacion</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29/5/07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800">
                          <a:latin typeface="Arial"/>
                          <a:ea typeface="Times New Roman"/>
                          <a:cs typeface="Times New Roman"/>
                        </a:rPr>
                        <a:t>Limpieza</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3">
                  <a:txBody>
                    <a:bodyPr/>
                    <a:lstStyle/>
                    <a:p>
                      <a:pPr marL="0" marR="0" algn="ctr">
                        <a:spcBef>
                          <a:spcPts val="0"/>
                        </a:spcBef>
                        <a:spcAft>
                          <a:spcPts val="0"/>
                        </a:spcAft>
                      </a:pPr>
                      <a:r>
                        <a:rPr lang="es-ES_tradnl" sz="800">
                          <a:latin typeface="Arial"/>
                          <a:ea typeface="Times New Roman"/>
                          <a:cs typeface="Times New Roman"/>
                        </a:rPr>
                        <a:t>H</a:t>
                      </a:r>
                      <a:r>
                        <a:rPr lang="es-ES_tradnl" sz="800" baseline="-25000">
                          <a:latin typeface="Arial"/>
                          <a:ea typeface="Times New Roman"/>
                          <a:cs typeface="Times New Roman"/>
                        </a:rPr>
                        <a:t>2</a:t>
                      </a:r>
                      <a:r>
                        <a:rPr lang="es-ES_tradnl" sz="800">
                          <a:latin typeface="Arial"/>
                          <a:ea typeface="Times New Roman"/>
                          <a:cs typeface="Times New Roman"/>
                        </a:rPr>
                        <a:t>O PF</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muele cemento con broca y se manda un raspador</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Circulan 408 bbls de fluido de produccion filtrado</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2181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1/6/07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Registros</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USIT - CBL - GR - CCL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181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1/6/07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Limpieza</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4">
                  <a:txBody>
                    <a:bodyPr/>
                    <a:lstStyle/>
                    <a:p>
                      <a:pPr marL="0" marR="0" algn="ctr">
                        <a:spcBef>
                          <a:spcPts val="0"/>
                        </a:spcBef>
                        <a:spcAft>
                          <a:spcPts val="0"/>
                        </a:spcAft>
                      </a:pPr>
                      <a:r>
                        <a:rPr lang="es-ES_tradnl" sz="800">
                          <a:latin typeface="Arial"/>
                          <a:ea typeface="Times New Roman"/>
                          <a:cs typeface="Times New Roman"/>
                        </a:rPr>
                        <a:t>FLC</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corre broca y se circulan en reversa MF</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181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2/6/07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Disparos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baja MAXR-7 TCP</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3/6/07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Completacion BES</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Se activa la bomba y recuperan 48 bbls de FLC.</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5/6/07</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800">
                          <a:latin typeface="Arial"/>
                          <a:ea typeface="Times New Roman"/>
                          <a:cs typeface="Times New Roman"/>
                        </a:rPr>
                        <a:t>Disparos </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Se activan los disparos y perforan el intervalo 9654' - 9666'.</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228809">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800">
                          <a:latin typeface="Arial"/>
                          <a:ea typeface="Times New Roman"/>
                          <a:cs typeface="Times New Roman"/>
                        </a:rPr>
                        <a:t> </a:t>
                      </a:r>
                      <a:endParaRPr lang="en-US" sz="1000">
                        <a:latin typeface="Times New Roman"/>
                        <a:ea typeface="宋体"/>
                        <a:cs typeface="Times New Roman"/>
                      </a:endParaRPr>
                    </a:p>
                  </a:txBody>
                  <a:tcPr marL="37075" marR="37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800">
                          <a:latin typeface="Arial"/>
                          <a:ea typeface="Times New Roman"/>
                          <a:cs typeface="Times New Roman"/>
                        </a:rPr>
                        <a:t>8</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spcBef>
                          <a:spcPts val="0"/>
                        </a:spcBef>
                        <a:spcAft>
                          <a:spcPts val="0"/>
                        </a:spcAft>
                      </a:pPr>
                      <a:r>
                        <a:rPr lang="es-ES_tradnl" sz="800">
                          <a:latin typeface="Arial"/>
                          <a:ea typeface="Times New Roman"/>
                          <a:cs typeface="Times New Roman"/>
                        </a:rPr>
                        <a:t>0,6</a:t>
                      </a:r>
                      <a:endParaRPr lang="en-US" sz="100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800" dirty="0">
                          <a:latin typeface="Arial"/>
                          <a:ea typeface="Times New Roman"/>
                          <a:cs typeface="Times New Roman"/>
                        </a:rPr>
                        <a:t>Carga: MAXR PJ OMEGA 4512</a:t>
                      </a:r>
                      <a:endParaRPr lang="en-US" sz="1000" dirty="0">
                        <a:latin typeface="Times New Roman"/>
                        <a:ea typeface="宋体"/>
                        <a:cs typeface="Times New Roman"/>
                      </a:endParaRPr>
                    </a:p>
                  </a:txBody>
                  <a:tcPr marL="37075" marR="370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26627" name="3 Rectángulo"/>
          <p:cNvSpPr>
            <a:spLocks noChangeArrowheads="1"/>
          </p:cNvSpPr>
          <p:nvPr/>
        </p:nvSpPr>
        <p:spPr bwMode="auto">
          <a:xfrm>
            <a:off x="381000" y="304800"/>
            <a:ext cx="2032000" cy="1200150"/>
          </a:xfrm>
          <a:prstGeom prst="rect">
            <a:avLst/>
          </a:prstGeom>
          <a:noFill/>
          <a:ln w="9525">
            <a:noFill/>
            <a:miter lim="800000"/>
            <a:headEnd/>
            <a:tailEnd/>
          </a:ln>
        </p:spPr>
        <p:txBody>
          <a:bodyPr wrap="none">
            <a:spAutoFit/>
          </a:bodyPr>
          <a:lstStyle/>
          <a:p>
            <a:r>
              <a:rPr lang="en-US" sz="7200" b="1"/>
              <a:t>F 95</a:t>
            </a:r>
            <a:endParaRPr lang="en-US" b="1"/>
          </a:p>
        </p:txBody>
      </p:sp>
      <p:sp>
        <p:nvSpPr>
          <p:cNvPr id="26628" name="3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228600"/>
          <a:ext cx="5646103" cy="2941320"/>
        </p:xfrm>
        <a:graphic>
          <a:graphicData uri="http://schemas.openxmlformats.org/drawingml/2006/table">
            <a:tbl>
              <a:tblPr/>
              <a:tblGrid>
                <a:gridCol w="466543"/>
                <a:gridCol w="343204"/>
                <a:gridCol w="236623"/>
                <a:gridCol w="527413"/>
                <a:gridCol w="795720"/>
                <a:gridCol w="370765"/>
                <a:gridCol w="399791"/>
                <a:gridCol w="313255"/>
                <a:gridCol w="2192789"/>
              </a:tblGrid>
              <a:tr h="646430">
                <a:tc>
                  <a:txBody>
                    <a:bodyPr/>
                    <a:lstStyle/>
                    <a:p>
                      <a:pPr marL="0" marR="0" algn="ctr">
                        <a:spcBef>
                          <a:spcPts val="0"/>
                        </a:spcBef>
                        <a:spcAft>
                          <a:spcPts val="0"/>
                        </a:spcAft>
                      </a:pPr>
                      <a:r>
                        <a:rPr lang="es-ES_tradnl" sz="800" b="1" dirty="0">
                          <a:latin typeface="Arial"/>
                          <a:ea typeface="Times New Roman"/>
                          <a:cs typeface="Times New Roman"/>
                        </a:rPr>
                        <a:t>CAMPO</a:t>
                      </a:r>
                      <a:endParaRPr lang="en-US" sz="1200" dirty="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POZO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Arena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Fecha</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Operacion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Fluido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Daño</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IP </a:t>
                      </a:r>
                      <a:endParaRPr lang="en-US" sz="1200">
                        <a:latin typeface="Times New Roman"/>
                        <a:ea typeface="宋体"/>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800" b="1">
                          <a:latin typeface="Arial"/>
                          <a:ea typeface="Times New Roman"/>
                          <a:cs typeface="Times New Roman"/>
                        </a:rPr>
                        <a:t>Observacion </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s-ES_tradnl" sz="900" b="1">
                          <a:latin typeface="Arial"/>
                          <a:ea typeface="Times New Roman"/>
                          <a:cs typeface="Times New Roman"/>
                        </a:rPr>
                        <a:t>Fanny</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18B-97</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LU</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11/5/07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Limpieza</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3">
                  <a:txBody>
                    <a:bodyPr/>
                    <a:lstStyle/>
                    <a:p>
                      <a:pPr marL="0" marR="0" algn="ctr">
                        <a:spcBef>
                          <a:spcPts val="0"/>
                        </a:spcBef>
                        <a:spcAft>
                          <a:spcPts val="0"/>
                        </a:spcAft>
                      </a:pPr>
                      <a:r>
                        <a:rPr lang="es-ES_tradnl" sz="900">
                          <a:latin typeface="Arial"/>
                          <a:ea typeface="Times New Roman"/>
                          <a:cs typeface="Times New Roman"/>
                        </a:rPr>
                        <a:t>H</a:t>
                      </a:r>
                      <a:r>
                        <a:rPr lang="es-ES_tradnl" sz="900" baseline="-25000">
                          <a:latin typeface="Arial"/>
                          <a:ea typeface="Times New Roman"/>
                          <a:cs typeface="Times New Roman"/>
                        </a:rPr>
                        <a:t>2</a:t>
                      </a:r>
                      <a:r>
                        <a:rPr lang="es-ES_tradnl" sz="900">
                          <a:latin typeface="Arial"/>
                          <a:ea typeface="Times New Roman"/>
                          <a:cs typeface="Times New Roman"/>
                        </a:rPr>
                        <a:t>O FF</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Muele cemento con broca, se limpia el hoyo circulando. Se corre</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raspador, circula en reversa.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14/5/07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Regitros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USIT - CBL - VDL - GR - CCL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646430">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n-US"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14/5/07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Limpieza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rowSpan="5">
                  <a:txBody>
                    <a:bodyPr/>
                    <a:lstStyle/>
                    <a:p>
                      <a:pPr marL="0" marR="0" algn="ctr">
                        <a:spcBef>
                          <a:spcPts val="0"/>
                        </a:spcBef>
                        <a:spcAft>
                          <a:spcPts val="0"/>
                        </a:spcAft>
                      </a:pPr>
                      <a:r>
                        <a:rPr lang="es-ES_tradnl" sz="900">
                          <a:latin typeface="Arial"/>
                          <a:ea typeface="Times New Roman"/>
                          <a:cs typeface="Times New Roman"/>
                        </a:rPr>
                        <a:t>FLC</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Broca. Circulan en reversa desplazando el pozo con MFB</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15/5/07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900" dirty="0">
                          <a:latin typeface="Arial"/>
                          <a:ea typeface="Times New Roman"/>
                          <a:cs typeface="Times New Roman"/>
                        </a:rPr>
                        <a:t>Disparo</a:t>
                      </a:r>
                      <a:endParaRPr lang="en-US" sz="12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bajo MAXR/TCP con sistema PURE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Completacion BES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activa la bomba y se recuperan 44 bbls de fluido.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a:noFill/>
                    </a:lnB>
                    <a:solidFill>
                      <a:srgbClr val="CCFFFF"/>
                    </a:solidFill>
                  </a:tcPr>
                </a:tc>
                <a:tc>
                  <a:txBody>
                    <a:bodyPr/>
                    <a:lstStyle/>
                    <a:p>
                      <a:pPr marL="0" marR="0" algn="r">
                        <a:spcBef>
                          <a:spcPts val="0"/>
                        </a:spcBef>
                        <a:spcAft>
                          <a:spcPts val="0"/>
                        </a:spcAft>
                      </a:pPr>
                      <a:r>
                        <a:rPr lang="es-ES_tradnl" sz="900">
                          <a:latin typeface="Arial"/>
                          <a:ea typeface="Times New Roman"/>
                          <a:cs typeface="Times New Roman"/>
                        </a:rPr>
                        <a:t>17/5/07</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rowSpan="2">
                  <a:txBody>
                    <a:bodyPr/>
                    <a:lstStyle/>
                    <a:p>
                      <a:pPr marL="0" marR="0" algn="ctr">
                        <a:spcBef>
                          <a:spcPts val="0"/>
                        </a:spcBef>
                        <a:spcAft>
                          <a:spcPts val="0"/>
                        </a:spcAft>
                      </a:pPr>
                      <a:r>
                        <a:rPr lang="es-ES_tradnl" sz="900">
                          <a:latin typeface="Arial"/>
                          <a:ea typeface="Times New Roman"/>
                          <a:cs typeface="Times New Roman"/>
                        </a:rPr>
                        <a:t>Disparo</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Se perforan los intervalos 9850' - 9857' y 9860' - 9867'</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r>
              <a:tr h="165100">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en-US"/>
                    </a:p>
                  </a:txBody>
                  <a:tcPr/>
                </a:tc>
                <a:tc>
                  <a:txBody>
                    <a:bodyPr/>
                    <a:lstStyle/>
                    <a:p>
                      <a:pPr marL="0" marR="0" algn="ctr">
                        <a:spcBef>
                          <a:spcPts val="0"/>
                        </a:spcBef>
                        <a:spcAft>
                          <a:spcPts val="0"/>
                        </a:spcAft>
                      </a:pPr>
                      <a:r>
                        <a:rPr lang="es-ES_tradnl" sz="900">
                          <a:latin typeface="Arial"/>
                          <a:ea typeface="Times New Roman"/>
                          <a:cs typeface="Times New Roman"/>
                        </a:rPr>
                        <a:t> </a:t>
                      </a:r>
                      <a:endParaRPr lang="en-US" sz="12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6,02</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s-ES_tradnl" sz="900">
                          <a:latin typeface="Arial"/>
                          <a:ea typeface="Times New Roman"/>
                          <a:cs typeface="Times New Roman"/>
                        </a:rPr>
                        <a:t>0,63</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spcBef>
                          <a:spcPts val="0"/>
                        </a:spcBef>
                        <a:spcAft>
                          <a:spcPts val="0"/>
                        </a:spcAft>
                      </a:pPr>
                      <a:r>
                        <a:rPr lang="es-ES_tradnl" sz="900" dirty="0">
                          <a:latin typeface="Arial"/>
                          <a:ea typeface="Times New Roman"/>
                          <a:cs typeface="Times New Roman"/>
                        </a:rPr>
                        <a:t>Carga:  TCP PJ OMEGA 4512</a:t>
                      </a:r>
                      <a:endParaRPr lang="en-US" sz="12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3" name="2 Tabla"/>
          <p:cNvGraphicFramePr>
            <a:graphicFrameLocks noGrp="1"/>
          </p:cNvGraphicFramePr>
          <p:nvPr/>
        </p:nvGraphicFramePr>
        <p:xfrm>
          <a:off x="228600" y="3429000"/>
          <a:ext cx="4800600" cy="1219200"/>
        </p:xfrm>
        <a:graphic>
          <a:graphicData uri="http://schemas.openxmlformats.org/drawingml/2006/table">
            <a:tbl>
              <a:tblPr/>
              <a:tblGrid>
                <a:gridCol w="1371600"/>
                <a:gridCol w="1981200"/>
                <a:gridCol w="609600"/>
                <a:gridCol w="457200"/>
                <a:gridCol w="381000"/>
              </a:tblGrid>
              <a:tr h="0">
                <a:tc>
                  <a:txBody>
                    <a:bodyPr/>
                    <a:lstStyle/>
                    <a:p>
                      <a:pPr marL="0" marR="0" algn="just">
                        <a:spcBef>
                          <a:spcPts val="0"/>
                        </a:spcBef>
                        <a:spcAft>
                          <a:spcPts val="0"/>
                        </a:spcAft>
                      </a:pPr>
                      <a:r>
                        <a:rPr lang="es-EC" sz="800" b="1" dirty="0">
                          <a:latin typeface="Arial"/>
                          <a:ea typeface="宋体"/>
                          <a:cs typeface="Times New Roman"/>
                        </a:rPr>
                        <a:t>Sustancia</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b="1">
                          <a:latin typeface="Arial"/>
                          <a:ea typeface="宋体"/>
                          <a:cs typeface="Times New Roman"/>
                        </a:rPr>
                        <a:t>Canitdad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Unidades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lpb</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dirty="0">
                          <a:latin typeface="Arial"/>
                          <a:ea typeface="宋体"/>
                          <a:cs typeface="Times New Roman"/>
                        </a:rPr>
                        <a:t>Inhibidor de Arcillas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Tambor/55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0.3</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dirty="0" err="1">
                          <a:latin typeface="Arial"/>
                          <a:ea typeface="宋体"/>
                          <a:cs typeface="Times New Roman"/>
                        </a:rPr>
                        <a:t>Preventor</a:t>
                      </a:r>
                      <a:r>
                        <a:rPr lang="es-EC" sz="800" b="1" dirty="0">
                          <a:latin typeface="Arial"/>
                          <a:ea typeface="宋体"/>
                          <a:cs typeface="Times New Roman"/>
                        </a:rPr>
                        <a:t> de</a:t>
                      </a:r>
                      <a:endParaRPr lang="en-US" sz="800" dirty="0">
                        <a:latin typeface="Times New Roman"/>
                        <a:ea typeface="宋体"/>
                        <a:cs typeface="Times New Roman"/>
                      </a:endParaRPr>
                    </a:p>
                    <a:p>
                      <a:pPr marL="0" marR="0" algn="just">
                        <a:spcBef>
                          <a:spcPts val="0"/>
                        </a:spcBef>
                        <a:spcAft>
                          <a:spcPts val="0"/>
                        </a:spcAft>
                      </a:pPr>
                      <a:r>
                        <a:rPr lang="es-EC" sz="800" b="1" dirty="0">
                          <a:latin typeface="Arial"/>
                          <a:ea typeface="宋体"/>
                          <a:cs typeface="Times New Roman"/>
                        </a:rPr>
                        <a:t> </a:t>
                      </a:r>
                      <a:r>
                        <a:rPr lang="es-EC" sz="800" b="1" dirty="0" err="1">
                          <a:latin typeface="Arial"/>
                          <a:ea typeface="宋体"/>
                          <a:cs typeface="Times New Roman"/>
                        </a:rPr>
                        <a:t>Emulsificacion</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a:latin typeface="Arial"/>
                          <a:ea typeface="宋体"/>
                          <a:cs typeface="Times New Roman"/>
                        </a:rPr>
                        <a:t>1 canecas/5 galones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0.5</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dirty="0">
                          <a:latin typeface="Arial"/>
                          <a:ea typeface="宋体"/>
                          <a:cs typeface="Times New Roman"/>
                        </a:rPr>
                        <a:t>Solvente </a:t>
                      </a:r>
                      <a:r>
                        <a:rPr lang="es-EC" sz="800" b="1" dirty="0" err="1">
                          <a:latin typeface="Arial"/>
                          <a:ea typeface="宋体"/>
                          <a:cs typeface="Times New Roman"/>
                        </a:rPr>
                        <a:t>Antiasfáltenos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tambor/55 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55 gal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s-EC" sz="800" b="1">
                          <a:latin typeface="Arial"/>
                          <a:ea typeface="宋体"/>
                          <a:cs typeface="Times New Roman"/>
                        </a:rPr>
                        <a:t>KCl</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dirty="0">
                          <a:latin typeface="Arial"/>
                          <a:ea typeface="宋体"/>
                          <a:cs typeface="Times New Roman"/>
                        </a:rPr>
                        <a:t>20 sacos/50 kg. para un peso de 8.4 </a:t>
                      </a:r>
                      <a:r>
                        <a:rPr lang="es-EC" sz="800" dirty="0" err="1">
                          <a:latin typeface="Arial"/>
                          <a:ea typeface="宋体"/>
                          <a:cs typeface="Times New Roman"/>
                        </a:rPr>
                        <a:t>lpg</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110 lbs</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10</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1.9</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a:latin typeface="Arial"/>
                          <a:ea typeface="宋体"/>
                          <a:cs typeface="Times New Roman"/>
                        </a:rPr>
                        <a:t>Secuestrante de</a:t>
                      </a:r>
                      <a:endParaRPr lang="en-US" sz="800">
                        <a:latin typeface="Times New Roman"/>
                        <a:ea typeface="宋体"/>
                        <a:cs typeface="Times New Roman"/>
                      </a:endParaRPr>
                    </a:p>
                    <a:p>
                      <a:pPr marL="0" marR="0" algn="just">
                        <a:spcBef>
                          <a:spcPts val="0"/>
                        </a:spcBef>
                        <a:spcAft>
                          <a:spcPts val="0"/>
                        </a:spcAft>
                      </a:pPr>
                      <a:r>
                        <a:rPr lang="es-EC" sz="800" b="1">
                          <a:latin typeface="Arial"/>
                          <a:ea typeface="宋体"/>
                          <a:cs typeface="Times New Roman"/>
                        </a:rPr>
                        <a:t> Oxigeno</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C" sz="800" dirty="0">
                          <a:latin typeface="Arial"/>
                          <a:ea typeface="宋体"/>
                          <a:cs typeface="Times New Roman"/>
                        </a:rPr>
                        <a:t>1 tambor/55galones</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55 gal</a:t>
                      </a:r>
                      <a:endParaRPr lang="en-US" sz="8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1</a:t>
                      </a:r>
                      <a:endParaRPr lang="en-US" sz="8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a:latin typeface="Arial"/>
                          <a:ea typeface="宋体"/>
                          <a:cs typeface="Times New Roman"/>
                        </a:rPr>
                        <a:t>Bactericida</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5 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4</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0.4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s-EC" sz="800" b="1">
                          <a:latin typeface="Arial"/>
                          <a:ea typeface="宋体"/>
                          <a:cs typeface="Times New Roman"/>
                        </a:rPr>
                        <a:t>Anti espumante</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C" sz="800">
                          <a:latin typeface="Arial"/>
                          <a:ea typeface="宋体"/>
                          <a:cs typeface="Times New Roman"/>
                        </a:rPr>
                        <a:t>1 caneca/ 5 galones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a:latin typeface="Arial"/>
                          <a:ea typeface="宋体"/>
                          <a:cs typeface="Times New Roman"/>
                        </a:rPr>
                        <a:t>5 gal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C" sz="800" dirty="0">
                          <a:latin typeface="Arial"/>
                          <a:ea typeface="宋体"/>
                          <a:cs typeface="Times New Roman"/>
                        </a:rPr>
                        <a:t>0.3</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228600" y="4953000"/>
          <a:ext cx="2971800" cy="731838"/>
        </p:xfrm>
        <a:graphic>
          <a:graphicData uri="http://schemas.openxmlformats.org/drawingml/2006/table">
            <a:tbl>
              <a:tblPr/>
              <a:tblGrid>
                <a:gridCol w="990600"/>
                <a:gridCol w="990600"/>
                <a:gridCol w="990600"/>
              </a:tblGrid>
              <a:tr h="0">
                <a:tc>
                  <a:txBody>
                    <a:bodyPr/>
                    <a:lstStyle/>
                    <a:p>
                      <a:pPr marL="0" marR="0" algn="ctr">
                        <a:spcBef>
                          <a:spcPts val="0"/>
                        </a:spcBef>
                        <a:spcAft>
                          <a:spcPts val="0"/>
                        </a:spcAft>
                      </a:pPr>
                      <a:r>
                        <a:rPr lang="es-EC" sz="800" b="1" dirty="0">
                          <a:latin typeface="Arial"/>
                          <a:ea typeface="宋体"/>
                          <a:cs typeface="Times New Roman"/>
                        </a:rPr>
                        <a:t>Propiedades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dirty="0">
                          <a:latin typeface="Arial"/>
                          <a:ea typeface="宋体"/>
                          <a:cs typeface="Times New Roman"/>
                        </a:rPr>
                        <a:t>Unidades</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b="1">
                          <a:latin typeface="Arial"/>
                          <a:ea typeface="宋体"/>
                          <a:cs typeface="Times New Roman"/>
                        </a:rPr>
                        <a:t>Real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Densidad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Lbs</a:t>
                      </a:r>
                      <a:r>
                        <a:rPr lang="es-EC" sz="800" dirty="0">
                          <a:latin typeface="Arial"/>
                          <a:ea typeface="宋体"/>
                          <a:cs typeface="Times New Roman"/>
                        </a:rPr>
                        <a:t>/gal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8.4</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pH</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Adimensional</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8.0</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Viscosidad</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err="1">
                          <a:latin typeface="Arial"/>
                          <a:ea typeface="宋体"/>
                          <a:cs typeface="Times New Roman"/>
                        </a:rPr>
                        <a:t>Sec</a:t>
                      </a:r>
                      <a:r>
                        <a:rPr lang="es-EC" sz="800" dirty="0">
                          <a:latin typeface="Arial"/>
                          <a:ea typeface="宋体"/>
                          <a:cs typeface="Times New Roman"/>
                        </a:rPr>
                        <a:t>/</a:t>
                      </a:r>
                      <a:r>
                        <a:rPr lang="es-EC" sz="800" dirty="0" err="1">
                          <a:latin typeface="Arial"/>
                          <a:ea typeface="宋体"/>
                          <a:cs typeface="Times New Roman"/>
                        </a:rPr>
                        <a:t>qt</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26</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Cloruros</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Mg/l</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3000 - 3100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s-EC" sz="800" b="1">
                          <a:latin typeface="Arial"/>
                          <a:ea typeface="宋体"/>
                          <a:cs typeface="Times New Roman"/>
                        </a:rPr>
                        <a:t>Turbidez</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a:latin typeface="Arial"/>
                          <a:ea typeface="宋体"/>
                          <a:cs typeface="Times New Roman"/>
                        </a:rPr>
                        <a:t>NTU</a:t>
                      </a:r>
                      <a:endParaRPr lang="en-US" sz="8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800" dirty="0">
                          <a:latin typeface="Arial"/>
                          <a:ea typeface="宋体"/>
                          <a:cs typeface="Times New Roman"/>
                        </a:rPr>
                        <a:t>24.1 - 80</a:t>
                      </a:r>
                      <a:endParaRPr lang="en-US" sz="8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37" name="4 CuadroTexto"/>
          <p:cNvSpPr txBox="1">
            <a:spLocks noChangeArrowheads="1"/>
          </p:cNvSpPr>
          <p:nvPr/>
        </p:nvSpPr>
        <p:spPr bwMode="auto">
          <a:xfrm>
            <a:off x="6096000" y="5029200"/>
            <a:ext cx="2667000" cy="1446213"/>
          </a:xfrm>
          <a:prstGeom prst="rect">
            <a:avLst/>
          </a:prstGeom>
          <a:noFill/>
          <a:ln w="9525">
            <a:noFill/>
            <a:miter lim="800000"/>
            <a:headEnd/>
            <a:tailEnd/>
          </a:ln>
        </p:spPr>
        <p:txBody>
          <a:bodyPr>
            <a:spAutoFit/>
          </a:bodyPr>
          <a:lstStyle/>
          <a:p>
            <a:r>
              <a:rPr lang="en-US" sz="8800" b="1"/>
              <a:t>F 97</a:t>
            </a:r>
            <a:endParaRPr lang="en-US" b="1"/>
          </a:p>
        </p:txBody>
      </p:sp>
      <p:sp>
        <p:nvSpPr>
          <p:cNvPr id="27738" name="5 CuadroTexto"/>
          <p:cNvSpPr txBox="1">
            <a:spLocks noChangeArrowheads="1"/>
          </p:cNvSpPr>
          <p:nvPr/>
        </p:nvSpPr>
        <p:spPr bwMode="auto">
          <a:xfrm>
            <a:off x="381000" y="6400800"/>
            <a:ext cx="5181600" cy="461963"/>
          </a:xfrm>
          <a:prstGeom prst="rect">
            <a:avLst/>
          </a:prstGeom>
          <a:noFill/>
          <a:ln w="9525">
            <a:noFill/>
            <a:miter lim="800000"/>
            <a:headEnd/>
            <a:tailEnd/>
          </a:ln>
        </p:spPr>
        <p:txBody>
          <a:bodyPr>
            <a:spAutoFit/>
          </a:bodyPr>
          <a:lstStyle/>
          <a:p>
            <a:r>
              <a:rPr lang="en-US"/>
              <a:t>*</a:t>
            </a:r>
            <a:r>
              <a:rPr lang="en-US" sz="1100"/>
              <a:t>FLC = Fluido Limpio de Completación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40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Título"/>
          <p:cNvSpPr>
            <a:spLocks noGrp="1"/>
          </p:cNvSpPr>
          <p:nvPr>
            <p:ph type="title"/>
          </p:nvPr>
        </p:nvSpPr>
        <p:spPr>
          <a:xfrm>
            <a:off x="0" y="0"/>
            <a:ext cx="8839200" cy="381000"/>
          </a:xfrm>
        </p:spPr>
        <p:txBody>
          <a:bodyPr>
            <a:normAutofit fontScale="90000"/>
          </a:bodyPr>
          <a:lstStyle/>
          <a:p>
            <a:pPr eaLnBrk="1" fontAlgn="auto" hangingPunct="1">
              <a:spcAft>
                <a:spcPts val="0"/>
              </a:spcAft>
              <a:defRPr/>
            </a:pPr>
            <a:r>
              <a:rPr lang="en-US" sz="2400" smtClean="0"/>
              <a:t>PRUEBAS DE POZOS</a:t>
            </a:r>
            <a:endParaRPr lang="en-US" smtClean="0"/>
          </a:p>
        </p:txBody>
      </p:sp>
      <p:sp>
        <p:nvSpPr>
          <p:cNvPr id="28675" name="3 Rectángulo"/>
          <p:cNvSpPr>
            <a:spLocks noChangeArrowheads="1"/>
          </p:cNvSpPr>
          <p:nvPr/>
        </p:nvSpPr>
        <p:spPr bwMode="auto">
          <a:xfrm>
            <a:off x="152400" y="381000"/>
            <a:ext cx="4572000" cy="307975"/>
          </a:xfrm>
          <a:prstGeom prst="rect">
            <a:avLst/>
          </a:prstGeom>
          <a:noFill/>
          <a:ln w="9525">
            <a:noFill/>
            <a:miter lim="800000"/>
            <a:headEnd/>
            <a:tailEnd/>
          </a:ln>
        </p:spPr>
        <p:txBody>
          <a:bodyPr>
            <a:spAutoFit/>
          </a:bodyPr>
          <a:lstStyle/>
          <a:p>
            <a:r>
              <a:rPr lang="es-ES_tradnl" sz="1400" b="1"/>
              <a:t>Analísis de Pozos mediante Prueba de n - Tasas</a:t>
            </a:r>
            <a:endParaRPr lang="en-US" sz="1400"/>
          </a:p>
        </p:txBody>
      </p:sp>
      <p:pic>
        <p:nvPicPr>
          <p:cNvPr id="2662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81200" y="762000"/>
            <a:ext cx="5130800" cy="508000"/>
          </a:xfrm>
          <a:prstGeom prst="rect">
            <a:avLst/>
          </a:prstGeom>
          <a:noFill/>
          <a:ln w="9525">
            <a:noFill/>
            <a:miter lim="800000"/>
            <a:headEnd/>
            <a:tailEnd/>
          </a:ln>
        </p:spPr>
      </p:pic>
      <p:pic>
        <p:nvPicPr>
          <p:cNvPr id="26629"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1524000"/>
            <a:ext cx="371475" cy="295275"/>
          </a:xfrm>
          <a:prstGeom prst="rect">
            <a:avLst/>
          </a:prstGeom>
          <a:noFill/>
          <a:ln w="9525">
            <a:noFill/>
            <a:miter lim="800000"/>
            <a:headEnd/>
            <a:tailEnd/>
          </a:ln>
        </p:spPr>
      </p:pic>
      <p:pic>
        <p:nvPicPr>
          <p:cNvPr id="26630"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1447800"/>
            <a:ext cx="1666875" cy="323850"/>
          </a:xfrm>
          <a:prstGeom prst="rect">
            <a:avLst/>
          </a:prstGeom>
          <a:noFill/>
          <a:ln w="9525">
            <a:noFill/>
            <a:miter lim="800000"/>
            <a:headEnd/>
            <a:tailEnd/>
          </a:ln>
        </p:spPr>
      </p:pic>
      <p:sp>
        <p:nvSpPr>
          <p:cNvPr id="2867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8680" name="Rectangle 6"/>
          <p:cNvSpPr>
            <a:spLocks noChangeArrowheads="1"/>
          </p:cNvSpPr>
          <p:nvPr/>
        </p:nvSpPr>
        <p:spPr bwMode="auto">
          <a:xfrm>
            <a:off x="0" y="752475"/>
            <a:ext cx="271463" cy="276225"/>
          </a:xfrm>
          <a:prstGeom prst="rect">
            <a:avLst/>
          </a:prstGeom>
          <a:noFill/>
          <a:ln w="9525">
            <a:noFill/>
            <a:miter lim="800000"/>
            <a:headEnd/>
            <a:tailEnd/>
          </a:ln>
        </p:spPr>
        <p:txBody>
          <a:bodyPr wrap="none" anchor="ctr">
            <a:spAutoFit/>
          </a:bodyPr>
          <a:lstStyle/>
          <a:p>
            <a:pPr algn="ctr"/>
            <a:r>
              <a:rPr lang="es-ES" altLang="zh-CN" sz="1200">
                <a:cs typeface="Arial" pitchFamily="34" charset="0"/>
              </a:rPr>
              <a:t>  </a:t>
            </a:r>
            <a:endParaRPr lang="es-ES" altLang="zh-CN"/>
          </a:p>
        </p:txBody>
      </p:sp>
      <p:sp>
        <p:nvSpPr>
          <p:cNvPr id="28681" name="Rectangle 7"/>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endParaRPr lang="en-US"/>
          </a:p>
        </p:txBody>
      </p:sp>
      <p:sp>
        <p:nvSpPr>
          <p:cNvPr id="26634" name="10 Rectángulo"/>
          <p:cNvSpPr>
            <a:spLocks noChangeArrowheads="1"/>
          </p:cNvSpPr>
          <p:nvPr/>
        </p:nvSpPr>
        <p:spPr bwMode="auto">
          <a:xfrm>
            <a:off x="1219200" y="1447800"/>
            <a:ext cx="382588" cy="276225"/>
          </a:xfrm>
          <a:prstGeom prst="rect">
            <a:avLst/>
          </a:prstGeom>
          <a:noFill/>
          <a:ln w="9525">
            <a:noFill/>
            <a:miter lim="800000"/>
            <a:headEnd/>
            <a:tailEnd/>
          </a:ln>
        </p:spPr>
        <p:txBody>
          <a:bodyPr wrap="none">
            <a:spAutoFit/>
          </a:bodyPr>
          <a:lstStyle/>
          <a:p>
            <a:r>
              <a:rPr lang="es-ES" altLang="zh-CN" sz="1200">
                <a:solidFill>
                  <a:srgbClr val="000000"/>
                </a:solidFill>
                <a:cs typeface="Arial" pitchFamily="34" charset="0"/>
              </a:rPr>
              <a:t>vs.</a:t>
            </a:r>
            <a:endParaRPr lang="en-US"/>
          </a:p>
        </p:txBody>
      </p:sp>
      <p:pic>
        <p:nvPicPr>
          <p:cNvPr id="26635"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62400" y="1447800"/>
            <a:ext cx="800100" cy="342900"/>
          </a:xfrm>
          <a:prstGeom prst="rect">
            <a:avLst/>
          </a:prstGeom>
          <a:noFill/>
          <a:ln w="9525">
            <a:noFill/>
            <a:miter lim="800000"/>
            <a:headEnd/>
            <a:tailEnd/>
          </a:ln>
        </p:spPr>
      </p:pic>
      <p:pic>
        <p:nvPicPr>
          <p:cNvPr id="26636"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486400" y="1447800"/>
            <a:ext cx="2565400" cy="368300"/>
          </a:xfrm>
          <a:prstGeom prst="rect">
            <a:avLst/>
          </a:prstGeom>
          <a:noFill/>
          <a:ln w="9525">
            <a:noFill/>
            <a:miter lim="800000"/>
            <a:headEnd/>
            <a:tailEnd/>
          </a:ln>
        </p:spPr>
      </p:pic>
      <p:sp>
        <p:nvSpPr>
          <p:cNvPr id="26637" name="14 Rectángulo"/>
          <p:cNvSpPr>
            <a:spLocks noChangeArrowheads="1"/>
          </p:cNvSpPr>
          <p:nvPr/>
        </p:nvSpPr>
        <p:spPr bwMode="auto">
          <a:xfrm>
            <a:off x="228600" y="762000"/>
            <a:ext cx="4162425" cy="276225"/>
          </a:xfrm>
          <a:prstGeom prst="rect">
            <a:avLst/>
          </a:prstGeom>
          <a:noFill/>
          <a:ln w="9525">
            <a:noFill/>
            <a:miter lim="800000"/>
            <a:headEnd/>
            <a:tailEnd/>
          </a:ln>
        </p:spPr>
        <p:txBody>
          <a:bodyPr wrap="none">
            <a:spAutoFit/>
          </a:bodyPr>
          <a:lstStyle/>
          <a:p>
            <a:r>
              <a:rPr lang="es-ES_tradnl" altLang="zh-CN" sz="1200" b="1">
                <a:solidFill>
                  <a:srgbClr val="000000"/>
                </a:solidFill>
                <a:latin typeface="Times New Roman" pitchFamily="18" charset="0"/>
                <a:cs typeface="Times New Roman" pitchFamily="18" charset="0"/>
              </a:rPr>
              <a:t>Dorine 45 ST – 1 antes de trabajo de Re - acondicionamiento</a:t>
            </a:r>
            <a:endParaRPr lang="en-US"/>
          </a:p>
        </p:txBody>
      </p:sp>
      <p:graphicFrame>
        <p:nvGraphicFramePr>
          <p:cNvPr id="16" name="15 Tabla"/>
          <p:cNvGraphicFramePr>
            <a:graphicFrameLocks noGrp="1"/>
          </p:cNvGraphicFramePr>
          <p:nvPr/>
        </p:nvGraphicFramePr>
        <p:xfrm>
          <a:off x="1524000" y="1143000"/>
          <a:ext cx="5715000" cy="1066800"/>
        </p:xfrm>
        <a:graphic>
          <a:graphicData uri="http://schemas.openxmlformats.org/drawingml/2006/table">
            <a:tbl>
              <a:tblPr/>
              <a:tblGrid>
                <a:gridCol w="559803"/>
                <a:gridCol w="701842"/>
                <a:gridCol w="701842"/>
                <a:gridCol w="802105"/>
                <a:gridCol w="902368"/>
                <a:gridCol w="2047039"/>
              </a:tblGrid>
              <a:tr h="223684">
                <a:tc>
                  <a:txBody>
                    <a:bodyPr/>
                    <a:lstStyle/>
                    <a:p>
                      <a:pPr marL="0" marR="0" algn="ctr">
                        <a:spcBef>
                          <a:spcPts val="0"/>
                        </a:spcBef>
                        <a:spcAft>
                          <a:spcPts val="0"/>
                        </a:spcAft>
                      </a:pPr>
                      <a:r>
                        <a:rPr lang="en-US" sz="800" b="1" dirty="0" err="1">
                          <a:latin typeface="Arial"/>
                          <a:ea typeface="宋体"/>
                          <a:cs typeface="Times New Roman"/>
                        </a:rPr>
                        <a:t>Fecha</a:t>
                      </a:r>
                      <a:endParaRPr lang="en-US" sz="105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宋体"/>
                          <a:cs typeface="Times New Roman"/>
                        </a:rPr>
                        <a:t>t(</a:t>
                      </a:r>
                      <a:r>
                        <a:rPr lang="en-US" sz="800" b="1" dirty="0" err="1">
                          <a:latin typeface="Arial"/>
                          <a:ea typeface="宋体"/>
                          <a:cs typeface="Times New Roman"/>
                        </a:rPr>
                        <a:t>horas</a:t>
                      </a:r>
                      <a:r>
                        <a:rPr lang="en-US" sz="800" b="1" dirty="0">
                          <a:latin typeface="Arial"/>
                          <a:ea typeface="宋体"/>
                          <a:cs typeface="Times New Roman"/>
                        </a:rPr>
                        <a:t>)</a:t>
                      </a:r>
                      <a:endParaRPr lang="en-US" sz="105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q(bbl/d)</a:t>
                      </a:r>
                      <a:endParaRPr lang="en-US" sz="105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err="1">
                          <a:latin typeface="Arial"/>
                          <a:ea typeface="宋体"/>
                          <a:cs typeface="Times New Roman"/>
                        </a:rPr>
                        <a:t>Pwf</a:t>
                      </a:r>
                      <a:r>
                        <a:rPr lang="en-US" sz="800" b="1" dirty="0">
                          <a:latin typeface="Arial"/>
                          <a:ea typeface="宋体"/>
                          <a:cs typeface="Times New Roman"/>
                        </a:rPr>
                        <a:t>(psi)</a:t>
                      </a:r>
                      <a:endParaRPr lang="en-US" sz="105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宋体"/>
                          <a:cs typeface="Times New Roman"/>
                        </a:rPr>
                        <a:t>(Pi - </a:t>
                      </a:r>
                      <a:r>
                        <a:rPr lang="en-US" sz="800" b="1" dirty="0" err="1">
                          <a:latin typeface="Arial"/>
                          <a:ea typeface="宋体"/>
                          <a:cs typeface="Times New Roman"/>
                        </a:rPr>
                        <a:t>Pwf</a:t>
                      </a:r>
                      <a:r>
                        <a:rPr lang="en-US" sz="800" b="1" dirty="0">
                          <a:latin typeface="Arial"/>
                          <a:ea typeface="宋体"/>
                          <a:cs typeface="Times New Roman"/>
                        </a:rPr>
                        <a:t>)/</a:t>
                      </a:r>
                      <a:r>
                        <a:rPr lang="en-US" sz="800" b="1" dirty="0" err="1">
                          <a:latin typeface="Arial"/>
                          <a:ea typeface="宋体"/>
                          <a:cs typeface="Times New Roman"/>
                        </a:rPr>
                        <a:t>qn</a:t>
                      </a:r>
                      <a:endParaRPr lang="en-US" sz="105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宋体"/>
                          <a:cs typeface="Times New Roman"/>
                        </a:rPr>
                        <a:t>∑ (</a:t>
                      </a:r>
                      <a:r>
                        <a:rPr lang="en-US" sz="800" b="1" dirty="0" err="1">
                          <a:latin typeface="Arial"/>
                          <a:ea typeface="宋体"/>
                          <a:cs typeface="Times New Roman"/>
                        </a:rPr>
                        <a:t>qi</a:t>
                      </a:r>
                      <a:r>
                        <a:rPr lang="en-US" sz="800" b="1" dirty="0">
                          <a:latin typeface="Arial"/>
                          <a:ea typeface="宋体"/>
                          <a:cs typeface="Times New Roman"/>
                        </a:rPr>
                        <a:t> – qi-1)/</a:t>
                      </a:r>
                      <a:r>
                        <a:rPr lang="en-US" sz="800" b="1" dirty="0" err="1">
                          <a:latin typeface="Arial"/>
                          <a:ea typeface="宋体"/>
                          <a:cs typeface="Times New Roman"/>
                        </a:rPr>
                        <a:t>qn</a:t>
                      </a:r>
                      <a:r>
                        <a:rPr lang="en-US" sz="800" b="1" dirty="0">
                          <a:latin typeface="Arial"/>
                          <a:ea typeface="宋体"/>
                          <a:cs typeface="Times New Roman"/>
                        </a:rPr>
                        <a:t> * Log(</a:t>
                      </a:r>
                      <a:r>
                        <a:rPr lang="en-US" sz="800" b="1" dirty="0" err="1">
                          <a:latin typeface="Arial"/>
                          <a:ea typeface="宋体"/>
                          <a:cs typeface="Times New Roman"/>
                        </a:rPr>
                        <a:t>tn</a:t>
                      </a:r>
                      <a:r>
                        <a:rPr lang="en-US" sz="800" b="1" dirty="0">
                          <a:latin typeface="Arial"/>
                          <a:ea typeface="宋体"/>
                          <a:cs typeface="Times New Roman"/>
                        </a:rPr>
                        <a:t> - tj-1)</a:t>
                      </a:r>
                      <a:endParaRPr lang="en-US" sz="105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06477">
                <a:tc>
                  <a:txBody>
                    <a:bodyPr/>
                    <a:lstStyle/>
                    <a:p>
                      <a:pPr marL="0" marR="0" algn="r">
                        <a:spcBef>
                          <a:spcPts val="0"/>
                        </a:spcBef>
                        <a:spcAft>
                          <a:spcPts val="0"/>
                        </a:spcAft>
                      </a:pPr>
                      <a:r>
                        <a:rPr lang="en-US" sz="800" dirty="0">
                          <a:latin typeface="Arial"/>
                          <a:ea typeface="宋体"/>
                          <a:cs typeface="Times New Roman"/>
                        </a:rPr>
                        <a:t>1/4/07</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0,000</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2200</a:t>
                      </a:r>
                      <a:endParaRPr lang="en-US" sz="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0,00</a:t>
                      </a:r>
                      <a:endParaRPr lang="en-US" sz="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0,00</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77">
                <a:tc>
                  <a:txBody>
                    <a:bodyPr/>
                    <a:lstStyle/>
                    <a:p>
                      <a:pPr marL="0" marR="0" algn="r">
                        <a:spcBef>
                          <a:spcPts val="0"/>
                        </a:spcBef>
                        <a:spcAft>
                          <a:spcPts val="0"/>
                        </a:spcAft>
                      </a:pPr>
                      <a:r>
                        <a:rPr lang="en-US" sz="800" dirty="0">
                          <a:latin typeface="Arial"/>
                          <a:ea typeface="宋体"/>
                          <a:cs typeface="Times New Roman"/>
                        </a:rPr>
                        <a:t>1/4/07</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0,050</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177</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1967,07</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1,32</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-1,30</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77">
                <a:tc>
                  <a:txBody>
                    <a:bodyPr/>
                    <a:lstStyle/>
                    <a:p>
                      <a:pPr marL="0" marR="0" algn="r">
                        <a:spcBef>
                          <a:spcPts val="0"/>
                        </a:spcBef>
                        <a:spcAft>
                          <a:spcPts val="0"/>
                        </a:spcAft>
                      </a:pPr>
                      <a:r>
                        <a:rPr lang="en-US" sz="800">
                          <a:latin typeface="Arial"/>
                          <a:ea typeface="宋体"/>
                          <a:cs typeface="Times New Roman"/>
                        </a:rPr>
                        <a:t>3/4/07</a:t>
                      </a:r>
                      <a:endParaRPr lang="en-US" sz="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50,18</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164</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1965,37</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1,43</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0,99</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684">
                <a:tc>
                  <a:txBody>
                    <a:bodyPr/>
                    <a:lstStyle/>
                    <a:p>
                      <a:pPr marL="0" marR="0" algn="r">
                        <a:spcBef>
                          <a:spcPts val="0"/>
                        </a:spcBef>
                        <a:spcAft>
                          <a:spcPts val="0"/>
                        </a:spcAft>
                      </a:pPr>
                      <a:r>
                        <a:rPr lang="en-US" sz="800">
                          <a:latin typeface="Arial"/>
                          <a:ea typeface="宋体"/>
                          <a:cs typeface="Times New Roman"/>
                        </a:rPr>
                        <a:t>4/4/07</a:t>
                      </a:r>
                      <a:endParaRPr lang="en-US" sz="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72,88</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155</a:t>
                      </a:r>
                      <a:endParaRPr lang="en-US" sz="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1963,93</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1,52</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0,73</a:t>
                      </a:r>
                      <a:endParaRPr lang="en-US" sz="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228600" y="3886200"/>
          <a:ext cx="2209800" cy="2286000"/>
        </p:xfrm>
        <a:graphic>
          <a:graphicData uri="http://schemas.openxmlformats.org/drawingml/2006/table">
            <a:tbl>
              <a:tblPr/>
              <a:tblGrid>
                <a:gridCol w="1506682"/>
                <a:gridCol w="703118"/>
              </a:tblGrid>
              <a:tr h="254000">
                <a:tc gridSpan="2">
                  <a:txBody>
                    <a:bodyPr/>
                    <a:lstStyle/>
                    <a:p>
                      <a:pPr marL="0" marR="0" algn="ctr">
                        <a:spcBef>
                          <a:spcPts val="0"/>
                        </a:spcBef>
                        <a:spcAft>
                          <a:spcPts val="0"/>
                        </a:spcAft>
                      </a:pPr>
                      <a:r>
                        <a:rPr lang="en-US" sz="800" b="1" dirty="0" err="1">
                          <a:latin typeface="Arial"/>
                          <a:ea typeface="宋体"/>
                          <a:cs typeface="Times New Roman"/>
                        </a:rPr>
                        <a:t>Datos</a:t>
                      </a:r>
                      <a:endParaRPr lang="en-US" sz="8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4000">
                <a:tc>
                  <a:txBody>
                    <a:bodyPr/>
                    <a:lstStyle/>
                    <a:p>
                      <a:pPr marL="0" marR="0" algn="just">
                        <a:spcBef>
                          <a:spcPts val="0"/>
                        </a:spcBef>
                        <a:spcAft>
                          <a:spcPts val="0"/>
                        </a:spcAft>
                      </a:pPr>
                      <a:r>
                        <a:rPr lang="en-US" sz="800" b="1">
                          <a:latin typeface="Arial"/>
                          <a:ea typeface="宋体"/>
                          <a:cs typeface="Times New Roman"/>
                        </a:rPr>
                        <a:t>Pendiente m</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0,0697</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dirty="0" err="1">
                          <a:latin typeface="Arial"/>
                          <a:ea typeface="宋体"/>
                          <a:cs typeface="Times New Roman"/>
                        </a:rPr>
                        <a:t>Porosidad</a:t>
                      </a:r>
                      <a:r>
                        <a:rPr lang="en-US" sz="800" b="1" dirty="0">
                          <a:latin typeface="Arial"/>
                          <a:ea typeface="宋体"/>
                          <a:cs typeface="Times New Roman"/>
                        </a:rPr>
                        <a:t> </a:t>
                      </a:r>
                      <a:r>
                        <a:rPr lang="en-US" sz="800" b="1" dirty="0">
                          <a:latin typeface="Arial"/>
                          <a:ea typeface="宋体"/>
                          <a:cs typeface="Times New Roman"/>
                          <a:sym typeface="Symbol"/>
                        </a:rPr>
                        <a:t></a:t>
                      </a:r>
                      <a:endParaRPr lang="en-US" sz="8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0,20</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a:latin typeface="Arial"/>
                          <a:ea typeface="宋体"/>
                          <a:cs typeface="Times New Roman"/>
                        </a:rPr>
                        <a:t>Viscosidad</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7,8 cP</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dirty="0">
                          <a:latin typeface="Arial"/>
                          <a:ea typeface="宋体"/>
                          <a:cs typeface="Times New Roman"/>
                        </a:rPr>
                        <a:t>Factor </a:t>
                      </a:r>
                      <a:r>
                        <a:rPr lang="en-US" sz="800" b="1" dirty="0" err="1">
                          <a:latin typeface="Arial"/>
                          <a:ea typeface="宋体"/>
                          <a:cs typeface="Times New Roman"/>
                        </a:rPr>
                        <a:t>Volumétrico</a:t>
                      </a:r>
                      <a:endParaRPr lang="en-US" sz="8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1,114</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a:latin typeface="Arial"/>
                          <a:ea typeface="宋体"/>
                          <a:cs typeface="Times New Roman"/>
                        </a:rPr>
                        <a:t>Altura</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20 pies</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dirty="0" err="1">
                          <a:latin typeface="Arial"/>
                          <a:ea typeface="宋体"/>
                          <a:cs typeface="Times New Roman"/>
                        </a:rPr>
                        <a:t>Compresibilidad</a:t>
                      </a:r>
                      <a:endParaRPr lang="en-US" sz="8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7.5E-06</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a:latin typeface="Arial"/>
                          <a:ea typeface="宋体"/>
                          <a:cs typeface="Times New Roman"/>
                        </a:rPr>
                        <a:t>Radio de Pozo</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a:latin typeface="Arial"/>
                          <a:ea typeface="宋体"/>
                          <a:cs typeface="Times New Roman"/>
                        </a:rPr>
                        <a:t>0.41</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800" b="1">
                          <a:latin typeface="Arial"/>
                          <a:ea typeface="宋体"/>
                          <a:cs typeface="Times New Roman"/>
                        </a:rPr>
                        <a:t>(Pi-Pwf)/qn, t = 0</a:t>
                      </a:r>
                      <a:endParaRPr lang="en-US" sz="8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latin typeface="Arial"/>
                          <a:ea typeface="宋体"/>
                          <a:cs typeface="Times New Roman"/>
                        </a:rPr>
                        <a:t>1,14136</a:t>
                      </a:r>
                      <a:endParaRPr lang="en-US" sz="8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1 Gráfico"/>
          <p:cNvGraphicFramePr>
            <a:graphicFrameLocks noGrp="1"/>
          </p:cNvGraphicFramePr>
          <p:nvPr/>
        </p:nvGraphicFramePr>
        <p:xfrm>
          <a:off x="457200" y="762000"/>
          <a:ext cx="7772400" cy="5486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18 Tabla"/>
          <p:cNvGraphicFramePr>
            <a:graphicFrameLocks noGrp="1"/>
          </p:cNvGraphicFramePr>
          <p:nvPr/>
        </p:nvGraphicFramePr>
        <p:xfrm>
          <a:off x="5181600" y="4724400"/>
          <a:ext cx="1322388" cy="838200"/>
        </p:xfrm>
        <a:graphic>
          <a:graphicData uri="http://schemas.openxmlformats.org/drawingml/2006/table">
            <a:tbl>
              <a:tblPr/>
              <a:tblGrid>
                <a:gridCol w="704850"/>
                <a:gridCol w="616744"/>
              </a:tblGrid>
              <a:tr h="279400">
                <a:tc gridSpan="2">
                  <a:txBody>
                    <a:bodyPr/>
                    <a:lstStyle/>
                    <a:p>
                      <a:pPr marL="0" marR="0" algn="ctr">
                        <a:spcBef>
                          <a:spcPts val="0"/>
                        </a:spcBef>
                        <a:spcAft>
                          <a:spcPts val="0"/>
                        </a:spcAft>
                      </a:pPr>
                      <a:r>
                        <a:rPr lang="en-US" sz="1200" b="1" dirty="0">
                          <a:latin typeface="Arial"/>
                          <a:ea typeface="宋体"/>
                          <a:cs typeface="Times New Roman"/>
                        </a:rPr>
                        <a:t>ANTES</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9400">
                <a:tc>
                  <a:txBody>
                    <a:bodyPr/>
                    <a:lstStyle/>
                    <a:p>
                      <a:pPr marL="0" marR="0" algn="ctr">
                        <a:spcBef>
                          <a:spcPts val="0"/>
                        </a:spcBef>
                        <a:spcAft>
                          <a:spcPts val="0"/>
                        </a:spcAft>
                      </a:pPr>
                      <a:r>
                        <a:rPr lang="en-US" sz="1200" b="1">
                          <a:latin typeface="Arial"/>
                          <a:ea typeface="宋体"/>
                          <a:cs typeface="Times New Roman"/>
                        </a:rPr>
                        <a:t>k</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S</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lgn="ctr">
                        <a:spcBef>
                          <a:spcPts val="0"/>
                        </a:spcBef>
                        <a:spcAft>
                          <a:spcPts val="0"/>
                        </a:spcAft>
                      </a:pPr>
                      <a:r>
                        <a:rPr lang="en-US" sz="1200">
                          <a:latin typeface="Arial"/>
                          <a:ea typeface="宋体"/>
                          <a:cs typeface="Times New Roman"/>
                        </a:rPr>
                        <a:t>1012,90</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17,03</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19 CuadroTexto"/>
          <p:cNvSpPr txBox="1"/>
          <p:nvPr/>
        </p:nvSpPr>
        <p:spPr>
          <a:xfrm>
            <a:off x="228600" y="6550223"/>
            <a:ext cx="8610600" cy="307777"/>
          </a:xfrm>
          <a:prstGeom prst="rect">
            <a:avLst/>
          </a:prstGeom>
          <a:noFill/>
        </p:spPr>
        <p:txBody>
          <a:bodyPr>
            <a:spAutoFit/>
          </a:bodyPr>
          <a:lstStyle/>
          <a:p>
            <a:pPr algn="r">
              <a:defRPr/>
            </a:pP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Prueba</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Build Up 2003: k = 8000 </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md</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 = 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662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663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663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63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6634">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066800" y="609600"/>
          <a:ext cx="7010400" cy="1524000"/>
        </p:xfrm>
        <a:graphic>
          <a:graphicData uri="http://schemas.openxmlformats.org/drawingml/2006/table">
            <a:tbl>
              <a:tblPr/>
              <a:tblGrid>
                <a:gridCol w="737937"/>
                <a:gridCol w="860926"/>
                <a:gridCol w="860926"/>
                <a:gridCol w="860926"/>
                <a:gridCol w="1229895"/>
                <a:gridCol w="2459789"/>
              </a:tblGrid>
              <a:tr h="319548">
                <a:tc>
                  <a:txBody>
                    <a:bodyPr/>
                    <a:lstStyle/>
                    <a:p>
                      <a:pPr marL="0" marR="0" algn="ctr">
                        <a:spcBef>
                          <a:spcPts val="0"/>
                        </a:spcBef>
                        <a:spcAft>
                          <a:spcPts val="0"/>
                        </a:spcAft>
                      </a:pPr>
                      <a:r>
                        <a:rPr lang="en-US" sz="1200" b="1" dirty="0" err="1">
                          <a:latin typeface="Arial"/>
                          <a:ea typeface="宋体"/>
                          <a:cs typeface="Times New Roman"/>
                        </a:rPr>
                        <a:t>Fecha</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t(</a:t>
                      </a:r>
                      <a:r>
                        <a:rPr lang="en-US" sz="1200" b="1" dirty="0" err="1">
                          <a:latin typeface="Arial"/>
                          <a:ea typeface="宋体"/>
                          <a:cs typeface="Times New Roman"/>
                        </a:rPr>
                        <a:t>horas</a:t>
                      </a:r>
                      <a:r>
                        <a:rPr lang="en-US" sz="1200" b="1" dirty="0">
                          <a:latin typeface="Arial"/>
                          <a:ea typeface="宋体"/>
                          <a:cs typeface="Times New Roman"/>
                        </a:rPr>
                        <a:t>)</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q(bbl/d)</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err="1">
                          <a:latin typeface="Arial"/>
                          <a:ea typeface="宋体"/>
                          <a:cs typeface="Times New Roman"/>
                        </a:rPr>
                        <a:t>Pwf</a:t>
                      </a:r>
                      <a:r>
                        <a:rPr lang="en-US" sz="1200" b="1" dirty="0">
                          <a:latin typeface="Arial"/>
                          <a:ea typeface="宋体"/>
                          <a:cs typeface="Times New Roman"/>
                        </a:rPr>
                        <a:t> (psi)</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(Pi - </a:t>
                      </a:r>
                      <a:r>
                        <a:rPr lang="en-US" sz="1200" b="1" dirty="0" err="1">
                          <a:latin typeface="Arial"/>
                          <a:ea typeface="宋体"/>
                          <a:cs typeface="Times New Roman"/>
                        </a:rPr>
                        <a:t>Pwf</a:t>
                      </a:r>
                      <a:r>
                        <a:rPr lang="en-US" sz="1200" b="1" dirty="0">
                          <a:latin typeface="Arial"/>
                          <a:ea typeface="宋体"/>
                          <a:cs typeface="Times New Roman"/>
                        </a:rPr>
                        <a:t>)/</a:t>
                      </a:r>
                      <a:r>
                        <a:rPr lang="en-US" sz="1200" b="1" dirty="0" err="1">
                          <a:latin typeface="Arial"/>
                          <a:ea typeface="宋体"/>
                          <a:cs typeface="Times New Roman"/>
                        </a:rPr>
                        <a:t>qn</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 (</a:t>
                      </a:r>
                      <a:r>
                        <a:rPr lang="en-US" sz="1200" b="1" dirty="0" err="1">
                          <a:latin typeface="Arial"/>
                          <a:ea typeface="宋体"/>
                          <a:cs typeface="Times New Roman"/>
                        </a:rPr>
                        <a:t>qi</a:t>
                      </a:r>
                      <a:r>
                        <a:rPr lang="en-US" sz="1200" b="1" dirty="0">
                          <a:latin typeface="Arial"/>
                          <a:ea typeface="宋体"/>
                          <a:cs typeface="Times New Roman"/>
                        </a:rPr>
                        <a:t> - qi-1)/</a:t>
                      </a:r>
                      <a:r>
                        <a:rPr lang="en-US" sz="1200" b="1" dirty="0" err="1">
                          <a:latin typeface="Arial"/>
                          <a:ea typeface="宋体"/>
                          <a:cs typeface="Times New Roman"/>
                        </a:rPr>
                        <a:t>qn</a:t>
                      </a:r>
                      <a:r>
                        <a:rPr lang="en-US" sz="1200" b="1" dirty="0">
                          <a:latin typeface="Arial"/>
                          <a:ea typeface="宋体"/>
                          <a:cs typeface="Times New Roman"/>
                        </a:rPr>
                        <a:t> * Log(</a:t>
                      </a:r>
                      <a:r>
                        <a:rPr lang="en-US" sz="1200" b="1" dirty="0" err="1">
                          <a:latin typeface="Arial"/>
                          <a:ea typeface="宋体"/>
                          <a:cs typeface="Times New Roman"/>
                        </a:rPr>
                        <a:t>tn</a:t>
                      </a:r>
                      <a:r>
                        <a:rPr lang="en-US" sz="1200" b="1" dirty="0">
                          <a:latin typeface="Arial"/>
                          <a:ea typeface="宋体"/>
                          <a:cs typeface="Times New Roman"/>
                        </a:rPr>
                        <a:t> - tj-1)</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4968">
                <a:tc>
                  <a:txBody>
                    <a:bodyPr/>
                    <a:lstStyle/>
                    <a:p>
                      <a:pPr marL="0" marR="0">
                        <a:spcBef>
                          <a:spcPts val="0"/>
                        </a:spcBef>
                        <a:spcAft>
                          <a:spcPts val="0"/>
                        </a:spcAft>
                      </a:pPr>
                      <a:r>
                        <a:rPr lang="en-US" sz="1200" dirty="0">
                          <a:latin typeface="Arial"/>
                          <a:ea typeface="宋体"/>
                          <a:cs typeface="Times New Roman"/>
                        </a:rPr>
                        <a:t> </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0,000</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2200</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1,01</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0,00</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968">
                <a:tc>
                  <a:txBody>
                    <a:bodyPr/>
                    <a:lstStyle/>
                    <a:p>
                      <a:pPr marL="0" marR="0" algn="ctr">
                        <a:spcBef>
                          <a:spcPts val="0"/>
                        </a:spcBef>
                        <a:spcAft>
                          <a:spcPts val="0"/>
                        </a:spcAft>
                      </a:pPr>
                      <a:r>
                        <a:rPr lang="en-US" sz="1200" b="1" dirty="0">
                          <a:latin typeface="Arial"/>
                          <a:ea typeface="宋体"/>
                          <a:cs typeface="Times New Roman"/>
                        </a:rPr>
                        <a:t>24/4/07</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0,016</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215</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1981,87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0,92</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-1,79</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968">
                <a:tc>
                  <a:txBody>
                    <a:bodyPr/>
                    <a:lstStyle/>
                    <a:p>
                      <a:pPr marL="0" marR="0" algn="ctr">
                        <a:spcBef>
                          <a:spcPts val="0"/>
                        </a:spcBef>
                        <a:spcAft>
                          <a:spcPts val="0"/>
                        </a:spcAft>
                      </a:pPr>
                      <a:r>
                        <a:rPr lang="en-US" sz="1200" b="1">
                          <a:latin typeface="Arial"/>
                          <a:ea typeface="宋体"/>
                          <a:cs typeface="Times New Roman"/>
                        </a:rPr>
                        <a:t>25/4/07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50,00</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259</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1961,07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0,73</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1,82</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548">
                <a:tc>
                  <a:txBody>
                    <a:bodyPr/>
                    <a:lstStyle/>
                    <a:p>
                      <a:pPr marL="0" marR="0" algn="ctr">
                        <a:spcBef>
                          <a:spcPts val="0"/>
                        </a:spcBef>
                        <a:spcAft>
                          <a:spcPts val="0"/>
                        </a:spcAft>
                      </a:pPr>
                      <a:r>
                        <a:rPr lang="en-US" sz="1200" b="1">
                          <a:latin typeface="Arial"/>
                          <a:ea typeface="宋体"/>
                          <a:cs typeface="Times New Roman"/>
                        </a:rPr>
                        <a:t>26/4/07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72,38</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324</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1964,27</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1,52</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2,71</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9742" name="14 Rectángulo"/>
          <p:cNvSpPr>
            <a:spLocks noChangeArrowheads="1"/>
          </p:cNvSpPr>
          <p:nvPr/>
        </p:nvSpPr>
        <p:spPr bwMode="auto">
          <a:xfrm>
            <a:off x="228600" y="152400"/>
            <a:ext cx="4383088" cy="276225"/>
          </a:xfrm>
          <a:prstGeom prst="rect">
            <a:avLst/>
          </a:prstGeom>
          <a:noFill/>
          <a:ln w="9525">
            <a:noFill/>
            <a:miter lim="800000"/>
            <a:headEnd/>
            <a:tailEnd/>
          </a:ln>
        </p:spPr>
        <p:txBody>
          <a:bodyPr wrap="none">
            <a:spAutoFit/>
          </a:bodyPr>
          <a:lstStyle/>
          <a:p>
            <a:r>
              <a:rPr lang="es-ES_tradnl" altLang="zh-CN" sz="1200" b="1">
                <a:solidFill>
                  <a:srgbClr val="000000"/>
                </a:solidFill>
                <a:latin typeface="Times New Roman" pitchFamily="18" charset="0"/>
                <a:cs typeface="Times New Roman" pitchFamily="18" charset="0"/>
              </a:rPr>
              <a:t>Dorine 45 ST – 1 Después de trabajo de Re – acondicionamiento</a:t>
            </a:r>
            <a:endParaRPr lang="en-US"/>
          </a:p>
        </p:txBody>
      </p:sp>
      <p:graphicFrame>
        <p:nvGraphicFramePr>
          <p:cNvPr id="5" name="4 Tabla"/>
          <p:cNvGraphicFramePr>
            <a:graphicFrameLocks noGrp="1"/>
          </p:cNvGraphicFramePr>
          <p:nvPr/>
        </p:nvGraphicFramePr>
        <p:xfrm>
          <a:off x="5638800" y="2514600"/>
          <a:ext cx="2362200" cy="2057400"/>
        </p:xfrm>
        <a:graphic>
          <a:graphicData uri="http://schemas.openxmlformats.org/drawingml/2006/table">
            <a:tbl>
              <a:tblPr/>
              <a:tblGrid>
                <a:gridCol w="1610591"/>
                <a:gridCol w="751609"/>
              </a:tblGrid>
              <a:tr h="228600">
                <a:tc gridSpan="2">
                  <a:txBody>
                    <a:bodyPr/>
                    <a:lstStyle/>
                    <a:p>
                      <a:pPr marL="0" marR="0" algn="ctr">
                        <a:spcBef>
                          <a:spcPts val="0"/>
                        </a:spcBef>
                        <a:spcAft>
                          <a:spcPts val="0"/>
                        </a:spcAft>
                      </a:pPr>
                      <a:r>
                        <a:rPr lang="en-US" sz="1100" b="1" dirty="0" err="1">
                          <a:latin typeface="Arial"/>
                          <a:ea typeface="宋体"/>
                          <a:cs typeface="Times New Roman"/>
                        </a:rPr>
                        <a:t>Datos</a:t>
                      </a:r>
                      <a:endParaRPr lang="en-US" sz="11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8600">
                <a:tc>
                  <a:txBody>
                    <a:bodyPr/>
                    <a:lstStyle/>
                    <a:p>
                      <a:pPr marL="0" marR="0" algn="just">
                        <a:spcBef>
                          <a:spcPts val="0"/>
                        </a:spcBef>
                        <a:spcAft>
                          <a:spcPts val="0"/>
                        </a:spcAft>
                      </a:pPr>
                      <a:r>
                        <a:rPr lang="en-US" sz="1100" b="1" dirty="0" err="1">
                          <a:latin typeface="Arial"/>
                          <a:ea typeface="宋体"/>
                          <a:cs typeface="Times New Roman"/>
                        </a:rPr>
                        <a:t>Pendiente</a:t>
                      </a:r>
                      <a:r>
                        <a:rPr lang="en-US" sz="1100" b="1" dirty="0">
                          <a:latin typeface="Arial"/>
                          <a:ea typeface="宋体"/>
                          <a:cs typeface="Times New Roman"/>
                        </a:rPr>
                        <a:t> m</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0,0528</a:t>
                      </a:r>
                      <a:endParaRPr lang="en-US" sz="11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err="1">
                          <a:latin typeface="Arial"/>
                          <a:ea typeface="宋体"/>
                          <a:cs typeface="Times New Roman"/>
                        </a:rPr>
                        <a:t>Porosidad</a:t>
                      </a:r>
                      <a:r>
                        <a:rPr lang="en-US" sz="1100" b="1" dirty="0">
                          <a:latin typeface="Arial"/>
                          <a:ea typeface="宋体"/>
                          <a:cs typeface="Times New Roman"/>
                        </a:rPr>
                        <a:t> </a:t>
                      </a:r>
                      <a:r>
                        <a:rPr lang="en-US" sz="1100" b="1" dirty="0">
                          <a:latin typeface="Arial"/>
                          <a:ea typeface="宋体"/>
                          <a:cs typeface="Times New Roman"/>
                          <a:sym typeface="Symbol"/>
                        </a:rPr>
                        <a:t></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0,20</a:t>
                      </a:r>
                      <a:endParaRPr lang="en-US" sz="11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err="1">
                          <a:latin typeface="Arial"/>
                          <a:ea typeface="宋体"/>
                          <a:cs typeface="Times New Roman"/>
                        </a:rPr>
                        <a:t>Viscosidad</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7,8 cP</a:t>
                      </a:r>
                      <a:endParaRPr lang="en-US" sz="11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a:latin typeface="Arial"/>
                          <a:ea typeface="宋体"/>
                          <a:cs typeface="Times New Roman"/>
                        </a:rPr>
                        <a:t>Factor </a:t>
                      </a:r>
                      <a:r>
                        <a:rPr lang="en-US" sz="1100" b="1" dirty="0" err="1">
                          <a:latin typeface="Arial"/>
                          <a:ea typeface="宋体"/>
                          <a:cs typeface="Times New Roman"/>
                        </a:rPr>
                        <a:t>Volumétrico</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1,114</a:t>
                      </a:r>
                      <a:endParaRPr lang="en-US" sz="11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err="1">
                          <a:latin typeface="Arial"/>
                          <a:ea typeface="宋体"/>
                          <a:cs typeface="Times New Roman"/>
                        </a:rPr>
                        <a:t>Altura</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20 pies</a:t>
                      </a:r>
                      <a:endParaRPr lang="en-US" sz="11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err="1">
                          <a:latin typeface="Arial"/>
                          <a:ea typeface="宋体"/>
                          <a:cs typeface="Times New Roman"/>
                        </a:rPr>
                        <a:t>Compresibilidad</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7.5E-06</a:t>
                      </a:r>
                      <a:endParaRPr lang="en-US" sz="11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a:latin typeface="Arial"/>
                          <a:ea typeface="宋体"/>
                          <a:cs typeface="Times New Roman"/>
                        </a:rPr>
                        <a:t>Radio de </a:t>
                      </a:r>
                      <a:r>
                        <a:rPr lang="en-US" sz="1100" b="1" dirty="0" err="1">
                          <a:latin typeface="Arial"/>
                          <a:ea typeface="宋体"/>
                          <a:cs typeface="Times New Roman"/>
                        </a:rPr>
                        <a:t>Pozo</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0.41</a:t>
                      </a:r>
                      <a:endParaRPr lang="en-US" sz="110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100" b="1" dirty="0">
                          <a:latin typeface="Arial"/>
                          <a:ea typeface="宋体"/>
                          <a:cs typeface="Times New Roman"/>
                        </a:rPr>
                        <a:t>(Pi-</a:t>
                      </a:r>
                      <a:r>
                        <a:rPr lang="en-US" sz="1100" b="1" dirty="0" err="1">
                          <a:latin typeface="Arial"/>
                          <a:ea typeface="宋体"/>
                          <a:cs typeface="Times New Roman"/>
                        </a:rPr>
                        <a:t>Pwf</a:t>
                      </a:r>
                      <a:r>
                        <a:rPr lang="en-US" sz="1100" b="1" dirty="0">
                          <a:latin typeface="Arial"/>
                          <a:ea typeface="宋体"/>
                          <a:cs typeface="Times New Roman"/>
                        </a:rPr>
                        <a:t>)/</a:t>
                      </a:r>
                      <a:r>
                        <a:rPr lang="en-US" sz="1100" b="1" dirty="0" err="1">
                          <a:latin typeface="Arial"/>
                          <a:ea typeface="宋体"/>
                          <a:cs typeface="Times New Roman"/>
                        </a:rPr>
                        <a:t>qn</a:t>
                      </a:r>
                      <a:r>
                        <a:rPr lang="en-US" sz="1100" b="1" dirty="0">
                          <a:latin typeface="Arial"/>
                          <a:ea typeface="宋体"/>
                          <a:cs typeface="Times New Roman"/>
                        </a:rPr>
                        <a:t>, t = 0</a:t>
                      </a:r>
                      <a:endParaRPr lang="en-US" sz="1100" b="1"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0,9365</a:t>
                      </a:r>
                      <a:endParaRPr lang="en-US" sz="11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5486400" y="4876800"/>
          <a:ext cx="2819400" cy="838200"/>
        </p:xfrm>
        <a:graphic>
          <a:graphicData uri="http://schemas.openxmlformats.org/drawingml/2006/table">
            <a:tbl>
              <a:tblPr/>
              <a:tblGrid>
                <a:gridCol w="704850"/>
                <a:gridCol w="616744"/>
                <a:gridCol w="792956"/>
                <a:gridCol w="704850"/>
              </a:tblGrid>
              <a:tr h="279400">
                <a:tc gridSpan="2">
                  <a:txBody>
                    <a:bodyPr/>
                    <a:lstStyle/>
                    <a:p>
                      <a:pPr marL="0" marR="0" algn="ctr">
                        <a:spcBef>
                          <a:spcPts val="0"/>
                        </a:spcBef>
                        <a:spcAft>
                          <a:spcPts val="0"/>
                        </a:spcAft>
                      </a:pPr>
                      <a:r>
                        <a:rPr lang="en-US" sz="1200" b="1" dirty="0">
                          <a:latin typeface="Arial"/>
                          <a:ea typeface="宋体"/>
                          <a:cs typeface="Times New Roman"/>
                        </a:rPr>
                        <a:t>ANTES</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b="1" dirty="0">
                          <a:latin typeface="Arial"/>
                          <a:ea typeface="宋体"/>
                          <a:cs typeface="Times New Roman"/>
                        </a:rPr>
                        <a:t>DESPUÉS</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9400">
                <a:tc>
                  <a:txBody>
                    <a:bodyPr/>
                    <a:lstStyle/>
                    <a:p>
                      <a:pPr marL="0" marR="0" algn="ctr">
                        <a:spcBef>
                          <a:spcPts val="0"/>
                        </a:spcBef>
                        <a:spcAft>
                          <a:spcPts val="0"/>
                        </a:spcAft>
                      </a:pPr>
                      <a:r>
                        <a:rPr lang="en-US" sz="1200" b="1">
                          <a:latin typeface="Arial"/>
                          <a:ea typeface="宋体"/>
                          <a:cs typeface="Times New Roman"/>
                        </a:rPr>
                        <a:t>k</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S</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宋体"/>
                          <a:cs typeface="Times New Roman"/>
                        </a:rPr>
                        <a:t>k</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宋体"/>
                          <a:cs typeface="Times New Roman"/>
                        </a:rPr>
                        <a:t>S</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lgn="ctr">
                        <a:spcBef>
                          <a:spcPts val="0"/>
                        </a:spcBef>
                        <a:spcAft>
                          <a:spcPts val="0"/>
                        </a:spcAft>
                      </a:pPr>
                      <a:r>
                        <a:rPr lang="en-US" sz="1200">
                          <a:latin typeface="Arial"/>
                          <a:ea typeface="宋体"/>
                          <a:cs typeface="Times New Roman"/>
                        </a:rPr>
                        <a:t>1012,90</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17,03</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宋体"/>
                          <a:cs typeface="Times New Roman"/>
                        </a:rPr>
                        <a:t>1337,93</a:t>
                      </a:r>
                      <a:endParaRPr lang="en-US" sz="12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13,96</a:t>
                      </a:r>
                      <a:endParaRPr lang="en-US" sz="12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hart 1"/>
          <p:cNvGraphicFramePr>
            <a:graphicFrameLocks/>
          </p:cNvGraphicFramePr>
          <p:nvPr/>
        </p:nvGraphicFramePr>
        <p:xfrm>
          <a:off x="381000" y="2667000"/>
          <a:ext cx="4667250" cy="2876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28600" y="457200"/>
          <a:ext cx="6400800" cy="1600200"/>
        </p:xfrm>
        <a:graphic>
          <a:graphicData uri="http://schemas.openxmlformats.org/drawingml/2006/table">
            <a:tbl>
              <a:tblPr/>
              <a:tblGrid>
                <a:gridCol w="700088"/>
                <a:gridCol w="746760"/>
                <a:gridCol w="746760"/>
                <a:gridCol w="853440"/>
                <a:gridCol w="1066800"/>
                <a:gridCol w="2286952"/>
              </a:tblGrid>
              <a:tr h="330200">
                <a:tc>
                  <a:txBody>
                    <a:bodyPr/>
                    <a:lstStyle/>
                    <a:p>
                      <a:pPr marL="0" marR="0" algn="ctr">
                        <a:spcBef>
                          <a:spcPts val="0"/>
                        </a:spcBef>
                        <a:spcAft>
                          <a:spcPts val="0"/>
                        </a:spcAft>
                      </a:pPr>
                      <a:r>
                        <a:rPr lang="en-US" sz="1200" b="1" dirty="0" err="1">
                          <a:latin typeface="Arial"/>
                          <a:ea typeface="宋体"/>
                          <a:cs typeface="Times New Roman"/>
                        </a:rPr>
                        <a:t>Fecha</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t(</a:t>
                      </a:r>
                      <a:r>
                        <a:rPr lang="en-US" sz="1200" b="1" dirty="0" err="1">
                          <a:latin typeface="Arial"/>
                          <a:ea typeface="宋体"/>
                          <a:cs typeface="Times New Roman"/>
                        </a:rPr>
                        <a:t>horas</a:t>
                      </a:r>
                      <a:r>
                        <a:rPr lang="en-US" sz="1200" b="1" dirty="0">
                          <a:latin typeface="Arial"/>
                          <a:ea typeface="宋体"/>
                          <a:cs typeface="Times New Roman"/>
                        </a:rPr>
                        <a:t>)</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宋体"/>
                          <a:cs typeface="Times New Roman"/>
                        </a:rPr>
                        <a:t>q(bbl/d)</a:t>
                      </a:r>
                      <a:endParaRPr lang="en-US" sz="1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宋体"/>
                          <a:cs typeface="Times New Roman"/>
                        </a:rPr>
                        <a:t>Pwf (psi)</a:t>
                      </a:r>
                      <a:endParaRPr lang="en-US" sz="1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宋体"/>
                          <a:cs typeface="Times New Roman"/>
                        </a:rPr>
                        <a:t>(Pi – Pwf)/qn</a:t>
                      </a:r>
                      <a:endParaRPr lang="en-US" sz="18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宋体"/>
                          <a:cs typeface="Times New Roman"/>
                        </a:rPr>
                        <a:t>∑ (</a:t>
                      </a:r>
                      <a:r>
                        <a:rPr lang="en-US" sz="1200" b="1" dirty="0" err="1">
                          <a:latin typeface="Arial"/>
                          <a:ea typeface="宋体"/>
                          <a:cs typeface="Times New Roman"/>
                        </a:rPr>
                        <a:t>qi</a:t>
                      </a:r>
                      <a:r>
                        <a:rPr lang="en-US" sz="1200" b="1" dirty="0">
                          <a:latin typeface="Arial"/>
                          <a:ea typeface="宋体"/>
                          <a:cs typeface="Times New Roman"/>
                        </a:rPr>
                        <a:t> - qi-1)/</a:t>
                      </a:r>
                      <a:r>
                        <a:rPr lang="en-US" sz="1200" b="1" dirty="0" err="1">
                          <a:latin typeface="Arial"/>
                          <a:ea typeface="宋体"/>
                          <a:cs typeface="Times New Roman"/>
                        </a:rPr>
                        <a:t>qn</a:t>
                      </a:r>
                      <a:r>
                        <a:rPr lang="en-US" sz="1200" b="1" dirty="0">
                          <a:latin typeface="Arial"/>
                          <a:ea typeface="宋体"/>
                          <a:cs typeface="Times New Roman"/>
                        </a:rPr>
                        <a:t> * Log(</a:t>
                      </a:r>
                      <a:r>
                        <a:rPr lang="en-US" sz="1200" b="1" dirty="0" err="1">
                          <a:latin typeface="Arial"/>
                          <a:ea typeface="宋体"/>
                          <a:cs typeface="Times New Roman"/>
                        </a:rPr>
                        <a:t>tn</a:t>
                      </a:r>
                      <a:r>
                        <a:rPr lang="en-US" sz="1200" b="1" dirty="0">
                          <a:latin typeface="Arial"/>
                          <a:ea typeface="宋体"/>
                          <a:cs typeface="Times New Roman"/>
                        </a:rPr>
                        <a:t> – tj-1)</a:t>
                      </a:r>
                      <a:endParaRPr lang="en-US" sz="18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0200">
                <a:tc>
                  <a:txBody>
                    <a:bodyPr/>
                    <a:lstStyle/>
                    <a:p>
                      <a:pPr marL="0" marR="0">
                        <a:spcBef>
                          <a:spcPts val="0"/>
                        </a:spcBef>
                        <a:spcAft>
                          <a:spcPts val="0"/>
                        </a:spcAft>
                      </a:pPr>
                      <a:r>
                        <a:rPr lang="en-US" sz="1200" dirty="0">
                          <a:latin typeface="Arial"/>
                          <a:ea typeface="宋体"/>
                          <a:cs typeface="Times New Roman"/>
                        </a:rPr>
                        <a:t> </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1930</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 </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0"/>
                        </a:spcBef>
                        <a:spcAft>
                          <a:spcPts val="0"/>
                        </a:spcAft>
                      </a:pPr>
                      <a:r>
                        <a:rPr lang="en-US" sz="1200">
                          <a:latin typeface="Arial"/>
                          <a:ea typeface="宋体"/>
                          <a:cs typeface="Times New Roman"/>
                        </a:rPr>
                        <a:t>1/2/07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0,167</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 1.336     </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1544,08</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0,32</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-0,78</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0"/>
                        </a:spcBef>
                        <a:spcAft>
                          <a:spcPts val="0"/>
                        </a:spcAft>
                      </a:pPr>
                      <a:r>
                        <a:rPr lang="en-US" sz="1200">
                          <a:latin typeface="Arial"/>
                          <a:ea typeface="宋体"/>
                          <a:cs typeface="Times New Roman"/>
                        </a:rPr>
                        <a:t>30/3/07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1392</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宋体"/>
                          <a:cs typeface="Times New Roman"/>
                        </a:rPr>
                        <a:t> 1.175     </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宋体"/>
                          <a:cs typeface="Times New Roman"/>
                        </a:rPr>
                        <a:t>1410,08</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0,43</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1,93</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spcBef>
                          <a:spcPts val="0"/>
                        </a:spcBef>
                        <a:spcAft>
                          <a:spcPts val="0"/>
                        </a:spcAft>
                      </a:pPr>
                      <a:r>
                        <a:rPr lang="en-US" sz="1200">
                          <a:latin typeface="Arial"/>
                          <a:ea typeface="宋体"/>
                          <a:cs typeface="Times New Roman"/>
                        </a:rPr>
                        <a:t>10/5/07</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1656</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宋体"/>
                          <a:cs typeface="Times New Roman"/>
                        </a:rPr>
                        <a:t> 1.206     </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宋体"/>
                          <a:cs typeface="Times New Roman"/>
                        </a:rPr>
                        <a:t>1467,08</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latin typeface="Arial"/>
                          <a:ea typeface="宋体"/>
                          <a:cs typeface="Times New Roman"/>
                        </a:rPr>
                        <a:t>0,38</a:t>
                      </a:r>
                      <a:endParaRPr lang="en-US" sz="12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latin typeface="Arial"/>
                          <a:ea typeface="宋体"/>
                          <a:cs typeface="Times New Roman"/>
                        </a:rPr>
                        <a:t>4,87</a:t>
                      </a:r>
                      <a:endParaRPr lang="en-US" sz="12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6019800" y="2438400"/>
          <a:ext cx="2133600" cy="1676400"/>
        </p:xfrm>
        <a:graphic>
          <a:graphicData uri="http://schemas.openxmlformats.org/drawingml/2006/table">
            <a:tbl>
              <a:tblPr/>
              <a:tblGrid>
                <a:gridCol w="1391478"/>
                <a:gridCol w="742122"/>
              </a:tblGrid>
              <a:tr h="186267">
                <a:tc gridSpan="2">
                  <a:txBody>
                    <a:bodyPr/>
                    <a:lstStyle/>
                    <a:p>
                      <a:pPr marL="0" marR="0" algn="ctr">
                        <a:spcBef>
                          <a:spcPts val="0"/>
                        </a:spcBef>
                        <a:spcAft>
                          <a:spcPts val="0"/>
                        </a:spcAft>
                      </a:pPr>
                      <a:r>
                        <a:rPr lang="en-US" sz="1000" b="1" dirty="0" err="1">
                          <a:latin typeface="Arial"/>
                          <a:ea typeface="宋体"/>
                          <a:cs typeface="Times New Roman"/>
                        </a:rPr>
                        <a:t>Datos</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6267">
                <a:tc>
                  <a:txBody>
                    <a:bodyPr/>
                    <a:lstStyle/>
                    <a:p>
                      <a:pPr marL="0" marR="0" algn="just">
                        <a:spcBef>
                          <a:spcPts val="0"/>
                        </a:spcBef>
                        <a:spcAft>
                          <a:spcPts val="0"/>
                        </a:spcAft>
                      </a:pPr>
                      <a:r>
                        <a:rPr lang="en-US" sz="1000" b="1" dirty="0" err="1">
                          <a:latin typeface="Arial"/>
                          <a:ea typeface="宋体"/>
                          <a:cs typeface="Times New Roman"/>
                        </a:rPr>
                        <a:t>Pendiente</a:t>
                      </a:r>
                      <a:r>
                        <a:rPr lang="en-US" sz="1000" b="1" dirty="0">
                          <a:latin typeface="Arial"/>
                          <a:ea typeface="宋体"/>
                          <a:cs typeface="Times New Roman"/>
                        </a:rPr>
                        <a:t> m</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0,319</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err="1">
                          <a:latin typeface="Arial"/>
                          <a:ea typeface="宋体"/>
                          <a:cs typeface="Times New Roman"/>
                        </a:rPr>
                        <a:t>Porosidad</a:t>
                      </a:r>
                      <a:r>
                        <a:rPr lang="en-US" sz="1000" b="1" dirty="0">
                          <a:latin typeface="Arial"/>
                          <a:ea typeface="宋体"/>
                          <a:cs typeface="Times New Roman"/>
                        </a:rPr>
                        <a:t> </a:t>
                      </a:r>
                      <a:r>
                        <a:rPr lang="en-US" sz="1000" b="1" dirty="0">
                          <a:latin typeface="Arial"/>
                          <a:ea typeface="宋体"/>
                          <a:cs typeface="Times New Roman"/>
                          <a:sym typeface="Symbol"/>
                        </a:rPr>
                        <a:t></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0,33</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err="1">
                          <a:latin typeface="Arial"/>
                          <a:ea typeface="宋体"/>
                          <a:cs typeface="Times New Roman"/>
                        </a:rPr>
                        <a:t>Viscosidad</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7,5 </a:t>
                      </a:r>
                      <a:r>
                        <a:rPr lang="en-US" sz="1000" dirty="0" err="1">
                          <a:latin typeface="Arial"/>
                          <a:ea typeface="宋体"/>
                          <a:cs typeface="Times New Roman"/>
                        </a:rPr>
                        <a:t>cP</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a:latin typeface="Arial"/>
                          <a:ea typeface="宋体"/>
                          <a:cs typeface="Times New Roman"/>
                        </a:rPr>
                        <a:t>Factor </a:t>
                      </a:r>
                      <a:r>
                        <a:rPr lang="en-US" sz="1000" b="1" dirty="0" err="1">
                          <a:latin typeface="Arial"/>
                          <a:ea typeface="宋体"/>
                          <a:cs typeface="Times New Roman"/>
                        </a:rPr>
                        <a:t>Volumétrico</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1,114</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err="1">
                          <a:latin typeface="Arial"/>
                          <a:ea typeface="宋体"/>
                          <a:cs typeface="Times New Roman"/>
                        </a:rPr>
                        <a:t>Altura</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14 pies</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err="1">
                          <a:latin typeface="Arial"/>
                          <a:ea typeface="宋体"/>
                          <a:cs typeface="Times New Roman"/>
                        </a:rPr>
                        <a:t>Compresibilidad</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8.5E-06</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a:latin typeface="Arial"/>
                          <a:ea typeface="宋体"/>
                          <a:cs typeface="Times New Roman"/>
                        </a:rPr>
                        <a:t>Radio de </a:t>
                      </a:r>
                      <a:r>
                        <a:rPr lang="en-US" sz="1000" b="1" dirty="0" err="1">
                          <a:latin typeface="Arial"/>
                          <a:ea typeface="宋体"/>
                          <a:cs typeface="Times New Roman"/>
                        </a:rPr>
                        <a:t>Pozo</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0.41</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algn="just">
                        <a:spcBef>
                          <a:spcPts val="0"/>
                        </a:spcBef>
                        <a:spcAft>
                          <a:spcPts val="0"/>
                        </a:spcAft>
                      </a:pPr>
                      <a:r>
                        <a:rPr lang="en-US" sz="1000" b="1" dirty="0">
                          <a:latin typeface="Arial"/>
                          <a:ea typeface="宋体"/>
                          <a:cs typeface="Times New Roman"/>
                        </a:rPr>
                        <a:t>(Pi-</a:t>
                      </a:r>
                      <a:r>
                        <a:rPr lang="en-US" sz="1000" b="1" dirty="0" err="1">
                          <a:latin typeface="Arial"/>
                          <a:ea typeface="宋体"/>
                          <a:cs typeface="Times New Roman"/>
                        </a:rPr>
                        <a:t>Pwf</a:t>
                      </a:r>
                      <a:r>
                        <a:rPr lang="en-US" sz="1000" b="1" dirty="0">
                          <a:latin typeface="Arial"/>
                          <a:ea typeface="宋体"/>
                          <a:cs typeface="Times New Roman"/>
                        </a:rPr>
                        <a:t>)/</a:t>
                      </a:r>
                      <a:r>
                        <a:rPr lang="en-US" sz="1000" b="1" dirty="0" err="1">
                          <a:latin typeface="Arial"/>
                          <a:ea typeface="宋体"/>
                          <a:cs typeface="Times New Roman"/>
                        </a:rPr>
                        <a:t>qn</a:t>
                      </a:r>
                      <a:r>
                        <a:rPr lang="en-US" sz="1000" b="1" dirty="0">
                          <a:latin typeface="Arial"/>
                          <a:ea typeface="宋体"/>
                          <a:cs typeface="Times New Roman"/>
                        </a:rPr>
                        <a:t>, t = 0</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a:ea typeface="宋体"/>
                          <a:cs typeface="Times New Roman"/>
                        </a:rPr>
                        <a:t>0,3145</a:t>
                      </a:r>
                      <a:endParaRPr lang="en-US" sz="100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808" name="14 Rectángulo"/>
          <p:cNvSpPr>
            <a:spLocks noChangeArrowheads="1"/>
          </p:cNvSpPr>
          <p:nvPr/>
        </p:nvSpPr>
        <p:spPr bwMode="auto">
          <a:xfrm>
            <a:off x="228600" y="152400"/>
            <a:ext cx="3708400" cy="276225"/>
          </a:xfrm>
          <a:prstGeom prst="rect">
            <a:avLst/>
          </a:prstGeom>
          <a:noFill/>
          <a:ln w="9525">
            <a:noFill/>
            <a:miter lim="800000"/>
            <a:headEnd/>
            <a:tailEnd/>
          </a:ln>
        </p:spPr>
        <p:txBody>
          <a:bodyPr wrap="none">
            <a:spAutoFit/>
          </a:bodyPr>
          <a:lstStyle/>
          <a:p>
            <a:r>
              <a:rPr lang="es-ES_tradnl" altLang="zh-CN" sz="1200" b="1">
                <a:solidFill>
                  <a:srgbClr val="000000"/>
                </a:solidFill>
                <a:latin typeface="Times New Roman" pitchFamily="18" charset="0"/>
                <a:cs typeface="Times New Roman" pitchFamily="18" charset="0"/>
              </a:rPr>
              <a:t>Dorine 53 antes de trabajo de Re - acondicionamiento</a:t>
            </a:r>
            <a:endParaRPr lang="en-US"/>
          </a:p>
        </p:txBody>
      </p:sp>
      <p:graphicFrame>
        <p:nvGraphicFramePr>
          <p:cNvPr id="7" name="Chart 1"/>
          <p:cNvGraphicFramePr>
            <a:graphicFrameLocks/>
          </p:cNvGraphicFramePr>
          <p:nvPr/>
        </p:nvGraphicFramePr>
        <p:xfrm>
          <a:off x="457200" y="2971800"/>
          <a:ext cx="4667250" cy="2695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Tabla"/>
          <p:cNvGraphicFramePr>
            <a:graphicFrameLocks noGrp="1"/>
          </p:cNvGraphicFramePr>
          <p:nvPr/>
        </p:nvGraphicFramePr>
        <p:xfrm>
          <a:off x="6553200" y="4953000"/>
          <a:ext cx="1320800" cy="762000"/>
        </p:xfrm>
        <a:graphic>
          <a:graphicData uri="http://schemas.openxmlformats.org/drawingml/2006/table">
            <a:tbl>
              <a:tblPr/>
              <a:tblGrid>
                <a:gridCol w="812800"/>
                <a:gridCol w="508000"/>
              </a:tblGrid>
              <a:tr h="254000">
                <a:tc gridSpan="2">
                  <a:txBody>
                    <a:bodyPr/>
                    <a:lstStyle/>
                    <a:p>
                      <a:pPr marL="0" marR="0" algn="ctr">
                        <a:spcBef>
                          <a:spcPts val="0"/>
                        </a:spcBef>
                        <a:spcAft>
                          <a:spcPts val="0"/>
                        </a:spcAft>
                      </a:pPr>
                      <a:r>
                        <a:rPr lang="en-US" sz="1400" b="1" dirty="0">
                          <a:latin typeface="Arial"/>
                          <a:ea typeface="宋体"/>
                          <a:cs typeface="Times New Roman"/>
                        </a:rPr>
                        <a:t>ANTES</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4000">
                <a:tc>
                  <a:txBody>
                    <a:bodyPr/>
                    <a:lstStyle/>
                    <a:p>
                      <a:pPr marL="0" marR="0" algn="ctr">
                        <a:spcBef>
                          <a:spcPts val="0"/>
                        </a:spcBef>
                        <a:spcAft>
                          <a:spcPts val="0"/>
                        </a:spcAft>
                      </a:pPr>
                      <a:r>
                        <a:rPr lang="en-US" sz="1400" b="1">
                          <a:latin typeface="Arial"/>
                          <a:ea typeface="宋体"/>
                          <a:cs typeface="Times New Roman"/>
                        </a:rPr>
                        <a:t>k</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宋体"/>
                          <a:cs typeface="Times New Roman"/>
                        </a:rPr>
                        <a:t>S</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400">
                          <a:latin typeface="Arial"/>
                          <a:ea typeface="宋体"/>
                          <a:cs typeface="Times New Roman"/>
                        </a:rPr>
                        <a:t>3041,92</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宋体"/>
                          <a:cs typeface="Times New Roman"/>
                        </a:rPr>
                        <a:t>4,15</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228600" y="6172200"/>
            <a:ext cx="8610600" cy="307777"/>
          </a:xfrm>
          <a:prstGeom prst="rect">
            <a:avLst/>
          </a:prstGeom>
          <a:noFill/>
        </p:spPr>
        <p:txBody>
          <a:bodyPr>
            <a:spAutoFit/>
          </a:bodyPr>
          <a:lstStyle/>
          <a:p>
            <a:pPr algn="r">
              <a:defRPr/>
            </a:pP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Prueba</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Build Up 2004: k = 7650 </a:t>
            </a:r>
            <a:r>
              <a:rPr lang="en-US" sz="1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md</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 = 8.95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4 Rectángulo"/>
          <p:cNvSpPr>
            <a:spLocks noChangeArrowheads="1"/>
          </p:cNvSpPr>
          <p:nvPr/>
        </p:nvSpPr>
        <p:spPr bwMode="auto">
          <a:xfrm>
            <a:off x="152400" y="152400"/>
            <a:ext cx="3916363" cy="276225"/>
          </a:xfrm>
          <a:prstGeom prst="rect">
            <a:avLst/>
          </a:prstGeom>
          <a:noFill/>
          <a:ln w="9525">
            <a:noFill/>
            <a:miter lim="800000"/>
            <a:headEnd/>
            <a:tailEnd/>
          </a:ln>
        </p:spPr>
        <p:txBody>
          <a:bodyPr wrap="none">
            <a:spAutoFit/>
          </a:bodyPr>
          <a:lstStyle/>
          <a:p>
            <a:r>
              <a:rPr lang="es-ES_tradnl" altLang="zh-CN" sz="1200" b="1">
                <a:solidFill>
                  <a:srgbClr val="000000"/>
                </a:solidFill>
                <a:latin typeface="Times New Roman" pitchFamily="18" charset="0"/>
                <a:cs typeface="Times New Roman" pitchFamily="18" charset="0"/>
              </a:rPr>
              <a:t>Dorine  53 después de trabajo de Re - acondicionamiento</a:t>
            </a:r>
            <a:endParaRPr lang="en-US"/>
          </a:p>
        </p:txBody>
      </p:sp>
      <p:graphicFrame>
        <p:nvGraphicFramePr>
          <p:cNvPr id="3" name="2 Tabla"/>
          <p:cNvGraphicFramePr>
            <a:graphicFrameLocks noGrp="1"/>
          </p:cNvGraphicFramePr>
          <p:nvPr/>
        </p:nvGraphicFramePr>
        <p:xfrm>
          <a:off x="1524000" y="533400"/>
          <a:ext cx="6400800" cy="1371600"/>
        </p:xfrm>
        <a:graphic>
          <a:graphicData uri="http://schemas.openxmlformats.org/drawingml/2006/table">
            <a:tbl>
              <a:tblPr/>
              <a:tblGrid>
                <a:gridCol w="656038"/>
                <a:gridCol w="744691"/>
                <a:gridCol w="851076"/>
                <a:gridCol w="957460"/>
                <a:gridCol w="957460"/>
                <a:gridCol w="2234074"/>
              </a:tblGrid>
              <a:tr h="287594">
                <a:tc>
                  <a:txBody>
                    <a:bodyPr/>
                    <a:lstStyle/>
                    <a:p>
                      <a:pPr marL="0" marR="0" algn="ctr">
                        <a:spcBef>
                          <a:spcPts val="0"/>
                        </a:spcBef>
                        <a:spcAft>
                          <a:spcPts val="0"/>
                        </a:spcAft>
                      </a:pPr>
                      <a:r>
                        <a:rPr lang="en-US" sz="1100" b="1" dirty="0" err="1">
                          <a:latin typeface="Arial"/>
                          <a:ea typeface="宋体"/>
                          <a:cs typeface="Times New Roman"/>
                        </a:rPr>
                        <a:t>Fecha</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宋体"/>
                          <a:cs typeface="Times New Roman"/>
                        </a:rPr>
                        <a:t>t(</a:t>
                      </a:r>
                      <a:r>
                        <a:rPr lang="en-US" sz="1100" b="1" dirty="0" err="1">
                          <a:latin typeface="Arial"/>
                          <a:ea typeface="宋体"/>
                          <a:cs typeface="Times New Roman"/>
                        </a:rPr>
                        <a:t>horas</a:t>
                      </a:r>
                      <a:r>
                        <a:rPr lang="en-US" sz="1100" b="1" dirty="0">
                          <a:latin typeface="Arial"/>
                          <a:ea typeface="宋体"/>
                          <a:cs typeface="Times New Roman"/>
                        </a:rPr>
                        <a:t>)</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宋体"/>
                          <a:cs typeface="Times New Roman"/>
                        </a:rPr>
                        <a:t>q(bbl/d)</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err="1">
                          <a:latin typeface="Arial"/>
                          <a:ea typeface="宋体"/>
                          <a:cs typeface="Times New Roman"/>
                        </a:rPr>
                        <a:t>Pwf</a:t>
                      </a:r>
                      <a:r>
                        <a:rPr lang="en-US" sz="1100" b="1" dirty="0">
                          <a:latin typeface="Arial"/>
                          <a:ea typeface="宋体"/>
                          <a:cs typeface="Times New Roman"/>
                        </a:rPr>
                        <a:t> (psi)</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宋体"/>
                          <a:cs typeface="Times New Roman"/>
                        </a:rPr>
                        <a:t>(Pi - </a:t>
                      </a:r>
                      <a:r>
                        <a:rPr lang="en-US" sz="1100" b="1" dirty="0" err="1">
                          <a:latin typeface="Arial"/>
                          <a:ea typeface="宋体"/>
                          <a:cs typeface="Times New Roman"/>
                        </a:rPr>
                        <a:t>Pwf</a:t>
                      </a:r>
                      <a:r>
                        <a:rPr lang="en-US" sz="1100" b="1" dirty="0">
                          <a:latin typeface="Arial"/>
                          <a:ea typeface="宋体"/>
                          <a:cs typeface="Times New Roman"/>
                        </a:rPr>
                        <a:t>)/</a:t>
                      </a:r>
                      <a:r>
                        <a:rPr lang="en-US" sz="1100" b="1" dirty="0" err="1">
                          <a:latin typeface="Arial"/>
                          <a:ea typeface="宋体"/>
                          <a:cs typeface="Times New Roman"/>
                        </a:rPr>
                        <a:t>qn</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宋体"/>
                          <a:cs typeface="Times New Roman"/>
                        </a:rPr>
                        <a:t>∑ (</a:t>
                      </a:r>
                      <a:r>
                        <a:rPr lang="en-US" sz="1100" b="1" dirty="0" err="1">
                          <a:latin typeface="Arial"/>
                          <a:ea typeface="宋体"/>
                          <a:cs typeface="Times New Roman"/>
                        </a:rPr>
                        <a:t>qi</a:t>
                      </a:r>
                      <a:r>
                        <a:rPr lang="en-US" sz="1100" b="1" dirty="0">
                          <a:latin typeface="Arial"/>
                          <a:ea typeface="宋体"/>
                          <a:cs typeface="Times New Roman"/>
                        </a:rPr>
                        <a:t> - qi-1)/</a:t>
                      </a:r>
                      <a:r>
                        <a:rPr lang="en-US" sz="1100" b="1" dirty="0" err="1">
                          <a:latin typeface="Arial"/>
                          <a:ea typeface="宋体"/>
                          <a:cs typeface="Times New Roman"/>
                        </a:rPr>
                        <a:t>qn</a:t>
                      </a:r>
                      <a:r>
                        <a:rPr lang="en-US" sz="1100" b="1" dirty="0">
                          <a:latin typeface="Arial"/>
                          <a:ea typeface="宋体"/>
                          <a:cs typeface="Times New Roman"/>
                        </a:rPr>
                        <a:t> * Log(</a:t>
                      </a:r>
                      <a:r>
                        <a:rPr lang="en-US" sz="1100" b="1" dirty="0" err="1">
                          <a:latin typeface="Arial"/>
                          <a:ea typeface="宋体"/>
                          <a:cs typeface="Times New Roman"/>
                        </a:rPr>
                        <a:t>tn</a:t>
                      </a:r>
                      <a:r>
                        <a:rPr lang="en-US" sz="1100" b="1" dirty="0">
                          <a:latin typeface="Arial"/>
                          <a:ea typeface="宋体"/>
                          <a:cs typeface="Times New Roman"/>
                        </a:rPr>
                        <a:t> - tj-1)</a:t>
                      </a:r>
                      <a:endParaRPr lang="en-US" sz="16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5471">
                <a:tc>
                  <a:txBody>
                    <a:bodyPr/>
                    <a:lstStyle/>
                    <a:p>
                      <a:pPr marL="0" marR="0">
                        <a:spcBef>
                          <a:spcPts val="0"/>
                        </a:spcBef>
                        <a:spcAft>
                          <a:spcPts val="0"/>
                        </a:spcAft>
                      </a:pPr>
                      <a:r>
                        <a:rPr lang="en-US" sz="1100" dirty="0">
                          <a:latin typeface="Arial"/>
                          <a:ea typeface="宋体"/>
                          <a:cs typeface="Times New Roman"/>
                        </a:rPr>
                        <a:t> </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0</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1930</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 </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71">
                <a:tc>
                  <a:txBody>
                    <a:bodyPr/>
                    <a:lstStyle/>
                    <a:p>
                      <a:pPr marL="0" marR="0" algn="r">
                        <a:spcBef>
                          <a:spcPts val="0"/>
                        </a:spcBef>
                        <a:spcAft>
                          <a:spcPts val="0"/>
                        </a:spcAft>
                      </a:pPr>
                      <a:r>
                        <a:rPr lang="en-US" sz="1100">
                          <a:latin typeface="Arial"/>
                          <a:ea typeface="宋体"/>
                          <a:cs typeface="Times New Roman"/>
                        </a:rPr>
                        <a:t>8/7/07</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0,01667</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1052</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1012,88</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0,71</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3,51</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71">
                <a:tc>
                  <a:txBody>
                    <a:bodyPr/>
                    <a:lstStyle/>
                    <a:p>
                      <a:pPr marL="0" marR="0" algn="r">
                        <a:spcBef>
                          <a:spcPts val="0"/>
                        </a:spcBef>
                        <a:spcAft>
                          <a:spcPts val="0"/>
                        </a:spcAft>
                      </a:pPr>
                      <a:r>
                        <a:rPr lang="en-US" sz="1100">
                          <a:latin typeface="Arial"/>
                          <a:ea typeface="宋体"/>
                          <a:cs typeface="Times New Roman"/>
                        </a:rPr>
                        <a:t>9/7/07</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356,62</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863</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1074</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0,80</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2,88</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94">
                <a:tc>
                  <a:txBody>
                    <a:bodyPr/>
                    <a:lstStyle/>
                    <a:p>
                      <a:pPr marL="0" marR="0" algn="r">
                        <a:spcBef>
                          <a:spcPts val="0"/>
                        </a:spcBef>
                        <a:spcAft>
                          <a:spcPts val="0"/>
                        </a:spcAft>
                      </a:pPr>
                      <a:r>
                        <a:rPr lang="en-US" sz="1100">
                          <a:latin typeface="Arial"/>
                          <a:ea typeface="宋体"/>
                          <a:cs typeface="Times New Roman"/>
                        </a:rPr>
                        <a:t>10/7/07</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宋体"/>
                          <a:cs typeface="Times New Roman"/>
                        </a:rPr>
                        <a:t>853,07</a:t>
                      </a:r>
                      <a:endParaRPr lang="en-US" sz="110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879</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1034</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0,83</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宋体"/>
                          <a:cs typeface="Times New Roman"/>
                        </a:rPr>
                        <a:t>2,93</a:t>
                      </a:r>
                      <a:endParaRPr lang="en-US" sz="1100" dirty="0">
                        <a:latin typeface="Times New Roman"/>
                        <a:ea typeface="宋体"/>
                        <a:cs typeface="Times New Roman"/>
                      </a:endParaRPr>
                    </a:p>
                  </a:txBody>
                  <a:tcPr marL="44450" marR="4445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6477000" y="2209800"/>
          <a:ext cx="2057400" cy="2362200"/>
        </p:xfrm>
        <a:graphic>
          <a:graphicData uri="http://schemas.openxmlformats.org/drawingml/2006/table">
            <a:tbl>
              <a:tblPr/>
              <a:tblGrid>
                <a:gridCol w="1371600"/>
                <a:gridCol w="685800"/>
              </a:tblGrid>
              <a:tr h="262467">
                <a:tc gridSpan="2">
                  <a:txBody>
                    <a:bodyPr/>
                    <a:lstStyle/>
                    <a:p>
                      <a:pPr marL="0" marR="0" algn="ctr">
                        <a:spcBef>
                          <a:spcPts val="0"/>
                        </a:spcBef>
                        <a:spcAft>
                          <a:spcPts val="0"/>
                        </a:spcAft>
                      </a:pPr>
                      <a:r>
                        <a:rPr lang="en-US" sz="1050" b="1" dirty="0" err="1">
                          <a:latin typeface="Arial"/>
                          <a:ea typeface="宋体"/>
                          <a:cs typeface="Times New Roman"/>
                        </a:rPr>
                        <a:t>Datos</a:t>
                      </a:r>
                      <a:endParaRPr lang="en-US" sz="105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2467">
                <a:tc>
                  <a:txBody>
                    <a:bodyPr/>
                    <a:lstStyle/>
                    <a:p>
                      <a:pPr marL="0" marR="0" algn="just">
                        <a:spcBef>
                          <a:spcPts val="0"/>
                        </a:spcBef>
                        <a:spcAft>
                          <a:spcPts val="0"/>
                        </a:spcAft>
                      </a:pPr>
                      <a:r>
                        <a:rPr lang="en-US" sz="1050" b="1" dirty="0" err="1">
                          <a:latin typeface="Arial"/>
                          <a:ea typeface="宋体"/>
                          <a:cs typeface="Times New Roman"/>
                        </a:rPr>
                        <a:t>Pendiente</a:t>
                      </a:r>
                      <a:r>
                        <a:rPr lang="en-US" sz="1050" b="1" dirty="0">
                          <a:latin typeface="Arial"/>
                          <a:ea typeface="宋体"/>
                          <a:cs typeface="Times New Roman"/>
                        </a:rPr>
                        <a:t> m</a:t>
                      </a:r>
                      <a:endParaRPr lang="en-US" sz="105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0,0258</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Porosidad </a:t>
                      </a:r>
                      <a:r>
                        <a:rPr lang="en-US" sz="1050" b="1">
                          <a:latin typeface="Arial"/>
                          <a:ea typeface="宋体"/>
                          <a:cs typeface="Times New Roman"/>
                          <a:sym typeface="Symbol"/>
                        </a:rPr>
                        <a:t></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0,33</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Viscosidad</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7,5 cP</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Factor Volumétrico</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1,114</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Altura</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14 pies</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Compresibilidad</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8.5E-06</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a:latin typeface="Arial"/>
                          <a:ea typeface="宋体"/>
                          <a:cs typeface="Times New Roman"/>
                        </a:rPr>
                        <a:t>Radio de Pozo</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a:latin typeface="Arial"/>
                          <a:ea typeface="宋体"/>
                          <a:cs typeface="Times New Roman"/>
                        </a:rPr>
                        <a:t>0.41</a:t>
                      </a:r>
                      <a:endParaRPr lang="en-US" sz="105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lgn="just">
                        <a:spcBef>
                          <a:spcPts val="0"/>
                        </a:spcBef>
                        <a:spcAft>
                          <a:spcPts val="0"/>
                        </a:spcAft>
                      </a:pPr>
                      <a:r>
                        <a:rPr lang="en-US" sz="1050" b="1" dirty="0">
                          <a:latin typeface="Arial"/>
                          <a:ea typeface="宋体"/>
                          <a:cs typeface="Times New Roman"/>
                        </a:rPr>
                        <a:t>(Pi-</a:t>
                      </a:r>
                      <a:r>
                        <a:rPr lang="en-US" sz="1050" b="1" dirty="0" err="1">
                          <a:latin typeface="Arial"/>
                          <a:ea typeface="宋体"/>
                          <a:cs typeface="Times New Roman"/>
                        </a:rPr>
                        <a:t>Pwf</a:t>
                      </a:r>
                      <a:r>
                        <a:rPr lang="en-US" sz="1050" b="1" dirty="0">
                          <a:latin typeface="Arial"/>
                          <a:ea typeface="宋体"/>
                          <a:cs typeface="Times New Roman"/>
                        </a:rPr>
                        <a:t>)/</a:t>
                      </a:r>
                      <a:r>
                        <a:rPr lang="en-US" sz="1050" b="1" dirty="0" err="1">
                          <a:latin typeface="Arial"/>
                          <a:ea typeface="宋体"/>
                          <a:cs typeface="Times New Roman"/>
                        </a:rPr>
                        <a:t>qn</a:t>
                      </a:r>
                      <a:r>
                        <a:rPr lang="en-US" sz="1050" b="1" dirty="0">
                          <a:latin typeface="Arial"/>
                          <a:ea typeface="宋体"/>
                          <a:cs typeface="Times New Roman"/>
                        </a:rPr>
                        <a:t>, t = 0</a:t>
                      </a:r>
                      <a:endParaRPr lang="en-US" sz="105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50" dirty="0">
                          <a:latin typeface="Arial"/>
                          <a:ea typeface="宋体"/>
                          <a:cs typeface="Times New Roman"/>
                        </a:rPr>
                        <a:t>0,7587</a:t>
                      </a:r>
                      <a:endParaRPr lang="en-US" sz="1050" dirty="0">
                        <a:latin typeface="Times New Roman"/>
                        <a:ea typeface="宋体"/>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6096000" y="5410200"/>
          <a:ext cx="2743200" cy="762000"/>
        </p:xfrm>
        <a:graphic>
          <a:graphicData uri="http://schemas.openxmlformats.org/drawingml/2006/table">
            <a:tbl>
              <a:tblPr/>
              <a:tblGrid>
                <a:gridCol w="812800"/>
                <a:gridCol w="508000"/>
                <a:gridCol w="812800"/>
                <a:gridCol w="609600"/>
              </a:tblGrid>
              <a:tr h="254000">
                <a:tc gridSpan="2">
                  <a:txBody>
                    <a:bodyPr/>
                    <a:lstStyle/>
                    <a:p>
                      <a:pPr marL="0" marR="0" algn="ctr">
                        <a:spcBef>
                          <a:spcPts val="0"/>
                        </a:spcBef>
                        <a:spcAft>
                          <a:spcPts val="0"/>
                        </a:spcAft>
                      </a:pPr>
                      <a:r>
                        <a:rPr lang="en-US" sz="1400" b="1" dirty="0">
                          <a:latin typeface="Arial"/>
                          <a:ea typeface="宋体"/>
                          <a:cs typeface="Times New Roman"/>
                        </a:rPr>
                        <a:t>ANTES</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b="1" dirty="0">
                          <a:latin typeface="Arial"/>
                          <a:ea typeface="宋体"/>
                          <a:cs typeface="Times New Roman"/>
                        </a:rPr>
                        <a:t>DESPUÉS</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4000">
                <a:tc>
                  <a:txBody>
                    <a:bodyPr/>
                    <a:lstStyle/>
                    <a:p>
                      <a:pPr marL="0" marR="0" algn="ctr">
                        <a:spcBef>
                          <a:spcPts val="0"/>
                        </a:spcBef>
                        <a:spcAft>
                          <a:spcPts val="0"/>
                        </a:spcAft>
                      </a:pPr>
                      <a:r>
                        <a:rPr lang="en-US" sz="1400" b="1">
                          <a:latin typeface="Arial"/>
                          <a:ea typeface="宋体"/>
                          <a:cs typeface="Times New Roman"/>
                        </a:rPr>
                        <a:t>k</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宋体"/>
                          <a:cs typeface="Times New Roman"/>
                        </a:rPr>
                        <a:t>S</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宋体"/>
                          <a:cs typeface="Times New Roman"/>
                        </a:rPr>
                        <a:t>k</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宋体"/>
                          <a:cs typeface="Times New Roman"/>
                        </a:rPr>
                        <a:t>S</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400">
                          <a:latin typeface="Arial"/>
                          <a:ea typeface="宋体"/>
                          <a:cs typeface="Times New Roman"/>
                        </a:rPr>
                        <a:t>3041,92</a:t>
                      </a:r>
                      <a:endParaRPr lang="en-US" sz="14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宋体"/>
                          <a:cs typeface="Times New Roman"/>
                        </a:rPr>
                        <a:t>4,15</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宋体"/>
                          <a:cs typeface="Times New Roman"/>
                        </a:rPr>
                        <a:t>3761,14</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宋体"/>
                          <a:cs typeface="Times New Roman"/>
                        </a:rPr>
                        <a:t>33,55</a:t>
                      </a:r>
                      <a:endParaRPr lang="en-US" sz="14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hart 4"/>
          <p:cNvGraphicFramePr>
            <a:graphicFrameLocks/>
          </p:cNvGraphicFramePr>
          <p:nvPr/>
        </p:nvGraphicFramePr>
        <p:xfrm>
          <a:off x="228600" y="2209800"/>
          <a:ext cx="5638800" cy="312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228600" y="0"/>
            <a:ext cx="8610600" cy="533400"/>
          </a:xfrm>
        </p:spPr>
        <p:txBody>
          <a:bodyPr/>
          <a:lstStyle/>
          <a:p>
            <a:pPr eaLnBrk="1" fontAlgn="auto" hangingPunct="1">
              <a:spcAft>
                <a:spcPts val="0"/>
              </a:spcAft>
              <a:defRPr/>
            </a:pPr>
            <a:r>
              <a:rPr lang="en-US" sz="2400" smtClean="0"/>
              <a:t>INDICE DE PRODUCTIVIDAD</a:t>
            </a:r>
          </a:p>
        </p:txBody>
      </p:sp>
      <p:pic>
        <p:nvPicPr>
          <p:cNvPr id="3277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86200" y="609600"/>
            <a:ext cx="1130300" cy="342900"/>
          </a:xfrm>
          <a:prstGeom prst="rect">
            <a:avLst/>
          </a:prstGeom>
          <a:noFill/>
          <a:ln w="9525">
            <a:noFill/>
            <a:miter lim="800000"/>
            <a:headEnd/>
            <a:tailEnd/>
          </a:ln>
        </p:spPr>
      </p:pic>
      <p:graphicFrame>
        <p:nvGraphicFramePr>
          <p:cNvPr id="4" name="3 Tabla"/>
          <p:cNvGraphicFramePr>
            <a:graphicFrameLocks noGrp="1"/>
          </p:cNvGraphicFramePr>
          <p:nvPr/>
        </p:nvGraphicFramePr>
        <p:xfrm>
          <a:off x="3200400" y="1295400"/>
          <a:ext cx="2514600" cy="977900"/>
        </p:xfrm>
        <a:graphic>
          <a:graphicData uri="http://schemas.openxmlformats.org/drawingml/2006/table">
            <a:tbl>
              <a:tblPr/>
              <a:tblGrid>
                <a:gridCol w="914400"/>
                <a:gridCol w="1066800"/>
                <a:gridCol w="533400"/>
              </a:tblGrid>
              <a:tr h="171450">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r>
                        <a:rPr lang="en-US" sz="800" b="1" dirty="0" err="1">
                          <a:latin typeface="Arial"/>
                          <a:ea typeface="宋体"/>
                          <a:cs typeface="Times New Roman"/>
                        </a:rPr>
                        <a:t>Evaluado</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r>
                        <a:rPr lang="en-US" sz="800" b="1" dirty="0" err="1">
                          <a:latin typeface="Arial"/>
                          <a:ea typeface="宋体"/>
                          <a:cs typeface="Times New Roman"/>
                        </a:rPr>
                        <a:t>Comparativo</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Arena</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b="1">
                          <a:latin typeface="Arial"/>
                          <a:ea typeface="宋体"/>
                          <a:cs typeface="Times New Roman"/>
                        </a:rPr>
                        <a:t>Dorine 69</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err="1">
                          <a:latin typeface="Arial"/>
                          <a:ea typeface="宋体"/>
                          <a:cs typeface="Times New Roman"/>
                        </a:rPr>
                        <a:t>Dorine</a:t>
                      </a:r>
                      <a:r>
                        <a:rPr lang="en-US" sz="800" dirty="0">
                          <a:latin typeface="Arial"/>
                          <a:ea typeface="宋体"/>
                          <a:cs typeface="Times New Roman"/>
                        </a:rPr>
                        <a:t> 61</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宋体"/>
                          <a:cs typeface="Times New Roman"/>
                        </a:rPr>
                        <a:t>M1</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rowSpan="3">
                  <a:txBody>
                    <a:bodyPr/>
                    <a:lstStyle/>
                    <a:p>
                      <a:pPr marL="0" marR="0" algn="ctr">
                        <a:spcBef>
                          <a:spcPts val="0"/>
                        </a:spcBef>
                        <a:spcAft>
                          <a:spcPts val="0"/>
                        </a:spcAft>
                      </a:pPr>
                      <a:r>
                        <a:rPr lang="en-US" sz="800" b="1" dirty="0">
                          <a:latin typeface="Arial"/>
                          <a:ea typeface="宋体"/>
                          <a:cs typeface="Times New Roman"/>
                        </a:rPr>
                        <a:t>Fanny 95</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Fanny 45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宋体"/>
                          <a:cs typeface="Times New Roman"/>
                        </a:rPr>
                        <a:t>U inf</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marL="0" marR="0" algn="ctr">
                        <a:spcBef>
                          <a:spcPts val="0"/>
                        </a:spcBef>
                        <a:spcAft>
                          <a:spcPts val="0"/>
                        </a:spcAft>
                      </a:pPr>
                      <a:r>
                        <a:rPr lang="en-US" sz="800" dirty="0">
                          <a:latin typeface="Arial"/>
                          <a:ea typeface="宋体"/>
                          <a:cs typeface="Times New Roman"/>
                        </a:rPr>
                        <a:t>Fanny 85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marL="0" marR="0" algn="ctr">
                        <a:spcBef>
                          <a:spcPts val="0"/>
                        </a:spcBef>
                        <a:spcAft>
                          <a:spcPts val="0"/>
                        </a:spcAft>
                      </a:pPr>
                      <a:r>
                        <a:rPr lang="en-US" sz="800" dirty="0">
                          <a:latin typeface="Arial"/>
                          <a:ea typeface="宋体"/>
                          <a:cs typeface="Times New Roman"/>
                        </a:rPr>
                        <a:t>Fanny 96</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b="1">
                          <a:latin typeface="Arial"/>
                          <a:ea typeface="宋体"/>
                          <a:cs typeface="Times New Roman"/>
                        </a:rPr>
                        <a:t>Fanny 97</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Fanny 102</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52" name="5 Rectángulo"/>
          <p:cNvSpPr>
            <a:spLocks noChangeArrowheads="1"/>
          </p:cNvSpPr>
          <p:nvPr/>
        </p:nvSpPr>
        <p:spPr bwMode="auto">
          <a:xfrm>
            <a:off x="228600" y="1219200"/>
            <a:ext cx="1751013" cy="246063"/>
          </a:xfrm>
          <a:prstGeom prst="rect">
            <a:avLst/>
          </a:prstGeom>
          <a:noFill/>
          <a:ln w="9525">
            <a:noFill/>
            <a:miter lim="800000"/>
            <a:headEnd/>
            <a:tailEnd/>
          </a:ln>
        </p:spPr>
        <p:txBody>
          <a:bodyPr wrap="none">
            <a:spAutoFit/>
          </a:bodyPr>
          <a:lstStyle/>
          <a:p>
            <a:pPr algn="just"/>
            <a:r>
              <a:rPr lang="es-ES" altLang="zh-CN" sz="1000" b="1">
                <a:solidFill>
                  <a:srgbClr val="000000"/>
                </a:solidFill>
                <a:cs typeface="Arial" pitchFamily="34" charset="0"/>
              </a:rPr>
              <a:t>ARENA M1 Y U INFERIOR</a:t>
            </a:r>
            <a:endParaRPr lang="es-ES" altLang="zh-CN" sz="1600">
              <a:solidFill>
                <a:srgbClr val="000000"/>
              </a:solidFill>
            </a:endParaRPr>
          </a:p>
        </p:txBody>
      </p:sp>
      <p:graphicFrame>
        <p:nvGraphicFramePr>
          <p:cNvPr id="8" name="7 Tabla"/>
          <p:cNvGraphicFramePr>
            <a:graphicFrameLocks noGrp="1"/>
          </p:cNvGraphicFramePr>
          <p:nvPr/>
        </p:nvGraphicFramePr>
        <p:xfrm>
          <a:off x="457200" y="1600200"/>
          <a:ext cx="838200" cy="1571625"/>
        </p:xfrm>
        <a:graphic>
          <a:graphicData uri="http://schemas.openxmlformats.org/drawingml/2006/table">
            <a:tbl>
              <a:tblPr/>
              <a:tblGrid>
                <a:gridCol w="457200"/>
                <a:gridCol w="381000"/>
              </a:tblGrid>
              <a:tr h="171450">
                <a:tc>
                  <a:txBody>
                    <a:bodyPr/>
                    <a:lstStyle/>
                    <a:p>
                      <a:pPr marL="0" marR="0" algn="ctr">
                        <a:spcBef>
                          <a:spcPts val="0"/>
                        </a:spcBef>
                        <a:spcAft>
                          <a:spcPts val="0"/>
                        </a:spcAft>
                      </a:pPr>
                      <a:r>
                        <a:rPr lang="es-ES" sz="800" b="1" dirty="0">
                          <a:latin typeface="Arial"/>
                          <a:ea typeface="宋体"/>
                          <a:cs typeface="Times New Roman"/>
                        </a:rPr>
                        <a:t>Pozo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宋体"/>
                          <a:cs typeface="Times New Roman"/>
                        </a:rPr>
                        <a:t>IP</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i="1" dirty="0">
                          <a:latin typeface="Arial"/>
                          <a:ea typeface="宋体"/>
                          <a:cs typeface="Times New Roman"/>
                        </a:rPr>
                        <a:t>D69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i="1">
                          <a:latin typeface="Arial"/>
                          <a:ea typeface="宋体"/>
                          <a:cs typeface="Times New Roman"/>
                        </a:rPr>
                        <a:t>5,75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dirty="0">
                          <a:latin typeface="Arial"/>
                          <a:ea typeface="宋体"/>
                          <a:cs typeface="Times New Roman"/>
                        </a:rPr>
                        <a:t>D61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1,2</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i="1" dirty="0">
                          <a:latin typeface="Arial"/>
                          <a:ea typeface="宋体"/>
                          <a:cs typeface="Times New Roman"/>
                        </a:rPr>
                        <a:t>F95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i="1" dirty="0">
                          <a:latin typeface="Arial"/>
                          <a:ea typeface="宋体"/>
                          <a:cs typeface="Times New Roman"/>
                        </a:rPr>
                        <a:t>0,57</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spcBef>
                          <a:spcPts val="0"/>
                        </a:spcBef>
                        <a:spcAft>
                          <a:spcPts val="0"/>
                        </a:spcAft>
                      </a:pPr>
                      <a:r>
                        <a:rPr lang="en-US" sz="800" b="1">
                          <a:latin typeface="Arial"/>
                          <a:ea typeface="宋体"/>
                          <a:cs typeface="Times New Roman"/>
                        </a:rPr>
                        <a:t>F45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F85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i="1">
                          <a:latin typeface="Arial"/>
                          <a:ea typeface="宋体"/>
                          <a:cs typeface="Times New Roman"/>
                        </a:rPr>
                        <a:t>F97 </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i="1" dirty="0">
                          <a:latin typeface="Arial"/>
                          <a:ea typeface="宋体"/>
                          <a:cs typeface="Times New Roman"/>
                        </a:rPr>
                        <a:t>0,63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F102</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spcBef>
                          <a:spcPts val="0"/>
                        </a:spcBef>
                        <a:spcAft>
                          <a:spcPts val="0"/>
                        </a:spcAft>
                      </a:pPr>
                      <a:r>
                        <a:rPr lang="en-US" sz="800" b="1">
                          <a:latin typeface="Arial"/>
                          <a:ea typeface="宋体"/>
                          <a:cs typeface="Times New Roman"/>
                        </a:rPr>
                        <a:t>F96 CP</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1,14</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6858000" y="1219200"/>
            <a:ext cx="1504950" cy="254000"/>
          </a:xfrm>
          <a:prstGeom prst="rect">
            <a:avLst/>
          </a:prstGeom>
        </p:spPr>
        <p:txBody>
          <a:bodyPr wrap="none">
            <a:spAutoFit/>
          </a:bodyPr>
          <a:lstStyle/>
          <a:p>
            <a:pPr>
              <a:defRPr/>
            </a:pPr>
            <a:r>
              <a:rPr lang="en-US" altLang="zh-CN" sz="1050" b="1" dirty="0">
                <a:solidFill>
                  <a:srgbClr val="000000"/>
                </a:solidFill>
                <a:latin typeface="Times New Roman" pitchFamily="18" charset="0"/>
                <a:cs typeface="Times New Roman" pitchFamily="18" charset="0"/>
              </a:rPr>
              <a:t>ARENA U INFERIOR</a:t>
            </a:r>
            <a:endParaRPr lang="en-US" altLang="zh-CN" sz="1800" dirty="0">
              <a:solidFill>
                <a:srgbClr val="000000"/>
              </a:solidFill>
            </a:endParaRPr>
          </a:p>
        </p:txBody>
      </p:sp>
      <p:graphicFrame>
        <p:nvGraphicFramePr>
          <p:cNvPr id="11" name="10 Tabla"/>
          <p:cNvGraphicFramePr>
            <a:graphicFrameLocks noGrp="1"/>
          </p:cNvGraphicFramePr>
          <p:nvPr/>
        </p:nvGraphicFramePr>
        <p:xfrm>
          <a:off x="7391400" y="1600200"/>
          <a:ext cx="838200" cy="1219200"/>
        </p:xfrm>
        <a:graphic>
          <a:graphicData uri="http://schemas.openxmlformats.org/drawingml/2006/table">
            <a:tbl>
              <a:tblPr/>
              <a:tblGrid>
                <a:gridCol w="457200"/>
                <a:gridCol w="381000"/>
              </a:tblGrid>
              <a:tr h="171450">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IP</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i="1" dirty="0">
                          <a:latin typeface="Arial"/>
                          <a:ea typeface="宋体"/>
                          <a:cs typeface="Times New Roman"/>
                        </a:rPr>
                        <a:t>F95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i="1" dirty="0">
                          <a:latin typeface="Arial"/>
                          <a:ea typeface="宋体"/>
                          <a:cs typeface="Times New Roman"/>
                        </a:rPr>
                        <a:t>0,57</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F45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F85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i="1">
                          <a:latin typeface="Arial"/>
                          <a:ea typeface="宋体"/>
                          <a:cs typeface="Times New Roman"/>
                        </a:rPr>
                        <a:t>F97 </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i="1" dirty="0">
                          <a:latin typeface="Arial"/>
                          <a:ea typeface="宋体"/>
                          <a:cs typeface="Times New Roman"/>
                        </a:rPr>
                        <a:t>0,63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F102</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0,3</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F96 CP</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1,14</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60" name="13 CuadroTexto"/>
          <p:cNvSpPr txBox="1">
            <a:spLocks noChangeArrowheads="1"/>
          </p:cNvSpPr>
          <p:nvPr/>
        </p:nvSpPr>
        <p:spPr bwMode="auto">
          <a:xfrm>
            <a:off x="304800" y="685800"/>
            <a:ext cx="2819400" cy="369888"/>
          </a:xfrm>
          <a:prstGeom prst="rect">
            <a:avLst/>
          </a:prstGeom>
          <a:noFill/>
          <a:ln w="9525">
            <a:noFill/>
            <a:miter lim="800000"/>
            <a:headEnd/>
            <a:tailEnd/>
          </a:ln>
        </p:spPr>
        <p:txBody>
          <a:bodyPr>
            <a:spAutoFit/>
          </a:bodyPr>
          <a:lstStyle/>
          <a:p>
            <a:r>
              <a:rPr lang="en-US" sz="1800" b="1"/>
              <a:t>Completacion Inicial</a:t>
            </a:r>
            <a:endParaRPr lang="en-US" b="1"/>
          </a:p>
        </p:txBody>
      </p:sp>
      <p:graphicFrame>
        <p:nvGraphicFramePr>
          <p:cNvPr id="12" name="1 Gráfico"/>
          <p:cNvGraphicFramePr>
            <a:graphicFrameLocks/>
          </p:cNvGraphicFramePr>
          <p:nvPr/>
        </p:nvGraphicFramePr>
        <p:xfrm>
          <a:off x="-152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2 Gráfico"/>
          <p:cNvGraphicFramePr>
            <a:graphicFrameLocks/>
          </p:cNvGraphicFramePr>
          <p:nvPr/>
        </p:nvGraphicFramePr>
        <p:xfrm>
          <a:off x="45720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0" nodeType="afterEffect">
                                  <p:stCondLst>
                                    <p:cond delay="0"/>
                                  </p:stCondLst>
                                  <p:childTnLst>
                                    <p:set>
                                      <p:cBhvr>
                                        <p:cTn id="21" dur="1" fill="hold">
                                          <p:stCondLst>
                                            <p:cond delay="0"/>
                                          </p:stCondLst>
                                        </p:cTn>
                                        <p:tgtEl>
                                          <p:spTgt spid="3075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2"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228600" y="533400"/>
            <a:ext cx="4495800" cy="457200"/>
          </a:xfrm>
        </p:spPr>
        <p:txBody>
          <a:bodyPr>
            <a:normAutofit fontScale="90000"/>
          </a:bodyPr>
          <a:lstStyle/>
          <a:p>
            <a:pPr eaLnBrk="1" fontAlgn="auto" hangingPunct="1">
              <a:spcAft>
                <a:spcPts val="0"/>
              </a:spcAft>
              <a:defRPr/>
            </a:pPr>
            <a:r>
              <a:rPr lang="en-US" sz="3100" b="1" dirty="0" smtClean="0"/>
              <a:t>INDICE DE PRODUCTIVIDAD</a:t>
            </a:r>
            <a:endParaRPr lang="en-US" sz="2400" b="1" dirty="0" smtClean="0"/>
          </a:p>
        </p:txBody>
      </p:sp>
      <p:sp>
        <p:nvSpPr>
          <p:cNvPr id="33795" name="2 CuadroTexto"/>
          <p:cNvSpPr txBox="1">
            <a:spLocks noChangeArrowheads="1"/>
          </p:cNvSpPr>
          <p:nvPr/>
        </p:nvSpPr>
        <p:spPr bwMode="auto">
          <a:xfrm>
            <a:off x="381000" y="1066800"/>
            <a:ext cx="3352800" cy="400050"/>
          </a:xfrm>
          <a:prstGeom prst="rect">
            <a:avLst/>
          </a:prstGeom>
          <a:noFill/>
          <a:ln w="9525">
            <a:noFill/>
            <a:miter lim="800000"/>
            <a:headEnd/>
            <a:tailEnd/>
          </a:ln>
        </p:spPr>
        <p:txBody>
          <a:bodyPr>
            <a:spAutoFit/>
          </a:bodyPr>
          <a:lstStyle/>
          <a:p>
            <a:r>
              <a:rPr lang="en-US" sz="2000" b="1"/>
              <a:t>Re-acondicionamiento</a:t>
            </a:r>
            <a:endParaRPr lang="en-US" b="1"/>
          </a:p>
        </p:txBody>
      </p:sp>
      <p:graphicFrame>
        <p:nvGraphicFramePr>
          <p:cNvPr id="4" name="3 Tabla"/>
          <p:cNvGraphicFramePr>
            <a:graphicFrameLocks noGrp="1"/>
          </p:cNvGraphicFramePr>
          <p:nvPr/>
        </p:nvGraphicFramePr>
        <p:xfrm>
          <a:off x="5029200" y="533400"/>
          <a:ext cx="2819400" cy="1092200"/>
        </p:xfrm>
        <a:graphic>
          <a:graphicData uri="http://schemas.openxmlformats.org/drawingml/2006/table">
            <a:tbl>
              <a:tblPr/>
              <a:tblGrid>
                <a:gridCol w="457200"/>
                <a:gridCol w="533400"/>
                <a:gridCol w="533400"/>
                <a:gridCol w="685800"/>
                <a:gridCol w="609600"/>
              </a:tblGrid>
              <a:tr h="165100">
                <a:tc gridSpan="2">
                  <a:txBody>
                    <a:bodyPr/>
                    <a:lstStyle/>
                    <a:p>
                      <a:pPr marL="0" marR="0" algn="ctr">
                        <a:spcBef>
                          <a:spcPts val="0"/>
                        </a:spcBef>
                        <a:spcAft>
                          <a:spcPts val="0"/>
                        </a:spcAft>
                      </a:pPr>
                      <a:r>
                        <a:rPr lang="en-US" sz="800" b="1" dirty="0">
                          <a:latin typeface="Arial"/>
                          <a:ea typeface="宋体"/>
                          <a:cs typeface="Times New Roman"/>
                        </a:rPr>
                        <a:t>POZOS</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800" b="1" dirty="0">
                          <a:latin typeface="Arial"/>
                          <a:ea typeface="宋体"/>
                          <a:cs typeface="Times New Roman"/>
                        </a:rPr>
                        <a:t>IP antes</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dirty="0">
                          <a:latin typeface="Arial"/>
                          <a:ea typeface="宋体"/>
                          <a:cs typeface="Times New Roman"/>
                        </a:rPr>
                        <a:t>IP </a:t>
                      </a:r>
                      <a:r>
                        <a:rPr lang="en-US" sz="800" b="1" dirty="0" err="1">
                          <a:latin typeface="Arial"/>
                          <a:ea typeface="宋体"/>
                          <a:cs typeface="Times New Roman"/>
                        </a:rPr>
                        <a:t>después</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宋体"/>
                          <a:cs typeface="Times New Roman"/>
                        </a:rPr>
                        <a:t>Diferencia</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800" b="1">
                          <a:latin typeface="Arial"/>
                          <a:ea typeface="宋体"/>
                          <a:cs typeface="Times New Roman"/>
                        </a:rPr>
                        <a:t>45ST-1</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800">
                          <a:latin typeface="Arial"/>
                          <a:ea typeface="宋体"/>
                          <a:cs typeface="Times New Roman"/>
                        </a:rPr>
                        <a:t>3</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3,5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b="1">
                          <a:latin typeface="Arial"/>
                          <a:ea typeface="宋体"/>
                          <a:cs typeface="Times New Roman"/>
                        </a:rPr>
                        <a:t>42</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800">
                          <a:latin typeface="Arial"/>
                          <a:ea typeface="宋体"/>
                          <a:cs typeface="Times New Roman"/>
                        </a:rPr>
                        <a:t>13</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11</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-2</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b="1">
                          <a:latin typeface="Arial"/>
                          <a:ea typeface="宋体"/>
                          <a:cs typeface="Times New Roman"/>
                        </a:rPr>
                        <a:t>47</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800" dirty="0">
                          <a:latin typeface="Arial"/>
                          <a:ea typeface="宋体"/>
                          <a:cs typeface="Times New Roman"/>
                        </a:rPr>
                        <a:t>15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6</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-9</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b="1">
                          <a:latin typeface="Arial"/>
                          <a:ea typeface="宋体"/>
                          <a:cs typeface="Times New Roman"/>
                        </a:rPr>
                        <a:t>53</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800">
                          <a:latin typeface="Arial"/>
                          <a:ea typeface="宋体"/>
                          <a:cs typeface="Times New Roman"/>
                        </a:rPr>
                        <a:t>10</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2</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-8</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b="1">
                          <a:latin typeface="Arial"/>
                          <a:ea typeface="宋体"/>
                          <a:cs typeface="Times New Roman"/>
                        </a:rPr>
                        <a:t>32</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800">
                          <a:latin typeface="Arial"/>
                          <a:ea typeface="宋体"/>
                          <a:cs typeface="Times New Roman"/>
                        </a:rPr>
                        <a:t>3</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15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12</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marL="0" marR="0">
                        <a:spcBef>
                          <a:spcPts val="0"/>
                        </a:spcBef>
                        <a:spcAft>
                          <a:spcPts val="0"/>
                        </a:spcAft>
                      </a:pPr>
                      <a:r>
                        <a:rPr lang="en-US" sz="800" b="1">
                          <a:latin typeface="Arial"/>
                          <a:ea typeface="宋体"/>
                          <a:cs typeface="Times New Roman"/>
                        </a:rPr>
                        <a:t>Dorine</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44</a:t>
                      </a:r>
                      <a:endParaRPr lang="en-US" sz="800">
                        <a:latin typeface="Times New Roman"/>
                        <a:ea typeface="宋体"/>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10</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844" name="Picture 1"/>
          <p:cNvPicPr>
            <a:picLocks noChangeAspect="1" noChangeArrowheads="1"/>
          </p:cNvPicPr>
          <p:nvPr/>
        </p:nvPicPr>
        <p:blipFill>
          <a:blip r:embed="rId2"/>
          <a:srcRect/>
          <a:stretch>
            <a:fillRect/>
          </a:stretch>
        </p:blipFill>
        <p:spPr bwMode="auto">
          <a:xfrm>
            <a:off x="1219200" y="1828800"/>
            <a:ext cx="6629400" cy="4368800"/>
          </a:xfrm>
          <a:prstGeom prst="rect">
            <a:avLst/>
          </a:prstGeom>
          <a:noFill/>
          <a:ln w="9525">
            <a:noFill/>
            <a:miter lim="800000"/>
            <a:headEnd/>
            <a:tailEnd/>
          </a:ln>
        </p:spPr>
      </p:pic>
      <p:sp>
        <p:nvSpPr>
          <p:cNvPr id="6" name="5 CuadroTexto"/>
          <p:cNvSpPr txBox="1"/>
          <p:nvPr/>
        </p:nvSpPr>
        <p:spPr>
          <a:xfrm rot="16200000">
            <a:off x="3902869" y="4555331"/>
            <a:ext cx="1752600" cy="261938"/>
          </a:xfrm>
          <a:prstGeom prst="rect">
            <a:avLst/>
          </a:prstGeom>
          <a:solidFill>
            <a:schemeClr val="accent2">
              <a:lumMod val="40000"/>
              <a:lumOff val="60000"/>
            </a:schemeClr>
          </a:solidFill>
        </p:spPr>
        <p:txBody>
          <a:bodyPr>
            <a:spAutoFit/>
          </a:bodyPr>
          <a:lstStyle/>
          <a:p>
            <a:pPr>
              <a:defRPr/>
            </a:pPr>
            <a:r>
              <a:rPr lang="en-US" sz="1100" dirty="0"/>
              <a:t>Build Up 2004: IP = 12.5</a:t>
            </a:r>
            <a:endParaRPr lang="en-US" dirty="0"/>
          </a:p>
        </p:txBody>
      </p:sp>
      <p:sp>
        <p:nvSpPr>
          <p:cNvPr id="8" name="7 CuadroTexto"/>
          <p:cNvSpPr txBox="1"/>
          <p:nvPr/>
        </p:nvSpPr>
        <p:spPr>
          <a:xfrm rot="16200000">
            <a:off x="931069" y="3869531"/>
            <a:ext cx="1752600" cy="261938"/>
          </a:xfrm>
          <a:prstGeom prst="rect">
            <a:avLst/>
          </a:prstGeom>
          <a:solidFill>
            <a:schemeClr val="accent2">
              <a:lumMod val="40000"/>
              <a:lumOff val="60000"/>
            </a:schemeClr>
          </a:solidFill>
        </p:spPr>
        <p:txBody>
          <a:bodyPr>
            <a:spAutoFit/>
          </a:bodyPr>
          <a:lstStyle/>
          <a:p>
            <a:pPr>
              <a:defRPr/>
            </a:pPr>
            <a:r>
              <a:rPr lang="en-US" sz="1100" dirty="0"/>
              <a:t>Build Up 2003: IP = 10.6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685800"/>
            <a:ext cx="7772400" cy="609600"/>
          </a:xfrm>
        </p:spPr>
        <p:txBody>
          <a:bodyPr/>
          <a:lstStyle/>
          <a:p>
            <a:pPr eaLnBrk="1" hangingPunct="1"/>
            <a:r>
              <a:rPr lang="es-ES_tradnl" smtClean="0"/>
              <a:t>OBJETIVO</a:t>
            </a:r>
          </a:p>
        </p:txBody>
      </p:sp>
      <p:sp>
        <p:nvSpPr>
          <p:cNvPr id="10243" name="Rectangle 3"/>
          <p:cNvSpPr>
            <a:spLocks noGrp="1" noChangeArrowheads="1"/>
          </p:cNvSpPr>
          <p:nvPr>
            <p:ph idx="1"/>
          </p:nvPr>
        </p:nvSpPr>
        <p:spPr>
          <a:xfrm>
            <a:off x="609600" y="2590800"/>
            <a:ext cx="8153400" cy="2743200"/>
          </a:xfrm>
        </p:spPr>
        <p:txBody>
          <a:bodyPr/>
          <a:lstStyle/>
          <a:p>
            <a:pPr marL="273050" lvl="3" indent="-273050" algn="just" eaLnBrk="1" hangingPunct="1">
              <a:buSzPct val="95000"/>
            </a:pPr>
            <a:r>
              <a:rPr lang="es-EC" sz="2400" smtClean="0"/>
              <a:t>Determinar si el fluido limpio de completación reduce o por lo menos previene el daño de formación después de una operación de completación inicial o re-acondicionamiento.</a:t>
            </a:r>
            <a:endParaRPr lang="es-EC" sz="2400" b="1" smtClean="0"/>
          </a:p>
          <a:p>
            <a:pPr algn="just" eaLnBrk="1" hangingPunct="1">
              <a:buFont typeface="Wingdings 2" pitchFamily="18" charset="2"/>
              <a:buNone/>
            </a:pPr>
            <a:endParaRPr lang="es-EC" sz="1800" b="1" smtClean="0"/>
          </a:p>
          <a:p>
            <a:pPr lvl="2" algn="just" eaLnBrk="1" hangingPunct="1">
              <a:buFont typeface="Wingdings 2" pitchFamily="18" charset="2"/>
              <a:buNone/>
            </a:pPr>
            <a:endParaRPr lang="es-EC" sz="1800" b="1" smtClean="0"/>
          </a:p>
          <a:p>
            <a:pPr algn="just" eaLnBrk="1" hangingPunct="1"/>
            <a:endParaRPr lang="es-EC" sz="1800" b="1" smtClean="0"/>
          </a:p>
          <a:p>
            <a:pPr eaLnBrk="1" hangingPunct="1"/>
            <a:endParaRPr lang="es-ES_tradnl"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304800" y="228600"/>
            <a:ext cx="6400800" cy="609600"/>
          </a:xfrm>
        </p:spPr>
        <p:txBody>
          <a:bodyPr/>
          <a:lstStyle/>
          <a:p>
            <a:pPr eaLnBrk="1" fontAlgn="auto" hangingPunct="1">
              <a:spcAft>
                <a:spcPts val="0"/>
              </a:spcAft>
              <a:defRPr/>
            </a:pPr>
            <a:r>
              <a:rPr lang="en-US" sz="3600" b="1" dirty="0" err="1" smtClean="0"/>
              <a:t>Daño</a:t>
            </a:r>
            <a:endParaRPr lang="en-US" b="1" dirty="0" smtClean="0"/>
          </a:p>
        </p:txBody>
      </p:sp>
      <p:sp>
        <p:nvSpPr>
          <p:cNvPr id="5" name="4 Rectángulo"/>
          <p:cNvSpPr/>
          <p:nvPr/>
        </p:nvSpPr>
        <p:spPr>
          <a:xfrm>
            <a:off x="152400" y="1447800"/>
            <a:ext cx="1677988" cy="261938"/>
          </a:xfrm>
          <a:prstGeom prst="rect">
            <a:avLst/>
          </a:prstGeom>
        </p:spPr>
        <p:txBody>
          <a:bodyPr wrap="none">
            <a:spAutoFit/>
          </a:bodyPr>
          <a:lstStyle/>
          <a:p>
            <a:pPr>
              <a:defRPr/>
            </a:pPr>
            <a:r>
              <a:rPr lang="en-US" altLang="zh-CN" sz="1050" b="1" dirty="0">
                <a:cs typeface="Arial" pitchFamily="34" charset="0"/>
              </a:rPr>
              <a:t>Arenas M1 y U inferior</a:t>
            </a:r>
            <a:endParaRPr lang="en-US" altLang="zh-CN" sz="1800" dirty="0"/>
          </a:p>
        </p:txBody>
      </p:sp>
      <p:graphicFrame>
        <p:nvGraphicFramePr>
          <p:cNvPr id="6" name="5 Tabla"/>
          <p:cNvGraphicFramePr>
            <a:graphicFrameLocks noGrp="1"/>
          </p:cNvGraphicFramePr>
          <p:nvPr/>
        </p:nvGraphicFramePr>
        <p:xfrm>
          <a:off x="304800" y="1752600"/>
          <a:ext cx="1028700" cy="1628775"/>
        </p:xfrm>
        <a:graphic>
          <a:graphicData uri="http://schemas.openxmlformats.org/drawingml/2006/table">
            <a:tbl>
              <a:tblPr/>
              <a:tblGrid>
                <a:gridCol w="647700"/>
                <a:gridCol w="381000"/>
              </a:tblGrid>
              <a:tr h="209550">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Daño</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dirty="0" err="1">
                          <a:latin typeface="Arial"/>
                          <a:ea typeface="宋体"/>
                          <a:cs typeface="Times New Roman"/>
                        </a:rPr>
                        <a:t>Dorine</a:t>
                      </a:r>
                      <a:r>
                        <a:rPr lang="en-US" sz="800" b="1" dirty="0">
                          <a:latin typeface="Arial"/>
                          <a:ea typeface="宋体"/>
                          <a:cs typeface="Times New Roman"/>
                        </a:rPr>
                        <a:t> 69</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0,25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dirty="0" err="1">
                          <a:latin typeface="Arial"/>
                          <a:ea typeface="宋体"/>
                          <a:cs typeface="Times New Roman"/>
                        </a:rPr>
                        <a:t>Dorine</a:t>
                      </a:r>
                      <a:r>
                        <a:rPr lang="en-US" sz="800" b="1" dirty="0">
                          <a:latin typeface="Arial"/>
                          <a:ea typeface="宋体"/>
                          <a:cs typeface="Times New Roman"/>
                        </a:rPr>
                        <a:t> 61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Fanny 95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7,67</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Fanny 45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Fanny 85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3,95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Fanny 97</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6,02</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Fanny 102</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10</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spcBef>
                          <a:spcPts val="0"/>
                        </a:spcBef>
                        <a:spcAft>
                          <a:spcPts val="0"/>
                        </a:spcAft>
                      </a:pPr>
                      <a:r>
                        <a:rPr lang="en-US" sz="800" b="1" dirty="0">
                          <a:latin typeface="Arial"/>
                          <a:ea typeface="宋体"/>
                          <a:cs typeface="Times New Roman"/>
                        </a:rPr>
                        <a:t>Fanny 96</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7,9</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05" name="Rectangle 5"/>
          <p:cNvSpPr>
            <a:spLocks noChangeArrowheads="1"/>
          </p:cNvSpPr>
          <p:nvPr/>
        </p:nvSpPr>
        <p:spPr bwMode="auto">
          <a:xfrm>
            <a:off x="7704138" y="1676400"/>
            <a:ext cx="1439862" cy="615950"/>
          </a:xfrm>
          <a:prstGeom prst="rect">
            <a:avLst/>
          </a:prstGeom>
          <a:noFill/>
          <a:ln w="9525">
            <a:noFill/>
            <a:miter lim="800000"/>
            <a:headEnd/>
            <a:tailEnd/>
          </a:ln>
          <a:effectLst/>
        </p:spPr>
        <p:txBody>
          <a:bodyPr anchor="ctr">
            <a:spAutoFit/>
          </a:bodyPr>
          <a:lstStyle/>
          <a:p>
            <a:pPr algn="r">
              <a:defRPr/>
            </a:pPr>
            <a:r>
              <a:rPr lang="en-US" altLang="zh-CN" sz="1000" b="1" dirty="0">
                <a:latin typeface="+mj-lt"/>
                <a:cs typeface="Times New Roman" pitchFamily="18" charset="0"/>
              </a:rPr>
              <a:t>Arena U Inferior</a:t>
            </a:r>
            <a:endParaRPr lang="en-US" altLang="zh-CN" sz="1600" dirty="0">
              <a:latin typeface="+mj-lt"/>
            </a:endParaRPr>
          </a:p>
          <a:p>
            <a:pPr>
              <a:defRPr/>
            </a:pPr>
            <a:endParaRPr lang="en-US" altLang="zh-CN" dirty="0"/>
          </a:p>
        </p:txBody>
      </p:sp>
      <p:graphicFrame>
        <p:nvGraphicFramePr>
          <p:cNvPr id="9" name="8 Tabla"/>
          <p:cNvGraphicFramePr>
            <a:graphicFrameLocks noGrp="1"/>
          </p:cNvGraphicFramePr>
          <p:nvPr/>
        </p:nvGraphicFramePr>
        <p:xfrm>
          <a:off x="7924800" y="2057400"/>
          <a:ext cx="1066800" cy="1304925"/>
        </p:xfrm>
        <a:graphic>
          <a:graphicData uri="http://schemas.openxmlformats.org/drawingml/2006/table">
            <a:tbl>
              <a:tblPr/>
              <a:tblGrid>
                <a:gridCol w="609600"/>
                <a:gridCol w="457200"/>
              </a:tblGrid>
              <a:tr h="209550">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err="1">
                          <a:latin typeface="Arial"/>
                          <a:ea typeface="宋体"/>
                          <a:cs typeface="Times New Roman"/>
                        </a:rPr>
                        <a:t>Daño</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dirty="0">
                          <a:latin typeface="Arial"/>
                          <a:ea typeface="宋体"/>
                          <a:cs typeface="Times New Roman"/>
                        </a:rPr>
                        <a:t>Fanny 95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a:latin typeface="Arial"/>
                          <a:ea typeface="宋体"/>
                          <a:cs typeface="Times New Roman"/>
                        </a:rPr>
                        <a:t>7,67</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dirty="0">
                          <a:latin typeface="Arial"/>
                          <a:ea typeface="宋体"/>
                          <a:cs typeface="Times New Roman"/>
                        </a:rPr>
                        <a:t>Fanny 45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11</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800" b="1">
                          <a:latin typeface="Arial"/>
                          <a:ea typeface="宋体"/>
                          <a:cs typeface="Times New Roman"/>
                        </a:rPr>
                        <a:t>Fanny 85</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3,95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Fanny 97</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6,02</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spcBef>
                          <a:spcPts val="0"/>
                        </a:spcBef>
                        <a:spcAft>
                          <a:spcPts val="0"/>
                        </a:spcAft>
                      </a:pPr>
                      <a:r>
                        <a:rPr lang="en-US" sz="800" b="1">
                          <a:latin typeface="Arial"/>
                          <a:ea typeface="宋体"/>
                          <a:cs typeface="Times New Roman"/>
                        </a:rPr>
                        <a:t>Fanny 102</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10</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spcBef>
                          <a:spcPts val="0"/>
                        </a:spcBef>
                        <a:spcAft>
                          <a:spcPts val="0"/>
                        </a:spcAft>
                      </a:pPr>
                      <a:r>
                        <a:rPr lang="en-US" sz="800" b="1">
                          <a:latin typeface="Arial"/>
                          <a:ea typeface="宋体"/>
                          <a:cs typeface="Times New Roman"/>
                        </a:rPr>
                        <a:t>Fanny 96</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800" dirty="0">
                          <a:latin typeface="Arial"/>
                          <a:ea typeface="宋体"/>
                          <a:cs typeface="Times New Roman"/>
                        </a:rPr>
                        <a:t>7,9</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581400" y="1981200"/>
          <a:ext cx="2514600" cy="977900"/>
        </p:xfrm>
        <a:graphic>
          <a:graphicData uri="http://schemas.openxmlformats.org/drawingml/2006/table">
            <a:tbl>
              <a:tblPr/>
              <a:tblGrid>
                <a:gridCol w="914400"/>
                <a:gridCol w="1066800"/>
                <a:gridCol w="533400"/>
              </a:tblGrid>
              <a:tr h="171450">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r>
                        <a:rPr lang="en-US" sz="800" b="1" dirty="0" err="1">
                          <a:latin typeface="Arial"/>
                          <a:ea typeface="宋体"/>
                          <a:cs typeface="Times New Roman"/>
                        </a:rPr>
                        <a:t>Evaluado</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err="1">
                          <a:latin typeface="Arial"/>
                          <a:ea typeface="宋体"/>
                          <a:cs typeface="Times New Roman"/>
                        </a:rPr>
                        <a:t>Pozo</a:t>
                      </a:r>
                      <a:r>
                        <a:rPr lang="en-US" sz="800" b="1" dirty="0">
                          <a:latin typeface="Arial"/>
                          <a:ea typeface="宋体"/>
                          <a:cs typeface="Times New Roman"/>
                        </a:rPr>
                        <a:t> </a:t>
                      </a:r>
                      <a:r>
                        <a:rPr lang="en-US" sz="800" b="1" dirty="0" err="1">
                          <a:latin typeface="Arial"/>
                          <a:ea typeface="宋体"/>
                          <a:cs typeface="Times New Roman"/>
                        </a:rPr>
                        <a:t>Comparativo</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宋体"/>
                          <a:cs typeface="Times New Roman"/>
                        </a:rPr>
                        <a:t>Arena</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b="1">
                          <a:latin typeface="Arial"/>
                          <a:ea typeface="宋体"/>
                          <a:cs typeface="Times New Roman"/>
                        </a:rPr>
                        <a:t>Dorine 69</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err="1">
                          <a:latin typeface="Arial"/>
                          <a:ea typeface="宋体"/>
                          <a:cs typeface="Times New Roman"/>
                        </a:rPr>
                        <a:t>Dorine</a:t>
                      </a:r>
                      <a:r>
                        <a:rPr lang="en-US" sz="800" dirty="0">
                          <a:latin typeface="Arial"/>
                          <a:ea typeface="宋体"/>
                          <a:cs typeface="Times New Roman"/>
                        </a:rPr>
                        <a:t> 61</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宋体"/>
                          <a:cs typeface="Times New Roman"/>
                        </a:rPr>
                        <a:t>M1</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rowSpan="3">
                  <a:txBody>
                    <a:bodyPr/>
                    <a:lstStyle/>
                    <a:p>
                      <a:pPr marL="0" marR="0" algn="ctr">
                        <a:spcBef>
                          <a:spcPts val="0"/>
                        </a:spcBef>
                        <a:spcAft>
                          <a:spcPts val="0"/>
                        </a:spcAft>
                      </a:pPr>
                      <a:r>
                        <a:rPr lang="en-US" sz="800" b="1" dirty="0">
                          <a:latin typeface="Arial"/>
                          <a:ea typeface="宋体"/>
                          <a:cs typeface="Times New Roman"/>
                        </a:rPr>
                        <a:t>Fanny 95</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Fanny 45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宋体"/>
                          <a:cs typeface="Times New Roman"/>
                        </a:rPr>
                        <a:t>U inf</a:t>
                      </a:r>
                      <a:endParaRPr lang="en-US" sz="8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marL="0" marR="0" algn="ctr">
                        <a:spcBef>
                          <a:spcPts val="0"/>
                        </a:spcBef>
                        <a:spcAft>
                          <a:spcPts val="0"/>
                        </a:spcAft>
                      </a:pPr>
                      <a:r>
                        <a:rPr lang="en-US" sz="800" dirty="0">
                          <a:latin typeface="Arial"/>
                          <a:ea typeface="宋体"/>
                          <a:cs typeface="Times New Roman"/>
                        </a:rPr>
                        <a:t>Fanny 85</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marL="0" marR="0" algn="ctr">
                        <a:spcBef>
                          <a:spcPts val="0"/>
                        </a:spcBef>
                        <a:spcAft>
                          <a:spcPts val="0"/>
                        </a:spcAft>
                      </a:pPr>
                      <a:r>
                        <a:rPr lang="en-US" sz="800" dirty="0">
                          <a:latin typeface="Arial"/>
                          <a:ea typeface="宋体"/>
                          <a:cs typeface="Times New Roman"/>
                        </a:rPr>
                        <a:t>Fanny 96</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800" b="1">
                          <a:latin typeface="Arial"/>
                          <a:ea typeface="宋体"/>
                          <a:cs typeface="Times New Roman"/>
                        </a:rPr>
                        <a:t>Fanny 97</a:t>
                      </a:r>
                      <a:endParaRPr lang="en-US" sz="80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Fanny 102</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宋体"/>
                          <a:cs typeface="Times New Roman"/>
                        </a:rPr>
                        <a:t>U </a:t>
                      </a:r>
                      <a:r>
                        <a:rPr lang="en-US" sz="800" dirty="0" err="1">
                          <a:latin typeface="Arial"/>
                          <a:ea typeface="宋体"/>
                          <a:cs typeface="Times New Roman"/>
                        </a:rPr>
                        <a:t>inf</a:t>
                      </a:r>
                      <a:endParaRPr lang="en-US" sz="800" dirty="0">
                        <a:latin typeface="Times New Roman"/>
                        <a:ea typeface="宋体"/>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90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38600" y="1143000"/>
            <a:ext cx="1455738" cy="457200"/>
          </a:xfrm>
          <a:prstGeom prst="rect">
            <a:avLst/>
          </a:prstGeom>
          <a:noFill/>
          <a:ln w="9525">
            <a:noFill/>
            <a:miter lim="800000"/>
            <a:headEnd/>
            <a:tailEnd/>
          </a:ln>
        </p:spPr>
      </p:pic>
      <p:graphicFrame>
        <p:nvGraphicFramePr>
          <p:cNvPr id="13" name="1 Gráfico"/>
          <p:cNvGraphicFramePr>
            <a:graphicFrameLocks/>
          </p:cNvGraphicFramePr>
          <p:nvPr/>
        </p:nvGraphicFramePr>
        <p:xfrm>
          <a:off x="0" y="3581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3 Gráfico"/>
          <p:cNvGraphicFramePr>
            <a:graphicFrameLocks/>
          </p:cNvGraphicFramePr>
          <p:nvPr/>
        </p:nvGraphicFramePr>
        <p:xfrm>
          <a:off x="45720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1" presetClass="entr" presetSubtype="0" fill="hold" grpId="0" nodeType="withEffect">
                                  <p:stCondLst>
                                    <p:cond delay="1000"/>
                                  </p:stCondLst>
                                  <p:childTnLst>
                                    <p:set>
                                      <p:cBhvr>
                                        <p:cTn id="19" dur="1" fill="hold">
                                          <p:stCondLst>
                                            <p:cond delay="0"/>
                                          </p:stCondLst>
                                        </p:cTn>
                                        <p:tgtEl>
                                          <p:spTgt spid="76805"/>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68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228600" y="304800"/>
            <a:ext cx="4343400" cy="457200"/>
          </a:xfrm>
        </p:spPr>
        <p:txBody>
          <a:bodyPr>
            <a:noAutofit/>
          </a:bodyPr>
          <a:lstStyle/>
          <a:p>
            <a:pPr eaLnBrk="1" fontAlgn="auto" hangingPunct="1">
              <a:spcAft>
                <a:spcPts val="0"/>
              </a:spcAft>
              <a:defRPr/>
            </a:pPr>
            <a:r>
              <a:rPr lang="en-US" sz="2800" b="1" dirty="0" smtClean="0"/>
              <a:t>ANALISIS ECONOMICO</a:t>
            </a:r>
            <a:endParaRPr lang="en-US" sz="5400" b="1" dirty="0" smtClean="0"/>
          </a:p>
        </p:txBody>
      </p:sp>
      <p:graphicFrame>
        <p:nvGraphicFramePr>
          <p:cNvPr id="6" name="5 Tabla"/>
          <p:cNvGraphicFramePr>
            <a:graphicFrameLocks noGrp="1"/>
          </p:cNvGraphicFramePr>
          <p:nvPr/>
        </p:nvGraphicFramePr>
        <p:xfrm>
          <a:off x="609600" y="1066800"/>
          <a:ext cx="8077200" cy="4114800"/>
        </p:xfrm>
        <a:graphic>
          <a:graphicData uri="http://schemas.openxmlformats.org/drawingml/2006/table">
            <a:tbl>
              <a:tblPr/>
              <a:tblGrid>
                <a:gridCol w="1114938"/>
                <a:gridCol w="742718"/>
                <a:gridCol w="121202"/>
                <a:gridCol w="1104025"/>
                <a:gridCol w="775350"/>
                <a:gridCol w="121202"/>
                <a:gridCol w="1104025"/>
                <a:gridCol w="73990"/>
                <a:gridCol w="674937"/>
                <a:gridCol w="121202"/>
                <a:gridCol w="1094834"/>
                <a:gridCol w="1028775"/>
              </a:tblGrid>
              <a:tr h="154472">
                <a:tc>
                  <a:txBody>
                    <a:bodyPr/>
                    <a:lstStyle/>
                    <a:p>
                      <a:pPr marL="0" marR="0" algn="l">
                        <a:spcBef>
                          <a:spcPts val="0"/>
                        </a:spcBef>
                        <a:spcAft>
                          <a:spcPts val="0"/>
                        </a:spcAft>
                      </a:pPr>
                      <a:r>
                        <a:rPr lang="es-ES_tradnl" sz="600" dirty="0">
                          <a:latin typeface="Verdana"/>
                          <a:ea typeface="Times New Roman"/>
                          <a:cs typeface="Times New Roman"/>
                        </a:rPr>
                        <a:t>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s-ES_tradnl" sz="600" b="1">
                          <a:latin typeface="Arial"/>
                          <a:ea typeface="Times New Roman"/>
                          <a:cs typeface="Times New Roman"/>
                        </a:rPr>
                        <a:t>DORINE 69</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s-ES_tradnl" sz="600" b="1">
                          <a:latin typeface="Arial"/>
                          <a:ea typeface="Times New Roman"/>
                          <a:cs typeface="Times New Roman"/>
                        </a:rPr>
                        <a:t>DORINE 61</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s-ES_tradnl" sz="600" dirty="0">
                          <a:latin typeface="Verdana"/>
                          <a:ea typeface="Times New Roman"/>
                          <a:cs typeface="Times New Roman"/>
                        </a:rPr>
                        <a:t>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63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600" dirty="0">
                          <a:solidFill>
                            <a:srgbClr val="DD0806"/>
                          </a:solidFill>
                          <a:latin typeface="Arial"/>
                          <a:ea typeface="Times New Roman"/>
                          <a:cs typeface="Times New Roman"/>
                        </a:rPr>
                        <a:t> $930.384,09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r">
                        <a:spcBef>
                          <a:spcPts val="0"/>
                        </a:spcBef>
                        <a:spcAft>
                          <a:spcPts val="0"/>
                        </a:spcAft>
                      </a:pPr>
                      <a:r>
                        <a:rPr lang="es-ES_tradnl" sz="600" dirty="0">
                          <a:solidFill>
                            <a:srgbClr val="DD0806"/>
                          </a:solidFill>
                          <a:latin typeface="Arial"/>
                          <a:ea typeface="Times New Roman"/>
                          <a:cs typeface="Times New Roman"/>
                        </a:rPr>
                        <a:t> $621.097,31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4363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283.027,99</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63.350,98</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226849">
                <a:tc>
                  <a:txBody>
                    <a:bodyPr/>
                    <a:lstStyle/>
                    <a:p>
                      <a:pPr marL="0" marR="0" algn="l">
                        <a:spcBef>
                          <a:spcPts val="0"/>
                        </a:spcBef>
                        <a:spcAft>
                          <a:spcPts val="0"/>
                        </a:spcAft>
                      </a:pPr>
                      <a:r>
                        <a:rPr lang="es-ES_tradnl" sz="600" dirty="0">
                          <a:latin typeface="Verdana"/>
                          <a:ea typeface="Times New Roman"/>
                          <a:cs typeface="Times New Roman"/>
                        </a:rPr>
                        <a:t>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 $17,45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 $17,45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r">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82097">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 $4.938.838,49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 $1.105.474,60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5447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a:latin typeface="Arial"/>
                          <a:ea typeface="Times New Roman"/>
                          <a:cs typeface="Times New Roman"/>
                        </a:rPr>
                        <a:t> $3.485.773,77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s-ES_tradnl" sz="600">
                          <a:latin typeface="Arial"/>
                          <a:ea typeface="Times New Roman"/>
                          <a:cs typeface="Times New Roman"/>
                        </a:rPr>
                        <a:t> $929.887,83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54472">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COSTO FLC</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a:latin typeface="Arial"/>
                          <a:ea typeface="Times New Roman"/>
                          <a:cs typeface="Times New Roman"/>
                        </a:rPr>
                        <a:t>$13.296.30</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dirty="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340273">
                <a:tc>
                  <a:txBody>
                    <a:bodyPr/>
                    <a:lstStyle/>
                    <a:p>
                      <a:pPr marL="0" marR="0" algn="l">
                        <a:spcBef>
                          <a:spcPts val="0"/>
                        </a:spcBef>
                        <a:spcAft>
                          <a:spcPts val="0"/>
                        </a:spcAft>
                      </a:pPr>
                      <a:r>
                        <a:rPr lang="es-ES_tradnl" sz="600" dirty="0">
                          <a:latin typeface="Verdana"/>
                          <a:ea typeface="Times New Roman"/>
                          <a:cs typeface="Times New Roman"/>
                        </a:rPr>
                        <a:t>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0587" marR="30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6098">
                <a:tc gridSpan="2">
                  <a:txBody>
                    <a:bodyPr/>
                    <a:lstStyle/>
                    <a:p>
                      <a:pPr marL="0" marR="0" algn="ctr">
                        <a:spcBef>
                          <a:spcPts val="0"/>
                        </a:spcBef>
                        <a:spcAft>
                          <a:spcPts val="0"/>
                        </a:spcAft>
                      </a:pPr>
                      <a:r>
                        <a:rPr lang="es-ES_tradnl" sz="600" b="1">
                          <a:latin typeface="Arial"/>
                          <a:ea typeface="Times New Roman"/>
                          <a:cs typeface="Times New Roman"/>
                        </a:rPr>
                        <a:t>FANNY 95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s-ES_tradnl" sz="600" b="1">
                          <a:latin typeface="Arial"/>
                          <a:ea typeface="Times New Roman"/>
                          <a:cs typeface="Times New Roman"/>
                        </a:rPr>
                        <a:t>FANNY 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marL="0" marR="0" algn="ctr">
                        <a:spcBef>
                          <a:spcPts val="0"/>
                        </a:spcBef>
                        <a:spcAft>
                          <a:spcPts val="0"/>
                        </a:spcAft>
                      </a:pPr>
                      <a:r>
                        <a:rPr lang="es-ES_tradnl" sz="600" b="1">
                          <a:latin typeface="Arial"/>
                          <a:ea typeface="Times New Roman"/>
                          <a:cs typeface="Times New Roman"/>
                        </a:rPr>
                        <a:t>FANNY 85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s-ES_tradnl" sz="600" b="1">
                          <a:latin typeface="Arial"/>
                          <a:ea typeface="Times New Roman"/>
                          <a:cs typeface="Times New Roman"/>
                        </a:rPr>
                        <a:t>FANNY 96</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3632">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600">
                          <a:solidFill>
                            <a:srgbClr val="DD0806"/>
                          </a:solidFill>
                          <a:latin typeface="Arial"/>
                          <a:ea typeface="Times New Roman"/>
                          <a:cs typeface="Times New Roman"/>
                        </a:rPr>
                        <a:t> $911.584,70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600">
                          <a:solidFill>
                            <a:srgbClr val="DD0806"/>
                          </a:solidFill>
                          <a:latin typeface="Arial"/>
                          <a:ea typeface="Times New Roman"/>
                          <a:cs typeface="Times New Roman"/>
                        </a:rPr>
                        <a:t> $517.968,59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r">
                        <a:spcBef>
                          <a:spcPts val="0"/>
                        </a:spcBef>
                        <a:spcAft>
                          <a:spcPts val="0"/>
                        </a:spcAft>
                      </a:pPr>
                      <a:r>
                        <a:rPr lang="es-ES_tradnl" sz="600">
                          <a:solidFill>
                            <a:srgbClr val="DD0806"/>
                          </a:solidFill>
                          <a:latin typeface="Arial"/>
                          <a:ea typeface="Times New Roman"/>
                          <a:cs typeface="Times New Roman"/>
                        </a:rPr>
                        <a:t> $495.921,98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600">
                          <a:solidFill>
                            <a:srgbClr val="DD0806"/>
                          </a:solidFill>
                          <a:latin typeface="Arial"/>
                          <a:ea typeface="Times New Roman"/>
                          <a:cs typeface="Times New Roman"/>
                        </a:rPr>
                        <a:t> $702.707,33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632">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89.343,25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52.476,22</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398.190,16</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168.234,94</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849">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$17,45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$17,45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$17,45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$17,45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632">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 $1.559.039,71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 $915.710,04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 $6.948.418,29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 $2.935.699,72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472">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dirty="0">
                          <a:latin typeface="Arial"/>
                          <a:ea typeface="Times New Roman"/>
                          <a:cs typeface="Times New Roman"/>
                        </a:rPr>
                        <a:t> $1.324.337,27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a:latin typeface="Arial"/>
                          <a:ea typeface="Times New Roman"/>
                          <a:cs typeface="Times New Roman"/>
                        </a:rPr>
                        <a:t> $771.528,76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s-ES_tradnl" sz="600">
                          <a:latin typeface="Arial"/>
                          <a:ea typeface="Times New Roman"/>
                          <a:cs typeface="Times New Roman"/>
                        </a:rPr>
                        <a:t> $4.609.388,38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a:latin typeface="Arial"/>
                          <a:ea typeface="Times New Roman"/>
                          <a:cs typeface="Times New Roman"/>
                        </a:rPr>
                        <a:t> $2.126.239,98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632">
                <a:tc>
                  <a:txBody>
                    <a:bodyPr/>
                    <a:lstStyle/>
                    <a:p>
                      <a:pPr marL="0" marR="0" algn="l">
                        <a:spcBef>
                          <a:spcPts val="0"/>
                        </a:spcBef>
                        <a:spcAft>
                          <a:spcPts val="0"/>
                        </a:spcAft>
                      </a:pPr>
                      <a:r>
                        <a:rPr lang="es-ES_tradnl" sz="600" dirty="0" smtClean="0">
                          <a:latin typeface="Arial" pitchFamily="34" charset="0"/>
                          <a:ea typeface="Times New Roman"/>
                          <a:cs typeface="Arial" pitchFamily="34" charset="0"/>
                        </a:rPr>
                        <a:t>COSTO FLC</a:t>
                      </a:r>
                      <a:endParaRPr lang="en-US" sz="600" dirty="0">
                        <a:latin typeface="Arial" pitchFamily="34" charset="0"/>
                        <a:ea typeface="宋体"/>
                        <a:cs typeface="Arial" pitchFamily="34" charset="0"/>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dirty="0" smtClean="0">
                          <a:latin typeface="Arial" pitchFamily="34" charset="0"/>
                          <a:ea typeface="Times New Roman"/>
                          <a:cs typeface="Arial" pitchFamily="34" charset="0"/>
                        </a:rPr>
                        <a:t>$10.000,00</a:t>
                      </a:r>
                      <a:endParaRPr lang="es-ES_tradnl" sz="600" dirty="0">
                        <a:latin typeface="Arial" pitchFamily="34" charset="0"/>
                        <a:ea typeface="Times New Roman"/>
                        <a:cs typeface="Arial" pitchFamily="34" charset="0"/>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dirty="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447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5447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spcBef>
                          <a:spcPts val="0"/>
                        </a:spcBef>
                        <a:spcAft>
                          <a:spcPts val="0"/>
                        </a:spcAft>
                      </a:pPr>
                      <a:r>
                        <a:rPr lang="es-ES_tradnl" sz="600" b="1">
                          <a:latin typeface="Arial"/>
                          <a:ea typeface="Times New Roman"/>
                          <a:cs typeface="Times New Roman"/>
                        </a:rPr>
                        <a:t>FANNY 97</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marL="0" marR="0" algn="ctr">
                        <a:spcBef>
                          <a:spcPts val="0"/>
                        </a:spcBef>
                        <a:spcAft>
                          <a:spcPts val="0"/>
                        </a:spcAft>
                      </a:pPr>
                      <a:r>
                        <a:rPr lang="es-ES_tradnl" sz="600" b="1">
                          <a:latin typeface="Arial"/>
                          <a:ea typeface="Times New Roman"/>
                          <a:cs typeface="Times New Roman"/>
                        </a:rPr>
                        <a:t>FANNY 102</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4363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600">
                          <a:solidFill>
                            <a:srgbClr val="DD0806"/>
                          </a:solidFill>
                          <a:latin typeface="Arial"/>
                          <a:ea typeface="Times New Roman"/>
                          <a:cs typeface="Times New Roman"/>
                        </a:rPr>
                        <a:t> $417.011,44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INVERSION</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r">
                        <a:spcBef>
                          <a:spcPts val="0"/>
                        </a:spcBef>
                        <a:spcAft>
                          <a:spcPts val="0"/>
                        </a:spcAft>
                      </a:pPr>
                      <a:r>
                        <a:rPr lang="es-ES_tradnl" sz="600">
                          <a:solidFill>
                            <a:srgbClr val="DD0806"/>
                          </a:solidFill>
                          <a:latin typeface="Arial"/>
                          <a:ea typeface="Times New Roman"/>
                          <a:cs typeface="Times New Roman"/>
                        </a:rPr>
                        <a:t> $609.453,64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4363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a:latin typeface="Arial"/>
                          <a:ea typeface="Times New Roman"/>
                          <a:cs typeface="Times New Roman"/>
                        </a:rPr>
                        <a:t>81.271,91</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PRODUCCION total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91.355,63</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226849">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dirty="0">
                          <a:latin typeface="Arial"/>
                          <a:ea typeface="Times New Roman"/>
                          <a:cs typeface="Times New Roman"/>
                        </a:rPr>
                        <a:t>$17,45</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INGRESO NETO(US$/bbl)</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$17,45</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4363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600" dirty="0">
                          <a:latin typeface="Arial"/>
                          <a:ea typeface="Times New Roman"/>
                          <a:cs typeface="Times New Roman"/>
                        </a:rPr>
                        <a:t> $1.418.194,83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VENTAS</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r">
                        <a:spcBef>
                          <a:spcPts val="0"/>
                        </a:spcBef>
                        <a:spcAft>
                          <a:spcPts val="0"/>
                        </a:spcAft>
                      </a:pPr>
                      <a:r>
                        <a:rPr lang="es-ES_tradnl" sz="600">
                          <a:latin typeface="Arial"/>
                          <a:ea typeface="Times New Roman"/>
                          <a:cs typeface="Times New Roman"/>
                        </a:rPr>
                        <a:t> $1.594.155,80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154472">
                <a:tc>
                  <a:txBody>
                    <a:bodyPr/>
                    <a:lstStyle/>
                    <a:p>
                      <a:pPr marL="0" marR="0" algn="l">
                        <a:spcBef>
                          <a:spcPts val="0"/>
                        </a:spcBef>
                        <a:spcAft>
                          <a:spcPts val="0"/>
                        </a:spcAft>
                      </a:pPr>
                      <a:r>
                        <a:rPr lang="es-ES_tradnl" sz="600">
                          <a:latin typeface="Verdana"/>
                          <a:ea typeface="Times New Roman"/>
                          <a:cs typeface="Times New Roman"/>
                        </a:rPr>
                        <a:t> </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dirty="0">
                          <a:latin typeface="Arial"/>
                          <a:ea typeface="Times New Roman"/>
                          <a:cs typeface="Times New Roman"/>
                        </a:rPr>
                        <a:t>CAJA DE FLUJO NETA</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dirty="0">
                          <a:latin typeface="Arial"/>
                          <a:ea typeface="Times New Roman"/>
                          <a:cs typeface="Times New Roman"/>
                        </a:rPr>
                        <a:t> $1.055.265,85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l">
                        <a:spcBef>
                          <a:spcPts val="0"/>
                        </a:spcBef>
                        <a:spcAft>
                          <a:spcPts val="0"/>
                        </a:spcAft>
                      </a:pPr>
                      <a:r>
                        <a:rPr lang="es-ES_tradnl" sz="600">
                          <a:latin typeface="Arial"/>
                          <a:ea typeface="Times New Roman"/>
                          <a:cs typeface="Times New Roman"/>
                        </a:rPr>
                        <a:t>CAJA DE FLUJO NETA</a:t>
                      </a:r>
                      <a:endParaRPr lang="en-US" sz="6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s-ES_tradnl" sz="600" dirty="0">
                          <a:latin typeface="Arial"/>
                          <a:ea typeface="Times New Roman"/>
                          <a:cs typeface="Times New Roman"/>
                        </a:rPr>
                        <a:t> $1.237.201,27 </a:t>
                      </a:r>
                      <a:endParaRPr lang="en-US" sz="600" dirty="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_tradnl" sz="6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r>
                        <a:rPr lang="es-ES_tradnl" sz="600" dirty="0">
                          <a:latin typeface="Verdana"/>
                          <a:ea typeface="Times New Roman"/>
                          <a:cs typeface="Times New Roman"/>
                        </a:rPr>
                        <a:t> </a:t>
                      </a:r>
                      <a:endParaRPr lang="en-US" sz="600" dirty="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a:noFill/>
                    </a:lnB>
                  </a:tcPr>
                </a:tc>
              </a:tr>
              <a:tr h="94521">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600" dirty="0">
                          <a:latin typeface="Arial" pitchFamily="34" charset="0"/>
                          <a:ea typeface="Times New Roman"/>
                          <a:cs typeface="Arial" pitchFamily="34" charset="0"/>
                        </a:rPr>
                        <a:t> </a:t>
                      </a:r>
                      <a:r>
                        <a:rPr lang="es-ES_tradnl" sz="600" dirty="0" smtClean="0">
                          <a:latin typeface="Arial" pitchFamily="34" charset="0"/>
                          <a:ea typeface="Times New Roman"/>
                          <a:cs typeface="Arial" pitchFamily="34" charset="0"/>
                        </a:rPr>
                        <a:t>COSTO FLC</a:t>
                      </a:r>
                      <a:endParaRPr lang="en-US" sz="900" dirty="0">
                        <a:latin typeface="Arial" pitchFamily="34" charset="0"/>
                        <a:ea typeface="宋体"/>
                        <a:cs typeface="Arial" pitchFamily="34" charset="0"/>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600" dirty="0" smtClean="0">
                          <a:latin typeface="Arial" pitchFamily="34" charset="0"/>
                          <a:ea typeface="Times New Roman"/>
                          <a:cs typeface="Arial" pitchFamily="34" charset="0"/>
                        </a:rPr>
                        <a:t>$12.000,00</a:t>
                      </a:r>
                      <a:endParaRPr lang="en-US" sz="900" dirty="0">
                        <a:latin typeface="Arial" pitchFamily="34" charset="0"/>
                        <a:ea typeface="宋体"/>
                        <a:cs typeface="Arial" pitchFamily="34" charset="0"/>
                      </a:endParaRPr>
                    </a:p>
                  </a:txBody>
                  <a:tcPr marL="30587" marR="305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s-ES_tradnl" sz="500" dirty="0">
                          <a:latin typeface="Verdana"/>
                          <a:ea typeface="Times New Roman"/>
                          <a:cs typeface="Times New Roman"/>
                        </a:rPr>
                        <a:t> </a:t>
                      </a:r>
                      <a:endParaRPr lang="en-US" sz="800" dirty="0">
                        <a:latin typeface="Times New Roman"/>
                        <a:ea typeface="宋体"/>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_tradnl" sz="500">
                          <a:latin typeface="Verdana"/>
                          <a:ea typeface="Times New Roman"/>
                          <a:cs typeface="Times New Roman"/>
                        </a:rPr>
                        <a:t> </a:t>
                      </a:r>
                      <a:endParaRPr lang="en-US" sz="800">
                        <a:latin typeface="Times New Roman"/>
                        <a:ea typeface="宋体"/>
                        <a:cs typeface="Times New Roman"/>
                      </a:endParaRPr>
                    </a:p>
                  </a:txBody>
                  <a:tcPr marL="30587" marR="3058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3632">
                <a:tc gridSpan="12">
                  <a:txBody>
                    <a:bodyPr/>
                    <a:lstStyle/>
                    <a:p>
                      <a:pPr marL="0" marR="0" algn="ctr">
                        <a:spcBef>
                          <a:spcPts val="0"/>
                        </a:spcBef>
                        <a:spcAft>
                          <a:spcPts val="0"/>
                        </a:spcAft>
                      </a:pPr>
                      <a:r>
                        <a:rPr lang="es-ES_tradnl" sz="500" b="1" dirty="0">
                          <a:latin typeface="Arial"/>
                          <a:ea typeface="Times New Roman"/>
                          <a:cs typeface="Times New Roman"/>
                        </a:rPr>
                        <a:t>TABLA.67. Caja de Flujo de los 3 pozos en los que se usaron el Fluido Limpio de Completación durante el trabajo de </a:t>
                      </a:r>
                      <a:r>
                        <a:rPr lang="es-ES_tradnl" sz="500" b="1" dirty="0" err="1">
                          <a:latin typeface="Arial"/>
                          <a:ea typeface="Times New Roman"/>
                          <a:cs typeface="Times New Roman"/>
                        </a:rPr>
                        <a:t>Completacion</a:t>
                      </a:r>
                      <a:r>
                        <a:rPr lang="es-ES_tradnl" sz="500" b="1" dirty="0">
                          <a:latin typeface="Arial"/>
                          <a:ea typeface="Times New Roman"/>
                          <a:cs typeface="Times New Roman"/>
                        </a:rPr>
                        <a:t> Inicial, mas los pozos comparativos</a:t>
                      </a:r>
                      <a:endParaRPr lang="en-US" sz="800" dirty="0">
                        <a:latin typeface="Times New Roman"/>
                        <a:ea typeface="宋体"/>
                        <a:cs typeface="Times New Roman"/>
                      </a:endParaRPr>
                    </a:p>
                  </a:txBody>
                  <a:tcPr marL="30587" marR="3058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632">
                <a:tc>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gridSpan="4">
                  <a:txBody>
                    <a:bodyPr/>
                    <a:lstStyle/>
                    <a:p>
                      <a:pPr marL="0" marR="0" algn="l">
                        <a:spcBef>
                          <a:spcPts val="0"/>
                        </a:spcBef>
                        <a:spcAft>
                          <a:spcPts val="0"/>
                        </a:spcAft>
                      </a:pPr>
                      <a:r>
                        <a:rPr lang="es-ES_tradnl" sz="500" b="1">
                          <a:latin typeface="Verdana"/>
                          <a:ea typeface="Times New Roman"/>
                          <a:cs typeface="Times New Roman"/>
                        </a:rPr>
                        <a:t>*</a:t>
                      </a:r>
                      <a:r>
                        <a:rPr lang="es-ES_tradnl" sz="500" b="1">
                          <a:latin typeface="Arial"/>
                          <a:ea typeface="Times New Roman"/>
                          <a:cs typeface="Times New Roman"/>
                        </a:rPr>
                        <a:t>Realizado por Gerhard Condit</a:t>
                      </a:r>
                      <a:endParaRPr lang="en-US" sz="800">
                        <a:latin typeface="Times New Roman"/>
                        <a:ea typeface="宋体"/>
                        <a:cs typeface="Times New Roman"/>
                      </a:endParaRPr>
                    </a:p>
                  </a:txBody>
                  <a:tcPr marL="30587" marR="3058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gridSpan="2">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hMerge="1">
                  <a:txBody>
                    <a:bodyPr/>
                    <a:lstStyle/>
                    <a:p>
                      <a:endParaRPr lang="en-US"/>
                    </a:p>
                  </a:txBody>
                  <a:tcPr/>
                </a:tc>
                <a:tc>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500">
                        <a:latin typeface="Verdana"/>
                        <a:ea typeface="Times New Roman"/>
                        <a:cs typeface="Times New Roman"/>
                      </a:endParaRPr>
                    </a:p>
                  </a:txBody>
                  <a:tcPr marL="30587" marR="30587" marT="0" marB="0" anchor="b">
                    <a:lnL>
                      <a:noFill/>
                    </a:lnL>
                    <a:lnR>
                      <a:noFill/>
                    </a:lnR>
                    <a:lnT>
                      <a:noFill/>
                    </a:lnT>
                    <a:lnB>
                      <a:noFill/>
                    </a:lnB>
                  </a:tcPr>
                </a:tc>
                <a:tc>
                  <a:txBody>
                    <a:bodyPr/>
                    <a:lstStyle/>
                    <a:p>
                      <a:pPr marL="0" marR="0" algn="l">
                        <a:spcBef>
                          <a:spcPts val="0"/>
                        </a:spcBef>
                        <a:spcAft>
                          <a:spcPts val="0"/>
                        </a:spcAft>
                      </a:pPr>
                      <a:endParaRPr lang="es-ES_tradnl" sz="500" dirty="0">
                        <a:latin typeface="Verdana"/>
                        <a:ea typeface="Times New Roman"/>
                        <a:cs typeface="Times New Roman"/>
                      </a:endParaRPr>
                    </a:p>
                  </a:txBody>
                  <a:tcPr marL="30587" marR="30587"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152400" y="533400"/>
            <a:ext cx="8839200" cy="533400"/>
          </a:xfrm>
        </p:spPr>
        <p:txBody>
          <a:bodyPr/>
          <a:lstStyle/>
          <a:p>
            <a:pPr eaLnBrk="1" fontAlgn="auto" hangingPunct="1">
              <a:spcAft>
                <a:spcPts val="0"/>
              </a:spcAft>
              <a:defRPr/>
            </a:pPr>
            <a:r>
              <a:rPr lang="en-US" sz="2400" b="1" dirty="0" smtClean="0"/>
              <a:t>ANALISIS ECONOMICO </a:t>
            </a:r>
            <a:r>
              <a:rPr lang="en-US" sz="2400" dirty="0" smtClean="0"/>
              <a:t> Re-</a:t>
            </a:r>
            <a:r>
              <a:rPr lang="en-US" sz="2400" dirty="0" err="1" smtClean="0"/>
              <a:t>acondicionamiento</a:t>
            </a:r>
            <a:endParaRPr lang="en-US" dirty="0" smtClean="0"/>
          </a:p>
        </p:txBody>
      </p:sp>
      <p:graphicFrame>
        <p:nvGraphicFramePr>
          <p:cNvPr id="7" name="6 Tabla"/>
          <p:cNvGraphicFramePr>
            <a:graphicFrameLocks noGrp="1"/>
          </p:cNvGraphicFramePr>
          <p:nvPr/>
        </p:nvGraphicFramePr>
        <p:xfrm>
          <a:off x="685800" y="1600200"/>
          <a:ext cx="7772400" cy="3276600"/>
        </p:xfrm>
        <a:graphic>
          <a:graphicData uri="http://schemas.openxmlformats.org/drawingml/2006/table">
            <a:tbl>
              <a:tblPr/>
              <a:tblGrid>
                <a:gridCol w="1426233"/>
                <a:gridCol w="1039536"/>
                <a:gridCol w="188438"/>
                <a:gridCol w="1425342"/>
                <a:gridCol w="1039536"/>
                <a:gridCol w="188438"/>
                <a:gridCol w="1425342"/>
                <a:gridCol w="1039536"/>
              </a:tblGrid>
              <a:tr h="179014">
                <a:tc gridSpan="2">
                  <a:txBody>
                    <a:bodyPr/>
                    <a:lstStyle/>
                    <a:p>
                      <a:pPr marL="0" marR="0" algn="ctr">
                        <a:spcBef>
                          <a:spcPts val="0"/>
                        </a:spcBef>
                        <a:spcAft>
                          <a:spcPts val="0"/>
                        </a:spcAft>
                      </a:pPr>
                      <a:r>
                        <a:rPr lang="es-ES_tradnl" sz="1000" b="1">
                          <a:latin typeface="Arial"/>
                          <a:ea typeface="Times New Roman"/>
                          <a:cs typeface="Times New Roman"/>
                        </a:rPr>
                        <a:t>DORINE 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s-ES_tradnl" sz="1000" b="1">
                          <a:latin typeface="Arial"/>
                          <a:ea typeface="Times New Roman"/>
                          <a:cs typeface="Times New Roman"/>
                        </a:rPr>
                        <a:t>DORINE 42</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s-ES_tradnl" sz="1000" b="1">
                          <a:latin typeface="Arial"/>
                          <a:ea typeface="Times New Roman"/>
                          <a:cs typeface="Times New Roman"/>
                        </a:rPr>
                        <a:t>DORINE 47</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014">
                <a:tc>
                  <a:txBody>
                    <a:bodyPr/>
                    <a:lstStyle/>
                    <a:p>
                      <a:pPr marL="0" marR="0">
                        <a:spcBef>
                          <a:spcPts val="0"/>
                        </a:spcBef>
                        <a:spcAft>
                          <a:spcPts val="0"/>
                        </a:spcAft>
                      </a:pPr>
                      <a:r>
                        <a:rPr lang="es-ES_tradnl" sz="800" b="1">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$153.855,06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$175.057,64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$231.690,64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4">
                <a:tc>
                  <a:txBody>
                    <a:bodyPr/>
                    <a:lstStyle/>
                    <a:p>
                      <a:pPr marL="0" marR="0">
                        <a:spcBef>
                          <a:spcPts val="0"/>
                        </a:spcBef>
                        <a:spcAft>
                          <a:spcPts val="0"/>
                        </a:spcAft>
                      </a:pPr>
                      <a:r>
                        <a:rPr lang="es-ES_tradnl" sz="800" b="1">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61282,8</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45694,6</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82.894,20</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2">
                <a:tc>
                  <a:txBody>
                    <a:bodyPr/>
                    <a:lstStyle/>
                    <a:p>
                      <a:pPr marL="0" marR="0">
                        <a:spcBef>
                          <a:spcPts val="0"/>
                        </a:spcBef>
                        <a:spcAft>
                          <a:spcPts val="0"/>
                        </a:spcAft>
                      </a:pPr>
                      <a:r>
                        <a:rPr lang="es-ES_tradnl" sz="800" b="1">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$17,45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$17,45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$17,45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014">
                <a:tc>
                  <a:txBody>
                    <a:bodyPr/>
                    <a:lstStyle/>
                    <a:p>
                      <a:pPr marL="0" marR="0">
                        <a:spcBef>
                          <a:spcPts val="0"/>
                        </a:spcBef>
                        <a:spcAft>
                          <a:spcPts val="0"/>
                        </a:spcAft>
                      </a:pPr>
                      <a:r>
                        <a:rPr lang="es-ES_tradnl" sz="800" b="1">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$1.069.384,46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$797.371,11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$1.446.502,95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4">
                <a:tc>
                  <a:txBody>
                    <a:bodyPr/>
                    <a:lstStyle/>
                    <a:p>
                      <a:pPr marL="0" marR="0">
                        <a:spcBef>
                          <a:spcPts val="0"/>
                        </a:spcBef>
                        <a:spcAft>
                          <a:spcPts val="0"/>
                        </a:spcAft>
                      </a:pPr>
                      <a:r>
                        <a:rPr lang="es-ES_tradnl" sz="800" b="1">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$737.505,05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$571.782,48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$1.006.133,49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4">
                <a:tc>
                  <a:txBody>
                    <a:bodyPr/>
                    <a:lstStyle/>
                    <a:p>
                      <a:pPr marL="0" marR="0">
                        <a:spcBef>
                          <a:spcPts val="0"/>
                        </a:spcBef>
                        <a:spcAft>
                          <a:spcPts val="0"/>
                        </a:spcAft>
                      </a:pPr>
                      <a:r>
                        <a:rPr lang="es-ES_tradnl" sz="800" b="1">
                          <a:latin typeface="Arial"/>
                          <a:ea typeface="Times New Roman"/>
                          <a:cs typeface="Times New Roman"/>
                        </a:rPr>
                        <a:t>COSTO FLC</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$7.708,40</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79014">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79014">
                <a:tc gridSpan="2">
                  <a:txBody>
                    <a:bodyPr/>
                    <a:lstStyle/>
                    <a:p>
                      <a:pPr marL="0" marR="0" algn="ctr">
                        <a:spcBef>
                          <a:spcPts val="0"/>
                        </a:spcBef>
                        <a:spcAft>
                          <a:spcPts val="0"/>
                        </a:spcAft>
                      </a:pPr>
                      <a:r>
                        <a:rPr lang="es-ES_tradnl" sz="1000" b="1">
                          <a:latin typeface="Arial"/>
                          <a:ea typeface="Times New Roman"/>
                          <a:cs typeface="Times New Roman"/>
                        </a:rPr>
                        <a:t>DORINE 53</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s-ES_tradnl" sz="1000" b="1">
                          <a:latin typeface="Arial"/>
                          <a:ea typeface="Times New Roman"/>
                          <a:cs typeface="Times New Roman"/>
                        </a:rPr>
                        <a:t>DORINE 32</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s-ES_tradnl" sz="1000" b="1">
                          <a:latin typeface="Arial"/>
                          <a:ea typeface="Times New Roman"/>
                          <a:cs typeface="Times New Roman"/>
                        </a:rPr>
                        <a:t>DORINE 44</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014">
                <a:tc>
                  <a:txBody>
                    <a:bodyPr/>
                    <a:lstStyle/>
                    <a:p>
                      <a:pPr marL="0" marR="0">
                        <a:spcBef>
                          <a:spcPts val="0"/>
                        </a:spcBef>
                        <a:spcAft>
                          <a:spcPts val="0"/>
                        </a:spcAft>
                      </a:pPr>
                      <a:r>
                        <a:rPr lang="es-ES_tradnl" sz="800" b="1">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$147.604,24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$387.469,09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a:latin typeface="Arial"/>
                          <a:ea typeface="Times New Roman"/>
                          <a:cs typeface="Times New Roman"/>
                        </a:rPr>
                        <a:t>INVERSION</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800">
                          <a:solidFill>
                            <a:srgbClr val="DD0806"/>
                          </a:solidFill>
                          <a:latin typeface="Arial"/>
                          <a:ea typeface="Times New Roman"/>
                          <a:cs typeface="Times New Roman"/>
                        </a:rPr>
                        <a:t> $241.445,75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4">
                <a:tc>
                  <a:txBody>
                    <a:bodyPr/>
                    <a:lstStyle/>
                    <a:p>
                      <a:pPr marL="0" marR="0">
                        <a:spcBef>
                          <a:spcPts val="0"/>
                        </a:spcBef>
                        <a:spcAft>
                          <a:spcPts val="0"/>
                        </a:spcAft>
                      </a:pPr>
                      <a:r>
                        <a:rPr lang="es-ES_tradnl" sz="800" b="1">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340.509</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148.811,30</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a:latin typeface="Arial"/>
                          <a:ea typeface="Times New Roman"/>
                          <a:cs typeface="Times New Roman"/>
                        </a:rPr>
                        <a:t>PRODUCCION total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45.257,25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2">
                <a:tc>
                  <a:txBody>
                    <a:bodyPr/>
                    <a:lstStyle/>
                    <a:p>
                      <a:pPr marL="0" marR="0">
                        <a:spcBef>
                          <a:spcPts val="0"/>
                        </a:spcBef>
                        <a:spcAft>
                          <a:spcPts val="0"/>
                        </a:spcAft>
                      </a:pPr>
                      <a:r>
                        <a:rPr lang="es-ES_tradnl" sz="800" b="1">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$17,45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$17,45</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a:latin typeface="Arial"/>
                          <a:ea typeface="Times New Roman"/>
                          <a:cs typeface="Times New Roman"/>
                        </a:rPr>
                        <a:t>INGRESO NETO(US$/bbl)</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$17,45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014">
                <a:tc>
                  <a:txBody>
                    <a:bodyPr/>
                    <a:lstStyle/>
                    <a:p>
                      <a:pPr marL="0" marR="0">
                        <a:spcBef>
                          <a:spcPts val="0"/>
                        </a:spcBef>
                        <a:spcAft>
                          <a:spcPts val="0"/>
                        </a:spcAft>
                      </a:pPr>
                      <a:r>
                        <a:rPr lang="es-ES_tradnl" sz="800" b="1">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$5.941.878,26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$2.596.756,36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_tradnl" sz="10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a:latin typeface="Arial"/>
                          <a:ea typeface="Times New Roman"/>
                          <a:cs typeface="Times New Roman"/>
                        </a:rPr>
                        <a:t>VENTAS</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800">
                          <a:latin typeface="Arial"/>
                          <a:ea typeface="Times New Roman"/>
                          <a:cs typeface="Times New Roman"/>
                        </a:rPr>
                        <a:t> $789.738,93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14">
                <a:tc>
                  <a:txBody>
                    <a:bodyPr/>
                    <a:lstStyle/>
                    <a:p>
                      <a:pPr marL="0" marR="0">
                        <a:spcBef>
                          <a:spcPts val="0"/>
                        </a:spcBef>
                        <a:spcAft>
                          <a:spcPts val="0"/>
                        </a:spcAft>
                      </a:pPr>
                      <a:r>
                        <a:rPr lang="es-ES_tradnl" sz="800" b="1">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$3.841.453,93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b="1">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$1.795.889,72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_tradnl" sz="1000">
                          <a:latin typeface="Verdana"/>
                          <a:ea typeface="Times New Roman"/>
                          <a:cs typeface="Times New Roman"/>
                        </a:rPr>
                        <a:t>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s-ES_tradnl" sz="800">
                          <a:latin typeface="Arial"/>
                          <a:ea typeface="Times New Roman"/>
                          <a:cs typeface="Times New Roman"/>
                        </a:rPr>
                        <a:t>CAJA DE FLUJO NETA</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 $590.982,65 </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16">
                <a:tc>
                  <a:txBody>
                    <a:bodyPr/>
                    <a:lstStyle/>
                    <a:p>
                      <a:pPr marL="0" marR="0">
                        <a:spcBef>
                          <a:spcPts val="0"/>
                        </a:spcBef>
                        <a:spcAft>
                          <a:spcPts val="0"/>
                        </a:spcAft>
                      </a:pPr>
                      <a:r>
                        <a:rPr lang="es-ES_tradnl" sz="800" b="1">
                          <a:latin typeface="Arial"/>
                          <a:ea typeface="Times New Roman"/>
                          <a:cs typeface="Times New Roman"/>
                        </a:rPr>
                        <a:t>COSTO FLC</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800">
                          <a:latin typeface="Arial"/>
                          <a:ea typeface="Times New Roman"/>
                          <a:cs typeface="Times New Roman"/>
                        </a:rPr>
                        <a:t>$9.632,87</a:t>
                      </a:r>
                      <a:endParaRPr lang="en-US" sz="1200">
                        <a:latin typeface="Times New Roman"/>
                        <a:ea typeface="宋体"/>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US" sz="1200">
                          <a:latin typeface="Times New Roman"/>
                          <a:ea typeface="宋体"/>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0777">
                <a:tc gridSpan="8">
                  <a:txBody>
                    <a:bodyPr/>
                    <a:lstStyle/>
                    <a:p>
                      <a:pPr marL="0" marR="0">
                        <a:spcBef>
                          <a:spcPts val="0"/>
                        </a:spcBef>
                        <a:spcAft>
                          <a:spcPts val="0"/>
                        </a:spcAft>
                      </a:pPr>
                      <a:r>
                        <a:rPr lang="es-ES_tradnl" sz="600" dirty="0">
                          <a:latin typeface="Arial"/>
                          <a:ea typeface="Times New Roman"/>
                          <a:cs typeface="Times New Roman"/>
                        </a:rPr>
                        <a:t>TABLA.71. Caja de Flujo de los 2 pozos en los que se usaron el Fluido Limpio de Completación durante el trabajo de Re-acondicionamiento, mas los pozos comparativos         </a:t>
                      </a:r>
                      <a:br>
                        <a:rPr lang="es-ES_tradnl" sz="600" dirty="0">
                          <a:latin typeface="Arial"/>
                          <a:ea typeface="Times New Roman"/>
                          <a:cs typeface="Times New Roman"/>
                        </a:rPr>
                      </a:br>
                      <a:r>
                        <a:rPr lang="es-ES_tradnl" sz="600" dirty="0">
                          <a:latin typeface="Arial"/>
                          <a:ea typeface="Times New Roman"/>
                          <a:cs typeface="Times New Roman"/>
                        </a:rPr>
                        <a:t>*Realizado por Gerhard Condit         </a:t>
                      </a:r>
                      <a:endParaRPr lang="en-US" sz="1200" dirty="0">
                        <a:latin typeface="Times New Roman"/>
                        <a:ea typeface="宋体"/>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Título"/>
          <p:cNvSpPr>
            <a:spLocks noGrp="1"/>
          </p:cNvSpPr>
          <p:nvPr>
            <p:ph type="title"/>
          </p:nvPr>
        </p:nvSpPr>
        <p:spPr>
          <a:xfrm>
            <a:off x="228600" y="0"/>
            <a:ext cx="8686800" cy="381000"/>
          </a:xfrm>
        </p:spPr>
        <p:txBody>
          <a:bodyPr>
            <a:normAutofit fontScale="90000"/>
          </a:bodyPr>
          <a:lstStyle/>
          <a:p>
            <a:pPr eaLnBrk="1" fontAlgn="auto" hangingPunct="1">
              <a:spcAft>
                <a:spcPts val="0"/>
              </a:spcAft>
              <a:defRPr/>
            </a:pPr>
            <a:r>
              <a:rPr lang="en-US" sz="2400" b="1" smtClean="0"/>
              <a:t>COMPARACION PRODUCCION TEORICA vs. REAL</a:t>
            </a:r>
            <a:endParaRPr lang="en-US" b="1" smtClean="0"/>
          </a:p>
        </p:txBody>
      </p:sp>
      <p:pic>
        <p:nvPicPr>
          <p:cNvPr id="37891" name="Picture 2"/>
          <p:cNvPicPr>
            <a:picLocks noChangeAspect="1" noChangeArrowheads="1"/>
          </p:cNvPicPr>
          <p:nvPr/>
        </p:nvPicPr>
        <p:blipFill>
          <a:blip r:embed="rId2"/>
          <a:srcRect/>
          <a:stretch>
            <a:fillRect/>
          </a:stretch>
        </p:blipFill>
        <p:spPr bwMode="auto">
          <a:xfrm>
            <a:off x="1447800" y="533400"/>
            <a:ext cx="6096000" cy="3214688"/>
          </a:xfrm>
          <a:prstGeom prst="rect">
            <a:avLst/>
          </a:prstGeom>
          <a:noFill/>
          <a:ln w="9525">
            <a:noFill/>
            <a:miter lim="800000"/>
            <a:headEnd/>
            <a:tailEnd/>
          </a:ln>
        </p:spPr>
      </p:pic>
      <p:pic>
        <p:nvPicPr>
          <p:cNvPr id="37892" name="Picture 3"/>
          <p:cNvPicPr>
            <a:picLocks noChangeAspect="1" noChangeArrowheads="1"/>
          </p:cNvPicPr>
          <p:nvPr/>
        </p:nvPicPr>
        <p:blipFill>
          <a:blip r:embed="rId3"/>
          <a:srcRect/>
          <a:stretch>
            <a:fillRect/>
          </a:stretch>
        </p:blipFill>
        <p:spPr bwMode="auto">
          <a:xfrm>
            <a:off x="0" y="3886200"/>
            <a:ext cx="4495800" cy="2762250"/>
          </a:xfrm>
          <a:prstGeom prst="rect">
            <a:avLst/>
          </a:prstGeom>
          <a:noFill/>
          <a:ln w="9525">
            <a:noFill/>
            <a:miter lim="800000"/>
            <a:headEnd/>
            <a:tailEnd/>
          </a:ln>
        </p:spPr>
      </p:pic>
      <p:pic>
        <p:nvPicPr>
          <p:cNvPr id="37893" name="Picture 4"/>
          <p:cNvPicPr>
            <a:picLocks noChangeAspect="1" noChangeArrowheads="1"/>
          </p:cNvPicPr>
          <p:nvPr/>
        </p:nvPicPr>
        <p:blipFill>
          <a:blip r:embed="rId4"/>
          <a:srcRect/>
          <a:stretch>
            <a:fillRect/>
          </a:stretch>
        </p:blipFill>
        <p:spPr bwMode="auto">
          <a:xfrm>
            <a:off x="4568825" y="3886200"/>
            <a:ext cx="45751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219200" y="152400"/>
            <a:ext cx="6705600" cy="3454400"/>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0" y="3657600"/>
            <a:ext cx="4419600" cy="2743200"/>
          </a:xfrm>
          <a:prstGeom prst="rect">
            <a:avLst/>
          </a:prstGeom>
          <a:noFill/>
          <a:ln w="9525">
            <a:noFill/>
            <a:miter lim="800000"/>
            <a:headEnd/>
            <a:tailEnd/>
          </a:ln>
        </p:spPr>
      </p:pic>
      <p:pic>
        <p:nvPicPr>
          <p:cNvPr id="38916" name="Picture 4"/>
          <p:cNvPicPr>
            <a:picLocks noChangeAspect="1" noChangeArrowheads="1"/>
          </p:cNvPicPr>
          <p:nvPr/>
        </p:nvPicPr>
        <p:blipFill>
          <a:blip r:embed="rId4"/>
          <a:srcRect/>
          <a:stretch>
            <a:fillRect/>
          </a:stretch>
        </p:blipFill>
        <p:spPr bwMode="auto">
          <a:xfrm>
            <a:off x="4419600" y="3657600"/>
            <a:ext cx="4724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228600" y="838200"/>
            <a:ext cx="8686800" cy="381000"/>
          </a:xfrm>
        </p:spPr>
        <p:txBody>
          <a:bodyPr>
            <a:normAutofit fontScale="90000"/>
          </a:bodyPr>
          <a:lstStyle/>
          <a:p>
            <a:pPr eaLnBrk="1" fontAlgn="auto" hangingPunct="1">
              <a:spcAft>
                <a:spcPts val="0"/>
              </a:spcAft>
              <a:defRPr/>
            </a:pPr>
            <a:r>
              <a:rPr lang="en-US" sz="2400" b="1" dirty="0" smtClean="0"/>
              <a:t>CONCLUSIONES</a:t>
            </a:r>
          </a:p>
        </p:txBody>
      </p:sp>
      <p:sp>
        <p:nvSpPr>
          <p:cNvPr id="39939" name="3 Marcador de contenido"/>
          <p:cNvSpPr>
            <a:spLocks noGrp="1"/>
          </p:cNvSpPr>
          <p:nvPr>
            <p:ph idx="1"/>
          </p:nvPr>
        </p:nvSpPr>
        <p:spPr>
          <a:xfrm>
            <a:off x="152400" y="1371600"/>
            <a:ext cx="8839200" cy="5181600"/>
          </a:xfrm>
        </p:spPr>
        <p:txBody>
          <a:bodyPr/>
          <a:lstStyle/>
          <a:p>
            <a:pPr eaLnBrk="1" hangingPunct="1">
              <a:buFontTx/>
              <a:buNone/>
            </a:pPr>
            <a:endParaRPr lang="en-US" sz="900" smtClean="0"/>
          </a:p>
          <a:p>
            <a:pPr eaLnBrk="1" hangingPunct="1"/>
            <a:r>
              <a:rPr lang="es-ES_tradnl" sz="1000" smtClean="0"/>
              <a:t>El fluido limpio de completación, mediante los análisis de laboratorio, demuestra una gran compatibilidad con los reservorios y fluidos de las arenas M1 y U inferior de los campos Dorine y Fanny del Bloque Tarapoa.</a:t>
            </a:r>
            <a:endParaRPr lang="en-US" sz="1000" smtClean="0"/>
          </a:p>
          <a:p>
            <a:pPr eaLnBrk="1" hangingPunct="1">
              <a:buFontTx/>
              <a:buNone/>
            </a:pPr>
            <a:r>
              <a:rPr lang="es-ES_tradnl" sz="1000" smtClean="0"/>
              <a:t> </a:t>
            </a:r>
            <a:endParaRPr lang="en-US" sz="1000" smtClean="0"/>
          </a:p>
          <a:p>
            <a:pPr eaLnBrk="1" hangingPunct="1"/>
            <a:r>
              <a:rPr lang="es-ES_tradnl" sz="1000" smtClean="0"/>
              <a:t>El fluido limpio de completación influye de manera positiva en las operaciones normales de completación inicial y re-acondicionamiento.</a:t>
            </a:r>
            <a:endParaRPr lang="en-US" sz="1000" smtClean="0"/>
          </a:p>
          <a:p>
            <a:pPr eaLnBrk="1" hangingPunct="1">
              <a:buFontTx/>
              <a:buNone/>
            </a:pPr>
            <a:r>
              <a:rPr lang="es-ES_tradnl" sz="1000" smtClean="0"/>
              <a:t> </a:t>
            </a:r>
            <a:endParaRPr lang="en-US" sz="1000" smtClean="0"/>
          </a:p>
          <a:p>
            <a:pPr eaLnBrk="1" hangingPunct="1"/>
            <a:r>
              <a:rPr lang="es-ES_tradnl" sz="1000" smtClean="0"/>
              <a:t>El fluido limpio de completación tiene mejor desempeño en la arena M1 del campo Dorine. </a:t>
            </a:r>
            <a:endParaRPr lang="en-US" sz="1000" smtClean="0"/>
          </a:p>
          <a:p>
            <a:pPr eaLnBrk="1" hangingPunct="1">
              <a:buFontTx/>
              <a:buNone/>
            </a:pPr>
            <a:r>
              <a:rPr lang="es-ES_tradnl" sz="900" smtClean="0"/>
              <a:t> </a:t>
            </a:r>
            <a:endParaRPr lang="en-US" sz="900" smtClean="0"/>
          </a:p>
          <a:p>
            <a:pPr eaLnBrk="1" hangingPunct="1"/>
            <a:r>
              <a:rPr lang="es-ES_tradnl" sz="1000" smtClean="0"/>
              <a:t>En las operaciones de completación inicial, no se puede determinar con exactitud cual es el efecto del fluido limpio de completación.</a:t>
            </a:r>
            <a:endParaRPr lang="en-US" sz="1000" smtClean="0"/>
          </a:p>
          <a:p>
            <a:pPr eaLnBrk="1" hangingPunct="1">
              <a:buFontTx/>
              <a:buNone/>
            </a:pPr>
            <a:r>
              <a:rPr lang="es-ES_tradnl" sz="1000" smtClean="0"/>
              <a:t> </a:t>
            </a:r>
            <a:endParaRPr lang="en-US" sz="1000" smtClean="0"/>
          </a:p>
          <a:p>
            <a:pPr eaLnBrk="1" hangingPunct="1"/>
            <a:r>
              <a:rPr lang="es-ES_tradnl" sz="1000" smtClean="0"/>
              <a:t>Los pozos intervenidos con el fluido limpio de completación durante la operación de completación inicial mantuvieron su daño de formación por debajo del promedio del resto de los pozos intervenidos para completación inicial. </a:t>
            </a:r>
            <a:endParaRPr lang="en-US" sz="1000" smtClean="0"/>
          </a:p>
          <a:p>
            <a:pPr eaLnBrk="1" hangingPunct="1">
              <a:buFontTx/>
              <a:buNone/>
            </a:pPr>
            <a:r>
              <a:rPr lang="es-ES_tradnl" sz="1000" b="1" smtClean="0"/>
              <a:t> </a:t>
            </a:r>
            <a:endParaRPr lang="en-US" sz="1000" smtClean="0"/>
          </a:p>
          <a:p>
            <a:pPr eaLnBrk="1" hangingPunct="1"/>
            <a:r>
              <a:rPr lang="es-ES_tradnl" sz="1000" smtClean="0"/>
              <a:t>Si bien las operaciones en los pozos que producen desde la arena U inferior fueron exitosas, no existe mucha variación con el desempeño de los fluido utilizados regularmente en los otros pozos intervenidos. </a:t>
            </a:r>
            <a:endParaRPr lang="en-US" sz="1000" smtClean="0"/>
          </a:p>
          <a:p>
            <a:pPr eaLnBrk="1" hangingPunct="1">
              <a:buFontTx/>
              <a:buNone/>
            </a:pPr>
            <a:r>
              <a:rPr lang="es-ES_tradnl" sz="1000" b="1" smtClean="0"/>
              <a:t>  </a:t>
            </a:r>
            <a:endParaRPr lang="en-US" sz="1000" smtClean="0"/>
          </a:p>
          <a:p>
            <a:pPr eaLnBrk="1" hangingPunct="1"/>
            <a:r>
              <a:rPr lang="es-ES_tradnl" sz="1000" smtClean="0"/>
              <a:t>Después de la operación de re-acondicionamiento con el fluido limpio de completación en el pozo Dorine 45 ST -1 existió un incremento en la producción y una reducción en el daño de formación.</a:t>
            </a:r>
            <a:endParaRPr lang="en-US" sz="1000" smtClean="0"/>
          </a:p>
          <a:p>
            <a:pPr eaLnBrk="1" hangingPunct="1">
              <a:buFontTx/>
              <a:buNone/>
            </a:pPr>
            <a:r>
              <a:rPr lang="es-ES_tradnl" sz="1000" smtClean="0"/>
              <a:t> </a:t>
            </a:r>
            <a:endParaRPr lang="en-US" sz="1000" smtClean="0"/>
          </a:p>
          <a:p>
            <a:pPr eaLnBrk="1" hangingPunct="1"/>
            <a:r>
              <a:rPr lang="es-ES_tradnl" sz="1000" smtClean="0"/>
              <a:t>El pozo Dorine 45 ST – 1 aumenta su producción diaría después de la operación de re-acondicionamiento. </a:t>
            </a:r>
            <a:endParaRPr lang="en-US" sz="1000" smtClean="0"/>
          </a:p>
          <a:p>
            <a:pPr eaLnBrk="1" hangingPunct="1">
              <a:buFontTx/>
              <a:buNone/>
            </a:pPr>
            <a:r>
              <a:rPr lang="es-ES_tradnl" sz="1000" smtClean="0"/>
              <a:t> </a:t>
            </a:r>
            <a:endParaRPr lang="en-US" sz="1000" smtClean="0"/>
          </a:p>
          <a:p>
            <a:pPr eaLnBrk="1" hangingPunct="1"/>
            <a:r>
              <a:rPr lang="es-ES_tradnl" sz="1000" smtClean="0"/>
              <a:t>No se observaron los mismos resultados en los pozos Dorine 53 y Dorine 61. Todas las características de producción del pozo Dorine 61 cambiaron por motivo de una reducción de intervalo. El pozo Dorine 53, experimentó una declinación en su producción como resultado de un incremento en el daño de “formación” en la empacadura de grava.</a:t>
            </a:r>
            <a:endParaRPr lang="en-US" sz="1000" smtClean="0"/>
          </a:p>
          <a:p>
            <a:pPr eaLnBrk="1" hangingPunct="1">
              <a:buFontTx/>
              <a:buNone/>
            </a:pPr>
            <a:r>
              <a:rPr lang="es-ES_tradnl" sz="1000" b="1" smtClean="0"/>
              <a:t> </a:t>
            </a:r>
            <a:endParaRPr lang="en-US" sz="1000" smtClean="0"/>
          </a:p>
          <a:p>
            <a:pPr eaLnBrk="1" hangingPunct="1"/>
            <a:r>
              <a:rPr lang="es-ES_tradnl" sz="1000" smtClean="0"/>
              <a:t>El pobre desempeño del fluido limpio de completación en la operación de re-acondicionamiento del pozo Dorine 53 se lo atribuye a que el fluido limpio de completación no alcanzó la formación debido al empaquetamiento con grava que tiene dicho pozo.</a:t>
            </a:r>
            <a:endParaRPr lang="en-US" sz="1000"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304800" y="990600"/>
            <a:ext cx="8534400" cy="381000"/>
          </a:xfrm>
        </p:spPr>
        <p:txBody>
          <a:bodyPr>
            <a:normAutofit fontScale="90000"/>
          </a:bodyPr>
          <a:lstStyle/>
          <a:p>
            <a:pPr eaLnBrk="1" fontAlgn="auto" hangingPunct="1">
              <a:spcAft>
                <a:spcPts val="0"/>
              </a:spcAft>
              <a:defRPr/>
            </a:pPr>
            <a:r>
              <a:rPr lang="en-US" sz="2400" b="1" dirty="0" smtClean="0"/>
              <a:t>RECOMENDACIONES</a:t>
            </a:r>
          </a:p>
        </p:txBody>
      </p:sp>
      <p:sp>
        <p:nvSpPr>
          <p:cNvPr id="40963" name="2 Marcador de contenido"/>
          <p:cNvSpPr>
            <a:spLocks noGrp="1"/>
          </p:cNvSpPr>
          <p:nvPr>
            <p:ph idx="1"/>
          </p:nvPr>
        </p:nvSpPr>
        <p:spPr>
          <a:xfrm>
            <a:off x="685800" y="1295400"/>
            <a:ext cx="7772400" cy="5257800"/>
          </a:xfrm>
        </p:spPr>
        <p:txBody>
          <a:bodyPr/>
          <a:lstStyle/>
          <a:p>
            <a:pPr eaLnBrk="1" hangingPunct="1">
              <a:buFontTx/>
              <a:buNone/>
            </a:pPr>
            <a:endParaRPr lang="en-US" smtClean="0"/>
          </a:p>
          <a:p>
            <a:pPr algn="just" eaLnBrk="1" hangingPunct="1"/>
            <a:r>
              <a:rPr lang="es-ES_tradnl" sz="1600" smtClean="0"/>
              <a:t>Continuar utilizando el fluido limpio de completación en otros pozos en operaciones de completación inicial y re-acondicionamiento para obtener mayor cantidad de datos sobre los resultados del uso del fluido.</a:t>
            </a:r>
          </a:p>
          <a:p>
            <a:pPr algn="just" eaLnBrk="1" hangingPunct="1">
              <a:buFontTx/>
              <a:buNone/>
            </a:pPr>
            <a:r>
              <a:rPr lang="es-ES_tradnl" sz="1600" smtClean="0"/>
              <a:t> </a:t>
            </a:r>
            <a:endParaRPr lang="en-US" sz="1600" smtClean="0"/>
          </a:p>
          <a:p>
            <a:pPr algn="just" eaLnBrk="1" hangingPunct="1"/>
            <a:r>
              <a:rPr lang="es-ES_tradnl" sz="1600" smtClean="0"/>
              <a:t>Realizar una investigación sobre el daño de formación durante el proceso de perforación, separando la completación inicial, para poder determinar cual es el daño ejercido por la perforación y cual es el daño ejercido por la completación inicial y así poder conocer exactamente la influencia del fluido de completación. </a:t>
            </a:r>
          </a:p>
          <a:p>
            <a:pPr algn="just" eaLnBrk="1" hangingPunct="1">
              <a:buFontTx/>
              <a:buNone/>
            </a:pPr>
            <a:endParaRPr lang="es-ES_tradnl" sz="1600" smtClean="0"/>
          </a:p>
          <a:p>
            <a:pPr eaLnBrk="1" hangingPunct="1"/>
            <a:r>
              <a:rPr lang="es-ES_tradnl" sz="1600" smtClean="0"/>
              <a:t>Debido a que existió mejor desempeño en los tratamientos de los pozos de la arena M1, se recomienda el uso del Fluido Limpio de Completación en trabajos en pozos de esta área.</a:t>
            </a:r>
            <a:endParaRPr lang="en-US" sz="1600" smtClean="0"/>
          </a:p>
          <a:p>
            <a:pPr eaLnBrk="1" hangingPunct="1"/>
            <a:endParaRPr lang="en-US" sz="1600" smtClean="0"/>
          </a:p>
          <a:p>
            <a:pPr eaLnBrk="1" hangingPunct="1"/>
            <a:r>
              <a:rPr lang="es-ES_tradnl" sz="1600" smtClean="0"/>
              <a:t>Se debe seguir realizando pruebas con el Fluido Limpio de Completación en tratamientos en pozos de la arena U inferior para posterior análisis. </a:t>
            </a:r>
            <a:endParaRPr lang="en-US" sz="1600" smtClean="0"/>
          </a:p>
          <a:p>
            <a:pPr eaLnBrk="1" hangingPunct="1"/>
            <a:endParaRPr lang="en-US" sz="1600" smtClean="0"/>
          </a:p>
          <a:p>
            <a:pPr eaLnBrk="1" hangingPunct="1"/>
            <a:r>
              <a:rPr lang="es-ES_tradnl" sz="1600" smtClean="0"/>
              <a:t>Para operaciones de Completación Inicial se recomienda una investigación con un sistema que evite la invasión al reservorio al momento de los disparos. </a:t>
            </a:r>
            <a:endParaRPr lang="en-US" sz="1600" smtClean="0"/>
          </a:p>
          <a:p>
            <a:pPr algn="just" eaLnBrk="1" hangingPunct="1">
              <a:buFontTx/>
              <a:buNone/>
            </a:pPr>
            <a:endParaRPr lang="en-US" sz="2000" smtClean="0"/>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S" smtClean="0"/>
              <a:t>Campo de acción</a:t>
            </a:r>
            <a:endParaRPr lang="en-US" smtClean="0"/>
          </a:p>
        </p:txBody>
      </p:sp>
      <p:sp>
        <p:nvSpPr>
          <p:cNvPr id="11267" name="2 Marcador de contenido"/>
          <p:cNvSpPr>
            <a:spLocks noGrp="1"/>
          </p:cNvSpPr>
          <p:nvPr>
            <p:ph idx="1"/>
          </p:nvPr>
        </p:nvSpPr>
        <p:spPr>
          <a:xfrm>
            <a:off x="457200" y="1935163"/>
            <a:ext cx="8229600" cy="1112837"/>
          </a:xfrm>
        </p:spPr>
        <p:txBody>
          <a:bodyPr/>
          <a:lstStyle/>
          <a:p>
            <a:pPr marL="273050" lvl="2" indent="-273050">
              <a:buClr>
                <a:srgbClr val="8CADAE"/>
              </a:buClr>
              <a:buSzPct val="95000"/>
            </a:pPr>
            <a:r>
              <a:rPr lang="es-EC" sz="2400" smtClean="0"/>
              <a:t>Las arenas M1 y U inferior de los campos Dorine y Fanny, respectivamente, del Bloque Tarapoa.</a:t>
            </a:r>
            <a:endParaRPr lang="es-EC" sz="2400" b="1" smtClean="0"/>
          </a:p>
          <a:p>
            <a:pPr marL="273050" lvl="2" indent="-273050">
              <a:buClr>
                <a:srgbClr val="8CADAE"/>
              </a:buClr>
              <a:buSzPct val="95000"/>
              <a:buFont typeface="Wingdings 2" pitchFamily="18" charset="2"/>
              <a:buNone/>
            </a:pPr>
            <a:endParaRPr lang="es-EC" sz="1800" smtClean="0"/>
          </a:p>
        </p:txBody>
      </p:sp>
      <p:sp>
        <p:nvSpPr>
          <p:cNvPr id="11268" name="3 CuadroTexto"/>
          <p:cNvSpPr txBox="1">
            <a:spLocks noChangeArrowheads="1"/>
          </p:cNvSpPr>
          <p:nvPr/>
        </p:nvSpPr>
        <p:spPr bwMode="auto">
          <a:xfrm>
            <a:off x="4495800" y="3200400"/>
            <a:ext cx="4267200" cy="2308225"/>
          </a:xfrm>
          <a:prstGeom prst="rect">
            <a:avLst/>
          </a:prstGeom>
          <a:noFill/>
          <a:ln w="9525">
            <a:noFill/>
            <a:miter lim="800000"/>
            <a:headEnd/>
            <a:tailEnd/>
          </a:ln>
        </p:spPr>
        <p:txBody>
          <a:bodyPr>
            <a:spAutoFit/>
          </a:bodyPr>
          <a:lstStyle/>
          <a:p>
            <a:pPr>
              <a:buFont typeface="Arial" pitchFamily="34" charset="0"/>
              <a:buChar char="•"/>
            </a:pPr>
            <a:r>
              <a:rPr lang="en-US" b="1"/>
              <a:t> RE-ACONDICIONAMIENTO</a:t>
            </a:r>
          </a:p>
          <a:p>
            <a:endParaRPr lang="en-US" b="1"/>
          </a:p>
          <a:p>
            <a:pPr lvl="1">
              <a:buFont typeface="Arial" pitchFamily="34" charset="0"/>
              <a:buChar char="─"/>
            </a:pPr>
            <a:r>
              <a:rPr lang="en-US" b="1"/>
              <a:t> </a:t>
            </a:r>
            <a:r>
              <a:rPr lang="en-US"/>
              <a:t>Dorine 45 ST - 1</a:t>
            </a:r>
          </a:p>
          <a:p>
            <a:pPr lvl="1">
              <a:buFont typeface="Arial" pitchFamily="34" charset="0"/>
              <a:buChar char="─"/>
            </a:pPr>
            <a:r>
              <a:rPr lang="en-US" b="1"/>
              <a:t> </a:t>
            </a:r>
            <a:r>
              <a:rPr lang="en-US"/>
              <a:t>Dorine 53</a:t>
            </a:r>
          </a:p>
          <a:p>
            <a:pPr lvl="1">
              <a:buFont typeface="Arial" pitchFamily="34" charset="0"/>
              <a:buChar char="─"/>
            </a:pPr>
            <a:r>
              <a:rPr lang="en-US" b="1"/>
              <a:t> </a:t>
            </a:r>
            <a:r>
              <a:rPr lang="en-US"/>
              <a:t>Dorine 61</a:t>
            </a:r>
            <a:endParaRPr lang="en-US" b="1"/>
          </a:p>
          <a:p>
            <a:endParaRPr lang="en-US" b="1"/>
          </a:p>
        </p:txBody>
      </p:sp>
      <p:sp>
        <p:nvSpPr>
          <p:cNvPr id="11269" name="2 CuadroTexto"/>
          <p:cNvSpPr txBox="1">
            <a:spLocks noChangeArrowheads="1"/>
          </p:cNvSpPr>
          <p:nvPr/>
        </p:nvSpPr>
        <p:spPr bwMode="auto">
          <a:xfrm>
            <a:off x="228600" y="3200400"/>
            <a:ext cx="4038600" cy="2308225"/>
          </a:xfrm>
          <a:prstGeom prst="rect">
            <a:avLst/>
          </a:prstGeom>
          <a:noFill/>
          <a:ln w="9525">
            <a:noFill/>
            <a:miter lim="800000"/>
            <a:headEnd/>
            <a:tailEnd/>
          </a:ln>
        </p:spPr>
        <p:txBody>
          <a:bodyPr>
            <a:spAutoFit/>
          </a:bodyPr>
          <a:lstStyle/>
          <a:p>
            <a:pPr>
              <a:buFont typeface="Arial" pitchFamily="34" charset="0"/>
              <a:buChar char="•"/>
            </a:pPr>
            <a:r>
              <a:rPr lang="en-US"/>
              <a:t> </a:t>
            </a:r>
            <a:r>
              <a:rPr lang="en-US" b="1"/>
              <a:t>COMPLETACION INICIAL</a:t>
            </a:r>
          </a:p>
          <a:p>
            <a:endParaRPr lang="en-US" b="1"/>
          </a:p>
          <a:p>
            <a:pPr lvl="1">
              <a:buFont typeface="Arial" pitchFamily="34" charset="0"/>
              <a:buChar char="–"/>
            </a:pPr>
            <a:r>
              <a:rPr lang="en-US"/>
              <a:t> Dorine 69</a:t>
            </a:r>
          </a:p>
          <a:p>
            <a:pPr lvl="1">
              <a:buFont typeface="Arial" pitchFamily="34" charset="0"/>
              <a:buChar char="–"/>
            </a:pPr>
            <a:r>
              <a:rPr lang="en-US"/>
              <a:t> Fanny 68</a:t>
            </a:r>
          </a:p>
          <a:p>
            <a:pPr lvl="1">
              <a:buFont typeface="Arial" pitchFamily="34" charset="0"/>
              <a:buChar char="–"/>
            </a:pPr>
            <a:r>
              <a:rPr lang="en-US"/>
              <a:t> Fanny 95</a:t>
            </a:r>
          </a:p>
          <a:p>
            <a:pPr lvl="1">
              <a:buFont typeface="Arial" pitchFamily="34" charset="0"/>
              <a:buChar char="–"/>
            </a:pPr>
            <a:r>
              <a:rPr lang="en-US"/>
              <a:t> Fanny 97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304800"/>
            <a:ext cx="8305800" cy="1143000"/>
          </a:xfrm>
        </p:spPr>
        <p:txBody>
          <a:bodyPr>
            <a:normAutofit fontScale="90000"/>
          </a:bodyPr>
          <a:lstStyle/>
          <a:p>
            <a:pPr eaLnBrk="1" fontAlgn="auto" hangingPunct="1">
              <a:spcAft>
                <a:spcPts val="0"/>
              </a:spcAft>
              <a:defRPr/>
            </a:pPr>
            <a:r>
              <a:rPr lang="es-EC" sz="2800" b="1" dirty="0" smtClean="0">
                <a:solidFill>
                  <a:schemeClr val="tx1"/>
                </a:solidFill>
              </a:rPr>
              <a:t>1. DESCRIPCIÓN Y CARACTERIZACIÓN DE LOS CAMPOS FANNY Y DORINE</a:t>
            </a:r>
            <a:r>
              <a:rPr lang="es-EC" b="1" dirty="0" smtClean="0">
                <a:solidFill>
                  <a:schemeClr val="tx1"/>
                </a:solidFill>
              </a:rPr>
              <a:t/>
            </a:r>
            <a:br>
              <a:rPr lang="es-EC" b="1" dirty="0" smtClean="0">
                <a:solidFill>
                  <a:schemeClr val="tx1"/>
                </a:solidFill>
              </a:rPr>
            </a:br>
            <a:endParaRPr lang="es-ES_tradnl" b="1" dirty="0" smtClean="0">
              <a:solidFill>
                <a:schemeClr val="tx1"/>
              </a:solidFill>
            </a:endParaRPr>
          </a:p>
        </p:txBody>
      </p:sp>
      <p:graphicFrame>
        <p:nvGraphicFramePr>
          <p:cNvPr id="1026" name="Object 6"/>
          <p:cNvGraphicFramePr>
            <a:graphicFrameLocks noChangeAspect="1"/>
          </p:cNvGraphicFramePr>
          <p:nvPr>
            <p:ph sz="half" idx="4294967295"/>
          </p:nvPr>
        </p:nvGraphicFramePr>
        <p:xfrm>
          <a:off x="1905000" y="2057400"/>
          <a:ext cx="5486400" cy="4051300"/>
        </p:xfrm>
        <a:graphic>
          <a:graphicData uri="http://schemas.openxmlformats.org/presentationml/2006/ole">
            <p:oleObj spid="_x0000_s1026" r:id="rId4" imgW="4285488" imgH="3163824" progId="">
              <p:embed/>
            </p:oleObj>
          </a:graphicData>
        </a:graphic>
      </p:graphicFrame>
      <p:sp>
        <p:nvSpPr>
          <p:cNvPr id="1028" name="4 CuadroTexto"/>
          <p:cNvSpPr txBox="1">
            <a:spLocks noChangeArrowheads="1"/>
          </p:cNvSpPr>
          <p:nvPr/>
        </p:nvSpPr>
        <p:spPr bwMode="auto">
          <a:xfrm>
            <a:off x="2819400" y="1371600"/>
            <a:ext cx="3657600" cy="338138"/>
          </a:xfrm>
          <a:prstGeom prst="rect">
            <a:avLst/>
          </a:prstGeom>
          <a:noFill/>
          <a:ln w="9525">
            <a:noFill/>
            <a:miter lim="800000"/>
            <a:headEnd/>
            <a:tailEnd/>
          </a:ln>
        </p:spPr>
        <p:txBody>
          <a:bodyPr>
            <a:spAutoFit/>
          </a:bodyPr>
          <a:lstStyle/>
          <a:p>
            <a:pPr algn="ctr"/>
            <a:r>
              <a:rPr lang="en-US" sz="1600" b="1">
                <a:solidFill>
                  <a:srgbClr val="002060"/>
                </a:solidFill>
              </a:rPr>
              <a:t>Campos Cuyabeno y Sansahuari</a:t>
            </a:r>
          </a:p>
        </p:txBody>
      </p:sp>
      <p:sp>
        <p:nvSpPr>
          <p:cNvPr id="1029" name="5 CuadroTexto"/>
          <p:cNvSpPr txBox="1">
            <a:spLocks noChangeArrowheads="1"/>
          </p:cNvSpPr>
          <p:nvPr/>
        </p:nvSpPr>
        <p:spPr bwMode="auto">
          <a:xfrm rot="5400000">
            <a:off x="6497638" y="3835400"/>
            <a:ext cx="3011488" cy="369887"/>
          </a:xfrm>
          <a:prstGeom prst="rect">
            <a:avLst/>
          </a:prstGeom>
          <a:noFill/>
          <a:ln w="9525">
            <a:noFill/>
            <a:miter lim="800000"/>
            <a:headEnd/>
            <a:tailEnd/>
          </a:ln>
        </p:spPr>
        <p:txBody>
          <a:bodyPr>
            <a:spAutoFit/>
          </a:bodyPr>
          <a:lstStyle/>
          <a:p>
            <a:pPr algn="ctr"/>
            <a:r>
              <a:rPr lang="en-US" sz="1800" b="1">
                <a:solidFill>
                  <a:srgbClr val="FFC000"/>
                </a:solidFill>
              </a:rPr>
              <a:t>Reserva Cuyabeno</a:t>
            </a:r>
          </a:p>
        </p:txBody>
      </p:sp>
      <p:sp>
        <p:nvSpPr>
          <p:cNvPr id="1030" name="6 CuadroTexto"/>
          <p:cNvSpPr txBox="1">
            <a:spLocks noChangeArrowheads="1"/>
          </p:cNvSpPr>
          <p:nvPr/>
        </p:nvSpPr>
        <p:spPr bwMode="auto">
          <a:xfrm>
            <a:off x="2819400" y="6324600"/>
            <a:ext cx="3962400" cy="369888"/>
          </a:xfrm>
          <a:prstGeom prst="rect">
            <a:avLst/>
          </a:prstGeom>
          <a:noFill/>
          <a:ln w="9525">
            <a:noFill/>
            <a:miter lim="800000"/>
            <a:headEnd/>
            <a:tailEnd/>
          </a:ln>
        </p:spPr>
        <p:txBody>
          <a:bodyPr>
            <a:spAutoFit/>
          </a:bodyPr>
          <a:lstStyle/>
          <a:p>
            <a:pPr algn="ctr"/>
            <a:r>
              <a:rPr lang="en-US" sz="1800" b="1">
                <a:solidFill>
                  <a:srgbClr val="00B050"/>
                </a:solidFill>
              </a:rPr>
              <a:t>Bloque 15</a:t>
            </a:r>
            <a:endParaRPr lang="en-US" b="1">
              <a:solidFill>
                <a:srgbClr val="00B050"/>
              </a:solidFill>
            </a:endParaRPr>
          </a:p>
        </p:txBody>
      </p:sp>
      <p:sp>
        <p:nvSpPr>
          <p:cNvPr id="1031" name="7 CuadroTexto"/>
          <p:cNvSpPr txBox="1">
            <a:spLocks noChangeArrowheads="1"/>
          </p:cNvSpPr>
          <p:nvPr/>
        </p:nvSpPr>
        <p:spPr bwMode="auto">
          <a:xfrm rot="-5400000">
            <a:off x="-492918" y="3891756"/>
            <a:ext cx="3124200" cy="369887"/>
          </a:xfrm>
          <a:prstGeom prst="rect">
            <a:avLst/>
          </a:prstGeom>
          <a:noFill/>
          <a:ln w="9525">
            <a:noFill/>
            <a:miter lim="800000"/>
            <a:headEnd/>
            <a:tailEnd/>
          </a:ln>
        </p:spPr>
        <p:txBody>
          <a:bodyPr>
            <a:spAutoFit/>
          </a:bodyPr>
          <a:lstStyle/>
          <a:p>
            <a:pPr algn="ctr"/>
            <a:r>
              <a:rPr lang="en-US" sz="1800" b="1">
                <a:solidFill>
                  <a:srgbClr val="C00000"/>
                </a:solidFill>
              </a:rPr>
              <a:t>Campo Shushufindi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0"/>
            <a:ext cx="7772400" cy="685800"/>
          </a:xfrm>
        </p:spPr>
        <p:txBody>
          <a:bodyPr/>
          <a:lstStyle/>
          <a:p>
            <a:pPr eaLnBrk="1" fontAlgn="auto" hangingPunct="1">
              <a:spcAft>
                <a:spcPts val="0"/>
              </a:spcAft>
              <a:defRPr/>
            </a:pPr>
            <a:r>
              <a:rPr lang="es-ES_tradnl" sz="2400" smtClean="0"/>
              <a:t>YACIMIENTO M1</a:t>
            </a:r>
            <a:endParaRPr lang="es-ES_tradnl" smtClean="0"/>
          </a:p>
        </p:txBody>
      </p:sp>
      <p:graphicFrame>
        <p:nvGraphicFramePr>
          <p:cNvPr id="2050" name="Object 6"/>
          <p:cNvGraphicFramePr>
            <a:graphicFrameLocks noChangeAspect="1"/>
          </p:cNvGraphicFramePr>
          <p:nvPr/>
        </p:nvGraphicFramePr>
        <p:xfrm>
          <a:off x="381000" y="2133600"/>
          <a:ext cx="3581400" cy="3581400"/>
        </p:xfrm>
        <a:graphic>
          <a:graphicData uri="http://schemas.openxmlformats.org/presentationml/2006/ole">
            <p:oleObj spid="_x0000_s2050" name="Documento" r:id="rId4" imgW="4538472" imgH="4974336" progId="Word.Document.8">
              <p:embed/>
            </p:oleObj>
          </a:graphicData>
        </a:graphic>
      </p:graphicFrame>
      <p:graphicFrame>
        <p:nvGraphicFramePr>
          <p:cNvPr id="2051" name="Object 7"/>
          <p:cNvGraphicFramePr>
            <a:graphicFrameLocks noChangeAspect="1"/>
          </p:cNvGraphicFramePr>
          <p:nvPr/>
        </p:nvGraphicFramePr>
        <p:xfrm>
          <a:off x="4724400" y="2133600"/>
          <a:ext cx="3505200" cy="3581400"/>
        </p:xfrm>
        <a:graphic>
          <a:graphicData uri="http://schemas.openxmlformats.org/presentationml/2006/ole">
            <p:oleObj spid="_x0000_s2051" name="Documento" r:id="rId5" imgW="5282184" imgH="3584448" progId="Word.Document.8">
              <p:embed/>
            </p:oleObj>
          </a:graphicData>
        </a:graphic>
      </p:graphicFrame>
      <p:sp>
        <p:nvSpPr>
          <p:cNvPr id="2" name="7 Rectángulo"/>
          <p:cNvSpPr>
            <a:spLocks noChangeArrowheads="1"/>
          </p:cNvSpPr>
          <p:nvPr/>
        </p:nvSpPr>
        <p:spPr bwMode="auto">
          <a:xfrm>
            <a:off x="457200" y="2133600"/>
            <a:ext cx="3505200" cy="3581400"/>
          </a:xfrm>
          <a:prstGeom prst="rect">
            <a:avLst/>
          </a:prstGeom>
          <a:noFill/>
          <a:ln w="9525" algn="ctr">
            <a:solidFill>
              <a:schemeClr val="tx1"/>
            </a:solidFill>
            <a:round/>
            <a:headEnd/>
            <a:tailEnd/>
          </a:ln>
        </p:spPr>
        <p:txBody>
          <a:bodyPr/>
          <a:lstStyle/>
          <a:p>
            <a:endParaRPr lang="en-US"/>
          </a:p>
        </p:txBody>
      </p:sp>
      <p:graphicFrame>
        <p:nvGraphicFramePr>
          <p:cNvPr id="8" name="7 Tabla"/>
          <p:cNvGraphicFramePr>
            <a:graphicFrameLocks noGrp="1"/>
          </p:cNvGraphicFramePr>
          <p:nvPr/>
        </p:nvGraphicFramePr>
        <p:xfrm>
          <a:off x="381000" y="762000"/>
          <a:ext cx="8077200" cy="762000"/>
        </p:xfrm>
        <a:graphic>
          <a:graphicData uri="http://schemas.openxmlformats.org/drawingml/2006/table">
            <a:tbl>
              <a:tblPr/>
              <a:tblGrid>
                <a:gridCol w="719138"/>
                <a:gridCol w="1223962"/>
                <a:gridCol w="1223963"/>
                <a:gridCol w="1293812"/>
                <a:gridCol w="1293813"/>
                <a:gridCol w="1160462"/>
                <a:gridCol w="1162050"/>
              </a:tblGrid>
              <a:tr h="4413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M1</a:t>
                      </a:r>
                      <a:endParaRPr kumimoji="0" lang="en-US" sz="16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Porosidad</a:t>
                      </a:r>
                      <a:endParaRPr kumimoji="0" lang="en-US" sz="16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Permeabilidad (mD)</a:t>
                      </a:r>
                      <a:endParaRPr kumimoji="0" lang="en-US" sz="16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Salinidad de Agua</a:t>
                      </a:r>
                      <a:endParaRPr kumimoji="0" lang="en-US" sz="16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Resistividad de Agua</a:t>
                      </a:r>
                      <a:endParaRPr kumimoji="0" lang="en-US" sz="16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°API</a:t>
                      </a:r>
                      <a:endParaRPr kumimoji="0" lang="en-US" sz="16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Temperatura (°F)</a:t>
                      </a:r>
                      <a:endParaRPr kumimoji="0" lang="en-US" sz="16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0.24</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2000 - 4000 </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15000 ppm</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0.18 ohm.m</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17.8 - 21</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212 - 224.6</a:t>
                      </a:r>
                      <a:endParaRPr kumimoji="0" lang="en-US" sz="20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5800" y="0"/>
            <a:ext cx="7772400" cy="609600"/>
          </a:xfrm>
        </p:spPr>
        <p:txBody>
          <a:bodyPr/>
          <a:lstStyle/>
          <a:p>
            <a:pPr eaLnBrk="1" fontAlgn="auto" hangingPunct="1">
              <a:spcAft>
                <a:spcPts val="0"/>
              </a:spcAft>
              <a:defRPr/>
            </a:pPr>
            <a:r>
              <a:rPr lang="es-ES_tradnl" sz="2400" smtClean="0"/>
              <a:t>YACIMIENTO U INFERIOR</a:t>
            </a:r>
          </a:p>
        </p:txBody>
      </p:sp>
      <p:graphicFrame>
        <p:nvGraphicFramePr>
          <p:cNvPr id="5" name="4 Tabla"/>
          <p:cNvGraphicFramePr>
            <a:graphicFrameLocks noGrp="1"/>
          </p:cNvGraphicFramePr>
          <p:nvPr/>
        </p:nvGraphicFramePr>
        <p:xfrm>
          <a:off x="609600" y="838200"/>
          <a:ext cx="8001000" cy="838201"/>
        </p:xfrm>
        <a:graphic>
          <a:graphicData uri="http://schemas.openxmlformats.org/drawingml/2006/table">
            <a:tbl>
              <a:tblPr/>
              <a:tblGrid>
                <a:gridCol w="649288"/>
                <a:gridCol w="1219200"/>
                <a:gridCol w="1220787"/>
                <a:gridCol w="1296988"/>
                <a:gridCol w="1298575"/>
                <a:gridCol w="1157287"/>
                <a:gridCol w="1158875"/>
              </a:tblGrid>
              <a:tr h="4841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LU</a:t>
                      </a:r>
                      <a:endParaRPr kumimoji="0" lang="en-US" sz="18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Porosidad</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Permeabilidad (mD)</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Salinidad de Agua</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Resistividad de Agua</a:t>
                      </a:r>
                      <a:endParaRPr kumimoji="0" lang="en-US" sz="18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°API</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Temperatura (°F)</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16 -21</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200 - 200</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16780 ppm</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0.15 ohm.m</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ＭＳ Ｐゴシック" pitchFamily="20" charset="-128"/>
                          <a:cs typeface="Times New Roman" pitchFamily="18" charset="0"/>
                        </a:rPr>
                        <a:t>17.8 - 21</a:t>
                      </a:r>
                      <a:endParaRPr kumimoji="0" lang="en-US" sz="1800" b="0" i="0" u="none" strike="noStrike" cap="none" normalizeH="0" baseline="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pitchFamily="34" charset="0"/>
                          <a:ea typeface="ＭＳ Ｐゴシック" pitchFamily="20" charset="-128"/>
                          <a:cs typeface="Times New Roman" pitchFamily="18" charset="0"/>
                        </a:rPr>
                        <a:t>220</a:t>
                      </a:r>
                      <a:endParaRPr kumimoji="0" lang="en-US" sz="1800" b="0" i="0" u="none" strike="noStrike" cap="none" normalizeH="0" baseline="0" dirty="0" smtClean="0">
                        <a:ln>
                          <a:noFill/>
                        </a:ln>
                        <a:solidFill>
                          <a:schemeClr val="tx1"/>
                        </a:solidFill>
                        <a:effectLst/>
                        <a:latin typeface="Times New Roman" pitchFamily="18" charset="0"/>
                        <a:ea typeface="宋体"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074" name="Object 4"/>
          <p:cNvGraphicFramePr>
            <a:graphicFrameLocks noChangeAspect="1"/>
          </p:cNvGraphicFramePr>
          <p:nvPr/>
        </p:nvGraphicFramePr>
        <p:xfrm>
          <a:off x="2057400" y="2667000"/>
          <a:ext cx="4800600" cy="3581400"/>
        </p:xfrm>
        <a:graphic>
          <a:graphicData uri="http://schemas.openxmlformats.org/presentationml/2006/ole">
            <p:oleObj spid="_x0000_s3074" name="Documento" r:id="rId4" imgW="4706112" imgH="3538728" progId="Word.Documen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685800"/>
            <a:ext cx="7772400" cy="685800"/>
          </a:xfrm>
        </p:spPr>
        <p:txBody>
          <a:bodyPr/>
          <a:lstStyle/>
          <a:p>
            <a:pPr eaLnBrk="1" hangingPunct="1"/>
            <a:r>
              <a:rPr lang="es-ES_tradnl" sz="3200" smtClean="0"/>
              <a:t>DAÑO DE FORMACI</a:t>
            </a:r>
            <a:r>
              <a:rPr lang="es-ES_tradnl" altLang="ja-JP" sz="3200" smtClean="0"/>
              <a:t>ÓN</a:t>
            </a:r>
            <a:endParaRPr lang="es-ES_tradnl" smtClean="0"/>
          </a:p>
        </p:txBody>
      </p:sp>
      <p:sp>
        <p:nvSpPr>
          <p:cNvPr id="12291" name="Rectangle 3"/>
          <p:cNvSpPr>
            <a:spLocks noGrp="1" noChangeArrowheads="1"/>
          </p:cNvSpPr>
          <p:nvPr>
            <p:ph idx="1"/>
          </p:nvPr>
        </p:nvSpPr>
        <p:spPr>
          <a:xfrm>
            <a:off x="685800" y="1447800"/>
            <a:ext cx="8153400" cy="5410200"/>
          </a:xfrm>
        </p:spPr>
        <p:txBody>
          <a:bodyPr/>
          <a:lstStyle/>
          <a:p>
            <a:pPr algn="just" eaLnBrk="1" hangingPunct="1">
              <a:lnSpc>
                <a:spcPct val="90000"/>
              </a:lnSpc>
            </a:pPr>
            <a:endParaRPr lang="es-EC" sz="1400" smtClean="0"/>
          </a:p>
          <a:p>
            <a:pPr algn="just" eaLnBrk="1" hangingPunct="1">
              <a:lnSpc>
                <a:spcPct val="90000"/>
              </a:lnSpc>
            </a:pPr>
            <a:r>
              <a:rPr lang="es-EC" sz="1800" smtClean="0"/>
              <a:t>El daño de formación puede ser el resultado de una alteración </a:t>
            </a:r>
            <a:r>
              <a:rPr lang="es-EC" sz="1800" b="1" smtClean="0"/>
              <a:t>física, química o bacterial </a:t>
            </a:r>
            <a:r>
              <a:rPr lang="es-EC" sz="1800" smtClean="0"/>
              <a:t>de la roca productora de una formación o de fluidos en situ debido a contacto con el fluido entero de trabajo o con los </a:t>
            </a:r>
            <a:r>
              <a:rPr lang="es-EC" sz="1800" b="1" smtClean="0"/>
              <a:t>componentes de fluidos </a:t>
            </a:r>
            <a:r>
              <a:rPr lang="es-EC" sz="1800" smtClean="0"/>
              <a:t>de perforación, completación y re-acondicionamiento.</a:t>
            </a:r>
          </a:p>
          <a:p>
            <a:pPr lvl="1" algn="just" eaLnBrk="1" hangingPunct="1">
              <a:lnSpc>
                <a:spcPct val="90000"/>
              </a:lnSpc>
              <a:buFont typeface="Wingdings 2" pitchFamily="18" charset="2"/>
              <a:buNone/>
            </a:pPr>
            <a:endParaRPr lang="es-EC" smtClean="0"/>
          </a:p>
          <a:p>
            <a:pPr lvl="1" algn="just" eaLnBrk="1" hangingPunct="1">
              <a:lnSpc>
                <a:spcPct val="90000"/>
              </a:lnSpc>
            </a:pPr>
            <a:r>
              <a:rPr lang="es-EC" smtClean="0"/>
              <a:t> Principales mecanismos de daño de formación.</a:t>
            </a:r>
          </a:p>
          <a:p>
            <a:pPr lvl="2" algn="just" eaLnBrk="1" hangingPunct="1">
              <a:lnSpc>
                <a:spcPct val="90000"/>
              </a:lnSpc>
            </a:pPr>
            <a:endParaRPr lang="es-EC" sz="2000" smtClean="0"/>
          </a:p>
          <a:p>
            <a:pPr lvl="3" algn="just" eaLnBrk="1" hangingPunct="1">
              <a:lnSpc>
                <a:spcPct val="90000"/>
              </a:lnSpc>
            </a:pPr>
            <a:r>
              <a:rPr lang="es-EC" sz="1800" smtClean="0"/>
              <a:t>1.	Incompatibilidades de fluido – fluido </a:t>
            </a:r>
          </a:p>
          <a:p>
            <a:pPr lvl="3" eaLnBrk="1" hangingPunct="1">
              <a:lnSpc>
                <a:spcPct val="90000"/>
              </a:lnSpc>
            </a:pPr>
            <a:r>
              <a:rPr lang="es-EC" sz="1800" smtClean="0"/>
              <a:t>2.	Incompatibilidades  de roca – fluido </a:t>
            </a:r>
          </a:p>
          <a:p>
            <a:pPr lvl="3" eaLnBrk="1" hangingPunct="1">
              <a:lnSpc>
                <a:spcPct val="90000"/>
              </a:lnSpc>
            </a:pPr>
            <a:r>
              <a:rPr lang="es-EC" sz="1800" smtClean="0"/>
              <a:t>3.	</a:t>
            </a:r>
            <a:r>
              <a:rPr lang="es-EC" sz="1800" b="1" smtClean="0"/>
              <a:t>Invasión de sólidos</a:t>
            </a:r>
          </a:p>
          <a:p>
            <a:pPr lvl="3" eaLnBrk="1" hangingPunct="1">
              <a:lnSpc>
                <a:spcPct val="90000"/>
              </a:lnSpc>
            </a:pPr>
            <a:r>
              <a:rPr lang="es-EC" sz="1800" smtClean="0"/>
              <a:t>4.	Trampa de fase/bloqueo  </a:t>
            </a:r>
          </a:p>
          <a:p>
            <a:pPr lvl="3" eaLnBrk="1" hangingPunct="1">
              <a:lnSpc>
                <a:spcPct val="90000"/>
              </a:lnSpc>
            </a:pPr>
            <a:r>
              <a:rPr lang="es-EC" sz="1800" smtClean="0"/>
              <a:t>5.	</a:t>
            </a:r>
            <a:r>
              <a:rPr lang="es-EC" sz="1800" b="1" smtClean="0"/>
              <a:t>Migración de finos</a:t>
            </a:r>
          </a:p>
          <a:p>
            <a:pPr lvl="3" eaLnBrk="1" hangingPunct="1">
              <a:lnSpc>
                <a:spcPct val="90000"/>
              </a:lnSpc>
            </a:pPr>
            <a:r>
              <a:rPr lang="es-EC" sz="1800" smtClean="0"/>
              <a:t>6.	Actividad biológica </a:t>
            </a:r>
          </a:p>
          <a:p>
            <a:pPr algn="just" eaLnBrk="1" hangingPunct="1">
              <a:lnSpc>
                <a:spcPct val="90000"/>
              </a:lnSpc>
              <a:buFontTx/>
              <a:buNone/>
            </a:pPr>
            <a:r>
              <a:rPr lang="es-EC" sz="2800" smtClean="0"/>
              <a:t> </a:t>
            </a:r>
          </a:p>
          <a:p>
            <a:pPr eaLnBrk="1" hangingPunct="1">
              <a:lnSpc>
                <a:spcPct val="90000"/>
              </a:lnSpc>
              <a:buFontTx/>
              <a:buNone/>
            </a:pP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10000"/>
                                  </p:stCondLst>
                                  <p:childTnLst>
                                    <p:anim calcmode="discrete" valueType="str">
                                      <p:cBhvr>
                                        <p:cTn id="6" dur="1000" fill="hold"/>
                                        <p:tgtEl>
                                          <p:spTgt spid="12291">
                                            <p:txEl>
                                              <p:pRg st="7" end="7"/>
                                            </p:tx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13000"/>
                            </p:stCondLst>
                            <p:childTnLst>
                              <p:par>
                                <p:cTn id="8" presetID="35" presetClass="emph" presetSubtype="0" repeatCount="3000" fill="hold" nodeType="afterEffect">
                                  <p:stCondLst>
                                    <p:cond delay="0"/>
                                  </p:stCondLst>
                                  <p:childTnLst>
                                    <p:anim calcmode="discrete" valueType="str">
                                      <p:cBhvr>
                                        <p:cTn id="9" dur="1000" fill="hold"/>
                                        <p:tgtEl>
                                          <p:spTgt spid="12291">
                                            <p:txEl>
                                              <p:pRg st="9" end="9"/>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eaLnBrk="1" hangingPunct="1"/>
            <a:r>
              <a:rPr lang="es-EC" sz="2400" b="1" smtClean="0">
                <a:solidFill>
                  <a:schemeClr val="tx1"/>
                </a:solidFill>
              </a:rPr>
              <a:t>En el año 2000,  City hizo analizar 10 núcleos, pertenecientes a la formación M1, del pozo Dorine 15</a:t>
            </a:r>
            <a:endParaRPr lang="es-ES_tradnl" sz="5400" b="1" smtClean="0">
              <a:solidFill>
                <a:schemeClr val="tx1"/>
              </a:solidFill>
            </a:endParaRPr>
          </a:p>
        </p:txBody>
      </p:sp>
      <p:sp>
        <p:nvSpPr>
          <p:cNvPr id="13315" name="Rectangle 3"/>
          <p:cNvSpPr>
            <a:spLocks noGrp="1" noChangeArrowheads="1"/>
          </p:cNvSpPr>
          <p:nvPr>
            <p:ph idx="1"/>
          </p:nvPr>
        </p:nvSpPr>
        <p:spPr>
          <a:xfrm>
            <a:off x="304800" y="1524000"/>
            <a:ext cx="8534400" cy="1905000"/>
          </a:xfrm>
        </p:spPr>
        <p:txBody>
          <a:bodyPr/>
          <a:lstStyle/>
          <a:p>
            <a:pPr algn="just" eaLnBrk="1" hangingPunct="1">
              <a:lnSpc>
                <a:spcPct val="90000"/>
              </a:lnSpc>
            </a:pPr>
            <a:r>
              <a:rPr lang="es-EC" sz="2800" b="1" smtClean="0"/>
              <a:t> </a:t>
            </a:r>
            <a:r>
              <a:rPr lang="es-EC" sz="1600" b="1" smtClean="0"/>
              <a:t>Se realizaron los siguientes análisis:</a:t>
            </a:r>
            <a:endParaRPr lang="es-EC" sz="2800" b="1" smtClean="0"/>
          </a:p>
          <a:p>
            <a:pPr lvl="3" algn="just" eaLnBrk="1" hangingPunct="1">
              <a:lnSpc>
                <a:spcPct val="90000"/>
              </a:lnSpc>
            </a:pPr>
            <a:r>
              <a:rPr lang="es-EC" sz="1800" b="1" smtClean="0"/>
              <a:t>1.	Análisis Rutinario de Núcleos</a:t>
            </a:r>
          </a:p>
          <a:p>
            <a:pPr lvl="3" eaLnBrk="1" hangingPunct="1">
              <a:lnSpc>
                <a:spcPct val="90000"/>
              </a:lnSpc>
            </a:pPr>
            <a:r>
              <a:rPr lang="es-EC" sz="1800" b="1" smtClean="0"/>
              <a:t>2.	Análisis de Sección Fina</a:t>
            </a:r>
          </a:p>
          <a:p>
            <a:pPr lvl="3" eaLnBrk="1" hangingPunct="1">
              <a:lnSpc>
                <a:spcPct val="90000"/>
              </a:lnSpc>
            </a:pPr>
            <a:r>
              <a:rPr lang="es-EC" sz="1800" b="1" smtClean="0"/>
              <a:t>3.	Análisis de Difracción de Rayos X</a:t>
            </a:r>
          </a:p>
          <a:p>
            <a:pPr lvl="3" eaLnBrk="1" hangingPunct="1">
              <a:lnSpc>
                <a:spcPct val="90000"/>
              </a:lnSpc>
            </a:pPr>
            <a:r>
              <a:rPr lang="es-EC" sz="1800" b="1" smtClean="0"/>
              <a:t>4.	Análisis de Escáneo Microscópico de Electrón</a:t>
            </a:r>
          </a:p>
          <a:p>
            <a:pPr lvl="1" algn="just" eaLnBrk="1" hangingPunct="1">
              <a:lnSpc>
                <a:spcPct val="90000"/>
              </a:lnSpc>
            </a:pPr>
            <a:endParaRPr lang="es-EC" sz="1800" smtClean="0"/>
          </a:p>
          <a:p>
            <a:pPr eaLnBrk="1" hangingPunct="1">
              <a:lnSpc>
                <a:spcPct val="90000"/>
              </a:lnSpc>
            </a:pPr>
            <a:endParaRPr lang="es-ES_tradnl" sz="2800" smtClean="0"/>
          </a:p>
        </p:txBody>
      </p:sp>
      <p:pic>
        <p:nvPicPr>
          <p:cNvPr id="4" name="Picture 5" descr="P:\fd98\Figure 3-18.tif"/>
          <p:cNvPicPr>
            <a:picLocks noChangeAspect="1" noChangeArrowheads="1"/>
          </p:cNvPicPr>
          <p:nvPr/>
        </p:nvPicPr>
        <p:blipFill>
          <a:blip r:embed="rId3"/>
          <a:srcRect/>
          <a:stretch>
            <a:fillRect/>
          </a:stretch>
        </p:blipFill>
        <p:spPr bwMode="auto">
          <a:xfrm>
            <a:off x="2209800" y="3657600"/>
            <a:ext cx="4495800" cy="2805113"/>
          </a:xfrm>
          <a:prstGeom prst="rect">
            <a:avLst/>
          </a:prstGeom>
          <a:noFill/>
          <a:ln w="9525">
            <a:solidFill>
              <a:srgbClr val="FC0128"/>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Flow</Template>
  <TotalTime>1297</TotalTime>
  <Words>3855</Words>
  <Application>Microsoft PowerPoint</Application>
  <PresentationFormat>Presentación en pantalla (4:3)</PresentationFormat>
  <Paragraphs>2021</Paragraphs>
  <Slides>36</Slides>
  <Notes>12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8" baseType="lpstr">
      <vt:lpstr>Arial</vt:lpstr>
      <vt:lpstr>ＭＳ Ｐゴシック</vt:lpstr>
      <vt:lpstr>Calibri</vt:lpstr>
      <vt:lpstr>Constantia</vt:lpstr>
      <vt:lpstr>Wingdings 2</vt:lpstr>
      <vt:lpstr>Times New Roman</vt:lpstr>
      <vt:lpstr>宋体</vt:lpstr>
      <vt:lpstr>Symbol</vt:lpstr>
      <vt:lpstr>ヒラギノ角ゴ Pro W3</vt:lpstr>
      <vt:lpstr>Verdana</vt:lpstr>
      <vt:lpstr>Flujo</vt:lpstr>
      <vt:lpstr>Documento de MS Word</vt:lpstr>
      <vt:lpstr>Análisis de un Fluido de Completación y Re-acondicionamiento de Pozos para  Determinar si Previene el Daño de Formación en los Campos Fanny y Dorine </vt:lpstr>
      <vt:lpstr>FLUIDO LIMPIO</vt:lpstr>
      <vt:lpstr>OBJETIVO</vt:lpstr>
      <vt:lpstr>Campo de acción</vt:lpstr>
      <vt:lpstr>1. DESCRIPCIÓN Y CARACTERIZACIÓN DE LOS CAMPOS FANNY Y DORINE </vt:lpstr>
      <vt:lpstr>YACIMIENTO M1</vt:lpstr>
      <vt:lpstr>YACIMIENTO U INFERIOR</vt:lpstr>
      <vt:lpstr>DAÑO DE FORMACIÓN</vt:lpstr>
      <vt:lpstr>En el año 2000,  City hizo analizar 10 núcleos, pertenecientes a la formación M1, del pozo Dorine 15</vt:lpstr>
      <vt:lpstr>FLUIDOS DE COMPLETACIÓN Y RE-ACONDICIONAMIENTO:</vt:lpstr>
      <vt:lpstr>FUNCIONES DE FLUIDOS DE COMPLETACIÓN Y RE-ACONDICIONAMIENTO</vt:lpstr>
      <vt:lpstr>DESCRIPCIÓN DEL FLUIDO</vt:lpstr>
      <vt:lpstr>PRUEBAS DE COMPATIBILIDAD</vt:lpstr>
      <vt:lpstr>PRUEBAS DE PERMEABILIDAD</vt:lpstr>
      <vt:lpstr>Diapositiva 15</vt:lpstr>
      <vt:lpstr>Diapositiva 16</vt:lpstr>
      <vt:lpstr>Diapositiva 17</vt:lpstr>
      <vt:lpstr>Diapositiva 18</vt:lpstr>
      <vt:lpstr>Diapositiva 19</vt:lpstr>
      <vt:lpstr>Diapositiva 20</vt:lpstr>
      <vt:lpstr>Diapositiva 21</vt:lpstr>
      <vt:lpstr>Diapositiva 22</vt:lpstr>
      <vt:lpstr>Diapositiva 23</vt:lpstr>
      <vt:lpstr>PRUEBAS DE POZOS</vt:lpstr>
      <vt:lpstr>Diapositiva 25</vt:lpstr>
      <vt:lpstr>Diapositiva 26</vt:lpstr>
      <vt:lpstr>Diapositiva 27</vt:lpstr>
      <vt:lpstr>INDICE DE PRODUCTIVIDAD</vt:lpstr>
      <vt:lpstr>INDICE DE PRODUCTIVIDAD</vt:lpstr>
      <vt:lpstr>Daño</vt:lpstr>
      <vt:lpstr>ANALISIS ECONOMICO</vt:lpstr>
      <vt:lpstr>ANALISIS ECONOMICO  Re-acondicionamiento</vt:lpstr>
      <vt:lpstr>COMPARACION PRODUCCION TEORICA vs. REAL</vt:lpstr>
      <vt:lpstr>Diapositiva 34</vt:lpstr>
      <vt:lpstr>CONCLUSIONES</vt:lpstr>
      <vt:lpstr>RECOMENDACIONES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un Fluido de Completación y Re-acondicionamiento de Pozos para  Determinar si Previene el Daño de Formación en los Campos Fanny y Dorine” </dc:title>
  <dc:creator>..... .....</dc:creator>
  <cp:lastModifiedBy>Administrador</cp:lastModifiedBy>
  <cp:revision>120</cp:revision>
  <dcterms:created xsi:type="dcterms:W3CDTF">2008-07-07T20:39:39Z</dcterms:created>
  <dcterms:modified xsi:type="dcterms:W3CDTF">2009-12-21T19:12:51Z</dcterms:modified>
</cp:coreProperties>
</file>