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57" r:id="rId4"/>
    <p:sldId id="258" r:id="rId5"/>
    <p:sldId id="259" r:id="rId6"/>
    <p:sldId id="260" r:id="rId7"/>
    <p:sldId id="261" r:id="rId8"/>
    <p:sldId id="262"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8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0" d="100"/>
          <a:sy n="60" d="100"/>
        </p:scale>
        <p:origin x="-606"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0A8DC095-DE4D-4FF7-8610-C8F9F86DBA45}" type="slidenum">
              <a:rPr lang="es-ES"/>
              <a:pPr>
                <a:defRPr/>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6027FA5E-74D7-4680-880B-B2FC7EEF02E9}" type="slidenum">
              <a:rPr lang="es-ES"/>
              <a:pPr>
                <a:defRPr/>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38BE0DDA-4957-461A-85D8-8774116DC119}" type="slidenum">
              <a:rPr lang="es-ES"/>
              <a:pPr>
                <a:defRPr/>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5290853F-4CC2-478B-BFEE-EFDC0BC17BE7}" type="slidenum">
              <a:rPr lang="es-ES"/>
              <a:pPr>
                <a:defRPr/>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64A2A726-BB49-4398-9486-4FDE0CC89F73}" type="slidenum">
              <a:rPr lang="es-ES"/>
              <a:pPr>
                <a:defRPr/>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94DEE197-4D1E-4E76-9918-19072F9F7D78}" type="slidenum">
              <a:rPr lang="es-ES"/>
              <a:pPr>
                <a:defRPr/>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Rectangle 4"/>
          <p:cNvSpPr>
            <a:spLocks noGrp="1" noChangeArrowheads="1"/>
          </p:cNvSpPr>
          <p:nvPr>
            <p:ph type="dt" sz="half" idx="10"/>
          </p:nvPr>
        </p:nvSpPr>
        <p:spPr>
          <a:ln/>
        </p:spPr>
        <p:txBody>
          <a:bodyPr/>
          <a:lstStyle>
            <a:lvl1pPr>
              <a:defRPr/>
            </a:lvl1pPr>
          </a:lstStyle>
          <a:p>
            <a:pPr>
              <a:defRPr/>
            </a:pPr>
            <a:endParaRPr lang="es-ES"/>
          </a:p>
        </p:txBody>
      </p:sp>
      <p:sp>
        <p:nvSpPr>
          <p:cNvPr id="8" name="Rectangle 5"/>
          <p:cNvSpPr>
            <a:spLocks noGrp="1" noChangeArrowheads="1"/>
          </p:cNvSpPr>
          <p:nvPr>
            <p:ph type="ftr" sz="quarter" idx="11"/>
          </p:nvPr>
        </p:nvSpPr>
        <p:spPr>
          <a:ln/>
        </p:spPr>
        <p:txBody>
          <a:bodyPr/>
          <a:lstStyle>
            <a:lvl1pPr>
              <a:defRPr/>
            </a:lvl1pPr>
          </a:lstStyle>
          <a:p>
            <a:pPr>
              <a:defRPr/>
            </a:pPr>
            <a:endParaRPr lang="es-ES"/>
          </a:p>
        </p:txBody>
      </p:sp>
      <p:sp>
        <p:nvSpPr>
          <p:cNvPr id="9" name="Rectangle 6"/>
          <p:cNvSpPr>
            <a:spLocks noGrp="1" noChangeArrowheads="1"/>
          </p:cNvSpPr>
          <p:nvPr>
            <p:ph type="sldNum" sz="quarter" idx="12"/>
          </p:nvPr>
        </p:nvSpPr>
        <p:spPr>
          <a:ln/>
        </p:spPr>
        <p:txBody>
          <a:bodyPr/>
          <a:lstStyle>
            <a:lvl1pPr>
              <a:defRPr/>
            </a:lvl1pPr>
          </a:lstStyle>
          <a:p>
            <a:pPr>
              <a:defRPr/>
            </a:pPr>
            <a:fld id="{AE07EDA8-7B2D-4967-991B-7DE29CD08C02}" type="slidenum">
              <a:rPr lang="es-ES"/>
              <a:pPr>
                <a:defRPr/>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Rectangle 4"/>
          <p:cNvSpPr>
            <a:spLocks noGrp="1" noChangeArrowheads="1"/>
          </p:cNvSpPr>
          <p:nvPr>
            <p:ph type="dt" sz="half" idx="10"/>
          </p:nvPr>
        </p:nvSpPr>
        <p:spPr>
          <a:ln/>
        </p:spPr>
        <p:txBody>
          <a:bodyPr/>
          <a:lstStyle>
            <a:lvl1pPr>
              <a:defRPr/>
            </a:lvl1pPr>
          </a:lstStyle>
          <a:p>
            <a:pPr>
              <a:defRPr/>
            </a:pPr>
            <a:endParaRPr lang="es-ES"/>
          </a:p>
        </p:txBody>
      </p:sp>
      <p:sp>
        <p:nvSpPr>
          <p:cNvPr id="4" name="Rectangle 5"/>
          <p:cNvSpPr>
            <a:spLocks noGrp="1" noChangeArrowheads="1"/>
          </p:cNvSpPr>
          <p:nvPr>
            <p:ph type="ftr" sz="quarter" idx="11"/>
          </p:nvPr>
        </p:nvSpPr>
        <p:spPr>
          <a:ln/>
        </p:spPr>
        <p:txBody>
          <a:bodyPr/>
          <a:lstStyle>
            <a:lvl1pPr>
              <a:defRPr/>
            </a:lvl1pPr>
          </a:lstStyle>
          <a:p>
            <a:pPr>
              <a:defRPr/>
            </a:pPr>
            <a:endParaRPr lang="es-ES"/>
          </a:p>
        </p:txBody>
      </p:sp>
      <p:sp>
        <p:nvSpPr>
          <p:cNvPr id="5" name="Rectangle 6"/>
          <p:cNvSpPr>
            <a:spLocks noGrp="1" noChangeArrowheads="1"/>
          </p:cNvSpPr>
          <p:nvPr>
            <p:ph type="sldNum" sz="quarter" idx="12"/>
          </p:nvPr>
        </p:nvSpPr>
        <p:spPr>
          <a:ln/>
        </p:spPr>
        <p:txBody>
          <a:bodyPr/>
          <a:lstStyle>
            <a:lvl1pPr>
              <a:defRPr/>
            </a:lvl1pPr>
          </a:lstStyle>
          <a:p>
            <a:pPr>
              <a:defRPr/>
            </a:pPr>
            <a:fld id="{789B0943-E8D6-4840-8ECA-8776EDCE4D95}" type="slidenum">
              <a:rPr lang="es-ES"/>
              <a:pPr>
                <a:defRPr/>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p>
        </p:txBody>
      </p:sp>
      <p:sp>
        <p:nvSpPr>
          <p:cNvPr id="3" name="Rectangle 5"/>
          <p:cNvSpPr>
            <a:spLocks noGrp="1" noChangeArrowheads="1"/>
          </p:cNvSpPr>
          <p:nvPr>
            <p:ph type="ftr" sz="quarter" idx="11"/>
          </p:nvPr>
        </p:nvSpPr>
        <p:spPr>
          <a:ln/>
        </p:spPr>
        <p:txBody>
          <a:bodyPr/>
          <a:lstStyle>
            <a:lvl1pPr>
              <a:defRPr/>
            </a:lvl1pPr>
          </a:lstStyle>
          <a:p>
            <a:pPr>
              <a:defRPr/>
            </a:pPr>
            <a:endParaRPr lang="es-ES"/>
          </a:p>
        </p:txBody>
      </p:sp>
      <p:sp>
        <p:nvSpPr>
          <p:cNvPr id="4" name="Rectangle 6"/>
          <p:cNvSpPr>
            <a:spLocks noGrp="1" noChangeArrowheads="1"/>
          </p:cNvSpPr>
          <p:nvPr>
            <p:ph type="sldNum" sz="quarter" idx="12"/>
          </p:nvPr>
        </p:nvSpPr>
        <p:spPr>
          <a:ln/>
        </p:spPr>
        <p:txBody>
          <a:bodyPr/>
          <a:lstStyle>
            <a:lvl1pPr>
              <a:defRPr/>
            </a:lvl1pPr>
          </a:lstStyle>
          <a:p>
            <a:pPr>
              <a:defRPr/>
            </a:pPr>
            <a:fld id="{10288052-189C-4326-948E-1AD73F540BAD}" type="slidenum">
              <a:rPr lang="es-ES"/>
              <a:pPr>
                <a:defRPr/>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50DDE1F6-3E56-4181-AEDE-EF31AB00C7EE}" type="slidenum">
              <a:rPr lang="es-ES"/>
              <a:pPr>
                <a:defRPr/>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4B78ED12-7670-4AE0-9966-DCE5C7D7EF4D}" type="slidenum">
              <a:rPr lang="es-ES"/>
              <a:pPr>
                <a:defRPr/>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accent2"/>
            </a:gs>
          </a:gsLst>
          <a:lin ang="27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s-E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s-E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12A44764-BE2C-47FF-A637-2B32B913A4AC}" type="slidenum">
              <a:rPr lang="es-ES"/>
              <a:pPr>
                <a:defRPr/>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39750" y="476250"/>
            <a:ext cx="8280400" cy="5040313"/>
          </a:xfrm>
        </p:spPr>
        <p:txBody>
          <a:bodyPr/>
          <a:lstStyle/>
          <a:p>
            <a:pPr eaLnBrk="1" hangingPunct="1"/>
            <a:r>
              <a:rPr lang="es-EC" smtClean="0"/>
              <a:t>“Descripción y manejo de productos contaminantes, peligrosos o tóxicos utilizados en el hogar. Recomendaciones prácticas”</a:t>
            </a:r>
            <a:r>
              <a:rPr lang="es-ES" smtClean="0"/>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endParaRPr lang="es-ES" smtClean="0"/>
          </a:p>
        </p:txBody>
      </p:sp>
      <p:sp>
        <p:nvSpPr>
          <p:cNvPr id="11267" name="Rectangle 3"/>
          <p:cNvSpPr>
            <a:spLocks noGrp="1" noChangeArrowheads="1"/>
          </p:cNvSpPr>
          <p:nvPr>
            <p:ph type="body" idx="1"/>
          </p:nvPr>
        </p:nvSpPr>
        <p:spPr/>
        <p:txBody>
          <a:bodyPr/>
          <a:lstStyle/>
          <a:p>
            <a:pPr eaLnBrk="1" hangingPunct="1">
              <a:buFontTx/>
              <a:buNone/>
            </a:pPr>
            <a:r>
              <a:rPr lang="es-ES" smtClean="0"/>
              <a:t>Use pinturas con látex a base de agua que </a:t>
            </a:r>
          </a:p>
          <a:p>
            <a:pPr eaLnBrk="1" hangingPunct="1">
              <a:buFontTx/>
              <a:buNone/>
            </a:pPr>
            <a:r>
              <a:rPr lang="es-ES" smtClean="0"/>
              <a:t>1) no tengan ningún solvente,</a:t>
            </a:r>
          </a:p>
          <a:p>
            <a:pPr eaLnBrk="1" hangingPunct="1">
              <a:buFontTx/>
              <a:buNone/>
            </a:pPr>
            <a:r>
              <a:rPr lang="es-ES" smtClean="0"/>
              <a:t>2) que tengan un nivel cero o un nivel bajo de compuestos orgánicos volátiles (VOC)</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s-ES" sz="3200" b="1" smtClean="0"/>
              <a:t>Pesticidas y agroquímicos caseros</a:t>
            </a:r>
          </a:p>
        </p:txBody>
      </p:sp>
      <p:sp>
        <p:nvSpPr>
          <p:cNvPr id="12291" name="Rectangle 3"/>
          <p:cNvSpPr>
            <a:spLocks noGrp="1" noChangeArrowheads="1"/>
          </p:cNvSpPr>
          <p:nvPr>
            <p:ph type="body" idx="1"/>
          </p:nvPr>
        </p:nvSpPr>
        <p:spPr/>
        <p:txBody>
          <a:bodyPr/>
          <a:lstStyle/>
          <a:p>
            <a:pPr algn="just" eaLnBrk="1" hangingPunct="1">
              <a:lnSpc>
                <a:spcPct val="90000"/>
              </a:lnSpc>
            </a:pPr>
            <a:r>
              <a:rPr lang="es-ES" sz="2400" smtClean="0"/>
              <a:t>Si se tiene jardín en casa es normal utilizar productos químicos como fertilizante, pesticidas/insecticidas, herbicidas, fungicidas. Así mismo si se tiene mascotas se usa Shampoo y otros productos veterinarios para el cuidado de esta.</a:t>
            </a:r>
          </a:p>
          <a:p>
            <a:pPr algn="just" eaLnBrk="1" hangingPunct="1">
              <a:lnSpc>
                <a:spcPct val="90000"/>
              </a:lnSpc>
            </a:pPr>
            <a:r>
              <a:rPr lang="es-ES" sz="2400" smtClean="0"/>
              <a:t>No solo eso, sino que plagas como cucarachas, mosquitos, roedores, pulgas, etc, son generalmente combatidos con sustancias químicas de diferente toxicidad. Algunas de ellas incluso tienen la capacidad de producir la muerte en seres humanos, en especial, a los bebés y niños cuyos sistemas de defensas aún se encuentran en formación.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endParaRPr lang="es-ES" smtClean="0"/>
          </a:p>
        </p:txBody>
      </p:sp>
      <p:sp>
        <p:nvSpPr>
          <p:cNvPr id="13315" name="Rectangle 3"/>
          <p:cNvSpPr>
            <a:spLocks noGrp="1" noChangeArrowheads="1"/>
          </p:cNvSpPr>
          <p:nvPr>
            <p:ph type="body" idx="1"/>
          </p:nvPr>
        </p:nvSpPr>
        <p:spPr>
          <a:xfrm>
            <a:off x="827088" y="1341438"/>
            <a:ext cx="7427912" cy="4525962"/>
          </a:xfrm>
        </p:spPr>
        <p:txBody>
          <a:bodyPr/>
          <a:lstStyle/>
          <a:p>
            <a:pPr algn="just" eaLnBrk="1" hangingPunct="1"/>
            <a:r>
              <a:rPr lang="es-ES" sz="2600" smtClean="0"/>
              <a:t>El uso de pesticidas de la categoría I y II en ambientes interiores, está prohibido en muchos países debido a que se genera una acumulación de los mismos en estos espacios, especialmente en viviendas que no cuentan con una ventilación apropiada. Estos penetran al cuerpo por vía oral, respiratoria y a través de la piel, siendo los niños los principales afectados.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endParaRPr lang="es-ES" smtClean="0"/>
          </a:p>
        </p:txBody>
      </p:sp>
      <p:sp>
        <p:nvSpPr>
          <p:cNvPr id="14339" name="Rectangle 3"/>
          <p:cNvSpPr>
            <a:spLocks noGrp="1" noChangeArrowheads="1"/>
          </p:cNvSpPr>
          <p:nvPr>
            <p:ph type="body" idx="1"/>
          </p:nvPr>
        </p:nvSpPr>
        <p:spPr/>
        <p:txBody>
          <a:bodyPr/>
          <a:lstStyle/>
          <a:p>
            <a:pPr eaLnBrk="1" hangingPunct="1"/>
            <a:r>
              <a:rPr lang="es-ES" b="1" smtClean="0"/>
              <a:t>Pilas</a:t>
            </a:r>
          </a:p>
          <a:p>
            <a:pPr eaLnBrk="1" hangingPunct="1"/>
            <a:r>
              <a:rPr lang="es-ES" b="1" smtClean="0"/>
              <a:t>Baterías</a:t>
            </a:r>
          </a:p>
          <a:p>
            <a:pPr eaLnBrk="1" hangingPunct="1"/>
            <a:r>
              <a:rPr lang="es-ES" b="1" smtClean="0"/>
              <a:t>Equipos eléctricos</a:t>
            </a:r>
          </a:p>
          <a:p>
            <a:pPr eaLnBrk="1" hangingPunct="1"/>
            <a:r>
              <a:rPr lang="es-ES" b="1" smtClean="0"/>
              <a:t>Productos para automóviles </a:t>
            </a:r>
          </a:p>
          <a:p>
            <a:pPr eaLnBrk="1" hangingPunct="1"/>
            <a:r>
              <a:rPr lang="es-ES" b="1" smtClean="0"/>
              <a:t>Medicinas</a:t>
            </a:r>
            <a:endParaRPr lang="es-ES"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s-ES" sz="2800" b="1" smtClean="0"/>
              <a:t>Compuestos y sus efectos.</a:t>
            </a:r>
          </a:p>
        </p:txBody>
      </p:sp>
      <p:sp>
        <p:nvSpPr>
          <p:cNvPr id="15363" name="Rectangle 3"/>
          <p:cNvSpPr>
            <a:spLocks noGrp="1" noChangeArrowheads="1"/>
          </p:cNvSpPr>
          <p:nvPr>
            <p:ph type="body" idx="1"/>
          </p:nvPr>
        </p:nvSpPr>
        <p:spPr/>
        <p:txBody>
          <a:bodyPr/>
          <a:lstStyle/>
          <a:p>
            <a:pPr algn="just" eaLnBrk="1" hangingPunct="1">
              <a:lnSpc>
                <a:spcPct val="80000"/>
              </a:lnSpc>
            </a:pPr>
            <a:r>
              <a:rPr lang="es-ES" sz="2400" b="1" smtClean="0"/>
              <a:t>AMONIACO</a:t>
            </a:r>
            <a:r>
              <a:rPr lang="es-ES" sz="2400" smtClean="0"/>
              <a:t>: Se encuentra en productos de limpieza, fotocopiadoras e impresoras láser. Provoca daños en ojos, aparato respiratorio y piel. </a:t>
            </a:r>
            <a:endParaRPr lang="es-ES" sz="2400" b="1" smtClean="0"/>
          </a:p>
          <a:p>
            <a:pPr algn="just" eaLnBrk="1" hangingPunct="1">
              <a:lnSpc>
                <a:spcPct val="80000"/>
              </a:lnSpc>
            </a:pPr>
            <a:r>
              <a:rPr lang="es-ES" sz="2400" b="1" smtClean="0"/>
              <a:t>LEJIA:</a:t>
            </a:r>
            <a:r>
              <a:rPr lang="es-ES" sz="2400" smtClean="0"/>
              <a:t> Es muy corrosivo, puede provocar quemaduras o irritaciones en la piel, ojos y aparato respiratorio. Si se ingiere puede provocar edema pulmonar, vómitos y coma. Jamás se debe mezclar amoniaco y lejía, los humos que desprende la mezcla pueden ser mortales. </a:t>
            </a:r>
          </a:p>
          <a:p>
            <a:pPr algn="just" eaLnBrk="1" hangingPunct="1">
              <a:lnSpc>
                <a:spcPct val="80000"/>
              </a:lnSpc>
            </a:pPr>
            <a:r>
              <a:rPr lang="es-ES" sz="2400" b="1" smtClean="0"/>
              <a:t>BENCENO:</a:t>
            </a:r>
            <a:r>
              <a:rPr lang="es-ES" sz="2400" smtClean="0"/>
              <a:t> Procede del petróleo, podemos encontrarlo en fibras sintéticas, plásticos, decapantes y en el humo del tabaco. Provoca daños en el sistema nervioso, irritación en las vías respiratorias, puede atacar el sistema inmunitario y producir leucemia. </a:t>
            </a:r>
            <a:endParaRPr lang="es-ES" sz="2400" b="1" smtClean="0"/>
          </a:p>
          <a:p>
            <a:pPr algn="just" eaLnBrk="1" hangingPunct="1">
              <a:lnSpc>
                <a:spcPct val="80000"/>
              </a:lnSpc>
            </a:pPr>
            <a:r>
              <a:rPr lang="es-ES" sz="2400" b="1" smtClean="0"/>
              <a:t>CADMIO:</a:t>
            </a:r>
            <a:r>
              <a:rPr lang="es-ES" sz="2400" smtClean="0"/>
              <a:t> Se utiliza en pinturas o como protector contra el óxido. Es un metal pesado tóxico. </a:t>
            </a:r>
            <a:endParaRPr lang="es-ES" sz="2400" b="1"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endParaRPr lang="es-ES" smtClean="0"/>
          </a:p>
        </p:txBody>
      </p:sp>
      <p:sp>
        <p:nvSpPr>
          <p:cNvPr id="16387" name="Rectangle 3"/>
          <p:cNvSpPr>
            <a:spLocks noGrp="1" noChangeArrowheads="1"/>
          </p:cNvSpPr>
          <p:nvPr>
            <p:ph type="body" idx="1"/>
          </p:nvPr>
        </p:nvSpPr>
        <p:spPr/>
        <p:txBody>
          <a:bodyPr/>
          <a:lstStyle/>
          <a:p>
            <a:pPr algn="just" eaLnBrk="1" hangingPunct="1">
              <a:lnSpc>
                <a:spcPct val="90000"/>
              </a:lnSpc>
            </a:pPr>
            <a:r>
              <a:rPr lang="es-ES" sz="2400" b="1" smtClean="0"/>
              <a:t>COMPUESTOS ORGANOCLORADOS:</a:t>
            </a:r>
            <a:r>
              <a:rPr lang="es-ES" sz="2400" smtClean="0"/>
              <a:t> Se encuentran en plásticos, pinturas y disolventes. Pueden provocar aturdimientos, náuseas y vértigos.</a:t>
            </a:r>
          </a:p>
          <a:p>
            <a:pPr eaLnBrk="1" hangingPunct="1">
              <a:lnSpc>
                <a:spcPct val="90000"/>
              </a:lnSpc>
            </a:pPr>
            <a:r>
              <a:rPr lang="es-ES" sz="2400" b="1" smtClean="0"/>
              <a:t>FENOLES: </a:t>
            </a:r>
            <a:r>
              <a:rPr lang="es-ES" sz="2400" smtClean="0"/>
              <a:t>Se encuentran en desinfectantes, colas y preservantes de madera. Son muy tóxicos. </a:t>
            </a:r>
            <a:endParaRPr lang="es-ES" sz="2400" b="1" smtClean="0"/>
          </a:p>
          <a:p>
            <a:pPr eaLnBrk="1" hangingPunct="1">
              <a:lnSpc>
                <a:spcPct val="90000"/>
              </a:lnSpc>
            </a:pPr>
            <a:r>
              <a:rPr lang="es-ES" sz="2400" b="1" smtClean="0"/>
              <a:t>FIBRA DE VIDRIO:</a:t>
            </a:r>
            <a:r>
              <a:rPr lang="es-ES" sz="2400" smtClean="0"/>
              <a:t> Inhalada es peligrosa para la salud </a:t>
            </a:r>
            <a:endParaRPr lang="es-ES" sz="2400" b="1" smtClean="0"/>
          </a:p>
          <a:p>
            <a:pPr eaLnBrk="1" hangingPunct="1">
              <a:lnSpc>
                <a:spcPct val="90000"/>
              </a:lnSpc>
            </a:pPr>
            <a:r>
              <a:rPr lang="es-ES" sz="2400" b="1" smtClean="0"/>
              <a:t>FORMALDEHÍDOS:</a:t>
            </a:r>
            <a:r>
              <a:rPr lang="es-ES" sz="2400" smtClean="0"/>
              <a:t> Se encuentran en alfombras y moquetas, en materiales aislantes, tableros aglomerados y sustancias para el tratamiento de madera. provocan irritaciones en ojos, nariz, garganta y dolores de cabeza y asma. </a:t>
            </a:r>
          </a:p>
          <a:p>
            <a:pPr eaLnBrk="1" hangingPunct="1">
              <a:lnSpc>
                <a:spcPct val="90000"/>
              </a:lnSpc>
            </a:pPr>
            <a:endParaRPr lang="es-ES" sz="240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s-ES" b="1" smtClean="0"/>
              <a:t>Recomendaciones:</a:t>
            </a:r>
          </a:p>
        </p:txBody>
      </p:sp>
      <p:sp>
        <p:nvSpPr>
          <p:cNvPr id="17411" name="Rectangle 3"/>
          <p:cNvSpPr>
            <a:spLocks noGrp="1" noChangeArrowheads="1"/>
          </p:cNvSpPr>
          <p:nvPr>
            <p:ph type="body" idx="1"/>
          </p:nvPr>
        </p:nvSpPr>
        <p:spPr/>
        <p:txBody>
          <a:bodyPr/>
          <a:lstStyle/>
          <a:p>
            <a:pPr eaLnBrk="1" hangingPunct="1">
              <a:buFontTx/>
              <a:buNone/>
            </a:pPr>
            <a:r>
              <a:rPr lang="es-ES" sz="2800" smtClean="0"/>
              <a:t>1.-  Leer la etiqueta!</a:t>
            </a:r>
          </a:p>
          <a:p>
            <a:pPr eaLnBrk="1" hangingPunct="1"/>
            <a:r>
              <a:rPr lang="es-ES" sz="2400" smtClean="0"/>
              <a:t>En las etiquetas se encuentran las “señales” de peligrosidad que dan alguna idea de cuan peligroso es el producto. Los productos van de mayor a menor toxicidad posible según la etiqueta: </a:t>
            </a:r>
          </a:p>
          <a:p>
            <a:pPr eaLnBrk="1" hangingPunct="1"/>
            <a:r>
              <a:rPr lang="es-ES" sz="2400" smtClean="0"/>
              <a:t>Peligro - Cuidado - Precaución - Sin etiquetas</a:t>
            </a:r>
          </a:p>
          <a:p>
            <a:pPr eaLnBrk="1" hangingPunct="1"/>
            <a:r>
              <a:rPr lang="es-ES" sz="2400" smtClean="0"/>
              <a:t>Palabras adicionales que sirven para identificar productos peligrosos son </a:t>
            </a:r>
            <a:r>
              <a:rPr lang="es-ES" sz="2400" i="1" smtClean="0"/>
              <a:t>inflamables, corrosivas, volátiles, caustico, irritante, explosivo, </a:t>
            </a:r>
            <a:r>
              <a:rPr lang="es-ES" sz="2400" smtClean="0"/>
              <a:t>y </a:t>
            </a:r>
            <a:r>
              <a:rPr lang="es-ES" sz="2400" i="1" smtClean="0"/>
              <a:t>toxico</a:t>
            </a:r>
            <a:r>
              <a:rPr lang="es-ES" sz="2800" i="1" smtClean="0"/>
              <a:t>.</a:t>
            </a:r>
            <a:r>
              <a:rPr lang="es-ES" sz="2800" smtClean="0"/>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body" idx="1"/>
          </p:nvPr>
        </p:nvSpPr>
        <p:spPr>
          <a:xfrm>
            <a:off x="827088" y="1052513"/>
            <a:ext cx="7500937" cy="4857750"/>
          </a:xfrm>
        </p:spPr>
        <p:txBody>
          <a:bodyPr/>
          <a:lstStyle/>
          <a:p>
            <a:pPr algn="just" eaLnBrk="1" hangingPunct="1">
              <a:lnSpc>
                <a:spcPct val="80000"/>
              </a:lnSpc>
              <a:buFontTx/>
              <a:buNone/>
            </a:pPr>
            <a:r>
              <a:rPr lang="es-ES" sz="2500" smtClean="0"/>
              <a:t>2.- Comprar el producto correcto.</a:t>
            </a:r>
          </a:p>
          <a:p>
            <a:pPr algn="just" eaLnBrk="1" hangingPunct="1">
              <a:lnSpc>
                <a:spcPct val="80000"/>
              </a:lnSpc>
            </a:pPr>
            <a:r>
              <a:rPr lang="es-ES" sz="2500" smtClean="0"/>
              <a:t>Cuando compre productos de limpieza, busque palabras claves tales como: ingredientes naturales, no tóxicos, biodegradables, y con base cítrica. </a:t>
            </a:r>
          </a:p>
          <a:p>
            <a:pPr algn="just" eaLnBrk="1" hangingPunct="1">
              <a:lnSpc>
                <a:spcPct val="80000"/>
              </a:lnSpc>
            </a:pPr>
            <a:r>
              <a:rPr lang="es-ES" sz="2500" smtClean="0"/>
              <a:t>Use los productos según las instrucciones del fabricante y úselos para el fin fabricado.</a:t>
            </a:r>
          </a:p>
          <a:p>
            <a:pPr algn="just" eaLnBrk="1" hangingPunct="1">
              <a:lnSpc>
                <a:spcPct val="80000"/>
              </a:lnSpc>
              <a:buFontTx/>
              <a:buNone/>
            </a:pPr>
            <a:r>
              <a:rPr lang="es-ES" sz="2500" smtClean="0"/>
              <a:t>3.- Reduzca el número de productos que usa en su hogar para limpiar </a:t>
            </a:r>
          </a:p>
          <a:p>
            <a:pPr algn="just" eaLnBrk="1" hangingPunct="1">
              <a:lnSpc>
                <a:spcPct val="80000"/>
              </a:lnSpc>
              <a:buFontTx/>
              <a:buNone/>
            </a:pPr>
            <a:r>
              <a:rPr lang="es-ES" sz="2500" smtClean="0"/>
              <a:t>4.- Mantener los productos en sus envases originales.</a:t>
            </a:r>
          </a:p>
          <a:p>
            <a:pPr algn="just" eaLnBrk="1" hangingPunct="1">
              <a:lnSpc>
                <a:spcPct val="80000"/>
              </a:lnSpc>
              <a:buFontTx/>
              <a:buNone/>
            </a:pPr>
            <a:r>
              <a:rPr lang="es-ES" sz="2500" smtClean="0"/>
              <a:t>5.- Nunca mezclar los productos químicos.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type="body" idx="1"/>
          </p:nvPr>
        </p:nvSpPr>
        <p:spPr>
          <a:xfrm>
            <a:off x="684213" y="981075"/>
            <a:ext cx="7510462" cy="5029200"/>
          </a:xfrm>
        </p:spPr>
        <p:txBody>
          <a:bodyPr/>
          <a:lstStyle/>
          <a:p>
            <a:pPr algn="just" eaLnBrk="1" hangingPunct="1">
              <a:lnSpc>
                <a:spcPct val="90000"/>
              </a:lnSpc>
              <a:buFontTx/>
              <a:buNone/>
            </a:pPr>
            <a:r>
              <a:rPr lang="es-ES" sz="2500" smtClean="0"/>
              <a:t>6. Desechar cuidadosamente los productos peligrosos para el hogar.</a:t>
            </a:r>
          </a:p>
          <a:p>
            <a:pPr algn="just" eaLnBrk="1" hangingPunct="1">
              <a:lnSpc>
                <a:spcPct val="90000"/>
              </a:lnSpc>
              <a:buFontTx/>
              <a:buNone/>
            </a:pPr>
            <a:r>
              <a:rPr lang="es-ES" sz="2500" smtClean="0"/>
              <a:t>7. Algunas cosas como el aceite usado del motor, las baterías de automóviles, electrónicos y basura de equipo de cómputo, pueden reciclarse en los negocios locales.</a:t>
            </a:r>
          </a:p>
          <a:p>
            <a:pPr algn="just" eaLnBrk="1" hangingPunct="1">
              <a:lnSpc>
                <a:spcPct val="90000"/>
              </a:lnSpc>
              <a:buFontTx/>
              <a:buNone/>
            </a:pPr>
            <a:r>
              <a:rPr lang="es-ES" sz="2500" smtClean="0"/>
              <a:t>8. Use la cantidad recomendada y compre solo lo que necesita para reducir los desechos. Usando más no quiere decir que va obtener mejores resultados.</a:t>
            </a:r>
          </a:p>
          <a:p>
            <a:pPr algn="just" eaLnBrk="1" hangingPunct="1">
              <a:lnSpc>
                <a:spcPct val="90000"/>
              </a:lnSpc>
              <a:buFontTx/>
              <a:buNone/>
            </a:pPr>
            <a:r>
              <a:rPr lang="es-ES" sz="2500" smtClean="0"/>
              <a:t>9. Asegúrese de tener ventilación adecuada siempre que usa un producto de aerosol o uno que tiene un olor</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body" idx="1"/>
          </p:nvPr>
        </p:nvSpPr>
        <p:spPr/>
        <p:txBody>
          <a:bodyPr/>
          <a:lstStyle/>
          <a:p>
            <a:pPr eaLnBrk="1" hangingPunct="1"/>
            <a:endParaRPr lang="es-ES" smtClean="0"/>
          </a:p>
        </p:txBody>
      </p:sp>
      <p:sp>
        <p:nvSpPr>
          <p:cNvPr id="20483" name="WordArt 4"/>
          <p:cNvSpPr>
            <a:spLocks noChangeArrowheads="1" noChangeShapeType="1" noTextEdit="1"/>
          </p:cNvSpPr>
          <p:nvPr/>
        </p:nvSpPr>
        <p:spPr bwMode="auto">
          <a:xfrm>
            <a:off x="1547813" y="1700213"/>
            <a:ext cx="6192837" cy="3121025"/>
          </a:xfrm>
          <a:prstGeom prst="rect">
            <a:avLst/>
          </a:prstGeom>
        </p:spPr>
        <p:txBody>
          <a:bodyPr wrap="none" fromWordArt="1">
            <a:prstTxWarp prst="textDeflate">
              <a:avLst>
                <a:gd name="adj" fmla="val 26227"/>
              </a:avLst>
            </a:prstTxWarp>
          </a:bodyPr>
          <a:lstStyle/>
          <a:p>
            <a:pPr algn="ctr"/>
            <a:r>
              <a:rPr lang="es-ES" sz="3600" kern="10">
                <a:ln w="9525">
                  <a:solidFill>
                    <a:srgbClr val="000000"/>
                  </a:solidFill>
                  <a:round/>
                  <a:headEnd/>
                  <a:tailEnd/>
                </a:ln>
                <a:solidFill>
                  <a:srgbClr val="000000"/>
                </a:solidFill>
                <a:latin typeface="Impact"/>
              </a:rPr>
              <a:t>Gracias!</a:t>
            </a:r>
          </a:p>
        </p:txBody>
      </p:sp>
      <p:sp>
        <p:nvSpPr>
          <p:cNvPr id="20484" name="Rectangle 5"/>
          <p:cNvSpPr>
            <a:spLocks noGrp="1" noChangeArrowheads="1"/>
          </p:cNvSpPr>
          <p:nvPr>
            <p:ph type="title"/>
          </p:nvPr>
        </p:nvSpPr>
        <p:spPr/>
        <p:txBody>
          <a:bodyPr/>
          <a:lstStyle/>
          <a:p>
            <a:pPr eaLnBrk="1" hangingPunct="1"/>
            <a:endParaRPr lang="es-ES"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endParaRPr lang="es-ES" smtClean="0"/>
          </a:p>
        </p:txBody>
      </p:sp>
      <p:sp>
        <p:nvSpPr>
          <p:cNvPr id="3075" name="Rectangle 3"/>
          <p:cNvSpPr>
            <a:spLocks noGrp="1" noChangeArrowheads="1"/>
          </p:cNvSpPr>
          <p:nvPr>
            <p:ph type="body" idx="1"/>
          </p:nvPr>
        </p:nvSpPr>
        <p:spPr/>
        <p:txBody>
          <a:bodyPr/>
          <a:lstStyle/>
          <a:p>
            <a:pPr eaLnBrk="1" hangingPunct="1"/>
            <a:endParaRPr lang="es-ES" smtClean="0"/>
          </a:p>
        </p:txBody>
      </p:sp>
      <p:pic>
        <p:nvPicPr>
          <p:cNvPr id="3076" name="Imagen 1"/>
          <p:cNvPicPr>
            <a:picLocks noChangeAspect="1" noChangeArrowheads="1"/>
          </p:cNvPicPr>
          <p:nvPr/>
        </p:nvPicPr>
        <p:blipFill>
          <a:blip r:embed="rId2"/>
          <a:srcRect l="19786" t="25911" r="20987" b="10068"/>
          <a:stretch>
            <a:fillRect/>
          </a:stretch>
        </p:blipFill>
        <p:spPr bwMode="auto">
          <a:xfrm>
            <a:off x="468313" y="44450"/>
            <a:ext cx="8315325" cy="6745288"/>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s-ES" sz="3200" b="1" smtClean="0"/>
              <a:t>Desechos de los productos peligrosos del hogar.</a:t>
            </a:r>
            <a:endParaRPr lang="es-ES" sz="3200" smtClean="0"/>
          </a:p>
        </p:txBody>
      </p:sp>
      <p:sp>
        <p:nvSpPr>
          <p:cNvPr id="4099" name="Rectangle 3"/>
          <p:cNvSpPr>
            <a:spLocks noGrp="1" noChangeArrowheads="1"/>
          </p:cNvSpPr>
          <p:nvPr>
            <p:ph type="body" idx="1"/>
          </p:nvPr>
        </p:nvSpPr>
        <p:spPr>
          <a:xfrm>
            <a:off x="323850" y="1600200"/>
            <a:ext cx="8362950" cy="4525963"/>
          </a:xfrm>
        </p:spPr>
        <p:txBody>
          <a:bodyPr/>
          <a:lstStyle/>
          <a:p>
            <a:pPr algn="just" eaLnBrk="1" hangingPunct="1">
              <a:lnSpc>
                <a:spcPct val="80000"/>
              </a:lnSpc>
            </a:pPr>
            <a:r>
              <a:rPr lang="es-ES" sz="2400" smtClean="0"/>
              <a:t>Son cualquier material no deseado que no puede eliminarse con la basura regular de la casa, en el drenaje de la casa o de la calle, o en la tierra.</a:t>
            </a:r>
          </a:p>
          <a:p>
            <a:pPr algn="just" eaLnBrk="1" hangingPunct="1">
              <a:lnSpc>
                <a:spcPct val="80000"/>
              </a:lnSpc>
            </a:pPr>
            <a:r>
              <a:rPr lang="es-ES" sz="2400" smtClean="0"/>
              <a:t>Los derechos domésticos contaminantes son restos, sobrantes, así como la materia adherida a los contenedores del producto utilizado en el contexto doméstico.</a:t>
            </a:r>
          </a:p>
          <a:p>
            <a:pPr algn="just" eaLnBrk="1" hangingPunct="1">
              <a:lnSpc>
                <a:spcPct val="80000"/>
              </a:lnSpc>
            </a:pPr>
            <a:r>
              <a:rPr lang="es-ES" sz="2400" smtClean="0"/>
              <a:t>Las pilas y baterías con sus componentes de metales pesados son productos contaminantes 100% de su peso. Otros tipos de desechos traen consigo sólo pequeñas cantidades de residuos del producto original, como pueden ser los solventes que se utilizan para limpiar y adelgazar pinturas, los químicos tóxicos de los pesticidas, de la soda cáustica, los destapacaños, así como la variedad de productos para limpieza y el mantenimiento de la casa y los productos automotrices.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395288" y="765175"/>
            <a:ext cx="8229600" cy="5145088"/>
          </a:xfrm>
        </p:spPr>
        <p:txBody>
          <a:bodyPr/>
          <a:lstStyle/>
          <a:p>
            <a:pPr algn="just" eaLnBrk="1" hangingPunct="1">
              <a:lnSpc>
                <a:spcPct val="90000"/>
              </a:lnSpc>
            </a:pPr>
            <a:r>
              <a:rPr lang="es-ES" sz="2400" smtClean="0"/>
              <a:t>Este conjunto de pequeñas dosis de una variedad de sustancias químicas, metales pesados y otros agentes, se empieza a liberar de sus contenedores cuando se comprimen en la compactación que realiza el camión recolector; después, en la que se realiza con maquinaria pesada al ser depositados en el vertedero y, por último, por el peso de la basura en el contexto del entierro. La humedad de la basura orgánica que también se libera con los procesos de compactación y otros líquidos presentes en la basura fresca son los responsables de diluir las sustancias y arrastrarlas hacia el fondo, donde se juntan. Es aquí donde nacen los lixiviados y sus características peligrosas que se derivan de la mezcla de las sustancias residuales de productos contaminantes.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68313" y="1700213"/>
            <a:ext cx="8229600" cy="2879725"/>
          </a:xfrm>
        </p:spPr>
        <p:txBody>
          <a:bodyPr/>
          <a:lstStyle/>
          <a:p>
            <a:pPr eaLnBrk="1" hangingPunct="1"/>
            <a:r>
              <a:rPr lang="es-ES" smtClean="0"/>
              <a:t>Principales productos tóxicos y contaminantes comúnmente utilizados en el hogar.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s-ES" sz="3200" b="1" smtClean="0"/>
              <a:t>Limpieza y mantenimiento</a:t>
            </a:r>
          </a:p>
        </p:txBody>
      </p:sp>
      <p:sp>
        <p:nvSpPr>
          <p:cNvPr id="7171" name="Rectangle 3"/>
          <p:cNvSpPr>
            <a:spLocks noGrp="1" noChangeArrowheads="1"/>
          </p:cNvSpPr>
          <p:nvPr>
            <p:ph type="body" idx="1"/>
          </p:nvPr>
        </p:nvSpPr>
        <p:spPr>
          <a:xfrm>
            <a:off x="457200" y="1484313"/>
            <a:ext cx="8218488" cy="4741862"/>
          </a:xfrm>
        </p:spPr>
        <p:txBody>
          <a:bodyPr/>
          <a:lstStyle/>
          <a:p>
            <a:pPr algn="just" eaLnBrk="1" hangingPunct="1">
              <a:lnSpc>
                <a:spcPct val="80000"/>
              </a:lnSpc>
            </a:pPr>
            <a:r>
              <a:rPr lang="es-ES" sz="2400" smtClean="0"/>
              <a:t>Contienen ingredientes peligrosos tales como solventes orgánicos y petróleo destilado.</a:t>
            </a:r>
          </a:p>
          <a:p>
            <a:pPr algn="just" eaLnBrk="1" hangingPunct="1">
              <a:lnSpc>
                <a:spcPct val="80000"/>
              </a:lnSpc>
            </a:pPr>
            <a:r>
              <a:rPr lang="es-ES" sz="2400" smtClean="0"/>
              <a:t>Algunos ingredientes presentes en los limpiadores domésticos causan cáncer en animales, y se sospecha que pueden causar cáncer en humanos.</a:t>
            </a:r>
          </a:p>
          <a:p>
            <a:pPr algn="just" eaLnBrk="1" hangingPunct="1">
              <a:lnSpc>
                <a:spcPct val="80000"/>
              </a:lnSpc>
            </a:pPr>
            <a:r>
              <a:rPr lang="es-ES" sz="2400" smtClean="0"/>
              <a:t>Pueden ser dañinos a niños aun no nacidos. Razón por la cual se les advierte a las mujeres embarazadas que reduzcan el uso de químicas domésticos.</a:t>
            </a:r>
          </a:p>
          <a:p>
            <a:pPr algn="just" eaLnBrk="1" hangingPunct="1">
              <a:lnSpc>
                <a:spcPct val="80000"/>
              </a:lnSpc>
            </a:pPr>
            <a:r>
              <a:rPr lang="es-ES" sz="2400" smtClean="0"/>
              <a:t>Los síntomas que pueden presentar algunas personas expuestas a los limpiadores domésticos incluyen: dolores de cabeza, fatiga, ardor de ojos, molestias nasales, y salpullidos. Estos síntomas usualmente ocurren inmediatamente o al corto tiempo de usar el producto.</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s-ES" sz="3200" b="1" smtClean="0"/>
              <a:t>Cosméticos y de higiene personal</a:t>
            </a:r>
          </a:p>
        </p:txBody>
      </p:sp>
      <p:sp>
        <p:nvSpPr>
          <p:cNvPr id="8195" name="Rectangle 3"/>
          <p:cNvSpPr>
            <a:spLocks noGrp="1" noChangeArrowheads="1"/>
          </p:cNvSpPr>
          <p:nvPr>
            <p:ph type="body" idx="1"/>
          </p:nvPr>
        </p:nvSpPr>
        <p:spPr/>
        <p:txBody>
          <a:bodyPr/>
          <a:lstStyle/>
          <a:p>
            <a:pPr algn="just" eaLnBrk="1" hangingPunct="1">
              <a:lnSpc>
                <a:spcPct val="90000"/>
              </a:lnSpc>
            </a:pPr>
            <a:r>
              <a:rPr lang="es-ES" sz="2400" smtClean="0"/>
              <a:t>Muchos de estos productos tienen componentes tóxicos que pueden afectar la salud del usuario. Por ello existen diversas organizaciones que se encargan de difundir investigaciones sobre estos compuestos. </a:t>
            </a:r>
          </a:p>
          <a:p>
            <a:pPr algn="just" eaLnBrk="1" hangingPunct="1">
              <a:lnSpc>
                <a:spcPct val="90000"/>
              </a:lnSpc>
            </a:pPr>
            <a:r>
              <a:rPr lang="es-ES" sz="2400" smtClean="0"/>
              <a:t>Por ejemplo la coalición para la Prevención del Cáncer suministra una lista de las sustancias presentes en algunos cosméticos y clasificados como perturbadores endocrinos (Compuestos químicos que presentan en común la propiedad de alterar el equilibrio hormonal del sistema endocrino de los organismos). como:</a:t>
            </a:r>
          </a:p>
          <a:p>
            <a:pPr algn="just" eaLnBrk="1" hangingPunct="1">
              <a:lnSpc>
                <a:spcPct val="90000"/>
              </a:lnSpc>
            </a:pPr>
            <a:r>
              <a:rPr lang="es-ES" sz="2400" smtClean="0"/>
              <a:t>Butil benzil ftalato, dibutil ftalato, dietil ftalato, benzofenona-3, HMS, parabenos, rsorcinol, octil-dimetil-PABA (od-PABA), etc.</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body" idx="1"/>
          </p:nvPr>
        </p:nvSpPr>
        <p:spPr>
          <a:xfrm>
            <a:off x="457200" y="836613"/>
            <a:ext cx="8229600" cy="5289550"/>
          </a:xfrm>
        </p:spPr>
        <p:txBody>
          <a:bodyPr/>
          <a:lstStyle/>
          <a:p>
            <a:pPr algn="just" eaLnBrk="1" hangingPunct="1">
              <a:lnSpc>
                <a:spcPct val="90000"/>
              </a:lnSpc>
            </a:pPr>
            <a:r>
              <a:rPr lang="es-ES" sz="2400" smtClean="0"/>
              <a:t>En los Shampoo, cremas dentales, antitranspirantes y demás se encuentran otros productos tóxicos, como son: Propilen glicol, petrolatum, triclosan, DEA, sacarina, etc.</a:t>
            </a:r>
          </a:p>
          <a:p>
            <a:pPr algn="just" eaLnBrk="1" hangingPunct="1">
              <a:lnSpc>
                <a:spcPct val="90000"/>
              </a:lnSpc>
            </a:pPr>
            <a:r>
              <a:rPr lang="es-ES" sz="2400" smtClean="0"/>
              <a:t>La DEA, y otros ingredientes  a base de la misma, son ampliamente usados en cosméticos. Se los utilizan como emulsificantes o formadores de espuma, y hacen parte (1-5%) de la composición de muchos productos. Se cree que incrementa el riesgo de aparición de cáncer en animales de laboratorio, algunos estudios sugieren que los efectos podrían estar relacionados con niveles residuales de DEA, pero no se ha establecido una relación entre el DEA y aparición de cáncer en humanos.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s-ES" sz="3200" b="1" smtClean="0"/>
              <a:t>Pinturas y productos relacionados</a:t>
            </a:r>
          </a:p>
        </p:txBody>
      </p:sp>
      <p:sp>
        <p:nvSpPr>
          <p:cNvPr id="10243" name="Rectangle 3"/>
          <p:cNvSpPr>
            <a:spLocks noGrp="1" noChangeArrowheads="1"/>
          </p:cNvSpPr>
          <p:nvPr>
            <p:ph type="body" idx="1"/>
          </p:nvPr>
        </p:nvSpPr>
        <p:spPr>
          <a:xfrm>
            <a:off x="468313" y="1412875"/>
            <a:ext cx="8064500" cy="4857750"/>
          </a:xfrm>
        </p:spPr>
        <p:txBody>
          <a:bodyPr/>
          <a:lstStyle/>
          <a:p>
            <a:pPr algn="just" eaLnBrk="1" hangingPunct="1">
              <a:lnSpc>
                <a:spcPct val="90000"/>
              </a:lnSpc>
            </a:pPr>
            <a:r>
              <a:rPr lang="es-ES" sz="2500" smtClean="0"/>
              <a:t>Se conoce que algunos de los compuestos de las pinturas son perjudiciales para la salud; la toxicidad de estas puede incrementarse en función al lugar de fabricación. Pero igual o más tóxicos que las pinturas, son los productos que se utilizan para su disolución.</a:t>
            </a:r>
          </a:p>
          <a:p>
            <a:pPr algn="just" eaLnBrk="1" hangingPunct="1">
              <a:lnSpc>
                <a:spcPct val="90000"/>
              </a:lnSpc>
            </a:pPr>
            <a:r>
              <a:rPr lang="es-ES" sz="2500" smtClean="0"/>
              <a:t>La exposición a los solventes utilizados al interior de las edificaciones ha sido relacionada con diferentes trastornos de la salud. Los solventes son hidrocarburos, algunos son clorados (recordar que los órgano-clorados son casi siempre compuestos de alta toxicidad), usados en la fabricación, remoción y preparación de pinturas, esmaltes para uñas, etc. </a:t>
            </a:r>
          </a:p>
        </p:txBody>
      </p:sp>
    </p:spTree>
  </p:cSld>
  <p:clrMapOvr>
    <a:masterClrMapping/>
  </p:clrMapOvr>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30</TotalTime>
  <Words>1443</Words>
  <Application>Microsoft Office PowerPoint</Application>
  <PresentationFormat>Presentación en pantalla (4:3)</PresentationFormat>
  <Paragraphs>58</Paragraphs>
  <Slides>19</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19</vt:i4>
      </vt:variant>
    </vt:vector>
  </HeadingPairs>
  <TitlesOfParts>
    <vt:vector size="22" baseType="lpstr">
      <vt:lpstr>Arial</vt:lpstr>
      <vt:lpstr>Calibri</vt:lpstr>
      <vt:lpstr>Diseño predeterminado</vt:lpstr>
      <vt:lpstr>“Descripción y manejo de productos contaminantes, peligrosos o tóxicos utilizados en el hogar. Recomendaciones prácticas” </vt:lpstr>
      <vt:lpstr>Diapositiva 2</vt:lpstr>
      <vt:lpstr>Desechos de los productos peligrosos del hogar.</vt:lpstr>
      <vt:lpstr>Diapositiva 4</vt:lpstr>
      <vt:lpstr>Principales productos tóxicos y contaminantes comúnmente utilizados en el hogar.</vt:lpstr>
      <vt:lpstr>Limpieza y mantenimiento</vt:lpstr>
      <vt:lpstr>Cosméticos y de higiene personal</vt:lpstr>
      <vt:lpstr>Diapositiva 8</vt:lpstr>
      <vt:lpstr>Pinturas y productos relacionados</vt:lpstr>
      <vt:lpstr>Diapositiva 10</vt:lpstr>
      <vt:lpstr>Pesticidas y agroquímicos caseros</vt:lpstr>
      <vt:lpstr>Diapositiva 12</vt:lpstr>
      <vt:lpstr>Diapositiva 13</vt:lpstr>
      <vt:lpstr>Compuestos y sus efectos.</vt:lpstr>
      <vt:lpstr>Diapositiva 15</vt:lpstr>
      <vt:lpstr>Recomendaciones:</vt:lpstr>
      <vt:lpstr>Diapositiva 17</vt:lpstr>
      <vt:lpstr>Diapositiva 18</vt:lpstr>
      <vt:lpstr>Diapositiva 19</vt:lpstr>
    </vt:vector>
  </TitlesOfParts>
  <Company> Casa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Raul Serrano</dc:creator>
  <cp:lastModifiedBy>Administrador</cp:lastModifiedBy>
  <cp:revision>24</cp:revision>
  <dcterms:created xsi:type="dcterms:W3CDTF">2009-07-02T05:01:25Z</dcterms:created>
  <dcterms:modified xsi:type="dcterms:W3CDTF">2009-07-29T17:00:34Z</dcterms:modified>
</cp:coreProperties>
</file>