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59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54" autoAdjust="0"/>
    <p:restoredTop sz="94660"/>
  </p:normalViewPr>
  <p:slideViewPr>
    <p:cSldViewPr>
      <p:cViewPr varScale="1">
        <p:scale>
          <a:sx n="54" d="100"/>
          <a:sy n="54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9D83F-E72B-458E-AC5C-A7AF29835921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1647-4ABE-4ECA-B5F4-FA40A0E2E8E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3D5-43A3-46D9-AFCA-4B83BFF8F90A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D8EEC-9B2B-4515-ADE2-9765E015C95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FBB16-3151-452A-94B8-E6EAEAE99129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29488-E6DA-49F1-A919-04DDF3D3FAAC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43FB-AED3-4452-8F59-975D6B2627C9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BF5D1-8D43-4DF0-B34B-60450BA660C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8B4CC-DE13-4B79-A56B-270A6A46932F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FE53-0268-4417-A879-29936EDA1522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2D4B-5525-4AA1-AE88-836B67E3428A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B166-0A8F-4477-8288-9B82E558B7D9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06D8-1CDA-4569-9217-8BB45CD05A1F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8472-1547-451F-9E10-0A6D5C03129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3FD66-263C-4A44-84D6-42E4B018031B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ECEDE-3750-480E-8BCC-29F22AAFFA0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2123D-C2A4-46CC-8A6A-962E35456F89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A2051-4956-4018-88F2-D3557E3162BF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5919-D2CA-4D5B-AE61-069BE087C990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F8D1-5507-4A29-B80D-F1E9A025890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F051-1CC5-4A7D-98FB-D08236BFF6B6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9AE20-8A8B-4641-8E7C-11215CD72F58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C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C01062-39CD-4243-9E90-C6B1616F0ED3}" type="datetimeFigureOut">
              <a:rPr lang="es-EC"/>
              <a:pPr>
                <a:defRPr/>
              </a:pPr>
              <a:t>29/07/2009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3F28B5-BCFA-4D3E-840E-0A77E29910D9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cetmar.org/documentacion/imagenes/rasera.JPG" TargetMode="External"/><Relationship Id="rId5" Type="http://schemas.openxmlformats.org/officeDocument/2006/relationships/image" Target="../media/image4.jpeg"/><Relationship Id="rId4" Type="http://schemas.openxmlformats.org/officeDocument/2006/relationships/image" Target="http://www.cetmar.org/documentacion/imagenes/Barredera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F:\analisis%20de%20datos%20del%20petroleo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8029575" cy="3714750"/>
          </a:xfrm>
        </p:spPr>
        <p:txBody>
          <a:bodyPr/>
          <a:lstStyle/>
          <a:p>
            <a:pPr eaLnBrk="1" hangingPunct="1"/>
            <a:r>
              <a:rPr lang="es-EC" smtClean="0"/>
              <a:t> Características de la contaminación por hidrocarburos en la zona costera y marítima del Ecuador.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313" y="414337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C" dirty="0" smtClean="0"/>
              <a:t>SOFIA MÁRQUEZ ENRÍQUEZ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4" descr="C:\Users\Sophia\Desktop\CICLO DEL PETROLE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659812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71438" y="260350"/>
            <a:ext cx="8929687" cy="6169025"/>
          </a:xfrm>
        </p:spPr>
        <p:txBody>
          <a:bodyPr/>
          <a:lstStyle/>
          <a:p>
            <a:r>
              <a:rPr lang="es-EC" smtClean="0"/>
              <a:t>Sedimentación: Partículas más grandes que tienen la capacidad de hundirse y quedar en el fondo marino. </a:t>
            </a:r>
          </a:p>
          <a:p>
            <a:r>
              <a:rPr lang="es-EC" smtClean="0"/>
              <a:t>Oxidación: </a:t>
            </a:r>
            <a:r>
              <a:rPr lang="es-ES" smtClean="0"/>
              <a:t>Los hidrocarburos reaccionan con el oxígeno, formando alquitranes. Muchas de estas reacciones son promovidas por la acción de la luz solar.</a:t>
            </a:r>
          </a:p>
          <a:p>
            <a:r>
              <a:rPr lang="es-EC" smtClean="0"/>
              <a:t>Emulsificación: es la unión del hidrocarburo con el agua, </a:t>
            </a:r>
            <a:r>
              <a:rPr lang="es-ES" smtClean="0"/>
              <a:t>son extremadamente viscosas </a:t>
            </a:r>
          </a:p>
          <a:p>
            <a:r>
              <a:rPr lang="es-ES" smtClean="0"/>
              <a:t>Persisten en la superficie del agua ocasionando un retardo en el proceso para disipar el hidrocarburo.</a:t>
            </a:r>
            <a:endParaRPr lang="es-EC" smtClean="0"/>
          </a:p>
          <a:p>
            <a:pPr>
              <a:buFont typeface="Arial" charset="0"/>
              <a:buNone/>
            </a:pP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TECNICAS DE LIMPIEZA</a:t>
            </a: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285750" y="1285875"/>
            <a:ext cx="850106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5000"/>
              </a:spcBef>
              <a:buClr>
                <a:srgbClr val="FF0000"/>
              </a:buClr>
              <a:buSzPct val="75000"/>
              <a:buFont typeface="Arial" charset="0"/>
              <a:buNone/>
            </a:pPr>
            <a:r>
              <a:rPr lang="es-EC" smtClean="0"/>
              <a:t> Contención y recogida: L</a:t>
            </a:r>
            <a:r>
              <a:rPr lang="es-ES" smtClean="0"/>
              <a:t>imitar el área del buque mediante barreras y recuperarlo con raseras o espumaderas (sistemas que succionan y separan el petróleo del agua) por: Centrifugación, Bombeo, Adherencia, Fibras absorbentes .  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Clr>
                <a:srgbClr val="FF0000"/>
              </a:buClr>
              <a:buSzPct val="75000"/>
              <a:buFont typeface="Arial" charset="0"/>
              <a:buNone/>
            </a:pPr>
            <a:r>
              <a:rPr lang="es-ES" smtClean="0"/>
              <a:t> Estas técnicas no causan daños y son muy usadas, pero su eficiencia, aun en las mejores condiciones, sólo llega a un 10 - 15%. </a:t>
            </a:r>
            <a:endParaRPr lang="es-EC" smtClean="0"/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buClr>
                <a:srgbClr val="FF0000"/>
              </a:buClr>
              <a:buSzPct val="75000"/>
              <a:buFont typeface="Wingdings" pitchFamily="2" charset="2"/>
              <a:buNone/>
            </a:pP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Bom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3168650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8" descr="http://www.cetmar.org/documentacion/imagenes/Barredera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714875" y="571500"/>
            <a:ext cx="40322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http://www.cetmar.org/documentacion/imagenes/rasera.JPG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714875" y="3714750"/>
            <a:ext cx="38893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57188" y="3714750"/>
            <a:ext cx="3025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Bomba de succión para extraer el crudo de la superficie </a:t>
            </a:r>
          </a:p>
        </p:txBody>
      </p:sp>
      <p:sp>
        <p:nvSpPr>
          <p:cNvPr id="14342" name="Text Box 24"/>
          <p:cNvSpPr txBox="1">
            <a:spLocks noChangeArrowheads="1"/>
          </p:cNvSpPr>
          <p:nvPr/>
        </p:nvSpPr>
        <p:spPr bwMode="auto">
          <a:xfrm>
            <a:off x="4714875" y="2928938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Barreras de contención</a:t>
            </a:r>
          </a:p>
        </p:txBody>
      </p:sp>
      <p:sp>
        <p:nvSpPr>
          <p:cNvPr id="14343" name="Text Box 25"/>
          <p:cNvSpPr txBox="1">
            <a:spLocks noChangeArrowheads="1"/>
          </p:cNvSpPr>
          <p:nvPr/>
        </p:nvSpPr>
        <p:spPr bwMode="auto">
          <a:xfrm>
            <a:off x="3286125" y="57150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Calibri" pitchFamily="34" charset="0"/>
              </a:rPr>
              <a:t>Raseras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285750" y="357188"/>
            <a:ext cx="8572500" cy="6000750"/>
          </a:xfrm>
        </p:spPr>
        <p:txBody>
          <a:bodyPr/>
          <a:lstStyle/>
          <a:p>
            <a:r>
              <a:rPr lang="es-EC" smtClean="0"/>
              <a:t>Biodegradación: M</a:t>
            </a:r>
            <a:r>
              <a:rPr lang="es-ES" smtClean="0"/>
              <a:t>icroorganismos que pueden utilizar al hidrocarburo como una fuente de carbono y energía.</a:t>
            </a:r>
          </a:p>
          <a:p>
            <a:r>
              <a:rPr lang="es-ES" smtClean="0"/>
              <a:t>Alta presión: El agua se calienta hasta 60º C. y es rociada a 10-20 litros/minuto con un aspersor que opera entre 80 y 140 bar. </a:t>
            </a:r>
          </a:p>
          <a:p>
            <a:r>
              <a:rPr lang="es-ES" smtClean="0"/>
              <a:t>Ambientes tropicales y sub-tropicales el lavado con agua caliente es menos efectivo que en climas templados porque el hidrocarburo expuesto al sol se seca pegándose a las rocas.</a:t>
            </a:r>
          </a:p>
          <a:p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5" descr="C:\Users\Sophia\Desktop\bacteria_contra_petrole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44926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6 CuadroTexto"/>
          <p:cNvSpPr txBox="1">
            <a:spLocks noChangeArrowheads="1"/>
          </p:cNvSpPr>
          <p:nvPr/>
        </p:nvSpPr>
        <p:spPr bwMode="auto">
          <a:xfrm>
            <a:off x="0" y="292893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Biodegradación </a:t>
            </a:r>
          </a:p>
        </p:txBody>
      </p:sp>
      <p:pic>
        <p:nvPicPr>
          <p:cNvPr id="16388" name="Imagen 1" descr="Chorr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0"/>
            <a:ext cx="3643312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8 CuadroTexto"/>
          <p:cNvSpPr txBox="1">
            <a:spLocks noChangeArrowheads="1"/>
          </p:cNvSpPr>
          <p:nvPr/>
        </p:nvSpPr>
        <p:spPr bwMode="auto">
          <a:xfrm>
            <a:off x="5857875" y="442912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Alta presión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TOXICIDAD</a:t>
            </a:r>
          </a:p>
        </p:txBody>
      </p:sp>
      <p:sp>
        <p:nvSpPr>
          <p:cNvPr id="17411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972050"/>
          </a:xfrm>
        </p:spPr>
        <p:txBody>
          <a:bodyPr/>
          <a:lstStyle/>
          <a:p>
            <a:r>
              <a:rPr lang="es-ES" smtClean="0"/>
              <a:t>Aves: disminución de glóbulos rojos y glóbulos blancos, además de la imposibilidad de reproducción. </a:t>
            </a:r>
          </a:p>
          <a:p>
            <a:r>
              <a:rPr lang="es-ES" smtClean="0"/>
              <a:t>Salmones: inhibición del desarrollo testicular.</a:t>
            </a:r>
            <a:endParaRPr lang="es-EC" smtClean="0"/>
          </a:p>
          <a:p>
            <a:r>
              <a:rPr lang="es-ES" smtClean="0"/>
              <a:t>La muerte por neumonía muriendo en pocos días o semanas.</a:t>
            </a:r>
          </a:p>
          <a:p>
            <a:r>
              <a:rPr lang="es-ES" smtClean="0"/>
              <a:t>Ser humano: absorción en la piel, ingestión de comidas y bebidas y la inhalación.</a:t>
            </a: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smtClean="0"/>
              <a:t>Posibilidad de contacto de diferentes grupos de animales con una mancha de petróleo</a:t>
            </a:r>
            <a:endParaRPr lang="en-US" sz="3200" b="1" smtClean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571625"/>
            <a:ext cx="8229600" cy="4714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n 1" descr="C:\Users\Sophia\Desktop\jessica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C:\Users\Sophia\Desktop\cangrej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0"/>
            <a:ext cx="3929062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Sophia\Desktop\jessica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57563"/>
            <a:ext cx="450056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Users\Sophia\Desktop\jessica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38" y="2963863"/>
            <a:ext cx="3357562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7 Rectángulo"/>
          <p:cNvSpPr>
            <a:spLocks noChangeArrowheads="1"/>
          </p:cNvSpPr>
          <p:nvPr/>
        </p:nvSpPr>
        <p:spPr bwMode="auto">
          <a:xfrm>
            <a:off x="2500313" y="1000125"/>
            <a:ext cx="3286125" cy="9239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5400"/>
              <a:t>HELP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143372" y="4143380"/>
            <a:ext cx="1887003" cy="92333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Caso de Estudio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500063" y="1214438"/>
            <a:ext cx="8429625" cy="4857750"/>
          </a:xfrm>
        </p:spPr>
        <p:txBody>
          <a:bodyPr/>
          <a:lstStyle/>
          <a:p>
            <a:r>
              <a:rPr lang="es-ES" sz="2400" smtClean="0"/>
              <a:t>El buque Jessica, se varó a una milla y media de la bahía de Puerto Baquerizo Moreno, Isla San Cristóbal, produciéndose un derrame de 240.000 galones de diesel e IFO, causando un daño ecológico en varias playas de las islas Galápagos en Enero de 2001. </a:t>
            </a:r>
            <a:endParaRPr lang="es-EC" sz="2400" smtClean="0"/>
          </a:p>
          <a:p>
            <a:r>
              <a:rPr lang="es-ES" sz="2400" smtClean="0"/>
              <a:t>El daño ocasionado a corto plazo por el derrame tardará seis meses, pero a largo plazo podría ser en dos o tres años. </a:t>
            </a:r>
          </a:p>
          <a:p>
            <a:r>
              <a:rPr lang="es-ES" sz="2400" smtClean="0"/>
              <a:t>Tras dos semanas de trabajos de emergencia realizados por grupos ecuatorianos y estadounidenses, pudieron disminuir la crisis que se vivía en el archipiélago. Su tarea se vio aliviada por las corrientes marinas que llevaron la mancha mar adentro y casi no afectó a la fauna costera. </a:t>
            </a:r>
            <a:endParaRPr lang="es-EC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2543175"/>
          </a:xfrm>
        </p:spPr>
        <p:txBody>
          <a:bodyPr/>
          <a:lstStyle/>
          <a:p>
            <a:r>
              <a:rPr lang="es-ES" smtClean="0"/>
              <a:t>El </a:t>
            </a:r>
            <a:r>
              <a:rPr lang="es-ES" b="1" smtClean="0"/>
              <a:t>petróleo</a:t>
            </a:r>
            <a:r>
              <a:rPr lang="es-ES" smtClean="0"/>
              <a:t> es un líquido oleoso bituminoso de origen natural compuesto por diferentes sustancias orgánicas. También recibe los nombres de </a:t>
            </a:r>
            <a:r>
              <a:rPr lang="es-ES" b="1" smtClean="0"/>
              <a:t>petróleo crudo</a:t>
            </a:r>
            <a:r>
              <a:rPr lang="es-ES" smtClean="0"/>
              <a:t>, o simplemente </a:t>
            </a:r>
            <a:r>
              <a:rPr lang="es-ES" b="1" smtClean="0"/>
              <a:t>crudo</a:t>
            </a:r>
            <a:r>
              <a:rPr lang="es-ES" smtClean="0"/>
              <a:t>. </a:t>
            </a:r>
          </a:p>
          <a:p>
            <a:pPr>
              <a:buFont typeface="Arial" charset="0"/>
              <a:buNone/>
            </a:pP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3" descr="C:\Users\Sophia\Desktop\jessica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575" y="500063"/>
            <a:ext cx="850423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ANALISIS DE DATOS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mtClean="0">
                <a:hlinkClick r:id="rId2" action="ppaction://hlinkfile"/>
              </a:rPr>
              <a:t>F:\analisis de datos del petroleo.pdf</a:t>
            </a: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Conclusiones y Recomendaciones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428625" y="1214438"/>
            <a:ext cx="8501063" cy="5357812"/>
          </a:xfrm>
        </p:spPr>
        <p:txBody>
          <a:bodyPr/>
          <a:lstStyle/>
          <a:p>
            <a:r>
              <a:rPr lang="es-EC" sz="2400" smtClean="0"/>
              <a:t>Existen medidas de prevención para evitar que continúe el derrame de petróleo en el área afectada como son: la contención y recogida del crudo, la biodegradación, la incineración y la alta presión.</a:t>
            </a:r>
          </a:p>
          <a:p>
            <a:r>
              <a:rPr lang="es-EC" sz="2400" smtClean="0"/>
              <a:t>El país posee instituciones que ayudan a la prevención y al cuidado del medio ambiente, que gracias a estos organismos podemos seguir teniendo la biodiversidad que al Ecuador lo caracteriza.</a:t>
            </a:r>
          </a:p>
          <a:p>
            <a:r>
              <a:rPr lang="es-EC" sz="2400" smtClean="0"/>
              <a:t>El informe mostrado por el Banco Central del Ecuador nos demuestra que el país compra más producto caro  y lo vende a precio económico a nivel nacional dejando que el estado asuma con la diferencia y sea cancelada a Petroecuador. Aproximadamente el mes de Abril del 2009 el Estado cancelo a Petroecuador la cantidad de 115,000,000 de dólares.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Marcador de contenido"/>
          <p:cNvSpPr>
            <a:spLocks noGrp="1"/>
          </p:cNvSpPr>
          <p:nvPr>
            <p:ph idx="1"/>
          </p:nvPr>
        </p:nvSpPr>
        <p:spPr>
          <a:xfrm>
            <a:off x="285750" y="428625"/>
            <a:ext cx="8429625" cy="6072188"/>
          </a:xfrm>
        </p:spPr>
        <p:txBody>
          <a:bodyPr/>
          <a:lstStyle/>
          <a:p>
            <a:r>
              <a:rPr lang="es-EC" smtClean="0"/>
              <a:t>Todos los ciudadanos del Ecuador deberían ayudar a la conservación y preservación de la vida natural que poseemos.</a:t>
            </a:r>
          </a:p>
          <a:p>
            <a:r>
              <a:rPr lang="es-EC" smtClean="0"/>
              <a:t>Darles capacitación a los pescadores artesanales e industriales sobre los efectos del petróleo con relación al hombre y a la vida marina.</a:t>
            </a:r>
          </a:p>
          <a:p>
            <a:r>
              <a:rPr lang="es-EC" smtClean="0"/>
              <a:t>Monitorear constantemente: barcos de transporte – derrames de petróleos hasta 10 años – peces que puedan ser comercializados después de un derrame de petróleo.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3360" y="2428868"/>
            <a:ext cx="710197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GRACIAS !!!!!!!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INTRODUCCIÓN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Es considerado como uno de los recursos naturales más importantes de los últimos tiempos, su uso data desde hace más de 6000 años.</a:t>
            </a:r>
          </a:p>
          <a:p>
            <a:r>
              <a:rPr lang="es-ES" smtClean="0"/>
              <a:t>Los asirios y babilonios lo usaban para pegar ladrillos y piedra, los egipcios para engrasar pieles y las tribus precolombinas pintaban esculturas con él.</a:t>
            </a: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arcador de contenido"/>
          <p:cNvSpPr>
            <a:spLocks noGrp="1"/>
          </p:cNvSpPr>
          <p:nvPr>
            <p:ph idx="1"/>
          </p:nvPr>
        </p:nvSpPr>
        <p:spPr>
          <a:xfrm>
            <a:off x="214313" y="428625"/>
            <a:ext cx="8715375" cy="6215063"/>
          </a:xfrm>
        </p:spPr>
        <p:txBody>
          <a:bodyPr/>
          <a:lstStyle/>
          <a:p>
            <a:r>
              <a:rPr lang="es-ES" smtClean="0"/>
              <a:t>En 1859 cuando el Estadounidense Edwin Drake perfora el primer pozo petrolero en Pensilvania.</a:t>
            </a:r>
          </a:p>
          <a:p>
            <a:r>
              <a:rPr lang="es-ES" smtClean="0"/>
              <a:t>El motor de las economías mundiales al ser actor principal en el sector industrial, comercial y doméstico.</a:t>
            </a:r>
          </a:p>
          <a:p>
            <a:r>
              <a:rPr lang="es-ES" smtClean="0"/>
              <a:t>Las principales exportaciones son petróleo, bananas, camarones, flores y otros productos agrícola primarios. </a:t>
            </a:r>
          </a:p>
          <a:p>
            <a:r>
              <a:rPr lang="es-ES" smtClean="0"/>
              <a:t>derrames se deben: barcos contenedores de petróleo, que transportan el combustible en condiciones inadecuadas. </a:t>
            </a: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contenido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r>
              <a:rPr lang="es-ES" sz="2800" smtClean="0"/>
              <a:t>Instituciones ayudan a la preservación:  Ministerio del Ambiente; el Consejo Nacional de la Marina y Puertos; el Instituto Oceanográfico de la Armada; el Instituto Nacional de Meteorología e Hidrología; el Instituto Nacional de Pesca; el Programa de Manejo de Recursos Costeros (PMRC); la Comisión Mixta de Desarrollo Sustentable del Golfo de Guayaquil, la Autoridad Interinstitucional para el Manejo de la Reserva Marina de la Provincia de Galápagos y la Cancillería.</a:t>
            </a:r>
            <a:endParaRPr lang="es-EC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ANTECEDENTES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El primer pozo petrolero fue perforado en la región de la Costa en 1911. </a:t>
            </a:r>
          </a:p>
          <a:p>
            <a:r>
              <a:rPr lang="es-ES" smtClean="0"/>
              <a:t>En 1967 Texaco perforó el primer pozo comercial en la Amazonía, vertiendo 460 millones de barriles de petróleo durante 20 años.</a:t>
            </a:r>
          </a:p>
          <a:p>
            <a:r>
              <a:rPr lang="es-ES" smtClean="0"/>
              <a:t>1995 Texaco cancela 40 millones de dólares como parte de un trato con el gobierno. </a:t>
            </a:r>
          </a:p>
          <a:p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Marcador de contenido"/>
          <p:cNvSpPr>
            <a:spLocks noGrp="1"/>
          </p:cNvSpPr>
          <p:nvPr>
            <p:ph idx="1"/>
          </p:nvPr>
        </p:nvSpPr>
        <p:spPr>
          <a:xfrm>
            <a:off x="285750" y="357188"/>
            <a:ext cx="8501063" cy="5929312"/>
          </a:xfrm>
        </p:spPr>
        <p:txBody>
          <a:bodyPr/>
          <a:lstStyle/>
          <a:p>
            <a:r>
              <a:rPr lang="es-ES" smtClean="0"/>
              <a:t>En 1970, con el descubrimiento del campo Lago Agrio en la región amazónica.</a:t>
            </a:r>
          </a:p>
          <a:p>
            <a:r>
              <a:rPr lang="es-ES" smtClean="0"/>
              <a:t>En 1971 el Ecuador decide entrar a la OPEP, poner en vigencia la Ley de Hidrocarburos, crear la Corporación Estatal Petrolera Ecuatoriana e incrementar las regalías para el estado.</a:t>
            </a:r>
          </a:p>
          <a:p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mtClean="0"/>
              <a:t>ALCANCE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28625" y="1285875"/>
            <a:ext cx="8401050" cy="4972050"/>
          </a:xfrm>
        </p:spPr>
        <p:txBody>
          <a:bodyPr/>
          <a:lstStyle/>
          <a:p>
            <a:r>
              <a:rPr lang="es-ES" sz="2800" smtClean="0"/>
              <a:t>Se estima que de cada millón de toneladas de crudo embarcadas se vierte una tonelada.</a:t>
            </a:r>
            <a:endParaRPr lang="es-EC" sz="2800" smtClean="0"/>
          </a:p>
          <a:p>
            <a:r>
              <a:rPr lang="es-ES" sz="2800" smtClean="0"/>
              <a:t>Las características del comportamiento del hidrocarburo en el mar son: la gravedad específica, la destilación, la viscosidad y el punto de fluidez. </a:t>
            </a:r>
          </a:p>
          <a:p>
            <a:r>
              <a:rPr lang="es-ES" sz="2800" smtClean="0"/>
              <a:t>El proceso de contaminación en la etapa inicial de un derrame son: esparcimiento, evaporación, dispersión, emulsificación y disolución.</a:t>
            </a:r>
          </a:p>
          <a:p>
            <a:r>
              <a:rPr lang="es-ES" sz="2800" smtClean="0"/>
              <a:t>Los procesos a largo plazo son: oxidación, sedimentación y la biodegradación.</a:t>
            </a:r>
            <a:endParaRPr lang="es-EC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>
          <a:xfrm>
            <a:off x="357188" y="285750"/>
            <a:ext cx="8572500" cy="6286500"/>
          </a:xfrm>
        </p:spPr>
        <p:txBody>
          <a:bodyPr/>
          <a:lstStyle/>
          <a:p>
            <a:r>
              <a:rPr lang="es-EC" smtClean="0"/>
              <a:t>Esparcimiento: </a:t>
            </a:r>
            <a:r>
              <a:rPr lang="es-ES" smtClean="0"/>
              <a:t>el hidrocarburo a menor densidad, se extiende por encima de la superficie del agua como una mancha y forma franjas estrechas en dirección del viento y las corrientes. </a:t>
            </a:r>
          </a:p>
          <a:p>
            <a:r>
              <a:rPr lang="es-ES" smtClean="0"/>
              <a:t>Evaporación: El grado de esparcimiento inicial afecta la evaporación, cuanto más grande sea la mancha, más rápidamente se evaporan los componentes livianos. </a:t>
            </a:r>
          </a:p>
          <a:p>
            <a:endParaRPr lang="es-EC" smtClean="0"/>
          </a:p>
          <a:p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1132</Words>
  <Application>Microsoft Office PowerPoint</Application>
  <PresentationFormat>Presentación en pantalla (4:3)</PresentationFormat>
  <Paragraphs>61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Tema de Office</vt:lpstr>
      <vt:lpstr> Características de la contaminación por hidrocarburos en la zona costera y marítima del Ecuador. </vt:lpstr>
      <vt:lpstr>Diapositiva 2</vt:lpstr>
      <vt:lpstr>INTRODUCCIÓN</vt:lpstr>
      <vt:lpstr>Diapositiva 4</vt:lpstr>
      <vt:lpstr>Diapositiva 5</vt:lpstr>
      <vt:lpstr>ANTECEDENTES</vt:lpstr>
      <vt:lpstr>Diapositiva 7</vt:lpstr>
      <vt:lpstr>ALCANCE</vt:lpstr>
      <vt:lpstr>Diapositiva 9</vt:lpstr>
      <vt:lpstr>Diapositiva 10</vt:lpstr>
      <vt:lpstr>Diapositiva 11</vt:lpstr>
      <vt:lpstr>TECNICAS DE LIMPIEZA</vt:lpstr>
      <vt:lpstr>Diapositiva 13</vt:lpstr>
      <vt:lpstr>Diapositiva 14</vt:lpstr>
      <vt:lpstr>Diapositiva 15</vt:lpstr>
      <vt:lpstr>TOXICIDAD</vt:lpstr>
      <vt:lpstr>Posibilidad de contacto de diferentes grupos de animales con una mancha de petróleo</vt:lpstr>
      <vt:lpstr>Diapositiva 18</vt:lpstr>
      <vt:lpstr>Caso de Estudio</vt:lpstr>
      <vt:lpstr>Diapositiva 20</vt:lpstr>
      <vt:lpstr>ANALISIS DE DATOS</vt:lpstr>
      <vt:lpstr>Conclusiones y Recomendaciones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Sophia</dc:creator>
  <cp:lastModifiedBy>Administrador</cp:lastModifiedBy>
  <cp:revision>99</cp:revision>
  <dcterms:created xsi:type="dcterms:W3CDTF">2009-06-24T17:45:47Z</dcterms:created>
  <dcterms:modified xsi:type="dcterms:W3CDTF">2009-07-29T17:53:57Z</dcterms:modified>
</cp:coreProperties>
</file>