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5" r:id="rId10"/>
    <p:sldId id="266" r:id="rId11"/>
    <p:sldId id="267" r:id="rId12"/>
  </p:sldIdLst>
  <p:sldSz cx="9144000" cy="6858000" type="screen4x3"/>
  <p:notesSz cx="6858000" cy="9144000"/>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53" d="100"/>
          <a:sy n="53" d="100"/>
        </p:scale>
        <p:origin x="-39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2530" name="Group 2"/>
          <p:cNvGrpSpPr>
            <a:grpSpLocks/>
          </p:cNvGrpSpPr>
          <p:nvPr/>
        </p:nvGrpSpPr>
        <p:grpSpPr bwMode="auto">
          <a:xfrm>
            <a:off x="-1035050" y="1552575"/>
            <a:ext cx="10179050" cy="5305425"/>
            <a:chOff x="-652" y="978"/>
            <a:chExt cx="6412" cy="3342"/>
          </a:xfrm>
        </p:grpSpPr>
        <p:sp>
          <p:nvSpPr>
            <p:cNvPr id="22531"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endParaRPr lang="es-ES"/>
            </a:p>
          </p:txBody>
        </p:sp>
        <p:sp>
          <p:nvSpPr>
            <p:cNvPr id="22532"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endParaRPr lang="es-ES"/>
            </a:p>
          </p:txBody>
        </p:sp>
      </p:grpSp>
      <p:sp>
        <p:nvSpPr>
          <p:cNvPr id="22533" name="Rectangle 5"/>
          <p:cNvSpPr>
            <a:spLocks noGrp="1" noChangeArrowheads="1"/>
          </p:cNvSpPr>
          <p:nvPr>
            <p:ph type="ctrTitle" sz="quarter"/>
          </p:nvPr>
        </p:nvSpPr>
        <p:spPr>
          <a:xfrm>
            <a:off x="1293813" y="762000"/>
            <a:ext cx="7772400" cy="1143000"/>
          </a:xfrm>
        </p:spPr>
        <p:txBody>
          <a:bodyPr anchor="b"/>
          <a:lstStyle>
            <a:lvl1pPr>
              <a:defRPr/>
            </a:lvl1pPr>
          </a:lstStyle>
          <a:p>
            <a:r>
              <a:rPr lang="es-ES"/>
              <a:t>Haga clic para modificar el estilo de título del patrón</a:t>
            </a:r>
          </a:p>
        </p:txBody>
      </p:sp>
      <p:sp>
        <p:nvSpPr>
          <p:cNvPr id="22534"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es-ES"/>
              <a:t>Haga clic para modificar el estilo de subtítulo del patrón</a:t>
            </a:r>
          </a:p>
        </p:txBody>
      </p:sp>
      <p:sp>
        <p:nvSpPr>
          <p:cNvPr id="22535" name="Rectangle 7"/>
          <p:cNvSpPr>
            <a:spLocks noGrp="1" noChangeArrowheads="1"/>
          </p:cNvSpPr>
          <p:nvPr>
            <p:ph type="dt" sz="quarter" idx="2"/>
          </p:nvPr>
        </p:nvSpPr>
        <p:spPr/>
        <p:txBody>
          <a:bodyPr/>
          <a:lstStyle>
            <a:lvl1pPr>
              <a:defRPr/>
            </a:lvl1pPr>
          </a:lstStyle>
          <a:p>
            <a:endParaRPr lang="es-ES"/>
          </a:p>
        </p:txBody>
      </p:sp>
      <p:sp>
        <p:nvSpPr>
          <p:cNvPr id="22536" name="Rectangle 8"/>
          <p:cNvSpPr>
            <a:spLocks noGrp="1" noChangeArrowheads="1"/>
          </p:cNvSpPr>
          <p:nvPr>
            <p:ph type="ftr" sz="quarter" idx="3"/>
          </p:nvPr>
        </p:nvSpPr>
        <p:spPr/>
        <p:txBody>
          <a:bodyPr/>
          <a:lstStyle>
            <a:lvl1pPr>
              <a:defRPr/>
            </a:lvl1pPr>
          </a:lstStyle>
          <a:p>
            <a:endParaRPr lang="es-ES"/>
          </a:p>
        </p:txBody>
      </p:sp>
      <p:sp>
        <p:nvSpPr>
          <p:cNvPr id="22537" name="Rectangle 9"/>
          <p:cNvSpPr>
            <a:spLocks noGrp="1" noChangeArrowheads="1"/>
          </p:cNvSpPr>
          <p:nvPr>
            <p:ph type="sldNum" sz="quarter" idx="4"/>
          </p:nvPr>
        </p:nvSpPr>
        <p:spPr/>
        <p:txBody>
          <a:bodyPr/>
          <a:lstStyle>
            <a:lvl1pPr>
              <a:defRPr/>
            </a:lvl1pPr>
          </a:lstStyle>
          <a:p>
            <a:fld id="{3221D845-AD28-4DC1-AFEC-AD573E8DB3BB}"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43DA70AC-1173-4E7A-8153-FED846BAA01D}"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45E288E2-373D-4570-BC65-4FD9D324AFD2}"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350D4DE-0D7D-491B-9CCA-F5E1685C1763}"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58913BF-10CF-4824-9F7B-4AA443D00AEF}"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82E336A8-B5B7-42B9-914F-8C317DEA94CF}"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EDC69714-8D75-4103-930F-60507ACE7C27}"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85FC8613-C236-45EE-BDB6-55B46948E503}"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996B991B-B152-420F-8F68-59A1EF323F7F}"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BC2D5117-3018-4363-A230-BC29B297AB2D}"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B6E7AE68-E8AF-4C2F-BE23-9D16EF2253B4}"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1588"/>
            <a:ext cx="9132888" cy="6845300"/>
            <a:chOff x="0" y="1"/>
            <a:chExt cx="5753" cy="4312"/>
          </a:xfrm>
        </p:grpSpPr>
        <p:sp>
          <p:nvSpPr>
            <p:cNvPr id="21507"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endParaRPr lang="es-ES"/>
            </a:p>
          </p:txBody>
        </p:sp>
        <p:sp>
          <p:nvSpPr>
            <p:cNvPr id="21508"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endParaRPr lang="es-ES"/>
            </a:p>
          </p:txBody>
        </p:sp>
      </p:grpSp>
      <p:sp>
        <p:nvSpPr>
          <p:cNvPr id="21509"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s-ES" smtClean="0"/>
              <a:t>Haga clic para modificar el estilo de título del patrón</a:t>
            </a:r>
          </a:p>
        </p:txBody>
      </p:sp>
      <p:sp>
        <p:nvSpPr>
          <p:cNvPr id="21510"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endParaRPr lang="es-ES"/>
          </a:p>
        </p:txBody>
      </p:sp>
      <p:sp>
        <p:nvSpPr>
          <p:cNvPr id="21511"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endParaRPr lang="es-ES"/>
          </a:p>
        </p:txBody>
      </p:sp>
      <p:sp>
        <p:nvSpPr>
          <p:cNvPr id="21512"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fld id="{E4A02FF1-924D-401F-BC11-C5A6D432F1BB}" type="slidenum">
              <a:rPr lang="es-ES"/>
              <a:pPr/>
              <a:t>‹Nº›</a:t>
            </a:fld>
            <a:endParaRPr lang="es-ES"/>
          </a:p>
        </p:txBody>
      </p:sp>
      <p:sp>
        <p:nvSpPr>
          <p:cNvPr id="21513"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90000"/>
        <a:buChar char="–"/>
        <a:defRPr sz="2800">
          <a:solidFill>
            <a:schemeClr val="tx1"/>
          </a:solidFill>
          <a:latin typeface="+mn-lt"/>
        </a:defRPr>
      </a:lvl2pPr>
      <a:lvl3pPr marL="1143000" indent="-228600" algn="l" rtl="0" fontAlgn="base">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tx1"/>
        </a:buClr>
        <a:buChar char="–"/>
        <a:defRPr sz="2000">
          <a:solidFill>
            <a:schemeClr val="tx1"/>
          </a:solidFill>
          <a:latin typeface="+mn-lt"/>
        </a:defRPr>
      </a:lvl4pPr>
      <a:lvl5pPr marL="2057400" indent="-228600" algn="l" rtl="0" fontAlgn="base">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http://www1.fao.org/media_thumbs/Photos/1995/Mar1995/Thumbs_384/12101.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762000"/>
            <a:ext cx="7772400" cy="1143000"/>
          </a:xfrm>
        </p:spPr>
        <p:txBody>
          <a:bodyPr/>
          <a:lstStyle/>
          <a:p>
            <a:r>
              <a:rPr lang="es-EC"/>
              <a:t>Limnologia</a:t>
            </a:r>
            <a:endParaRPr lang="es-ES"/>
          </a:p>
        </p:txBody>
      </p:sp>
      <p:sp>
        <p:nvSpPr>
          <p:cNvPr id="2051" name="Rectangle 3"/>
          <p:cNvSpPr>
            <a:spLocks noGrp="1" noChangeArrowheads="1"/>
          </p:cNvSpPr>
          <p:nvPr>
            <p:ph type="subTitle" idx="1"/>
          </p:nvPr>
        </p:nvSpPr>
        <p:spPr>
          <a:xfrm>
            <a:off x="1371600" y="3505200"/>
            <a:ext cx="6400800" cy="1752600"/>
          </a:xfrm>
        </p:spPr>
        <p:txBody>
          <a:bodyPr/>
          <a:lstStyle/>
          <a:p>
            <a:r>
              <a:rPr lang="es-EC"/>
              <a:t>Por Santiago Coello</a:t>
            </a:r>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es-ES"/>
          </a:p>
        </p:txBody>
      </p:sp>
      <p:sp>
        <p:nvSpPr>
          <p:cNvPr id="23555" name="Rectangle 3"/>
          <p:cNvSpPr>
            <a:spLocks noGrp="1" noChangeArrowheads="1"/>
          </p:cNvSpPr>
          <p:nvPr>
            <p:ph type="body" idx="1"/>
          </p:nvPr>
        </p:nvSpPr>
        <p:spPr>
          <a:xfrm>
            <a:off x="685800" y="2057400"/>
            <a:ext cx="7772400" cy="4114800"/>
          </a:xfrm>
        </p:spPr>
        <p:txBody>
          <a:bodyPr/>
          <a:lstStyle/>
          <a:p>
            <a:pPr lvl="1" algn="ctr">
              <a:buFontTx/>
              <a:buNone/>
            </a:pPr>
            <a:endParaRPr lang="es-EC" sz="8000"/>
          </a:p>
          <a:p>
            <a:pPr lvl="1" algn="ctr">
              <a:buFontTx/>
              <a:buNone/>
            </a:pPr>
            <a:r>
              <a:rPr lang="es-EC" sz="8000"/>
              <a:t>Gracias</a:t>
            </a:r>
            <a:endParaRPr lang="es-ES" sz="8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es-ES"/>
          </a:p>
        </p:txBody>
      </p:sp>
      <p:sp>
        <p:nvSpPr>
          <p:cNvPr id="25603" name="Rectangle 3"/>
          <p:cNvSpPr>
            <a:spLocks noGrp="1" noChangeArrowheads="1"/>
          </p:cNvSpPr>
          <p:nvPr>
            <p:ph type="body" idx="1"/>
          </p:nvPr>
        </p:nvSpPr>
        <p:spPr/>
        <p:txBody>
          <a:bodyPr/>
          <a:lstStyle/>
          <a:p>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685800"/>
            <a:ext cx="7772400" cy="1143000"/>
          </a:xfrm>
        </p:spPr>
        <p:txBody>
          <a:bodyPr/>
          <a:lstStyle/>
          <a:p>
            <a:r>
              <a:rPr lang="es-EC" dirty="0"/>
              <a:t>El uso de las aguas de los lagos</a:t>
            </a:r>
            <a:endParaRPr lang="es-ES" dirty="0"/>
          </a:p>
        </p:txBody>
      </p:sp>
      <p:sp>
        <p:nvSpPr>
          <p:cNvPr id="3075" name="Rectangle 3"/>
          <p:cNvSpPr>
            <a:spLocks noGrp="1" noChangeArrowheads="1"/>
          </p:cNvSpPr>
          <p:nvPr>
            <p:ph type="body" idx="1"/>
          </p:nvPr>
        </p:nvSpPr>
        <p:spPr/>
        <p:txBody>
          <a:bodyPr/>
          <a:lstStyle/>
          <a:p>
            <a:pPr algn="just">
              <a:buFont typeface="Wingdings" pitchFamily="2" charset="2"/>
              <a:buNone/>
            </a:pPr>
            <a:r>
              <a:rPr lang="es-ES"/>
              <a:t> </a:t>
            </a:r>
            <a:endParaRPr lang="es-ES">
              <a:latin typeface="Arial Unicode MS" pitchFamily="34" charset="-128"/>
            </a:endParaRPr>
          </a:p>
          <a:p>
            <a:pPr algn="just">
              <a:buFont typeface="Wingdings" pitchFamily="2" charset="2"/>
              <a:buNone/>
            </a:pPr>
            <a:r>
              <a:rPr lang="es-ES">
                <a:latin typeface="Wingdings" pitchFamily="2" charset="2"/>
                <a:cs typeface="Times New Roman" pitchFamily="18" charset="0"/>
              </a:rPr>
              <a:t>Q</a:t>
            </a:r>
            <a:r>
              <a:rPr lang="es-ES">
                <a:cs typeface="Times New Roman" pitchFamily="18" charset="0"/>
              </a:rPr>
              <a:t>     </a:t>
            </a:r>
            <a:r>
              <a:rPr lang="es-ES"/>
              <a:t>Producción de agua potable</a:t>
            </a:r>
            <a:endParaRPr lang="es-ES">
              <a:latin typeface="Arial Unicode MS" pitchFamily="34" charset="-128"/>
            </a:endParaRPr>
          </a:p>
          <a:p>
            <a:pPr algn="just">
              <a:buFont typeface="Wingdings" pitchFamily="2" charset="2"/>
              <a:buNone/>
            </a:pPr>
            <a:r>
              <a:rPr lang="es-ES">
                <a:latin typeface="Wingdings" pitchFamily="2" charset="2"/>
                <a:cs typeface="Times New Roman" pitchFamily="18" charset="0"/>
              </a:rPr>
              <a:t>Q</a:t>
            </a:r>
            <a:r>
              <a:rPr lang="es-ES">
                <a:cs typeface="Times New Roman" pitchFamily="18" charset="0"/>
              </a:rPr>
              <a:t>     </a:t>
            </a:r>
            <a:r>
              <a:rPr lang="es-ES"/>
              <a:t>Generación de Energía</a:t>
            </a:r>
            <a:endParaRPr lang="es-ES">
              <a:latin typeface="Arial Unicode MS" pitchFamily="34" charset="-128"/>
            </a:endParaRPr>
          </a:p>
          <a:p>
            <a:pPr algn="just">
              <a:buFont typeface="Wingdings" pitchFamily="2" charset="2"/>
              <a:buNone/>
            </a:pPr>
            <a:r>
              <a:rPr lang="es-ES">
                <a:latin typeface="Wingdings" pitchFamily="2" charset="2"/>
                <a:cs typeface="Times New Roman" pitchFamily="18" charset="0"/>
              </a:rPr>
              <a:t>Q</a:t>
            </a:r>
            <a:r>
              <a:rPr lang="es-ES">
                <a:cs typeface="Times New Roman" pitchFamily="18" charset="0"/>
              </a:rPr>
              <a:t>     </a:t>
            </a:r>
            <a:r>
              <a:rPr lang="es-ES"/>
              <a:t>Recreación</a:t>
            </a:r>
            <a:r>
              <a:rPr lang="es-EC"/>
              <a:t>	</a:t>
            </a:r>
            <a:endParaRPr lang="es-ES">
              <a:latin typeface="Arial Unicode MS" pitchFamily="34" charset="-128"/>
            </a:endParaRPr>
          </a:p>
          <a:p>
            <a:pPr algn="just">
              <a:buFont typeface="Wingdings" pitchFamily="2" charset="2"/>
              <a:buNone/>
            </a:pPr>
            <a:r>
              <a:rPr lang="es-ES">
                <a:latin typeface="Wingdings" pitchFamily="2" charset="2"/>
                <a:cs typeface="Times New Roman" pitchFamily="18" charset="0"/>
              </a:rPr>
              <a:t>Q</a:t>
            </a:r>
            <a:r>
              <a:rPr lang="es-ES">
                <a:cs typeface="Times New Roman" pitchFamily="18" charset="0"/>
              </a:rPr>
              <a:t>     </a:t>
            </a:r>
            <a:r>
              <a:rPr lang="es-ES"/>
              <a:t>Pesca</a:t>
            </a:r>
            <a:r>
              <a:rPr lang="es-EC"/>
              <a:t>		</a:t>
            </a:r>
            <a:endParaRPr lang="es-ES">
              <a:latin typeface="Arial Unicode MS" pitchFamily="34" charset="-128"/>
            </a:endParaRPr>
          </a:p>
          <a:p>
            <a:pPr algn="just">
              <a:buFont typeface="Wingdings" pitchFamily="2" charset="2"/>
              <a:buNone/>
            </a:pPr>
            <a:r>
              <a:rPr lang="es-ES">
                <a:latin typeface="Wingdings" pitchFamily="2" charset="2"/>
                <a:cs typeface="Times New Roman" pitchFamily="18" charset="0"/>
              </a:rPr>
              <a:t>Q</a:t>
            </a:r>
            <a:r>
              <a:rPr lang="es-ES">
                <a:cs typeface="Times New Roman" pitchFamily="18" charset="0"/>
              </a:rPr>
              <a:t>     </a:t>
            </a:r>
            <a:r>
              <a:rPr lang="es-ES"/>
              <a:t>Acuicultura</a:t>
            </a:r>
            <a:r>
              <a:rPr lang="es-EC"/>
              <a:t>	</a:t>
            </a:r>
            <a:endParaRPr lang="es-ES">
              <a:latin typeface="Arial Unicode MS" pitchFamily="34" charset="-128"/>
            </a:endParaRPr>
          </a:p>
          <a:p>
            <a:pPr algn="just">
              <a:buFont typeface="Wingdings" pitchFamily="2" charset="2"/>
              <a:buNone/>
            </a:pPr>
            <a:r>
              <a:rPr lang="es-ES">
                <a:latin typeface="Wingdings" pitchFamily="2" charset="2"/>
                <a:cs typeface="Times New Roman" pitchFamily="18" charset="0"/>
              </a:rPr>
              <a:t>Q</a:t>
            </a:r>
            <a:r>
              <a:rPr lang="es-ES">
                <a:cs typeface="Times New Roman" pitchFamily="18" charset="0"/>
              </a:rPr>
              <a:t>     </a:t>
            </a:r>
            <a:r>
              <a:rPr lang="es-ES"/>
              <a:t>Aporte para riegos</a:t>
            </a:r>
            <a:endParaRPr lang="es-ES">
              <a:latin typeface="Arial Unicode MS" pitchFamily="34" charset="-128"/>
            </a:endParaRPr>
          </a:p>
          <a:p>
            <a:endParaRPr lang="es-E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09600"/>
            <a:ext cx="7772400" cy="1143000"/>
          </a:xfrm>
        </p:spPr>
        <p:txBody>
          <a:bodyPr/>
          <a:lstStyle/>
          <a:p>
            <a:r>
              <a:rPr lang="es-ES">
                <a:cs typeface="Times New Roman" pitchFamily="18" charset="0"/>
              </a:rPr>
              <a:t>  </a:t>
            </a:r>
            <a:r>
              <a:rPr lang="es-ES"/>
              <a:t>Producción de agua potable</a:t>
            </a:r>
            <a:endParaRPr lang="es-EC"/>
          </a:p>
        </p:txBody>
      </p:sp>
      <p:sp>
        <p:nvSpPr>
          <p:cNvPr id="4099" name="Rectangle 3"/>
          <p:cNvSpPr>
            <a:spLocks noGrp="1" noChangeArrowheads="1"/>
          </p:cNvSpPr>
          <p:nvPr>
            <p:ph type="body" idx="1"/>
          </p:nvPr>
        </p:nvSpPr>
        <p:spPr>
          <a:xfrm>
            <a:off x="685800" y="2057400"/>
            <a:ext cx="7772400" cy="4114800"/>
          </a:xfrm>
        </p:spPr>
        <p:txBody>
          <a:bodyPr/>
          <a:lstStyle/>
          <a:p>
            <a:pPr algn="just"/>
            <a:r>
              <a:rPr lang="es-EC"/>
              <a:t>Represa Daule peripa (</a:t>
            </a:r>
            <a:r>
              <a:rPr lang="es-EC" b="1"/>
              <a:t>6 millones de metros cubicos)</a:t>
            </a:r>
          </a:p>
          <a:p>
            <a:pPr algn="just">
              <a:buFont typeface="Wingdings" pitchFamily="2" charset="2"/>
              <a:buNone/>
            </a:pPr>
            <a:endParaRPr lang="es-EC" b="1"/>
          </a:p>
          <a:p>
            <a:pPr algn="just">
              <a:buFont typeface="Wingdings" pitchFamily="2" charset="2"/>
              <a:buNone/>
            </a:pPr>
            <a:r>
              <a:rPr lang="es-EC"/>
              <a:t>      -  Embalse Chongon (</a:t>
            </a:r>
            <a:r>
              <a:rPr lang="es-EC" b="1">
                <a:cs typeface="Times New Roman" pitchFamily="18" charset="0"/>
              </a:rPr>
              <a:t>280 millones </a:t>
            </a:r>
          </a:p>
          <a:p>
            <a:pPr algn="just">
              <a:buFont typeface="Wingdings" pitchFamily="2" charset="2"/>
              <a:buNone/>
            </a:pPr>
            <a:r>
              <a:rPr lang="es-EC" b="1">
                <a:cs typeface="Times New Roman" pitchFamily="18" charset="0"/>
              </a:rPr>
              <a:t>         metros cúbicos de agua</a:t>
            </a:r>
            <a:r>
              <a:rPr lang="es-ES"/>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s-ES"/>
              <a:t>Generación de Energía</a:t>
            </a:r>
            <a:r>
              <a:rPr lang="es-ES">
                <a:latin typeface="Arial Unicode MS" pitchFamily="34" charset="-128"/>
              </a:rPr>
              <a:t/>
            </a:r>
            <a:br>
              <a:rPr lang="es-ES">
                <a:latin typeface="Arial Unicode MS" pitchFamily="34" charset="-128"/>
              </a:rPr>
            </a:br>
            <a:endParaRPr lang="es-EC">
              <a:latin typeface="Arial Unicode MS" pitchFamily="34" charset="-128"/>
            </a:endParaRPr>
          </a:p>
        </p:txBody>
      </p:sp>
      <p:sp>
        <p:nvSpPr>
          <p:cNvPr id="5123" name="Rectangle 3"/>
          <p:cNvSpPr>
            <a:spLocks noGrp="1" noChangeArrowheads="1"/>
          </p:cNvSpPr>
          <p:nvPr>
            <p:ph type="body" idx="1"/>
          </p:nvPr>
        </p:nvSpPr>
        <p:spPr/>
        <p:txBody>
          <a:bodyPr/>
          <a:lstStyle/>
          <a:p>
            <a:pPr algn="just"/>
            <a:r>
              <a:rPr lang="es-EC">
                <a:latin typeface="Arial Unicode MS" pitchFamily="34" charset="-128"/>
                <a:cs typeface="Times New Roman" pitchFamily="18" charset="0"/>
              </a:rPr>
              <a:t>Alrededor del 20% de la electricidad usada en el mundo procede de esta fuente</a:t>
            </a:r>
          </a:p>
          <a:p>
            <a:pPr algn="just"/>
            <a:r>
              <a:rPr lang="es-EC">
                <a:latin typeface="Arial Unicode MS" pitchFamily="34" charset="-128"/>
                <a:cs typeface="Times New Roman" pitchFamily="18" charset="0"/>
              </a:rPr>
              <a:t>Daule peripa( 600MW)</a:t>
            </a:r>
          </a:p>
          <a:p>
            <a:pPr algn="just"/>
            <a:r>
              <a:rPr lang="es-EC">
                <a:latin typeface="Arial Unicode MS" pitchFamily="34" charset="-128"/>
                <a:cs typeface="Times New Roman" pitchFamily="18" charset="0"/>
              </a:rPr>
              <a:t>Paute (1075 MW)</a:t>
            </a:r>
          </a:p>
          <a:p>
            <a:pPr algn="just"/>
            <a:r>
              <a:rPr lang="es-EC">
                <a:latin typeface="Arial" charset="0"/>
                <a:cs typeface="Arial" charset="0"/>
              </a:rPr>
              <a:t>Coca</a:t>
            </a:r>
            <a:r>
              <a:rPr lang="es-EC" b="1">
                <a:latin typeface="Arial" charset="0"/>
                <a:cs typeface="Arial" charset="0"/>
              </a:rPr>
              <a:t> Codo Sinclair(1500)</a:t>
            </a:r>
            <a:endParaRPr lang="es-EC">
              <a:latin typeface="Arial Unicode MS" pitchFamily="34" charset="-128"/>
              <a:ea typeface="Arial Unicode MS" pitchFamily="34" charset="-128"/>
              <a:cs typeface="Arial Unicode MS" pitchFamily="34" charset="-128"/>
            </a:endParaRPr>
          </a:p>
          <a:p>
            <a:endParaRPr lang="es-ES"/>
          </a:p>
        </p:txBody>
      </p:sp>
      <p:pic>
        <p:nvPicPr>
          <p:cNvPr id="5127" name="Picture 7" descr="http://www.hidronacion.org/portal/images/img_represa_003.png"/>
          <p:cNvPicPr>
            <a:picLocks noChangeAspect="1" noChangeArrowheads="1"/>
          </p:cNvPicPr>
          <p:nvPr/>
        </p:nvPicPr>
        <p:blipFill>
          <a:blip r:embed="rId2"/>
          <a:srcRect/>
          <a:stretch>
            <a:fillRect/>
          </a:stretch>
        </p:blipFill>
        <p:spPr bwMode="auto">
          <a:xfrm>
            <a:off x="6019800" y="3048000"/>
            <a:ext cx="2971800" cy="23939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s-ES"/>
              <a:t>Recreación</a:t>
            </a:r>
            <a:endParaRPr lang="es-EC"/>
          </a:p>
        </p:txBody>
      </p:sp>
      <p:sp>
        <p:nvSpPr>
          <p:cNvPr id="6147" name="Rectangle 3"/>
          <p:cNvSpPr>
            <a:spLocks noGrp="1" noChangeArrowheads="1"/>
          </p:cNvSpPr>
          <p:nvPr>
            <p:ph type="body" idx="1"/>
          </p:nvPr>
        </p:nvSpPr>
        <p:spPr/>
        <p:txBody>
          <a:bodyPr/>
          <a:lstStyle/>
          <a:p>
            <a:pPr algn="just">
              <a:lnSpc>
                <a:spcPct val="90000"/>
              </a:lnSpc>
            </a:pPr>
            <a:r>
              <a:rPr lang="es-EC">
                <a:latin typeface="Arial Unicode MS" pitchFamily="34" charset="-128"/>
                <a:cs typeface="Times New Roman" pitchFamily="18" charset="0"/>
              </a:rPr>
              <a:t>Los lagos son sitios donde abunda la vida., los cuales conllevan a un ambiente de tranquilidad y avenencia. Estos pueden ser utilizados como complejos turísticos, los cuales tienen que ser manejados de una manera sustentable.</a:t>
            </a:r>
            <a:endParaRPr lang="es-ES">
              <a:latin typeface="Arial Unicode MS" pitchFamily="34" charset="-128"/>
              <a:cs typeface="Times New Roman" pitchFamily="18" charset="0"/>
            </a:endParaRPr>
          </a:p>
          <a:p>
            <a:pPr>
              <a:lnSpc>
                <a:spcPct val="90000"/>
              </a:lnSpc>
            </a:pPr>
            <a:r>
              <a:rPr lang="es-EC">
                <a:latin typeface="Arial Unicode MS" pitchFamily="34" charset="-128"/>
                <a:cs typeface="Times New Roman" pitchFamily="18" charset="0"/>
              </a:rPr>
              <a:t>Es común ver el transporte de una orilla a otra por botes</a:t>
            </a:r>
            <a:r>
              <a:rPr lang="es-ES">
                <a:solidFill>
                  <a:srgbClr val="000000"/>
                </a:solidFill>
                <a:latin typeface="Arial Unicode MS" pitchFamily="34" charset="-128"/>
                <a:cs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s-EC"/>
              <a:t>Acuicultura</a:t>
            </a:r>
          </a:p>
        </p:txBody>
      </p:sp>
      <p:sp>
        <p:nvSpPr>
          <p:cNvPr id="7171" name="Rectangle 3"/>
          <p:cNvSpPr>
            <a:spLocks noGrp="1" noChangeArrowheads="1"/>
          </p:cNvSpPr>
          <p:nvPr>
            <p:ph type="body" idx="1"/>
          </p:nvPr>
        </p:nvSpPr>
        <p:spPr/>
        <p:txBody>
          <a:bodyPr/>
          <a:lstStyle/>
          <a:p>
            <a:r>
              <a:rPr lang="es-EC">
                <a:latin typeface="Arial Unicode MS" pitchFamily="34" charset="-128"/>
                <a:cs typeface="Times New Roman" pitchFamily="18" charset="0"/>
              </a:rPr>
              <a:t>Son areas donde generalmente se pesca. Las introducciones de especies en lagos fue algo muy común hace pocos años</a:t>
            </a:r>
            <a:r>
              <a:rPr lang="es-ES">
                <a:latin typeface="Arial Unicode MS" pitchFamily="34" charset="-128"/>
                <a:cs typeface="Times New Roman" pitchFamily="18" charset="0"/>
              </a:rPr>
              <a:t> </a:t>
            </a:r>
            <a:r>
              <a:rPr lang="es-EC">
                <a:latin typeface="Arial Unicode MS" pitchFamily="34" charset="-128"/>
                <a:cs typeface="Times New Roman" pitchFamily="18" charset="0"/>
              </a:rPr>
              <a:t>y todavía se sigue haciendo.</a:t>
            </a:r>
            <a:endParaRPr lang="es-ES">
              <a:latin typeface="Arial Unicode MS" pitchFamily="34" charset="-128"/>
              <a:cs typeface="Times New Roman" pitchFamily="18" charset="0"/>
            </a:endParaRPr>
          </a:p>
        </p:txBody>
      </p:sp>
      <p:sp>
        <p:nvSpPr>
          <p:cNvPr id="7173" name="Rectangle 5"/>
          <p:cNvSpPr>
            <a:spLocks noChangeArrowheads="1"/>
          </p:cNvSpPr>
          <p:nvPr/>
        </p:nvSpPr>
        <p:spPr bwMode="auto">
          <a:xfrm>
            <a:off x="2743200" y="2219325"/>
            <a:ext cx="9144000" cy="0"/>
          </a:xfrm>
          <a:prstGeom prst="rect">
            <a:avLst/>
          </a:prstGeom>
          <a:noFill/>
          <a:ln w="9525">
            <a:noFill/>
            <a:miter lim="800000"/>
            <a:headEnd/>
            <a:tailEnd/>
          </a:ln>
          <a:effectLst/>
        </p:spPr>
        <p:txBody>
          <a:bodyPr>
            <a:spAutoFit/>
          </a:bodyPr>
          <a:lstStyle/>
          <a:p>
            <a:endParaRPr lang="es-ES"/>
          </a:p>
        </p:txBody>
      </p:sp>
      <p:pic>
        <p:nvPicPr>
          <p:cNvPr id="7172" name="Picture 4" descr="http://www1.fao.org/media_thumbs/Photos/1995/Mar1995/Thumbs_384/12101.jpg"/>
          <p:cNvPicPr>
            <a:picLocks noChangeAspect="1" noChangeArrowheads="1"/>
          </p:cNvPicPr>
          <p:nvPr/>
        </p:nvPicPr>
        <p:blipFill>
          <a:blip r:embed="rId2" r:link="rId3"/>
          <a:srcRect/>
          <a:stretch>
            <a:fillRect/>
          </a:stretch>
        </p:blipFill>
        <p:spPr bwMode="auto">
          <a:xfrm>
            <a:off x="3200400" y="4191000"/>
            <a:ext cx="3657600" cy="24193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ES" b="1">
                <a:solidFill>
                  <a:srgbClr val="000000"/>
                </a:solidFill>
                <a:effectLst>
                  <a:outerShdw blurRad="38100" dist="38100" dir="2700000" algn="tl">
                    <a:srgbClr val="FFFFFF"/>
                  </a:outerShdw>
                </a:effectLst>
                <a:latin typeface="Arial Unicode MS" pitchFamily="34" charset="-128"/>
                <a:cs typeface="Times New Roman" pitchFamily="18" charset="0"/>
              </a:rPr>
              <a:t>Ley de Aguas</a:t>
            </a:r>
            <a:r>
              <a:rPr lang="es-ES">
                <a:solidFill>
                  <a:srgbClr val="000000"/>
                </a:solidFill>
                <a:effectLst>
                  <a:outerShdw blurRad="38100" dist="38100" dir="2700000" algn="tl">
                    <a:srgbClr val="FFFFFF"/>
                  </a:outerShdw>
                </a:effectLst>
                <a:latin typeface="Arial Unicode MS" pitchFamily="34" charset="-128"/>
                <a:cs typeface="Times New Roman" pitchFamily="18" charset="0"/>
              </a:rPr>
              <a:t/>
            </a:r>
            <a:br>
              <a:rPr lang="es-ES">
                <a:solidFill>
                  <a:srgbClr val="000000"/>
                </a:solidFill>
                <a:effectLst>
                  <a:outerShdw blurRad="38100" dist="38100" dir="2700000" algn="tl">
                    <a:srgbClr val="FFFFFF"/>
                  </a:outerShdw>
                </a:effectLst>
                <a:latin typeface="Arial Unicode MS" pitchFamily="34" charset="-128"/>
                <a:cs typeface="Times New Roman" pitchFamily="18" charset="0"/>
              </a:rPr>
            </a:br>
            <a:r>
              <a:rPr lang="es-EC" sz="1800" b="1">
                <a:solidFill>
                  <a:srgbClr val="000000"/>
                </a:solidFill>
                <a:effectLst>
                  <a:outerShdw blurRad="38100" dist="38100" dir="2700000" algn="tl">
                    <a:srgbClr val="FFFFFF"/>
                  </a:outerShdw>
                </a:effectLst>
                <a:latin typeface="Arial Unicode MS" pitchFamily="34" charset="-128"/>
                <a:cs typeface="Times New Roman" pitchFamily="18" charset="0"/>
              </a:rPr>
              <a:t>por medio del INERHI</a:t>
            </a:r>
            <a:r>
              <a:rPr lang="es-ES">
                <a:solidFill>
                  <a:srgbClr val="000000"/>
                </a:solidFill>
                <a:effectLst>
                  <a:outerShdw blurRad="38100" dist="38100" dir="2700000" algn="tl">
                    <a:srgbClr val="FFFFFF"/>
                  </a:outerShdw>
                </a:effectLst>
                <a:latin typeface="Arial Unicode MS" pitchFamily="34" charset="-128"/>
                <a:cs typeface="Times New Roman" pitchFamily="18" charset="0"/>
              </a:rPr>
              <a:t> </a:t>
            </a:r>
            <a:endParaRPr lang="es-EC">
              <a:solidFill>
                <a:srgbClr val="000000"/>
              </a:solidFill>
              <a:effectLst>
                <a:outerShdw blurRad="38100" dist="38100" dir="2700000" algn="tl">
                  <a:srgbClr val="FFFFFF"/>
                </a:outerShdw>
              </a:effectLst>
              <a:latin typeface="Arial Unicode MS" pitchFamily="34" charset="-128"/>
              <a:cs typeface="Times New Roman" pitchFamily="18" charset="0"/>
            </a:endParaRPr>
          </a:p>
        </p:txBody>
      </p:sp>
      <p:sp>
        <p:nvSpPr>
          <p:cNvPr id="8195" name="Rectangle 3"/>
          <p:cNvSpPr>
            <a:spLocks noGrp="1" noChangeArrowheads="1"/>
          </p:cNvSpPr>
          <p:nvPr>
            <p:ph type="body" idx="1"/>
          </p:nvPr>
        </p:nvSpPr>
        <p:spPr/>
        <p:txBody>
          <a:bodyPr/>
          <a:lstStyle/>
          <a:p>
            <a:r>
              <a:rPr lang="es-EC" sz="2000">
                <a:cs typeface="Times New Roman" pitchFamily="18" charset="0"/>
              </a:rPr>
              <a:t>Art 2.-</a:t>
            </a:r>
            <a:r>
              <a:rPr lang="es-EC">
                <a:cs typeface="Times New Roman" pitchFamily="18" charset="0"/>
              </a:rPr>
              <a:t> </a:t>
            </a:r>
            <a:r>
              <a:rPr lang="es-EC" sz="2000" b="1">
                <a:cs typeface="Times New Roman" pitchFamily="18" charset="0"/>
              </a:rPr>
              <a:t>Las aguas de lagos, ríos, lagunas</a:t>
            </a:r>
            <a:r>
              <a:rPr lang="es-ES" sz="2000"/>
              <a:t> </a:t>
            </a:r>
            <a:r>
              <a:rPr lang="es-EC" sz="2000" b="1">
                <a:cs typeface="Times New Roman" pitchFamily="18" charset="0"/>
              </a:rPr>
              <a:t>son bienes nacionales de uso público, están fuera del comercio y su dominio es inalienable e imprescriptible; no son susceptibles de posesión, accesión o cualquier otro modo de apropiación</a:t>
            </a:r>
            <a:r>
              <a:rPr lang="es-ES" sz="2000"/>
              <a:t> </a:t>
            </a:r>
            <a:endParaRPr lang="es-EC" sz="2000"/>
          </a:p>
          <a:p>
            <a:r>
              <a:rPr lang="es-EC" sz="2000">
                <a:cs typeface="Times New Roman" pitchFamily="18" charset="0"/>
              </a:rPr>
              <a:t>Art. 39</a:t>
            </a:r>
            <a:r>
              <a:rPr lang="es-EC" sz="2000" b="1">
                <a:cs typeface="Times New Roman" pitchFamily="18" charset="0"/>
              </a:rPr>
              <a:t>.- Las aguas destinadas al riego podrán extraerse del subsuelo, glaciares, manantiales, cauces naturales y artificiales cuando exista tal necesidad y en la medida determinada técnicamente por el Instituto Ecuatoriano de Recursos Hidráulicos</a:t>
            </a:r>
            <a:r>
              <a:rPr lang="es-ES" sz="2000"/>
              <a:t> </a:t>
            </a:r>
            <a:endParaRPr lang="es-EC" sz="2000"/>
          </a:p>
          <a:p>
            <a:r>
              <a:rPr lang="es-EC" sz="2000">
                <a:cs typeface="Times New Roman" pitchFamily="18" charset="0"/>
              </a:rPr>
              <a:t>Art. 40</a:t>
            </a:r>
            <a:r>
              <a:rPr lang="es-EC" sz="2000" b="1">
                <a:cs typeface="Times New Roman" pitchFamily="18" charset="0"/>
              </a:rPr>
              <a:t>.-Las aguas destinadas a la generación de energía y trabajos mineros, deberán ser devueltas a un cauce público, obligándose el concesionario a tratarlas, si el Instituto Ecuatoriano de Recursos Hidráulicos lo estimare necesario</a:t>
            </a:r>
            <a:r>
              <a:rPr lang="es-ES" sz="200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s-EC"/>
          </a:p>
        </p:txBody>
      </p:sp>
      <p:sp>
        <p:nvSpPr>
          <p:cNvPr id="9219" name="Rectangle 3"/>
          <p:cNvSpPr>
            <a:spLocks noGrp="1" noChangeArrowheads="1"/>
          </p:cNvSpPr>
          <p:nvPr>
            <p:ph type="body" idx="1"/>
          </p:nvPr>
        </p:nvSpPr>
        <p:spPr/>
        <p:txBody>
          <a:bodyPr/>
          <a:lstStyle/>
          <a:p>
            <a:r>
              <a:rPr lang="es-EC" sz="2000" b="1">
                <a:cs typeface="Times New Roman" pitchFamily="18" charset="0"/>
              </a:rPr>
              <a:t>Art 50.- El Instituto Ecuatoriano de Recursos Hidráulicos determinará la disponibilidad de las aguas de los ríos, lagos, lagunas aguas corrientes o estacadas, aguas lluvias, superficiales o subterráneas y todas las demás que contempla esta Ley, como aptas para los fines de riego</a:t>
            </a:r>
            <a:r>
              <a:rPr lang="es-ES" sz="2000"/>
              <a:t> </a:t>
            </a:r>
            <a:endParaRPr lang="es-EC" sz="2000"/>
          </a:p>
          <a:p>
            <a:pPr algn="just"/>
            <a:r>
              <a:rPr lang="es-EC" sz="2000">
                <a:latin typeface="Arial Unicode MS" pitchFamily="34" charset="-128"/>
                <a:ea typeface="Arial Unicode MS" pitchFamily="34" charset="-128"/>
                <a:cs typeface="Arial Unicode MS" pitchFamily="34" charset="-128"/>
              </a:rPr>
              <a:t>Art. 79.- el inciso primero por el siguiente: </a:t>
            </a:r>
          </a:p>
          <a:p>
            <a:r>
              <a:rPr lang="es-EC" sz="2000" b="1">
                <a:cs typeface="Times New Roman" pitchFamily="18" charset="0"/>
              </a:rPr>
              <a:t>“Quien infrinja las disposiciones de esta ley, o de su reglamento, será sancionado con una multa en dólares de los Estados unidos de América, según la gravedad y circunstancias de la infracción, en no menor al 2% y no mayor del 100% del beneficio obtenido por este medio ilícito, o del 100% del perjuicio que hubiera ocasionado”</a:t>
            </a:r>
            <a:r>
              <a:rPr lang="es-ES" sz="20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s-EC"/>
          </a:p>
        </p:txBody>
      </p:sp>
      <p:sp>
        <p:nvSpPr>
          <p:cNvPr id="11267" name="Rectangle 3"/>
          <p:cNvSpPr>
            <a:spLocks noGrp="1" noChangeArrowheads="1"/>
          </p:cNvSpPr>
          <p:nvPr>
            <p:ph type="body" idx="1"/>
          </p:nvPr>
        </p:nvSpPr>
        <p:spPr/>
        <p:txBody>
          <a:bodyPr/>
          <a:lstStyle/>
          <a:p>
            <a:pPr algn="just"/>
            <a:r>
              <a:rPr lang="es-EC" sz="2000">
                <a:latin typeface="Arial Unicode MS" pitchFamily="34" charset="-128"/>
                <a:ea typeface="Arial Unicode MS" pitchFamily="34" charset="-128"/>
                <a:cs typeface="Arial Unicode MS" pitchFamily="34" charset="-128"/>
              </a:rPr>
              <a:t>Art. 79.- refórmese el inciso segundo por el siguiente: </a:t>
            </a:r>
          </a:p>
          <a:p>
            <a:pPr algn="just">
              <a:buFont typeface="Wingdings" pitchFamily="2" charset="2"/>
              <a:buNone/>
            </a:pPr>
            <a:r>
              <a:rPr lang="es-EC" sz="2000">
                <a:latin typeface="Arial Unicode MS" pitchFamily="34" charset="-128"/>
                <a:ea typeface="Arial Unicode MS" pitchFamily="34" charset="-128"/>
                <a:cs typeface="Arial Unicode MS" pitchFamily="34" charset="-128"/>
              </a:rPr>
              <a:t>    </a:t>
            </a:r>
            <a:r>
              <a:rPr lang="es-ES" sz="2000">
                <a:latin typeface="Arial Unicode MS" pitchFamily="34" charset="-128"/>
                <a:ea typeface="Arial Unicode MS" pitchFamily="34" charset="-128"/>
                <a:cs typeface="Arial Unicode MS" pitchFamily="34" charset="-128"/>
              </a:rPr>
              <a:t>“La reincidencia será sancionada con el máximo de la multa señalado en el inciso anterior, además con la suspensión temporal del uso de las aguas. En el establecimiento de la responsabilidad se considerará el grado de intencionalidad culposa o dolosa. </a:t>
            </a:r>
          </a:p>
          <a:p>
            <a:pPr algn="just">
              <a:buFont typeface="Wingdings" pitchFamily="2" charset="2"/>
              <a:buNone/>
            </a:pPr>
            <a:r>
              <a:rPr lang="es-ES" sz="2000">
                <a:latin typeface="Arial Unicode MS" pitchFamily="34" charset="-128"/>
                <a:cs typeface="Times New Roman" pitchFamily="18" charset="0"/>
              </a:rPr>
              <a:t> </a:t>
            </a:r>
          </a:p>
          <a:p>
            <a:endParaRPr lang="es-ES"/>
          </a:p>
        </p:txBody>
      </p:sp>
    </p:spTree>
  </p:cSld>
  <p:clrMapOvr>
    <a:masterClrMapping/>
  </p:clrMapOvr>
</p:sld>
</file>

<file path=ppt/theme/theme1.xml><?xml version="1.0" encoding="utf-8"?>
<a:theme xmlns:a="http://schemas.openxmlformats.org/drawingml/2006/main" name="Vuelo sin motor">
  <a:themeElements>
    <a:clrScheme name="Vuelo sin motor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Vuelo sin motor">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uelo sin motor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Vuelo sin motor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Vuelo sin motor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Vuelo sin motor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Vuelo sin motor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presentaciones\Vuelo sin motor.pot</Template>
  <TotalTime>43</TotalTime>
  <Words>455</Words>
  <Application>Microsoft PowerPoint</Application>
  <PresentationFormat>Presentación en pantalla (4:3)</PresentationFormat>
  <Paragraphs>37</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Times New Roman</vt:lpstr>
      <vt:lpstr>Arial</vt:lpstr>
      <vt:lpstr>Wingdings</vt:lpstr>
      <vt:lpstr>Arial Unicode MS</vt:lpstr>
      <vt:lpstr>Vuelo sin motor</vt:lpstr>
      <vt:lpstr>Limnologia</vt:lpstr>
      <vt:lpstr>El uso de las aguas de los lagos</vt:lpstr>
      <vt:lpstr>  Producción de agua potable</vt:lpstr>
      <vt:lpstr>Generación de Energía </vt:lpstr>
      <vt:lpstr>Recreación</vt:lpstr>
      <vt:lpstr>Acuicultura</vt:lpstr>
      <vt:lpstr>Ley de Aguas por medio del INERHI </vt:lpstr>
      <vt:lpstr>Diapositiva 8</vt:lpstr>
      <vt:lpstr>Diapositiva 9</vt:lpstr>
      <vt:lpstr>Diapositiva 10</vt:lpstr>
      <vt:lpstr>Diapositiva 11</vt:lpstr>
    </vt:vector>
  </TitlesOfParts>
  <Company>FINAL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Limnologia</dc:title>
  <dc:creator>USUARIO</dc:creator>
  <cp:lastModifiedBy>Administrador</cp:lastModifiedBy>
  <cp:revision>4</cp:revision>
  <dcterms:created xsi:type="dcterms:W3CDTF">2007-11-29T06:42:54Z</dcterms:created>
  <dcterms:modified xsi:type="dcterms:W3CDTF">2009-07-30T17:06:39Z</dcterms:modified>
</cp:coreProperties>
</file>