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8" r:id="rId3"/>
    <p:sldId id="257" r:id="rId4"/>
    <p:sldId id="259" r:id="rId5"/>
    <p:sldId id="260" r:id="rId6"/>
    <p:sldId id="261" r:id="rId7"/>
    <p:sldId id="265" r:id="rId8"/>
    <p:sldId id="262" r:id="rId9"/>
    <p:sldId id="263" r:id="rId10"/>
    <p:sldId id="264" r:id="rId11"/>
    <p:sldId id="266" r:id="rId12"/>
    <p:sldId id="267"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4" d="100"/>
          <a:sy n="54"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1506" name="Group 2"/>
          <p:cNvGrpSpPr>
            <a:grpSpLocks/>
          </p:cNvGrpSpPr>
          <p:nvPr/>
        </p:nvGrpSpPr>
        <p:grpSpPr bwMode="auto">
          <a:xfrm>
            <a:off x="3175" y="4267200"/>
            <a:ext cx="9140825" cy="2590800"/>
            <a:chOff x="2" y="2688"/>
            <a:chExt cx="5758" cy="1632"/>
          </a:xfrm>
        </p:grpSpPr>
        <p:sp>
          <p:nvSpPr>
            <p:cNvPr id="21507"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grpSp>
          <p:nvGrpSpPr>
            <p:cNvPr id="21508" name="Group 4"/>
            <p:cNvGrpSpPr>
              <a:grpSpLocks/>
            </p:cNvGrpSpPr>
            <p:nvPr userDrawn="1"/>
          </p:nvGrpSpPr>
          <p:grpSpPr bwMode="auto">
            <a:xfrm>
              <a:off x="3528" y="3715"/>
              <a:ext cx="792" cy="521"/>
              <a:chOff x="3527" y="3715"/>
              <a:chExt cx="792" cy="521"/>
            </a:xfrm>
          </p:grpSpPr>
          <p:sp>
            <p:nvSpPr>
              <p:cNvPr id="21509"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s-ES"/>
              </a:p>
            </p:txBody>
          </p:sp>
          <p:sp>
            <p:nvSpPr>
              <p:cNvPr id="21510"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s-ES"/>
              </a:p>
            </p:txBody>
          </p:sp>
          <p:sp>
            <p:nvSpPr>
              <p:cNvPr id="21511"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1512"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sp>
            <p:nvSpPr>
              <p:cNvPr id="21513"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1514"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s-ES"/>
              </a:p>
            </p:txBody>
          </p:sp>
          <p:sp>
            <p:nvSpPr>
              <p:cNvPr id="21515"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s-ES"/>
              </a:p>
            </p:txBody>
          </p:sp>
          <p:sp>
            <p:nvSpPr>
              <p:cNvPr id="21516"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1517"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s-ES"/>
              </a:p>
            </p:txBody>
          </p:sp>
          <p:sp>
            <p:nvSpPr>
              <p:cNvPr id="21518"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s-ES"/>
              </a:p>
            </p:txBody>
          </p:sp>
          <p:sp>
            <p:nvSpPr>
              <p:cNvPr id="21519"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grpSp>
        <p:grpSp>
          <p:nvGrpSpPr>
            <p:cNvPr id="21520" name="Group 16"/>
            <p:cNvGrpSpPr>
              <a:grpSpLocks/>
            </p:cNvGrpSpPr>
            <p:nvPr userDrawn="1"/>
          </p:nvGrpSpPr>
          <p:grpSpPr bwMode="auto">
            <a:xfrm>
              <a:off x="1776" y="3631"/>
              <a:ext cx="1626" cy="683"/>
              <a:chOff x="1776" y="3631"/>
              <a:chExt cx="1626" cy="683"/>
            </a:xfrm>
          </p:grpSpPr>
          <p:sp>
            <p:nvSpPr>
              <p:cNvPr id="21521"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s-ES"/>
              </a:p>
            </p:txBody>
          </p:sp>
          <p:sp>
            <p:nvSpPr>
              <p:cNvPr id="21522"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s-ES"/>
              </a:p>
            </p:txBody>
          </p:sp>
          <p:sp>
            <p:nvSpPr>
              <p:cNvPr id="21523"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s-ES"/>
              </a:p>
            </p:txBody>
          </p:sp>
          <p:sp>
            <p:nvSpPr>
              <p:cNvPr id="21524"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21525"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21526"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21527"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s-ES"/>
              </a:p>
            </p:txBody>
          </p:sp>
          <p:sp>
            <p:nvSpPr>
              <p:cNvPr id="21528"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s-ES"/>
              </a:p>
            </p:txBody>
          </p:sp>
          <p:sp>
            <p:nvSpPr>
              <p:cNvPr id="2152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s-ES"/>
              </a:p>
            </p:txBody>
          </p:sp>
          <p:sp>
            <p:nvSpPr>
              <p:cNvPr id="2153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s-ES"/>
              </a:p>
            </p:txBody>
          </p:sp>
          <p:sp>
            <p:nvSpPr>
              <p:cNvPr id="2153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s-ES"/>
              </a:p>
            </p:txBody>
          </p:sp>
          <p:sp>
            <p:nvSpPr>
              <p:cNvPr id="2153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s-ES"/>
              </a:p>
            </p:txBody>
          </p:sp>
          <p:sp>
            <p:nvSpPr>
              <p:cNvPr id="2153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s-ES"/>
              </a:p>
            </p:txBody>
          </p:sp>
          <p:sp>
            <p:nvSpPr>
              <p:cNvPr id="2153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s-ES"/>
              </a:p>
            </p:txBody>
          </p:sp>
          <p:sp>
            <p:nvSpPr>
              <p:cNvPr id="2153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153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153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153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s-ES"/>
              </a:p>
            </p:txBody>
          </p:sp>
        </p:grpSp>
        <p:grpSp>
          <p:nvGrpSpPr>
            <p:cNvPr id="21539" name="Group 35"/>
            <p:cNvGrpSpPr>
              <a:grpSpLocks/>
            </p:cNvGrpSpPr>
            <p:nvPr userDrawn="1"/>
          </p:nvGrpSpPr>
          <p:grpSpPr bwMode="auto">
            <a:xfrm>
              <a:off x="4128" y="3360"/>
              <a:ext cx="1351" cy="821"/>
              <a:chOff x="4128" y="3360"/>
              <a:chExt cx="1351" cy="821"/>
            </a:xfrm>
          </p:grpSpPr>
          <p:sp>
            <p:nvSpPr>
              <p:cNvPr id="21540"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1541"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1542"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s-ES"/>
              </a:p>
            </p:txBody>
          </p:sp>
          <p:sp>
            <p:nvSpPr>
              <p:cNvPr id="21543"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1544"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1545"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1546"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1547"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s-ES"/>
              </a:p>
            </p:txBody>
          </p:sp>
          <p:sp>
            <p:nvSpPr>
              <p:cNvPr id="21548"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s-ES"/>
              </a:p>
            </p:txBody>
          </p:sp>
          <p:sp>
            <p:nvSpPr>
              <p:cNvPr id="21549"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1550"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155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s-ES"/>
              </a:p>
            </p:txBody>
          </p:sp>
          <p:sp>
            <p:nvSpPr>
              <p:cNvPr id="2155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s-ES"/>
              </a:p>
            </p:txBody>
          </p:sp>
          <p:sp>
            <p:nvSpPr>
              <p:cNvPr id="2155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155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2155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155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grpSp>
        <p:grpSp>
          <p:nvGrpSpPr>
            <p:cNvPr id="21557" name="Group 53"/>
            <p:cNvGrpSpPr>
              <a:grpSpLocks/>
            </p:cNvGrpSpPr>
            <p:nvPr userDrawn="1"/>
          </p:nvGrpSpPr>
          <p:grpSpPr bwMode="auto">
            <a:xfrm>
              <a:off x="5280" y="3024"/>
              <a:ext cx="425" cy="258"/>
              <a:chOff x="5280" y="3024"/>
              <a:chExt cx="425" cy="258"/>
            </a:xfrm>
          </p:grpSpPr>
          <p:sp>
            <p:nvSpPr>
              <p:cNvPr id="21558"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1559"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1560"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1561"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1562"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21563"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21564"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grpSp>
            <p:nvGrpSpPr>
              <p:cNvPr id="21565" name="Group 61"/>
              <p:cNvGrpSpPr>
                <a:grpSpLocks/>
              </p:cNvGrpSpPr>
              <p:nvPr/>
            </p:nvGrpSpPr>
            <p:grpSpPr bwMode="auto">
              <a:xfrm>
                <a:off x="5381" y="3085"/>
                <a:ext cx="227" cy="132"/>
                <a:chOff x="5381" y="3085"/>
                <a:chExt cx="227" cy="132"/>
              </a:xfrm>
            </p:grpSpPr>
            <p:sp>
              <p:nvSpPr>
                <p:cNvPr id="2156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2156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sp>
              <p:nvSpPr>
                <p:cNvPr id="2156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2156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grpSp>
        </p:grpSp>
      </p:grpSp>
      <p:sp>
        <p:nvSpPr>
          <p:cNvPr id="2157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2157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1572" name="Rectangle 68"/>
          <p:cNvSpPr>
            <a:spLocks noGrp="1" noChangeArrowheads="1"/>
          </p:cNvSpPr>
          <p:nvPr>
            <p:ph type="dt" sz="quarter" idx="2"/>
          </p:nvPr>
        </p:nvSpPr>
        <p:spPr>
          <a:xfrm>
            <a:off x="457200" y="6248400"/>
            <a:ext cx="2133600" cy="457200"/>
          </a:xfrm>
        </p:spPr>
        <p:txBody>
          <a:bodyPr/>
          <a:lstStyle>
            <a:lvl1pPr>
              <a:defRPr/>
            </a:lvl1pPr>
          </a:lstStyle>
          <a:p>
            <a:endParaRPr lang="es-ES"/>
          </a:p>
        </p:txBody>
      </p:sp>
      <p:sp>
        <p:nvSpPr>
          <p:cNvPr id="21573" name="Rectangle 69"/>
          <p:cNvSpPr>
            <a:spLocks noGrp="1" noChangeArrowheads="1"/>
          </p:cNvSpPr>
          <p:nvPr>
            <p:ph type="ftr" sz="quarter" idx="3"/>
          </p:nvPr>
        </p:nvSpPr>
        <p:spPr>
          <a:xfrm>
            <a:off x="3124200" y="6248400"/>
            <a:ext cx="2895600" cy="457200"/>
          </a:xfrm>
        </p:spPr>
        <p:txBody>
          <a:bodyPr/>
          <a:lstStyle>
            <a:lvl1pPr>
              <a:defRPr/>
            </a:lvl1pPr>
          </a:lstStyle>
          <a:p>
            <a:endParaRPr lang="es-ES"/>
          </a:p>
        </p:txBody>
      </p:sp>
      <p:sp>
        <p:nvSpPr>
          <p:cNvPr id="21574" name="Rectangle 70"/>
          <p:cNvSpPr>
            <a:spLocks noGrp="1" noChangeArrowheads="1"/>
          </p:cNvSpPr>
          <p:nvPr>
            <p:ph type="sldNum" sz="quarter" idx="4"/>
          </p:nvPr>
        </p:nvSpPr>
        <p:spPr>
          <a:xfrm>
            <a:off x="6553200" y="6248400"/>
            <a:ext cx="2133600" cy="457200"/>
          </a:xfrm>
        </p:spPr>
        <p:txBody>
          <a:bodyPr/>
          <a:lstStyle>
            <a:lvl1pPr>
              <a:defRPr/>
            </a:lvl1pPr>
          </a:lstStyle>
          <a:p>
            <a:fld id="{B0A14206-783D-46E2-8AA2-5CA2F0D152A0}"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CDE3FBE-6DC2-42E0-B27D-D36D80D21997}"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B26E410-CD45-49EB-9639-5F903F0B021E}"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3CC6D0A-5FF5-4086-B5F0-FF8B2F31A8CA}"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BAF29A8-AAE6-4D4D-82A9-67933095037E}"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F23EC49C-9ACF-41C6-974A-89D7E91BC264}"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6DF1C797-3416-4604-8983-52421F7155D7}"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96CBC555-7EFF-4D67-98B3-4072C303397F}"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46448C8E-9467-49A6-8B49-9E35034B4163}"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0B5524F-B385-4CC8-ABC8-CE8A5AFA1E5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0C4ECDC-7778-4CFB-A6F2-1475E69726B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s-ES"/>
          </a:p>
        </p:txBody>
      </p:sp>
      <p:grpSp>
        <p:nvGrpSpPr>
          <p:cNvPr id="20483" name="Group 3"/>
          <p:cNvGrpSpPr>
            <a:grpSpLocks/>
          </p:cNvGrpSpPr>
          <p:nvPr/>
        </p:nvGrpSpPr>
        <p:grpSpPr bwMode="auto">
          <a:xfrm>
            <a:off x="3175" y="4267200"/>
            <a:ext cx="9140825" cy="2590800"/>
            <a:chOff x="2" y="2688"/>
            <a:chExt cx="5758" cy="1632"/>
          </a:xfrm>
        </p:grpSpPr>
        <p:sp>
          <p:nvSpPr>
            <p:cNvPr id="2048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grpSp>
          <p:nvGrpSpPr>
            <p:cNvPr id="20485" name="Group 5"/>
            <p:cNvGrpSpPr>
              <a:grpSpLocks/>
            </p:cNvGrpSpPr>
            <p:nvPr userDrawn="1"/>
          </p:nvGrpSpPr>
          <p:grpSpPr bwMode="auto">
            <a:xfrm>
              <a:off x="3528" y="3715"/>
              <a:ext cx="792" cy="521"/>
              <a:chOff x="3527" y="3715"/>
              <a:chExt cx="792" cy="521"/>
            </a:xfrm>
          </p:grpSpPr>
          <p:sp>
            <p:nvSpPr>
              <p:cNvPr id="2048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s-ES"/>
              </a:p>
            </p:txBody>
          </p:sp>
          <p:sp>
            <p:nvSpPr>
              <p:cNvPr id="2048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s-ES"/>
              </a:p>
            </p:txBody>
          </p:sp>
          <p:sp>
            <p:nvSpPr>
              <p:cNvPr id="2048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048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sp>
            <p:nvSpPr>
              <p:cNvPr id="2049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049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s-ES"/>
              </a:p>
            </p:txBody>
          </p:sp>
          <p:sp>
            <p:nvSpPr>
              <p:cNvPr id="2049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s-ES"/>
              </a:p>
            </p:txBody>
          </p:sp>
          <p:sp>
            <p:nvSpPr>
              <p:cNvPr id="2049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049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s-ES"/>
              </a:p>
            </p:txBody>
          </p:sp>
          <p:sp>
            <p:nvSpPr>
              <p:cNvPr id="2049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s-ES"/>
              </a:p>
            </p:txBody>
          </p:sp>
          <p:sp>
            <p:nvSpPr>
              <p:cNvPr id="2049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grpSp>
        <p:grpSp>
          <p:nvGrpSpPr>
            <p:cNvPr id="20497" name="Group 17"/>
            <p:cNvGrpSpPr>
              <a:grpSpLocks/>
            </p:cNvGrpSpPr>
            <p:nvPr userDrawn="1"/>
          </p:nvGrpSpPr>
          <p:grpSpPr bwMode="auto">
            <a:xfrm>
              <a:off x="1776" y="3631"/>
              <a:ext cx="1626" cy="683"/>
              <a:chOff x="1776" y="3631"/>
              <a:chExt cx="1626" cy="683"/>
            </a:xfrm>
          </p:grpSpPr>
          <p:sp>
            <p:nvSpPr>
              <p:cNvPr id="2049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s-ES"/>
              </a:p>
            </p:txBody>
          </p:sp>
          <p:sp>
            <p:nvSpPr>
              <p:cNvPr id="2049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s-ES"/>
              </a:p>
            </p:txBody>
          </p:sp>
          <p:sp>
            <p:nvSpPr>
              <p:cNvPr id="2050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s-ES"/>
              </a:p>
            </p:txBody>
          </p:sp>
          <p:sp>
            <p:nvSpPr>
              <p:cNvPr id="2050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2050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2050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2050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s-ES"/>
              </a:p>
            </p:txBody>
          </p:sp>
          <p:sp>
            <p:nvSpPr>
              <p:cNvPr id="2050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s-ES"/>
              </a:p>
            </p:txBody>
          </p:sp>
          <p:sp>
            <p:nvSpPr>
              <p:cNvPr id="2050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s-ES"/>
              </a:p>
            </p:txBody>
          </p:sp>
          <p:sp>
            <p:nvSpPr>
              <p:cNvPr id="2050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s-ES"/>
              </a:p>
            </p:txBody>
          </p:sp>
          <p:sp>
            <p:nvSpPr>
              <p:cNvPr id="2050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s-ES"/>
              </a:p>
            </p:txBody>
          </p:sp>
          <p:sp>
            <p:nvSpPr>
              <p:cNvPr id="2050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s-ES"/>
              </a:p>
            </p:txBody>
          </p:sp>
          <p:sp>
            <p:nvSpPr>
              <p:cNvPr id="2051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s-ES"/>
              </a:p>
            </p:txBody>
          </p:sp>
          <p:sp>
            <p:nvSpPr>
              <p:cNvPr id="2051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s-ES"/>
              </a:p>
            </p:txBody>
          </p:sp>
          <p:sp>
            <p:nvSpPr>
              <p:cNvPr id="2051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051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051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2051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s-ES"/>
              </a:p>
            </p:txBody>
          </p:sp>
        </p:grpSp>
        <p:grpSp>
          <p:nvGrpSpPr>
            <p:cNvPr id="20516" name="Group 36"/>
            <p:cNvGrpSpPr>
              <a:grpSpLocks/>
            </p:cNvGrpSpPr>
            <p:nvPr userDrawn="1"/>
          </p:nvGrpSpPr>
          <p:grpSpPr bwMode="auto">
            <a:xfrm>
              <a:off x="4128" y="3360"/>
              <a:ext cx="1351" cy="821"/>
              <a:chOff x="4128" y="3360"/>
              <a:chExt cx="1351" cy="821"/>
            </a:xfrm>
          </p:grpSpPr>
          <p:sp>
            <p:nvSpPr>
              <p:cNvPr id="2051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051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051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s-ES"/>
              </a:p>
            </p:txBody>
          </p:sp>
          <p:sp>
            <p:nvSpPr>
              <p:cNvPr id="2052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052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052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052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2052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s-ES"/>
              </a:p>
            </p:txBody>
          </p:sp>
          <p:sp>
            <p:nvSpPr>
              <p:cNvPr id="2052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s-ES"/>
              </a:p>
            </p:txBody>
          </p:sp>
          <p:sp>
            <p:nvSpPr>
              <p:cNvPr id="2052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052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2052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s-ES"/>
              </a:p>
            </p:txBody>
          </p:sp>
          <p:sp>
            <p:nvSpPr>
              <p:cNvPr id="2052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s-ES"/>
              </a:p>
            </p:txBody>
          </p:sp>
          <p:sp>
            <p:nvSpPr>
              <p:cNvPr id="2053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053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2053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2053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grpSp>
        <p:grpSp>
          <p:nvGrpSpPr>
            <p:cNvPr id="20534" name="Group 54"/>
            <p:cNvGrpSpPr>
              <a:grpSpLocks/>
            </p:cNvGrpSpPr>
            <p:nvPr userDrawn="1"/>
          </p:nvGrpSpPr>
          <p:grpSpPr bwMode="auto">
            <a:xfrm>
              <a:off x="5280" y="3024"/>
              <a:ext cx="425" cy="258"/>
              <a:chOff x="5280" y="3024"/>
              <a:chExt cx="425" cy="258"/>
            </a:xfrm>
          </p:grpSpPr>
          <p:sp>
            <p:nvSpPr>
              <p:cNvPr id="2053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053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053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053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2053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2054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2054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grpSp>
            <p:nvGrpSpPr>
              <p:cNvPr id="20542" name="Group 62"/>
              <p:cNvGrpSpPr>
                <a:grpSpLocks/>
              </p:cNvGrpSpPr>
              <p:nvPr/>
            </p:nvGrpSpPr>
            <p:grpSpPr bwMode="auto">
              <a:xfrm>
                <a:off x="5381" y="3085"/>
                <a:ext cx="227" cy="132"/>
                <a:chOff x="5381" y="3085"/>
                <a:chExt cx="227" cy="132"/>
              </a:xfrm>
            </p:grpSpPr>
            <p:sp>
              <p:nvSpPr>
                <p:cNvPr id="2054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2054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sp>
              <p:nvSpPr>
                <p:cNvPr id="2054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2054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grpSp>
        </p:grpSp>
      </p:grpSp>
      <p:sp>
        <p:nvSpPr>
          <p:cNvPr id="2054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2054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54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2055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2055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068D828D-EFB9-4CA5-84A8-B8FBD6AF679C}"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jmarcano.com/graficos/images/63.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gpc.edu/~pgore/Earth&amp;Space/images/globalcirculation.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549275"/>
            <a:ext cx="7918450" cy="3527425"/>
          </a:xfrm>
        </p:spPr>
        <p:txBody>
          <a:bodyPr/>
          <a:lstStyle/>
          <a:p>
            <a:r>
              <a:rPr lang="es-ES" sz="4000" b="1"/>
              <a:t>ESCUELA SUPERIOR POLITÉCNICA DEL LITORAL.</a:t>
            </a:r>
            <a:br>
              <a:rPr lang="es-ES" sz="4000" b="1"/>
            </a:br>
            <a:r>
              <a:rPr lang="es-ES" sz="4000" b="1"/>
              <a:t>FACULTAD DE INGENIERÍA MARÍTIMA Y CIENCIAS DEL MAR.</a:t>
            </a:r>
            <a:br>
              <a:rPr lang="es-ES" sz="4000" b="1"/>
            </a:br>
            <a:r>
              <a:rPr lang="es-ES" sz="4000" b="1"/>
              <a:t>BIOLOGÍA MARINA.</a:t>
            </a:r>
            <a:br>
              <a:rPr lang="es-ES" sz="4000" b="1"/>
            </a:br>
            <a:r>
              <a:rPr lang="es-ES" sz="4000" b="1"/>
              <a:t>LIMNOLOGÍA.</a:t>
            </a:r>
          </a:p>
        </p:txBody>
      </p:sp>
      <p:sp>
        <p:nvSpPr>
          <p:cNvPr id="2051" name="Rectangle 3"/>
          <p:cNvSpPr>
            <a:spLocks noGrp="1" noChangeArrowheads="1"/>
          </p:cNvSpPr>
          <p:nvPr>
            <p:ph type="subTitle" idx="1"/>
          </p:nvPr>
        </p:nvSpPr>
        <p:spPr>
          <a:xfrm>
            <a:off x="755650" y="4292600"/>
            <a:ext cx="7777163" cy="2135188"/>
          </a:xfrm>
        </p:spPr>
        <p:txBody>
          <a:bodyPr/>
          <a:lstStyle/>
          <a:p>
            <a:r>
              <a:rPr lang="es-ES" b="1" dirty="0" smtClean="0"/>
              <a:t>MOVIMIENTO DEL AGUA EN LAGOS.</a:t>
            </a:r>
            <a:endParaRPr lang="es-ES" b="1" dirty="0"/>
          </a:p>
          <a:p>
            <a:r>
              <a:rPr lang="es-ES" b="1" dirty="0"/>
              <a:t/>
            </a:r>
            <a:br>
              <a:rPr lang="es-ES" b="1" dirty="0"/>
            </a:br>
            <a:r>
              <a:rPr lang="es-ES" b="1" dirty="0"/>
              <a:t>Nino Rodríguez. 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476250"/>
            <a:ext cx="8229600" cy="5649913"/>
          </a:xfrm>
        </p:spPr>
        <p:txBody>
          <a:bodyPr/>
          <a:lstStyle/>
          <a:p>
            <a:r>
              <a:rPr lang="es-ES" b="1"/>
              <a:t>Lagos templados dimícticos.</a:t>
            </a:r>
            <a:r>
              <a:rPr lang="es-ES"/>
              <a:t> </a:t>
            </a:r>
          </a:p>
          <a:p>
            <a:r>
              <a:rPr lang="es-ES"/>
              <a:t>Presentan dos mezclas. Presentan dos procesos de mezcla durante el año (primavera y otoño) estratificación térmica inversa en invierno y una estratificación térmica directa en verano. Ejem. La mayoría de los lagos templados del mundo = Wisconsin, Mendota y Castle Lake (california).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9750" y="765175"/>
            <a:ext cx="8229600" cy="5903913"/>
          </a:xfrm>
        </p:spPr>
        <p:txBody>
          <a:bodyPr/>
          <a:lstStyle/>
          <a:p>
            <a:r>
              <a:rPr lang="es-ES" b="1"/>
              <a:t>Lagos tropicales oligomícticos</a:t>
            </a:r>
            <a:r>
              <a:rPr lang="es-ES"/>
              <a:t>.</a:t>
            </a:r>
          </a:p>
          <a:p>
            <a:r>
              <a:rPr lang="es-ES"/>
              <a:t>La temperatura del agua superficial oscila entre 20º - 30º C, manteniéndose casi constante durante todo el año. El gradiente térmico es débil, y se producen por consiguiente cambios poco notorios. La circulación vertical es irregular y rara vez es total.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s-ES"/>
          </a:p>
        </p:txBody>
      </p:sp>
      <p:pic>
        <p:nvPicPr>
          <p:cNvPr id="16388" name="Picture 4" descr="ciclo en lago dimítico"/>
          <p:cNvPicPr>
            <a:picLocks noChangeAspect="1" noChangeArrowheads="1"/>
          </p:cNvPicPr>
          <p:nvPr>
            <p:ph type="body" idx="1"/>
          </p:nvPr>
        </p:nvPicPr>
        <p:blipFill>
          <a:blip r:embed="rId2" r:link="rId3"/>
          <a:srcRect/>
          <a:stretch>
            <a:fillRect/>
          </a:stretch>
        </p:blipFill>
        <p:spPr>
          <a:xfrm>
            <a:off x="468313" y="1720850"/>
            <a:ext cx="7920037" cy="4133850"/>
          </a:xfr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8313" y="1557338"/>
            <a:ext cx="8229600" cy="4176712"/>
          </a:xfrm>
        </p:spPr>
        <p:txBody>
          <a:bodyPr/>
          <a:lstStyle/>
          <a:p>
            <a:r>
              <a:rPr lang="es-ES" b="1"/>
              <a:t>Origen de los Lagos.</a:t>
            </a:r>
          </a:p>
          <a:p>
            <a:r>
              <a:rPr lang="es-ES" b="1"/>
              <a:t>Movimiento del Epilimnion</a:t>
            </a:r>
          </a:p>
          <a:p>
            <a:r>
              <a:rPr lang="es-ES" b="1"/>
              <a:t>Efecto de Coriolis</a:t>
            </a:r>
          </a:p>
          <a:p>
            <a:r>
              <a:rPr lang="es-ES" b="1"/>
              <a:t> Transporte de Ekman.</a:t>
            </a:r>
          </a:p>
          <a:p>
            <a:r>
              <a:rPr lang="es-ES" b="1"/>
              <a:t>Clasificación de los Lagos por su Estratificación Térmica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b="1"/>
              <a:t>Introducción</a:t>
            </a:r>
          </a:p>
        </p:txBody>
      </p:sp>
      <p:sp>
        <p:nvSpPr>
          <p:cNvPr id="3075" name="Rectangle 3"/>
          <p:cNvSpPr>
            <a:spLocks noGrp="1" noChangeArrowheads="1"/>
          </p:cNvSpPr>
          <p:nvPr>
            <p:ph type="body" idx="1"/>
          </p:nvPr>
        </p:nvSpPr>
        <p:spPr/>
        <p:txBody>
          <a:bodyPr/>
          <a:lstStyle/>
          <a:p>
            <a:pPr>
              <a:lnSpc>
                <a:spcPct val="90000"/>
              </a:lnSpc>
            </a:pPr>
            <a:r>
              <a:rPr lang="es-ES" sz="2800"/>
              <a:t>Los lagos se comportan como grandes osciladores mecánicos en respuesta a la aplicación de fuerzas como el viento, gravedad específica debido al gradiente de inclinación (pendiente), movimiento geostrófico (rotación de la tierra) provocando la fuerza de correolisis (todo cuerpo se desplaza a la derecha en el hemisferio norte y a la izquierda en el hemisferio sur). El producto resultante de estas fuerzas es el movimiento del agua que se da superficial e internamente.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b="1"/>
              <a:t>Origen de los Lagos</a:t>
            </a:r>
          </a:p>
        </p:txBody>
      </p:sp>
      <p:sp>
        <p:nvSpPr>
          <p:cNvPr id="6147" name="Rectangle 3"/>
          <p:cNvSpPr>
            <a:spLocks noGrp="1" noChangeArrowheads="1"/>
          </p:cNvSpPr>
          <p:nvPr>
            <p:ph type="body" idx="1"/>
          </p:nvPr>
        </p:nvSpPr>
        <p:spPr/>
        <p:txBody>
          <a:bodyPr/>
          <a:lstStyle/>
          <a:p>
            <a:r>
              <a:rPr lang="es-ES"/>
              <a:t>Se han originaron por derrumbes que obstruyeron pasos estrechos o gargantas entre dos montañas.</a:t>
            </a:r>
          </a:p>
          <a:p>
            <a:r>
              <a:rPr lang="es-ES"/>
              <a:t>La vida de los lagos en general es relativamente breve </a:t>
            </a:r>
          </a:p>
          <a:p>
            <a:r>
              <a:rPr lang="es-ES"/>
              <a:t>Desde el punto de vista ecológico, tiene gran interés el conocimiento del origen de los ambientes lénticos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 b="1"/>
              <a:t>Movimiento del Epilimnion</a:t>
            </a:r>
          </a:p>
        </p:txBody>
      </p:sp>
      <p:sp>
        <p:nvSpPr>
          <p:cNvPr id="7171" name="Rectangle 3"/>
          <p:cNvSpPr>
            <a:spLocks noGrp="1" noChangeArrowheads="1"/>
          </p:cNvSpPr>
          <p:nvPr>
            <p:ph type="body" idx="1"/>
          </p:nvPr>
        </p:nvSpPr>
        <p:spPr>
          <a:xfrm>
            <a:off x="611188" y="1628775"/>
            <a:ext cx="8229600" cy="4525963"/>
          </a:xfrm>
        </p:spPr>
        <p:txBody>
          <a:bodyPr/>
          <a:lstStyle/>
          <a:p>
            <a:pPr marL="609600" indent="-609600">
              <a:lnSpc>
                <a:spcPct val="90000"/>
              </a:lnSpc>
            </a:pPr>
            <a:r>
              <a:rPr lang="es-ES" sz="2800"/>
              <a:t>Viento (principal fuerza motriz)</a:t>
            </a:r>
          </a:p>
          <a:p>
            <a:pPr marL="609600" indent="-609600">
              <a:lnSpc>
                <a:spcPct val="90000"/>
              </a:lnSpc>
            </a:pPr>
            <a:r>
              <a:rPr lang="es-ES" sz="2800"/>
              <a:t>Gradientes de presión causados por la distribución no equilibrada de las masas de agua</a:t>
            </a:r>
          </a:p>
          <a:p>
            <a:pPr marL="609600" indent="-609600">
              <a:lnSpc>
                <a:spcPct val="90000"/>
              </a:lnSpc>
            </a:pPr>
            <a:r>
              <a:rPr lang="es-ES" sz="2800"/>
              <a:t>Fuerzas de flotación que son causadas por calentamiento y enfriamiento debido a la evaporación  generando movimiento vertical.</a:t>
            </a:r>
          </a:p>
          <a:p>
            <a:pPr marL="609600" indent="-609600">
              <a:lnSpc>
                <a:spcPct val="90000"/>
              </a:lnSpc>
            </a:pPr>
            <a:r>
              <a:rPr lang="es-ES" sz="2800"/>
              <a:t> Por influjos (entradas) y desagües (salidas) por ríos tributarios o efluentes respectivamente.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b="1"/>
              <a:t>Efecto de Coriolis</a:t>
            </a:r>
          </a:p>
        </p:txBody>
      </p:sp>
      <p:pic>
        <p:nvPicPr>
          <p:cNvPr id="8196" name="Picture 4" descr="http://gpc.edu/~pgore/Earth&amp;Space/images/globalcirculation.jpg"/>
          <p:cNvPicPr>
            <a:picLocks noChangeAspect="1" noChangeArrowheads="1"/>
          </p:cNvPicPr>
          <p:nvPr>
            <p:ph type="body" idx="1"/>
          </p:nvPr>
        </p:nvPicPr>
        <p:blipFill>
          <a:blip r:embed="rId2" r:link="rId3"/>
          <a:srcRect/>
          <a:stretch>
            <a:fillRect/>
          </a:stretch>
        </p:blipFill>
        <p:spPr>
          <a:xfrm>
            <a:off x="2243138" y="1947863"/>
            <a:ext cx="4657725" cy="3829050"/>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
              <a:t>Efecto del viento</a:t>
            </a:r>
          </a:p>
        </p:txBody>
      </p:sp>
      <p:sp>
        <p:nvSpPr>
          <p:cNvPr id="12291" name="Rectangle 3"/>
          <p:cNvSpPr>
            <a:spLocks noGrp="1" noChangeArrowheads="1"/>
          </p:cNvSpPr>
          <p:nvPr>
            <p:ph type="body" idx="1"/>
          </p:nvPr>
        </p:nvSpPr>
        <p:spPr/>
        <p:txBody>
          <a:bodyPr/>
          <a:lstStyle/>
          <a:p>
            <a:pPr>
              <a:lnSpc>
                <a:spcPct val="90000"/>
              </a:lnSpc>
            </a:pPr>
            <a:r>
              <a:rPr lang="es-ES" sz="2400"/>
              <a:t>La influencia que pueda lograr en las aguas depende de la dirección y de la intensidad, pero más que ser el mismo viento el que produce el movimiento, es una combinación de factores resultantes de la presencia de este viento en un lago la que produce el movimiento de las aguas. </a:t>
            </a:r>
          </a:p>
          <a:p>
            <a:pPr>
              <a:lnSpc>
                <a:spcPct val="90000"/>
              </a:lnSpc>
            </a:pPr>
            <a:r>
              <a:rPr lang="es-ES" sz="2400"/>
              <a:t>Entre estos factores está la forma de la orilla y las proporciones de aguas bajas contra profundas, lo que depende del relieve del lecho del lago, e incluso la presencia de estructura y vegetación bajo el agua.</a:t>
            </a:r>
          </a:p>
          <a:p>
            <a:pPr>
              <a:lnSpc>
                <a:spcPct val="90000"/>
              </a:lnSpc>
            </a:pPr>
            <a:r>
              <a:rPr lang="es-ES" sz="2400"/>
              <a:t>La acción del viento se percibe con mayor significancia en la superficie del lago.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b="1"/>
              <a:t>Transporte de Ekman.</a:t>
            </a:r>
          </a:p>
        </p:txBody>
      </p:sp>
      <p:sp>
        <p:nvSpPr>
          <p:cNvPr id="9219" name="Rectangle 3"/>
          <p:cNvSpPr>
            <a:spLocks noGrp="1" noChangeArrowheads="1"/>
          </p:cNvSpPr>
          <p:nvPr>
            <p:ph type="body" idx="1"/>
          </p:nvPr>
        </p:nvSpPr>
        <p:spPr/>
        <p:txBody>
          <a:bodyPr/>
          <a:lstStyle/>
          <a:p>
            <a:endParaRPr lang="es-ES" b="1"/>
          </a:p>
          <a:p>
            <a:r>
              <a:rPr lang="es-ES" b="1"/>
              <a:t>Punto Nulo:</a:t>
            </a:r>
            <a:r>
              <a:rPr lang="es-ES"/>
              <a:t> Flujo neto O, el flujo de retorno es uniforme y lento, donde pierde fuerza la velocidad de corriente. </a:t>
            </a:r>
          </a:p>
          <a:p>
            <a:r>
              <a:rPr lang="es-ES" b="1"/>
              <a:t>Estrés Eólico:</a:t>
            </a:r>
            <a:r>
              <a:rPr lang="es-ES"/>
              <a:t> Fuerza motriz que origina la circulación de las corrientes lacustres.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ES" sz="4000" b="1"/>
              <a:t>Clasificación de los Lagos por su Estratificación Térmica</a:t>
            </a:r>
          </a:p>
        </p:txBody>
      </p:sp>
      <p:sp>
        <p:nvSpPr>
          <p:cNvPr id="10243" name="Rectangle 3"/>
          <p:cNvSpPr>
            <a:spLocks noGrp="1" noChangeArrowheads="1"/>
          </p:cNvSpPr>
          <p:nvPr>
            <p:ph type="body" idx="1"/>
          </p:nvPr>
        </p:nvSpPr>
        <p:spPr/>
        <p:txBody>
          <a:bodyPr/>
          <a:lstStyle/>
          <a:p>
            <a:r>
              <a:rPr lang="es-ES" b="1"/>
              <a:t>Lagos fríos monomícticos.</a:t>
            </a:r>
            <a:r>
              <a:rPr lang="es-ES"/>
              <a:t> </a:t>
            </a:r>
          </a:p>
          <a:p>
            <a:r>
              <a:rPr lang="es-ES"/>
              <a:t>La temperatura del agua profunda y superficial no sobrepasa nunca los 4º C. Cuando las aguas superficiales alcanzan en verano 4º C, puede producirse una circulación vertical que origina la mezcla de las aguas. </a:t>
            </a:r>
          </a:p>
        </p:txBody>
      </p:sp>
    </p:spTree>
  </p:cSld>
  <p:clrMapOvr>
    <a:masterClrMapping/>
  </p:clrMapOvr>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60</TotalTime>
  <Words>499</Words>
  <Application>Microsoft Office PowerPoint</Application>
  <PresentationFormat>Presentación en pantalla (4:3)</PresentationFormat>
  <Paragraphs>35</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Wingdings</vt:lpstr>
      <vt:lpstr>Onda</vt:lpstr>
      <vt:lpstr>ESCUELA SUPERIOR POLITÉCNICA DEL LITORAL. FACULTAD DE INGENIERÍA MARÍTIMA Y CIENCIAS DEL MAR. BIOLOGÍA MARINA. LIMNOLOGÍA.</vt:lpstr>
      <vt:lpstr>Diapositiva 2</vt:lpstr>
      <vt:lpstr>Introducción</vt:lpstr>
      <vt:lpstr>Origen de los Lagos</vt:lpstr>
      <vt:lpstr>Movimiento del Epilimnion</vt:lpstr>
      <vt:lpstr>Efecto de Coriolis</vt:lpstr>
      <vt:lpstr>Efecto del viento</vt:lpstr>
      <vt:lpstr>Transporte de Ekman.</vt:lpstr>
      <vt:lpstr>Clasificación de los Lagos por su Estratificación Térmica</vt:lpstr>
      <vt:lpstr>Diapositiva 10</vt:lpstr>
      <vt:lpstr>Diapositiva 11</vt:lpstr>
      <vt:lpstr>Diapositiva 12</vt:lpstr>
    </vt:vector>
  </TitlesOfParts>
  <Company>OMAR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 FACULTAD DE INGENIERÍA MARÍTIMA Y CIENCIAS DEL MAR. BIOLOGÍA MARINA. LIMNOLOGÍA.</dc:title>
  <dc:creator>SALAZAR</dc:creator>
  <cp:lastModifiedBy>Administrador</cp:lastModifiedBy>
  <cp:revision>3</cp:revision>
  <dcterms:created xsi:type="dcterms:W3CDTF">2007-11-29T03:31:07Z</dcterms:created>
  <dcterms:modified xsi:type="dcterms:W3CDTF">2009-07-30T19:12:27Z</dcterms:modified>
</cp:coreProperties>
</file>