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46"/>
  </p:notesMasterIdLst>
  <p:handoutMasterIdLst>
    <p:handoutMasterId r:id="rId47"/>
  </p:handoutMasterIdLst>
  <p:sldIdLst>
    <p:sldId id="256" r:id="rId2"/>
    <p:sldId id="295" r:id="rId3"/>
    <p:sldId id="296" r:id="rId4"/>
    <p:sldId id="297" r:id="rId5"/>
    <p:sldId id="298" r:id="rId6"/>
    <p:sldId id="299" r:id="rId7"/>
    <p:sldId id="300" r:id="rId8"/>
    <p:sldId id="301" r:id="rId9"/>
    <p:sldId id="303" r:id="rId10"/>
    <p:sldId id="304" r:id="rId11"/>
    <p:sldId id="305" r:id="rId12"/>
    <p:sldId id="302" r:id="rId13"/>
    <p:sldId id="306" r:id="rId14"/>
    <p:sldId id="307" r:id="rId15"/>
    <p:sldId id="308" r:id="rId16"/>
    <p:sldId id="310" r:id="rId17"/>
    <p:sldId id="311" r:id="rId18"/>
    <p:sldId id="312" r:id="rId19"/>
    <p:sldId id="313" r:id="rId20"/>
    <p:sldId id="314" r:id="rId21"/>
    <p:sldId id="315" r:id="rId22"/>
    <p:sldId id="334" r:id="rId23"/>
    <p:sldId id="335" r:id="rId24"/>
    <p:sldId id="366" r:id="rId25"/>
    <p:sldId id="336" r:id="rId26"/>
    <p:sldId id="337" r:id="rId27"/>
    <p:sldId id="338" r:id="rId28"/>
    <p:sldId id="339" r:id="rId29"/>
    <p:sldId id="340" r:id="rId30"/>
    <p:sldId id="319" r:id="rId31"/>
    <p:sldId id="321" r:id="rId32"/>
    <p:sldId id="341" r:id="rId33"/>
    <p:sldId id="324" r:id="rId34"/>
    <p:sldId id="343" r:id="rId35"/>
    <p:sldId id="326" r:id="rId36"/>
    <p:sldId id="344" r:id="rId37"/>
    <p:sldId id="329" r:id="rId38"/>
    <p:sldId id="345" r:id="rId39"/>
    <p:sldId id="349" r:id="rId40"/>
    <p:sldId id="364" r:id="rId41"/>
    <p:sldId id="350" r:id="rId42"/>
    <p:sldId id="365" r:id="rId43"/>
    <p:sldId id="351" r:id="rId44"/>
    <p:sldId id="353" r:id="rId45"/>
  </p:sldIdLst>
  <p:sldSz cx="9144000" cy="6858000" type="screen4x3"/>
  <p:notesSz cx="7099300" cy="10234613"/>
  <p:defaultTextStyle>
    <a:defPPr>
      <a:defRPr lang="es-E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8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endParaRPr lang="es-EC"/>
          </a:p>
        </p:txBody>
      </p:sp>
      <p:sp>
        <p:nvSpPr>
          <p:cNvPr id="88067"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fld id="{A0C596FD-CA6B-43AB-B5C6-681FD3ABF7BB}" type="datetime1">
              <a:rPr lang="es-EC"/>
              <a:pPr/>
              <a:t>31/07/2009</a:t>
            </a:fld>
            <a:endParaRPr lang="es-EC"/>
          </a:p>
        </p:txBody>
      </p:sp>
      <p:sp>
        <p:nvSpPr>
          <p:cNvPr id="88068"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r>
              <a:rPr lang="es-EC"/>
              <a:t>Procesos Estuarinos. FIMCM - ESPOL. Profesor: Ing. José V. Chang Gómez</a:t>
            </a:r>
          </a:p>
        </p:txBody>
      </p:sp>
      <p:sp>
        <p:nvSpPr>
          <p:cNvPr id="88069"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fld id="{160359E1-6C45-474A-88AC-B518F87A2744}" type="slidenum">
              <a:rPr lang="es-EC"/>
              <a:pPr/>
              <a:t>‹Nº›</a:t>
            </a:fld>
            <a:endParaRPr lang="es-EC"/>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endParaRPr lang="es-EC"/>
          </a:p>
        </p:txBody>
      </p:sp>
      <p:sp>
        <p:nvSpPr>
          <p:cNvPr id="8601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fld id="{55E2F6D9-F4E7-4F18-B378-4CBF68DE242F}" type="datetime1">
              <a:rPr lang="es-EC"/>
              <a:pPr/>
              <a:t>31/07/2009</a:t>
            </a:fld>
            <a:endParaRPr lang="es-EC"/>
          </a:p>
        </p:txBody>
      </p:sp>
      <p:sp>
        <p:nvSpPr>
          <p:cNvPr id="86020" name="Rectangle 4"/>
          <p:cNvSpPr>
            <a:spLocks noRo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p:spPr>
      </p:sp>
      <p:sp>
        <p:nvSpPr>
          <p:cNvPr id="8602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s-EC" smtClean="0"/>
              <a:t>Haga clic para modificar el estilo de texto del patrón</a:t>
            </a:r>
          </a:p>
          <a:p>
            <a:pPr lvl="1"/>
            <a:r>
              <a:rPr lang="es-EC" smtClean="0"/>
              <a:t>Segundo nivel</a:t>
            </a:r>
          </a:p>
          <a:p>
            <a:pPr lvl="2"/>
            <a:r>
              <a:rPr lang="es-EC" smtClean="0"/>
              <a:t>Tercer nivel</a:t>
            </a:r>
          </a:p>
          <a:p>
            <a:pPr lvl="3"/>
            <a:r>
              <a:rPr lang="es-EC" smtClean="0"/>
              <a:t>Cuarto nivel</a:t>
            </a:r>
          </a:p>
          <a:p>
            <a:pPr lvl="4"/>
            <a:r>
              <a:rPr lang="es-EC" smtClean="0"/>
              <a:t>Quinto nivel</a:t>
            </a:r>
          </a:p>
        </p:txBody>
      </p:sp>
      <p:sp>
        <p:nvSpPr>
          <p:cNvPr id="8602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r>
              <a:rPr lang="es-EC"/>
              <a:t>Procesos Estuarinos. FIMCM - ESPOL. Profesor: Ing. José V. Chang Gómez</a:t>
            </a:r>
          </a:p>
        </p:txBody>
      </p:sp>
      <p:sp>
        <p:nvSpPr>
          <p:cNvPr id="8602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fld id="{825F45AD-D411-4874-B0DF-617C6F4AEE8E}" type="slidenum">
              <a:rPr lang="es-EC"/>
              <a:pPr/>
              <a:t>‹Nº›</a:t>
            </a:fld>
            <a:endParaRPr lang="es-EC"/>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914400" y="1524000"/>
            <a:ext cx="7623175" cy="1752600"/>
          </a:xfrm>
        </p:spPr>
        <p:txBody>
          <a:bodyPr/>
          <a:lstStyle>
            <a:lvl1pPr>
              <a:defRPr sz="3600"/>
            </a:lvl1pPr>
          </a:lstStyle>
          <a:p>
            <a:r>
              <a:rPr lang="es-ES" altLang="en-US"/>
              <a:t>Haga clic para cambiar el estilo de título	</a:t>
            </a:r>
          </a:p>
        </p:txBody>
      </p:sp>
      <p:sp>
        <p:nvSpPr>
          <p:cNvPr id="2765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1500"/>
            </a:lvl1pPr>
          </a:lstStyle>
          <a:p>
            <a:r>
              <a:rPr lang="es-ES" altLang="en-US"/>
              <a:t>Haga clic para modificar el estilo de subtítulo del patrón</a:t>
            </a:r>
          </a:p>
        </p:txBody>
      </p:sp>
      <p:sp>
        <p:nvSpPr>
          <p:cNvPr id="27652" name="Rectangle 4"/>
          <p:cNvSpPr>
            <a:spLocks noGrp="1" noChangeArrowheads="1"/>
          </p:cNvSpPr>
          <p:nvPr>
            <p:ph type="dt" sz="half" idx="2"/>
          </p:nvPr>
        </p:nvSpPr>
        <p:spPr>
          <a:xfrm>
            <a:off x="457200" y="6243638"/>
            <a:ext cx="2133600" cy="457200"/>
          </a:xfrm>
        </p:spPr>
        <p:txBody>
          <a:bodyPr/>
          <a:lstStyle>
            <a:lvl1pPr>
              <a:defRPr sz="1200"/>
            </a:lvl1pPr>
          </a:lstStyle>
          <a:p>
            <a:fld id="{050236EC-7039-4D32-8CE5-44CEB7E3E318}" type="datetime1">
              <a:rPr lang="es-MX"/>
              <a:pPr/>
              <a:t>31/07/2009</a:t>
            </a:fld>
            <a:endParaRPr lang="es-ES" altLang="en-US"/>
          </a:p>
        </p:txBody>
      </p:sp>
      <p:sp>
        <p:nvSpPr>
          <p:cNvPr id="27653" name="Rectangle 5"/>
          <p:cNvSpPr>
            <a:spLocks noGrp="1" noChangeArrowheads="1"/>
          </p:cNvSpPr>
          <p:nvPr>
            <p:ph type="ftr" sz="quarter" idx="3"/>
          </p:nvPr>
        </p:nvSpPr>
        <p:spPr>
          <a:xfrm>
            <a:off x="3124200" y="6243638"/>
            <a:ext cx="2895600" cy="457200"/>
          </a:xfrm>
        </p:spPr>
        <p:txBody>
          <a:bodyPr/>
          <a:lstStyle>
            <a:lvl1pPr>
              <a:defRPr sz="1200"/>
            </a:lvl1pPr>
          </a:lstStyle>
          <a:p>
            <a:r>
              <a:rPr lang="es-ES" altLang="en-US"/>
              <a:t>José V. Chang Gómez, Ing. M. Sc.</a:t>
            </a:r>
          </a:p>
        </p:txBody>
      </p:sp>
      <p:sp>
        <p:nvSpPr>
          <p:cNvPr id="27654" name="Rectangle 6"/>
          <p:cNvSpPr>
            <a:spLocks noGrp="1" noChangeArrowheads="1"/>
          </p:cNvSpPr>
          <p:nvPr>
            <p:ph type="sldNum" sz="quarter" idx="4"/>
          </p:nvPr>
        </p:nvSpPr>
        <p:spPr/>
        <p:txBody>
          <a:bodyPr/>
          <a:lstStyle>
            <a:lvl1pPr>
              <a:defRPr sz="1200"/>
            </a:lvl1pPr>
          </a:lstStyle>
          <a:p>
            <a:fld id="{C59464FB-C2D0-488B-8064-29EA8FC25C70}" type="slidenum">
              <a:rPr lang="es-ES" altLang="en-US"/>
              <a:pPr/>
              <a:t>‹Nº›</a:t>
            </a:fld>
            <a:endParaRPr lang="es-ES" altLang="en-US"/>
          </a:p>
        </p:txBody>
      </p:sp>
      <p:sp>
        <p:nvSpPr>
          <p:cNvPr id="27655"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s-ES"/>
          </a:p>
        </p:txBody>
      </p:sp>
      <p:sp>
        <p:nvSpPr>
          <p:cNvPr id="27656"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lvl1pPr>
              <a:defRPr/>
            </a:lvl1pPr>
          </a:lstStyle>
          <a:p>
            <a:r>
              <a:rPr lang="es-ES" altLang="en-US"/>
              <a:t>José V. Chang Gómez, Ing. M. Sc..</a:t>
            </a:r>
          </a:p>
        </p:txBody>
      </p:sp>
      <p:sp>
        <p:nvSpPr>
          <p:cNvPr id="6" name="5 Marcador de número de diapositiva"/>
          <p:cNvSpPr>
            <a:spLocks noGrp="1"/>
          </p:cNvSpPr>
          <p:nvPr>
            <p:ph type="sldNum" sz="quarter" idx="12"/>
          </p:nvPr>
        </p:nvSpPr>
        <p:spPr/>
        <p:txBody>
          <a:bodyPr/>
          <a:lstStyle>
            <a:lvl1pPr>
              <a:defRPr/>
            </a:lvl1pPr>
          </a:lstStyle>
          <a:p>
            <a:fld id="{3E43F370-A337-4FEA-8E11-9DC8F3735D8E}" type="slidenum">
              <a:rPr lang="es-ES" altLang="en-US"/>
              <a:pPr/>
              <a:t>‹Nº›</a:t>
            </a:fld>
            <a:endParaRPr lang="es-E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lvl1pPr>
              <a:defRPr/>
            </a:lvl1pPr>
          </a:lstStyle>
          <a:p>
            <a:r>
              <a:rPr lang="es-ES" altLang="en-US"/>
              <a:t>José V. Chang Gómez, Ing. M. Sc..</a:t>
            </a:r>
          </a:p>
        </p:txBody>
      </p:sp>
      <p:sp>
        <p:nvSpPr>
          <p:cNvPr id="6" name="5 Marcador de número de diapositiva"/>
          <p:cNvSpPr>
            <a:spLocks noGrp="1"/>
          </p:cNvSpPr>
          <p:nvPr>
            <p:ph type="sldNum" sz="quarter" idx="12"/>
          </p:nvPr>
        </p:nvSpPr>
        <p:spPr/>
        <p:txBody>
          <a:bodyPr/>
          <a:lstStyle>
            <a:lvl1pPr>
              <a:defRPr/>
            </a:lvl1pPr>
          </a:lstStyle>
          <a:p>
            <a:fld id="{5538F3EA-1159-4D6B-BDA3-BD71C7BE4CCF}" type="slidenum">
              <a:rPr lang="es-ES" altLang="en-US"/>
              <a:pPr/>
              <a:t>‹Nº›</a:t>
            </a:fld>
            <a:endParaRPr lang="es-E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539750" y="6538913"/>
            <a:ext cx="2051050" cy="319087"/>
          </a:xfrm>
        </p:spPr>
        <p:txBody>
          <a:bodyPr/>
          <a:lstStyle>
            <a:lvl1pPr>
              <a:defRPr/>
            </a:lvl1p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r>
              <a:rPr lang="es-ES" altLang="en-US"/>
              <a:t>José V. Chang Gómez, Ing. M. Sc..</a:t>
            </a:r>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E4CF7426-16C1-4C07-886D-35A8A7814399}" type="slidenum">
              <a:rPr lang="es-ES" altLang="en-US"/>
              <a:pPr/>
              <a:t>‹Nº›</a:t>
            </a:fld>
            <a:endParaRPr lang="es-E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ítulo y texto encima de l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8229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57200" y="3941763"/>
            <a:ext cx="8229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539750" y="6538913"/>
            <a:ext cx="2051050" cy="319087"/>
          </a:xfrm>
        </p:spPr>
        <p:txBody>
          <a:bodyPr/>
          <a:lstStyle>
            <a:lvl1pPr>
              <a:defRPr/>
            </a:lvl1p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r>
              <a:rPr lang="es-ES" altLang="en-US"/>
              <a:t>José V. Chang Gómez, Ing. M. Sc..</a:t>
            </a:r>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D002F5B5-F5B7-482F-BE7E-0DE8531D00ED}" type="slidenum">
              <a:rPr lang="es-ES" altLang="en-US"/>
              <a:pPr/>
              <a:t>‹Nº›</a:t>
            </a:fld>
            <a:endParaRPr lang="es-E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ítulo y objetos encima del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8229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3941763"/>
            <a:ext cx="8229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539750" y="6538913"/>
            <a:ext cx="2051050" cy="319087"/>
          </a:xfrm>
        </p:spPr>
        <p:txBody>
          <a:bodyPr/>
          <a:lstStyle>
            <a:lvl1pPr>
              <a:defRPr/>
            </a:lvl1p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r>
              <a:rPr lang="es-ES" altLang="en-US"/>
              <a:t>José V. Chang Gómez, Ing. M. Sc..</a:t>
            </a:r>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4ECC6223-7608-498A-91F7-4225D859E0C1}" type="slidenum">
              <a:rPr lang="es-ES" altLang="en-US"/>
              <a:pPr/>
              <a:t>‹Nº›</a:t>
            </a:fld>
            <a:endParaRPr lang="es-E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41763"/>
            <a:ext cx="4038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fecha"/>
          <p:cNvSpPr>
            <a:spLocks noGrp="1"/>
          </p:cNvSpPr>
          <p:nvPr>
            <p:ph type="dt" sz="half" idx="10"/>
          </p:nvPr>
        </p:nvSpPr>
        <p:spPr>
          <a:xfrm>
            <a:off x="539750" y="6538913"/>
            <a:ext cx="2051050" cy="319087"/>
          </a:xfrm>
        </p:spPr>
        <p:txBody>
          <a:bodyPr/>
          <a:lstStyle>
            <a:lvl1pPr>
              <a:defRPr/>
            </a:lvl1p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7" name="6 Marcador de pie de página"/>
          <p:cNvSpPr>
            <a:spLocks noGrp="1"/>
          </p:cNvSpPr>
          <p:nvPr>
            <p:ph type="ftr" sz="quarter" idx="11"/>
          </p:nvPr>
        </p:nvSpPr>
        <p:spPr>
          <a:xfrm>
            <a:off x="3124200" y="6248400"/>
            <a:ext cx="2895600" cy="457200"/>
          </a:xfrm>
        </p:spPr>
        <p:txBody>
          <a:bodyPr/>
          <a:lstStyle>
            <a:lvl1pPr>
              <a:defRPr/>
            </a:lvl1pPr>
          </a:lstStyle>
          <a:p>
            <a:r>
              <a:rPr lang="es-ES" altLang="en-US"/>
              <a:t>José V. Chang Gómez, Ing. M. Sc..</a:t>
            </a:r>
          </a:p>
        </p:txBody>
      </p:sp>
      <p:sp>
        <p:nvSpPr>
          <p:cNvPr id="8" name="7 Marcador de número de diapositiva"/>
          <p:cNvSpPr>
            <a:spLocks noGrp="1"/>
          </p:cNvSpPr>
          <p:nvPr>
            <p:ph type="sldNum" sz="quarter" idx="12"/>
          </p:nvPr>
        </p:nvSpPr>
        <p:spPr>
          <a:xfrm>
            <a:off x="6553200" y="6243638"/>
            <a:ext cx="2133600" cy="457200"/>
          </a:xfrm>
        </p:spPr>
        <p:txBody>
          <a:bodyPr/>
          <a:lstStyle>
            <a:lvl1pPr>
              <a:defRPr/>
            </a:lvl1pPr>
          </a:lstStyle>
          <a:p>
            <a:fld id="{EC6D4A20-51ED-420F-92A4-F17CFCF825AD}" type="slidenum">
              <a:rPr lang="es-ES" altLang="en-US"/>
              <a:pPr/>
              <a:t>‹Nº›</a:t>
            </a:fld>
            <a:endParaRPr lang="es-E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lvl1pPr>
              <a:defRPr/>
            </a:lvl1pPr>
          </a:lstStyle>
          <a:p>
            <a:r>
              <a:rPr lang="es-ES" altLang="en-US"/>
              <a:t>José V. Chang Gómez, Ing. M. Sc..</a:t>
            </a:r>
          </a:p>
        </p:txBody>
      </p:sp>
      <p:sp>
        <p:nvSpPr>
          <p:cNvPr id="6" name="5 Marcador de número de diapositiva"/>
          <p:cNvSpPr>
            <a:spLocks noGrp="1"/>
          </p:cNvSpPr>
          <p:nvPr>
            <p:ph type="sldNum" sz="quarter" idx="12"/>
          </p:nvPr>
        </p:nvSpPr>
        <p:spPr/>
        <p:txBody>
          <a:bodyPr/>
          <a:lstStyle>
            <a:lvl1pPr>
              <a:defRPr/>
            </a:lvl1pPr>
          </a:lstStyle>
          <a:p>
            <a:fld id="{81D612BE-9021-42A2-90EB-8097E0DD4F5B}" type="slidenum">
              <a:rPr lang="es-ES" altLang="en-US"/>
              <a:pPr/>
              <a:t>‹Nº›</a:t>
            </a:fld>
            <a:endParaRPr lang="es-E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lvl1pPr>
              <a:defRPr/>
            </a:lvl1pPr>
          </a:lstStyle>
          <a:p>
            <a:r>
              <a:rPr lang="es-ES" altLang="en-US"/>
              <a:t>José V. Chang Gómez, Ing. M. Sc..</a:t>
            </a:r>
          </a:p>
        </p:txBody>
      </p:sp>
      <p:sp>
        <p:nvSpPr>
          <p:cNvPr id="6" name="5 Marcador de número de diapositiva"/>
          <p:cNvSpPr>
            <a:spLocks noGrp="1"/>
          </p:cNvSpPr>
          <p:nvPr>
            <p:ph type="sldNum" sz="quarter" idx="12"/>
          </p:nvPr>
        </p:nvSpPr>
        <p:spPr/>
        <p:txBody>
          <a:bodyPr/>
          <a:lstStyle>
            <a:lvl1pPr>
              <a:defRPr/>
            </a:lvl1pPr>
          </a:lstStyle>
          <a:p>
            <a:fld id="{5A0D537D-2EB6-4AF5-95F8-BD18C541015B}" type="slidenum">
              <a:rPr lang="es-ES" altLang="en-US"/>
              <a:pPr/>
              <a:t>‹Nº›</a:t>
            </a:fld>
            <a:endParaRPr lang="es-E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lvl1pPr>
              <a:defRPr/>
            </a:lvl1pPr>
          </a:lstStyle>
          <a:p>
            <a:r>
              <a:rPr lang="es-ES" altLang="en-US"/>
              <a:t>José V. Chang Gómez, Ing. M. Sc..</a:t>
            </a:r>
          </a:p>
        </p:txBody>
      </p:sp>
      <p:sp>
        <p:nvSpPr>
          <p:cNvPr id="7" name="6 Marcador de número de diapositiva"/>
          <p:cNvSpPr>
            <a:spLocks noGrp="1"/>
          </p:cNvSpPr>
          <p:nvPr>
            <p:ph type="sldNum" sz="quarter" idx="12"/>
          </p:nvPr>
        </p:nvSpPr>
        <p:spPr/>
        <p:txBody>
          <a:bodyPr/>
          <a:lstStyle>
            <a:lvl1pPr>
              <a:defRPr/>
            </a:lvl1pPr>
          </a:lstStyle>
          <a:p>
            <a:fld id="{5EAE433B-A9E1-46AE-A027-4CFF307EB830}" type="slidenum">
              <a:rPr lang="es-ES" altLang="en-US"/>
              <a:pPr/>
              <a:t>‹Nº›</a:t>
            </a:fld>
            <a:endParaRPr lang="es-E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8" name="7 Marcador de pie de página"/>
          <p:cNvSpPr>
            <a:spLocks noGrp="1"/>
          </p:cNvSpPr>
          <p:nvPr>
            <p:ph type="ftr" sz="quarter" idx="11"/>
          </p:nvPr>
        </p:nvSpPr>
        <p:spPr/>
        <p:txBody>
          <a:bodyPr/>
          <a:lstStyle>
            <a:lvl1pPr>
              <a:defRPr/>
            </a:lvl1pPr>
          </a:lstStyle>
          <a:p>
            <a:r>
              <a:rPr lang="es-ES" altLang="en-US"/>
              <a:t>José V. Chang Gómez, Ing. M. Sc..</a:t>
            </a:r>
          </a:p>
        </p:txBody>
      </p:sp>
      <p:sp>
        <p:nvSpPr>
          <p:cNvPr id="9" name="8 Marcador de número de diapositiva"/>
          <p:cNvSpPr>
            <a:spLocks noGrp="1"/>
          </p:cNvSpPr>
          <p:nvPr>
            <p:ph type="sldNum" sz="quarter" idx="12"/>
          </p:nvPr>
        </p:nvSpPr>
        <p:spPr/>
        <p:txBody>
          <a:bodyPr/>
          <a:lstStyle>
            <a:lvl1pPr>
              <a:defRPr/>
            </a:lvl1pPr>
          </a:lstStyle>
          <a:p>
            <a:fld id="{2E82C9F8-63EC-4F32-833E-5BF37B8911E1}" type="slidenum">
              <a:rPr lang="es-ES" altLang="en-US"/>
              <a:pPr/>
              <a:t>‹Nº›</a:t>
            </a:fld>
            <a:endParaRPr lang="es-E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4" name="3 Marcador de pie de página"/>
          <p:cNvSpPr>
            <a:spLocks noGrp="1"/>
          </p:cNvSpPr>
          <p:nvPr>
            <p:ph type="ftr" sz="quarter" idx="11"/>
          </p:nvPr>
        </p:nvSpPr>
        <p:spPr/>
        <p:txBody>
          <a:bodyPr/>
          <a:lstStyle>
            <a:lvl1pPr>
              <a:defRPr/>
            </a:lvl1pPr>
          </a:lstStyle>
          <a:p>
            <a:r>
              <a:rPr lang="es-ES" altLang="en-US"/>
              <a:t>José V. Chang Gómez, Ing. M. Sc..</a:t>
            </a:r>
          </a:p>
        </p:txBody>
      </p:sp>
      <p:sp>
        <p:nvSpPr>
          <p:cNvPr id="5" name="4 Marcador de número de diapositiva"/>
          <p:cNvSpPr>
            <a:spLocks noGrp="1"/>
          </p:cNvSpPr>
          <p:nvPr>
            <p:ph type="sldNum" sz="quarter" idx="12"/>
          </p:nvPr>
        </p:nvSpPr>
        <p:spPr/>
        <p:txBody>
          <a:bodyPr/>
          <a:lstStyle>
            <a:lvl1pPr>
              <a:defRPr/>
            </a:lvl1pPr>
          </a:lstStyle>
          <a:p>
            <a:fld id="{9A2810E1-38A0-42F8-BBBD-FD563D35465C}" type="slidenum">
              <a:rPr lang="es-ES" altLang="en-US"/>
              <a:pPr/>
              <a:t>‹Nº›</a:t>
            </a:fld>
            <a:endParaRPr lang="es-E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3" name="2 Marcador de pie de página"/>
          <p:cNvSpPr>
            <a:spLocks noGrp="1"/>
          </p:cNvSpPr>
          <p:nvPr>
            <p:ph type="ftr" sz="quarter" idx="11"/>
          </p:nvPr>
        </p:nvSpPr>
        <p:spPr/>
        <p:txBody>
          <a:bodyPr/>
          <a:lstStyle>
            <a:lvl1pPr>
              <a:defRPr/>
            </a:lvl1pPr>
          </a:lstStyle>
          <a:p>
            <a:r>
              <a:rPr lang="es-ES" altLang="en-US"/>
              <a:t>José V. Chang Gómez, Ing. M. Sc..</a:t>
            </a:r>
          </a:p>
        </p:txBody>
      </p:sp>
      <p:sp>
        <p:nvSpPr>
          <p:cNvPr id="4" name="3 Marcador de número de diapositiva"/>
          <p:cNvSpPr>
            <a:spLocks noGrp="1"/>
          </p:cNvSpPr>
          <p:nvPr>
            <p:ph type="sldNum" sz="quarter" idx="12"/>
          </p:nvPr>
        </p:nvSpPr>
        <p:spPr/>
        <p:txBody>
          <a:bodyPr/>
          <a:lstStyle>
            <a:lvl1pPr>
              <a:defRPr/>
            </a:lvl1pPr>
          </a:lstStyle>
          <a:p>
            <a:fld id="{B85F9661-62A1-45CD-9B43-E9CD7DC87DE0}" type="slidenum">
              <a:rPr lang="es-ES" altLang="en-US"/>
              <a:pPr/>
              <a:t>‹Nº›</a:t>
            </a:fld>
            <a:endParaRPr lang="es-E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lvl1pPr>
              <a:defRPr/>
            </a:lvl1pPr>
          </a:lstStyle>
          <a:p>
            <a:r>
              <a:rPr lang="es-ES" altLang="en-US"/>
              <a:t>José V. Chang Gómez, Ing. M. Sc..</a:t>
            </a:r>
          </a:p>
        </p:txBody>
      </p:sp>
      <p:sp>
        <p:nvSpPr>
          <p:cNvPr id="7" name="6 Marcador de número de diapositiva"/>
          <p:cNvSpPr>
            <a:spLocks noGrp="1"/>
          </p:cNvSpPr>
          <p:nvPr>
            <p:ph type="sldNum" sz="quarter" idx="12"/>
          </p:nvPr>
        </p:nvSpPr>
        <p:spPr/>
        <p:txBody>
          <a:bodyPr/>
          <a:lstStyle>
            <a:lvl1pPr>
              <a:defRPr/>
            </a:lvl1pPr>
          </a:lstStyle>
          <a:p>
            <a:fld id="{A8873A6E-D56D-402D-98B7-209290828D9B}" type="slidenum">
              <a:rPr lang="es-ES" altLang="en-US"/>
              <a:pPr/>
              <a:t>‹Nº›</a:t>
            </a:fld>
            <a:endParaRPr lang="es-E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lvl1pPr>
              <a:defRPr/>
            </a:lvl1pPr>
          </a:lstStyle>
          <a:p>
            <a:r>
              <a:rPr lang="es-ES" altLang="en-US"/>
              <a:t>José V. Chang Gómez, Ing. M. Sc..</a:t>
            </a:r>
          </a:p>
        </p:txBody>
      </p:sp>
      <p:sp>
        <p:nvSpPr>
          <p:cNvPr id="7" name="6 Marcador de número de diapositiva"/>
          <p:cNvSpPr>
            <a:spLocks noGrp="1"/>
          </p:cNvSpPr>
          <p:nvPr>
            <p:ph type="sldNum" sz="quarter" idx="12"/>
          </p:nvPr>
        </p:nvSpPr>
        <p:spPr/>
        <p:txBody>
          <a:bodyPr/>
          <a:lstStyle>
            <a:lvl1pPr>
              <a:defRPr/>
            </a:lvl1pPr>
          </a:lstStyle>
          <a:p>
            <a:fld id="{03A4A69E-988F-4BF8-9D1D-79E4381D6E90}" type="slidenum">
              <a:rPr lang="es-ES" altLang="en-US"/>
              <a:pPr/>
              <a:t>‹Nº›</a:t>
            </a:fld>
            <a:endParaRPr lang="es-E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ltLang="en-US" smtClean="0"/>
              <a:t>Haga clic para cambiar el estilo de título	</a:t>
            </a:r>
          </a:p>
        </p:txBody>
      </p:sp>
      <p:sp>
        <p:nvSpPr>
          <p:cNvPr id="266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26628" name="Rectangle 4"/>
          <p:cNvSpPr>
            <a:spLocks noGrp="1" noChangeArrowheads="1"/>
          </p:cNvSpPr>
          <p:nvPr>
            <p:ph type="dt" sz="half" idx="2"/>
          </p:nvPr>
        </p:nvSpPr>
        <p:spPr bwMode="auto">
          <a:xfrm>
            <a:off x="539750" y="6538913"/>
            <a:ext cx="2051050" cy="319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atin typeface="+mj-lt"/>
              </a:defRPr>
            </a:lvl1p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266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latin typeface="+mj-lt"/>
              </a:defRPr>
            </a:lvl1pPr>
          </a:lstStyle>
          <a:p>
            <a:r>
              <a:rPr lang="es-ES" altLang="en-US"/>
              <a:t>José V. Chang Gómez, Ing. M. Sc..</a:t>
            </a:r>
          </a:p>
        </p:txBody>
      </p:sp>
      <p:sp>
        <p:nvSpPr>
          <p:cNvPr id="2663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atin typeface="+mj-lt"/>
              </a:defRPr>
            </a:lvl1pPr>
          </a:lstStyle>
          <a:p>
            <a:fld id="{E57C9656-53A7-4C2E-B182-3A02A2872E7C}" type="slidenum">
              <a:rPr lang="es-ES" altLang="en-US"/>
              <a:pPr/>
              <a:t>‹Nº›</a:t>
            </a:fld>
            <a:endParaRPr lang="es-ES" altLang="en-US"/>
          </a:p>
        </p:txBody>
      </p:sp>
      <p:sp>
        <p:nvSpPr>
          <p:cNvPr id="2663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s-ES"/>
          </a:p>
        </p:txBody>
      </p:sp>
      <p:sp>
        <p:nvSpPr>
          <p:cNvPr id="266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s-E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Lst>
  <p:timing>
    <p:tnLst>
      <p:par>
        <p:cTn id="1" dur="indefinite" restart="never" nodeType="tmRoot"/>
      </p:par>
    </p:tnLst>
  </p:timing>
  <p:hf hdr="0"/>
  <p:txStyles>
    <p:titleStyle>
      <a:lvl1pPr algn="l" rtl="0" fontAlgn="base">
        <a:spcBef>
          <a:spcPct val="0"/>
        </a:spcBef>
        <a:spcAft>
          <a:spcPct val="0"/>
        </a:spcAft>
        <a:defRPr sz="2800" b="1">
          <a:solidFill>
            <a:schemeClr val="tx1"/>
          </a:solidFill>
          <a:latin typeface="+mj-lt"/>
          <a:ea typeface="+mj-ea"/>
          <a:cs typeface="+mj-cs"/>
        </a:defRPr>
      </a:lvl1pPr>
      <a:lvl2pPr algn="l" rtl="0" fontAlgn="base">
        <a:spcBef>
          <a:spcPct val="0"/>
        </a:spcBef>
        <a:spcAft>
          <a:spcPct val="0"/>
        </a:spcAft>
        <a:defRPr sz="2800" b="1">
          <a:solidFill>
            <a:schemeClr val="tx1"/>
          </a:solidFill>
          <a:latin typeface="Garamond" pitchFamily="18" charset="0"/>
        </a:defRPr>
      </a:lvl2pPr>
      <a:lvl3pPr algn="l" rtl="0" fontAlgn="base">
        <a:spcBef>
          <a:spcPct val="0"/>
        </a:spcBef>
        <a:spcAft>
          <a:spcPct val="0"/>
        </a:spcAft>
        <a:defRPr sz="2800" b="1">
          <a:solidFill>
            <a:schemeClr val="tx1"/>
          </a:solidFill>
          <a:latin typeface="Garamond" pitchFamily="18" charset="0"/>
        </a:defRPr>
      </a:lvl3pPr>
      <a:lvl4pPr algn="l" rtl="0" fontAlgn="base">
        <a:spcBef>
          <a:spcPct val="0"/>
        </a:spcBef>
        <a:spcAft>
          <a:spcPct val="0"/>
        </a:spcAft>
        <a:defRPr sz="2800" b="1">
          <a:solidFill>
            <a:schemeClr val="tx1"/>
          </a:solidFill>
          <a:latin typeface="Garamond" pitchFamily="18" charset="0"/>
        </a:defRPr>
      </a:lvl4pPr>
      <a:lvl5pPr algn="l" rtl="0" fontAlgn="base">
        <a:spcBef>
          <a:spcPct val="0"/>
        </a:spcBef>
        <a:spcAft>
          <a:spcPct val="0"/>
        </a:spcAft>
        <a:defRPr sz="2800" b="1">
          <a:solidFill>
            <a:schemeClr val="tx1"/>
          </a:solidFill>
          <a:latin typeface="Garamond" pitchFamily="18" charset="0"/>
        </a:defRPr>
      </a:lvl5pPr>
      <a:lvl6pPr marL="457200" algn="l" rtl="0" fontAlgn="base">
        <a:spcBef>
          <a:spcPct val="0"/>
        </a:spcBef>
        <a:spcAft>
          <a:spcPct val="0"/>
        </a:spcAft>
        <a:defRPr sz="2800" b="1">
          <a:solidFill>
            <a:schemeClr val="tx1"/>
          </a:solidFill>
          <a:latin typeface="Garamond" pitchFamily="18" charset="0"/>
        </a:defRPr>
      </a:lvl6pPr>
      <a:lvl7pPr marL="914400" algn="l" rtl="0" fontAlgn="base">
        <a:spcBef>
          <a:spcPct val="0"/>
        </a:spcBef>
        <a:spcAft>
          <a:spcPct val="0"/>
        </a:spcAft>
        <a:defRPr sz="2800" b="1">
          <a:solidFill>
            <a:schemeClr val="tx1"/>
          </a:solidFill>
          <a:latin typeface="Garamond" pitchFamily="18" charset="0"/>
        </a:defRPr>
      </a:lvl7pPr>
      <a:lvl8pPr marL="1371600" algn="l" rtl="0" fontAlgn="base">
        <a:spcBef>
          <a:spcPct val="0"/>
        </a:spcBef>
        <a:spcAft>
          <a:spcPct val="0"/>
        </a:spcAft>
        <a:defRPr sz="2800" b="1">
          <a:solidFill>
            <a:schemeClr val="tx1"/>
          </a:solidFill>
          <a:latin typeface="Garamond" pitchFamily="18" charset="0"/>
        </a:defRPr>
      </a:lvl8pPr>
      <a:lvl9pPr marL="1828800" algn="l" rtl="0" fontAlgn="base">
        <a:spcBef>
          <a:spcPct val="0"/>
        </a:spcBef>
        <a:spcAft>
          <a:spcPct val="0"/>
        </a:spcAft>
        <a:defRPr sz="2800" b="1">
          <a:solidFill>
            <a:schemeClr val="tx1"/>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16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1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16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16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5.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4 Marcador de pie de página"/>
          <p:cNvSpPr>
            <a:spLocks noGrp="1"/>
          </p:cNvSpPr>
          <p:nvPr>
            <p:ph type="ftr" sz="quarter" idx="11"/>
          </p:nvPr>
        </p:nvSpPr>
        <p:spPr/>
        <p:txBody>
          <a:bodyPr/>
          <a:lstStyle/>
          <a:p>
            <a:r>
              <a:rPr lang="es-ES" altLang="en-US"/>
              <a:t>José V. Chang Gómez, Ing. M. Sc..</a:t>
            </a:r>
          </a:p>
        </p:txBody>
      </p:sp>
      <p:sp>
        <p:nvSpPr>
          <p:cNvPr id="7" name="5 Marcador de número de diapositiva"/>
          <p:cNvSpPr>
            <a:spLocks noGrp="1"/>
          </p:cNvSpPr>
          <p:nvPr>
            <p:ph type="sldNum" sz="quarter" idx="12"/>
          </p:nvPr>
        </p:nvSpPr>
        <p:spPr/>
        <p:txBody>
          <a:bodyPr/>
          <a:lstStyle/>
          <a:p>
            <a:fld id="{E62B5471-F79D-4040-92D1-4D99C879BF5B}" type="slidenum">
              <a:rPr lang="es-ES" altLang="en-US"/>
              <a:pPr/>
              <a:t>1</a:t>
            </a:fld>
            <a:endParaRPr lang="es-ES" altLang="en-US"/>
          </a:p>
        </p:txBody>
      </p:sp>
      <p:sp>
        <p:nvSpPr>
          <p:cNvPr id="2057" name="Rectangle 9"/>
          <p:cNvSpPr>
            <a:spLocks noGrp="1" noChangeArrowheads="1"/>
          </p:cNvSpPr>
          <p:nvPr>
            <p:ph type="title"/>
          </p:nvPr>
        </p:nvSpPr>
        <p:spPr>
          <a:xfrm>
            <a:off x="457200" y="277813"/>
            <a:ext cx="8229600" cy="774700"/>
          </a:xfrm>
        </p:spPr>
        <p:txBody>
          <a:bodyPr/>
          <a:lstStyle/>
          <a:p>
            <a:r>
              <a:rPr lang="es-EC"/>
              <a:t>Capitulo 4    Clasificación de Estuarios</a:t>
            </a:r>
            <a:endParaRPr lang="es-ES"/>
          </a:p>
        </p:txBody>
      </p:sp>
      <p:sp>
        <p:nvSpPr>
          <p:cNvPr id="2051" name="Rectangle 3"/>
          <p:cNvSpPr>
            <a:spLocks noGrp="1" noChangeArrowheads="1"/>
          </p:cNvSpPr>
          <p:nvPr>
            <p:ph type="body" idx="1"/>
          </p:nvPr>
        </p:nvSpPr>
        <p:spPr/>
        <p:txBody>
          <a:bodyPr/>
          <a:lstStyle/>
          <a:p>
            <a:pPr algn="ctr"/>
            <a:endParaRPr lang="es-ES" sz="2000" b="1"/>
          </a:p>
          <a:p>
            <a:pPr algn="ctr"/>
            <a:endParaRPr lang="es-ES" b="1"/>
          </a:p>
        </p:txBody>
      </p:sp>
      <p:sp>
        <p:nvSpPr>
          <p:cNvPr id="2055" name="Rectangle 7"/>
          <p:cNvSpPr>
            <a:spLocks noChangeArrowheads="1"/>
          </p:cNvSpPr>
          <p:nvPr/>
        </p:nvSpPr>
        <p:spPr bwMode="auto">
          <a:xfrm>
            <a:off x="395288" y="836613"/>
            <a:ext cx="8280400" cy="5340350"/>
          </a:xfrm>
          <a:prstGeom prst="rect">
            <a:avLst/>
          </a:prstGeom>
          <a:noFill/>
          <a:ln w="9525">
            <a:noFill/>
            <a:miter lim="800000"/>
            <a:headEnd/>
            <a:tailEnd/>
          </a:ln>
          <a:effectLst/>
        </p:spPr>
        <p:txBody>
          <a:bodyPr>
            <a:spAutoFit/>
          </a:bodyPr>
          <a:lstStyle/>
          <a:p>
            <a:pPr marL="342900" indent="-342900"/>
            <a:r>
              <a:rPr lang="es-EC" sz="2000" b="1"/>
              <a:t>Tabla de Contenido</a:t>
            </a:r>
          </a:p>
          <a:p>
            <a:pPr marL="800100" lvl="1" indent="-342900"/>
            <a:r>
              <a:rPr lang="es-ES"/>
              <a:t>Clasificación de estuarios de acuerdo a sus propiedades de circulación y la distribución asociada de estado continuo de la salinidad</a:t>
            </a:r>
          </a:p>
          <a:p>
            <a:pPr marL="800100" lvl="1" indent="-342900"/>
            <a:r>
              <a:rPr lang="es-EC"/>
              <a:t>Algunas características: Mezcla /Tipo</a:t>
            </a:r>
            <a:endParaRPr lang="es-ES"/>
          </a:p>
          <a:p>
            <a:pPr marL="1714500" lvl="3" indent="-342900"/>
            <a:r>
              <a:rPr lang="es-ES"/>
              <a:t>		Estuario de cuña salina </a:t>
            </a:r>
            <a:endParaRPr lang="es-EC"/>
          </a:p>
          <a:p>
            <a:pPr marL="2171700" lvl="4" indent="-342900"/>
            <a:r>
              <a:rPr lang="es-ES"/>
              <a:t>Estuario altamente estratificado </a:t>
            </a:r>
          </a:p>
          <a:p>
            <a:pPr marL="2171700" lvl="4" indent="-342900"/>
            <a:r>
              <a:rPr lang="es-ES"/>
              <a:t>Estuario ligeramente estratificado </a:t>
            </a:r>
          </a:p>
          <a:p>
            <a:pPr marL="2171700" lvl="4" indent="-342900"/>
            <a:r>
              <a:rPr lang="es-ES"/>
              <a:t>Estuario mezclado verticalmente </a:t>
            </a:r>
          </a:p>
          <a:p>
            <a:pPr marL="2171700" lvl="4" indent="-342900"/>
            <a:r>
              <a:rPr lang="es-ES"/>
              <a:t>Estuario inverso </a:t>
            </a:r>
          </a:p>
          <a:p>
            <a:pPr marL="2171700" lvl="4" indent="-342900"/>
            <a:r>
              <a:rPr lang="es-ES"/>
              <a:t>Estuario intermitente</a:t>
            </a:r>
          </a:p>
          <a:p>
            <a:pPr marL="800100" lvl="1" indent="-342900"/>
            <a:r>
              <a:rPr lang="es-EC"/>
              <a:t>Clasificación por rango de mareas</a:t>
            </a:r>
          </a:p>
          <a:p>
            <a:pPr marL="800100" lvl="1" indent="-342900"/>
            <a:r>
              <a:rPr lang="es-EC"/>
              <a:t>Clasificación topográfica</a:t>
            </a:r>
          </a:p>
          <a:p>
            <a:pPr marL="800100" lvl="1" indent="-342900"/>
            <a:r>
              <a:rPr lang="es-EC"/>
              <a:t>Clasificación por convergencia/fricción</a:t>
            </a:r>
          </a:p>
          <a:p>
            <a:pPr marL="800100" lvl="1" indent="-342900"/>
            <a:r>
              <a:rPr lang="es-EC"/>
              <a:t>Clasificación por morfología: oleaje, mareas</a:t>
            </a:r>
            <a:endParaRPr lang="es-MX"/>
          </a:p>
          <a:p>
            <a:pPr marL="800100" lvl="1" indent="-342900"/>
            <a:r>
              <a:rPr lang="es-EC"/>
              <a:t>Control dominante de la circulación y mezcla (Clasificación de Stommel)</a:t>
            </a:r>
            <a:endParaRPr lang="es-ES"/>
          </a:p>
          <a:p>
            <a:pPr marL="800100" lvl="1" indent="-342900"/>
            <a:r>
              <a:rPr lang="es-EC"/>
              <a:t>Estructura de Salinidad (Clasificación de Pritchard)</a:t>
            </a:r>
            <a:endParaRPr lang="es-MX"/>
          </a:p>
          <a:p>
            <a:pPr marL="800100" lvl="1" indent="-342900"/>
            <a:r>
              <a:rPr lang="es-EC"/>
              <a:t>Las relaciones entre los parámetros físicos</a:t>
            </a:r>
            <a:endParaRPr lang="es-ES"/>
          </a:p>
          <a:p>
            <a:pPr marL="800100" lvl="1" indent="-342900"/>
            <a:r>
              <a:rPr lang="es-EC"/>
              <a:t>Método para decidir la clasificación: Índice de mezcla /Tasa de Flujo</a:t>
            </a:r>
            <a:r>
              <a:rPr lang="es-ES"/>
              <a:t> </a:t>
            </a:r>
            <a:endParaRPr lang="es-EC"/>
          </a:p>
          <a:p>
            <a:pPr marL="342900" indent="-342900"/>
            <a:r>
              <a:rPr lang="es-EC"/>
              <a:t>	  Ejercicios </a:t>
            </a:r>
            <a:r>
              <a:rPr lang="es-ES"/>
              <a:t> </a:t>
            </a:r>
            <a:endParaRPr lang="es-EC"/>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35334F47-ADC6-45BB-8685-6E47D11A72DE}" type="slidenum">
              <a:rPr lang="es-ES" altLang="en-US"/>
              <a:pPr/>
              <a:t>10</a:t>
            </a:fld>
            <a:endParaRPr lang="es-ES" altLang="en-US"/>
          </a:p>
        </p:txBody>
      </p:sp>
      <p:sp>
        <p:nvSpPr>
          <p:cNvPr id="142338" name="Rectangle 2"/>
          <p:cNvSpPr>
            <a:spLocks noGrp="1" noChangeArrowheads="1"/>
          </p:cNvSpPr>
          <p:nvPr>
            <p:ph type="title"/>
          </p:nvPr>
        </p:nvSpPr>
        <p:spPr/>
        <p:txBody>
          <a:bodyPr/>
          <a:lstStyle/>
          <a:p>
            <a:r>
              <a:rPr lang="es-EC"/>
              <a:t>Estuario ligeramente estratificado</a:t>
            </a:r>
          </a:p>
        </p:txBody>
      </p:sp>
      <p:sp>
        <p:nvSpPr>
          <p:cNvPr id="142339" name="Rectangle 3"/>
          <p:cNvSpPr>
            <a:spLocks noGrp="1" noChangeArrowheads="1"/>
          </p:cNvSpPr>
          <p:nvPr>
            <p:ph type="body" idx="1"/>
          </p:nvPr>
        </p:nvSpPr>
        <p:spPr>
          <a:xfrm>
            <a:off x="179388" y="1125538"/>
            <a:ext cx="8785225" cy="5005387"/>
          </a:xfrm>
        </p:spPr>
        <p:txBody>
          <a:bodyPr/>
          <a:lstStyle/>
          <a:p>
            <a:pPr>
              <a:spcBef>
                <a:spcPct val="45000"/>
              </a:spcBef>
              <a:buClr>
                <a:srgbClr val="FF3300"/>
              </a:buClr>
              <a:buSzPct val="75000"/>
              <a:buFont typeface="Wingdings" pitchFamily="2" charset="2"/>
              <a:buChar char="q"/>
            </a:pPr>
            <a:r>
              <a:rPr lang="es-ES" sz="2000"/>
              <a:t>El volumen del río </a:t>
            </a:r>
            <a:r>
              <a:rPr lang="es-ES" sz="2000" i="1"/>
              <a:t>R</a:t>
            </a:r>
            <a:r>
              <a:rPr lang="es-ES" sz="2000"/>
              <a:t> es pequeño comparado con el volumen de marea </a:t>
            </a:r>
            <a:r>
              <a:rPr lang="es-ES" sz="2000" i="1"/>
              <a:t>V</a:t>
            </a:r>
            <a:r>
              <a:rPr lang="es-ES" sz="2000"/>
              <a:t>. </a:t>
            </a:r>
          </a:p>
          <a:p>
            <a:pPr>
              <a:spcBef>
                <a:spcPct val="45000"/>
              </a:spcBef>
              <a:buClr>
                <a:srgbClr val="FF3300"/>
              </a:buClr>
              <a:buSzPct val="75000"/>
              <a:buFont typeface="Wingdings" pitchFamily="2" charset="2"/>
              <a:buChar char="q"/>
            </a:pPr>
            <a:r>
              <a:rPr lang="es-ES" sz="2000"/>
              <a:t>El flujo de marea es turbulento en toda la columna de agua (la turbulencia inducida principalmente hacia el fondo). </a:t>
            </a:r>
          </a:p>
          <a:p>
            <a:pPr>
              <a:spcBef>
                <a:spcPct val="45000"/>
              </a:spcBef>
              <a:buClr>
                <a:srgbClr val="FF3300"/>
              </a:buClr>
              <a:buSzPct val="75000"/>
              <a:buFont typeface="Wingdings" pitchFamily="2" charset="2"/>
              <a:buChar char="q"/>
            </a:pPr>
            <a:r>
              <a:rPr lang="es-ES" sz="2000"/>
              <a:t>Como resultado, el agua salina se agita en la capa superior y el agua dulce en la capa inferior. La salinidad, por lo tanto, cambia a lo largo del eje del estuario no solo en la capa superior (como fue el caso del estuario altamente estratificado), sino en ambas capas.  </a:t>
            </a:r>
          </a:p>
          <a:p>
            <a:pPr>
              <a:spcBef>
                <a:spcPct val="45000"/>
              </a:spcBef>
              <a:buClr>
                <a:srgbClr val="FF3300"/>
              </a:buClr>
              <a:buSzPct val="75000"/>
              <a:buFont typeface="Wingdings" pitchFamily="2" charset="2"/>
              <a:buChar char="q"/>
            </a:pPr>
            <a:r>
              <a:rPr lang="es-ES" sz="2000"/>
              <a:t>Existe un incremento en la velocidad superficial y en el transporte de la capa superior hacia el mar pero no tan marcado como en el caso del altamente estratificado. </a:t>
            </a:r>
          </a:p>
          <a:p>
            <a:pPr>
              <a:spcBef>
                <a:spcPct val="45000"/>
              </a:spcBef>
              <a:buClr>
                <a:srgbClr val="FF3300"/>
              </a:buClr>
              <a:buSzPct val="75000"/>
              <a:buFont typeface="Wingdings" pitchFamily="2" charset="2"/>
              <a:buChar char="q"/>
            </a:pPr>
            <a:r>
              <a:rPr lang="es-ES" sz="2000"/>
              <a:t>Este tipo de estuario es muy frecuente en climas templados y subtropicales. </a:t>
            </a:r>
            <a:endParaRPr lang="es-EC"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p>
            <a:r>
              <a:rPr lang="es-ES" altLang="en-US"/>
              <a:t>José V. Chang Gómez, Ing. M. Sc..</a:t>
            </a:r>
          </a:p>
        </p:txBody>
      </p:sp>
      <p:sp>
        <p:nvSpPr>
          <p:cNvPr id="7" name="6 Marcador de número de diapositiva"/>
          <p:cNvSpPr>
            <a:spLocks noGrp="1"/>
          </p:cNvSpPr>
          <p:nvPr>
            <p:ph type="sldNum" sz="quarter" idx="12"/>
          </p:nvPr>
        </p:nvSpPr>
        <p:spPr/>
        <p:txBody>
          <a:bodyPr/>
          <a:lstStyle/>
          <a:p>
            <a:fld id="{95B5CCC7-2696-485D-8209-84F14D547E3E}" type="slidenum">
              <a:rPr lang="es-ES" altLang="en-US"/>
              <a:pPr/>
              <a:t>11</a:t>
            </a:fld>
            <a:endParaRPr lang="es-ES" altLang="en-US"/>
          </a:p>
        </p:txBody>
      </p:sp>
      <p:sp>
        <p:nvSpPr>
          <p:cNvPr id="143364" name="Rectangle 4"/>
          <p:cNvSpPr>
            <a:spLocks noGrp="1" noChangeArrowheads="1"/>
          </p:cNvSpPr>
          <p:nvPr>
            <p:ph type="title"/>
          </p:nvPr>
        </p:nvSpPr>
        <p:spPr>
          <a:xfrm>
            <a:off x="457200" y="277813"/>
            <a:ext cx="8229600" cy="558800"/>
          </a:xfrm>
        </p:spPr>
        <p:txBody>
          <a:bodyPr/>
          <a:lstStyle/>
          <a:p>
            <a:r>
              <a:rPr lang="es-ES"/>
              <a:t>Salinidad en un Estuario Ligeramente Estratificado</a:t>
            </a:r>
            <a:endParaRPr lang="es-EC"/>
          </a:p>
        </p:txBody>
      </p:sp>
      <p:sp>
        <p:nvSpPr>
          <p:cNvPr id="143366" name="Rectangle 6"/>
          <p:cNvSpPr>
            <a:spLocks noGrp="1" noChangeArrowheads="1"/>
          </p:cNvSpPr>
          <p:nvPr>
            <p:ph type="body" sz="half" idx="2"/>
          </p:nvPr>
        </p:nvSpPr>
        <p:spPr>
          <a:xfrm>
            <a:off x="179388" y="4149725"/>
            <a:ext cx="8713787" cy="2016125"/>
          </a:xfrm>
        </p:spPr>
        <p:txBody>
          <a:bodyPr/>
          <a:lstStyle/>
          <a:p>
            <a:pPr>
              <a:spcBef>
                <a:spcPct val="40000"/>
              </a:spcBef>
              <a:buFont typeface="Wingdings" pitchFamily="2" charset="2"/>
              <a:buNone/>
            </a:pPr>
            <a:r>
              <a:rPr lang="es-ES" sz="2000"/>
              <a:t>La parte superior se muestra en función de la profundidad y distancia a lo largo del estuario; el mezclado entre el nivel superior e inferior se indica con flechas claras. En la parte inferior hay perfiles verticales de salinidad para las estaciones 1 - 4. </a:t>
            </a:r>
          </a:p>
          <a:p>
            <a:pPr>
              <a:spcBef>
                <a:spcPct val="40000"/>
              </a:spcBef>
              <a:buFont typeface="Wingdings" pitchFamily="2" charset="2"/>
              <a:buNone/>
            </a:pPr>
            <a:r>
              <a:rPr lang="es-ES" sz="2000"/>
              <a:t>La salinidad superficial y del fondo aumentan de la estación 1- 4, pero la salinidad superficial es siempre menor que la salinidad del fondo. </a:t>
            </a:r>
            <a:endParaRPr lang="es-EC" sz="2000"/>
          </a:p>
        </p:txBody>
      </p:sp>
      <p:pic>
        <p:nvPicPr>
          <p:cNvPr id="143367" name="Picture 7" descr="fig12a4"/>
          <p:cNvPicPr>
            <a:picLocks noChangeAspect="1" noChangeArrowheads="1"/>
          </p:cNvPicPr>
          <p:nvPr>
            <p:ph sz="half" idx="1"/>
          </p:nvPr>
        </p:nvPicPr>
        <p:blipFill>
          <a:blip r:embed="rId2">
            <a:clrChange>
              <a:clrFrom>
                <a:srgbClr val="000000"/>
              </a:clrFrom>
              <a:clrTo>
                <a:srgbClr val="000000">
                  <a:alpha val="0"/>
                </a:srgbClr>
              </a:clrTo>
            </a:clrChange>
          </a:blip>
          <a:srcRect/>
          <a:stretch>
            <a:fillRect/>
          </a:stretch>
        </p:blipFill>
        <p:spPr>
          <a:xfrm>
            <a:off x="395288" y="836613"/>
            <a:ext cx="8280400" cy="3313112"/>
          </a:xfrm>
          <a:noFill/>
          <a:ln w="19050">
            <a:solidFill>
              <a:srgbClr val="000000"/>
            </a:solid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CB53A59B-97A3-4350-87DD-FAA6C327CE2B}" type="slidenum">
              <a:rPr lang="es-ES" altLang="en-US"/>
              <a:pPr/>
              <a:t>12</a:t>
            </a:fld>
            <a:endParaRPr lang="es-ES" altLang="en-US"/>
          </a:p>
        </p:txBody>
      </p:sp>
      <p:sp>
        <p:nvSpPr>
          <p:cNvPr id="138246" name="Rectangle 6"/>
          <p:cNvSpPr>
            <a:spLocks noGrp="1" noChangeArrowheads="1"/>
          </p:cNvSpPr>
          <p:nvPr>
            <p:ph type="title"/>
          </p:nvPr>
        </p:nvSpPr>
        <p:spPr/>
        <p:txBody>
          <a:bodyPr/>
          <a:lstStyle/>
          <a:p>
            <a:r>
              <a:rPr lang="es-ES"/>
              <a:t>Estuario mezclado verticalmente</a:t>
            </a:r>
            <a:endParaRPr lang="es-EC"/>
          </a:p>
        </p:txBody>
      </p:sp>
      <p:sp>
        <p:nvSpPr>
          <p:cNvPr id="138243" name="Rectangle 3"/>
          <p:cNvSpPr>
            <a:spLocks noGrp="1" noChangeArrowheads="1"/>
          </p:cNvSpPr>
          <p:nvPr>
            <p:ph type="body" idx="1"/>
          </p:nvPr>
        </p:nvSpPr>
        <p:spPr>
          <a:xfrm>
            <a:off x="250825" y="981075"/>
            <a:ext cx="8642350" cy="5149850"/>
          </a:xfrm>
        </p:spPr>
        <p:txBody>
          <a:bodyPr/>
          <a:lstStyle/>
          <a:p>
            <a:endParaRPr lang="es-ES" sz="2000" b="1"/>
          </a:p>
          <a:p>
            <a:pPr>
              <a:spcBef>
                <a:spcPct val="45000"/>
              </a:spcBef>
              <a:buClr>
                <a:srgbClr val="FF3300"/>
              </a:buClr>
              <a:buSzPct val="75000"/>
              <a:buFont typeface="Wingdings" pitchFamily="2" charset="2"/>
              <a:buChar char="q"/>
            </a:pPr>
            <a:r>
              <a:rPr lang="es-ES" sz="2000"/>
              <a:t>El volumen de río </a:t>
            </a:r>
            <a:r>
              <a:rPr lang="es-ES" sz="2000" i="1"/>
              <a:t>R</a:t>
            </a:r>
            <a:r>
              <a:rPr lang="es-ES" sz="2000"/>
              <a:t> es insignificante comparado con el volumen de marea </a:t>
            </a:r>
            <a:r>
              <a:rPr lang="es-ES" sz="2000" i="1"/>
              <a:t>V</a:t>
            </a:r>
            <a:r>
              <a:rPr lang="es-ES" sz="2000"/>
              <a:t>. </a:t>
            </a:r>
          </a:p>
          <a:p>
            <a:pPr>
              <a:spcBef>
                <a:spcPct val="45000"/>
              </a:spcBef>
              <a:buClr>
                <a:srgbClr val="FF3300"/>
              </a:buClr>
              <a:buSzPct val="75000"/>
              <a:buFont typeface="Wingdings" pitchFamily="2" charset="2"/>
              <a:buChar char="q"/>
            </a:pPr>
            <a:r>
              <a:rPr lang="es-ES" sz="2000"/>
              <a:t>La mezcla de marea domina a todo el estuario. </a:t>
            </a:r>
          </a:p>
          <a:p>
            <a:pPr>
              <a:spcBef>
                <a:spcPct val="45000"/>
              </a:spcBef>
              <a:buClr>
                <a:srgbClr val="FF3300"/>
              </a:buClr>
              <a:buSzPct val="75000"/>
              <a:buFont typeface="Wingdings" pitchFamily="2" charset="2"/>
              <a:buChar char="q"/>
            </a:pPr>
            <a:r>
              <a:rPr lang="es-ES" sz="2000"/>
              <a:t>Localmente se obtiene una mezcla completa de la columna de agua entre la superficie y el fondo, eliminando toda la estratificación vertical. </a:t>
            </a:r>
          </a:p>
          <a:p>
            <a:pPr>
              <a:spcBef>
                <a:spcPct val="45000"/>
              </a:spcBef>
              <a:buClr>
                <a:srgbClr val="FF3300"/>
              </a:buClr>
              <a:buSzPct val="75000"/>
              <a:buFont typeface="Wingdings" pitchFamily="2" charset="2"/>
              <a:buChar char="q"/>
            </a:pPr>
            <a:r>
              <a:rPr lang="es-ES" sz="2000"/>
              <a:t>Como resultado, los perfiles verticales de salinidad muestran una salinidad uniforme pero también un incremento de salinidad de estación a estación conforme se aproxima el final exterior del estuario.</a:t>
            </a:r>
          </a:p>
          <a:p>
            <a:pPr>
              <a:spcBef>
                <a:spcPct val="45000"/>
              </a:spcBef>
              <a:buClr>
                <a:srgbClr val="FF3300"/>
              </a:buClr>
              <a:buSzPct val="75000"/>
              <a:buFont typeface="Wingdings" pitchFamily="2" charset="2"/>
              <a:buChar char="q"/>
            </a:pPr>
            <a:r>
              <a:rPr lang="es-ES" sz="2000"/>
              <a:t>Este tipo de estuario se encuentra particularmente en regiones de mareas fuertes; un ejemplo es el río Severn en Inglaterra</a:t>
            </a:r>
            <a:r>
              <a:rPr lang="es-ES"/>
              <a:t>. </a:t>
            </a:r>
            <a:endParaRPr lang="es-EC"/>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p>
            <a:r>
              <a:rPr lang="es-ES" altLang="en-US"/>
              <a:t>José V. Chang Gómez, Ing. M. Sc..</a:t>
            </a:r>
          </a:p>
        </p:txBody>
      </p:sp>
      <p:sp>
        <p:nvSpPr>
          <p:cNvPr id="7" name="6 Marcador de número de diapositiva"/>
          <p:cNvSpPr>
            <a:spLocks noGrp="1"/>
          </p:cNvSpPr>
          <p:nvPr>
            <p:ph type="sldNum" sz="quarter" idx="12"/>
          </p:nvPr>
        </p:nvSpPr>
        <p:spPr/>
        <p:txBody>
          <a:bodyPr/>
          <a:lstStyle/>
          <a:p>
            <a:fld id="{3FD10777-D54C-4A0B-85C7-34E7E21E8829}" type="slidenum">
              <a:rPr lang="es-ES" altLang="en-US"/>
              <a:pPr/>
              <a:t>13</a:t>
            </a:fld>
            <a:endParaRPr lang="es-ES" altLang="en-US"/>
          </a:p>
        </p:txBody>
      </p:sp>
      <p:sp>
        <p:nvSpPr>
          <p:cNvPr id="147460" name="Rectangle 4"/>
          <p:cNvSpPr>
            <a:spLocks noGrp="1" noChangeArrowheads="1"/>
          </p:cNvSpPr>
          <p:nvPr>
            <p:ph type="title"/>
          </p:nvPr>
        </p:nvSpPr>
        <p:spPr/>
        <p:txBody>
          <a:bodyPr/>
          <a:lstStyle/>
          <a:p>
            <a:r>
              <a:rPr lang="es-ES"/>
              <a:t>Salinidad en un estuario mezclado verticalmente</a:t>
            </a:r>
            <a:endParaRPr lang="es-EC"/>
          </a:p>
        </p:txBody>
      </p:sp>
      <p:sp>
        <p:nvSpPr>
          <p:cNvPr id="147462" name="Rectangle 6"/>
          <p:cNvSpPr>
            <a:spLocks noGrp="1" noChangeArrowheads="1"/>
          </p:cNvSpPr>
          <p:nvPr>
            <p:ph type="body" sz="half" idx="2"/>
          </p:nvPr>
        </p:nvSpPr>
        <p:spPr>
          <a:xfrm>
            <a:off x="250825" y="4292600"/>
            <a:ext cx="8642350" cy="2016125"/>
          </a:xfrm>
        </p:spPr>
        <p:txBody>
          <a:bodyPr/>
          <a:lstStyle/>
          <a:p>
            <a:pPr>
              <a:spcBef>
                <a:spcPct val="30000"/>
              </a:spcBef>
              <a:buFont typeface="Wingdings" pitchFamily="2" charset="2"/>
              <a:buNone/>
            </a:pPr>
            <a:r>
              <a:rPr lang="es-ES" sz="2000"/>
              <a:t>Parte superior: como una función de la profundidad y la distancia a lo largo del estuario, los números indican la ubicación de las estaciones.</a:t>
            </a:r>
          </a:p>
          <a:p>
            <a:pPr>
              <a:spcBef>
                <a:spcPct val="30000"/>
              </a:spcBef>
              <a:buFont typeface="Wingdings" pitchFamily="2" charset="2"/>
              <a:buNone/>
            </a:pPr>
            <a:r>
              <a:rPr lang="es-ES" sz="2000"/>
              <a:t>Parte inferior: Perfiles de salinidad vertical para las 4 estaciones. La salinidad superficial y del fondo aumenta de la estación 1- 4, pero la salinidad superficial siempre es casi idéntica a la salinidad del fondo.</a:t>
            </a:r>
            <a:r>
              <a:rPr lang="es-EC" sz="2000"/>
              <a:t> </a:t>
            </a:r>
          </a:p>
          <a:p>
            <a:pPr>
              <a:spcBef>
                <a:spcPct val="30000"/>
              </a:spcBef>
              <a:buFont typeface="Wingdings" pitchFamily="2" charset="2"/>
              <a:buNone/>
            </a:pPr>
            <a:r>
              <a:rPr lang="es-ES" sz="1000" b="1"/>
              <a:t>Referencia: Physical Oceanography, Matthias Tomczak, 2002. The Flinders University of South Australia</a:t>
            </a:r>
            <a:endParaRPr lang="es-EC" sz="1000" b="1"/>
          </a:p>
        </p:txBody>
      </p:sp>
      <p:pic>
        <p:nvPicPr>
          <p:cNvPr id="147463" name="Picture 7" descr="fig12a5"/>
          <p:cNvPicPr>
            <a:picLocks noChangeAspect="1" noChangeArrowheads="1"/>
          </p:cNvPicPr>
          <p:nvPr>
            <p:ph sz="half" idx="1"/>
          </p:nvPr>
        </p:nvPicPr>
        <p:blipFill>
          <a:blip r:embed="rId2">
            <a:clrChange>
              <a:clrFrom>
                <a:srgbClr val="000000"/>
              </a:clrFrom>
              <a:clrTo>
                <a:srgbClr val="000000">
                  <a:alpha val="0"/>
                </a:srgbClr>
              </a:clrTo>
            </a:clrChange>
          </a:blip>
          <a:srcRect/>
          <a:stretch>
            <a:fillRect/>
          </a:stretch>
        </p:blipFill>
        <p:spPr>
          <a:xfrm>
            <a:off x="827088" y="836613"/>
            <a:ext cx="7416800" cy="3384550"/>
          </a:xfrm>
          <a:noFill/>
          <a:ln w="19050">
            <a:solidFill>
              <a:srgbClr val="000000"/>
            </a:solid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943AB0D8-BD48-46AE-9FAE-70E6733C7942}" type="slidenum">
              <a:rPr lang="es-ES" altLang="en-US"/>
              <a:pPr/>
              <a:t>14</a:t>
            </a:fld>
            <a:endParaRPr lang="es-ES" altLang="en-US"/>
          </a:p>
        </p:txBody>
      </p:sp>
      <p:sp>
        <p:nvSpPr>
          <p:cNvPr id="149506" name="Rectangle 2"/>
          <p:cNvSpPr>
            <a:spLocks noGrp="1" noChangeArrowheads="1"/>
          </p:cNvSpPr>
          <p:nvPr>
            <p:ph type="title"/>
          </p:nvPr>
        </p:nvSpPr>
        <p:spPr>
          <a:xfrm>
            <a:off x="457200" y="277813"/>
            <a:ext cx="8229600" cy="774700"/>
          </a:xfrm>
        </p:spPr>
        <p:txBody>
          <a:bodyPr/>
          <a:lstStyle/>
          <a:p>
            <a:r>
              <a:rPr lang="es-EC"/>
              <a:t>Clasificación Unificada basada en Salinidad  </a:t>
            </a:r>
            <a:r>
              <a:rPr lang="es-EC" sz="1400"/>
              <a:t>(1)</a:t>
            </a:r>
          </a:p>
        </p:txBody>
      </p:sp>
      <p:sp>
        <p:nvSpPr>
          <p:cNvPr id="149507" name="Rectangle 3"/>
          <p:cNvSpPr>
            <a:spLocks noGrp="1" noChangeArrowheads="1"/>
          </p:cNvSpPr>
          <p:nvPr>
            <p:ph type="body" idx="1"/>
          </p:nvPr>
        </p:nvSpPr>
        <p:spPr>
          <a:xfrm>
            <a:off x="179388" y="981075"/>
            <a:ext cx="8785225" cy="5149850"/>
          </a:xfrm>
        </p:spPr>
        <p:txBody>
          <a:bodyPr/>
          <a:lstStyle/>
          <a:p>
            <a:pPr>
              <a:spcBef>
                <a:spcPct val="40000"/>
              </a:spcBef>
              <a:buClr>
                <a:srgbClr val="FF3300"/>
              </a:buClr>
              <a:buSzPct val="75000"/>
              <a:buFont typeface="Wingdings" pitchFamily="2" charset="2"/>
              <a:buChar char="q"/>
            </a:pPr>
            <a:r>
              <a:rPr lang="es-ES" sz="2000"/>
              <a:t>Como se mencionó, el tipo de estuario se determina por la razón </a:t>
            </a:r>
            <a:r>
              <a:rPr lang="es-ES" sz="2000" i="1"/>
              <a:t>R</a:t>
            </a:r>
            <a:r>
              <a:rPr lang="es-ES" sz="2000"/>
              <a:t> : </a:t>
            </a:r>
            <a:r>
              <a:rPr lang="es-ES" sz="2000" i="1"/>
              <a:t>V</a:t>
            </a:r>
            <a:r>
              <a:rPr lang="es-ES" sz="2000"/>
              <a:t>.</a:t>
            </a:r>
          </a:p>
          <a:p>
            <a:pPr>
              <a:spcBef>
                <a:spcPct val="40000"/>
              </a:spcBef>
              <a:buClr>
                <a:srgbClr val="FF3300"/>
              </a:buClr>
              <a:buSzPct val="75000"/>
              <a:buFont typeface="Wingdings" pitchFamily="2" charset="2"/>
              <a:buChar char="q"/>
            </a:pPr>
            <a:r>
              <a:rPr lang="es-ES" sz="2000"/>
              <a:t>La variación en esta razón produce un rango de distribución de salinidad al que se puede clasificar por la razón de la salinidad superficial Ss contra la salinidad del fondo Sb. </a:t>
            </a:r>
          </a:p>
          <a:p>
            <a:pPr>
              <a:spcBef>
                <a:spcPct val="40000"/>
              </a:spcBef>
              <a:buClr>
                <a:srgbClr val="FF3300"/>
              </a:buClr>
              <a:buSzPct val="75000"/>
              <a:buFont typeface="Wingdings" pitchFamily="2" charset="2"/>
              <a:buChar char="q"/>
            </a:pPr>
            <a:r>
              <a:rPr lang="es-ES" sz="2000"/>
              <a:t>Así, la razón Ss : Sb se puede usar en lugar de la razón </a:t>
            </a:r>
            <a:r>
              <a:rPr lang="es-ES" sz="2000" i="1"/>
              <a:t>R</a:t>
            </a:r>
            <a:r>
              <a:rPr lang="es-ES" sz="2000"/>
              <a:t> : </a:t>
            </a:r>
            <a:r>
              <a:rPr lang="es-ES" sz="2000" i="1"/>
              <a:t>V</a:t>
            </a:r>
            <a:r>
              <a:rPr lang="es-ES" sz="2000"/>
              <a:t>. </a:t>
            </a:r>
          </a:p>
          <a:p>
            <a:pPr>
              <a:spcBef>
                <a:spcPct val="40000"/>
              </a:spcBef>
              <a:buClr>
                <a:srgbClr val="FF3300"/>
              </a:buClr>
              <a:buSzPct val="75000"/>
              <a:buFont typeface="Wingdings" pitchFamily="2" charset="2"/>
              <a:buChar char="q"/>
            </a:pPr>
            <a:r>
              <a:rPr lang="es-ES" sz="2000"/>
              <a:t>La salinidad es más fácil de medir que el volumen de marea o del río, y una razón que se base en salinidad es por tanto más práctica. </a:t>
            </a:r>
          </a:p>
          <a:p>
            <a:pPr>
              <a:spcBef>
                <a:spcPct val="40000"/>
              </a:spcBef>
              <a:buClr>
                <a:srgbClr val="FF3300"/>
              </a:buClr>
              <a:buSzPct val="75000"/>
              <a:buFont typeface="Wingdings" pitchFamily="2" charset="2"/>
              <a:buChar char="q"/>
            </a:pPr>
            <a:r>
              <a:rPr lang="es-ES" sz="2000"/>
              <a:t>El estuario de cuña salina tiene agua dulce en la superficie, agua oceánica en el fondo y por tanto se identifica por una razón de salinidad de cero. </a:t>
            </a:r>
          </a:p>
          <a:p>
            <a:pPr>
              <a:spcBef>
                <a:spcPct val="40000"/>
              </a:spcBef>
              <a:buClr>
                <a:srgbClr val="FF3300"/>
              </a:buClr>
              <a:buSzPct val="75000"/>
              <a:buFont typeface="Wingdings" pitchFamily="2" charset="2"/>
              <a:buChar char="q"/>
            </a:pPr>
            <a:r>
              <a:rPr lang="es-ES" sz="2000"/>
              <a:t>Este tipo de estuario ocupa la línea inferior en el diagrama de clasificación unificada basada en salinidad (Ver Figura). </a:t>
            </a:r>
            <a:endParaRPr lang="es-ES" sz="1000" b="1"/>
          </a:p>
          <a:p>
            <a:pPr>
              <a:spcBef>
                <a:spcPct val="40000"/>
              </a:spcBef>
              <a:buClr>
                <a:srgbClr val="FF3300"/>
              </a:buClr>
              <a:buSzPct val="75000"/>
              <a:buFont typeface="Wingdings" pitchFamily="2" charset="2"/>
              <a:buNone/>
            </a:pPr>
            <a:r>
              <a:rPr lang="es-ES" sz="1000" b="1"/>
              <a:t>	Referencia: Physical Oceanography, Matthias Tomczak, 2002. The Flinders University of South Australia</a:t>
            </a:r>
            <a:endParaRPr lang="es-EC" sz="10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45FAD181-EE15-4D5B-ACFF-726769D4237E}" type="slidenum">
              <a:rPr lang="es-ES" altLang="en-US"/>
              <a:pPr/>
              <a:t>15</a:t>
            </a:fld>
            <a:endParaRPr lang="es-ES" altLang="en-US"/>
          </a:p>
        </p:txBody>
      </p:sp>
      <p:sp>
        <p:nvSpPr>
          <p:cNvPr id="150530" name="Rectangle 2"/>
          <p:cNvSpPr>
            <a:spLocks noGrp="1" noChangeArrowheads="1"/>
          </p:cNvSpPr>
          <p:nvPr>
            <p:ph type="title"/>
          </p:nvPr>
        </p:nvSpPr>
        <p:spPr/>
        <p:txBody>
          <a:bodyPr/>
          <a:lstStyle/>
          <a:p>
            <a:r>
              <a:rPr lang="es-EC"/>
              <a:t>Clasificación Unificada basada en Salinidad  </a:t>
            </a:r>
            <a:r>
              <a:rPr lang="es-EC" sz="1400"/>
              <a:t>(2)</a:t>
            </a:r>
          </a:p>
        </p:txBody>
      </p:sp>
      <p:sp>
        <p:nvSpPr>
          <p:cNvPr id="150531" name="Rectangle 3"/>
          <p:cNvSpPr>
            <a:spLocks noGrp="1" noChangeArrowheads="1"/>
          </p:cNvSpPr>
          <p:nvPr>
            <p:ph type="body" idx="1"/>
          </p:nvPr>
        </p:nvSpPr>
        <p:spPr>
          <a:xfrm>
            <a:off x="250825" y="981075"/>
            <a:ext cx="8569325" cy="5149850"/>
          </a:xfrm>
        </p:spPr>
        <p:txBody>
          <a:bodyPr/>
          <a:lstStyle/>
          <a:p>
            <a:pPr>
              <a:spcBef>
                <a:spcPct val="40000"/>
              </a:spcBef>
              <a:buClr>
                <a:srgbClr val="FF3300"/>
              </a:buClr>
              <a:buSzPct val="75000"/>
              <a:buFont typeface="Wingdings" pitchFamily="2" charset="2"/>
              <a:buChar char="q"/>
            </a:pPr>
            <a:r>
              <a:rPr lang="es-ES" sz="2000"/>
              <a:t>La salinidad en los estuarios mezclados verticalmente varía a lo largo del estuario, pero es la misma de la superficie al fondo en todos lados, de modo que el estuario mezclado verticalmente tiene una razón de salinidad de uno y ocupa la línea superior del diagrama. </a:t>
            </a:r>
          </a:p>
          <a:p>
            <a:pPr>
              <a:spcBef>
                <a:spcPct val="40000"/>
              </a:spcBef>
              <a:buClr>
                <a:srgbClr val="FF3300"/>
              </a:buClr>
              <a:buSzPct val="75000"/>
              <a:buFont typeface="Wingdings" pitchFamily="2" charset="2"/>
              <a:buChar char="q"/>
            </a:pPr>
            <a:r>
              <a:rPr lang="es-ES" sz="2000"/>
              <a:t>Los estuarios altamente estratificados se encuentran en el triángulo derecho inferior, los estuarios ligeramente estratificados en el triángulo superior izquierdo. </a:t>
            </a:r>
          </a:p>
          <a:p>
            <a:pPr>
              <a:spcBef>
                <a:spcPct val="40000"/>
              </a:spcBef>
              <a:buClr>
                <a:srgbClr val="FF3300"/>
              </a:buClr>
              <a:buSzPct val="75000"/>
              <a:buFont typeface="Wingdings" pitchFamily="2" charset="2"/>
              <a:buChar char="q"/>
            </a:pPr>
            <a:r>
              <a:rPr lang="es-ES" sz="2000"/>
              <a:t>Los estuarios pueden cambiar de tipo como resultado de las variaciones en la precipitación y el caudal fluvial asociado. </a:t>
            </a:r>
          </a:p>
          <a:p>
            <a:pPr>
              <a:spcBef>
                <a:spcPct val="40000"/>
              </a:spcBef>
              <a:buClr>
                <a:srgbClr val="FF3300"/>
              </a:buClr>
              <a:buSzPct val="75000"/>
              <a:buFont typeface="Wingdings" pitchFamily="2" charset="2"/>
              <a:buChar char="q"/>
            </a:pPr>
            <a:r>
              <a:rPr lang="es-ES" sz="2000"/>
              <a:t>También pueden mostrar diferentes características en diferentes partes como resultado de las restricciones topográficas en la propagación de la marea a lo largo del estuario lo que afecta el volumen de marea.</a:t>
            </a:r>
          </a:p>
          <a:p>
            <a:pPr>
              <a:spcBef>
                <a:spcPct val="40000"/>
              </a:spcBef>
              <a:buClr>
                <a:srgbClr val="FF3300"/>
              </a:buClr>
              <a:buSzPct val="75000"/>
              <a:buFont typeface="Wingdings" pitchFamily="2" charset="2"/>
              <a:buChar char="q"/>
            </a:pPr>
            <a:r>
              <a:rPr lang="es-ES" sz="2000"/>
              <a:t>Este diagrama de clasificación se puede utilizar para establecer cambios espaciales y temporales en el tipo de estuario</a:t>
            </a:r>
          </a:p>
          <a:p>
            <a:pPr>
              <a:spcBef>
                <a:spcPct val="40000"/>
              </a:spcBef>
              <a:buClr>
                <a:srgbClr val="FF3300"/>
              </a:buClr>
              <a:buSzPct val="75000"/>
              <a:buFont typeface="Wingdings" pitchFamily="2" charset="2"/>
              <a:buNone/>
            </a:pPr>
            <a:r>
              <a:rPr lang="es-ES" sz="1000"/>
              <a:t>	Referencia: Physical Oceanography, Matthias Tomczak, 2002. The Flinders University of South Australia</a:t>
            </a:r>
            <a:endParaRPr lang="es-EC" sz="1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p>
            <a:r>
              <a:rPr lang="es-ES" altLang="en-US"/>
              <a:t>José V. Chang Gómez, Ing. M. Sc..</a:t>
            </a:r>
          </a:p>
        </p:txBody>
      </p:sp>
      <p:sp>
        <p:nvSpPr>
          <p:cNvPr id="7" name="6 Marcador de número de diapositiva"/>
          <p:cNvSpPr>
            <a:spLocks noGrp="1"/>
          </p:cNvSpPr>
          <p:nvPr>
            <p:ph type="sldNum" sz="quarter" idx="12"/>
          </p:nvPr>
        </p:nvSpPr>
        <p:spPr/>
        <p:txBody>
          <a:bodyPr/>
          <a:lstStyle/>
          <a:p>
            <a:fld id="{866D6CC6-7189-4996-A2D8-6A1BBE01EE00}" type="slidenum">
              <a:rPr lang="es-ES" altLang="en-US"/>
              <a:pPr/>
              <a:t>16</a:t>
            </a:fld>
            <a:endParaRPr lang="es-ES" altLang="en-US"/>
          </a:p>
        </p:txBody>
      </p:sp>
      <p:sp>
        <p:nvSpPr>
          <p:cNvPr id="154628" name="Rectangle 4"/>
          <p:cNvSpPr>
            <a:spLocks noGrp="1" noChangeArrowheads="1"/>
          </p:cNvSpPr>
          <p:nvPr>
            <p:ph type="title"/>
          </p:nvPr>
        </p:nvSpPr>
        <p:spPr>
          <a:xfrm>
            <a:off x="457200" y="277813"/>
            <a:ext cx="8229600" cy="990600"/>
          </a:xfrm>
        </p:spPr>
        <p:txBody>
          <a:bodyPr/>
          <a:lstStyle/>
          <a:p>
            <a:r>
              <a:rPr lang="es-ES"/>
              <a:t>Diagrama de clasificación para estuarios basados en la razón salinidad superficial: salinidad del fondo</a:t>
            </a:r>
            <a:endParaRPr lang="es-EC"/>
          </a:p>
        </p:txBody>
      </p:sp>
      <p:sp>
        <p:nvSpPr>
          <p:cNvPr id="154629" name="Rectangle 5"/>
          <p:cNvSpPr>
            <a:spLocks noGrp="1" noChangeArrowheads="1"/>
          </p:cNvSpPr>
          <p:nvPr>
            <p:ph type="body" sz="half" idx="1"/>
          </p:nvPr>
        </p:nvSpPr>
        <p:spPr>
          <a:xfrm>
            <a:off x="179388" y="1268413"/>
            <a:ext cx="3240087" cy="5113337"/>
          </a:xfrm>
        </p:spPr>
        <p:txBody>
          <a:bodyPr/>
          <a:lstStyle/>
          <a:p>
            <a:pPr>
              <a:spcBef>
                <a:spcPct val="50000"/>
              </a:spcBef>
              <a:buFont typeface="Wingdings" pitchFamily="2" charset="2"/>
              <a:buNone/>
            </a:pPr>
            <a:r>
              <a:rPr lang="es-ES" sz="2000"/>
              <a:t>La distancia normalizada es la distancia a lo largo del estuario, dividida entre su longitud. </a:t>
            </a:r>
          </a:p>
          <a:p>
            <a:pPr>
              <a:spcBef>
                <a:spcPct val="50000"/>
              </a:spcBef>
              <a:buFont typeface="Wingdings" pitchFamily="2" charset="2"/>
              <a:buNone/>
            </a:pPr>
            <a:r>
              <a:rPr lang="es-ES" sz="2000"/>
              <a:t>El río Connecticut es un estuario de cuña salina, el río Delaware es altamente estratificado, el río Raritan ligeramente estratificado, y la Bahía de Fundy mezclada verticalmente. </a:t>
            </a:r>
            <a:endParaRPr lang="es-EC" sz="2000"/>
          </a:p>
          <a:p>
            <a:r>
              <a:rPr lang="es-ES" sz="900" b="1"/>
              <a:t>Referencia: Physical Oceanography, Matthias Tomczak, 2002. The Flinders University of South Australia</a:t>
            </a:r>
            <a:endParaRPr lang="es-EC" sz="900" b="1"/>
          </a:p>
        </p:txBody>
      </p:sp>
      <p:pic>
        <p:nvPicPr>
          <p:cNvPr id="154631" name="Picture 7" descr="fig12a6"/>
          <p:cNvPicPr>
            <a:picLocks noChangeAspect="1" noChangeArrowheads="1"/>
          </p:cNvPicPr>
          <p:nvPr>
            <p:ph sz="half" idx="2"/>
          </p:nvPr>
        </p:nvPicPr>
        <p:blipFill>
          <a:blip r:embed="rId2">
            <a:clrChange>
              <a:clrFrom>
                <a:srgbClr val="000000"/>
              </a:clrFrom>
              <a:clrTo>
                <a:srgbClr val="000000">
                  <a:alpha val="0"/>
                </a:srgbClr>
              </a:clrTo>
            </a:clrChange>
          </a:blip>
          <a:srcRect/>
          <a:stretch>
            <a:fillRect/>
          </a:stretch>
        </p:blipFill>
        <p:spPr>
          <a:xfrm>
            <a:off x="3492500" y="1484313"/>
            <a:ext cx="5400675" cy="4465637"/>
          </a:xfrm>
          <a:noFill/>
          <a:ln w="19050">
            <a:solidFill>
              <a:srgbClr val="000000"/>
            </a:solid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64A48CAF-D274-4613-A773-C1E5891498BF}" type="slidenum">
              <a:rPr lang="es-ES" altLang="en-US"/>
              <a:pPr/>
              <a:t>17</a:t>
            </a:fld>
            <a:endParaRPr lang="es-ES" altLang="en-US"/>
          </a:p>
        </p:txBody>
      </p:sp>
      <p:sp>
        <p:nvSpPr>
          <p:cNvPr id="156674" name="Rectangle 2"/>
          <p:cNvSpPr>
            <a:spLocks noGrp="1" noChangeArrowheads="1"/>
          </p:cNvSpPr>
          <p:nvPr>
            <p:ph type="title"/>
          </p:nvPr>
        </p:nvSpPr>
        <p:spPr/>
        <p:txBody>
          <a:bodyPr/>
          <a:lstStyle/>
          <a:p>
            <a:r>
              <a:rPr lang="es-ES"/>
              <a:t>Estuarios Inversos</a:t>
            </a:r>
            <a:endParaRPr lang="es-EC"/>
          </a:p>
        </p:txBody>
      </p:sp>
      <p:sp>
        <p:nvSpPr>
          <p:cNvPr id="156675" name="Rectangle 3"/>
          <p:cNvSpPr>
            <a:spLocks noGrp="1" noChangeArrowheads="1"/>
          </p:cNvSpPr>
          <p:nvPr>
            <p:ph type="body" idx="1"/>
          </p:nvPr>
        </p:nvSpPr>
        <p:spPr>
          <a:xfrm>
            <a:off x="323850" y="1125538"/>
            <a:ext cx="8569325" cy="5005387"/>
          </a:xfrm>
        </p:spPr>
        <p:txBody>
          <a:bodyPr/>
          <a:lstStyle/>
          <a:p>
            <a:pPr>
              <a:spcBef>
                <a:spcPct val="45000"/>
              </a:spcBef>
              <a:buClr>
                <a:srgbClr val="FF3300"/>
              </a:buClr>
              <a:buSzPct val="75000"/>
              <a:buFont typeface="Wingdings" pitchFamily="2" charset="2"/>
              <a:buChar char="q"/>
            </a:pPr>
            <a:r>
              <a:rPr lang="es-ES" sz="2000"/>
              <a:t>Estos estuarios no tienen aporte de agua dulce proveniente de ríos y se encuentran en una región de alta evaporación. </a:t>
            </a:r>
          </a:p>
          <a:p>
            <a:pPr>
              <a:spcBef>
                <a:spcPct val="45000"/>
              </a:spcBef>
              <a:buClr>
                <a:srgbClr val="FF3300"/>
              </a:buClr>
              <a:buSzPct val="75000"/>
              <a:buFont typeface="Wingdings" pitchFamily="2" charset="2"/>
              <a:buChar char="q"/>
            </a:pPr>
            <a:r>
              <a:rPr lang="es-ES" sz="2000"/>
              <a:t>La salinidad superficial no disminuye del océano al interior del estuario, pero la pérdida de agua por evaporación produce un incremento en la salinidad hacia el extremo interno del estuario. </a:t>
            </a:r>
          </a:p>
          <a:p>
            <a:pPr>
              <a:spcBef>
                <a:spcPct val="45000"/>
              </a:spcBef>
              <a:buClr>
                <a:srgbClr val="FF3300"/>
              </a:buClr>
              <a:buSzPct val="75000"/>
              <a:buFont typeface="Wingdings" pitchFamily="2" charset="2"/>
              <a:buChar char="q"/>
            </a:pPr>
            <a:r>
              <a:rPr lang="es-ES" sz="2000"/>
              <a:t>Esto resulta en un incremento en la densidad y en el hundimiento de agua altamente salina en el extremo interno. </a:t>
            </a:r>
          </a:p>
          <a:p>
            <a:pPr>
              <a:spcBef>
                <a:spcPct val="45000"/>
              </a:spcBef>
              <a:buClr>
                <a:srgbClr val="FF3300"/>
              </a:buClr>
              <a:buSzPct val="75000"/>
              <a:buFont typeface="Wingdings" pitchFamily="2" charset="2"/>
              <a:buChar char="q"/>
            </a:pPr>
            <a:r>
              <a:rPr lang="es-ES" sz="2000"/>
              <a:t>Como resultado, el movimiento de agua se dirige hacia adentro en la superficie y hacia el mar en el fondo, con hundimiento en el extremo interno. </a:t>
            </a:r>
          </a:p>
          <a:p>
            <a:pPr>
              <a:spcBef>
                <a:spcPct val="45000"/>
              </a:spcBef>
              <a:buClr>
                <a:srgbClr val="FF3300"/>
              </a:buClr>
              <a:buSzPct val="75000"/>
              <a:buFont typeface="Wingdings" pitchFamily="2" charset="2"/>
              <a:buChar char="q"/>
            </a:pPr>
            <a:r>
              <a:rPr lang="es-ES" sz="2000"/>
              <a:t>En comparación con los estuarios analizados anteriormente su circulación es reversa, lo que explica el nombre de estuario inverso. </a:t>
            </a:r>
            <a:endParaRPr lang="es-EC"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p>
            <a:r>
              <a:rPr lang="es-ES" altLang="en-US"/>
              <a:t>José V. Chang Gómez, Ing. M. Sc..</a:t>
            </a:r>
          </a:p>
        </p:txBody>
      </p:sp>
      <p:sp>
        <p:nvSpPr>
          <p:cNvPr id="7" name="6 Marcador de número de diapositiva"/>
          <p:cNvSpPr>
            <a:spLocks noGrp="1"/>
          </p:cNvSpPr>
          <p:nvPr>
            <p:ph type="sldNum" sz="quarter" idx="12"/>
          </p:nvPr>
        </p:nvSpPr>
        <p:spPr/>
        <p:txBody>
          <a:bodyPr/>
          <a:lstStyle/>
          <a:p>
            <a:fld id="{CB5D4BF9-57FD-42EE-90B6-996AE6818436}" type="slidenum">
              <a:rPr lang="es-ES" altLang="en-US"/>
              <a:pPr/>
              <a:t>18</a:t>
            </a:fld>
            <a:endParaRPr lang="es-ES" altLang="en-US"/>
          </a:p>
        </p:txBody>
      </p:sp>
      <p:sp>
        <p:nvSpPr>
          <p:cNvPr id="157700" name="Rectangle 4"/>
          <p:cNvSpPr>
            <a:spLocks noGrp="1" noChangeArrowheads="1"/>
          </p:cNvSpPr>
          <p:nvPr>
            <p:ph type="title"/>
          </p:nvPr>
        </p:nvSpPr>
        <p:spPr>
          <a:xfrm>
            <a:off x="457200" y="188913"/>
            <a:ext cx="8229600" cy="719137"/>
          </a:xfrm>
        </p:spPr>
        <p:txBody>
          <a:bodyPr/>
          <a:lstStyle/>
          <a:p>
            <a:r>
              <a:rPr lang="es-ES"/>
              <a:t>La salinidad en un estuario inverso</a:t>
            </a:r>
            <a:endParaRPr lang="es-EC"/>
          </a:p>
        </p:txBody>
      </p:sp>
      <p:sp>
        <p:nvSpPr>
          <p:cNvPr id="157701" name="Rectangle 5"/>
          <p:cNvSpPr>
            <a:spLocks noGrp="1" noChangeArrowheads="1"/>
          </p:cNvSpPr>
          <p:nvPr>
            <p:ph type="body" sz="half" idx="1"/>
          </p:nvPr>
        </p:nvSpPr>
        <p:spPr>
          <a:xfrm>
            <a:off x="250825" y="765175"/>
            <a:ext cx="8713788" cy="2087563"/>
          </a:xfrm>
        </p:spPr>
        <p:txBody>
          <a:bodyPr/>
          <a:lstStyle/>
          <a:p>
            <a:pPr>
              <a:buFont typeface="Wingdings" pitchFamily="2" charset="2"/>
              <a:buNone/>
            </a:pPr>
            <a:r>
              <a:rPr lang="es-ES" sz="2000"/>
              <a:t>La parte superior se muestra como una función de la profundidad y distancia a lo largo del estuario, los números indican la ubicación de las estaciones; en perfiles verticales de salinidad para estaciones 1 - 4. </a:t>
            </a:r>
          </a:p>
          <a:p>
            <a:pPr>
              <a:buFont typeface="Wingdings" pitchFamily="2" charset="2"/>
              <a:buNone/>
            </a:pPr>
            <a:r>
              <a:rPr lang="es-ES" sz="2000"/>
              <a:t>La circulación es hacia el estuario en la superficie; el flujo hacia afuera es en el fondo. La salinidad superficial y de fondo disminuyen de la estación 1- 4. La salinidad superficial siempre es menor que la de fondo. </a:t>
            </a:r>
            <a:endParaRPr lang="es-EC" sz="2000"/>
          </a:p>
        </p:txBody>
      </p:sp>
      <p:pic>
        <p:nvPicPr>
          <p:cNvPr id="157703" name="Picture 7" descr="fig12a7"/>
          <p:cNvPicPr>
            <a:picLocks noChangeAspect="1" noChangeArrowheads="1"/>
          </p:cNvPicPr>
          <p:nvPr>
            <p:ph sz="half" idx="2"/>
          </p:nvPr>
        </p:nvPicPr>
        <p:blipFill>
          <a:blip r:embed="rId2">
            <a:clrChange>
              <a:clrFrom>
                <a:srgbClr val="000000"/>
              </a:clrFrom>
              <a:clrTo>
                <a:srgbClr val="000000">
                  <a:alpha val="0"/>
                </a:srgbClr>
              </a:clrTo>
            </a:clrChange>
          </a:blip>
          <a:srcRect/>
          <a:stretch>
            <a:fillRect/>
          </a:stretch>
        </p:blipFill>
        <p:spPr>
          <a:xfrm>
            <a:off x="755650" y="2781300"/>
            <a:ext cx="7632700" cy="3384550"/>
          </a:xfrm>
          <a:noFill/>
          <a:ln w="19050">
            <a:solidFill>
              <a:srgbClr val="000000"/>
            </a:solid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2BC3AD1D-8CCD-4F6D-87DC-2E41B0459ACA}" type="slidenum">
              <a:rPr lang="es-ES" altLang="en-US"/>
              <a:pPr/>
              <a:t>19</a:t>
            </a:fld>
            <a:endParaRPr lang="es-ES" altLang="en-US"/>
          </a:p>
        </p:txBody>
      </p:sp>
      <p:sp>
        <p:nvSpPr>
          <p:cNvPr id="159746" name="Rectangle 2"/>
          <p:cNvSpPr>
            <a:spLocks noGrp="1" noChangeArrowheads="1"/>
          </p:cNvSpPr>
          <p:nvPr>
            <p:ph type="title"/>
          </p:nvPr>
        </p:nvSpPr>
        <p:spPr>
          <a:xfrm>
            <a:off x="457200" y="404813"/>
            <a:ext cx="8229600" cy="1012825"/>
          </a:xfrm>
        </p:spPr>
        <p:txBody>
          <a:bodyPr/>
          <a:lstStyle/>
          <a:p>
            <a:r>
              <a:rPr lang="es-EC"/>
              <a:t>Combinación de circulación</a:t>
            </a:r>
          </a:p>
        </p:txBody>
      </p:sp>
      <p:sp>
        <p:nvSpPr>
          <p:cNvPr id="159747" name="Rectangle 3"/>
          <p:cNvSpPr>
            <a:spLocks noGrp="1" noChangeArrowheads="1"/>
          </p:cNvSpPr>
          <p:nvPr>
            <p:ph type="body" idx="1"/>
          </p:nvPr>
        </p:nvSpPr>
        <p:spPr>
          <a:xfrm>
            <a:off x="323850" y="1412875"/>
            <a:ext cx="8362950" cy="4718050"/>
          </a:xfrm>
        </p:spPr>
        <p:txBody>
          <a:bodyPr/>
          <a:lstStyle/>
          <a:p>
            <a:pPr>
              <a:spcBef>
                <a:spcPct val="40000"/>
              </a:spcBef>
              <a:buClr>
                <a:srgbClr val="FF3300"/>
              </a:buClr>
              <a:buSzPct val="75000"/>
              <a:buFont typeface="Wingdings" pitchFamily="2" charset="2"/>
              <a:buChar char="q"/>
            </a:pPr>
            <a:r>
              <a:rPr lang="es-ES" sz="2000"/>
              <a:t>Algunos estuarios tropicales Australianos muestran una combinación de circulación "normal" e "inversa".  </a:t>
            </a:r>
          </a:p>
          <a:p>
            <a:pPr>
              <a:spcBef>
                <a:spcPct val="40000"/>
              </a:spcBef>
              <a:buClr>
                <a:srgbClr val="FF3300"/>
              </a:buClr>
              <a:buSzPct val="75000"/>
              <a:buFont typeface="Wingdings" pitchFamily="2" charset="2"/>
              <a:buChar char="q"/>
            </a:pPr>
            <a:r>
              <a:rPr lang="es-ES" sz="2000"/>
              <a:t>El estuario recibe algún aporte de agua dulce proveniente de ríos pero la evaporación es tan fuerte que en algún punto intermedio toda el agua de río se ha evaporado y la salinidad es más alta que la del mar abierto. </a:t>
            </a:r>
          </a:p>
          <a:p>
            <a:pPr>
              <a:spcBef>
                <a:spcPct val="40000"/>
              </a:spcBef>
              <a:buClr>
                <a:srgbClr val="FF3300"/>
              </a:buClr>
              <a:buSzPct val="75000"/>
              <a:buFont typeface="Wingdings" pitchFamily="2" charset="2"/>
              <a:buChar char="q"/>
            </a:pPr>
            <a:r>
              <a:rPr lang="es-ES" sz="2000"/>
              <a:t>Aguas arriba de este punto la circulación es "normal", aguas abajo es "inversa". Otros ejemplos son el río Escape y los ríos Wenlock y Duncie</a:t>
            </a:r>
            <a:r>
              <a:rPr lang="es-ES"/>
              <a:t>. </a:t>
            </a:r>
            <a:endParaRPr lang="es-EC"/>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B2AD6763-093B-4DE3-A58A-3919C85AAB31}" type="slidenum">
              <a:rPr lang="es-ES" altLang="en-US"/>
              <a:pPr/>
              <a:t>2</a:t>
            </a:fld>
            <a:endParaRPr lang="es-ES" altLang="en-US"/>
          </a:p>
        </p:txBody>
      </p:sp>
      <p:sp>
        <p:nvSpPr>
          <p:cNvPr id="128002" name="Rectangle 2"/>
          <p:cNvSpPr>
            <a:spLocks noGrp="1" noChangeArrowheads="1"/>
          </p:cNvSpPr>
          <p:nvPr>
            <p:ph type="title"/>
          </p:nvPr>
        </p:nvSpPr>
        <p:spPr>
          <a:xfrm>
            <a:off x="457200" y="277813"/>
            <a:ext cx="8229600" cy="847725"/>
          </a:xfrm>
        </p:spPr>
        <p:txBody>
          <a:bodyPr/>
          <a:lstStyle/>
          <a:p>
            <a:pPr>
              <a:lnSpc>
                <a:spcPct val="85000"/>
              </a:lnSpc>
            </a:pPr>
            <a:r>
              <a:rPr lang="es-EC"/>
              <a:t>Clasificación de Estuarios: de acuerdo a propiedades de circulación y distribución de salinidad</a:t>
            </a:r>
          </a:p>
        </p:txBody>
      </p:sp>
      <p:sp>
        <p:nvSpPr>
          <p:cNvPr id="128003" name="Rectangle 3"/>
          <p:cNvSpPr>
            <a:spLocks noGrp="1" noChangeArrowheads="1"/>
          </p:cNvSpPr>
          <p:nvPr>
            <p:ph type="body" idx="1"/>
          </p:nvPr>
        </p:nvSpPr>
        <p:spPr>
          <a:xfrm>
            <a:off x="323850" y="1412875"/>
            <a:ext cx="8496300" cy="4824413"/>
          </a:xfrm>
        </p:spPr>
        <p:txBody>
          <a:bodyPr/>
          <a:lstStyle/>
          <a:p>
            <a:pPr>
              <a:lnSpc>
                <a:spcPct val="90000"/>
              </a:lnSpc>
              <a:spcBef>
                <a:spcPct val="25000"/>
              </a:spcBef>
              <a:buFont typeface="Wingdings" pitchFamily="2" charset="2"/>
              <a:buNone/>
            </a:pPr>
            <a:r>
              <a:rPr lang="es-ES" sz="2000"/>
              <a:t>La clasificación de estuarios de acuerdo con este criterio son: </a:t>
            </a:r>
          </a:p>
          <a:p>
            <a:pPr lvl="1">
              <a:lnSpc>
                <a:spcPct val="90000"/>
              </a:lnSpc>
              <a:spcBef>
                <a:spcPct val="25000"/>
              </a:spcBef>
              <a:buClr>
                <a:srgbClr val="FF3300"/>
              </a:buClr>
              <a:buSzTx/>
              <a:buFont typeface="Wingdings" pitchFamily="2" charset="2"/>
              <a:buAutoNum type="arabicPeriod"/>
            </a:pPr>
            <a:r>
              <a:rPr lang="es-ES" sz="2000"/>
              <a:t>Estuario de cuña salina </a:t>
            </a:r>
            <a:endParaRPr lang="es-EC" sz="2000"/>
          </a:p>
          <a:p>
            <a:pPr lvl="1">
              <a:lnSpc>
                <a:spcPct val="90000"/>
              </a:lnSpc>
              <a:spcBef>
                <a:spcPct val="25000"/>
              </a:spcBef>
              <a:buClr>
                <a:srgbClr val="FF3300"/>
              </a:buClr>
              <a:buSzTx/>
              <a:buFont typeface="Wingdings" pitchFamily="2" charset="2"/>
              <a:buAutoNum type="arabicPeriod"/>
            </a:pPr>
            <a:r>
              <a:rPr lang="es-ES" sz="2000"/>
              <a:t>Estuario altamente estratificado </a:t>
            </a:r>
          </a:p>
          <a:p>
            <a:pPr lvl="1">
              <a:lnSpc>
                <a:spcPct val="90000"/>
              </a:lnSpc>
              <a:spcBef>
                <a:spcPct val="25000"/>
              </a:spcBef>
              <a:buClr>
                <a:srgbClr val="FF3300"/>
              </a:buClr>
              <a:buSzTx/>
              <a:buFont typeface="Wingdings" pitchFamily="2" charset="2"/>
              <a:buAutoNum type="arabicPeriod"/>
            </a:pPr>
            <a:r>
              <a:rPr lang="es-ES" sz="2000"/>
              <a:t>Estuario ligeramente estratificado </a:t>
            </a:r>
          </a:p>
          <a:p>
            <a:pPr lvl="1">
              <a:lnSpc>
                <a:spcPct val="90000"/>
              </a:lnSpc>
              <a:spcBef>
                <a:spcPct val="25000"/>
              </a:spcBef>
              <a:buClr>
                <a:srgbClr val="FF3300"/>
              </a:buClr>
              <a:buSzTx/>
              <a:buFont typeface="Wingdings" pitchFamily="2" charset="2"/>
              <a:buAutoNum type="arabicPeriod"/>
            </a:pPr>
            <a:r>
              <a:rPr lang="es-ES" sz="2000"/>
              <a:t>Estuario mezclado verticalmente </a:t>
            </a:r>
          </a:p>
          <a:p>
            <a:pPr lvl="1">
              <a:lnSpc>
                <a:spcPct val="90000"/>
              </a:lnSpc>
              <a:spcBef>
                <a:spcPct val="25000"/>
              </a:spcBef>
              <a:buClr>
                <a:srgbClr val="FF3300"/>
              </a:buClr>
              <a:buSzTx/>
              <a:buFont typeface="Wingdings" pitchFamily="2" charset="2"/>
              <a:buAutoNum type="arabicPeriod"/>
            </a:pPr>
            <a:r>
              <a:rPr lang="es-ES" sz="2000"/>
              <a:t>Estuario inverso </a:t>
            </a:r>
          </a:p>
          <a:p>
            <a:pPr lvl="1">
              <a:lnSpc>
                <a:spcPct val="90000"/>
              </a:lnSpc>
              <a:spcBef>
                <a:spcPct val="25000"/>
              </a:spcBef>
              <a:buClr>
                <a:srgbClr val="FF3300"/>
              </a:buClr>
              <a:buSzTx/>
              <a:buFont typeface="Wingdings" pitchFamily="2" charset="2"/>
              <a:buAutoNum type="arabicPeriod"/>
            </a:pPr>
            <a:r>
              <a:rPr lang="es-ES" sz="2000"/>
              <a:t>Estuario intermitente</a:t>
            </a:r>
            <a:r>
              <a:rPr lang="es-ES"/>
              <a:t> </a:t>
            </a:r>
            <a:endParaRPr lang="es-EC"/>
          </a:p>
          <a:p>
            <a:pPr>
              <a:lnSpc>
                <a:spcPct val="90000"/>
              </a:lnSpc>
              <a:spcBef>
                <a:spcPct val="25000"/>
              </a:spcBef>
              <a:buFont typeface="Wingdings" pitchFamily="2" charset="2"/>
              <a:buNone/>
            </a:pPr>
            <a:r>
              <a:rPr lang="es-ES" sz="2000"/>
              <a:t>La siguiente discusión se concentra en los tipos 1- 4 y luego trata algunos apuntes sobre los tipos 5-6. </a:t>
            </a:r>
          </a:p>
          <a:p>
            <a:pPr>
              <a:lnSpc>
                <a:spcPct val="90000"/>
              </a:lnSpc>
              <a:spcBef>
                <a:spcPct val="25000"/>
              </a:spcBef>
              <a:buFont typeface="Wingdings" pitchFamily="2" charset="2"/>
              <a:buNone/>
            </a:pPr>
            <a:r>
              <a:rPr lang="es-ES" sz="2000"/>
              <a:t>La sumatoria de fuerzas que establece un estado continuo en los tipos 1- 4 involucra la advección de agua dulce de un río y la introducción de agua marina a través del mezclado turbulento. </a:t>
            </a:r>
          </a:p>
          <a:p>
            <a:pPr>
              <a:lnSpc>
                <a:spcPct val="90000"/>
              </a:lnSpc>
              <a:spcBef>
                <a:spcPct val="25000"/>
              </a:spcBef>
              <a:buFont typeface="Wingdings" pitchFamily="2" charset="2"/>
              <a:buNone/>
            </a:pPr>
            <a:endParaRPr lang="es-ES" sz="1000"/>
          </a:p>
          <a:p>
            <a:pPr>
              <a:lnSpc>
                <a:spcPct val="90000"/>
              </a:lnSpc>
              <a:spcBef>
                <a:spcPct val="25000"/>
              </a:spcBef>
              <a:buFont typeface="Wingdings" pitchFamily="2" charset="2"/>
              <a:buNone/>
            </a:pPr>
            <a:r>
              <a:rPr lang="es-ES" sz="1000"/>
              <a:t>	Referencia: Physical Oceanography, Matthias Tomczak, 2002. The Flinders University of South Australia</a:t>
            </a:r>
            <a:endParaRPr lang="es-EC" sz="1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p>
            <a:r>
              <a:rPr lang="es-ES" altLang="en-US"/>
              <a:t>José V. Chang Gómez, Ing. M. Sc..</a:t>
            </a:r>
          </a:p>
        </p:txBody>
      </p:sp>
      <p:sp>
        <p:nvSpPr>
          <p:cNvPr id="7" name="6 Marcador de número de diapositiva"/>
          <p:cNvSpPr>
            <a:spLocks noGrp="1"/>
          </p:cNvSpPr>
          <p:nvPr>
            <p:ph type="sldNum" sz="quarter" idx="12"/>
          </p:nvPr>
        </p:nvSpPr>
        <p:spPr/>
        <p:txBody>
          <a:bodyPr/>
          <a:lstStyle/>
          <a:p>
            <a:fld id="{38D6AD89-1F79-402D-A300-65835CE6E7B0}" type="slidenum">
              <a:rPr lang="es-ES" altLang="en-US"/>
              <a:pPr/>
              <a:t>20</a:t>
            </a:fld>
            <a:endParaRPr lang="es-ES" altLang="en-US"/>
          </a:p>
        </p:txBody>
      </p:sp>
      <p:sp>
        <p:nvSpPr>
          <p:cNvPr id="160772" name="Rectangle 4"/>
          <p:cNvSpPr>
            <a:spLocks noGrp="1" noChangeArrowheads="1"/>
          </p:cNvSpPr>
          <p:nvPr>
            <p:ph type="title"/>
          </p:nvPr>
        </p:nvSpPr>
        <p:spPr/>
        <p:txBody>
          <a:bodyPr/>
          <a:lstStyle/>
          <a:p>
            <a:r>
              <a:rPr lang="es-EC"/>
              <a:t>Diagrama de Estuario con Combinación de circulación</a:t>
            </a:r>
          </a:p>
        </p:txBody>
      </p:sp>
      <p:sp>
        <p:nvSpPr>
          <p:cNvPr id="160773" name="Rectangle 5"/>
          <p:cNvSpPr>
            <a:spLocks noGrp="1" noChangeArrowheads="1"/>
          </p:cNvSpPr>
          <p:nvPr>
            <p:ph type="body" sz="half" idx="1"/>
          </p:nvPr>
        </p:nvSpPr>
        <p:spPr>
          <a:xfrm>
            <a:off x="179388" y="1268413"/>
            <a:ext cx="3744912" cy="4968875"/>
          </a:xfrm>
        </p:spPr>
        <p:txBody>
          <a:bodyPr/>
          <a:lstStyle/>
          <a:p>
            <a:pPr>
              <a:spcBef>
                <a:spcPct val="30000"/>
              </a:spcBef>
              <a:buClr>
                <a:srgbClr val="FF3300"/>
              </a:buClr>
              <a:buSzPct val="75000"/>
              <a:buFont typeface="Wingdings" pitchFamily="2" charset="2"/>
              <a:buNone/>
            </a:pPr>
            <a:r>
              <a:rPr lang="es-ES" sz="2000"/>
              <a:t>Circulación en el río Alligator, mostrando una combinación de un estuario ligeramente estratificado en la parte interna del estuario (estaciones 1 y 2) con un estuario inverso en la región externa (estaciones 3 y 4). </a:t>
            </a:r>
          </a:p>
          <a:p>
            <a:pPr>
              <a:spcBef>
                <a:spcPct val="30000"/>
              </a:spcBef>
              <a:buClr>
                <a:srgbClr val="FF3300"/>
              </a:buClr>
              <a:buSzPct val="75000"/>
              <a:buFont typeface="Wingdings" pitchFamily="2" charset="2"/>
              <a:buNone/>
            </a:pPr>
            <a:r>
              <a:rPr lang="es-ES" sz="2000"/>
              <a:t>Nótese el máximo de salinidad conocido como el "tapón salino", entre las estaciones 2 y 3. </a:t>
            </a:r>
          </a:p>
          <a:p>
            <a:pPr>
              <a:spcBef>
                <a:spcPct val="30000"/>
              </a:spcBef>
              <a:buClr>
                <a:srgbClr val="FF3300"/>
              </a:buClr>
              <a:buSzPct val="75000"/>
              <a:buFont typeface="Wingdings" pitchFamily="2" charset="2"/>
              <a:buNone/>
            </a:pPr>
            <a:r>
              <a:rPr lang="es-ES" sz="2000"/>
              <a:t>Este tapón se produce por la evaporación en la región. </a:t>
            </a:r>
          </a:p>
          <a:p>
            <a:pPr>
              <a:spcBef>
                <a:spcPct val="30000"/>
              </a:spcBef>
              <a:buClr>
                <a:srgbClr val="FF3300"/>
              </a:buClr>
              <a:buSzPct val="75000"/>
              <a:buFont typeface="Wingdings" pitchFamily="2" charset="2"/>
              <a:buNone/>
            </a:pPr>
            <a:r>
              <a:rPr lang="es-ES" sz="1000" b="1"/>
              <a:t>Referencia: Physical Oceanography, Matthias Tomczak, 2002. The Flinders University of South Australia</a:t>
            </a:r>
            <a:endParaRPr lang="es-EC" sz="1000" b="1"/>
          </a:p>
        </p:txBody>
      </p:sp>
      <p:pic>
        <p:nvPicPr>
          <p:cNvPr id="160775" name="Picture 7" descr="fig12a8"/>
          <p:cNvPicPr>
            <a:picLocks noChangeAspect="1" noChangeArrowheads="1"/>
          </p:cNvPicPr>
          <p:nvPr>
            <p:ph sz="half" idx="2"/>
          </p:nvPr>
        </p:nvPicPr>
        <p:blipFill>
          <a:blip r:embed="rId2">
            <a:clrChange>
              <a:clrFrom>
                <a:srgbClr val="000000"/>
              </a:clrFrom>
              <a:clrTo>
                <a:srgbClr val="000000">
                  <a:alpha val="0"/>
                </a:srgbClr>
              </a:clrTo>
            </a:clrChange>
          </a:blip>
          <a:srcRect/>
          <a:stretch>
            <a:fillRect/>
          </a:stretch>
        </p:blipFill>
        <p:spPr>
          <a:xfrm>
            <a:off x="3924300" y="1196975"/>
            <a:ext cx="5040313" cy="4708525"/>
          </a:xfrm>
          <a:noFill/>
          <a:ln w="19050">
            <a:solidFill>
              <a:srgbClr val="000000"/>
            </a:solid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33B8D883-4365-4917-B1CE-D713C836F046}" type="slidenum">
              <a:rPr lang="es-ES" altLang="en-US"/>
              <a:pPr/>
              <a:t>21</a:t>
            </a:fld>
            <a:endParaRPr lang="es-ES" altLang="en-US"/>
          </a:p>
        </p:txBody>
      </p:sp>
      <p:sp>
        <p:nvSpPr>
          <p:cNvPr id="162818" name="Rectangle 2"/>
          <p:cNvSpPr>
            <a:spLocks noGrp="1" noChangeArrowheads="1"/>
          </p:cNvSpPr>
          <p:nvPr>
            <p:ph type="title"/>
          </p:nvPr>
        </p:nvSpPr>
        <p:spPr>
          <a:xfrm>
            <a:off x="457200" y="277813"/>
            <a:ext cx="8229600" cy="919162"/>
          </a:xfrm>
        </p:spPr>
        <p:txBody>
          <a:bodyPr/>
          <a:lstStyle/>
          <a:p>
            <a:r>
              <a:rPr lang="es-EC"/>
              <a:t>Estuarios Intermitentes</a:t>
            </a:r>
          </a:p>
        </p:txBody>
      </p:sp>
      <p:sp>
        <p:nvSpPr>
          <p:cNvPr id="162819" name="Rectangle 3"/>
          <p:cNvSpPr>
            <a:spLocks noGrp="1" noChangeArrowheads="1"/>
          </p:cNvSpPr>
          <p:nvPr>
            <p:ph type="body" idx="1"/>
          </p:nvPr>
        </p:nvSpPr>
        <p:spPr>
          <a:xfrm>
            <a:off x="250825" y="836613"/>
            <a:ext cx="8713788" cy="5294312"/>
          </a:xfrm>
        </p:spPr>
        <p:txBody>
          <a:bodyPr/>
          <a:lstStyle/>
          <a:p>
            <a:pPr>
              <a:spcBef>
                <a:spcPct val="40000"/>
              </a:spcBef>
              <a:buClr>
                <a:srgbClr val="FF3300"/>
              </a:buClr>
              <a:buSzPct val="75000"/>
              <a:buFont typeface="Wingdings" pitchFamily="2" charset="2"/>
              <a:buChar char="q"/>
            </a:pPr>
            <a:r>
              <a:rPr lang="es-ES" sz="1800"/>
              <a:t>Muchos estuarios cambian su tipo de clasificación debido a la alta variabilidad de la precipitación sobre el área de drenaje de su suministro fluvial. El suministro fluvial puede ser poco, pero mientras algo de agua dulce entre al estuario, el carácter estuarino se mantiene (en la forma de estuario de cuña salina). </a:t>
            </a:r>
          </a:p>
          <a:p>
            <a:pPr>
              <a:spcBef>
                <a:spcPct val="40000"/>
              </a:spcBef>
              <a:buClr>
                <a:srgbClr val="FF3300"/>
              </a:buClr>
              <a:buSzPct val="75000"/>
              <a:buFont typeface="Wingdings" pitchFamily="2" charset="2"/>
              <a:buChar char="q"/>
            </a:pPr>
            <a:r>
              <a:rPr lang="es-ES" sz="1800"/>
              <a:t>Si el suministro fluvial se seca completamente durante la temporada de sequía, el estuario pierde su identidad y se convierte en bahía oceánica. Un ejemplo es el South West Arm al sur de Sydney el cual se convierte en un estuario altamente estratificado por algunas semanas posteriores a fuertes precipitaciones. </a:t>
            </a:r>
          </a:p>
          <a:p>
            <a:pPr>
              <a:spcBef>
                <a:spcPct val="40000"/>
              </a:spcBef>
              <a:buClr>
                <a:srgbClr val="FF3300"/>
              </a:buClr>
              <a:buSzPct val="75000"/>
              <a:buFont typeface="Wingdings" pitchFamily="2" charset="2"/>
              <a:buChar char="q"/>
            </a:pPr>
            <a:r>
              <a:rPr lang="es-ES" sz="1800"/>
              <a:t>Durante sus períodos estuarinos los estuarios intermitentes se pueden clasificar de acuerdo con el diagrama de clasificación visto anteriormente, pero el efecto de su gran variabilidad ambiental en la vida marina es tan grande que justifica una clasificación separada. </a:t>
            </a:r>
          </a:p>
          <a:p>
            <a:pPr>
              <a:spcBef>
                <a:spcPct val="40000"/>
              </a:spcBef>
              <a:buClr>
                <a:srgbClr val="FF3300"/>
              </a:buClr>
              <a:buSzPct val="75000"/>
              <a:buFont typeface="Wingdings" pitchFamily="2" charset="2"/>
              <a:buChar char="q"/>
            </a:pPr>
            <a:r>
              <a:rPr lang="es-ES" sz="1800"/>
              <a:t>La vida marina en los estuarios intermitentes sufre un cambio de comunidades completo entre sus fases estuarina y oceánica - muy pocas plantas o animales soportan los cambios de salinidad que ocurren entre las dos fases</a:t>
            </a:r>
            <a:r>
              <a:rPr lang="es-ES" sz="2000"/>
              <a:t>. </a:t>
            </a:r>
            <a:endParaRPr lang="es-EC"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113CB76D-F26A-4A23-B1FF-904FCB284F8F}" type="slidenum">
              <a:rPr lang="es-ES" altLang="en-US"/>
              <a:pPr/>
              <a:t>22</a:t>
            </a:fld>
            <a:endParaRPr lang="es-ES" altLang="en-US"/>
          </a:p>
        </p:txBody>
      </p:sp>
      <p:sp>
        <p:nvSpPr>
          <p:cNvPr id="303106" name="Rectangle 2"/>
          <p:cNvSpPr>
            <a:spLocks noGrp="1" noChangeArrowheads="1"/>
          </p:cNvSpPr>
          <p:nvPr>
            <p:ph type="title"/>
          </p:nvPr>
        </p:nvSpPr>
        <p:spPr/>
        <p:txBody>
          <a:bodyPr/>
          <a:lstStyle/>
          <a:p>
            <a:r>
              <a:rPr lang="es-EC"/>
              <a:t>Clasificación de estuarios por mareas</a:t>
            </a:r>
          </a:p>
        </p:txBody>
      </p:sp>
      <p:sp>
        <p:nvSpPr>
          <p:cNvPr id="303107" name="Rectangle 3"/>
          <p:cNvSpPr>
            <a:spLocks noGrp="1" noChangeArrowheads="1"/>
          </p:cNvSpPr>
          <p:nvPr>
            <p:ph type="body" idx="1"/>
          </p:nvPr>
        </p:nvSpPr>
        <p:spPr>
          <a:xfrm>
            <a:off x="323850" y="908050"/>
            <a:ext cx="8496300" cy="5400675"/>
          </a:xfrm>
        </p:spPr>
        <p:txBody>
          <a:bodyPr/>
          <a:lstStyle/>
          <a:p>
            <a:pPr>
              <a:lnSpc>
                <a:spcPct val="80000"/>
              </a:lnSpc>
              <a:buFont typeface="Wingdings" pitchFamily="2" charset="2"/>
              <a:buNone/>
            </a:pPr>
            <a:endParaRPr lang="es-EC" sz="1400"/>
          </a:p>
          <a:p>
            <a:pPr>
              <a:lnSpc>
                <a:spcPct val="80000"/>
              </a:lnSpc>
              <a:spcBef>
                <a:spcPct val="50000"/>
              </a:spcBef>
              <a:buFont typeface="Wingdings" pitchFamily="2" charset="2"/>
              <a:buNone/>
            </a:pPr>
            <a:r>
              <a:rPr lang="es-EC" sz="1800"/>
              <a:t>Davies (1964) realizó una clasificación de los estuarios basada en sus rangos de mareas:</a:t>
            </a:r>
          </a:p>
          <a:p>
            <a:pPr>
              <a:lnSpc>
                <a:spcPct val="80000"/>
              </a:lnSpc>
              <a:spcBef>
                <a:spcPct val="50000"/>
              </a:spcBef>
              <a:buFont typeface="Wingdings" pitchFamily="2" charset="2"/>
              <a:buNone/>
            </a:pPr>
            <a:r>
              <a:rPr lang="es-EC" sz="1800"/>
              <a:t>		</a:t>
            </a:r>
            <a:r>
              <a:rPr lang="es-EC" sz="1800">
                <a:solidFill>
                  <a:srgbClr val="FF3300"/>
                </a:solidFill>
              </a:rPr>
              <a:t>Tipo			Rango</a:t>
            </a:r>
          </a:p>
          <a:p>
            <a:pPr>
              <a:lnSpc>
                <a:spcPct val="80000"/>
              </a:lnSpc>
              <a:spcBef>
                <a:spcPct val="50000"/>
              </a:spcBef>
              <a:buFont typeface="Wingdings" pitchFamily="2" charset="2"/>
              <a:buNone/>
            </a:pPr>
            <a:r>
              <a:rPr lang="es-EC" sz="1800"/>
              <a:t>		Micromareales 		&lt; 2 m</a:t>
            </a:r>
          </a:p>
          <a:p>
            <a:pPr>
              <a:lnSpc>
                <a:spcPct val="80000"/>
              </a:lnSpc>
              <a:spcBef>
                <a:spcPct val="50000"/>
              </a:spcBef>
              <a:buFont typeface="Wingdings" pitchFamily="2" charset="2"/>
              <a:buNone/>
            </a:pPr>
            <a:r>
              <a:rPr lang="es-EC" sz="1800"/>
              <a:t>		Mesomareales 		&lt; 4 m, &gt; 2 m</a:t>
            </a:r>
          </a:p>
          <a:p>
            <a:pPr>
              <a:lnSpc>
                <a:spcPct val="80000"/>
              </a:lnSpc>
              <a:spcBef>
                <a:spcPct val="50000"/>
              </a:spcBef>
              <a:buFont typeface="Wingdings" pitchFamily="2" charset="2"/>
              <a:buNone/>
            </a:pPr>
            <a:r>
              <a:rPr lang="es-EC" sz="1800"/>
              <a:t>		Macromareales 		&lt; 6 m, &gt; 4 m</a:t>
            </a:r>
          </a:p>
          <a:p>
            <a:pPr>
              <a:lnSpc>
                <a:spcPct val="80000"/>
              </a:lnSpc>
              <a:spcBef>
                <a:spcPct val="50000"/>
              </a:spcBef>
              <a:buFont typeface="Wingdings" pitchFamily="2" charset="2"/>
              <a:buNone/>
            </a:pPr>
            <a:r>
              <a:rPr lang="es-EC" sz="1800"/>
              <a:t>		Hipermareales 		&gt; 6 m</a:t>
            </a:r>
          </a:p>
          <a:p>
            <a:pPr>
              <a:lnSpc>
                <a:spcPct val="90000"/>
              </a:lnSpc>
              <a:spcBef>
                <a:spcPct val="60000"/>
              </a:spcBef>
            </a:pPr>
            <a:r>
              <a:rPr lang="es-EC" sz="1800"/>
              <a:t>En estuarios con mareas de alto rango el volumen del agua entre pleamar y bajamar, prisma de mareas, es grande comparado con el volumen de marea baja.</a:t>
            </a:r>
          </a:p>
          <a:p>
            <a:pPr>
              <a:lnSpc>
                <a:spcPct val="90000"/>
              </a:lnSpc>
              <a:spcBef>
                <a:spcPct val="40000"/>
              </a:spcBef>
            </a:pPr>
            <a:r>
              <a:rPr lang="es-EC" sz="1800"/>
              <a:t>La interacción entre la propagación de la marea en el estuario y la morfología conllevan a variaciones en el rango de la marea y en la fuerza de las corrientes.</a:t>
            </a:r>
          </a:p>
          <a:p>
            <a:pPr>
              <a:lnSpc>
                <a:spcPct val="90000"/>
              </a:lnSpc>
              <a:spcBef>
                <a:spcPct val="40000"/>
              </a:spcBef>
            </a:pPr>
            <a:r>
              <a:rPr lang="es-EC" sz="1800"/>
              <a:t>La convergencia a los lados del estuario comprimen el oleaje lateralmente, y la marea incrementa si la fricción es baja, así como la fricción en aguas poco profundas disminuye la marea.</a:t>
            </a:r>
          </a:p>
          <a:p>
            <a:pPr>
              <a:lnSpc>
                <a:spcPct val="80000"/>
              </a:lnSpc>
            </a:pPr>
            <a:endParaRPr lang="es-EC" sz="1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p>
            <a:r>
              <a:rPr lang="es-ES" altLang="en-US"/>
              <a:t>José V. Chang Gómez, Ing. M. Sc..</a:t>
            </a:r>
          </a:p>
        </p:txBody>
      </p:sp>
      <p:sp>
        <p:nvSpPr>
          <p:cNvPr id="7" name="6 Marcador de número de diapositiva"/>
          <p:cNvSpPr>
            <a:spLocks noGrp="1"/>
          </p:cNvSpPr>
          <p:nvPr>
            <p:ph type="sldNum" sz="quarter" idx="12"/>
          </p:nvPr>
        </p:nvSpPr>
        <p:spPr/>
        <p:txBody>
          <a:bodyPr/>
          <a:lstStyle/>
          <a:p>
            <a:fld id="{518FCCC1-57AF-45D9-A210-C483E4ACC2AD}" type="slidenum">
              <a:rPr lang="es-ES" altLang="en-US"/>
              <a:pPr/>
              <a:t>23</a:t>
            </a:fld>
            <a:endParaRPr lang="es-ES" altLang="en-US"/>
          </a:p>
        </p:txBody>
      </p:sp>
      <p:sp>
        <p:nvSpPr>
          <p:cNvPr id="304130" name="Rectangle 2"/>
          <p:cNvSpPr>
            <a:spLocks noGrp="1" noChangeArrowheads="1"/>
          </p:cNvSpPr>
          <p:nvPr>
            <p:ph type="title"/>
          </p:nvPr>
        </p:nvSpPr>
        <p:spPr>
          <a:xfrm>
            <a:off x="457200" y="277813"/>
            <a:ext cx="8229600" cy="630237"/>
          </a:xfrm>
        </p:spPr>
        <p:txBody>
          <a:bodyPr/>
          <a:lstStyle/>
          <a:p>
            <a:pPr>
              <a:lnSpc>
                <a:spcPct val="85000"/>
              </a:lnSpc>
            </a:pPr>
            <a:r>
              <a:rPr lang="es-EC" sz="2400"/>
              <a:t>Clasificación basada en la relación convergencia / fricción.  </a:t>
            </a:r>
            <a:r>
              <a:rPr lang="es-EC" sz="1200" b="0"/>
              <a:t>Referencia: Dyer 1997</a:t>
            </a:r>
          </a:p>
        </p:txBody>
      </p:sp>
      <p:sp>
        <p:nvSpPr>
          <p:cNvPr id="304131" name="Rectangle 3"/>
          <p:cNvSpPr>
            <a:spLocks noGrp="1" noChangeArrowheads="1"/>
          </p:cNvSpPr>
          <p:nvPr>
            <p:ph type="body" sz="half" idx="1"/>
          </p:nvPr>
        </p:nvSpPr>
        <p:spPr>
          <a:xfrm>
            <a:off x="179388" y="836613"/>
            <a:ext cx="8785225" cy="2952750"/>
          </a:xfrm>
        </p:spPr>
        <p:txBody>
          <a:bodyPr/>
          <a:lstStyle/>
          <a:p>
            <a:pPr>
              <a:buFont typeface="Wingdings" pitchFamily="2" charset="2"/>
              <a:buNone/>
            </a:pPr>
            <a:r>
              <a:rPr lang="es-EC" b="1"/>
              <a:t>Estuario hipersincrónico</a:t>
            </a:r>
            <a:r>
              <a:rPr lang="es-EC"/>
              <a:t>: Donde la convergencia excede la fricción. Como consecuencia, el rango y las corrientes de marea, se incrementan hacia la cabeza del estuario, hasta que en la sección del río, la convergencia disminuye y la fricción tiene mayor efecto, disminuyendo la amplitud y la velocidad. Generalmente estos estuarios tienen forma de embudo.</a:t>
            </a:r>
          </a:p>
          <a:p>
            <a:pPr>
              <a:buFont typeface="Wingdings" pitchFamily="2" charset="2"/>
              <a:buNone/>
            </a:pPr>
            <a:r>
              <a:rPr lang="es-EC" b="1"/>
              <a:t>Estuario sincrónico</a:t>
            </a:r>
            <a:r>
              <a:rPr lang="es-EC"/>
              <a:t>: La fricción y la convergencia tienen efectos iguales y opuestos en la marea, y el rango es constante a lo largo del estuario hasta que se alcanza la sección fluvial.</a:t>
            </a:r>
          </a:p>
          <a:p>
            <a:pPr>
              <a:buFont typeface="Wingdings" pitchFamily="2" charset="2"/>
              <a:buNone/>
            </a:pPr>
            <a:r>
              <a:rPr lang="es-EC" b="1"/>
              <a:t>Estuario Hiposincrónico</a:t>
            </a:r>
            <a:r>
              <a:rPr lang="es-EC"/>
              <a:t>: En éstos, la fricción excede los efectos de la convergencia, y el rango de marea disminuye a lo largo del estuario. Estos estuarios tienden a tener bocas angostas, y las mayores velocidades se dan en la boca.</a:t>
            </a:r>
          </a:p>
          <a:p>
            <a:endParaRPr lang="es-EC"/>
          </a:p>
        </p:txBody>
      </p:sp>
      <p:pic>
        <p:nvPicPr>
          <p:cNvPr id="304132" name="Picture 4"/>
          <p:cNvPicPr>
            <a:picLocks noChangeAspect="1" noChangeArrowheads="1"/>
          </p:cNvPicPr>
          <p:nvPr>
            <p:ph sz="half" idx="2"/>
          </p:nvPr>
        </p:nvPicPr>
        <p:blipFill>
          <a:blip r:embed="rId2"/>
          <a:srcRect/>
          <a:stretch>
            <a:fillRect/>
          </a:stretch>
        </p:blipFill>
        <p:spPr>
          <a:xfrm>
            <a:off x="457200" y="3500438"/>
            <a:ext cx="8229600" cy="2881312"/>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1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33" name="2 Marcador de pie de página"/>
          <p:cNvSpPr>
            <a:spLocks noGrp="1"/>
          </p:cNvSpPr>
          <p:nvPr>
            <p:ph type="ftr" sz="quarter" idx="11"/>
          </p:nvPr>
        </p:nvSpPr>
        <p:spPr/>
        <p:txBody>
          <a:bodyPr/>
          <a:lstStyle/>
          <a:p>
            <a:r>
              <a:rPr lang="es-ES" altLang="en-US"/>
              <a:t>José V. Chang Gómez, Ing. M. Sc..</a:t>
            </a:r>
          </a:p>
        </p:txBody>
      </p:sp>
      <p:sp>
        <p:nvSpPr>
          <p:cNvPr id="34" name="3 Marcador de número de diapositiva"/>
          <p:cNvSpPr>
            <a:spLocks noGrp="1"/>
          </p:cNvSpPr>
          <p:nvPr>
            <p:ph type="sldNum" sz="quarter" idx="12"/>
          </p:nvPr>
        </p:nvSpPr>
        <p:spPr/>
        <p:txBody>
          <a:bodyPr/>
          <a:lstStyle/>
          <a:p>
            <a:fld id="{14D4AF95-99E4-45C5-837E-B1B57CCCB29F}" type="slidenum">
              <a:rPr lang="es-ES" altLang="en-US"/>
              <a:pPr/>
              <a:t>24</a:t>
            </a:fld>
            <a:endParaRPr lang="es-ES" altLang="en-US"/>
          </a:p>
        </p:txBody>
      </p:sp>
      <p:sp>
        <p:nvSpPr>
          <p:cNvPr id="354306" name="Text Box 2"/>
          <p:cNvSpPr txBox="1">
            <a:spLocks noChangeArrowheads="1"/>
          </p:cNvSpPr>
          <p:nvPr/>
        </p:nvSpPr>
        <p:spPr bwMode="auto">
          <a:xfrm>
            <a:off x="611188" y="333375"/>
            <a:ext cx="7993062" cy="366713"/>
          </a:xfrm>
          <a:prstGeom prst="rect">
            <a:avLst/>
          </a:prstGeom>
          <a:noFill/>
          <a:ln w="9525">
            <a:noFill/>
            <a:miter lim="800000"/>
            <a:headEnd/>
            <a:tailEnd/>
          </a:ln>
          <a:effectLst/>
        </p:spPr>
        <p:txBody>
          <a:bodyPr>
            <a:spAutoFit/>
          </a:bodyPr>
          <a:lstStyle/>
          <a:p>
            <a:r>
              <a:rPr lang="es-EC" b="1"/>
              <a:t>Clasificación basada en la relación convergencia / fricción.  </a:t>
            </a:r>
            <a:r>
              <a:rPr lang="es-EC" sz="1000"/>
              <a:t>Referencia: Dyer 1997</a:t>
            </a:r>
            <a:endParaRPr lang="en-GB" sz="1000"/>
          </a:p>
        </p:txBody>
      </p:sp>
      <p:sp>
        <p:nvSpPr>
          <p:cNvPr id="354307" name="Line 3"/>
          <p:cNvSpPr>
            <a:spLocks noChangeShapeType="1"/>
          </p:cNvSpPr>
          <p:nvPr/>
        </p:nvSpPr>
        <p:spPr bwMode="auto">
          <a:xfrm flipV="1">
            <a:off x="684213" y="1196975"/>
            <a:ext cx="0" cy="1223963"/>
          </a:xfrm>
          <a:prstGeom prst="line">
            <a:avLst/>
          </a:prstGeom>
          <a:noFill/>
          <a:ln w="9525">
            <a:solidFill>
              <a:schemeClr val="tx1"/>
            </a:solidFill>
            <a:round/>
            <a:headEnd/>
            <a:tailEnd type="triangle" w="med" len="med"/>
          </a:ln>
          <a:effectLst/>
        </p:spPr>
        <p:txBody>
          <a:bodyPr/>
          <a:lstStyle/>
          <a:p>
            <a:endParaRPr lang="es-ES"/>
          </a:p>
        </p:txBody>
      </p:sp>
      <p:sp>
        <p:nvSpPr>
          <p:cNvPr id="354308" name="Line 4"/>
          <p:cNvSpPr>
            <a:spLocks noChangeShapeType="1"/>
          </p:cNvSpPr>
          <p:nvPr/>
        </p:nvSpPr>
        <p:spPr bwMode="auto">
          <a:xfrm>
            <a:off x="684213" y="2420938"/>
            <a:ext cx="1584325" cy="0"/>
          </a:xfrm>
          <a:prstGeom prst="line">
            <a:avLst/>
          </a:prstGeom>
          <a:noFill/>
          <a:ln w="9525">
            <a:solidFill>
              <a:schemeClr val="tx1"/>
            </a:solidFill>
            <a:round/>
            <a:headEnd/>
            <a:tailEnd type="triangle" w="med" len="med"/>
          </a:ln>
          <a:effectLst/>
        </p:spPr>
        <p:txBody>
          <a:bodyPr/>
          <a:lstStyle/>
          <a:p>
            <a:endParaRPr lang="es-ES"/>
          </a:p>
        </p:txBody>
      </p:sp>
      <p:sp>
        <p:nvSpPr>
          <p:cNvPr id="354309" name="Text Box 5"/>
          <p:cNvSpPr txBox="1">
            <a:spLocks noChangeArrowheads="1"/>
          </p:cNvSpPr>
          <p:nvPr/>
        </p:nvSpPr>
        <p:spPr bwMode="auto">
          <a:xfrm>
            <a:off x="323850" y="2378075"/>
            <a:ext cx="882650" cy="336550"/>
          </a:xfrm>
          <a:prstGeom prst="rect">
            <a:avLst/>
          </a:prstGeom>
          <a:noFill/>
          <a:ln w="9525">
            <a:noFill/>
            <a:miter lim="800000"/>
            <a:headEnd/>
            <a:tailEnd/>
          </a:ln>
          <a:effectLst/>
        </p:spPr>
        <p:txBody>
          <a:bodyPr wrap="none">
            <a:spAutoFit/>
          </a:bodyPr>
          <a:lstStyle/>
          <a:p>
            <a:r>
              <a:rPr lang="en-GB" sz="1600"/>
              <a:t>Cabeza</a:t>
            </a:r>
          </a:p>
        </p:txBody>
      </p:sp>
      <p:sp>
        <p:nvSpPr>
          <p:cNvPr id="354310" name="Text Box 6"/>
          <p:cNvSpPr txBox="1">
            <a:spLocks noChangeArrowheads="1"/>
          </p:cNvSpPr>
          <p:nvPr/>
        </p:nvSpPr>
        <p:spPr bwMode="auto">
          <a:xfrm>
            <a:off x="1763713" y="2382838"/>
            <a:ext cx="646112" cy="336550"/>
          </a:xfrm>
          <a:prstGeom prst="rect">
            <a:avLst/>
          </a:prstGeom>
          <a:noFill/>
          <a:ln w="9525">
            <a:noFill/>
            <a:miter lim="800000"/>
            <a:headEnd/>
            <a:tailEnd/>
          </a:ln>
          <a:effectLst/>
        </p:spPr>
        <p:txBody>
          <a:bodyPr wrap="none">
            <a:spAutoFit/>
          </a:bodyPr>
          <a:lstStyle/>
          <a:p>
            <a:r>
              <a:rPr lang="en-GB" sz="1600"/>
              <a:t>Boca</a:t>
            </a:r>
          </a:p>
        </p:txBody>
      </p:sp>
      <p:sp>
        <p:nvSpPr>
          <p:cNvPr id="354311" name="Freeform 7"/>
          <p:cNvSpPr>
            <a:spLocks/>
          </p:cNvSpPr>
          <p:nvPr/>
        </p:nvSpPr>
        <p:spPr bwMode="auto">
          <a:xfrm>
            <a:off x="684213" y="1689100"/>
            <a:ext cx="1511300" cy="731838"/>
          </a:xfrm>
          <a:custGeom>
            <a:avLst/>
            <a:gdLst/>
            <a:ahLst/>
            <a:cxnLst>
              <a:cxn ang="0">
                <a:pos x="0" y="461"/>
              </a:cxn>
              <a:cxn ang="0">
                <a:pos x="272" y="53"/>
              </a:cxn>
              <a:cxn ang="0">
                <a:pos x="952" y="143"/>
              </a:cxn>
            </a:cxnLst>
            <a:rect l="0" t="0" r="r" b="b"/>
            <a:pathLst>
              <a:path w="952" h="461">
                <a:moveTo>
                  <a:pt x="0" y="461"/>
                </a:moveTo>
                <a:cubicBezTo>
                  <a:pt x="56" y="283"/>
                  <a:pt x="113" y="106"/>
                  <a:pt x="272" y="53"/>
                </a:cubicBezTo>
                <a:cubicBezTo>
                  <a:pt x="431" y="0"/>
                  <a:pt x="839" y="128"/>
                  <a:pt x="952" y="143"/>
                </a:cubicBezTo>
              </a:path>
            </a:pathLst>
          </a:custGeom>
          <a:noFill/>
          <a:ln w="28575" cmpd="sng">
            <a:solidFill>
              <a:schemeClr val="tx1"/>
            </a:solidFill>
            <a:round/>
            <a:headEnd/>
            <a:tailEnd/>
          </a:ln>
          <a:effectLst/>
        </p:spPr>
        <p:txBody>
          <a:bodyPr/>
          <a:lstStyle/>
          <a:p>
            <a:endParaRPr lang="es-ES"/>
          </a:p>
        </p:txBody>
      </p:sp>
      <p:sp>
        <p:nvSpPr>
          <p:cNvPr id="354312" name="Freeform 8"/>
          <p:cNvSpPr>
            <a:spLocks/>
          </p:cNvSpPr>
          <p:nvPr/>
        </p:nvSpPr>
        <p:spPr bwMode="auto">
          <a:xfrm>
            <a:off x="684213" y="1916113"/>
            <a:ext cx="1619250" cy="504825"/>
          </a:xfrm>
          <a:custGeom>
            <a:avLst/>
            <a:gdLst/>
            <a:ahLst/>
            <a:cxnLst>
              <a:cxn ang="0">
                <a:pos x="0" y="356"/>
              </a:cxn>
              <a:cxn ang="0">
                <a:pos x="272" y="38"/>
              </a:cxn>
              <a:cxn ang="0">
                <a:pos x="907" y="129"/>
              </a:cxn>
              <a:cxn ang="0">
                <a:pos x="952" y="129"/>
              </a:cxn>
            </a:cxnLst>
            <a:rect l="0" t="0" r="r" b="b"/>
            <a:pathLst>
              <a:path w="1020" h="356">
                <a:moveTo>
                  <a:pt x="0" y="356"/>
                </a:moveTo>
                <a:cubicBezTo>
                  <a:pt x="60" y="216"/>
                  <a:pt x="121" y="76"/>
                  <a:pt x="272" y="38"/>
                </a:cubicBezTo>
                <a:cubicBezTo>
                  <a:pt x="423" y="0"/>
                  <a:pt x="794" y="114"/>
                  <a:pt x="907" y="129"/>
                </a:cubicBezTo>
                <a:cubicBezTo>
                  <a:pt x="1020" y="144"/>
                  <a:pt x="986" y="136"/>
                  <a:pt x="952" y="129"/>
                </a:cubicBezTo>
              </a:path>
            </a:pathLst>
          </a:custGeom>
          <a:noFill/>
          <a:ln w="28575" cmpd="sng">
            <a:solidFill>
              <a:schemeClr val="tx1"/>
            </a:solidFill>
            <a:round/>
            <a:headEnd/>
            <a:tailEnd/>
          </a:ln>
          <a:effectLst/>
        </p:spPr>
        <p:txBody>
          <a:bodyPr/>
          <a:lstStyle/>
          <a:p>
            <a:endParaRPr lang="es-ES"/>
          </a:p>
        </p:txBody>
      </p:sp>
      <p:sp>
        <p:nvSpPr>
          <p:cNvPr id="354313" name="Text Box 9"/>
          <p:cNvSpPr txBox="1">
            <a:spLocks noChangeArrowheads="1"/>
          </p:cNvSpPr>
          <p:nvPr/>
        </p:nvSpPr>
        <p:spPr bwMode="auto">
          <a:xfrm rot="637939">
            <a:off x="1187450" y="1484313"/>
            <a:ext cx="1008063" cy="336550"/>
          </a:xfrm>
          <a:prstGeom prst="rect">
            <a:avLst/>
          </a:prstGeom>
          <a:noFill/>
          <a:ln w="9525">
            <a:noFill/>
            <a:miter lim="800000"/>
            <a:headEnd/>
            <a:tailEnd/>
          </a:ln>
          <a:effectLst/>
        </p:spPr>
        <p:txBody>
          <a:bodyPr>
            <a:spAutoFit/>
          </a:bodyPr>
          <a:lstStyle/>
          <a:p>
            <a:r>
              <a:rPr lang="es-EC" sz="1600"/>
              <a:t>Amplitud</a:t>
            </a:r>
          </a:p>
        </p:txBody>
      </p:sp>
      <p:sp>
        <p:nvSpPr>
          <p:cNvPr id="354314" name="Text Box 10"/>
          <p:cNvSpPr txBox="1">
            <a:spLocks noChangeArrowheads="1"/>
          </p:cNvSpPr>
          <p:nvPr/>
        </p:nvSpPr>
        <p:spPr bwMode="auto">
          <a:xfrm rot="651840">
            <a:off x="1257300" y="1778000"/>
            <a:ext cx="1019175" cy="336550"/>
          </a:xfrm>
          <a:prstGeom prst="rect">
            <a:avLst/>
          </a:prstGeom>
          <a:noFill/>
          <a:ln w="9525">
            <a:noFill/>
            <a:miter lim="800000"/>
            <a:headEnd/>
            <a:tailEnd/>
          </a:ln>
          <a:effectLst/>
        </p:spPr>
        <p:txBody>
          <a:bodyPr wrap="none">
            <a:spAutoFit/>
          </a:bodyPr>
          <a:lstStyle/>
          <a:p>
            <a:r>
              <a:rPr lang="es-EC" sz="1600"/>
              <a:t>Corriente</a:t>
            </a:r>
          </a:p>
        </p:txBody>
      </p:sp>
      <p:sp>
        <p:nvSpPr>
          <p:cNvPr id="354315" name="Text Box 11"/>
          <p:cNvSpPr txBox="1">
            <a:spLocks noChangeArrowheads="1"/>
          </p:cNvSpPr>
          <p:nvPr/>
        </p:nvSpPr>
        <p:spPr bwMode="auto">
          <a:xfrm>
            <a:off x="250825" y="2949575"/>
            <a:ext cx="2819400" cy="641350"/>
          </a:xfrm>
          <a:prstGeom prst="rect">
            <a:avLst/>
          </a:prstGeom>
          <a:noFill/>
          <a:ln w="9525">
            <a:noFill/>
            <a:miter lim="800000"/>
            <a:headEnd/>
            <a:tailEnd/>
          </a:ln>
          <a:effectLst/>
        </p:spPr>
        <p:txBody>
          <a:bodyPr wrap="none">
            <a:spAutoFit/>
          </a:bodyPr>
          <a:lstStyle/>
          <a:p>
            <a:r>
              <a:rPr lang="es-EC"/>
              <a:t>Convergencia </a:t>
            </a:r>
          </a:p>
          <a:p>
            <a:r>
              <a:rPr lang="es-EC"/>
              <a:t>Hipersincrónica </a:t>
            </a:r>
            <a:r>
              <a:rPr lang="es-EC" b="1">
                <a:solidFill>
                  <a:srgbClr val="FF0000"/>
                </a:solidFill>
              </a:rPr>
              <a:t>&gt; </a:t>
            </a:r>
            <a:r>
              <a:rPr lang="es-EC"/>
              <a:t>Fricción</a:t>
            </a:r>
          </a:p>
        </p:txBody>
      </p:sp>
      <p:sp>
        <p:nvSpPr>
          <p:cNvPr id="354316" name="Line 12"/>
          <p:cNvSpPr>
            <a:spLocks noChangeShapeType="1"/>
          </p:cNvSpPr>
          <p:nvPr/>
        </p:nvSpPr>
        <p:spPr bwMode="auto">
          <a:xfrm flipV="1">
            <a:off x="3492500" y="1163638"/>
            <a:ext cx="0" cy="1223962"/>
          </a:xfrm>
          <a:prstGeom prst="line">
            <a:avLst/>
          </a:prstGeom>
          <a:noFill/>
          <a:ln w="9525">
            <a:solidFill>
              <a:schemeClr val="tx1"/>
            </a:solidFill>
            <a:round/>
            <a:headEnd/>
            <a:tailEnd type="triangle" w="med" len="med"/>
          </a:ln>
          <a:effectLst/>
        </p:spPr>
        <p:txBody>
          <a:bodyPr/>
          <a:lstStyle/>
          <a:p>
            <a:endParaRPr lang="es-ES"/>
          </a:p>
        </p:txBody>
      </p:sp>
      <p:sp>
        <p:nvSpPr>
          <p:cNvPr id="354317" name="Line 13"/>
          <p:cNvSpPr>
            <a:spLocks noChangeShapeType="1"/>
          </p:cNvSpPr>
          <p:nvPr/>
        </p:nvSpPr>
        <p:spPr bwMode="auto">
          <a:xfrm>
            <a:off x="3492500" y="2387600"/>
            <a:ext cx="1584325" cy="0"/>
          </a:xfrm>
          <a:prstGeom prst="line">
            <a:avLst/>
          </a:prstGeom>
          <a:noFill/>
          <a:ln w="9525">
            <a:solidFill>
              <a:schemeClr val="tx1"/>
            </a:solidFill>
            <a:round/>
            <a:headEnd/>
            <a:tailEnd type="triangle" w="med" len="med"/>
          </a:ln>
          <a:effectLst/>
        </p:spPr>
        <p:txBody>
          <a:bodyPr/>
          <a:lstStyle/>
          <a:p>
            <a:endParaRPr lang="es-ES"/>
          </a:p>
        </p:txBody>
      </p:sp>
      <p:sp>
        <p:nvSpPr>
          <p:cNvPr id="354318" name="Text Box 14"/>
          <p:cNvSpPr txBox="1">
            <a:spLocks noChangeArrowheads="1"/>
          </p:cNvSpPr>
          <p:nvPr/>
        </p:nvSpPr>
        <p:spPr bwMode="auto">
          <a:xfrm>
            <a:off x="3132138" y="2344738"/>
            <a:ext cx="882650" cy="336550"/>
          </a:xfrm>
          <a:prstGeom prst="rect">
            <a:avLst/>
          </a:prstGeom>
          <a:noFill/>
          <a:ln w="9525">
            <a:noFill/>
            <a:miter lim="800000"/>
            <a:headEnd/>
            <a:tailEnd/>
          </a:ln>
          <a:effectLst/>
        </p:spPr>
        <p:txBody>
          <a:bodyPr wrap="none">
            <a:spAutoFit/>
          </a:bodyPr>
          <a:lstStyle/>
          <a:p>
            <a:r>
              <a:rPr lang="en-GB" sz="1600"/>
              <a:t>Cabeza</a:t>
            </a:r>
          </a:p>
        </p:txBody>
      </p:sp>
      <p:sp>
        <p:nvSpPr>
          <p:cNvPr id="354319" name="Text Box 15"/>
          <p:cNvSpPr txBox="1">
            <a:spLocks noChangeArrowheads="1"/>
          </p:cNvSpPr>
          <p:nvPr/>
        </p:nvSpPr>
        <p:spPr bwMode="auto">
          <a:xfrm>
            <a:off x="4572000" y="2349500"/>
            <a:ext cx="646113" cy="336550"/>
          </a:xfrm>
          <a:prstGeom prst="rect">
            <a:avLst/>
          </a:prstGeom>
          <a:noFill/>
          <a:ln w="9525">
            <a:noFill/>
            <a:miter lim="800000"/>
            <a:headEnd/>
            <a:tailEnd/>
          </a:ln>
          <a:effectLst/>
        </p:spPr>
        <p:txBody>
          <a:bodyPr wrap="none">
            <a:spAutoFit/>
          </a:bodyPr>
          <a:lstStyle/>
          <a:p>
            <a:r>
              <a:rPr lang="en-GB" sz="1600"/>
              <a:t>Boca</a:t>
            </a:r>
          </a:p>
        </p:txBody>
      </p:sp>
      <p:sp>
        <p:nvSpPr>
          <p:cNvPr id="354320" name="Line 16"/>
          <p:cNvSpPr>
            <a:spLocks noChangeShapeType="1"/>
          </p:cNvSpPr>
          <p:nvPr/>
        </p:nvSpPr>
        <p:spPr bwMode="auto">
          <a:xfrm flipV="1">
            <a:off x="6300788" y="1130300"/>
            <a:ext cx="0" cy="1223963"/>
          </a:xfrm>
          <a:prstGeom prst="line">
            <a:avLst/>
          </a:prstGeom>
          <a:noFill/>
          <a:ln w="9525">
            <a:solidFill>
              <a:schemeClr val="tx1"/>
            </a:solidFill>
            <a:round/>
            <a:headEnd/>
            <a:tailEnd type="triangle" w="med" len="med"/>
          </a:ln>
          <a:effectLst/>
        </p:spPr>
        <p:txBody>
          <a:bodyPr/>
          <a:lstStyle/>
          <a:p>
            <a:endParaRPr lang="es-ES"/>
          </a:p>
        </p:txBody>
      </p:sp>
      <p:sp>
        <p:nvSpPr>
          <p:cNvPr id="354321" name="Line 17"/>
          <p:cNvSpPr>
            <a:spLocks noChangeShapeType="1"/>
          </p:cNvSpPr>
          <p:nvPr/>
        </p:nvSpPr>
        <p:spPr bwMode="auto">
          <a:xfrm>
            <a:off x="6300788" y="2354263"/>
            <a:ext cx="1584325" cy="0"/>
          </a:xfrm>
          <a:prstGeom prst="line">
            <a:avLst/>
          </a:prstGeom>
          <a:noFill/>
          <a:ln w="9525">
            <a:solidFill>
              <a:schemeClr val="tx1"/>
            </a:solidFill>
            <a:round/>
            <a:headEnd/>
            <a:tailEnd type="triangle" w="med" len="med"/>
          </a:ln>
          <a:effectLst/>
        </p:spPr>
        <p:txBody>
          <a:bodyPr/>
          <a:lstStyle/>
          <a:p>
            <a:endParaRPr lang="es-ES"/>
          </a:p>
        </p:txBody>
      </p:sp>
      <p:sp>
        <p:nvSpPr>
          <p:cNvPr id="354322" name="Text Box 18"/>
          <p:cNvSpPr txBox="1">
            <a:spLocks noChangeArrowheads="1"/>
          </p:cNvSpPr>
          <p:nvPr/>
        </p:nvSpPr>
        <p:spPr bwMode="auto">
          <a:xfrm>
            <a:off x="5940425" y="2311400"/>
            <a:ext cx="882650" cy="336550"/>
          </a:xfrm>
          <a:prstGeom prst="rect">
            <a:avLst/>
          </a:prstGeom>
          <a:noFill/>
          <a:ln w="9525">
            <a:noFill/>
            <a:miter lim="800000"/>
            <a:headEnd/>
            <a:tailEnd/>
          </a:ln>
          <a:effectLst/>
        </p:spPr>
        <p:txBody>
          <a:bodyPr wrap="none">
            <a:spAutoFit/>
          </a:bodyPr>
          <a:lstStyle/>
          <a:p>
            <a:r>
              <a:rPr lang="en-GB" sz="1600"/>
              <a:t>Cabeza</a:t>
            </a:r>
          </a:p>
        </p:txBody>
      </p:sp>
      <p:sp>
        <p:nvSpPr>
          <p:cNvPr id="354323" name="Text Box 19"/>
          <p:cNvSpPr txBox="1">
            <a:spLocks noChangeArrowheads="1"/>
          </p:cNvSpPr>
          <p:nvPr/>
        </p:nvSpPr>
        <p:spPr bwMode="auto">
          <a:xfrm>
            <a:off x="7380288" y="2316163"/>
            <a:ext cx="646112" cy="336550"/>
          </a:xfrm>
          <a:prstGeom prst="rect">
            <a:avLst/>
          </a:prstGeom>
          <a:noFill/>
          <a:ln w="9525">
            <a:noFill/>
            <a:miter lim="800000"/>
            <a:headEnd/>
            <a:tailEnd/>
          </a:ln>
          <a:effectLst/>
        </p:spPr>
        <p:txBody>
          <a:bodyPr wrap="none">
            <a:spAutoFit/>
          </a:bodyPr>
          <a:lstStyle/>
          <a:p>
            <a:r>
              <a:rPr lang="en-GB" sz="1600"/>
              <a:t>Boca</a:t>
            </a:r>
          </a:p>
        </p:txBody>
      </p:sp>
      <p:sp>
        <p:nvSpPr>
          <p:cNvPr id="354324" name="Freeform 20"/>
          <p:cNvSpPr>
            <a:spLocks/>
          </p:cNvSpPr>
          <p:nvPr/>
        </p:nvSpPr>
        <p:spPr bwMode="auto">
          <a:xfrm>
            <a:off x="3492500" y="1665288"/>
            <a:ext cx="1584325" cy="684212"/>
          </a:xfrm>
          <a:custGeom>
            <a:avLst/>
            <a:gdLst/>
            <a:ahLst/>
            <a:cxnLst>
              <a:cxn ang="0">
                <a:pos x="0" y="431"/>
              </a:cxn>
              <a:cxn ang="0">
                <a:pos x="226" y="68"/>
              </a:cxn>
              <a:cxn ang="0">
                <a:pos x="998" y="22"/>
              </a:cxn>
            </a:cxnLst>
            <a:rect l="0" t="0" r="r" b="b"/>
            <a:pathLst>
              <a:path w="998" h="431">
                <a:moveTo>
                  <a:pt x="0" y="431"/>
                </a:moveTo>
                <a:cubicBezTo>
                  <a:pt x="30" y="283"/>
                  <a:pt x="60" y="136"/>
                  <a:pt x="226" y="68"/>
                </a:cubicBezTo>
                <a:cubicBezTo>
                  <a:pt x="392" y="0"/>
                  <a:pt x="695" y="11"/>
                  <a:pt x="998" y="22"/>
                </a:cubicBezTo>
              </a:path>
            </a:pathLst>
          </a:custGeom>
          <a:noFill/>
          <a:ln w="28575" cmpd="sng">
            <a:solidFill>
              <a:schemeClr val="tx1"/>
            </a:solidFill>
            <a:round/>
            <a:headEnd/>
            <a:tailEnd/>
          </a:ln>
          <a:effectLst/>
        </p:spPr>
        <p:txBody>
          <a:bodyPr/>
          <a:lstStyle/>
          <a:p>
            <a:endParaRPr lang="es-ES"/>
          </a:p>
        </p:txBody>
      </p:sp>
      <p:sp>
        <p:nvSpPr>
          <p:cNvPr id="354325" name="Freeform 21"/>
          <p:cNvSpPr>
            <a:spLocks/>
          </p:cNvSpPr>
          <p:nvPr/>
        </p:nvSpPr>
        <p:spPr bwMode="auto">
          <a:xfrm>
            <a:off x="3492500" y="1916113"/>
            <a:ext cx="1584325" cy="433387"/>
          </a:xfrm>
          <a:custGeom>
            <a:avLst/>
            <a:gdLst/>
            <a:ahLst/>
            <a:cxnLst>
              <a:cxn ang="0">
                <a:pos x="0" y="273"/>
              </a:cxn>
              <a:cxn ang="0">
                <a:pos x="226" y="46"/>
              </a:cxn>
              <a:cxn ang="0">
                <a:pos x="998" y="0"/>
              </a:cxn>
            </a:cxnLst>
            <a:rect l="0" t="0" r="r" b="b"/>
            <a:pathLst>
              <a:path w="998" h="273">
                <a:moveTo>
                  <a:pt x="0" y="273"/>
                </a:moveTo>
                <a:cubicBezTo>
                  <a:pt x="30" y="182"/>
                  <a:pt x="60" y="91"/>
                  <a:pt x="226" y="46"/>
                </a:cubicBezTo>
                <a:cubicBezTo>
                  <a:pt x="392" y="1"/>
                  <a:pt x="869" y="8"/>
                  <a:pt x="998" y="0"/>
                </a:cubicBezTo>
              </a:path>
            </a:pathLst>
          </a:custGeom>
          <a:noFill/>
          <a:ln w="19050" cmpd="sng">
            <a:solidFill>
              <a:schemeClr val="tx1"/>
            </a:solidFill>
            <a:round/>
            <a:headEnd/>
            <a:tailEnd/>
          </a:ln>
          <a:effectLst/>
        </p:spPr>
        <p:txBody>
          <a:bodyPr/>
          <a:lstStyle/>
          <a:p>
            <a:endParaRPr lang="es-ES"/>
          </a:p>
        </p:txBody>
      </p:sp>
      <p:sp>
        <p:nvSpPr>
          <p:cNvPr id="354326" name="Text Box 22"/>
          <p:cNvSpPr txBox="1">
            <a:spLocks noChangeArrowheads="1"/>
          </p:cNvSpPr>
          <p:nvPr/>
        </p:nvSpPr>
        <p:spPr bwMode="auto">
          <a:xfrm>
            <a:off x="3203575" y="2941638"/>
            <a:ext cx="2311400" cy="641350"/>
          </a:xfrm>
          <a:prstGeom prst="rect">
            <a:avLst/>
          </a:prstGeom>
          <a:noFill/>
          <a:ln w="9525">
            <a:noFill/>
            <a:miter lim="800000"/>
            <a:headEnd/>
            <a:tailEnd/>
          </a:ln>
          <a:effectLst/>
        </p:spPr>
        <p:txBody>
          <a:bodyPr wrap="none">
            <a:spAutoFit/>
          </a:bodyPr>
          <a:lstStyle/>
          <a:p>
            <a:r>
              <a:rPr lang="es-EC"/>
              <a:t>Convergencia </a:t>
            </a:r>
          </a:p>
          <a:p>
            <a:r>
              <a:rPr lang="es-EC"/>
              <a:t>Sincrónica </a:t>
            </a:r>
            <a:r>
              <a:rPr lang="es-EC" b="1">
                <a:solidFill>
                  <a:srgbClr val="FF0000"/>
                </a:solidFill>
              </a:rPr>
              <a:t>= </a:t>
            </a:r>
            <a:r>
              <a:rPr lang="es-EC"/>
              <a:t>Fricción</a:t>
            </a:r>
          </a:p>
        </p:txBody>
      </p:sp>
      <p:sp>
        <p:nvSpPr>
          <p:cNvPr id="354327" name="Freeform 23"/>
          <p:cNvSpPr>
            <a:spLocks/>
          </p:cNvSpPr>
          <p:nvPr/>
        </p:nvSpPr>
        <p:spPr bwMode="auto">
          <a:xfrm>
            <a:off x="6300788" y="1557338"/>
            <a:ext cx="1511300" cy="792162"/>
          </a:xfrm>
          <a:custGeom>
            <a:avLst/>
            <a:gdLst/>
            <a:ahLst/>
            <a:cxnLst>
              <a:cxn ang="0">
                <a:pos x="0" y="499"/>
              </a:cxn>
              <a:cxn ang="0">
                <a:pos x="816" y="90"/>
              </a:cxn>
              <a:cxn ang="0">
                <a:pos x="1088" y="0"/>
              </a:cxn>
            </a:cxnLst>
            <a:rect l="0" t="0" r="r" b="b"/>
            <a:pathLst>
              <a:path w="1088" h="499">
                <a:moveTo>
                  <a:pt x="0" y="499"/>
                </a:moveTo>
                <a:cubicBezTo>
                  <a:pt x="317" y="336"/>
                  <a:pt x="635" y="173"/>
                  <a:pt x="816" y="90"/>
                </a:cubicBezTo>
                <a:cubicBezTo>
                  <a:pt x="997" y="7"/>
                  <a:pt x="1043" y="15"/>
                  <a:pt x="1088" y="0"/>
                </a:cubicBezTo>
              </a:path>
            </a:pathLst>
          </a:custGeom>
          <a:noFill/>
          <a:ln w="19050" cmpd="sng">
            <a:solidFill>
              <a:schemeClr val="tx1"/>
            </a:solidFill>
            <a:round/>
            <a:headEnd/>
            <a:tailEnd/>
          </a:ln>
          <a:effectLst/>
        </p:spPr>
        <p:txBody>
          <a:bodyPr/>
          <a:lstStyle/>
          <a:p>
            <a:endParaRPr lang="es-ES"/>
          </a:p>
        </p:txBody>
      </p:sp>
      <p:sp>
        <p:nvSpPr>
          <p:cNvPr id="354328" name="Freeform 24"/>
          <p:cNvSpPr>
            <a:spLocks/>
          </p:cNvSpPr>
          <p:nvPr/>
        </p:nvSpPr>
        <p:spPr bwMode="auto">
          <a:xfrm>
            <a:off x="6300788" y="1665288"/>
            <a:ext cx="1547812" cy="684212"/>
          </a:xfrm>
          <a:custGeom>
            <a:avLst/>
            <a:gdLst/>
            <a:ahLst/>
            <a:cxnLst>
              <a:cxn ang="0">
                <a:pos x="0" y="431"/>
              </a:cxn>
              <a:cxn ang="0">
                <a:pos x="816" y="68"/>
              </a:cxn>
              <a:cxn ang="0">
                <a:pos x="952" y="22"/>
              </a:cxn>
            </a:cxnLst>
            <a:rect l="0" t="0" r="r" b="b"/>
            <a:pathLst>
              <a:path w="975" h="431">
                <a:moveTo>
                  <a:pt x="0" y="431"/>
                </a:moveTo>
                <a:cubicBezTo>
                  <a:pt x="328" y="283"/>
                  <a:pt x="657" y="136"/>
                  <a:pt x="816" y="68"/>
                </a:cubicBezTo>
                <a:cubicBezTo>
                  <a:pt x="975" y="0"/>
                  <a:pt x="963" y="11"/>
                  <a:pt x="952" y="22"/>
                </a:cubicBezTo>
              </a:path>
            </a:pathLst>
          </a:custGeom>
          <a:noFill/>
          <a:ln w="19050" cmpd="sng">
            <a:solidFill>
              <a:schemeClr val="tx1"/>
            </a:solidFill>
            <a:round/>
            <a:headEnd/>
            <a:tailEnd/>
          </a:ln>
          <a:effectLst/>
        </p:spPr>
        <p:txBody>
          <a:bodyPr/>
          <a:lstStyle/>
          <a:p>
            <a:endParaRPr lang="es-ES"/>
          </a:p>
        </p:txBody>
      </p:sp>
      <p:sp>
        <p:nvSpPr>
          <p:cNvPr id="354329" name="Text Box 25"/>
          <p:cNvSpPr txBox="1">
            <a:spLocks noChangeArrowheads="1"/>
          </p:cNvSpPr>
          <p:nvPr/>
        </p:nvSpPr>
        <p:spPr bwMode="auto">
          <a:xfrm>
            <a:off x="6011863" y="2946400"/>
            <a:ext cx="2819400" cy="641350"/>
          </a:xfrm>
          <a:prstGeom prst="rect">
            <a:avLst/>
          </a:prstGeom>
          <a:noFill/>
          <a:ln w="9525">
            <a:noFill/>
            <a:miter lim="800000"/>
            <a:headEnd/>
            <a:tailEnd/>
          </a:ln>
          <a:effectLst/>
        </p:spPr>
        <p:txBody>
          <a:bodyPr wrap="none">
            <a:spAutoFit/>
          </a:bodyPr>
          <a:lstStyle/>
          <a:p>
            <a:r>
              <a:rPr lang="es-EC"/>
              <a:t>Convergencia </a:t>
            </a:r>
          </a:p>
          <a:p>
            <a:r>
              <a:rPr lang="es-EC"/>
              <a:t>Hipersincrónica </a:t>
            </a:r>
            <a:r>
              <a:rPr lang="es-EC" b="1">
                <a:solidFill>
                  <a:srgbClr val="FF0000"/>
                </a:solidFill>
              </a:rPr>
              <a:t>&lt; </a:t>
            </a:r>
            <a:r>
              <a:rPr lang="es-EC"/>
              <a:t>Fricción</a:t>
            </a:r>
          </a:p>
        </p:txBody>
      </p:sp>
      <p:sp>
        <p:nvSpPr>
          <p:cNvPr id="354330" name="Line 26"/>
          <p:cNvSpPr>
            <a:spLocks noChangeShapeType="1"/>
          </p:cNvSpPr>
          <p:nvPr/>
        </p:nvSpPr>
        <p:spPr bwMode="auto">
          <a:xfrm>
            <a:off x="1403350" y="3716338"/>
            <a:ext cx="0" cy="720725"/>
          </a:xfrm>
          <a:prstGeom prst="line">
            <a:avLst/>
          </a:prstGeom>
          <a:noFill/>
          <a:ln w="76200" cmpd="tri">
            <a:solidFill>
              <a:srgbClr val="FF0000"/>
            </a:solidFill>
            <a:round/>
            <a:headEnd/>
            <a:tailEnd type="triangle" w="med" len="med"/>
          </a:ln>
          <a:effectLst/>
        </p:spPr>
        <p:txBody>
          <a:bodyPr/>
          <a:lstStyle/>
          <a:p>
            <a:endParaRPr lang="es-ES"/>
          </a:p>
        </p:txBody>
      </p:sp>
      <p:sp>
        <p:nvSpPr>
          <p:cNvPr id="354331" name="Text Box 27"/>
          <p:cNvSpPr txBox="1">
            <a:spLocks noChangeArrowheads="1"/>
          </p:cNvSpPr>
          <p:nvPr/>
        </p:nvSpPr>
        <p:spPr bwMode="auto">
          <a:xfrm>
            <a:off x="34925" y="4437063"/>
            <a:ext cx="3241675" cy="1739900"/>
          </a:xfrm>
          <a:prstGeom prst="rect">
            <a:avLst/>
          </a:prstGeom>
          <a:noFill/>
          <a:ln w="9525">
            <a:noFill/>
            <a:miter lim="800000"/>
            <a:headEnd/>
            <a:tailEnd/>
          </a:ln>
          <a:effectLst/>
        </p:spPr>
        <p:txBody>
          <a:bodyPr>
            <a:spAutoFit/>
          </a:bodyPr>
          <a:lstStyle/>
          <a:p>
            <a:r>
              <a:rPr lang="es-EC"/>
              <a:t>El rango de la marea y las corrientes incrementan hacia la cabeza del estuario hasta que la convergencia disminuye y la fricción reduce la marea</a:t>
            </a:r>
          </a:p>
        </p:txBody>
      </p:sp>
      <p:sp>
        <p:nvSpPr>
          <p:cNvPr id="354332" name="Text Box 28"/>
          <p:cNvSpPr txBox="1">
            <a:spLocks noChangeArrowheads="1"/>
          </p:cNvSpPr>
          <p:nvPr/>
        </p:nvSpPr>
        <p:spPr bwMode="auto">
          <a:xfrm>
            <a:off x="3471863" y="4575175"/>
            <a:ext cx="2613025" cy="1190625"/>
          </a:xfrm>
          <a:prstGeom prst="rect">
            <a:avLst/>
          </a:prstGeom>
          <a:noFill/>
          <a:ln w="9525">
            <a:noFill/>
            <a:miter lim="800000"/>
            <a:headEnd/>
            <a:tailEnd/>
          </a:ln>
          <a:effectLst/>
        </p:spPr>
        <p:txBody>
          <a:bodyPr>
            <a:spAutoFit/>
          </a:bodyPr>
          <a:lstStyle/>
          <a:p>
            <a:r>
              <a:rPr lang="es-EC"/>
              <a:t>La fricción y la convergencia tienen efectos iguales y opuestos en la marea</a:t>
            </a:r>
          </a:p>
        </p:txBody>
      </p:sp>
      <p:sp>
        <p:nvSpPr>
          <p:cNvPr id="354333" name="Line 29"/>
          <p:cNvSpPr>
            <a:spLocks noChangeShapeType="1"/>
          </p:cNvSpPr>
          <p:nvPr/>
        </p:nvSpPr>
        <p:spPr bwMode="auto">
          <a:xfrm>
            <a:off x="4356100" y="3789363"/>
            <a:ext cx="0" cy="720725"/>
          </a:xfrm>
          <a:prstGeom prst="line">
            <a:avLst/>
          </a:prstGeom>
          <a:noFill/>
          <a:ln w="76200" cmpd="tri">
            <a:solidFill>
              <a:srgbClr val="FF0000"/>
            </a:solidFill>
            <a:round/>
            <a:headEnd/>
            <a:tailEnd type="triangle" w="med" len="med"/>
          </a:ln>
          <a:effectLst/>
        </p:spPr>
        <p:txBody>
          <a:bodyPr/>
          <a:lstStyle/>
          <a:p>
            <a:endParaRPr lang="es-ES"/>
          </a:p>
        </p:txBody>
      </p:sp>
      <p:sp>
        <p:nvSpPr>
          <p:cNvPr id="354334" name="Text Box 30"/>
          <p:cNvSpPr txBox="1">
            <a:spLocks noChangeArrowheads="1"/>
          </p:cNvSpPr>
          <p:nvPr/>
        </p:nvSpPr>
        <p:spPr bwMode="auto">
          <a:xfrm>
            <a:off x="6064250" y="4565650"/>
            <a:ext cx="2900363" cy="915988"/>
          </a:xfrm>
          <a:prstGeom prst="rect">
            <a:avLst/>
          </a:prstGeom>
          <a:noFill/>
          <a:ln w="9525">
            <a:noFill/>
            <a:miter lim="800000"/>
            <a:headEnd/>
            <a:tailEnd/>
          </a:ln>
          <a:effectLst/>
        </p:spPr>
        <p:txBody>
          <a:bodyPr>
            <a:spAutoFit/>
          </a:bodyPr>
          <a:lstStyle/>
          <a:p>
            <a:r>
              <a:rPr lang="es-EC"/>
              <a:t>La fricción es más fuerte y la marea disminuye a lo largo del estuario</a:t>
            </a:r>
          </a:p>
        </p:txBody>
      </p:sp>
      <p:sp>
        <p:nvSpPr>
          <p:cNvPr id="354335" name="Line 31"/>
          <p:cNvSpPr>
            <a:spLocks noChangeShapeType="1"/>
          </p:cNvSpPr>
          <p:nvPr/>
        </p:nvSpPr>
        <p:spPr bwMode="auto">
          <a:xfrm>
            <a:off x="7380288" y="3789363"/>
            <a:ext cx="0" cy="720725"/>
          </a:xfrm>
          <a:prstGeom prst="line">
            <a:avLst/>
          </a:prstGeom>
          <a:noFill/>
          <a:ln w="76200" cmpd="tri">
            <a:solidFill>
              <a:srgbClr val="FF0000"/>
            </a:solidFill>
            <a:round/>
            <a:headEnd/>
            <a:tailEnd type="triangle" w="med" len="med"/>
          </a:ln>
          <a:effectLst/>
        </p:spPr>
        <p:txBody>
          <a:bodyPr/>
          <a:lstStyle/>
          <a:p>
            <a:endParaRPr lang="es-E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p>
            <a:r>
              <a:rPr lang="es-ES" altLang="en-US"/>
              <a:t>José V. Chang Gómez, Ing. M. Sc..</a:t>
            </a:r>
          </a:p>
        </p:txBody>
      </p:sp>
      <p:sp>
        <p:nvSpPr>
          <p:cNvPr id="7" name="6 Marcador de número de diapositiva"/>
          <p:cNvSpPr>
            <a:spLocks noGrp="1"/>
          </p:cNvSpPr>
          <p:nvPr>
            <p:ph type="sldNum" sz="quarter" idx="12"/>
          </p:nvPr>
        </p:nvSpPr>
        <p:spPr/>
        <p:txBody>
          <a:bodyPr/>
          <a:lstStyle/>
          <a:p>
            <a:fld id="{FB5C2EDF-3F42-4561-9BFA-BC984CE16D58}" type="slidenum">
              <a:rPr lang="es-ES" altLang="en-US"/>
              <a:pPr/>
              <a:t>25</a:t>
            </a:fld>
            <a:endParaRPr lang="es-ES" altLang="en-US"/>
          </a:p>
        </p:txBody>
      </p:sp>
      <p:sp>
        <p:nvSpPr>
          <p:cNvPr id="306178" name="Rectangle 2"/>
          <p:cNvSpPr>
            <a:spLocks noGrp="1" noChangeArrowheads="1"/>
          </p:cNvSpPr>
          <p:nvPr>
            <p:ph type="title"/>
          </p:nvPr>
        </p:nvSpPr>
        <p:spPr>
          <a:xfrm>
            <a:off x="457200" y="277813"/>
            <a:ext cx="8229600" cy="558800"/>
          </a:xfrm>
        </p:spPr>
        <p:txBody>
          <a:bodyPr/>
          <a:lstStyle/>
          <a:p>
            <a:r>
              <a:rPr lang="es-EC"/>
              <a:t>Clasificación topográfica de estuarios.  </a:t>
            </a:r>
            <a:r>
              <a:rPr lang="es-EC" sz="1400" b="0"/>
              <a:t>Referencia Dyer 1997</a:t>
            </a:r>
          </a:p>
        </p:txBody>
      </p:sp>
      <p:sp>
        <p:nvSpPr>
          <p:cNvPr id="306179" name="Rectangle 3"/>
          <p:cNvSpPr>
            <a:spLocks noGrp="1" noChangeArrowheads="1"/>
          </p:cNvSpPr>
          <p:nvPr>
            <p:ph type="body" sz="half" idx="1"/>
          </p:nvPr>
        </p:nvSpPr>
        <p:spPr>
          <a:xfrm>
            <a:off x="250825" y="836613"/>
            <a:ext cx="4537075" cy="5294312"/>
          </a:xfrm>
        </p:spPr>
        <p:txBody>
          <a:bodyPr/>
          <a:lstStyle/>
          <a:p>
            <a:pPr>
              <a:spcBef>
                <a:spcPct val="35000"/>
              </a:spcBef>
              <a:buFont typeface="Wingdings" pitchFamily="2" charset="2"/>
              <a:buNone/>
            </a:pPr>
            <a:r>
              <a:rPr lang="es-EC" sz="1800"/>
              <a:t>En 1952 Pritchard realizó una clasificación topográfica de los estuarios, dividiéndolos en 3 grupos: Estuarios de planicies costeras o llanos, Fiordos y Estuarios con barreras.</a:t>
            </a:r>
          </a:p>
          <a:p>
            <a:pPr>
              <a:spcBef>
                <a:spcPct val="35000"/>
              </a:spcBef>
              <a:buFont typeface="Wingdings" pitchFamily="2" charset="2"/>
              <a:buNone/>
            </a:pPr>
            <a:r>
              <a:rPr lang="es-EC" sz="1800" b="1"/>
              <a:t>Estuarios de planicies costeras</a:t>
            </a:r>
            <a:r>
              <a:rPr lang="es-EC" sz="1800"/>
              <a:t>: Fueron formados por la inundación de valles. No hubo sedimentación durante la inundación, por lo que la topografía del estuario es muy parecida a la original del valle. Las profundidades máximas de estos estuarios generalmente no exceden los 30 m. Son más profundos y anchos hacia la boca. Su forma y sección transversal son triangulares.</a:t>
            </a:r>
          </a:p>
          <a:p>
            <a:pPr>
              <a:spcBef>
                <a:spcPct val="35000"/>
              </a:spcBef>
              <a:buFont typeface="Wingdings" pitchFamily="2" charset="2"/>
              <a:buNone/>
            </a:pPr>
            <a:r>
              <a:rPr lang="es-EC" sz="1800" b="1"/>
              <a:t>Fiordos:</a:t>
            </a:r>
            <a:r>
              <a:rPr lang="es-EC" sz="1800"/>
              <a:t> Los fiordos fueron formados en áreas cubiertas por capas de hielo del Pleistoceno.</a:t>
            </a:r>
          </a:p>
          <a:p>
            <a:pPr>
              <a:spcBef>
                <a:spcPct val="35000"/>
              </a:spcBef>
            </a:pPr>
            <a:endParaRPr lang="es-EC" sz="1800"/>
          </a:p>
        </p:txBody>
      </p:sp>
      <p:pic>
        <p:nvPicPr>
          <p:cNvPr id="306181" name="Picture 5"/>
          <p:cNvPicPr>
            <a:picLocks noChangeAspect="1" noChangeArrowheads="1"/>
          </p:cNvPicPr>
          <p:nvPr>
            <p:ph sz="half" idx="2"/>
          </p:nvPr>
        </p:nvPicPr>
        <p:blipFill>
          <a:blip r:embed="rId2"/>
          <a:srcRect/>
          <a:stretch>
            <a:fillRect/>
          </a:stretch>
        </p:blipFill>
        <p:spPr>
          <a:xfrm>
            <a:off x="4787900" y="981075"/>
            <a:ext cx="4148138" cy="5221288"/>
          </a:xfrm>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77DDAF29-6F1F-4C5D-8EF0-F3BA14794C99}" type="slidenum">
              <a:rPr lang="es-ES" altLang="en-US"/>
              <a:pPr/>
              <a:t>26</a:t>
            </a:fld>
            <a:endParaRPr lang="es-ES" altLang="en-US"/>
          </a:p>
        </p:txBody>
      </p:sp>
      <p:sp>
        <p:nvSpPr>
          <p:cNvPr id="307204" name="Rectangle 4"/>
          <p:cNvSpPr>
            <a:spLocks noGrp="1" noChangeArrowheads="1"/>
          </p:cNvSpPr>
          <p:nvPr>
            <p:ph type="title"/>
          </p:nvPr>
        </p:nvSpPr>
        <p:spPr>
          <a:xfrm>
            <a:off x="457200" y="277813"/>
            <a:ext cx="8229600" cy="990600"/>
          </a:xfrm>
        </p:spPr>
        <p:txBody>
          <a:bodyPr/>
          <a:lstStyle/>
          <a:p>
            <a:r>
              <a:rPr lang="es-EC"/>
              <a:t>Clasificación topográfica de estuarios </a:t>
            </a:r>
            <a:r>
              <a:rPr lang="es-EC" sz="1400" b="0"/>
              <a:t>…. continuación</a:t>
            </a:r>
            <a:r>
              <a:rPr lang="es-EC"/>
              <a:t>  </a:t>
            </a:r>
            <a:br>
              <a:rPr lang="es-EC"/>
            </a:br>
            <a:r>
              <a:rPr lang="es-EC" sz="1400" b="0"/>
              <a:t>Referencia Dyer 1997</a:t>
            </a:r>
          </a:p>
        </p:txBody>
      </p:sp>
      <p:sp>
        <p:nvSpPr>
          <p:cNvPr id="307205" name="Rectangle 5"/>
          <p:cNvSpPr>
            <a:spLocks noGrp="1" noChangeArrowheads="1"/>
          </p:cNvSpPr>
          <p:nvPr>
            <p:ph type="body" idx="1"/>
          </p:nvPr>
        </p:nvSpPr>
        <p:spPr>
          <a:xfrm>
            <a:off x="323850" y="1052513"/>
            <a:ext cx="8569325" cy="5078412"/>
          </a:xfrm>
        </p:spPr>
        <p:txBody>
          <a:bodyPr/>
          <a:lstStyle/>
          <a:p>
            <a:pPr>
              <a:spcBef>
                <a:spcPct val="35000"/>
              </a:spcBef>
              <a:buFont typeface="Wingdings" pitchFamily="2" charset="2"/>
              <a:buNone/>
            </a:pPr>
            <a:r>
              <a:rPr lang="es-EC" sz="1800"/>
              <a:t>Debido a que se hicieron más profundos por la presión de las capas de hielo, los fiordos tienen una proporción anchura-profundidad pequeña, y una sección transversal casi rectangular. </a:t>
            </a:r>
          </a:p>
          <a:p>
            <a:pPr>
              <a:spcBef>
                <a:spcPct val="35000"/>
              </a:spcBef>
              <a:buFont typeface="Wingdings" pitchFamily="2" charset="2"/>
              <a:buNone/>
            </a:pPr>
            <a:r>
              <a:rPr lang="es-EC" sz="1800"/>
              <a:t>La proporción anchura-profundidad es normalmente de 10:1. Normalmente tienen fondos rocosos y la sedimentación generalmente queda restringida a la cabeza del fiordo. La descarga del río es relativamente pequeña comparada con el volumen total del fiordo. Se encuentran principalmente en latitudes altas en regiones montañosas.</a:t>
            </a:r>
          </a:p>
          <a:p>
            <a:pPr>
              <a:spcBef>
                <a:spcPct val="35000"/>
              </a:spcBef>
              <a:buFont typeface="Wingdings" pitchFamily="2" charset="2"/>
              <a:buNone/>
            </a:pPr>
            <a:r>
              <a:rPr lang="es-EC" sz="1800" b="1"/>
              <a:t>Estuarios de barrera</a:t>
            </a:r>
            <a:r>
              <a:rPr lang="es-EC" sz="1800"/>
              <a:t>: También han sido formados por inundación de valles durante la glaciación, aunque ha habido sedimentación reciente y tienen una barra característica transversal a la boca. </a:t>
            </a:r>
          </a:p>
          <a:p>
            <a:pPr>
              <a:spcBef>
                <a:spcPct val="35000"/>
              </a:spcBef>
              <a:buFont typeface="Wingdings" pitchFamily="2" charset="2"/>
              <a:buNone/>
            </a:pPr>
            <a:r>
              <a:rPr lang="es-EC" sz="1800"/>
              <a:t>Estos estuarios están generalmente asociados con costas de sedimentación. Tienen poca profundidad y canales de agua poco profundos cercanos a la boca. Debido a la restricción del área transversal, las corrientes pueden ser rápidas en la boca, pero en las partes mas anchas y alejadas disminuyen rápidamente. El flujo del río es grande y estacionalmente variable, y acarrea grandes volúmenes de sedimento por el río durante las inundaciones.</a:t>
            </a:r>
          </a:p>
          <a:p>
            <a:pPr>
              <a:spcBef>
                <a:spcPct val="35000"/>
              </a:spcBef>
              <a:buFont typeface="Wingdings" pitchFamily="2" charset="2"/>
              <a:buNone/>
            </a:pPr>
            <a:endParaRPr lang="es-EC" sz="1800"/>
          </a:p>
          <a:p>
            <a:endParaRPr lang="es-EC"/>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p>
            <a:r>
              <a:rPr lang="es-ES" altLang="en-US"/>
              <a:t>José V. Chang Gómez, Ing. M. Sc..</a:t>
            </a:r>
          </a:p>
        </p:txBody>
      </p:sp>
      <p:sp>
        <p:nvSpPr>
          <p:cNvPr id="7" name="6 Marcador de número de diapositiva"/>
          <p:cNvSpPr>
            <a:spLocks noGrp="1"/>
          </p:cNvSpPr>
          <p:nvPr>
            <p:ph type="sldNum" sz="quarter" idx="12"/>
          </p:nvPr>
        </p:nvSpPr>
        <p:spPr/>
        <p:txBody>
          <a:bodyPr/>
          <a:lstStyle/>
          <a:p>
            <a:fld id="{9E2FCB35-CE41-47E8-9392-9B032FAB5A13}" type="slidenum">
              <a:rPr lang="es-ES" altLang="en-US"/>
              <a:pPr/>
              <a:t>27</a:t>
            </a:fld>
            <a:endParaRPr lang="es-ES" altLang="en-US"/>
          </a:p>
        </p:txBody>
      </p:sp>
      <p:sp>
        <p:nvSpPr>
          <p:cNvPr id="311298" name="Rectangle 2"/>
          <p:cNvSpPr>
            <a:spLocks noGrp="1" noChangeArrowheads="1"/>
          </p:cNvSpPr>
          <p:nvPr>
            <p:ph type="title"/>
          </p:nvPr>
        </p:nvSpPr>
        <p:spPr>
          <a:xfrm>
            <a:off x="457200" y="277813"/>
            <a:ext cx="8229600" cy="630237"/>
          </a:xfrm>
        </p:spPr>
        <p:txBody>
          <a:bodyPr/>
          <a:lstStyle/>
          <a:p>
            <a:r>
              <a:rPr lang="es-EC"/>
              <a:t>Clasificación morfológica de estuarios: por oleaje</a:t>
            </a:r>
          </a:p>
        </p:txBody>
      </p:sp>
      <p:sp>
        <p:nvSpPr>
          <p:cNvPr id="311299" name="Rectangle 3"/>
          <p:cNvSpPr>
            <a:spLocks noGrp="1" noChangeArrowheads="1"/>
          </p:cNvSpPr>
          <p:nvPr>
            <p:ph type="body" sz="half" idx="1"/>
          </p:nvPr>
        </p:nvSpPr>
        <p:spPr>
          <a:xfrm>
            <a:off x="179388" y="908050"/>
            <a:ext cx="4968875" cy="5400675"/>
          </a:xfrm>
        </p:spPr>
        <p:txBody>
          <a:bodyPr/>
          <a:lstStyle/>
          <a:p>
            <a:pPr>
              <a:lnSpc>
                <a:spcPct val="90000"/>
              </a:lnSpc>
              <a:spcBef>
                <a:spcPct val="35000"/>
              </a:spcBef>
              <a:buFont typeface="Wingdings" pitchFamily="2" charset="2"/>
              <a:buNone/>
            </a:pPr>
            <a:r>
              <a:rPr lang="es-EC" sz="1800"/>
              <a:t>Dalrymple et. al. (1992) han considerado el desarrollo morfológico como parte de una secuencia evolutiva, que es determinada por la influencia de la intensidad del río, el oleaje y las mareas.</a:t>
            </a:r>
          </a:p>
          <a:p>
            <a:pPr>
              <a:lnSpc>
                <a:spcPct val="90000"/>
              </a:lnSpc>
              <a:spcBef>
                <a:spcPct val="35000"/>
              </a:spcBef>
              <a:buFont typeface="Wingdings" pitchFamily="2" charset="2"/>
              <a:buNone/>
            </a:pPr>
            <a:r>
              <a:rPr lang="es-EC" sz="1800" b="1"/>
              <a:t>Estuarios dominados por oleaje: </a:t>
            </a:r>
            <a:r>
              <a:rPr lang="es-ES" sz="1800" b="1"/>
              <a:t>distribución de la energía.-</a:t>
            </a:r>
            <a:r>
              <a:rPr lang="es-ES" sz="1800"/>
              <a:t> </a:t>
            </a:r>
          </a:p>
          <a:p>
            <a:pPr>
              <a:lnSpc>
                <a:spcPct val="90000"/>
              </a:lnSpc>
              <a:spcBef>
                <a:spcPct val="35000"/>
              </a:spcBef>
              <a:buFont typeface="Wingdings" pitchFamily="2" charset="2"/>
              <a:buNone/>
            </a:pPr>
            <a:r>
              <a:rPr lang="es-ES" sz="1800"/>
              <a:t>En la boca de tales estuarios, las olas edifican barreras litorales emergidas o subacuáticas que impiden a las olas y a las corrientes de mareas entrar en el estuario (hipo sincrónico). </a:t>
            </a:r>
          </a:p>
          <a:p>
            <a:pPr>
              <a:lnSpc>
                <a:spcPct val="90000"/>
              </a:lnSpc>
              <a:spcBef>
                <a:spcPct val="35000"/>
              </a:spcBef>
              <a:buFont typeface="Wingdings" pitchFamily="2" charset="2"/>
              <a:buNone/>
            </a:pPr>
            <a:r>
              <a:rPr lang="es-ES" sz="1800"/>
              <a:t>Por lo tanto, la energía detrás de dicha barrera es débil y, si la desembocadura está totalmente tapada, se forma una laguna. </a:t>
            </a:r>
          </a:p>
          <a:p>
            <a:pPr>
              <a:lnSpc>
                <a:spcPct val="90000"/>
              </a:lnSpc>
              <a:spcBef>
                <a:spcPct val="35000"/>
              </a:spcBef>
              <a:buFont typeface="Wingdings" pitchFamily="2" charset="2"/>
              <a:buNone/>
            </a:pPr>
            <a:r>
              <a:rPr lang="es-ES" sz="1800"/>
              <a:t>Por disminución de la pendiente y aumento de la sección por la cual transita el agua (disminución del gradiente hidráulico), la energía del río decrece hacia el mar</a:t>
            </a:r>
            <a:r>
              <a:rPr lang="es-ES"/>
              <a:t>. </a:t>
            </a:r>
          </a:p>
          <a:p>
            <a:pPr>
              <a:lnSpc>
                <a:spcPct val="90000"/>
              </a:lnSpc>
              <a:spcBef>
                <a:spcPct val="35000"/>
              </a:spcBef>
              <a:buFont typeface="Wingdings" pitchFamily="2" charset="2"/>
              <a:buNone/>
            </a:pPr>
            <a:r>
              <a:rPr lang="es-ES"/>
              <a:t/>
            </a:r>
            <a:br>
              <a:rPr lang="es-ES"/>
            </a:br>
            <a:endParaRPr lang="es-EC"/>
          </a:p>
        </p:txBody>
      </p:sp>
      <p:pic>
        <p:nvPicPr>
          <p:cNvPr id="311301" name="Picture 5" descr="fig28"/>
          <p:cNvPicPr>
            <a:picLocks noChangeAspect="1" noChangeArrowheads="1"/>
          </p:cNvPicPr>
          <p:nvPr>
            <p:ph sz="half" idx="2"/>
          </p:nvPr>
        </p:nvPicPr>
        <p:blipFill>
          <a:blip r:embed="rId2"/>
          <a:srcRect/>
          <a:stretch>
            <a:fillRect/>
          </a:stretch>
        </p:blipFill>
        <p:spPr>
          <a:xfrm>
            <a:off x="5219700" y="836613"/>
            <a:ext cx="3725863" cy="5219700"/>
          </a:xfrm>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94DC8F86-54D9-41A1-A658-6D0670C39BDA}" type="slidenum">
              <a:rPr lang="es-ES" altLang="en-US"/>
              <a:pPr/>
              <a:t>28</a:t>
            </a:fld>
            <a:endParaRPr lang="es-ES" altLang="en-US"/>
          </a:p>
        </p:txBody>
      </p:sp>
      <p:sp>
        <p:nvSpPr>
          <p:cNvPr id="313346" name="Rectangle 2"/>
          <p:cNvSpPr>
            <a:spLocks noGrp="1" noChangeArrowheads="1"/>
          </p:cNvSpPr>
          <p:nvPr>
            <p:ph type="title"/>
          </p:nvPr>
        </p:nvSpPr>
        <p:spPr>
          <a:xfrm>
            <a:off x="457200" y="277813"/>
            <a:ext cx="8229600" cy="774700"/>
          </a:xfrm>
        </p:spPr>
        <p:txBody>
          <a:bodyPr/>
          <a:lstStyle/>
          <a:p>
            <a:r>
              <a:rPr lang="es-EC"/>
              <a:t>Clasificación morfológica de estuarios: por oleaje </a:t>
            </a:r>
            <a:r>
              <a:rPr lang="es-EC" sz="1600" b="0"/>
              <a:t>..continuación</a:t>
            </a:r>
          </a:p>
        </p:txBody>
      </p:sp>
      <p:sp>
        <p:nvSpPr>
          <p:cNvPr id="313347" name="Rectangle 3"/>
          <p:cNvSpPr>
            <a:spLocks noGrp="1" noChangeArrowheads="1"/>
          </p:cNvSpPr>
          <p:nvPr>
            <p:ph type="body" idx="1"/>
          </p:nvPr>
        </p:nvSpPr>
        <p:spPr>
          <a:xfrm>
            <a:off x="323850" y="1125538"/>
            <a:ext cx="8569325" cy="5005387"/>
          </a:xfrm>
        </p:spPr>
        <p:txBody>
          <a:bodyPr/>
          <a:lstStyle/>
          <a:p>
            <a:pPr>
              <a:spcBef>
                <a:spcPct val="40000"/>
              </a:spcBef>
              <a:buFont typeface="Wingdings" pitchFamily="2" charset="2"/>
              <a:buNone/>
            </a:pPr>
            <a:r>
              <a:rPr lang="es-ES" sz="1800"/>
              <a:t>De modo que, los estuarios dominados por las olas están caracterizados por una alta energía en la boca, un mínimo muy pronunciado en la parte central, y nuevamente una buena energía fluvial en el fondo </a:t>
            </a:r>
          </a:p>
          <a:p>
            <a:pPr>
              <a:spcBef>
                <a:spcPct val="40000"/>
              </a:spcBef>
              <a:buFont typeface="Wingdings" pitchFamily="2" charset="2"/>
              <a:buNone/>
            </a:pPr>
            <a:r>
              <a:rPr lang="es-ES" sz="1800" b="1"/>
              <a:t>b. Morfología y repartición de las facies.-</a:t>
            </a:r>
            <a:r>
              <a:rPr lang="es-ES" sz="1800"/>
              <a:t> La distribución de la energía induce una repartición grueso-fino-grueso de las facies desde la boca hacia la desembocadura. En la boca, el cuerpo arenoso marino tiene las características de las arenas de playa o de barrera. En la parte tras-playa se observan abanicos de desborde (washover).</a:t>
            </a:r>
          </a:p>
          <a:p>
            <a:pPr>
              <a:spcBef>
                <a:spcPct val="40000"/>
              </a:spcBef>
              <a:buFont typeface="Wingdings" pitchFamily="2" charset="2"/>
              <a:buNone/>
            </a:pPr>
            <a:r>
              <a:rPr lang="es-ES" sz="1800"/>
              <a:t>    En la parte central de baja energía se depositan lodos orgánicos finos y bioturbados de tipo prodelta o laguna. Si actúan las mareas, se presentan canales. En las orillas, se desarrollan llanuras costeras.</a:t>
            </a:r>
          </a:p>
          <a:p>
            <a:pPr>
              <a:spcBef>
                <a:spcPct val="40000"/>
              </a:spcBef>
              <a:buFont typeface="Wingdings" pitchFamily="2" charset="2"/>
              <a:buNone/>
            </a:pPr>
            <a:r>
              <a:rPr lang="es-ES" sz="1800"/>
              <a:t>En el fondo, las arenas y/o conglomerados fluviales forman un delta que progresa dentro del estuario (bay-head delta). Ya que no entran las olas y las mareas, tendrá las características de un delta dominado por el río.</a:t>
            </a:r>
            <a:br>
              <a:rPr lang="es-ES" sz="1800"/>
            </a:br>
            <a:endParaRPr lang="es-ES" sz="1800"/>
          </a:p>
          <a:p>
            <a:pPr>
              <a:spcBef>
                <a:spcPct val="40000"/>
              </a:spcBef>
              <a:buFont typeface="Wingdings" pitchFamily="2" charset="2"/>
              <a:buNone/>
            </a:pPr>
            <a:r>
              <a:rPr lang="es-ES" sz="1200"/>
              <a:t>Referencia: Deltas y estuarios, ORSTOM, 1993</a:t>
            </a:r>
            <a:endParaRPr lang="es-EC" sz="12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p>
            <a:r>
              <a:rPr lang="es-ES" altLang="en-US"/>
              <a:t>José V. Chang Gómez, Ing. M. Sc..</a:t>
            </a:r>
          </a:p>
        </p:txBody>
      </p:sp>
      <p:sp>
        <p:nvSpPr>
          <p:cNvPr id="7" name="6 Marcador de número de diapositiva"/>
          <p:cNvSpPr>
            <a:spLocks noGrp="1"/>
          </p:cNvSpPr>
          <p:nvPr>
            <p:ph type="sldNum" sz="quarter" idx="12"/>
          </p:nvPr>
        </p:nvSpPr>
        <p:spPr/>
        <p:txBody>
          <a:bodyPr/>
          <a:lstStyle/>
          <a:p>
            <a:fld id="{02301247-FA47-41EC-B2F7-2F5011DE8DE0}" type="slidenum">
              <a:rPr lang="es-ES" altLang="en-US"/>
              <a:pPr/>
              <a:t>29</a:t>
            </a:fld>
            <a:endParaRPr lang="es-ES" altLang="en-US"/>
          </a:p>
        </p:txBody>
      </p:sp>
      <p:sp>
        <p:nvSpPr>
          <p:cNvPr id="314370" name="Rectangle 2"/>
          <p:cNvSpPr>
            <a:spLocks noGrp="1" noChangeArrowheads="1"/>
          </p:cNvSpPr>
          <p:nvPr>
            <p:ph type="title"/>
          </p:nvPr>
        </p:nvSpPr>
        <p:spPr>
          <a:xfrm>
            <a:off x="457200" y="277813"/>
            <a:ext cx="8229600" cy="630237"/>
          </a:xfrm>
        </p:spPr>
        <p:txBody>
          <a:bodyPr/>
          <a:lstStyle/>
          <a:p>
            <a:r>
              <a:rPr lang="es-EC"/>
              <a:t>Clasificación morfológica de estuarios: por mareas</a:t>
            </a:r>
          </a:p>
        </p:txBody>
      </p:sp>
      <p:sp>
        <p:nvSpPr>
          <p:cNvPr id="314371" name="Rectangle 3"/>
          <p:cNvSpPr>
            <a:spLocks noGrp="1" noChangeArrowheads="1"/>
          </p:cNvSpPr>
          <p:nvPr>
            <p:ph type="body" sz="half" idx="1"/>
          </p:nvPr>
        </p:nvSpPr>
        <p:spPr>
          <a:xfrm>
            <a:off x="250825" y="836613"/>
            <a:ext cx="4897438" cy="5294312"/>
          </a:xfrm>
        </p:spPr>
        <p:txBody>
          <a:bodyPr/>
          <a:lstStyle/>
          <a:p>
            <a:pPr>
              <a:lnSpc>
                <a:spcPct val="95000"/>
              </a:lnSpc>
              <a:spcBef>
                <a:spcPct val="35000"/>
              </a:spcBef>
              <a:buFont typeface="Wingdings" pitchFamily="2" charset="2"/>
              <a:buNone/>
            </a:pPr>
            <a:r>
              <a:rPr lang="es-EC" sz="1800"/>
              <a:t>Se forman como resultado de corrientes de marea importantes respecto al efecto del oleaje. La boca generalmente tiene bancos de arena que son alineados con el flujo de la corriente y alrededor de los cuales circula el sedimento. </a:t>
            </a:r>
          </a:p>
          <a:p>
            <a:pPr>
              <a:lnSpc>
                <a:spcPct val="95000"/>
              </a:lnSpc>
              <a:spcBef>
                <a:spcPct val="35000"/>
              </a:spcBef>
              <a:buFont typeface="Wingdings" pitchFamily="2" charset="2"/>
              <a:buNone/>
            </a:pPr>
            <a:r>
              <a:rPr lang="es-EC" sz="1800" b="1"/>
              <a:t>Distribución de energía: </a:t>
            </a:r>
            <a:r>
              <a:rPr lang="es-EC" sz="1800"/>
              <a:t>En la cabeza del estuario la influencia de la marea disminuye y el flujo de río se vuelve dominante. Estos estuarios suelen ocurrir en zonas de condiciones macromareales e hipersincrónicas.</a:t>
            </a:r>
          </a:p>
          <a:p>
            <a:pPr>
              <a:lnSpc>
                <a:spcPct val="95000"/>
              </a:lnSpc>
              <a:spcBef>
                <a:spcPct val="35000"/>
              </a:spcBef>
              <a:buFont typeface="Wingdings" pitchFamily="2" charset="2"/>
              <a:buNone/>
            </a:pPr>
            <a:r>
              <a:rPr lang="es-ES" sz="1800"/>
              <a:t>Por otro lado, la forma de embudo provoca la aceleración de las corrientes de marea aguas arriba (estuario hipersincrónico), hasta el punto donde la fricción contra el fondo y los bordes compense dicha energía (límite de influencia de las mareas).</a:t>
            </a:r>
          </a:p>
        </p:txBody>
      </p:sp>
      <p:pic>
        <p:nvPicPr>
          <p:cNvPr id="314375" name="Picture 7" descr="fig29"/>
          <p:cNvPicPr>
            <a:picLocks noChangeAspect="1" noChangeArrowheads="1"/>
          </p:cNvPicPr>
          <p:nvPr>
            <p:ph sz="half" idx="2"/>
          </p:nvPr>
        </p:nvPicPr>
        <p:blipFill>
          <a:blip r:embed="rId2"/>
          <a:srcRect/>
          <a:stretch>
            <a:fillRect/>
          </a:stretch>
        </p:blipFill>
        <p:spPr>
          <a:xfrm>
            <a:off x="5076825" y="908050"/>
            <a:ext cx="3852863" cy="5257800"/>
          </a:xfrm>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3D2E80AC-26AB-4BB2-96C7-298196867A0E}" type="slidenum">
              <a:rPr lang="es-ES" altLang="en-US"/>
              <a:pPr/>
              <a:t>3</a:t>
            </a:fld>
            <a:endParaRPr lang="es-ES" altLang="en-US"/>
          </a:p>
        </p:txBody>
      </p:sp>
      <p:sp>
        <p:nvSpPr>
          <p:cNvPr id="129026" name="Rectangle 2"/>
          <p:cNvSpPr>
            <a:spLocks noGrp="1" noChangeArrowheads="1"/>
          </p:cNvSpPr>
          <p:nvPr>
            <p:ph type="title"/>
          </p:nvPr>
        </p:nvSpPr>
        <p:spPr>
          <a:xfrm>
            <a:off x="457200" y="277813"/>
            <a:ext cx="8229600" cy="919162"/>
          </a:xfrm>
        </p:spPr>
        <p:txBody>
          <a:bodyPr/>
          <a:lstStyle/>
          <a:p>
            <a:r>
              <a:rPr lang="es-EC"/>
              <a:t>Algunas Características: Mezcla /Tipo</a:t>
            </a:r>
          </a:p>
        </p:txBody>
      </p:sp>
      <p:sp>
        <p:nvSpPr>
          <p:cNvPr id="129027" name="Rectangle 3"/>
          <p:cNvSpPr>
            <a:spLocks noGrp="1" noChangeArrowheads="1"/>
          </p:cNvSpPr>
          <p:nvPr>
            <p:ph type="body" idx="1"/>
          </p:nvPr>
        </p:nvSpPr>
        <p:spPr>
          <a:xfrm>
            <a:off x="250825" y="981075"/>
            <a:ext cx="8642350" cy="5149850"/>
          </a:xfrm>
        </p:spPr>
        <p:txBody>
          <a:bodyPr/>
          <a:lstStyle/>
          <a:p>
            <a:pPr>
              <a:lnSpc>
                <a:spcPct val="90000"/>
              </a:lnSpc>
              <a:spcBef>
                <a:spcPct val="45000"/>
              </a:spcBef>
              <a:buClr>
                <a:srgbClr val="FF3300"/>
              </a:buClr>
              <a:buSzPct val="75000"/>
              <a:buFont typeface="Wingdings" pitchFamily="2" charset="2"/>
              <a:buChar char="q"/>
            </a:pPr>
            <a:r>
              <a:rPr lang="es-ES" sz="2000"/>
              <a:t>La mezcla se produce por corrientes de marea. En este aspecto los estuarios difieren de los mares mediterráneos; la mezcla en éstos mares se asocia generalmente con giros, pero no con corrientes de marea, las cuales en muchos mares mediterráneos son pequeñas. </a:t>
            </a:r>
          </a:p>
          <a:p>
            <a:pPr>
              <a:lnSpc>
                <a:spcPct val="90000"/>
              </a:lnSpc>
              <a:spcBef>
                <a:spcPct val="45000"/>
              </a:spcBef>
              <a:buClr>
                <a:srgbClr val="FF3300"/>
              </a:buClr>
              <a:buSzPct val="75000"/>
              <a:buFont typeface="Wingdings" pitchFamily="2" charset="2"/>
              <a:buChar char="q"/>
            </a:pPr>
            <a:r>
              <a:rPr lang="es-ES" sz="2000"/>
              <a:t>El tipo de estuario esta determinado por el cociente entre la entrada de agua dulce y el agua de mar mezclados por las mareas. </a:t>
            </a:r>
          </a:p>
          <a:p>
            <a:pPr>
              <a:lnSpc>
                <a:spcPct val="90000"/>
              </a:lnSpc>
              <a:spcBef>
                <a:spcPct val="45000"/>
              </a:spcBef>
              <a:buClr>
                <a:srgbClr val="FF3300"/>
              </a:buClr>
              <a:buSzPct val="75000"/>
              <a:buFont typeface="Wingdings" pitchFamily="2" charset="2"/>
              <a:buChar char="q"/>
            </a:pPr>
            <a:r>
              <a:rPr lang="es-ES" sz="2000"/>
              <a:t>Una forma de cuantificar esto es comparando el volumen </a:t>
            </a:r>
            <a:r>
              <a:rPr lang="es-ES" sz="2000" i="1"/>
              <a:t>R</a:t>
            </a:r>
            <a:r>
              <a:rPr lang="es-ES" sz="2000"/>
              <a:t> del agua dulce que entra desde el río durante un período de marea, con el volumen </a:t>
            </a:r>
            <a:r>
              <a:rPr lang="es-ES" sz="2000" i="1"/>
              <a:t>V</a:t>
            </a:r>
            <a:r>
              <a:rPr lang="es-ES" sz="2000"/>
              <a:t> de agua transportada dentro del estuario por la marea y eliminada después de cada ciclo de marea. </a:t>
            </a:r>
          </a:p>
          <a:p>
            <a:pPr>
              <a:lnSpc>
                <a:spcPct val="90000"/>
              </a:lnSpc>
              <a:spcBef>
                <a:spcPct val="45000"/>
              </a:spcBef>
              <a:buClr>
                <a:srgbClr val="FF3300"/>
              </a:buClr>
              <a:buSzPct val="75000"/>
              <a:buFont typeface="Wingdings" pitchFamily="2" charset="2"/>
              <a:buChar char="q"/>
            </a:pPr>
            <a:r>
              <a:rPr lang="es-ES" sz="2000"/>
              <a:t>A </a:t>
            </a:r>
            <a:r>
              <a:rPr lang="es-ES" sz="2000" i="1"/>
              <a:t>R</a:t>
            </a:r>
            <a:r>
              <a:rPr lang="es-ES" sz="2000"/>
              <a:t> se le llama a veces el volumen del río, mientras que </a:t>
            </a:r>
            <a:r>
              <a:rPr lang="es-ES" sz="2000" i="1"/>
              <a:t>V</a:t>
            </a:r>
            <a:r>
              <a:rPr lang="es-ES" sz="2000"/>
              <a:t> es conocido como volumen de marea. </a:t>
            </a:r>
          </a:p>
          <a:p>
            <a:pPr>
              <a:lnSpc>
                <a:spcPct val="90000"/>
              </a:lnSpc>
              <a:spcBef>
                <a:spcPct val="45000"/>
              </a:spcBef>
              <a:buClr>
                <a:srgbClr val="FF3300"/>
              </a:buClr>
              <a:buSzPct val="75000"/>
              <a:buFont typeface="Wingdings" pitchFamily="2" charset="2"/>
              <a:buChar char="q"/>
            </a:pPr>
            <a:r>
              <a:rPr lang="es-ES" sz="2000"/>
              <a:t>Es importante notar que es únicamente la razón </a:t>
            </a:r>
            <a:r>
              <a:rPr lang="es-ES" sz="2000" i="1"/>
              <a:t>R: V</a:t>
            </a:r>
            <a:r>
              <a:rPr lang="es-ES" sz="2000"/>
              <a:t> la que determina el tipo de estuario, no los valores absolutos de </a:t>
            </a:r>
            <a:r>
              <a:rPr lang="es-ES" sz="2000" i="1"/>
              <a:t>R</a:t>
            </a:r>
            <a:r>
              <a:rPr lang="es-ES" sz="2000"/>
              <a:t> o </a:t>
            </a:r>
            <a:r>
              <a:rPr lang="es-ES" sz="2000" i="1"/>
              <a:t>V</a:t>
            </a:r>
            <a:r>
              <a:rPr lang="es-ES" sz="2000"/>
              <a:t>. En otras palabras, los estuarios pueden ser de tamaños sumamente diferentes y aún pertenecer al mismo tipo.</a:t>
            </a:r>
            <a:r>
              <a:rPr lang="es-EC" sz="200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24FBAFFE-E55F-4CD8-BDE3-21EAED7E0AA1}" type="slidenum">
              <a:rPr lang="es-ES" altLang="en-US"/>
              <a:pPr/>
              <a:t>30</a:t>
            </a:fld>
            <a:endParaRPr lang="es-ES" altLang="en-US"/>
          </a:p>
        </p:txBody>
      </p:sp>
      <p:sp>
        <p:nvSpPr>
          <p:cNvPr id="286722" name="Rectangle 2"/>
          <p:cNvSpPr>
            <a:spLocks noGrp="1" noChangeArrowheads="1"/>
          </p:cNvSpPr>
          <p:nvPr>
            <p:ph type="title"/>
          </p:nvPr>
        </p:nvSpPr>
        <p:spPr>
          <a:xfrm>
            <a:off x="457200" y="277813"/>
            <a:ext cx="8229600" cy="847725"/>
          </a:xfrm>
        </p:spPr>
        <p:txBody>
          <a:bodyPr/>
          <a:lstStyle/>
          <a:p>
            <a:r>
              <a:rPr lang="es-ES"/>
              <a:t>Clasificación de Stommel </a:t>
            </a:r>
          </a:p>
        </p:txBody>
      </p:sp>
      <p:sp>
        <p:nvSpPr>
          <p:cNvPr id="286723" name="Rectangle 3"/>
          <p:cNvSpPr>
            <a:spLocks noGrp="1" noChangeArrowheads="1"/>
          </p:cNvSpPr>
          <p:nvPr>
            <p:ph type="body" idx="1"/>
          </p:nvPr>
        </p:nvSpPr>
        <p:spPr>
          <a:xfrm>
            <a:off x="250825" y="1268413"/>
            <a:ext cx="8569325" cy="4862512"/>
          </a:xfrm>
        </p:spPr>
        <p:txBody>
          <a:bodyPr/>
          <a:lstStyle/>
          <a:p>
            <a:pPr algn="just">
              <a:buFont typeface="Wingdings" pitchFamily="2" charset="2"/>
              <a:buNone/>
            </a:pPr>
            <a:r>
              <a:rPr lang="es-ES" sz="1800"/>
              <a:t>La clasificación de estuarios de Stommel está basada en el control dominante del a circulación, y son los que a continuación se detallan:</a:t>
            </a:r>
          </a:p>
          <a:p>
            <a:pPr algn="just">
              <a:buFont typeface="Wingdings" pitchFamily="2" charset="2"/>
              <a:buNone/>
            </a:pPr>
            <a:r>
              <a:rPr lang="es-ES" sz="1800" b="1"/>
              <a:t>Estuarios Controlados por ríos:</a:t>
            </a:r>
          </a:p>
          <a:p>
            <a:pPr algn="just">
              <a:buFont typeface="Wingdings" pitchFamily="2" charset="2"/>
              <a:buNone/>
            </a:pPr>
            <a:r>
              <a:rPr lang="es-ES" sz="1800"/>
              <a:t>	Exhiben modelos de circulación y estratificación que son determinados primeramente por la cantidad de agua del río que es añadida a su cabecera. Variaciones en respuesta al ciclo de flujo observado es típico de esta clase. </a:t>
            </a:r>
          </a:p>
          <a:p>
            <a:pPr algn="just">
              <a:buFont typeface="Wingdings" pitchFamily="2" charset="2"/>
              <a:buNone/>
            </a:pPr>
            <a:r>
              <a:rPr lang="es-ES" sz="1800" b="1"/>
              <a:t>Estuarios Controlados por marea:</a:t>
            </a:r>
            <a:r>
              <a:rPr lang="es-ES" sz="1800"/>
              <a:t> </a:t>
            </a:r>
          </a:p>
          <a:p>
            <a:pPr algn="just">
              <a:buFont typeface="Wingdings" pitchFamily="2" charset="2"/>
              <a:buNone/>
            </a:pPr>
            <a:r>
              <a:rPr lang="es-ES" sz="1800"/>
              <a:t>Donde las oscilaciones en el cambio de marea y un flujo son mucho mayores que la influencia producida por los ríos al sistema dando consigo una circulación y mezcla bien diferenciadas.</a:t>
            </a:r>
          </a:p>
          <a:p>
            <a:pPr algn="just">
              <a:buFont typeface="Wingdings" pitchFamily="2" charset="2"/>
              <a:buNone/>
            </a:pPr>
            <a:r>
              <a:rPr lang="es-ES" sz="1800" b="1"/>
              <a:t>Estuarios Controlados por vientos:</a:t>
            </a:r>
          </a:p>
          <a:p>
            <a:pPr algn="just">
              <a:buFont typeface="Wingdings" pitchFamily="2" charset="2"/>
              <a:buNone/>
            </a:pPr>
            <a:r>
              <a:rPr lang="es-ES" sz="1800"/>
              <a:t>Restringidos a regiones de baja amplitud de marea, donde en esteros de poca profundidad, los vientos producen circulación y mezcla que causan variaciones marcadas en el régimen.</a:t>
            </a:r>
          </a:p>
          <a:p>
            <a:pPr algn="just"/>
            <a:endParaRPr lang="es-ES" sz="18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p>
            <a:r>
              <a:rPr lang="es-ES" altLang="en-US"/>
              <a:t>José V. Chang Gómez, Ing. M. Sc..</a:t>
            </a:r>
          </a:p>
        </p:txBody>
      </p:sp>
      <p:sp>
        <p:nvSpPr>
          <p:cNvPr id="7" name="6 Marcador de número de diapositiva"/>
          <p:cNvSpPr>
            <a:spLocks noGrp="1"/>
          </p:cNvSpPr>
          <p:nvPr>
            <p:ph type="sldNum" sz="quarter" idx="12"/>
          </p:nvPr>
        </p:nvSpPr>
        <p:spPr/>
        <p:txBody>
          <a:bodyPr/>
          <a:lstStyle/>
          <a:p>
            <a:fld id="{7B527B4A-EAF4-4F3A-A449-C4E7F4AB4B1F}" type="slidenum">
              <a:rPr lang="es-ES" altLang="en-US"/>
              <a:pPr/>
              <a:t>31</a:t>
            </a:fld>
            <a:endParaRPr lang="es-ES" altLang="en-US"/>
          </a:p>
        </p:txBody>
      </p:sp>
      <p:sp>
        <p:nvSpPr>
          <p:cNvPr id="288770" name="Rectangle 2"/>
          <p:cNvSpPr>
            <a:spLocks noGrp="1" noChangeArrowheads="1"/>
          </p:cNvSpPr>
          <p:nvPr>
            <p:ph type="title"/>
          </p:nvPr>
        </p:nvSpPr>
        <p:spPr>
          <a:xfrm>
            <a:off x="457200" y="260350"/>
            <a:ext cx="8229600" cy="504825"/>
          </a:xfrm>
        </p:spPr>
        <p:txBody>
          <a:bodyPr/>
          <a:lstStyle/>
          <a:p>
            <a:r>
              <a:rPr lang="es-ES" sz="2400"/>
              <a:t>Clasificación de Pritchard: por estructura de salinidad</a:t>
            </a:r>
          </a:p>
        </p:txBody>
      </p:sp>
      <p:sp>
        <p:nvSpPr>
          <p:cNvPr id="288771" name="Rectangle 3"/>
          <p:cNvSpPr>
            <a:spLocks noGrp="1" noChangeArrowheads="1"/>
          </p:cNvSpPr>
          <p:nvPr>
            <p:ph type="body" sz="half" idx="1"/>
          </p:nvPr>
        </p:nvSpPr>
        <p:spPr>
          <a:xfrm>
            <a:off x="179388" y="765175"/>
            <a:ext cx="6121400" cy="5400675"/>
          </a:xfrm>
        </p:spPr>
        <p:txBody>
          <a:bodyPr/>
          <a:lstStyle/>
          <a:p>
            <a:pPr algn="just">
              <a:lnSpc>
                <a:spcPct val="90000"/>
              </a:lnSpc>
              <a:buFont typeface="Wingdings" pitchFamily="2" charset="2"/>
              <a:buNone/>
            </a:pPr>
            <a:r>
              <a:rPr lang="es-ES" b="1"/>
              <a:t>Estuario de Tipo A: </a:t>
            </a:r>
            <a:r>
              <a:rPr lang="es-ES" b="1">
                <a:solidFill>
                  <a:srgbClr val="FF3300"/>
                </a:solidFill>
              </a:rPr>
              <a:t>Altamente estratificado o de cuña salina</a:t>
            </a:r>
            <a:r>
              <a:rPr lang="es-ES"/>
              <a:t>. El flujo del río es más importante que la marea. El índice de mezcla es igual o mayor de uno. La razón del ancho a la profundidad del estuario es pequeño. </a:t>
            </a:r>
          </a:p>
          <a:p>
            <a:pPr algn="just">
              <a:lnSpc>
                <a:spcPct val="90000"/>
              </a:lnSpc>
              <a:buClr>
                <a:srgbClr val="3333FF"/>
              </a:buClr>
              <a:buSzTx/>
              <a:buFont typeface="Wingdings" pitchFamily="2" charset="2"/>
              <a:buAutoNum type="arabicPeriod"/>
            </a:pPr>
            <a:r>
              <a:rPr lang="es-ES"/>
              <a:t>Estos estuarios están caracterizados por una falta de mezcla a través de la picnoclina entre las capas superiores e inferiores. Solo hay advección de agua de la capa inferior hacia la capa superior.</a:t>
            </a:r>
          </a:p>
          <a:p>
            <a:pPr algn="just">
              <a:lnSpc>
                <a:spcPct val="90000"/>
              </a:lnSpc>
              <a:buClr>
                <a:srgbClr val="3333FF"/>
              </a:buClr>
              <a:buSzTx/>
              <a:buFont typeface="Wingdings" pitchFamily="2" charset="2"/>
              <a:buAutoNum type="arabicPeriod"/>
            </a:pPr>
            <a:r>
              <a:rPr lang="es-ES"/>
              <a:t>Porque no hay mezcla, la salinidad de la capa inferior no disminuye hacia la cabecera y permanece el valor de la salinidad del agua de mar.</a:t>
            </a:r>
          </a:p>
          <a:p>
            <a:pPr algn="just">
              <a:lnSpc>
                <a:spcPct val="90000"/>
              </a:lnSpc>
              <a:buClr>
                <a:srgbClr val="3333FF"/>
              </a:buClr>
              <a:buSzTx/>
              <a:buFont typeface="Wingdings" pitchFamily="2" charset="2"/>
              <a:buAutoNum type="arabicPeriod"/>
            </a:pPr>
            <a:r>
              <a:rPr lang="es-ES"/>
              <a:t>Hay un gradiente fuerte de salinidad a través de la picnoclina.</a:t>
            </a:r>
          </a:p>
          <a:p>
            <a:pPr>
              <a:buFont typeface="Wingdings" pitchFamily="2" charset="2"/>
              <a:buNone/>
            </a:pPr>
            <a:r>
              <a:rPr lang="es-ES"/>
              <a:t>La velocidad en la capa superior y su espesor disminuyen hacia la boca al ensancharse el estuario. La interfase entre el agua dulce y el agua salada (haloclina) debería ser horizontal y debería extenderse hacia la cabeza del estuario. </a:t>
            </a:r>
          </a:p>
          <a:p>
            <a:pPr>
              <a:buFont typeface="Wingdings" pitchFamily="2" charset="2"/>
              <a:buNone/>
            </a:pPr>
            <a:r>
              <a:rPr lang="es-ES"/>
              <a:t>No habría mezcla entre el agua dulce y salada y ningún movimiento en la cuña salina. Si se introduce la fricción en forma de viscosidad, existirá ahora una fuerza de corte en el fluido cerca de la interfase que creará una fricción tanto en la cuña salina como en la capa superficial de agua dulce. </a:t>
            </a:r>
          </a:p>
          <a:p>
            <a:pPr>
              <a:buFont typeface="Wingdings" pitchFamily="2" charset="2"/>
              <a:buNone/>
            </a:pPr>
            <a:r>
              <a:rPr lang="es-ES" sz="1200"/>
              <a:t>Referencia: Lewis, 1997</a:t>
            </a:r>
          </a:p>
        </p:txBody>
      </p:sp>
      <p:pic>
        <p:nvPicPr>
          <p:cNvPr id="288773" name="Picture 5"/>
          <p:cNvPicPr>
            <a:picLocks noChangeAspect="1" noChangeArrowheads="1"/>
          </p:cNvPicPr>
          <p:nvPr>
            <p:ph sz="half" idx="2"/>
          </p:nvPr>
        </p:nvPicPr>
        <p:blipFill>
          <a:blip r:embed="rId2"/>
          <a:srcRect/>
          <a:stretch>
            <a:fillRect/>
          </a:stretch>
        </p:blipFill>
        <p:spPr>
          <a:xfrm>
            <a:off x="6300788" y="1125538"/>
            <a:ext cx="2663825" cy="4679950"/>
          </a:xfr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E803AB57-052C-4FDD-9D8A-18206D728E19}" type="slidenum">
              <a:rPr lang="es-ES" altLang="en-US"/>
              <a:pPr/>
              <a:t>32</a:t>
            </a:fld>
            <a:endParaRPr lang="es-ES" altLang="en-US"/>
          </a:p>
        </p:txBody>
      </p:sp>
      <p:sp>
        <p:nvSpPr>
          <p:cNvPr id="317442" name="Rectangle 2"/>
          <p:cNvSpPr>
            <a:spLocks noGrp="1" noChangeArrowheads="1"/>
          </p:cNvSpPr>
          <p:nvPr>
            <p:ph type="title"/>
          </p:nvPr>
        </p:nvSpPr>
        <p:spPr>
          <a:xfrm>
            <a:off x="395288" y="277813"/>
            <a:ext cx="8353425" cy="774700"/>
          </a:xfrm>
        </p:spPr>
        <p:txBody>
          <a:bodyPr/>
          <a:lstStyle/>
          <a:p>
            <a:r>
              <a:rPr lang="es-ES" sz="2400"/>
              <a:t>Clasificación de Pritchard: por estructura de salinidad</a:t>
            </a:r>
            <a:r>
              <a:rPr lang="es-ES" sz="1200" b="0"/>
              <a:t>…continuación</a:t>
            </a:r>
            <a:r>
              <a:rPr lang="es-ES" sz="2400"/>
              <a:t>	Estuario altamente estratificado o de cuña salina</a:t>
            </a:r>
            <a:endParaRPr lang="es-EC" sz="2400"/>
          </a:p>
        </p:txBody>
      </p:sp>
      <p:sp>
        <p:nvSpPr>
          <p:cNvPr id="317443" name="Rectangle 3"/>
          <p:cNvSpPr>
            <a:spLocks noGrp="1" noChangeArrowheads="1"/>
          </p:cNvSpPr>
          <p:nvPr>
            <p:ph type="body" idx="1"/>
          </p:nvPr>
        </p:nvSpPr>
        <p:spPr>
          <a:xfrm>
            <a:off x="179388" y="1196975"/>
            <a:ext cx="8785225" cy="4933950"/>
          </a:xfrm>
        </p:spPr>
        <p:txBody>
          <a:bodyPr/>
          <a:lstStyle/>
          <a:p>
            <a:pPr>
              <a:buFont typeface="Wingdings" pitchFamily="2" charset="2"/>
              <a:buNone/>
            </a:pPr>
            <a:r>
              <a:rPr lang="es-ES"/>
              <a:t>La cuña salina será empujada aguas abajo hasta que tenga un ángulo suficiente para resistir esta fuerza. El frente de la cuña salina se abultará y el agua superficial se inclinará más abruptamente hacia el mar. Debido a la velocidad de corte a través de la interfase, una capa delgada en la parte superior de la cuña salina se desplazará hacia el mar. </a:t>
            </a:r>
          </a:p>
          <a:p>
            <a:pPr>
              <a:buFont typeface="Wingdings" pitchFamily="2" charset="2"/>
              <a:buNone/>
            </a:pPr>
            <a:r>
              <a:rPr lang="es-ES"/>
              <a:t>Cuando la fuerza de corte es suficientemente intensa se formarán olas que romperán en la interfase y el agua salada se mezclará con la capa de agua dulce superior, dando lugar a un proceso llamado “ entrainment”. Para preservar la continuidad, se necesita un ligero flujo aguas arriba para compensar el agua que va pasando a la capa superior de agua dulce. </a:t>
            </a:r>
          </a:p>
          <a:p>
            <a:pPr>
              <a:buFont typeface="Wingdings" pitchFamily="2" charset="2"/>
              <a:buNone/>
            </a:pPr>
            <a:r>
              <a:rPr lang="es-ES"/>
              <a:t>Así que el fondo va perdiendo sal gradualmente en la capa superior. El “ entrainment” añade volumen en el agua que fluye en la capa superficial hacia la boca, lo que provoca un aumento en la descarga hacia la boca del río. La haloclina es muy angosta, pero la velocidad cae hasta cero debajo de la superficie de la cuña salina, definida como el gradiente máximo de salinidad. </a:t>
            </a:r>
          </a:p>
          <a:p>
            <a:pPr>
              <a:buFont typeface="Wingdings" pitchFamily="2" charset="2"/>
              <a:buNone/>
            </a:pPr>
            <a:r>
              <a:rPr lang="es-ES"/>
              <a:t>La posición de la cuña salina variará de acuerdo con el flujo del río, y el rango de mareas es normalmente micromareal. Para este tipo de estuario, la relación entre el caudal del río y el flujo de mareas debe ser grande y generalmente la proporción entre el ancho y la profundidad es relativamente pequeña (Dyer, 1997).</a:t>
            </a:r>
          </a:p>
          <a:p>
            <a:endParaRPr lang="es-EC"/>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p>
            <a:r>
              <a:rPr lang="es-ES" altLang="en-US"/>
              <a:t>José V. Chang Gómez, Ing. M. Sc..</a:t>
            </a:r>
          </a:p>
        </p:txBody>
      </p:sp>
      <p:sp>
        <p:nvSpPr>
          <p:cNvPr id="7" name="6 Marcador de número de diapositiva"/>
          <p:cNvSpPr>
            <a:spLocks noGrp="1"/>
          </p:cNvSpPr>
          <p:nvPr>
            <p:ph type="sldNum" sz="quarter" idx="12"/>
          </p:nvPr>
        </p:nvSpPr>
        <p:spPr/>
        <p:txBody>
          <a:bodyPr/>
          <a:lstStyle/>
          <a:p>
            <a:fld id="{8EA78713-2737-4A03-B81C-61FCD88827B6}" type="slidenum">
              <a:rPr lang="es-ES" altLang="en-US"/>
              <a:pPr/>
              <a:t>33</a:t>
            </a:fld>
            <a:endParaRPr lang="es-ES" altLang="en-US"/>
          </a:p>
        </p:txBody>
      </p:sp>
      <p:sp>
        <p:nvSpPr>
          <p:cNvPr id="291842" name="Rectangle 2"/>
          <p:cNvSpPr>
            <a:spLocks noGrp="1" noChangeArrowheads="1"/>
          </p:cNvSpPr>
          <p:nvPr>
            <p:ph type="title"/>
          </p:nvPr>
        </p:nvSpPr>
        <p:spPr>
          <a:xfrm>
            <a:off x="457200" y="188913"/>
            <a:ext cx="8218488" cy="647700"/>
          </a:xfrm>
        </p:spPr>
        <p:txBody>
          <a:bodyPr/>
          <a:lstStyle/>
          <a:p>
            <a:pPr>
              <a:lnSpc>
                <a:spcPct val="90000"/>
              </a:lnSpc>
            </a:pPr>
            <a:r>
              <a:rPr lang="es-ES" sz="2400"/>
              <a:t>Clasificación de Pritchard: por estructura de salinidad</a:t>
            </a:r>
            <a:r>
              <a:rPr lang="es-ES" sz="1200" b="0"/>
              <a:t>…continuación</a:t>
            </a:r>
            <a:r>
              <a:rPr lang="es-ES" sz="2400"/>
              <a:t> 		Estuarios Tipo B: parcialmente mezclados</a:t>
            </a:r>
          </a:p>
        </p:txBody>
      </p:sp>
      <p:sp>
        <p:nvSpPr>
          <p:cNvPr id="291843" name="Rectangle 3"/>
          <p:cNvSpPr>
            <a:spLocks noGrp="1" noChangeArrowheads="1"/>
          </p:cNvSpPr>
          <p:nvPr>
            <p:ph type="body" sz="half" idx="1"/>
          </p:nvPr>
        </p:nvSpPr>
        <p:spPr>
          <a:xfrm>
            <a:off x="179388" y="908050"/>
            <a:ext cx="5905500" cy="5222875"/>
          </a:xfrm>
        </p:spPr>
        <p:txBody>
          <a:bodyPr/>
          <a:lstStyle/>
          <a:p>
            <a:pPr algn="just">
              <a:buFont typeface="Wingdings" pitchFamily="2" charset="2"/>
              <a:buNone/>
            </a:pPr>
            <a:r>
              <a:rPr lang="es-ES"/>
              <a:t>El índice de mezcla es menor a uno. Las ondas producen turbulencia en el fondo. Hay bastante mezcla entre las capas inferiores y superiores. La picnoclina no es tan fuerte como en los de tipo A.</a:t>
            </a:r>
          </a:p>
          <a:p>
            <a:pPr>
              <a:buFont typeface="Wingdings" pitchFamily="2" charset="2"/>
              <a:buNone/>
            </a:pPr>
            <a:r>
              <a:rPr lang="es-ES"/>
              <a:t>Si las mareas son importantes, el volumen del estuario oscilará de acuerdo con las pleamares y bajamares. La energía involucrada en estos movimientos es grande y es principalmente disipada en el estuario por la fricción con el fondo, provocando turbulencia, permitiendo la mezcla entre el agua dulce y la salada.</a:t>
            </a:r>
          </a:p>
          <a:p>
            <a:pPr>
              <a:buFont typeface="Wingdings" pitchFamily="2" charset="2"/>
              <a:buNone/>
            </a:pPr>
            <a:r>
              <a:rPr lang="es-ES"/>
              <a:t>La salinidad de la capa superficial se incrementa y para descargar un volumen de agua dulce igual al flujo del río, el flujo superficial hacia el mar aumenta. Esto causa un incremento de volumen en el flujo aguas arriba. </a:t>
            </a:r>
          </a:p>
          <a:p>
            <a:pPr>
              <a:buFont typeface="Wingdings" pitchFamily="2" charset="2"/>
              <a:buNone/>
            </a:pPr>
            <a:r>
              <a:rPr lang="es-ES"/>
              <a:t>Un sistema distinto al de 2 capas se forma en los flujos medios. Existe una altura en la columna de agua donde el flujo medio es cero, el cual es llamado nivel de inmovilidad, y coincide con el gradiente de máxima salinidad vertical. Debido al intercambio entre agua dulce y salada, la estructura del estuario es diferente de la de un estuario con cuña salina. </a:t>
            </a:r>
          </a:p>
        </p:txBody>
      </p:sp>
      <p:pic>
        <p:nvPicPr>
          <p:cNvPr id="291844" name="Picture 4"/>
          <p:cNvPicPr>
            <a:picLocks noChangeAspect="1" noChangeArrowheads="1"/>
          </p:cNvPicPr>
          <p:nvPr>
            <p:ph sz="half" idx="2"/>
          </p:nvPr>
        </p:nvPicPr>
        <p:blipFill>
          <a:blip r:embed="rId2"/>
          <a:srcRect/>
          <a:stretch>
            <a:fillRect/>
          </a:stretch>
        </p:blipFill>
        <p:spPr>
          <a:xfrm>
            <a:off x="6011863" y="1125538"/>
            <a:ext cx="2952750" cy="5005387"/>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C14A885A-5B7A-4B22-A9AC-F80D225FE932}" type="slidenum">
              <a:rPr lang="es-ES" altLang="en-US"/>
              <a:pPr/>
              <a:t>34</a:t>
            </a:fld>
            <a:endParaRPr lang="es-ES" altLang="en-US"/>
          </a:p>
        </p:txBody>
      </p:sp>
      <p:sp>
        <p:nvSpPr>
          <p:cNvPr id="324610" name="Rectangle 2"/>
          <p:cNvSpPr>
            <a:spLocks noGrp="1" noChangeArrowheads="1"/>
          </p:cNvSpPr>
          <p:nvPr>
            <p:ph type="title"/>
          </p:nvPr>
        </p:nvSpPr>
        <p:spPr>
          <a:xfrm>
            <a:off x="457200" y="188913"/>
            <a:ext cx="8229600" cy="792162"/>
          </a:xfrm>
        </p:spPr>
        <p:txBody>
          <a:bodyPr/>
          <a:lstStyle/>
          <a:p>
            <a:r>
              <a:rPr lang="es-ES" sz="2400"/>
              <a:t>Clasificación de Pritchard: por estructura de salinidad</a:t>
            </a:r>
            <a:r>
              <a:rPr lang="es-ES" sz="1200" b="0"/>
              <a:t>…continuación</a:t>
            </a:r>
            <a:r>
              <a:rPr lang="es-ES" sz="2400"/>
              <a:t> 		Estuarios Tipo B: parcialmente mezclados</a:t>
            </a:r>
            <a:endParaRPr lang="es-EC" sz="2400"/>
          </a:p>
        </p:txBody>
      </p:sp>
      <p:sp>
        <p:nvSpPr>
          <p:cNvPr id="324611" name="Rectangle 3"/>
          <p:cNvSpPr>
            <a:spLocks noGrp="1" noChangeArrowheads="1"/>
          </p:cNvSpPr>
          <p:nvPr>
            <p:ph type="body" idx="1"/>
          </p:nvPr>
        </p:nvSpPr>
        <p:spPr>
          <a:xfrm>
            <a:off x="323850" y="1196975"/>
            <a:ext cx="8640763" cy="4933950"/>
          </a:xfrm>
        </p:spPr>
        <p:txBody>
          <a:bodyPr/>
          <a:lstStyle/>
          <a:p>
            <a:pPr>
              <a:lnSpc>
                <a:spcPct val="90000"/>
              </a:lnSpc>
              <a:spcBef>
                <a:spcPct val="35000"/>
              </a:spcBef>
              <a:buFont typeface="Wingdings" pitchFamily="2" charset="2"/>
              <a:buNone/>
            </a:pPr>
            <a:r>
              <a:rPr lang="es-ES"/>
              <a:t>La salinidad superficial aumenta de forma constante hacia abajo del estuario, y el agua completamente dulce sólo ocurre en la cabeza del estuario</a:t>
            </a:r>
          </a:p>
          <a:p>
            <a:pPr>
              <a:lnSpc>
                <a:spcPct val="90000"/>
              </a:lnSpc>
              <a:spcBef>
                <a:spcPct val="35000"/>
              </a:spcBef>
              <a:buFont typeface="Wingdings" pitchFamily="2" charset="2"/>
              <a:buNone/>
            </a:pPr>
            <a:r>
              <a:rPr lang="es-ES"/>
              <a:t>También se presenta un gradiente de salinidad longitudinal en el fondo. Como resultado, existe una gran sección en las mediaciones de este tipo de estuario en donde los gradientes horizontales de salinidad son casi lineales. La forma del perfil vertical de salinidad no cambia mucho a lo largo del estuario. </a:t>
            </a:r>
          </a:p>
          <a:p>
            <a:pPr>
              <a:lnSpc>
                <a:spcPct val="90000"/>
              </a:lnSpc>
              <a:spcBef>
                <a:spcPct val="35000"/>
              </a:spcBef>
              <a:buFont typeface="Wingdings" pitchFamily="2" charset="2"/>
              <a:buNone/>
            </a:pPr>
            <a:r>
              <a:rPr lang="es-ES"/>
              <a:t>En estuarios parcialmente mezclados, el rango de mareas puede cambiar significativamente entre mareas vivas y muertas.</a:t>
            </a:r>
          </a:p>
          <a:p>
            <a:pPr algn="just">
              <a:lnSpc>
                <a:spcPct val="90000"/>
              </a:lnSpc>
              <a:spcBef>
                <a:spcPct val="35000"/>
              </a:spcBef>
              <a:buFont typeface="Wingdings" pitchFamily="2" charset="2"/>
              <a:buNone/>
            </a:pPr>
            <a:r>
              <a:rPr lang="es-ES"/>
              <a:t>Las mareas vivas incrementan los intercambios turbulentos de agua y sal, y como consecuencia la circulación gravitacional vertical puede incrementarse y la estratificación disminuir. </a:t>
            </a:r>
          </a:p>
          <a:p>
            <a:pPr algn="just">
              <a:lnSpc>
                <a:spcPct val="90000"/>
              </a:lnSpc>
              <a:spcBef>
                <a:spcPct val="35000"/>
              </a:spcBef>
              <a:buFont typeface="Wingdings" pitchFamily="2" charset="2"/>
              <a:buNone/>
            </a:pPr>
            <a:r>
              <a:rPr lang="es-ES"/>
              <a:t>En momentos de alto caudal del río, el estuario puede volverse más altamente estratificado y la intensidad de la circulación debería disminuir. </a:t>
            </a:r>
          </a:p>
          <a:p>
            <a:pPr algn="just">
              <a:lnSpc>
                <a:spcPct val="90000"/>
              </a:lnSpc>
              <a:spcBef>
                <a:spcPct val="35000"/>
              </a:spcBef>
              <a:buFont typeface="Wingdings" pitchFamily="2" charset="2"/>
              <a:buNone/>
            </a:pPr>
            <a:r>
              <a:rPr lang="es-ES"/>
              <a:t>Dentro de un estuario parcialmente mezclado puede haber considerables cambios en la estructura a lo largo del estuario, con condiciones de alta estratificación cerca de la boca, donde la profundidad del agua y rango de mareas disminuyen, y el flujo del río se vuelve comparativamente más importante.</a:t>
            </a:r>
          </a:p>
          <a:p>
            <a:pPr>
              <a:lnSpc>
                <a:spcPct val="90000"/>
              </a:lnSpc>
              <a:spcBef>
                <a:spcPct val="35000"/>
              </a:spcBef>
              <a:buFont typeface="Wingdings" pitchFamily="2" charset="2"/>
              <a:buNone/>
            </a:pPr>
            <a:r>
              <a:rPr lang="es-ES"/>
              <a:t>Además, pueden ocurrir condiciones de mezcla completa en la boca cuando las corrientes son mayores. </a:t>
            </a:r>
            <a:endParaRPr lang="es-EC"/>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p>
            <a:r>
              <a:rPr lang="es-ES" altLang="en-US"/>
              <a:t>José V. Chang Gómez, Ing. M. Sc..</a:t>
            </a:r>
          </a:p>
        </p:txBody>
      </p:sp>
      <p:sp>
        <p:nvSpPr>
          <p:cNvPr id="7" name="6 Marcador de número de diapositiva"/>
          <p:cNvSpPr>
            <a:spLocks noGrp="1"/>
          </p:cNvSpPr>
          <p:nvPr>
            <p:ph type="sldNum" sz="quarter" idx="12"/>
          </p:nvPr>
        </p:nvSpPr>
        <p:spPr/>
        <p:txBody>
          <a:bodyPr/>
          <a:lstStyle/>
          <a:p>
            <a:fld id="{5863772F-D41F-4D20-8476-F4AD0D7F47AC}" type="slidenum">
              <a:rPr lang="es-ES" altLang="en-US"/>
              <a:pPr/>
              <a:t>35</a:t>
            </a:fld>
            <a:endParaRPr lang="es-ES" altLang="en-US"/>
          </a:p>
        </p:txBody>
      </p:sp>
      <p:sp>
        <p:nvSpPr>
          <p:cNvPr id="293890" name="Rectangle 2"/>
          <p:cNvSpPr>
            <a:spLocks noGrp="1" noChangeArrowheads="1"/>
          </p:cNvSpPr>
          <p:nvPr>
            <p:ph type="title"/>
          </p:nvPr>
        </p:nvSpPr>
        <p:spPr>
          <a:xfrm>
            <a:off x="457200" y="277813"/>
            <a:ext cx="8229600" cy="774700"/>
          </a:xfrm>
        </p:spPr>
        <p:txBody>
          <a:bodyPr/>
          <a:lstStyle/>
          <a:p>
            <a:r>
              <a:rPr lang="es-ES" sz="2400"/>
              <a:t>Clasificación de Pritchard: por estructura de salinidad</a:t>
            </a:r>
            <a:r>
              <a:rPr lang="es-ES" sz="1200" b="0"/>
              <a:t>…continuació</a:t>
            </a:r>
            <a:r>
              <a:rPr lang="es-ES" sz="1800" b="0"/>
              <a:t>n</a:t>
            </a:r>
            <a:r>
              <a:rPr lang="es-ES" sz="1800"/>
              <a:t> </a:t>
            </a:r>
            <a:r>
              <a:rPr lang="es-ES" sz="2000"/>
              <a:t>Estuarios Tipo C: no homogéneos lateralmente; y tipo D: homogéneos</a:t>
            </a:r>
            <a:r>
              <a:rPr lang="es-ES" sz="1800"/>
              <a:t> </a:t>
            </a:r>
          </a:p>
        </p:txBody>
      </p:sp>
      <p:sp>
        <p:nvSpPr>
          <p:cNvPr id="293891" name="Rectangle 3"/>
          <p:cNvSpPr>
            <a:spLocks noGrp="1" noChangeArrowheads="1"/>
          </p:cNvSpPr>
          <p:nvPr>
            <p:ph type="body" sz="half" idx="1"/>
          </p:nvPr>
        </p:nvSpPr>
        <p:spPr>
          <a:xfrm>
            <a:off x="179388" y="1196975"/>
            <a:ext cx="5256212" cy="4895850"/>
          </a:xfrm>
        </p:spPr>
        <p:txBody>
          <a:bodyPr/>
          <a:lstStyle/>
          <a:p>
            <a:pPr>
              <a:buFont typeface="Wingdings" pitchFamily="2" charset="2"/>
              <a:buNone/>
            </a:pPr>
            <a:r>
              <a:rPr lang="es-EC" sz="1400"/>
              <a:t>Cuando el rango de mareas es mayor en relación con la profundidad del agua, la turbulencia producida por la tensión en el fondo puede ser lo suficientemente importante para mezclar la columna de agua completamente y hacer el estuario verticalmente homogéneo (Ver Figura). </a:t>
            </a:r>
          </a:p>
          <a:p>
            <a:pPr>
              <a:buFont typeface="Wingdings" pitchFamily="2" charset="2"/>
              <a:buNone/>
            </a:pPr>
            <a:r>
              <a:rPr lang="es-EC" sz="1400"/>
              <a:t>En estos estuarios el flujo de las mareas debe ser mucho más grande que el flujo del río, por lo que se tienen que tener condiciones macromareales. Este tipo de estuarios se dividen a su vez en dos. </a:t>
            </a:r>
          </a:p>
          <a:p>
            <a:pPr>
              <a:buFont typeface="Wingdings" pitchFamily="2" charset="2"/>
              <a:buNone/>
            </a:pPr>
            <a:r>
              <a:rPr lang="es-EC" sz="1400"/>
              <a:t>Un tipo son los Estuarios lateralmente No-Homogéneos, que se presentan cuando un estuario es lo suficientemente ancho, de modo que las fuerzas de Coriolis y la centrífuga pueden causar una separación horizontal del flujo.</a:t>
            </a:r>
            <a:endParaRPr lang="es-ES" sz="1400" b="1"/>
          </a:p>
          <a:p>
            <a:pPr algn="just">
              <a:buFont typeface="Wingdings" pitchFamily="2" charset="2"/>
              <a:buNone/>
            </a:pPr>
            <a:r>
              <a:rPr lang="es-ES" sz="1400" b="1"/>
              <a:t>Estuarios Tipo C: Lateralmente no homogéneos</a:t>
            </a:r>
            <a:r>
              <a:rPr lang="es-ES" sz="1400"/>
              <a:t>. El flujo neto va hacia el mar. El índice de mezcla es mucho menor que uno (IM</a:t>
            </a:r>
            <a:r>
              <a:rPr lang="en-US" sz="1400">
                <a:cs typeface="Arial" pitchFamily="34" charset="0"/>
              </a:rPr>
              <a:t>«1)</a:t>
            </a:r>
            <a:r>
              <a:rPr lang="es-ES" sz="1400"/>
              <a:t>.</a:t>
            </a:r>
          </a:p>
          <a:p>
            <a:pPr algn="just">
              <a:buFont typeface="Wingdings" pitchFamily="2" charset="2"/>
              <a:buNone/>
            </a:pPr>
            <a:r>
              <a:rPr lang="es-ES" sz="1400" b="1"/>
              <a:t>Estuarios Tipo D: estuarios homogéneos (Ver Figura)</a:t>
            </a:r>
          </a:p>
          <a:p>
            <a:pPr algn="just">
              <a:buFont typeface="Wingdings" pitchFamily="2" charset="2"/>
              <a:buNone/>
            </a:pPr>
            <a:r>
              <a:rPr lang="es-ES" sz="1400"/>
              <a:t>Tienen un ancho pequeño y la mezcla horizontal es suficiente para crear condiciones homogéneas laterales. La salinidad aumenta hacia el mar. El índice de mezcla es menor a uno (IM</a:t>
            </a:r>
            <a:r>
              <a:rPr lang="en-US" sz="1400">
                <a:cs typeface="Arial" pitchFamily="34" charset="0"/>
              </a:rPr>
              <a:t>&lt;1)</a:t>
            </a:r>
            <a:r>
              <a:rPr lang="es-ES" sz="1400"/>
              <a:t>.</a:t>
            </a:r>
          </a:p>
          <a:p>
            <a:pPr algn="just">
              <a:buFont typeface="Wingdings" pitchFamily="2" charset="2"/>
              <a:buNone/>
            </a:pPr>
            <a:endParaRPr lang="es-ES" sz="1400"/>
          </a:p>
        </p:txBody>
      </p:sp>
      <p:pic>
        <p:nvPicPr>
          <p:cNvPr id="293892" name="Picture 4"/>
          <p:cNvPicPr>
            <a:picLocks noChangeAspect="1" noChangeArrowheads="1"/>
          </p:cNvPicPr>
          <p:nvPr>
            <p:ph sz="half" idx="2"/>
          </p:nvPr>
        </p:nvPicPr>
        <p:blipFill>
          <a:blip r:embed="rId2"/>
          <a:srcRect/>
          <a:stretch>
            <a:fillRect/>
          </a:stretch>
        </p:blipFill>
        <p:spPr>
          <a:xfrm>
            <a:off x="5435600" y="1268413"/>
            <a:ext cx="3457575" cy="4862512"/>
          </a:xfr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656E525D-8B29-4B29-8844-29BD2F3094C5}" type="slidenum">
              <a:rPr lang="es-ES" altLang="en-US"/>
              <a:pPr/>
              <a:t>36</a:t>
            </a:fld>
            <a:endParaRPr lang="es-ES" altLang="en-US"/>
          </a:p>
        </p:txBody>
      </p:sp>
      <p:sp>
        <p:nvSpPr>
          <p:cNvPr id="326658" name="Rectangle 2"/>
          <p:cNvSpPr>
            <a:spLocks noGrp="1" noChangeArrowheads="1"/>
          </p:cNvSpPr>
          <p:nvPr>
            <p:ph type="title"/>
          </p:nvPr>
        </p:nvSpPr>
        <p:spPr>
          <a:xfrm>
            <a:off x="457200" y="277813"/>
            <a:ext cx="8229600" cy="919162"/>
          </a:xfrm>
        </p:spPr>
        <p:txBody>
          <a:bodyPr/>
          <a:lstStyle/>
          <a:p>
            <a:r>
              <a:rPr lang="es-ES" sz="2400"/>
              <a:t>Clasificación de Pritchard: por estructura de salinidad</a:t>
            </a:r>
            <a:r>
              <a:rPr lang="es-ES" sz="1200" b="0"/>
              <a:t>…continuació</a:t>
            </a:r>
            <a:r>
              <a:rPr lang="es-ES" sz="1800" b="0"/>
              <a:t>n</a:t>
            </a:r>
            <a:r>
              <a:rPr lang="es-ES" sz="1800"/>
              <a:t> </a:t>
            </a:r>
            <a:r>
              <a:rPr lang="es-ES" sz="2000"/>
              <a:t>Estuarios Tipo C: no homogéneos lateralmente; y tipo D: homogéneos</a:t>
            </a:r>
            <a:endParaRPr lang="es-EC" sz="2000"/>
          </a:p>
        </p:txBody>
      </p:sp>
      <p:sp>
        <p:nvSpPr>
          <p:cNvPr id="326659" name="Rectangle 3"/>
          <p:cNvSpPr>
            <a:spLocks noGrp="1" noChangeArrowheads="1"/>
          </p:cNvSpPr>
          <p:nvPr>
            <p:ph type="body" idx="1"/>
          </p:nvPr>
        </p:nvSpPr>
        <p:spPr>
          <a:xfrm>
            <a:off x="323850" y="1196975"/>
            <a:ext cx="8496300" cy="4933950"/>
          </a:xfrm>
        </p:spPr>
        <p:txBody>
          <a:bodyPr/>
          <a:lstStyle/>
          <a:p>
            <a:pPr>
              <a:spcBef>
                <a:spcPct val="35000"/>
              </a:spcBef>
              <a:buFont typeface="Wingdings" pitchFamily="2" charset="2"/>
              <a:buNone/>
            </a:pPr>
            <a:r>
              <a:rPr lang="es-EC" sz="1800"/>
              <a:t>El segundo tipo son los Estuarios Lateralmente homogéneos, que ocurren en donde la achura es menor, debido a que la tensión lateral puede ser lo suficientemente intensa para crear condiciones lateralmente homogéneas. </a:t>
            </a:r>
          </a:p>
          <a:p>
            <a:pPr>
              <a:spcBef>
                <a:spcPct val="35000"/>
              </a:spcBef>
              <a:buFont typeface="Wingdings" pitchFamily="2" charset="2"/>
              <a:buNone/>
            </a:pPr>
            <a:r>
              <a:rPr lang="es-EC" sz="1800"/>
              <a:t>La salinidad aumenta hacia la boca y el flujo medio es hacia el mar a través de las secciones transversales, con tendencia a llevar la sal hacia fuera del estuario. </a:t>
            </a:r>
          </a:p>
          <a:p>
            <a:pPr>
              <a:spcBef>
                <a:spcPct val="35000"/>
              </a:spcBef>
              <a:buFont typeface="Wingdings" pitchFamily="2" charset="2"/>
              <a:buNone/>
            </a:pPr>
            <a:r>
              <a:rPr lang="es-EC" sz="1800"/>
              <a:t>Este tipo de estuario puede mostrar variaciones de sección a sección. Cerca de la cabeza, donde la amplitud de la marea puede ser reducida, el flujo del río puede dominar, el “entrainment” puede ser activo y puede darse como resultado una estructura altamente estratificada. </a:t>
            </a:r>
          </a:p>
          <a:p>
            <a:pPr>
              <a:spcBef>
                <a:spcPct val="35000"/>
              </a:spcBef>
              <a:buFont typeface="Wingdings" pitchFamily="2" charset="2"/>
              <a:buNone/>
            </a:pPr>
            <a:r>
              <a:rPr lang="es-EC" sz="1800"/>
              <a:t>Corriente abajo, las velocidades de las mareas pueden aumentar, la mezcla turbulenta puede ser más activa y se puede presentar una estructura parcialmente mezclada, mientras que cerca de la boca, donde las corrientes de marea pueden ser lo suficientemente fuertes, se pueden presentar condiciones de estuario bien mezclado.</a:t>
            </a:r>
          </a:p>
          <a:p>
            <a:pPr>
              <a:spcBef>
                <a:spcPct val="35000"/>
              </a:spcBef>
            </a:pPr>
            <a:endParaRPr lang="es-EC" sz="18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7" name="6 Marcador de pie de página"/>
          <p:cNvSpPr>
            <a:spLocks noGrp="1"/>
          </p:cNvSpPr>
          <p:nvPr>
            <p:ph type="ftr" sz="quarter" idx="11"/>
          </p:nvPr>
        </p:nvSpPr>
        <p:spPr/>
        <p:txBody>
          <a:bodyPr/>
          <a:lstStyle/>
          <a:p>
            <a:r>
              <a:rPr lang="es-ES" altLang="en-US"/>
              <a:t>José V. Chang Gómez, Ing. M. Sc..</a:t>
            </a:r>
          </a:p>
        </p:txBody>
      </p:sp>
      <p:sp>
        <p:nvSpPr>
          <p:cNvPr id="8" name="7 Marcador de número de diapositiva"/>
          <p:cNvSpPr>
            <a:spLocks noGrp="1"/>
          </p:cNvSpPr>
          <p:nvPr>
            <p:ph type="sldNum" sz="quarter" idx="12"/>
          </p:nvPr>
        </p:nvSpPr>
        <p:spPr/>
        <p:txBody>
          <a:bodyPr/>
          <a:lstStyle/>
          <a:p>
            <a:fld id="{9567A694-F921-474D-A0D3-5EB18D949B55}" type="slidenum">
              <a:rPr lang="es-ES" altLang="en-US"/>
              <a:pPr/>
              <a:t>37</a:t>
            </a:fld>
            <a:endParaRPr lang="es-ES" altLang="en-US"/>
          </a:p>
        </p:txBody>
      </p:sp>
      <p:sp>
        <p:nvSpPr>
          <p:cNvPr id="296962" name="Rectangle 2"/>
          <p:cNvSpPr>
            <a:spLocks noGrp="1" noChangeArrowheads="1"/>
          </p:cNvSpPr>
          <p:nvPr>
            <p:ph type="title"/>
          </p:nvPr>
        </p:nvSpPr>
        <p:spPr>
          <a:xfrm>
            <a:off x="457200" y="277813"/>
            <a:ext cx="8229600" cy="847725"/>
          </a:xfrm>
        </p:spPr>
        <p:txBody>
          <a:bodyPr/>
          <a:lstStyle/>
          <a:p>
            <a:r>
              <a:rPr lang="es-ES" sz="2400"/>
              <a:t>Métodos para definir el tipo de estuarios: basados en Índice de Mezcla / Tasa de flujo</a:t>
            </a:r>
          </a:p>
        </p:txBody>
      </p:sp>
      <p:sp>
        <p:nvSpPr>
          <p:cNvPr id="296963" name="Rectangle 3"/>
          <p:cNvSpPr>
            <a:spLocks noGrp="1" noChangeArrowheads="1"/>
          </p:cNvSpPr>
          <p:nvPr>
            <p:ph type="body" sz="half" idx="1"/>
          </p:nvPr>
        </p:nvSpPr>
        <p:spPr>
          <a:xfrm>
            <a:off x="395288" y="1268413"/>
            <a:ext cx="4321175" cy="4862512"/>
          </a:xfrm>
        </p:spPr>
        <p:txBody>
          <a:bodyPr/>
          <a:lstStyle/>
          <a:p>
            <a:pPr algn="just">
              <a:lnSpc>
                <a:spcPct val="90000"/>
              </a:lnSpc>
              <a:spcBef>
                <a:spcPct val="40000"/>
              </a:spcBef>
              <a:buFont typeface="Wingdings" pitchFamily="2" charset="2"/>
              <a:buNone/>
            </a:pPr>
            <a:r>
              <a:rPr lang="es-ES" sz="2000"/>
              <a:t>El índice de mezcla (IM) es un número no dimensional (sin unidades) </a:t>
            </a:r>
            <a:r>
              <a:rPr lang="es-ES" sz="2000" b="1"/>
              <a:t>    </a:t>
            </a:r>
          </a:p>
          <a:p>
            <a:pPr algn="just">
              <a:lnSpc>
                <a:spcPct val="90000"/>
              </a:lnSpc>
              <a:spcBef>
                <a:spcPct val="40000"/>
              </a:spcBef>
              <a:buFont typeface="Wingdings" pitchFamily="2" charset="2"/>
              <a:buNone/>
            </a:pPr>
            <a:r>
              <a:rPr lang="es-ES" sz="2000" b="1"/>
              <a:t>		IM = (R T / 2) / P </a:t>
            </a:r>
          </a:p>
          <a:p>
            <a:pPr algn="just">
              <a:lnSpc>
                <a:spcPct val="90000"/>
              </a:lnSpc>
              <a:spcBef>
                <a:spcPct val="40000"/>
              </a:spcBef>
              <a:buFont typeface="Wingdings" pitchFamily="2" charset="2"/>
              <a:buNone/>
            </a:pPr>
            <a:r>
              <a:rPr lang="es-ES" sz="2000"/>
              <a:t>donde R es la tasa promedio de flujo del río. T es el período de un ciclo de la marea (con la misma unidad que R). </a:t>
            </a:r>
            <a:r>
              <a:rPr lang="es-ES" sz="2000" b="1"/>
              <a:t>P es el prisma del estuario </a:t>
            </a:r>
            <a:r>
              <a:rPr lang="es-ES" sz="2000"/>
              <a:t>y es igual a VP – Vb donde VP es el volumen del estuario a la pleamar y Vb es el volumen del estuario a la bajamar.</a:t>
            </a:r>
          </a:p>
          <a:p>
            <a:pPr algn="just">
              <a:lnSpc>
                <a:spcPct val="90000"/>
              </a:lnSpc>
              <a:spcBef>
                <a:spcPct val="40000"/>
              </a:spcBef>
              <a:buFont typeface="Wingdings" pitchFamily="2" charset="2"/>
              <a:buNone/>
            </a:pPr>
            <a:r>
              <a:rPr lang="es-ES" sz="2000"/>
              <a:t>Simmons y Pritchard han dado valores del índice de mezcla y la clasificación correspondiente:</a:t>
            </a:r>
          </a:p>
          <a:p>
            <a:pPr algn="just">
              <a:lnSpc>
                <a:spcPct val="90000"/>
              </a:lnSpc>
              <a:spcBef>
                <a:spcPct val="40000"/>
              </a:spcBef>
              <a:buFont typeface="Wingdings" pitchFamily="2" charset="2"/>
              <a:buNone/>
            </a:pPr>
            <a:endParaRPr lang="es-ES" sz="2000">
              <a:solidFill>
                <a:srgbClr val="000000"/>
              </a:solidFill>
              <a:latin typeface="ArialMT" charset="0"/>
            </a:endParaRPr>
          </a:p>
          <a:p>
            <a:pPr>
              <a:lnSpc>
                <a:spcPct val="90000"/>
              </a:lnSpc>
            </a:pPr>
            <a:endParaRPr lang="es-ES" sz="2000"/>
          </a:p>
        </p:txBody>
      </p:sp>
      <p:pic>
        <p:nvPicPr>
          <p:cNvPr id="296965" name="Picture 5"/>
          <p:cNvPicPr>
            <a:picLocks noChangeAspect="1" noChangeArrowheads="1"/>
          </p:cNvPicPr>
          <p:nvPr>
            <p:ph sz="quarter" idx="2"/>
          </p:nvPr>
        </p:nvPicPr>
        <p:blipFill>
          <a:blip r:embed="rId2"/>
          <a:srcRect/>
          <a:stretch>
            <a:fillRect/>
          </a:stretch>
        </p:blipFill>
        <p:spPr>
          <a:xfrm>
            <a:off x="5405438" y="1979613"/>
            <a:ext cx="3487737" cy="1119187"/>
          </a:xfrm>
          <a:noFill/>
          <a:ln/>
        </p:spPr>
      </p:pic>
      <p:pic>
        <p:nvPicPr>
          <p:cNvPr id="296967" name="Picture 7"/>
          <p:cNvPicPr>
            <a:picLocks noChangeAspect="1" noChangeArrowheads="1"/>
          </p:cNvPicPr>
          <p:nvPr>
            <p:ph sz="quarter" idx="3"/>
          </p:nvPr>
        </p:nvPicPr>
        <p:blipFill>
          <a:blip r:embed="rId3"/>
          <a:srcRect/>
          <a:stretch>
            <a:fillRect/>
          </a:stretch>
        </p:blipFill>
        <p:spPr>
          <a:xfrm>
            <a:off x="4648200" y="4149725"/>
            <a:ext cx="4316413" cy="1390650"/>
          </a:xfrm>
          <a:noFill/>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3 Marcador de pie de página"/>
          <p:cNvSpPr>
            <a:spLocks noGrp="1"/>
          </p:cNvSpPr>
          <p:nvPr>
            <p:ph type="ftr" sz="quarter" idx="11"/>
          </p:nvPr>
        </p:nvSpPr>
        <p:spPr/>
        <p:txBody>
          <a:bodyPr/>
          <a:lstStyle/>
          <a:p>
            <a:r>
              <a:rPr lang="es-ES" altLang="en-US"/>
              <a:t>José V. Chang Gómez, Ing. M. Sc..</a:t>
            </a:r>
          </a:p>
        </p:txBody>
      </p:sp>
      <p:sp>
        <p:nvSpPr>
          <p:cNvPr id="6" name="4 Marcador de número de diapositiva"/>
          <p:cNvSpPr>
            <a:spLocks noGrp="1"/>
          </p:cNvSpPr>
          <p:nvPr>
            <p:ph type="sldNum" sz="quarter" idx="12"/>
          </p:nvPr>
        </p:nvSpPr>
        <p:spPr/>
        <p:txBody>
          <a:bodyPr/>
          <a:lstStyle/>
          <a:p>
            <a:fld id="{4E71D215-3314-41C5-B614-4BB2F4C27A35}" type="slidenum">
              <a:rPr lang="es-ES" altLang="en-US"/>
              <a:pPr/>
              <a:t>38</a:t>
            </a:fld>
            <a:endParaRPr lang="es-ES" altLang="en-US"/>
          </a:p>
        </p:txBody>
      </p:sp>
      <p:sp>
        <p:nvSpPr>
          <p:cNvPr id="327682" name="Rectangle 2"/>
          <p:cNvSpPr>
            <a:spLocks noGrp="1" noChangeArrowheads="1"/>
          </p:cNvSpPr>
          <p:nvPr>
            <p:ph type="title"/>
          </p:nvPr>
        </p:nvSpPr>
        <p:spPr>
          <a:xfrm>
            <a:off x="457200" y="277813"/>
            <a:ext cx="8229600" cy="774700"/>
          </a:xfrm>
        </p:spPr>
        <p:txBody>
          <a:bodyPr/>
          <a:lstStyle/>
          <a:p>
            <a:pPr>
              <a:lnSpc>
                <a:spcPct val="90000"/>
              </a:lnSpc>
            </a:pPr>
            <a:r>
              <a:rPr lang="es-EC"/>
              <a:t>Clasificación</a:t>
            </a:r>
            <a:r>
              <a:rPr lang="en-GB"/>
              <a:t> de los estuarios por circulación y estructura de salinidad</a:t>
            </a:r>
            <a:endParaRPr lang="es-ES"/>
          </a:p>
        </p:txBody>
      </p:sp>
      <p:sp>
        <p:nvSpPr>
          <p:cNvPr id="327683" name="Rectangle 3"/>
          <p:cNvSpPr>
            <a:spLocks noGrp="1" noChangeArrowheads="1"/>
          </p:cNvSpPr>
          <p:nvPr>
            <p:ph type="subTitle" idx="4294967295"/>
          </p:nvPr>
        </p:nvSpPr>
        <p:spPr>
          <a:xfrm>
            <a:off x="250825" y="1125538"/>
            <a:ext cx="8713788" cy="4967287"/>
          </a:xfrm>
        </p:spPr>
        <p:txBody>
          <a:bodyPr/>
          <a:lstStyle/>
          <a:p>
            <a:pPr marL="0" indent="0">
              <a:lnSpc>
                <a:spcPct val="95000"/>
              </a:lnSpc>
              <a:spcBef>
                <a:spcPct val="30000"/>
              </a:spcBef>
              <a:buFont typeface="Wingdings" pitchFamily="2" charset="2"/>
              <a:buNone/>
            </a:pPr>
            <a:r>
              <a:rPr lang="es-EC" sz="1800">
                <a:solidFill>
                  <a:srgbClr val="FF3300"/>
                </a:solidFill>
              </a:rPr>
              <a:t>¿Por qué la clasificación?</a:t>
            </a:r>
          </a:p>
          <a:p>
            <a:pPr marL="0" indent="0">
              <a:lnSpc>
                <a:spcPct val="95000"/>
              </a:lnSpc>
              <a:spcBef>
                <a:spcPct val="30000"/>
              </a:spcBef>
            </a:pPr>
            <a:r>
              <a:rPr lang="es-EC" sz="1800">
                <a:cs typeface="Arial" pitchFamily="34" charset="0"/>
              </a:rPr>
              <a:t>A pesar de que todo estuario es único, es posible hasta cierto punto la categorización de los estuarios en diferentes tipos. </a:t>
            </a:r>
          </a:p>
          <a:p>
            <a:pPr marL="0" indent="0">
              <a:lnSpc>
                <a:spcPct val="95000"/>
              </a:lnSpc>
              <a:spcBef>
                <a:spcPct val="30000"/>
              </a:spcBef>
            </a:pPr>
            <a:r>
              <a:rPr lang="es-EC" sz="1800">
                <a:cs typeface="Arial" pitchFamily="34" charset="0"/>
              </a:rPr>
              <a:t>Una vez que un nuevo estuario estudiado es clasificado, sus características pueden ser deducidas por el conocimiento de un estuario antes estudiado de tipo similar.</a:t>
            </a:r>
            <a:endParaRPr lang="es-EC" sz="1800"/>
          </a:p>
          <a:p>
            <a:pPr marL="0" indent="0">
              <a:lnSpc>
                <a:spcPct val="95000"/>
              </a:lnSpc>
              <a:spcBef>
                <a:spcPct val="30000"/>
              </a:spcBef>
              <a:buFont typeface="Wingdings" pitchFamily="2" charset="2"/>
              <a:buNone/>
            </a:pPr>
            <a:r>
              <a:rPr lang="es-EC" sz="1800">
                <a:solidFill>
                  <a:srgbClr val="FF3300"/>
                </a:solidFill>
              </a:rPr>
              <a:t>Fundamentos para la Clasificación</a:t>
            </a:r>
          </a:p>
          <a:p>
            <a:pPr marL="0" indent="0">
              <a:lnSpc>
                <a:spcPct val="95000"/>
              </a:lnSpc>
              <a:spcBef>
                <a:spcPct val="30000"/>
              </a:spcBef>
              <a:buFont typeface="Wingdings" pitchFamily="2" charset="2"/>
              <a:buNone/>
            </a:pPr>
            <a:r>
              <a:rPr lang="es-EC" sz="1800">
                <a:cs typeface="Times New Roman" pitchFamily="18" charset="0"/>
                <a:sym typeface="Symbol" pitchFamily="18" charset="2"/>
              </a:rPr>
              <a:t>Se espera que </a:t>
            </a:r>
            <a:r>
              <a:rPr lang="es-EC" sz="1800" b="1">
                <a:cs typeface="Times New Roman" pitchFamily="18" charset="0"/>
                <a:sym typeface="Symbol" pitchFamily="18" charset="2"/>
              </a:rPr>
              <a:t></a:t>
            </a:r>
            <a:r>
              <a:rPr lang="es-EC" sz="1800">
                <a:cs typeface="Arial" pitchFamily="34" charset="0"/>
              </a:rPr>
              <a:t> varíe de acuerdo con la estratificación en el estuario y los patrones de circulación promedios. La estratificación y la corriente pueden ser medidas, permitiendo un método para categorizar un estuario. La pregunta es: </a:t>
            </a:r>
            <a:r>
              <a:rPr lang="es-EC" sz="1800" i="1">
                <a:cs typeface="Arial" pitchFamily="34" charset="0"/>
              </a:rPr>
              <a:t>¿que combinaciones de estratificación y corriente le dan auge al mismo parámetro de transporte de sal </a:t>
            </a:r>
            <a:r>
              <a:rPr lang="es-EC" sz="1800" i="1">
                <a:cs typeface="Times New Roman" pitchFamily="18" charset="0"/>
                <a:sym typeface="Symbol" pitchFamily="18" charset="2"/>
              </a:rPr>
              <a:t></a:t>
            </a:r>
            <a:r>
              <a:rPr lang="es-EC" sz="1800">
                <a:cs typeface="Arial" pitchFamily="34" charset="0"/>
              </a:rPr>
              <a:t> </a:t>
            </a:r>
            <a:r>
              <a:rPr lang="es-EC" sz="1800" i="1">
                <a:cs typeface="Arial" pitchFamily="34" charset="0"/>
              </a:rPr>
              <a:t>? </a:t>
            </a:r>
            <a:r>
              <a:rPr lang="es-EC" sz="1800">
                <a:cs typeface="Arial" pitchFamily="34" charset="0"/>
              </a:rPr>
              <a:t> </a:t>
            </a:r>
            <a:r>
              <a:rPr lang="es-EC" sz="1000">
                <a:cs typeface="Arial" pitchFamily="34" charset="0"/>
              </a:rPr>
              <a:t>La respuesta fue dada por estudios de Hansen y Rattray (</a:t>
            </a:r>
            <a:r>
              <a:rPr lang="es-EC" sz="1000" i="1">
                <a:cs typeface="Arial" pitchFamily="34" charset="0"/>
              </a:rPr>
              <a:t>J. Marine Research</a:t>
            </a:r>
            <a:r>
              <a:rPr lang="es-EC" sz="1000">
                <a:cs typeface="Arial" pitchFamily="34" charset="0"/>
              </a:rPr>
              <a:t>, </a:t>
            </a:r>
            <a:r>
              <a:rPr lang="es-EC" sz="1000" b="1">
                <a:cs typeface="Arial" pitchFamily="34" charset="0"/>
              </a:rPr>
              <a:t>23</a:t>
            </a:r>
            <a:r>
              <a:rPr lang="es-EC" sz="1000">
                <a:cs typeface="Arial" pitchFamily="34" charset="0"/>
              </a:rPr>
              <a:t>, 104-122; 1965). </a:t>
            </a:r>
          </a:p>
          <a:p>
            <a:pPr marL="0" indent="0">
              <a:lnSpc>
                <a:spcPct val="95000"/>
              </a:lnSpc>
              <a:spcBef>
                <a:spcPct val="30000"/>
              </a:spcBef>
              <a:buFont typeface="Wingdings" pitchFamily="2" charset="2"/>
              <a:buNone/>
            </a:pPr>
            <a:r>
              <a:rPr lang="es-ES_tradnl" sz="1800"/>
              <a:t>Contribución relativa de </a:t>
            </a:r>
            <a:r>
              <a:rPr lang="es-ES_tradnl" sz="1800" b="1"/>
              <a:t>advección</a:t>
            </a:r>
            <a:r>
              <a:rPr lang="es-ES_tradnl" sz="1800"/>
              <a:t> y </a:t>
            </a:r>
            <a:r>
              <a:rPr lang="es-ES_tradnl" sz="1800" b="1"/>
              <a:t>difusión</a:t>
            </a:r>
            <a:r>
              <a:rPr lang="es-ES_tradnl" sz="1800"/>
              <a:t> del transporte de sal en el estuario. </a:t>
            </a:r>
            <a:r>
              <a:rPr lang="es-ES_tradnl" sz="1800">
                <a:cs typeface="Arial" pitchFamily="34" charset="0"/>
              </a:rPr>
              <a:t>Un estuario donde el transporte de sal es llevado a cabo por advección es mucho mejor limpiado que uno que depende solo de procesos difusivos. </a:t>
            </a:r>
          </a:p>
          <a:p>
            <a:pPr marL="0" indent="0">
              <a:lnSpc>
                <a:spcPct val="95000"/>
              </a:lnSpc>
              <a:spcBef>
                <a:spcPct val="30000"/>
              </a:spcBef>
              <a:buFont typeface="Wingdings" pitchFamily="2" charset="2"/>
              <a:buNone/>
            </a:pPr>
            <a:r>
              <a:rPr lang="es-ES_tradnl" sz="1800">
                <a:cs typeface="Arial" pitchFamily="34" charset="0"/>
              </a:rPr>
              <a:t>Definimos un parámetro,  </a:t>
            </a:r>
            <a:r>
              <a:rPr lang="es-ES_tradnl" sz="1800">
                <a:cs typeface="Times New Roman" pitchFamily="18" charset="0"/>
                <a:sym typeface="Symbol" pitchFamily="18" charset="2"/>
              </a:rPr>
              <a:t></a:t>
            </a:r>
            <a:r>
              <a:rPr lang="es-ES_tradnl" sz="1800">
                <a:cs typeface="Arial" pitchFamily="34" charset="0"/>
              </a:rPr>
              <a:t> = fracción de transporte de sal horizontal causada por la difusión.  Si </a:t>
            </a:r>
            <a:r>
              <a:rPr lang="es-ES_tradnl" sz="1800">
                <a:cs typeface="Times New Roman" pitchFamily="18" charset="0"/>
                <a:sym typeface="Symbol" pitchFamily="18" charset="2"/>
              </a:rPr>
              <a:t></a:t>
            </a:r>
            <a:r>
              <a:rPr lang="es-ES_tradnl" sz="1800">
                <a:cs typeface="Arial" pitchFamily="34" charset="0"/>
              </a:rPr>
              <a:t>  = 1, domina la difusión, si  </a:t>
            </a:r>
            <a:r>
              <a:rPr lang="es-ES_tradnl" sz="1800">
                <a:cs typeface="Times New Roman" pitchFamily="18" charset="0"/>
                <a:sym typeface="Symbol" pitchFamily="18" charset="2"/>
              </a:rPr>
              <a:t></a:t>
            </a:r>
            <a:r>
              <a:rPr lang="es-ES_tradnl" sz="1800">
                <a:cs typeface="Arial" pitchFamily="34" charset="0"/>
              </a:rPr>
              <a:t> = 0, domina la advección.</a:t>
            </a:r>
          </a:p>
          <a:p>
            <a:pPr marL="0" indent="0">
              <a:lnSpc>
                <a:spcPct val="95000"/>
              </a:lnSpc>
              <a:spcBef>
                <a:spcPct val="30000"/>
              </a:spcBef>
              <a:buFont typeface="Wingdings" pitchFamily="2" charset="2"/>
              <a:buNone/>
            </a:pPr>
            <a:endParaRPr lang="es-ES_tradnl" sz="1800">
              <a:cs typeface="Arial" pitchFamily="34" charset="0"/>
            </a:endParaRPr>
          </a:p>
          <a:p>
            <a:pPr marL="0" indent="0">
              <a:spcBef>
                <a:spcPct val="35000"/>
              </a:spcBef>
              <a:buFont typeface="Wingdings" pitchFamily="2" charset="2"/>
              <a:buNone/>
            </a:pPr>
            <a:endParaRPr lang="es-EC" sz="1800"/>
          </a:p>
          <a:p>
            <a:pPr marL="0" indent="0">
              <a:spcBef>
                <a:spcPct val="35000"/>
              </a:spcBef>
              <a:buFont typeface="Wingdings" pitchFamily="2" charset="2"/>
              <a:buNone/>
            </a:pPr>
            <a:endParaRPr lang="es-EC" sz="1800"/>
          </a:p>
          <a:p>
            <a:pPr marL="0" indent="0">
              <a:lnSpc>
                <a:spcPct val="80000"/>
              </a:lnSpc>
              <a:buFont typeface="Wingdings" pitchFamily="2" charset="2"/>
              <a:buNone/>
            </a:pPr>
            <a:endParaRPr lang="es-EC" sz="1800"/>
          </a:p>
          <a:p>
            <a:pPr marL="0" indent="0">
              <a:lnSpc>
                <a:spcPct val="80000"/>
              </a:lnSpc>
              <a:buFont typeface="Wingdings" pitchFamily="2" charset="2"/>
              <a:buNone/>
            </a:pPr>
            <a:endParaRPr lang="es-EC" sz="1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7" name="6 Marcador de pie de página"/>
          <p:cNvSpPr>
            <a:spLocks noGrp="1"/>
          </p:cNvSpPr>
          <p:nvPr>
            <p:ph type="ftr" sz="quarter" idx="11"/>
          </p:nvPr>
        </p:nvSpPr>
        <p:spPr/>
        <p:txBody>
          <a:bodyPr/>
          <a:lstStyle/>
          <a:p>
            <a:r>
              <a:rPr lang="es-ES" altLang="en-US"/>
              <a:t>José V. Chang Gómez, Ing. M. Sc..</a:t>
            </a:r>
          </a:p>
        </p:txBody>
      </p:sp>
      <p:sp>
        <p:nvSpPr>
          <p:cNvPr id="8" name="7 Marcador de número de diapositiva"/>
          <p:cNvSpPr>
            <a:spLocks noGrp="1"/>
          </p:cNvSpPr>
          <p:nvPr>
            <p:ph type="sldNum" sz="quarter" idx="12"/>
          </p:nvPr>
        </p:nvSpPr>
        <p:spPr/>
        <p:txBody>
          <a:bodyPr/>
          <a:lstStyle/>
          <a:p>
            <a:fld id="{F5BD4F24-91D9-40D0-AEC4-F90F190ED153}" type="slidenum">
              <a:rPr lang="es-ES" altLang="en-US"/>
              <a:pPr/>
              <a:t>39</a:t>
            </a:fld>
            <a:endParaRPr lang="es-ES" altLang="en-US"/>
          </a:p>
        </p:txBody>
      </p:sp>
      <p:sp>
        <p:nvSpPr>
          <p:cNvPr id="331778" name="Rectangle 2"/>
          <p:cNvSpPr>
            <a:spLocks noGrp="1" noChangeArrowheads="1"/>
          </p:cNvSpPr>
          <p:nvPr>
            <p:ph type="title"/>
          </p:nvPr>
        </p:nvSpPr>
        <p:spPr>
          <a:xfrm>
            <a:off x="457200" y="277813"/>
            <a:ext cx="8229600" cy="776287"/>
          </a:xfrm>
        </p:spPr>
        <p:txBody>
          <a:bodyPr/>
          <a:lstStyle/>
          <a:p>
            <a:r>
              <a:rPr lang="en-GB"/>
              <a:t>Fundamentos para la Clasificación</a:t>
            </a:r>
            <a:endParaRPr lang="es-ES"/>
          </a:p>
        </p:txBody>
      </p:sp>
      <p:sp>
        <p:nvSpPr>
          <p:cNvPr id="331779" name="Rectangle 3"/>
          <p:cNvSpPr>
            <a:spLocks noGrp="1" noChangeArrowheads="1"/>
          </p:cNvSpPr>
          <p:nvPr>
            <p:ph type="body" sz="half" idx="1"/>
          </p:nvPr>
        </p:nvSpPr>
        <p:spPr>
          <a:xfrm>
            <a:off x="457200" y="1279525"/>
            <a:ext cx="8002588" cy="2149475"/>
          </a:xfrm>
        </p:spPr>
        <p:txBody>
          <a:bodyPr/>
          <a:lstStyle/>
          <a:p>
            <a:pPr>
              <a:buFont typeface="Wingdings" pitchFamily="2" charset="2"/>
              <a:buNone/>
            </a:pPr>
            <a:r>
              <a:rPr lang="es-EC" sz="1800">
                <a:cs typeface="Arial" pitchFamily="34" charset="0"/>
              </a:rPr>
              <a:t>Ellos estimulan diferentes tipos estuarinos, y definen cada uno en términos de:</a:t>
            </a:r>
          </a:p>
          <a:p>
            <a:pPr algn="just"/>
            <a:r>
              <a:rPr lang="es-EC" sz="1800">
                <a:cs typeface="Arial" pitchFamily="34" charset="0"/>
              </a:rPr>
              <a:t>Un parámetro de estratificación, </a:t>
            </a:r>
          </a:p>
          <a:p>
            <a:r>
              <a:rPr lang="es-EC" sz="1800">
                <a:cs typeface="Arial" pitchFamily="34" charset="0"/>
              </a:rPr>
              <a:t>Un parámetro de circulación, </a:t>
            </a:r>
          </a:p>
          <a:p>
            <a:endParaRPr lang="es-EC" sz="1800">
              <a:cs typeface="Arial" pitchFamily="34" charset="0"/>
            </a:endParaRPr>
          </a:p>
          <a:p>
            <a:endParaRPr lang="es-EC" sz="1800">
              <a:cs typeface="Arial" pitchFamily="34" charset="0"/>
            </a:endParaRPr>
          </a:p>
          <a:p>
            <a:endParaRPr lang="es-ES" sz="900"/>
          </a:p>
        </p:txBody>
      </p:sp>
      <p:graphicFrame>
        <p:nvGraphicFramePr>
          <p:cNvPr id="331780" name="Object 4"/>
          <p:cNvGraphicFramePr>
            <a:graphicFrameLocks noChangeAspect="1"/>
          </p:cNvGraphicFramePr>
          <p:nvPr>
            <p:ph sz="quarter" idx="2"/>
          </p:nvPr>
        </p:nvGraphicFramePr>
        <p:xfrm>
          <a:off x="179388" y="3646488"/>
          <a:ext cx="8713787" cy="700087"/>
        </p:xfrm>
        <a:graphic>
          <a:graphicData uri="http://schemas.openxmlformats.org/presentationml/2006/ole">
            <p:oleObj spid="_x0000_s331780" name="Ecuación" r:id="rId3" imgW="5371920" imgH="431640" progId="Equation.3">
              <p:embed/>
            </p:oleObj>
          </a:graphicData>
        </a:graphic>
      </p:graphicFrame>
      <p:graphicFrame>
        <p:nvGraphicFramePr>
          <p:cNvPr id="331781" name="Object 5"/>
          <p:cNvGraphicFramePr>
            <a:graphicFrameLocks noChangeAspect="1"/>
          </p:cNvGraphicFramePr>
          <p:nvPr>
            <p:ph sz="quarter" idx="3"/>
          </p:nvPr>
        </p:nvGraphicFramePr>
        <p:xfrm>
          <a:off x="1103313" y="5378450"/>
          <a:ext cx="7154862" cy="673100"/>
        </p:xfrm>
        <a:graphic>
          <a:graphicData uri="http://schemas.openxmlformats.org/presentationml/2006/ole">
            <p:oleObj spid="_x0000_s331781" name="Ecuación" r:id="rId4" imgW="4724280" imgH="444240"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F407FDF8-B541-4946-8D3B-E45A4E413972}" type="slidenum">
              <a:rPr lang="es-ES" altLang="en-US"/>
              <a:pPr/>
              <a:t>4</a:t>
            </a:fld>
            <a:endParaRPr lang="es-ES" altLang="en-US"/>
          </a:p>
        </p:txBody>
      </p:sp>
      <p:sp>
        <p:nvSpPr>
          <p:cNvPr id="130050" name="Rectangle 2"/>
          <p:cNvSpPr>
            <a:spLocks noGrp="1" noChangeArrowheads="1"/>
          </p:cNvSpPr>
          <p:nvPr>
            <p:ph type="title"/>
          </p:nvPr>
        </p:nvSpPr>
        <p:spPr/>
        <p:txBody>
          <a:bodyPr/>
          <a:lstStyle/>
          <a:p>
            <a:r>
              <a:rPr lang="es-EC"/>
              <a:t>Estuario de Cuña Salina</a:t>
            </a:r>
          </a:p>
        </p:txBody>
      </p:sp>
      <p:sp>
        <p:nvSpPr>
          <p:cNvPr id="130051" name="Rectangle 3"/>
          <p:cNvSpPr>
            <a:spLocks noGrp="1" noChangeArrowheads="1"/>
          </p:cNvSpPr>
          <p:nvPr>
            <p:ph type="body" idx="1"/>
          </p:nvPr>
        </p:nvSpPr>
        <p:spPr>
          <a:xfrm>
            <a:off x="250825" y="908050"/>
            <a:ext cx="8642350" cy="5222875"/>
          </a:xfrm>
        </p:spPr>
        <p:txBody>
          <a:bodyPr/>
          <a:lstStyle/>
          <a:p>
            <a:pPr>
              <a:spcBef>
                <a:spcPct val="45000"/>
              </a:spcBef>
              <a:buClr>
                <a:srgbClr val="FF3300"/>
              </a:buClr>
              <a:buSzPct val="75000"/>
              <a:buFont typeface="Wingdings" pitchFamily="2" charset="2"/>
              <a:buChar char="q"/>
            </a:pPr>
            <a:r>
              <a:rPr lang="es-ES" sz="2000"/>
              <a:t>Los estuarios de cuña salina por ejemplo se pueden producir por una pequeña ensenada en una bahía cercana sin marea, o pueden ser de la escala de los ríos Mississippi y Amazonas, los cuales transportan tanta agua que aun una fuerte mezcla por marea es comparativamente insignificante. </a:t>
            </a:r>
            <a:endParaRPr lang="es-ES" sz="2000" b="1"/>
          </a:p>
          <a:p>
            <a:pPr>
              <a:spcBef>
                <a:spcPct val="45000"/>
              </a:spcBef>
              <a:buClr>
                <a:srgbClr val="FF3300"/>
              </a:buClr>
              <a:buSzPct val="75000"/>
              <a:buFont typeface="Wingdings" pitchFamily="2" charset="2"/>
              <a:buChar char="q"/>
            </a:pPr>
            <a:r>
              <a:rPr lang="es-ES" sz="2000"/>
              <a:t>El volumen de río </a:t>
            </a:r>
            <a:r>
              <a:rPr lang="es-ES" sz="2000" i="1"/>
              <a:t>R</a:t>
            </a:r>
            <a:r>
              <a:rPr lang="es-ES" sz="2000"/>
              <a:t> es mucho mayor que el volumen de marea </a:t>
            </a:r>
            <a:r>
              <a:rPr lang="es-ES" sz="2000" i="1"/>
              <a:t>V</a:t>
            </a:r>
            <a:r>
              <a:rPr lang="es-ES" sz="2000"/>
              <a:t>, o allí no están presentes las mareas. El agua dulce fluye sobre el agua marina en una capa delgada. Toda la mezcla se restringe a una delgada capa de transición entre el agua dulce en la parte superior y la cuña de agua salada en la parte inferior. </a:t>
            </a:r>
          </a:p>
          <a:p>
            <a:pPr>
              <a:spcBef>
                <a:spcPct val="45000"/>
              </a:spcBef>
              <a:buClr>
                <a:srgbClr val="FF3300"/>
              </a:buClr>
              <a:buSzPct val="75000"/>
              <a:buFont typeface="Wingdings" pitchFamily="2" charset="2"/>
              <a:buChar char="q"/>
            </a:pPr>
            <a:r>
              <a:rPr lang="es-ES" sz="2000"/>
              <a:t>Los perfiles verticales de salinidad por consiguiente muestran salinidad cero en la superficie y salinidad oceánica cerca del fondo a lo largo de todo el estuario. </a:t>
            </a:r>
          </a:p>
          <a:p>
            <a:pPr>
              <a:spcBef>
                <a:spcPct val="45000"/>
              </a:spcBef>
              <a:buClr>
                <a:srgbClr val="FF3300"/>
              </a:buClr>
              <a:buSzPct val="75000"/>
              <a:buFont typeface="Wingdings" pitchFamily="2" charset="2"/>
              <a:buChar char="q"/>
            </a:pPr>
            <a:r>
              <a:rPr lang="es-ES" sz="2000"/>
              <a:t>La profundidad de la interfase decrece lentamente conforme el extremo final del estuario se va aproximando </a:t>
            </a:r>
            <a:r>
              <a:rPr lang="es-ES" sz="1400"/>
              <a:t>(Ver Figura)</a:t>
            </a:r>
            <a:r>
              <a:rPr lang="es-ES" sz="2000"/>
              <a:t> </a:t>
            </a:r>
            <a:endParaRPr lang="es-EC" sz="2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p>
            <a:r>
              <a:rPr lang="es-ES" altLang="en-US"/>
              <a:t>José V. Chang Gómez, Ing. M. Sc..</a:t>
            </a:r>
          </a:p>
        </p:txBody>
      </p:sp>
      <p:sp>
        <p:nvSpPr>
          <p:cNvPr id="7" name="6 Marcador de número de diapositiva"/>
          <p:cNvSpPr>
            <a:spLocks noGrp="1"/>
          </p:cNvSpPr>
          <p:nvPr>
            <p:ph type="sldNum" sz="quarter" idx="12"/>
          </p:nvPr>
        </p:nvSpPr>
        <p:spPr/>
        <p:txBody>
          <a:bodyPr/>
          <a:lstStyle/>
          <a:p>
            <a:fld id="{560D628B-4EB4-4A64-BA18-FDBAF9A106DE}" type="slidenum">
              <a:rPr lang="es-ES" altLang="en-US"/>
              <a:pPr/>
              <a:t>40</a:t>
            </a:fld>
            <a:endParaRPr lang="es-ES" altLang="en-US"/>
          </a:p>
        </p:txBody>
      </p:sp>
      <p:sp>
        <p:nvSpPr>
          <p:cNvPr id="350213" name="Rectangle 5"/>
          <p:cNvSpPr>
            <a:spLocks noGrp="1" noChangeArrowheads="1"/>
          </p:cNvSpPr>
          <p:nvPr>
            <p:ph type="title"/>
          </p:nvPr>
        </p:nvSpPr>
        <p:spPr/>
        <p:txBody>
          <a:bodyPr/>
          <a:lstStyle/>
          <a:p>
            <a:r>
              <a:rPr lang="en-GB" sz="3200"/>
              <a:t>Fundamentos para la Clasificación </a:t>
            </a:r>
            <a:r>
              <a:rPr lang="en-GB" sz="1400" b="0"/>
              <a:t>.. continuación</a:t>
            </a:r>
            <a:endParaRPr lang="es-EC" sz="1400" b="0"/>
          </a:p>
        </p:txBody>
      </p:sp>
      <p:pic>
        <p:nvPicPr>
          <p:cNvPr id="350212" name="Picture 4"/>
          <p:cNvPicPr>
            <a:picLocks noChangeAspect="1" noChangeArrowheads="1"/>
          </p:cNvPicPr>
          <p:nvPr>
            <p:ph sz="half" idx="1"/>
          </p:nvPr>
        </p:nvPicPr>
        <p:blipFill>
          <a:blip r:embed="rId2"/>
          <a:srcRect/>
          <a:stretch>
            <a:fillRect/>
          </a:stretch>
        </p:blipFill>
        <p:spPr>
          <a:xfrm>
            <a:off x="395288" y="1341438"/>
            <a:ext cx="3384550" cy="4608512"/>
          </a:xfrm>
          <a:noFill/>
          <a:ln/>
        </p:spPr>
      </p:pic>
      <p:pic>
        <p:nvPicPr>
          <p:cNvPr id="350215" name="Picture 7"/>
          <p:cNvPicPr>
            <a:picLocks noChangeAspect="1" noChangeArrowheads="1"/>
          </p:cNvPicPr>
          <p:nvPr>
            <p:ph sz="half" idx="2"/>
          </p:nvPr>
        </p:nvPicPr>
        <p:blipFill>
          <a:blip r:embed="rId3"/>
          <a:srcRect/>
          <a:stretch>
            <a:fillRect/>
          </a:stretch>
        </p:blipFill>
        <p:spPr>
          <a:xfrm>
            <a:off x="3995738" y="981075"/>
            <a:ext cx="4897437" cy="5149850"/>
          </a:xfr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1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45" name="2 Marcador de pie de página"/>
          <p:cNvSpPr>
            <a:spLocks noGrp="1"/>
          </p:cNvSpPr>
          <p:nvPr>
            <p:ph type="ftr" sz="quarter" idx="11"/>
          </p:nvPr>
        </p:nvSpPr>
        <p:spPr/>
        <p:txBody>
          <a:bodyPr/>
          <a:lstStyle/>
          <a:p>
            <a:r>
              <a:rPr lang="es-ES" altLang="en-US"/>
              <a:t>José V. Chang Gómez, Ing. M. Sc..</a:t>
            </a:r>
          </a:p>
        </p:txBody>
      </p:sp>
      <p:sp>
        <p:nvSpPr>
          <p:cNvPr id="46" name="3 Marcador de número de diapositiva"/>
          <p:cNvSpPr>
            <a:spLocks noGrp="1"/>
          </p:cNvSpPr>
          <p:nvPr>
            <p:ph type="sldNum" sz="quarter" idx="12"/>
          </p:nvPr>
        </p:nvSpPr>
        <p:spPr/>
        <p:txBody>
          <a:bodyPr/>
          <a:lstStyle/>
          <a:p>
            <a:fld id="{81DB32FE-539D-4F61-A0DA-6622911B540A}" type="slidenum">
              <a:rPr lang="es-ES" altLang="en-US"/>
              <a:pPr/>
              <a:t>41</a:t>
            </a:fld>
            <a:endParaRPr lang="es-ES" altLang="en-US"/>
          </a:p>
        </p:txBody>
      </p:sp>
      <p:sp>
        <p:nvSpPr>
          <p:cNvPr id="332802" name="Rectangle 2"/>
          <p:cNvSpPr>
            <a:spLocks noChangeArrowheads="1"/>
          </p:cNvSpPr>
          <p:nvPr/>
        </p:nvSpPr>
        <p:spPr bwMode="auto">
          <a:xfrm>
            <a:off x="971550" y="260350"/>
            <a:ext cx="6446838" cy="701675"/>
          </a:xfrm>
          <a:prstGeom prst="rect">
            <a:avLst/>
          </a:prstGeom>
          <a:noFill/>
          <a:ln w="9525">
            <a:noFill/>
            <a:miter lim="800000"/>
            <a:headEnd/>
            <a:tailEnd/>
          </a:ln>
          <a:effectLst/>
        </p:spPr>
        <p:txBody>
          <a:bodyPr>
            <a:spAutoFit/>
          </a:bodyPr>
          <a:lstStyle/>
          <a:p>
            <a:pPr algn="just">
              <a:tabLst>
                <a:tab pos="-214313" algn="l"/>
                <a:tab pos="242888" algn="l"/>
                <a:tab pos="700088" algn="l"/>
                <a:tab pos="1157288" algn="l"/>
                <a:tab pos="1614488" algn="l"/>
                <a:tab pos="2071688" algn="l"/>
                <a:tab pos="2528888" algn="l"/>
                <a:tab pos="2986088" algn="l"/>
                <a:tab pos="3443288" algn="l"/>
                <a:tab pos="3900488" algn="l"/>
                <a:tab pos="4357688" algn="l"/>
                <a:tab pos="4814888" algn="l"/>
                <a:tab pos="5272088" algn="l"/>
                <a:tab pos="5729288" algn="l"/>
              </a:tabLst>
            </a:pPr>
            <a:r>
              <a:rPr lang="es-EC" sz="2000">
                <a:cs typeface="Arial" pitchFamily="34" charset="0"/>
              </a:rPr>
              <a:t>Luego se evalúa del modelo como </a:t>
            </a:r>
            <a:r>
              <a:rPr lang="es-EC" sz="2000">
                <a:cs typeface="Times New Roman" pitchFamily="18" charset="0"/>
                <a:sym typeface="Symbol" pitchFamily="18" charset="2"/>
              </a:rPr>
              <a:t></a:t>
            </a:r>
            <a:r>
              <a:rPr lang="es-EC" sz="2000">
                <a:cs typeface="Arial" pitchFamily="34" charset="0"/>
              </a:rPr>
              <a:t> varía con los parámetros de  estratificación y circulación:</a:t>
            </a:r>
            <a:endParaRPr lang="es-EC" sz="2000">
              <a:cs typeface="Times New Roman" pitchFamily="18" charset="0"/>
              <a:sym typeface="Symbol" pitchFamily="18" charset="2"/>
            </a:endParaRPr>
          </a:p>
        </p:txBody>
      </p:sp>
      <p:grpSp>
        <p:nvGrpSpPr>
          <p:cNvPr id="332803" name="Group 3"/>
          <p:cNvGrpSpPr>
            <a:grpSpLocks/>
          </p:cNvGrpSpPr>
          <p:nvPr/>
        </p:nvGrpSpPr>
        <p:grpSpPr bwMode="auto">
          <a:xfrm>
            <a:off x="1042988" y="1557338"/>
            <a:ext cx="6858000" cy="4303712"/>
            <a:chOff x="1" y="758"/>
            <a:chExt cx="19999" cy="19629"/>
          </a:xfrm>
        </p:grpSpPr>
        <p:grpSp>
          <p:nvGrpSpPr>
            <p:cNvPr id="332804" name="Group 4"/>
            <p:cNvGrpSpPr>
              <a:grpSpLocks/>
            </p:cNvGrpSpPr>
            <p:nvPr/>
          </p:nvGrpSpPr>
          <p:grpSpPr bwMode="auto">
            <a:xfrm>
              <a:off x="2317" y="17138"/>
              <a:ext cx="16763" cy="565"/>
              <a:chOff x="0" y="0"/>
              <a:chExt cx="20000" cy="19097"/>
            </a:xfrm>
          </p:grpSpPr>
          <p:sp>
            <p:nvSpPr>
              <p:cNvPr id="332805" name="Line 5"/>
              <p:cNvSpPr>
                <a:spLocks noChangeShapeType="1"/>
              </p:cNvSpPr>
              <p:nvPr/>
            </p:nvSpPr>
            <p:spPr bwMode="auto">
              <a:xfrm>
                <a:off x="0" y="0"/>
                <a:ext cx="20000" cy="169"/>
              </a:xfrm>
              <a:prstGeom prst="line">
                <a:avLst/>
              </a:prstGeom>
              <a:noFill/>
              <a:ln w="57150">
                <a:solidFill>
                  <a:srgbClr val="000000"/>
                </a:solidFill>
                <a:round/>
                <a:headEnd type="none" w="sm" len="sm"/>
                <a:tailEnd type="none" w="sm" len="sm"/>
              </a:ln>
            </p:spPr>
            <p:txBody>
              <a:bodyPr>
                <a:spAutoFit/>
              </a:bodyPr>
              <a:lstStyle/>
              <a:p>
                <a:endParaRPr lang="es-ES"/>
              </a:p>
            </p:txBody>
          </p:sp>
          <p:sp>
            <p:nvSpPr>
              <p:cNvPr id="332806" name="Line 6"/>
              <p:cNvSpPr>
                <a:spLocks noChangeShapeType="1"/>
              </p:cNvSpPr>
              <p:nvPr/>
            </p:nvSpPr>
            <p:spPr bwMode="auto">
              <a:xfrm>
                <a:off x="1260" y="0"/>
                <a:ext cx="2" cy="14365"/>
              </a:xfrm>
              <a:prstGeom prst="line">
                <a:avLst/>
              </a:prstGeom>
              <a:noFill/>
              <a:ln w="57150">
                <a:solidFill>
                  <a:srgbClr val="000000"/>
                </a:solidFill>
                <a:round/>
                <a:headEnd type="none" w="sm" len="sm"/>
                <a:tailEnd type="none" w="sm" len="sm"/>
              </a:ln>
            </p:spPr>
            <p:txBody>
              <a:bodyPr>
                <a:spAutoFit/>
              </a:bodyPr>
              <a:lstStyle/>
              <a:p>
                <a:endParaRPr lang="es-ES"/>
              </a:p>
            </p:txBody>
          </p:sp>
          <p:sp>
            <p:nvSpPr>
              <p:cNvPr id="332807" name="Line 7"/>
              <p:cNvSpPr>
                <a:spLocks noChangeShapeType="1"/>
              </p:cNvSpPr>
              <p:nvPr/>
            </p:nvSpPr>
            <p:spPr bwMode="auto">
              <a:xfrm>
                <a:off x="4918" y="4732"/>
                <a:ext cx="2" cy="14365"/>
              </a:xfrm>
              <a:prstGeom prst="line">
                <a:avLst/>
              </a:prstGeom>
              <a:noFill/>
              <a:ln w="57150">
                <a:solidFill>
                  <a:srgbClr val="000000"/>
                </a:solidFill>
                <a:round/>
                <a:headEnd type="none" w="sm" len="sm"/>
                <a:tailEnd type="none" w="sm" len="sm"/>
              </a:ln>
            </p:spPr>
            <p:txBody>
              <a:bodyPr>
                <a:spAutoFit/>
              </a:bodyPr>
              <a:lstStyle/>
              <a:p>
                <a:endParaRPr lang="es-ES"/>
              </a:p>
            </p:txBody>
          </p:sp>
          <p:sp>
            <p:nvSpPr>
              <p:cNvPr id="332808" name="Line 8"/>
              <p:cNvSpPr>
                <a:spLocks noChangeShapeType="1"/>
              </p:cNvSpPr>
              <p:nvPr/>
            </p:nvSpPr>
            <p:spPr bwMode="auto">
              <a:xfrm>
                <a:off x="9389" y="4732"/>
                <a:ext cx="3" cy="14365"/>
              </a:xfrm>
              <a:prstGeom prst="line">
                <a:avLst/>
              </a:prstGeom>
              <a:noFill/>
              <a:ln w="57150">
                <a:solidFill>
                  <a:srgbClr val="000000"/>
                </a:solidFill>
                <a:round/>
                <a:headEnd type="none" w="sm" len="sm"/>
                <a:tailEnd type="none" w="sm" len="sm"/>
              </a:ln>
            </p:spPr>
            <p:txBody>
              <a:bodyPr>
                <a:spAutoFit/>
              </a:bodyPr>
              <a:lstStyle/>
              <a:p>
                <a:endParaRPr lang="es-ES"/>
              </a:p>
            </p:txBody>
          </p:sp>
          <p:sp>
            <p:nvSpPr>
              <p:cNvPr id="332809" name="Line 9"/>
              <p:cNvSpPr>
                <a:spLocks noChangeShapeType="1"/>
              </p:cNvSpPr>
              <p:nvPr/>
            </p:nvSpPr>
            <p:spPr bwMode="auto">
              <a:xfrm>
                <a:off x="13778" y="0"/>
                <a:ext cx="4" cy="14365"/>
              </a:xfrm>
              <a:prstGeom prst="line">
                <a:avLst/>
              </a:prstGeom>
              <a:noFill/>
              <a:ln w="57150">
                <a:solidFill>
                  <a:srgbClr val="000000"/>
                </a:solidFill>
                <a:round/>
                <a:headEnd type="none" w="sm" len="sm"/>
                <a:tailEnd type="none" w="sm" len="sm"/>
              </a:ln>
            </p:spPr>
            <p:txBody>
              <a:bodyPr>
                <a:spAutoFit/>
              </a:bodyPr>
              <a:lstStyle/>
              <a:p>
                <a:endParaRPr lang="es-ES"/>
              </a:p>
            </p:txBody>
          </p:sp>
        </p:grpSp>
        <p:sp>
          <p:nvSpPr>
            <p:cNvPr id="332810" name="Rectangle 10"/>
            <p:cNvSpPr>
              <a:spLocks noChangeArrowheads="1"/>
            </p:cNvSpPr>
            <p:nvPr/>
          </p:nvSpPr>
          <p:spPr bwMode="auto">
            <a:xfrm>
              <a:off x="1228" y="16441"/>
              <a:ext cx="990" cy="2056"/>
            </a:xfrm>
            <a:prstGeom prst="rect">
              <a:avLst/>
            </a:prstGeom>
            <a:solidFill>
              <a:schemeClr val="bg1">
                <a:alpha val="50000"/>
              </a:schemeClr>
            </a:solidFill>
            <a:ln w="57150">
              <a:noFill/>
              <a:miter lim="800000"/>
              <a:headEnd/>
              <a:tailEnd/>
            </a:ln>
          </p:spPr>
          <p:txBody>
            <a:bodyPr lIns="12700" tIns="12700" rIns="12700" bIns="12700">
              <a:spAutoFit/>
            </a:bodyPr>
            <a:lstStyle/>
            <a:p>
              <a:r>
                <a:rPr lang="en-GB" sz="1400" b="1">
                  <a:cs typeface="Arial" pitchFamily="34" charset="0"/>
                </a:rPr>
                <a:t>10</a:t>
              </a:r>
              <a:r>
                <a:rPr lang="en-GB" sz="1400" b="1" baseline="30000">
                  <a:cs typeface="Arial" pitchFamily="34" charset="0"/>
                </a:rPr>
                <a:t>-2</a:t>
              </a:r>
              <a:endParaRPr lang="en-GB" sz="1400" b="1">
                <a:latin typeface="Times New Roman" pitchFamily="18" charset="0"/>
                <a:cs typeface="Times New Roman" pitchFamily="18" charset="0"/>
              </a:endParaRPr>
            </a:p>
            <a:p>
              <a:pPr eaLnBrk="0" hangingPunct="0"/>
              <a:endParaRPr lang="en-GB" sz="1400" b="1">
                <a:latin typeface="Times New Roman" pitchFamily="18" charset="0"/>
              </a:endParaRPr>
            </a:p>
          </p:txBody>
        </p:sp>
        <p:sp>
          <p:nvSpPr>
            <p:cNvPr id="332811" name="Rectangle 11"/>
            <p:cNvSpPr>
              <a:spLocks noChangeArrowheads="1"/>
            </p:cNvSpPr>
            <p:nvPr/>
          </p:nvSpPr>
          <p:spPr bwMode="auto">
            <a:xfrm>
              <a:off x="1228" y="10344"/>
              <a:ext cx="990" cy="2057"/>
            </a:xfrm>
            <a:prstGeom prst="rect">
              <a:avLst/>
            </a:prstGeom>
            <a:solidFill>
              <a:schemeClr val="bg1">
                <a:alpha val="50000"/>
              </a:schemeClr>
            </a:solidFill>
            <a:ln w="57150">
              <a:noFill/>
              <a:miter lim="800000"/>
              <a:headEnd/>
              <a:tailEnd/>
            </a:ln>
          </p:spPr>
          <p:txBody>
            <a:bodyPr lIns="12700" tIns="12700" rIns="12700" bIns="12700">
              <a:spAutoFit/>
            </a:bodyPr>
            <a:lstStyle/>
            <a:p>
              <a:r>
                <a:rPr lang="en-GB" sz="1400" b="1">
                  <a:cs typeface="Arial" pitchFamily="34" charset="0"/>
                </a:rPr>
                <a:t>10</a:t>
              </a:r>
              <a:r>
                <a:rPr lang="en-GB" sz="1400" b="1" baseline="30000">
                  <a:cs typeface="Arial" pitchFamily="34" charset="0"/>
                </a:rPr>
                <a:t>-1</a:t>
              </a:r>
              <a:endParaRPr lang="en-GB" sz="1400" b="1">
                <a:latin typeface="Times New Roman" pitchFamily="18" charset="0"/>
                <a:cs typeface="Times New Roman" pitchFamily="18" charset="0"/>
              </a:endParaRPr>
            </a:p>
            <a:p>
              <a:pPr eaLnBrk="0" hangingPunct="0"/>
              <a:endParaRPr lang="en-GB" sz="1400" b="1">
                <a:latin typeface="Times New Roman" pitchFamily="18" charset="0"/>
              </a:endParaRPr>
            </a:p>
          </p:txBody>
        </p:sp>
        <p:sp>
          <p:nvSpPr>
            <p:cNvPr id="332812" name="Rectangle 12"/>
            <p:cNvSpPr>
              <a:spLocks noChangeArrowheads="1"/>
            </p:cNvSpPr>
            <p:nvPr/>
          </p:nvSpPr>
          <p:spPr bwMode="auto">
            <a:xfrm>
              <a:off x="13352" y="17491"/>
              <a:ext cx="991" cy="2056"/>
            </a:xfrm>
            <a:prstGeom prst="rect">
              <a:avLst/>
            </a:prstGeom>
            <a:solidFill>
              <a:schemeClr val="bg1">
                <a:alpha val="50000"/>
              </a:schemeClr>
            </a:solidFill>
            <a:ln w="57150">
              <a:noFill/>
              <a:miter lim="800000"/>
              <a:headEnd/>
              <a:tailEnd/>
            </a:ln>
          </p:spPr>
          <p:txBody>
            <a:bodyPr lIns="12700" tIns="12700" rIns="12700" bIns="12700">
              <a:spAutoFit/>
            </a:bodyPr>
            <a:lstStyle/>
            <a:p>
              <a:r>
                <a:rPr lang="en-GB" sz="1400" b="1">
                  <a:cs typeface="Arial" pitchFamily="34" charset="0"/>
                </a:rPr>
                <a:t>10</a:t>
              </a:r>
              <a:r>
                <a:rPr lang="en-GB" sz="1400" b="1" baseline="30000">
                  <a:cs typeface="Arial" pitchFamily="34" charset="0"/>
                </a:rPr>
                <a:t>3</a:t>
              </a:r>
              <a:endParaRPr lang="en-GB" sz="1400" b="1">
                <a:latin typeface="Times New Roman" pitchFamily="18" charset="0"/>
                <a:cs typeface="Times New Roman" pitchFamily="18" charset="0"/>
              </a:endParaRPr>
            </a:p>
            <a:p>
              <a:pPr eaLnBrk="0" hangingPunct="0"/>
              <a:endParaRPr lang="en-GB" sz="1400" b="1">
                <a:latin typeface="Times New Roman" pitchFamily="18" charset="0"/>
              </a:endParaRPr>
            </a:p>
          </p:txBody>
        </p:sp>
        <p:sp>
          <p:nvSpPr>
            <p:cNvPr id="332813" name="Rectangle 13"/>
            <p:cNvSpPr>
              <a:spLocks noChangeArrowheads="1"/>
            </p:cNvSpPr>
            <p:nvPr/>
          </p:nvSpPr>
          <p:spPr bwMode="auto">
            <a:xfrm>
              <a:off x="9778" y="17491"/>
              <a:ext cx="991" cy="2056"/>
            </a:xfrm>
            <a:prstGeom prst="rect">
              <a:avLst/>
            </a:prstGeom>
            <a:solidFill>
              <a:schemeClr val="bg1">
                <a:alpha val="50000"/>
              </a:schemeClr>
            </a:solidFill>
            <a:ln w="57150">
              <a:noFill/>
              <a:miter lim="800000"/>
              <a:headEnd/>
              <a:tailEnd/>
            </a:ln>
          </p:spPr>
          <p:txBody>
            <a:bodyPr lIns="12700" tIns="12700" rIns="12700" bIns="12700">
              <a:spAutoFit/>
            </a:bodyPr>
            <a:lstStyle/>
            <a:p>
              <a:r>
                <a:rPr lang="en-GB" sz="1400" b="1">
                  <a:cs typeface="Arial" pitchFamily="34" charset="0"/>
                </a:rPr>
                <a:t>10</a:t>
              </a:r>
              <a:r>
                <a:rPr lang="en-GB" sz="1400" b="1" baseline="30000">
                  <a:cs typeface="Arial" pitchFamily="34" charset="0"/>
                </a:rPr>
                <a:t>2</a:t>
              </a:r>
              <a:endParaRPr lang="en-GB" sz="1400" b="1">
                <a:latin typeface="Times New Roman" pitchFamily="18" charset="0"/>
                <a:cs typeface="Times New Roman" pitchFamily="18" charset="0"/>
              </a:endParaRPr>
            </a:p>
            <a:p>
              <a:pPr eaLnBrk="0" hangingPunct="0"/>
              <a:endParaRPr lang="en-GB" sz="1400" b="1">
                <a:latin typeface="Times New Roman" pitchFamily="18" charset="0"/>
              </a:endParaRPr>
            </a:p>
          </p:txBody>
        </p:sp>
        <p:sp>
          <p:nvSpPr>
            <p:cNvPr id="332814" name="Rectangle 14"/>
            <p:cNvSpPr>
              <a:spLocks noChangeArrowheads="1"/>
            </p:cNvSpPr>
            <p:nvPr/>
          </p:nvSpPr>
          <p:spPr bwMode="auto">
            <a:xfrm>
              <a:off x="6130" y="17491"/>
              <a:ext cx="991" cy="2056"/>
            </a:xfrm>
            <a:prstGeom prst="rect">
              <a:avLst/>
            </a:prstGeom>
            <a:solidFill>
              <a:schemeClr val="bg1">
                <a:alpha val="50000"/>
              </a:schemeClr>
            </a:solidFill>
            <a:ln w="57150">
              <a:noFill/>
              <a:miter lim="800000"/>
              <a:headEnd/>
              <a:tailEnd/>
            </a:ln>
          </p:spPr>
          <p:txBody>
            <a:bodyPr lIns="12700" tIns="12700" rIns="12700" bIns="12700">
              <a:spAutoFit/>
            </a:bodyPr>
            <a:lstStyle/>
            <a:p>
              <a:r>
                <a:rPr lang="en-GB" sz="1400" b="1">
                  <a:cs typeface="Arial" pitchFamily="34" charset="0"/>
                </a:rPr>
                <a:t>10</a:t>
              </a:r>
              <a:endParaRPr lang="en-GB" sz="1400" b="1">
                <a:latin typeface="Times New Roman" pitchFamily="18" charset="0"/>
                <a:cs typeface="Times New Roman" pitchFamily="18" charset="0"/>
              </a:endParaRPr>
            </a:p>
            <a:p>
              <a:pPr eaLnBrk="0" hangingPunct="0"/>
              <a:endParaRPr lang="en-GB" sz="1400" b="1">
                <a:latin typeface="Times New Roman" pitchFamily="18" charset="0"/>
              </a:endParaRPr>
            </a:p>
          </p:txBody>
        </p:sp>
        <p:sp>
          <p:nvSpPr>
            <p:cNvPr id="332815" name="Rectangle 15"/>
            <p:cNvSpPr>
              <a:spLocks noChangeArrowheads="1"/>
            </p:cNvSpPr>
            <p:nvPr/>
          </p:nvSpPr>
          <p:spPr bwMode="auto">
            <a:xfrm>
              <a:off x="2080" y="17491"/>
              <a:ext cx="990" cy="2056"/>
            </a:xfrm>
            <a:prstGeom prst="rect">
              <a:avLst/>
            </a:prstGeom>
            <a:solidFill>
              <a:schemeClr val="bg1">
                <a:alpha val="50000"/>
              </a:schemeClr>
            </a:solidFill>
            <a:ln w="57150">
              <a:noFill/>
              <a:miter lim="800000"/>
              <a:headEnd/>
              <a:tailEnd/>
            </a:ln>
          </p:spPr>
          <p:txBody>
            <a:bodyPr lIns="12700" tIns="12700" rIns="12700" bIns="12700">
              <a:spAutoFit/>
            </a:bodyPr>
            <a:lstStyle/>
            <a:p>
              <a:r>
                <a:rPr lang="en-GB" sz="1400" b="1">
                  <a:cs typeface="Arial" pitchFamily="34" charset="0"/>
                </a:rPr>
                <a:t>1</a:t>
              </a:r>
              <a:endParaRPr lang="en-GB" sz="1400" b="1">
                <a:latin typeface="Times New Roman" pitchFamily="18" charset="0"/>
                <a:cs typeface="Times New Roman" pitchFamily="18" charset="0"/>
              </a:endParaRPr>
            </a:p>
            <a:p>
              <a:pPr eaLnBrk="0" hangingPunct="0"/>
              <a:endParaRPr lang="en-GB" sz="1400" b="1">
                <a:latin typeface="Times New Roman" pitchFamily="18" charset="0"/>
              </a:endParaRPr>
            </a:p>
          </p:txBody>
        </p:sp>
        <p:sp>
          <p:nvSpPr>
            <p:cNvPr id="332816" name="Rectangle 16"/>
            <p:cNvSpPr>
              <a:spLocks noChangeArrowheads="1"/>
            </p:cNvSpPr>
            <p:nvPr/>
          </p:nvSpPr>
          <p:spPr bwMode="auto">
            <a:xfrm>
              <a:off x="3033" y="17491"/>
              <a:ext cx="991" cy="2056"/>
            </a:xfrm>
            <a:prstGeom prst="rect">
              <a:avLst/>
            </a:prstGeom>
            <a:solidFill>
              <a:schemeClr val="bg1">
                <a:alpha val="50000"/>
              </a:schemeClr>
            </a:solidFill>
            <a:ln w="57150">
              <a:noFill/>
              <a:miter lim="800000"/>
              <a:headEnd/>
              <a:tailEnd/>
            </a:ln>
          </p:spPr>
          <p:txBody>
            <a:bodyPr lIns="12700" tIns="12700" rIns="12700" bIns="12700">
              <a:spAutoFit/>
            </a:bodyPr>
            <a:lstStyle/>
            <a:p>
              <a:r>
                <a:rPr lang="en-GB" sz="1400" b="1">
                  <a:cs typeface="Arial" pitchFamily="34" charset="0"/>
                </a:rPr>
                <a:t>1.5</a:t>
              </a:r>
              <a:endParaRPr lang="en-GB" sz="1400" b="1">
                <a:latin typeface="Times New Roman" pitchFamily="18" charset="0"/>
                <a:cs typeface="Times New Roman" pitchFamily="18" charset="0"/>
              </a:endParaRPr>
            </a:p>
            <a:p>
              <a:pPr eaLnBrk="0" hangingPunct="0"/>
              <a:endParaRPr lang="en-GB" sz="1400" b="1">
                <a:latin typeface="Times New Roman" pitchFamily="18" charset="0"/>
              </a:endParaRPr>
            </a:p>
          </p:txBody>
        </p:sp>
        <p:grpSp>
          <p:nvGrpSpPr>
            <p:cNvPr id="332817" name="Group 17"/>
            <p:cNvGrpSpPr>
              <a:grpSpLocks/>
            </p:cNvGrpSpPr>
            <p:nvPr/>
          </p:nvGrpSpPr>
          <p:grpSpPr bwMode="auto">
            <a:xfrm>
              <a:off x="2113" y="758"/>
              <a:ext cx="207" cy="16805"/>
              <a:chOff x="-10" y="0"/>
              <a:chExt cx="20010" cy="20000"/>
            </a:xfrm>
          </p:grpSpPr>
          <p:sp>
            <p:nvSpPr>
              <p:cNvPr id="332818" name="Line 18"/>
              <p:cNvSpPr>
                <a:spLocks noChangeShapeType="1"/>
              </p:cNvSpPr>
              <p:nvPr/>
            </p:nvSpPr>
            <p:spPr bwMode="auto">
              <a:xfrm>
                <a:off x="19710" y="0"/>
                <a:ext cx="290" cy="19500"/>
              </a:xfrm>
              <a:prstGeom prst="line">
                <a:avLst/>
              </a:prstGeom>
              <a:noFill/>
              <a:ln w="57150">
                <a:solidFill>
                  <a:srgbClr val="000000"/>
                </a:solidFill>
                <a:round/>
                <a:headEnd type="none" w="sm" len="sm"/>
                <a:tailEnd type="none" w="sm" len="sm"/>
              </a:ln>
            </p:spPr>
            <p:txBody>
              <a:bodyPr>
                <a:spAutoFit/>
              </a:bodyPr>
              <a:lstStyle/>
              <a:p>
                <a:endParaRPr lang="es-ES"/>
              </a:p>
            </p:txBody>
          </p:sp>
          <p:sp>
            <p:nvSpPr>
              <p:cNvPr id="332819" name="Line 19"/>
              <p:cNvSpPr>
                <a:spLocks noChangeShapeType="1"/>
              </p:cNvSpPr>
              <p:nvPr/>
            </p:nvSpPr>
            <p:spPr bwMode="auto">
              <a:xfrm>
                <a:off x="-10" y="4249"/>
                <a:ext cx="20010" cy="6"/>
              </a:xfrm>
              <a:prstGeom prst="line">
                <a:avLst/>
              </a:prstGeom>
              <a:noFill/>
              <a:ln w="57150">
                <a:solidFill>
                  <a:srgbClr val="000000"/>
                </a:solidFill>
                <a:round/>
                <a:headEnd type="none" w="sm" len="sm"/>
                <a:tailEnd type="none" w="sm" len="sm"/>
              </a:ln>
            </p:spPr>
            <p:txBody>
              <a:bodyPr>
                <a:spAutoFit/>
              </a:bodyPr>
              <a:lstStyle/>
              <a:p>
                <a:endParaRPr lang="es-ES"/>
              </a:p>
            </p:txBody>
          </p:sp>
          <p:sp>
            <p:nvSpPr>
              <p:cNvPr id="332820" name="Line 20"/>
              <p:cNvSpPr>
                <a:spLocks noChangeShapeType="1"/>
              </p:cNvSpPr>
              <p:nvPr/>
            </p:nvSpPr>
            <p:spPr bwMode="auto">
              <a:xfrm>
                <a:off x="-10" y="11830"/>
                <a:ext cx="20010" cy="6"/>
              </a:xfrm>
              <a:prstGeom prst="line">
                <a:avLst/>
              </a:prstGeom>
              <a:noFill/>
              <a:ln w="57150">
                <a:solidFill>
                  <a:srgbClr val="000000"/>
                </a:solidFill>
                <a:round/>
                <a:headEnd type="none" w="sm" len="sm"/>
                <a:tailEnd type="none" w="sm" len="sm"/>
              </a:ln>
            </p:spPr>
            <p:txBody>
              <a:bodyPr>
                <a:spAutoFit/>
              </a:bodyPr>
              <a:lstStyle/>
              <a:p>
                <a:endParaRPr lang="es-ES"/>
              </a:p>
            </p:txBody>
          </p:sp>
          <p:sp>
            <p:nvSpPr>
              <p:cNvPr id="332821" name="Line 21"/>
              <p:cNvSpPr>
                <a:spLocks noChangeShapeType="1"/>
              </p:cNvSpPr>
              <p:nvPr/>
            </p:nvSpPr>
            <p:spPr bwMode="auto">
              <a:xfrm>
                <a:off x="-10" y="19494"/>
                <a:ext cx="20010" cy="6"/>
              </a:xfrm>
              <a:prstGeom prst="line">
                <a:avLst/>
              </a:prstGeom>
              <a:noFill/>
              <a:ln w="57150">
                <a:solidFill>
                  <a:srgbClr val="000000"/>
                </a:solidFill>
                <a:round/>
                <a:headEnd type="none" w="sm" len="sm"/>
                <a:tailEnd type="none" w="sm" len="sm"/>
              </a:ln>
            </p:spPr>
            <p:txBody>
              <a:bodyPr>
                <a:spAutoFit/>
              </a:bodyPr>
              <a:lstStyle/>
              <a:p>
                <a:endParaRPr lang="es-ES"/>
              </a:p>
            </p:txBody>
          </p:sp>
          <p:sp>
            <p:nvSpPr>
              <p:cNvPr id="332822" name="Line 22"/>
              <p:cNvSpPr>
                <a:spLocks noChangeShapeType="1"/>
              </p:cNvSpPr>
              <p:nvPr/>
            </p:nvSpPr>
            <p:spPr bwMode="auto">
              <a:xfrm>
                <a:off x="19710" y="19494"/>
                <a:ext cx="290" cy="506"/>
              </a:xfrm>
              <a:prstGeom prst="line">
                <a:avLst/>
              </a:prstGeom>
              <a:noFill/>
              <a:ln w="57150">
                <a:solidFill>
                  <a:srgbClr val="000000"/>
                </a:solidFill>
                <a:round/>
                <a:headEnd type="none" w="sm" len="sm"/>
                <a:tailEnd type="none" w="sm" len="sm"/>
              </a:ln>
            </p:spPr>
            <p:txBody>
              <a:bodyPr>
                <a:spAutoFit/>
              </a:bodyPr>
              <a:lstStyle/>
              <a:p>
                <a:endParaRPr lang="es-ES"/>
              </a:p>
            </p:txBody>
          </p:sp>
        </p:grpSp>
        <p:sp>
          <p:nvSpPr>
            <p:cNvPr id="332823" name="Rectangle 23"/>
            <p:cNvSpPr>
              <a:spLocks noChangeArrowheads="1"/>
            </p:cNvSpPr>
            <p:nvPr/>
          </p:nvSpPr>
          <p:spPr bwMode="auto">
            <a:xfrm>
              <a:off x="1737" y="3770"/>
              <a:ext cx="991" cy="2056"/>
            </a:xfrm>
            <a:prstGeom prst="rect">
              <a:avLst/>
            </a:prstGeom>
            <a:solidFill>
              <a:schemeClr val="bg1">
                <a:alpha val="50000"/>
              </a:schemeClr>
            </a:solidFill>
            <a:ln w="57150">
              <a:noFill/>
              <a:miter lim="800000"/>
              <a:headEnd/>
              <a:tailEnd/>
            </a:ln>
          </p:spPr>
          <p:txBody>
            <a:bodyPr lIns="12700" tIns="12700" rIns="12700" bIns="12700">
              <a:spAutoFit/>
            </a:bodyPr>
            <a:lstStyle/>
            <a:p>
              <a:r>
                <a:rPr lang="en-GB" sz="1400" b="1">
                  <a:cs typeface="Arial" pitchFamily="34" charset="0"/>
                </a:rPr>
                <a:t>1</a:t>
              </a:r>
              <a:endParaRPr lang="en-GB" sz="1400" b="1">
                <a:latin typeface="Times New Roman" pitchFamily="18" charset="0"/>
                <a:cs typeface="Times New Roman" pitchFamily="18" charset="0"/>
              </a:endParaRPr>
            </a:p>
            <a:p>
              <a:pPr eaLnBrk="0" hangingPunct="0"/>
              <a:endParaRPr lang="en-GB" sz="1400" b="1">
                <a:latin typeface="Times New Roman" pitchFamily="18" charset="0"/>
              </a:endParaRPr>
            </a:p>
          </p:txBody>
        </p:sp>
        <p:sp>
          <p:nvSpPr>
            <p:cNvPr id="332824" name="Line 24"/>
            <p:cNvSpPr>
              <a:spLocks noChangeShapeType="1"/>
            </p:cNvSpPr>
            <p:nvPr/>
          </p:nvSpPr>
          <p:spPr bwMode="auto">
            <a:xfrm flipV="1">
              <a:off x="3373" y="1668"/>
              <a:ext cx="3" cy="15475"/>
            </a:xfrm>
            <a:prstGeom prst="line">
              <a:avLst/>
            </a:prstGeom>
            <a:noFill/>
            <a:ln w="57150">
              <a:solidFill>
                <a:srgbClr val="000000"/>
              </a:solidFill>
              <a:round/>
              <a:headEnd type="none" w="sm" len="sm"/>
              <a:tailEnd type="none" w="sm" len="sm"/>
            </a:ln>
          </p:spPr>
          <p:txBody>
            <a:bodyPr>
              <a:spAutoFit/>
            </a:bodyPr>
            <a:lstStyle/>
            <a:p>
              <a:endParaRPr lang="es-ES"/>
            </a:p>
          </p:txBody>
        </p:sp>
        <p:sp>
          <p:nvSpPr>
            <p:cNvPr id="332825" name="Line 25"/>
            <p:cNvSpPr>
              <a:spLocks noChangeShapeType="1"/>
            </p:cNvSpPr>
            <p:nvPr/>
          </p:nvSpPr>
          <p:spPr bwMode="auto">
            <a:xfrm>
              <a:off x="3646" y="14198"/>
              <a:ext cx="1467" cy="2945"/>
            </a:xfrm>
            <a:prstGeom prst="line">
              <a:avLst/>
            </a:prstGeom>
            <a:noFill/>
            <a:ln w="57150">
              <a:solidFill>
                <a:srgbClr val="000000"/>
              </a:solidFill>
              <a:round/>
              <a:headEnd type="none" w="sm" len="sm"/>
              <a:tailEnd type="none" w="sm" len="sm"/>
            </a:ln>
          </p:spPr>
          <p:txBody>
            <a:bodyPr>
              <a:spAutoFit/>
            </a:bodyPr>
            <a:lstStyle/>
            <a:p>
              <a:endParaRPr lang="es-ES"/>
            </a:p>
          </p:txBody>
        </p:sp>
        <p:grpSp>
          <p:nvGrpSpPr>
            <p:cNvPr id="332826" name="Group 26"/>
            <p:cNvGrpSpPr>
              <a:grpSpLocks/>
            </p:cNvGrpSpPr>
            <p:nvPr/>
          </p:nvGrpSpPr>
          <p:grpSpPr bwMode="auto">
            <a:xfrm>
              <a:off x="3373" y="11678"/>
              <a:ext cx="854" cy="2875"/>
              <a:chOff x="0" y="0"/>
              <a:chExt cx="20001" cy="20000"/>
            </a:xfrm>
          </p:grpSpPr>
          <p:sp>
            <p:nvSpPr>
              <p:cNvPr id="332827" name="Arc 27"/>
              <p:cNvSpPr>
                <a:spLocks/>
              </p:cNvSpPr>
              <p:nvPr/>
            </p:nvSpPr>
            <p:spPr bwMode="auto">
              <a:xfrm flipH="1" flipV="1">
                <a:off x="0" y="0"/>
                <a:ext cx="10422" cy="195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bg1">
                  <a:alpha val="50000"/>
                </a:schemeClr>
              </a:solidFill>
              <a:ln w="57150">
                <a:solidFill>
                  <a:srgbClr val="000000"/>
                </a:solidFill>
                <a:round/>
                <a:headEnd/>
                <a:tailEnd/>
              </a:ln>
            </p:spPr>
            <p:txBody>
              <a:bodyPr>
                <a:spAutoFit/>
              </a:bodyPr>
              <a:lstStyle/>
              <a:p>
                <a:endParaRPr lang="es-ES"/>
              </a:p>
            </p:txBody>
          </p:sp>
          <p:sp>
            <p:nvSpPr>
              <p:cNvPr id="332828" name="Oval 28"/>
              <p:cNvSpPr>
                <a:spLocks noChangeArrowheads="1"/>
              </p:cNvSpPr>
              <p:nvPr/>
            </p:nvSpPr>
            <p:spPr bwMode="auto">
              <a:xfrm>
                <a:off x="7986" y="12174"/>
                <a:ext cx="12015" cy="7826"/>
              </a:xfrm>
              <a:prstGeom prst="ellipse">
                <a:avLst/>
              </a:prstGeom>
              <a:solidFill>
                <a:schemeClr val="bg1">
                  <a:alpha val="50000"/>
                </a:schemeClr>
              </a:solidFill>
              <a:ln w="57150">
                <a:noFill/>
                <a:round/>
                <a:headEnd/>
                <a:tailEnd/>
              </a:ln>
            </p:spPr>
            <p:txBody>
              <a:bodyPr>
                <a:spAutoFit/>
              </a:bodyPr>
              <a:lstStyle/>
              <a:p>
                <a:endParaRPr lang="es-ES"/>
              </a:p>
            </p:txBody>
          </p:sp>
        </p:grpSp>
        <p:sp>
          <p:nvSpPr>
            <p:cNvPr id="332829" name="Arc 29"/>
            <p:cNvSpPr>
              <a:spLocks/>
            </p:cNvSpPr>
            <p:nvPr/>
          </p:nvSpPr>
          <p:spPr bwMode="auto">
            <a:xfrm flipH="1" flipV="1">
              <a:off x="3543" y="3838"/>
              <a:ext cx="604" cy="267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bg1">
                <a:alpha val="50000"/>
              </a:schemeClr>
            </a:solidFill>
            <a:ln w="57150">
              <a:solidFill>
                <a:srgbClr val="000000"/>
              </a:solidFill>
              <a:round/>
              <a:headEnd/>
              <a:tailEnd/>
            </a:ln>
          </p:spPr>
          <p:txBody>
            <a:bodyPr>
              <a:spAutoFit/>
            </a:bodyPr>
            <a:lstStyle/>
            <a:p>
              <a:endParaRPr lang="es-ES"/>
            </a:p>
          </p:txBody>
        </p:sp>
        <p:sp>
          <p:nvSpPr>
            <p:cNvPr id="332830" name="Oval 30"/>
            <p:cNvSpPr>
              <a:spLocks noChangeArrowheads="1"/>
            </p:cNvSpPr>
            <p:nvPr/>
          </p:nvSpPr>
          <p:spPr bwMode="auto">
            <a:xfrm>
              <a:off x="3952" y="5658"/>
              <a:ext cx="699" cy="1070"/>
            </a:xfrm>
            <a:prstGeom prst="ellipse">
              <a:avLst/>
            </a:prstGeom>
            <a:solidFill>
              <a:schemeClr val="bg1">
                <a:alpha val="50000"/>
              </a:schemeClr>
            </a:solidFill>
            <a:ln w="57150">
              <a:noFill/>
              <a:round/>
              <a:headEnd/>
              <a:tailEnd/>
            </a:ln>
          </p:spPr>
          <p:txBody>
            <a:bodyPr>
              <a:spAutoFit/>
            </a:bodyPr>
            <a:lstStyle/>
            <a:p>
              <a:endParaRPr lang="es-ES"/>
            </a:p>
          </p:txBody>
        </p:sp>
        <p:sp>
          <p:nvSpPr>
            <p:cNvPr id="332831" name="Line 31"/>
            <p:cNvSpPr>
              <a:spLocks noChangeShapeType="1"/>
            </p:cNvSpPr>
            <p:nvPr/>
          </p:nvSpPr>
          <p:spPr bwMode="auto">
            <a:xfrm flipH="1" flipV="1">
              <a:off x="3884" y="6218"/>
              <a:ext cx="5283" cy="10855"/>
            </a:xfrm>
            <a:prstGeom prst="line">
              <a:avLst/>
            </a:prstGeom>
            <a:noFill/>
            <a:ln w="57150">
              <a:solidFill>
                <a:srgbClr val="000000"/>
              </a:solidFill>
              <a:round/>
              <a:headEnd type="none" w="sm" len="sm"/>
              <a:tailEnd type="none" w="sm" len="sm"/>
            </a:ln>
          </p:spPr>
          <p:txBody>
            <a:bodyPr>
              <a:spAutoFit/>
            </a:bodyPr>
            <a:lstStyle/>
            <a:p>
              <a:endParaRPr lang="es-ES"/>
            </a:p>
          </p:txBody>
        </p:sp>
        <p:sp>
          <p:nvSpPr>
            <p:cNvPr id="332832" name="Line 32"/>
            <p:cNvSpPr>
              <a:spLocks noChangeShapeType="1"/>
            </p:cNvSpPr>
            <p:nvPr/>
          </p:nvSpPr>
          <p:spPr bwMode="auto">
            <a:xfrm flipH="1" flipV="1">
              <a:off x="5519" y="1248"/>
              <a:ext cx="7709" cy="15840"/>
            </a:xfrm>
            <a:prstGeom prst="line">
              <a:avLst/>
            </a:prstGeom>
            <a:noFill/>
            <a:ln w="57150">
              <a:solidFill>
                <a:srgbClr val="000000"/>
              </a:solidFill>
              <a:round/>
              <a:headEnd type="none" w="sm" len="sm"/>
              <a:tailEnd type="none" w="sm" len="sm"/>
            </a:ln>
          </p:spPr>
          <p:txBody>
            <a:bodyPr>
              <a:spAutoFit/>
            </a:bodyPr>
            <a:lstStyle/>
            <a:p>
              <a:endParaRPr lang="es-ES"/>
            </a:p>
          </p:txBody>
        </p:sp>
        <p:sp>
          <p:nvSpPr>
            <p:cNvPr id="332833" name="Line 33"/>
            <p:cNvSpPr>
              <a:spLocks noChangeShapeType="1"/>
            </p:cNvSpPr>
            <p:nvPr/>
          </p:nvSpPr>
          <p:spPr bwMode="auto">
            <a:xfrm flipH="1" flipV="1">
              <a:off x="5860" y="1248"/>
              <a:ext cx="7709" cy="15840"/>
            </a:xfrm>
            <a:prstGeom prst="line">
              <a:avLst/>
            </a:prstGeom>
            <a:noFill/>
            <a:ln w="57150">
              <a:solidFill>
                <a:srgbClr val="000000"/>
              </a:solidFill>
              <a:round/>
              <a:headEnd type="none" w="sm" len="sm"/>
              <a:tailEnd type="none" w="sm" len="sm"/>
            </a:ln>
          </p:spPr>
          <p:txBody>
            <a:bodyPr>
              <a:spAutoFit/>
            </a:bodyPr>
            <a:lstStyle/>
            <a:p>
              <a:endParaRPr lang="es-ES"/>
            </a:p>
          </p:txBody>
        </p:sp>
        <p:sp>
          <p:nvSpPr>
            <p:cNvPr id="332834" name="Line 34"/>
            <p:cNvSpPr>
              <a:spLocks noChangeShapeType="1"/>
            </p:cNvSpPr>
            <p:nvPr/>
          </p:nvSpPr>
          <p:spPr bwMode="auto">
            <a:xfrm flipH="1" flipV="1">
              <a:off x="4838" y="2718"/>
              <a:ext cx="7008" cy="14400"/>
            </a:xfrm>
            <a:prstGeom prst="line">
              <a:avLst/>
            </a:prstGeom>
            <a:noFill/>
            <a:ln w="57150">
              <a:solidFill>
                <a:srgbClr val="000000"/>
              </a:solidFill>
              <a:round/>
              <a:headEnd type="none" w="sm" len="sm"/>
              <a:tailEnd type="none" w="sm" len="sm"/>
            </a:ln>
          </p:spPr>
          <p:txBody>
            <a:bodyPr>
              <a:spAutoFit/>
            </a:bodyPr>
            <a:lstStyle/>
            <a:p>
              <a:endParaRPr lang="es-ES"/>
            </a:p>
          </p:txBody>
        </p:sp>
        <p:sp>
          <p:nvSpPr>
            <p:cNvPr id="332835" name="Rectangle 35"/>
            <p:cNvSpPr>
              <a:spLocks noChangeArrowheads="1"/>
            </p:cNvSpPr>
            <p:nvPr/>
          </p:nvSpPr>
          <p:spPr bwMode="auto">
            <a:xfrm>
              <a:off x="2589" y="14971"/>
              <a:ext cx="1944" cy="2057"/>
            </a:xfrm>
            <a:prstGeom prst="rect">
              <a:avLst/>
            </a:prstGeom>
            <a:solidFill>
              <a:schemeClr val="bg1">
                <a:alpha val="50000"/>
              </a:schemeClr>
            </a:solidFill>
            <a:ln w="57150">
              <a:noFill/>
              <a:miter lim="800000"/>
              <a:headEnd/>
              <a:tailEnd/>
            </a:ln>
          </p:spPr>
          <p:txBody>
            <a:bodyPr lIns="12700" tIns="12700" rIns="12700" bIns="12700">
              <a:spAutoFit/>
            </a:bodyPr>
            <a:lstStyle/>
            <a:p>
              <a:r>
                <a:rPr lang="en-GB" sz="1400" b="1">
                  <a:cs typeface="Times New Roman" pitchFamily="18" charset="0"/>
                  <a:sym typeface="Symbol" pitchFamily="18" charset="2"/>
                </a:rPr>
                <a:t></a:t>
              </a:r>
              <a:r>
                <a:rPr lang="en-GB" sz="1400" b="1">
                  <a:cs typeface="Arial" pitchFamily="34" charset="0"/>
                </a:rPr>
                <a:t>=1</a:t>
              </a:r>
              <a:endParaRPr lang="en-GB" sz="1400" b="1">
                <a:latin typeface="Times New Roman" pitchFamily="18" charset="0"/>
                <a:cs typeface="Times New Roman" pitchFamily="18" charset="0"/>
                <a:sym typeface="Symbol" pitchFamily="18" charset="2"/>
              </a:endParaRPr>
            </a:p>
            <a:p>
              <a:pPr eaLnBrk="0" hangingPunct="0"/>
              <a:endParaRPr lang="en-GB" sz="1400" b="1">
                <a:cs typeface="Times New Roman" pitchFamily="18" charset="0"/>
                <a:sym typeface="Symbol" pitchFamily="18" charset="2"/>
              </a:endParaRPr>
            </a:p>
          </p:txBody>
        </p:sp>
        <p:sp>
          <p:nvSpPr>
            <p:cNvPr id="332836" name="Rectangle 36"/>
            <p:cNvSpPr>
              <a:spLocks noChangeArrowheads="1"/>
            </p:cNvSpPr>
            <p:nvPr/>
          </p:nvSpPr>
          <p:spPr bwMode="auto">
            <a:xfrm>
              <a:off x="8857" y="13081"/>
              <a:ext cx="1944" cy="2057"/>
            </a:xfrm>
            <a:prstGeom prst="rect">
              <a:avLst/>
            </a:prstGeom>
            <a:solidFill>
              <a:schemeClr val="bg1">
                <a:alpha val="50000"/>
              </a:schemeClr>
            </a:solidFill>
            <a:ln w="57150">
              <a:noFill/>
              <a:miter lim="800000"/>
              <a:headEnd/>
              <a:tailEnd/>
            </a:ln>
          </p:spPr>
          <p:txBody>
            <a:bodyPr lIns="12700" tIns="12700" rIns="12700" bIns="12700">
              <a:spAutoFit/>
            </a:bodyPr>
            <a:lstStyle/>
            <a:p>
              <a:r>
                <a:rPr lang="en-GB" sz="1400" b="1">
                  <a:cs typeface="Times New Roman" pitchFamily="18" charset="0"/>
                  <a:sym typeface="Symbol" pitchFamily="18" charset="2"/>
                </a:rPr>
                <a:t></a:t>
              </a:r>
              <a:r>
                <a:rPr lang="en-GB" sz="1400" b="1">
                  <a:cs typeface="Arial" pitchFamily="34" charset="0"/>
                </a:rPr>
                <a:t>=0.5</a:t>
              </a:r>
              <a:endParaRPr lang="en-GB" sz="1400" b="1">
                <a:latin typeface="Times New Roman" pitchFamily="18" charset="0"/>
                <a:cs typeface="Times New Roman" pitchFamily="18" charset="0"/>
                <a:sym typeface="Symbol" pitchFamily="18" charset="2"/>
              </a:endParaRPr>
            </a:p>
            <a:p>
              <a:pPr eaLnBrk="0" hangingPunct="0"/>
              <a:endParaRPr lang="en-GB" sz="1400" b="1">
                <a:cs typeface="Times New Roman" pitchFamily="18" charset="0"/>
                <a:sym typeface="Symbol" pitchFamily="18" charset="2"/>
              </a:endParaRPr>
            </a:p>
          </p:txBody>
        </p:sp>
        <p:sp>
          <p:nvSpPr>
            <p:cNvPr id="332837" name="Rectangle 37"/>
            <p:cNvSpPr>
              <a:spLocks noChangeArrowheads="1"/>
            </p:cNvSpPr>
            <p:nvPr/>
          </p:nvSpPr>
          <p:spPr bwMode="auto">
            <a:xfrm>
              <a:off x="10288" y="13081"/>
              <a:ext cx="1944" cy="2057"/>
            </a:xfrm>
            <a:prstGeom prst="rect">
              <a:avLst/>
            </a:prstGeom>
            <a:solidFill>
              <a:schemeClr val="bg1">
                <a:alpha val="50000"/>
              </a:schemeClr>
            </a:solidFill>
            <a:ln w="57150">
              <a:noFill/>
              <a:miter lim="800000"/>
              <a:headEnd/>
              <a:tailEnd/>
            </a:ln>
          </p:spPr>
          <p:txBody>
            <a:bodyPr lIns="12700" tIns="12700" rIns="12700" bIns="12700">
              <a:spAutoFit/>
            </a:bodyPr>
            <a:lstStyle/>
            <a:p>
              <a:r>
                <a:rPr lang="en-GB" sz="1400" b="1">
                  <a:cs typeface="Times New Roman" pitchFamily="18" charset="0"/>
                  <a:sym typeface="Symbol" pitchFamily="18" charset="2"/>
                </a:rPr>
                <a:t></a:t>
              </a:r>
              <a:r>
                <a:rPr lang="en-GB" sz="1400" b="1">
                  <a:cs typeface="Arial" pitchFamily="34" charset="0"/>
                </a:rPr>
                <a:t>=0.1</a:t>
              </a:r>
              <a:endParaRPr lang="en-GB" sz="1400" b="1">
                <a:latin typeface="Times New Roman" pitchFamily="18" charset="0"/>
                <a:cs typeface="Times New Roman" pitchFamily="18" charset="0"/>
                <a:sym typeface="Symbol" pitchFamily="18" charset="2"/>
              </a:endParaRPr>
            </a:p>
            <a:p>
              <a:pPr eaLnBrk="0" hangingPunct="0"/>
              <a:endParaRPr lang="en-GB" sz="1400" b="1">
                <a:cs typeface="Times New Roman" pitchFamily="18" charset="0"/>
                <a:sym typeface="Symbol" pitchFamily="18" charset="2"/>
              </a:endParaRPr>
            </a:p>
          </p:txBody>
        </p:sp>
        <p:sp>
          <p:nvSpPr>
            <p:cNvPr id="332838" name="Rectangle 38"/>
            <p:cNvSpPr>
              <a:spLocks noChangeArrowheads="1"/>
            </p:cNvSpPr>
            <p:nvPr/>
          </p:nvSpPr>
          <p:spPr bwMode="auto">
            <a:xfrm>
              <a:off x="6167" y="13081"/>
              <a:ext cx="1945" cy="2057"/>
            </a:xfrm>
            <a:prstGeom prst="rect">
              <a:avLst/>
            </a:prstGeom>
            <a:solidFill>
              <a:schemeClr val="bg1">
                <a:alpha val="50000"/>
              </a:schemeClr>
            </a:solidFill>
            <a:ln w="57150">
              <a:noFill/>
              <a:miter lim="800000"/>
              <a:headEnd/>
              <a:tailEnd/>
            </a:ln>
          </p:spPr>
          <p:txBody>
            <a:bodyPr lIns="12700" tIns="12700" rIns="12700" bIns="12700">
              <a:spAutoFit/>
            </a:bodyPr>
            <a:lstStyle/>
            <a:p>
              <a:r>
                <a:rPr lang="en-GB" sz="1400" b="1">
                  <a:cs typeface="Times New Roman" pitchFamily="18" charset="0"/>
                  <a:sym typeface="Symbol" pitchFamily="18" charset="2"/>
                </a:rPr>
                <a:t></a:t>
              </a:r>
              <a:r>
                <a:rPr lang="en-GB" sz="1400" b="1">
                  <a:cs typeface="Arial" pitchFamily="34" charset="0"/>
                </a:rPr>
                <a:t>=0.9</a:t>
              </a:r>
              <a:endParaRPr lang="en-GB" sz="1400" b="1">
                <a:latin typeface="Times New Roman" pitchFamily="18" charset="0"/>
                <a:cs typeface="Times New Roman" pitchFamily="18" charset="0"/>
                <a:sym typeface="Symbol" pitchFamily="18" charset="2"/>
              </a:endParaRPr>
            </a:p>
            <a:p>
              <a:pPr eaLnBrk="0" hangingPunct="0"/>
              <a:endParaRPr lang="en-GB" sz="1400" b="1">
                <a:cs typeface="Times New Roman" pitchFamily="18" charset="0"/>
                <a:sym typeface="Symbol" pitchFamily="18" charset="2"/>
              </a:endParaRPr>
            </a:p>
          </p:txBody>
        </p:sp>
        <p:sp>
          <p:nvSpPr>
            <p:cNvPr id="332839" name="Rectangle 39"/>
            <p:cNvSpPr>
              <a:spLocks noChangeArrowheads="1"/>
            </p:cNvSpPr>
            <p:nvPr/>
          </p:nvSpPr>
          <p:spPr bwMode="auto">
            <a:xfrm>
              <a:off x="3612" y="13081"/>
              <a:ext cx="1944" cy="2057"/>
            </a:xfrm>
            <a:prstGeom prst="rect">
              <a:avLst/>
            </a:prstGeom>
            <a:solidFill>
              <a:schemeClr val="bg1">
                <a:alpha val="50000"/>
              </a:schemeClr>
            </a:solidFill>
            <a:ln w="57150">
              <a:noFill/>
              <a:miter lim="800000"/>
              <a:headEnd/>
              <a:tailEnd/>
            </a:ln>
          </p:spPr>
          <p:txBody>
            <a:bodyPr lIns="12700" tIns="12700" rIns="12700" bIns="12700">
              <a:spAutoFit/>
            </a:bodyPr>
            <a:lstStyle/>
            <a:p>
              <a:r>
                <a:rPr lang="en-GB" sz="1400" b="1">
                  <a:cs typeface="Times New Roman" pitchFamily="18" charset="0"/>
                  <a:sym typeface="Symbol" pitchFamily="18" charset="2"/>
                </a:rPr>
                <a:t></a:t>
              </a:r>
              <a:r>
                <a:rPr lang="en-GB" sz="1400" b="1">
                  <a:cs typeface="Arial" pitchFamily="34" charset="0"/>
                </a:rPr>
                <a:t>=0.99</a:t>
              </a:r>
              <a:endParaRPr lang="en-GB" sz="1400" b="1">
                <a:latin typeface="Times New Roman" pitchFamily="18" charset="0"/>
                <a:cs typeface="Times New Roman" pitchFamily="18" charset="0"/>
                <a:sym typeface="Symbol" pitchFamily="18" charset="2"/>
              </a:endParaRPr>
            </a:p>
            <a:p>
              <a:pPr eaLnBrk="0" hangingPunct="0"/>
              <a:endParaRPr lang="en-GB" sz="1400" b="1">
                <a:cs typeface="Times New Roman" pitchFamily="18" charset="0"/>
                <a:sym typeface="Symbol" pitchFamily="18" charset="2"/>
              </a:endParaRPr>
            </a:p>
          </p:txBody>
        </p:sp>
        <p:sp>
          <p:nvSpPr>
            <p:cNvPr id="332840" name="Rectangle 40"/>
            <p:cNvSpPr>
              <a:spLocks noChangeArrowheads="1"/>
            </p:cNvSpPr>
            <p:nvPr/>
          </p:nvSpPr>
          <p:spPr bwMode="auto">
            <a:xfrm>
              <a:off x="12061" y="13081"/>
              <a:ext cx="1944" cy="2057"/>
            </a:xfrm>
            <a:prstGeom prst="rect">
              <a:avLst/>
            </a:prstGeom>
            <a:solidFill>
              <a:schemeClr val="bg1">
                <a:alpha val="50000"/>
              </a:schemeClr>
            </a:solidFill>
            <a:ln w="57150">
              <a:noFill/>
              <a:miter lim="800000"/>
              <a:headEnd/>
              <a:tailEnd/>
            </a:ln>
          </p:spPr>
          <p:txBody>
            <a:bodyPr lIns="12700" tIns="12700" rIns="12700" bIns="12700">
              <a:spAutoFit/>
            </a:bodyPr>
            <a:lstStyle/>
            <a:p>
              <a:r>
                <a:rPr lang="en-GB" sz="1400" b="1">
                  <a:cs typeface="Times New Roman" pitchFamily="18" charset="0"/>
                  <a:sym typeface="Symbol" pitchFamily="18" charset="2"/>
                </a:rPr>
                <a:t></a:t>
              </a:r>
              <a:r>
                <a:rPr lang="en-GB" sz="1400" b="1">
                  <a:cs typeface="Arial" pitchFamily="34" charset="0"/>
                </a:rPr>
                <a:t>=0.01</a:t>
              </a:r>
              <a:endParaRPr lang="en-GB" sz="1400" b="1">
                <a:latin typeface="Times New Roman" pitchFamily="18" charset="0"/>
                <a:cs typeface="Times New Roman" pitchFamily="18" charset="0"/>
                <a:sym typeface="Symbol" pitchFamily="18" charset="2"/>
              </a:endParaRPr>
            </a:p>
            <a:p>
              <a:pPr eaLnBrk="0" hangingPunct="0"/>
              <a:endParaRPr lang="en-GB" sz="1400" b="1">
                <a:cs typeface="Times New Roman" pitchFamily="18" charset="0"/>
                <a:sym typeface="Symbol" pitchFamily="18" charset="2"/>
              </a:endParaRPr>
            </a:p>
          </p:txBody>
        </p:sp>
        <p:sp>
          <p:nvSpPr>
            <p:cNvPr id="332841" name="Rectangle 41"/>
            <p:cNvSpPr>
              <a:spLocks noChangeArrowheads="1"/>
            </p:cNvSpPr>
            <p:nvPr/>
          </p:nvSpPr>
          <p:spPr bwMode="auto">
            <a:xfrm>
              <a:off x="1" y="7687"/>
              <a:ext cx="1398" cy="2057"/>
            </a:xfrm>
            <a:prstGeom prst="rect">
              <a:avLst/>
            </a:prstGeom>
            <a:solidFill>
              <a:schemeClr val="bg1">
                <a:alpha val="50000"/>
              </a:schemeClr>
            </a:solidFill>
            <a:ln w="57150">
              <a:noFill/>
              <a:miter lim="800000"/>
              <a:headEnd/>
              <a:tailEnd/>
            </a:ln>
          </p:spPr>
          <p:txBody>
            <a:bodyPr lIns="12700" tIns="12700" rIns="12700" bIns="12700">
              <a:spAutoFit/>
            </a:bodyPr>
            <a:lstStyle/>
            <a:p>
              <a:r>
                <a:rPr lang="en-GB" sz="1400" b="1">
                  <a:cs typeface="Times New Roman" pitchFamily="18" charset="0"/>
                  <a:sym typeface="Symbol" pitchFamily="18" charset="2"/>
                </a:rPr>
                <a:t></a:t>
              </a:r>
              <a:r>
                <a:rPr lang="en-GB" sz="1400" b="1">
                  <a:cs typeface="Arial" pitchFamily="34" charset="0"/>
                </a:rPr>
                <a:t>S/S</a:t>
              </a:r>
              <a:r>
                <a:rPr lang="en-GB" sz="1400" b="1" baseline="-30000">
                  <a:cs typeface="Arial" pitchFamily="34" charset="0"/>
                  <a:sym typeface="Symbol" pitchFamily="18" charset="2"/>
                </a:rPr>
                <a:t>o</a:t>
              </a:r>
              <a:endParaRPr lang="en-GB" sz="1400" b="1">
                <a:latin typeface="Times New Roman" pitchFamily="18" charset="0"/>
                <a:cs typeface="Times New Roman" pitchFamily="18" charset="0"/>
                <a:sym typeface="Symbol" pitchFamily="18" charset="2"/>
              </a:endParaRPr>
            </a:p>
            <a:p>
              <a:pPr eaLnBrk="0" hangingPunct="0"/>
              <a:endParaRPr lang="en-GB" sz="1400" b="1">
                <a:cs typeface="Times New Roman" pitchFamily="18" charset="0"/>
                <a:sym typeface="Symbol" pitchFamily="18" charset="2"/>
              </a:endParaRPr>
            </a:p>
          </p:txBody>
        </p:sp>
        <p:sp>
          <p:nvSpPr>
            <p:cNvPr id="332842" name="Rectangle 42"/>
            <p:cNvSpPr>
              <a:spLocks noChangeArrowheads="1"/>
            </p:cNvSpPr>
            <p:nvPr/>
          </p:nvSpPr>
          <p:spPr bwMode="auto">
            <a:xfrm>
              <a:off x="8005" y="18331"/>
              <a:ext cx="1398" cy="2056"/>
            </a:xfrm>
            <a:prstGeom prst="rect">
              <a:avLst/>
            </a:prstGeom>
            <a:solidFill>
              <a:schemeClr val="bg1">
                <a:alpha val="50000"/>
              </a:schemeClr>
            </a:solidFill>
            <a:ln w="57150">
              <a:noFill/>
              <a:miter lim="800000"/>
              <a:headEnd/>
              <a:tailEnd/>
            </a:ln>
          </p:spPr>
          <p:txBody>
            <a:bodyPr lIns="12700" tIns="12700" rIns="12700" bIns="12700">
              <a:spAutoFit/>
            </a:bodyPr>
            <a:lstStyle/>
            <a:p>
              <a:r>
                <a:rPr lang="en-GB" sz="1400" b="1">
                  <a:cs typeface="Arial" pitchFamily="34" charset="0"/>
                </a:rPr>
                <a:t>U</a:t>
              </a:r>
              <a:r>
                <a:rPr lang="en-GB" sz="1400" b="1" baseline="-30000">
                  <a:cs typeface="Arial" pitchFamily="34" charset="0"/>
                </a:rPr>
                <a:t>s</a:t>
              </a:r>
              <a:r>
                <a:rPr lang="en-GB" sz="1400" b="1">
                  <a:cs typeface="Arial" pitchFamily="34" charset="0"/>
                </a:rPr>
                <a:t>/U</a:t>
              </a:r>
              <a:r>
                <a:rPr lang="en-GB" sz="1400" b="1" baseline="-30000">
                  <a:cs typeface="Arial" pitchFamily="34" charset="0"/>
                </a:rPr>
                <a:t>f</a:t>
              </a:r>
              <a:endParaRPr lang="en-GB" sz="1400" b="1">
                <a:latin typeface="Times New Roman" pitchFamily="18" charset="0"/>
                <a:cs typeface="Times New Roman" pitchFamily="18" charset="0"/>
              </a:endParaRPr>
            </a:p>
            <a:p>
              <a:pPr eaLnBrk="0" hangingPunct="0"/>
              <a:endParaRPr lang="en-GB" sz="1400" b="1">
                <a:latin typeface="Times New Roman" pitchFamily="18" charset="0"/>
              </a:endParaRPr>
            </a:p>
          </p:txBody>
        </p:sp>
        <p:sp>
          <p:nvSpPr>
            <p:cNvPr id="332843" name="Rectangle 43"/>
            <p:cNvSpPr>
              <a:spLocks noChangeArrowheads="1"/>
            </p:cNvSpPr>
            <p:nvPr/>
          </p:nvSpPr>
          <p:spPr bwMode="auto">
            <a:xfrm>
              <a:off x="12301" y="1525"/>
              <a:ext cx="7699" cy="15148"/>
            </a:xfrm>
            <a:prstGeom prst="rect">
              <a:avLst/>
            </a:prstGeom>
            <a:solidFill>
              <a:schemeClr val="bg1">
                <a:alpha val="50000"/>
              </a:schemeClr>
            </a:solidFill>
            <a:ln w="57150">
              <a:noFill/>
              <a:miter lim="800000"/>
              <a:headEnd/>
              <a:tailEnd/>
            </a:ln>
          </p:spPr>
          <p:txBody>
            <a:bodyPr lIns="12700" tIns="12700" rIns="12700" bIns="12700">
              <a:spAutoFit/>
            </a:bodyPr>
            <a:lstStyle/>
            <a:p>
              <a:pPr indent="-114300" algn="r">
                <a:tabLst>
                  <a:tab pos="285750" algn="l"/>
                </a:tabLst>
              </a:pPr>
              <a:r>
                <a:rPr lang="en-GB">
                  <a:latin typeface="Symbol" pitchFamily="18" charset="2"/>
                  <a:cs typeface="Times New Roman" pitchFamily="18" charset="0"/>
                </a:rPr>
                <a:t>n</a:t>
              </a:r>
              <a:r>
                <a:rPr lang="en-GB">
                  <a:latin typeface="Times New Roman" pitchFamily="18" charset="0"/>
                  <a:cs typeface="Times New Roman" pitchFamily="18" charset="0"/>
                </a:rPr>
                <a:t> </a:t>
              </a:r>
              <a:r>
                <a:rPr lang="es-EC">
                  <a:latin typeface="Times New Roman" pitchFamily="18" charset="0"/>
                  <a:cs typeface="Times New Roman" pitchFamily="18" charset="0"/>
                </a:rPr>
                <a:t>es la fracción del total de la tendencia de transporte de sal horizontal causada por la difusión.</a:t>
              </a:r>
              <a:r>
                <a:rPr lang="es-EC">
                  <a:cs typeface="Arial" pitchFamily="34" charset="0"/>
                </a:rPr>
                <a:t> </a:t>
              </a:r>
              <a:endParaRPr lang="es-EC">
                <a:latin typeface="Times New Roman" pitchFamily="18" charset="0"/>
                <a:cs typeface="Times New Roman" pitchFamily="18" charset="0"/>
              </a:endParaRPr>
            </a:p>
            <a:p>
              <a:pPr indent="-114300" algn="r" eaLnBrk="0" hangingPunct="0">
                <a:tabLst>
                  <a:tab pos="285750" algn="l"/>
                </a:tabLst>
              </a:pPr>
              <a:r>
                <a:rPr lang="es-EC">
                  <a:latin typeface="Times New Roman" pitchFamily="18" charset="0"/>
                  <a:cs typeface="Times New Roman" pitchFamily="18" charset="0"/>
                  <a:sym typeface="Symbol" pitchFamily="18" charset="2"/>
                </a:rPr>
                <a:t>     </a:t>
              </a:r>
              <a:r>
                <a:rPr lang="es-EC">
                  <a:latin typeface="Times New Roman" pitchFamily="18" charset="0"/>
                  <a:cs typeface="Arial" pitchFamily="34" charset="0"/>
                </a:rPr>
                <a:t>= 1 solo difusión </a:t>
              </a:r>
              <a:r>
                <a:rPr lang="es-EC">
                  <a:latin typeface="Times New Roman" pitchFamily="18" charset="0"/>
                  <a:cs typeface="Arial" pitchFamily="34" charset="0"/>
                  <a:sym typeface="Symbol" pitchFamily="18" charset="2"/>
                </a:rPr>
                <a:t>- no advección</a:t>
              </a:r>
              <a:endParaRPr lang="es-EC">
                <a:latin typeface="Times New Roman" pitchFamily="18" charset="0"/>
                <a:cs typeface="Times New Roman" pitchFamily="18" charset="0"/>
                <a:sym typeface="Symbol" pitchFamily="18" charset="2"/>
              </a:endParaRPr>
            </a:p>
            <a:p>
              <a:pPr indent="-114300" algn="r" eaLnBrk="0" hangingPunct="0">
                <a:tabLst>
                  <a:tab pos="285750" algn="l"/>
                </a:tabLst>
              </a:pPr>
              <a:r>
                <a:rPr lang="es-EC">
                  <a:latin typeface="Times New Roman" pitchFamily="18" charset="0"/>
                  <a:cs typeface="Times New Roman" pitchFamily="18" charset="0"/>
                  <a:sym typeface="Symbol" pitchFamily="18" charset="2"/>
                </a:rPr>
                <a:t>         </a:t>
              </a:r>
              <a:r>
                <a:rPr lang="es-EC">
                  <a:latin typeface="Times New Roman" pitchFamily="18" charset="0"/>
                  <a:cs typeface="Arial" pitchFamily="34" charset="0"/>
                  <a:sym typeface="Symbol" pitchFamily="18" charset="2"/>
                </a:rPr>
                <a:t>= 0</a:t>
              </a:r>
              <a:r>
                <a:rPr lang="es-EC">
                  <a:latin typeface="Times New Roman" pitchFamily="18" charset="0"/>
                  <a:cs typeface="Arial" pitchFamily="34" charset="0"/>
                </a:rPr>
                <a:t> </a:t>
              </a:r>
              <a:r>
                <a:rPr lang="es-EC">
                  <a:latin typeface="Times New Roman" pitchFamily="18" charset="0"/>
                  <a:cs typeface="Arial" pitchFamily="34" charset="0"/>
                  <a:sym typeface="Symbol" pitchFamily="18" charset="2"/>
                </a:rPr>
                <a:t>solo advección - no difusión</a:t>
              </a:r>
              <a:endParaRPr lang="es-EC">
                <a:latin typeface="Times New Roman" pitchFamily="18" charset="0"/>
                <a:cs typeface="Times New Roman" pitchFamily="18" charset="0"/>
                <a:sym typeface="Symbol" pitchFamily="18" charset="2"/>
              </a:endParaRPr>
            </a:p>
            <a:p>
              <a:pPr indent="-114300" algn="r" eaLnBrk="0" hangingPunct="0">
                <a:tabLst>
                  <a:tab pos="285750" algn="l"/>
                </a:tabLst>
              </a:pPr>
              <a:endParaRPr lang="es-EC">
                <a:latin typeface="Times New Roman" pitchFamily="18" charset="0"/>
                <a:cs typeface="Times New Roman" pitchFamily="18" charset="0"/>
                <a:sym typeface="Symbol" pitchFamily="18" charset="2"/>
              </a:endParaRPr>
            </a:p>
          </p:txBody>
        </p:sp>
      </p:gr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299D8C97-741D-40B4-836F-EEDF292A8DFE}" type="slidenum">
              <a:rPr lang="es-ES" altLang="en-US"/>
              <a:pPr/>
              <a:t>42</a:t>
            </a:fld>
            <a:endParaRPr lang="es-ES" altLang="en-US"/>
          </a:p>
        </p:txBody>
      </p:sp>
      <p:sp>
        <p:nvSpPr>
          <p:cNvPr id="353282" name="Rectangle 2"/>
          <p:cNvSpPr>
            <a:spLocks noGrp="1" noChangeArrowheads="1"/>
          </p:cNvSpPr>
          <p:nvPr>
            <p:ph type="title"/>
          </p:nvPr>
        </p:nvSpPr>
        <p:spPr>
          <a:xfrm>
            <a:off x="457200" y="277813"/>
            <a:ext cx="8229600" cy="630237"/>
          </a:xfrm>
        </p:spPr>
        <p:txBody>
          <a:bodyPr/>
          <a:lstStyle/>
          <a:p>
            <a:r>
              <a:rPr lang="es-EC"/>
              <a:t>Bases del diagrama de Hansen y Rattray</a:t>
            </a:r>
          </a:p>
        </p:txBody>
      </p:sp>
      <p:sp>
        <p:nvSpPr>
          <p:cNvPr id="353283" name="Rectangle 3"/>
          <p:cNvSpPr>
            <a:spLocks noGrp="1" noChangeArrowheads="1"/>
          </p:cNvSpPr>
          <p:nvPr>
            <p:ph type="body" idx="1"/>
          </p:nvPr>
        </p:nvSpPr>
        <p:spPr>
          <a:xfrm>
            <a:off x="323850" y="836613"/>
            <a:ext cx="8640763" cy="5616575"/>
          </a:xfrm>
        </p:spPr>
        <p:txBody>
          <a:bodyPr/>
          <a:lstStyle/>
          <a:p>
            <a:pPr>
              <a:lnSpc>
                <a:spcPct val="90000"/>
              </a:lnSpc>
              <a:spcBef>
                <a:spcPct val="30000"/>
              </a:spcBef>
              <a:buFont typeface="Wingdings" pitchFamily="2" charset="2"/>
              <a:buNone/>
            </a:pPr>
            <a:r>
              <a:rPr lang="es-EC"/>
              <a:t>Hansen y Rattray (1966) emplearon un método de clasificación de estuarios basado en las velocidades promediadas de las mareas asociadas con el aporte de agua dulce al sistema y la circulación vertical residual. </a:t>
            </a:r>
          </a:p>
          <a:p>
            <a:pPr>
              <a:lnSpc>
                <a:spcPct val="90000"/>
              </a:lnSpc>
              <a:spcBef>
                <a:spcPct val="30000"/>
              </a:spcBef>
              <a:buFont typeface="Wingdings" pitchFamily="2" charset="2"/>
              <a:buNone/>
            </a:pPr>
            <a:r>
              <a:rPr lang="es-EC"/>
              <a:t>Estos factores se representaron tomando la relación entre la circulación vertical y la velocidad media en la sección transversal, u</a:t>
            </a:r>
            <a:r>
              <a:rPr lang="es-EC" baseline="-10000"/>
              <a:t>0</a:t>
            </a:r>
            <a:r>
              <a:rPr lang="es-EC"/>
              <a:t>, debida al flujo del río. </a:t>
            </a:r>
          </a:p>
          <a:p>
            <a:pPr>
              <a:lnSpc>
                <a:spcPct val="90000"/>
              </a:lnSpc>
              <a:spcBef>
                <a:spcPct val="30000"/>
              </a:spcBef>
              <a:buFont typeface="Wingdings" pitchFamily="2" charset="2"/>
              <a:buNone/>
            </a:pPr>
            <a:r>
              <a:rPr lang="es-EC"/>
              <a:t>La estabilidad del sistema se consideraba usando la relación entre la diferencia de salinidad, ∆s</a:t>
            </a:r>
            <a:r>
              <a:rPr lang="es-EC" baseline="-10000"/>
              <a:t>0</a:t>
            </a:r>
            <a:r>
              <a:rPr lang="es-EC"/>
              <a:t>, entre la superficie y el fondo, y la salinidad media de la sección transversal, s</a:t>
            </a:r>
            <a:r>
              <a:rPr lang="es-EC" baseline="-12000"/>
              <a:t>0</a:t>
            </a:r>
            <a:r>
              <a:rPr lang="es-EC"/>
              <a:t>. </a:t>
            </a:r>
          </a:p>
          <a:p>
            <a:pPr>
              <a:lnSpc>
                <a:spcPct val="90000"/>
              </a:lnSpc>
              <a:spcBef>
                <a:spcPct val="30000"/>
              </a:spcBef>
              <a:buFont typeface="Wingdings" pitchFamily="2" charset="2"/>
              <a:buNone/>
            </a:pPr>
            <a:r>
              <a:rPr lang="es-EC"/>
              <a:t>El diagrama, se separa en regiones correspondientes a las diferentes condiciones de flujo y difusión. </a:t>
            </a:r>
          </a:p>
          <a:p>
            <a:pPr>
              <a:lnSpc>
                <a:spcPct val="90000"/>
              </a:lnSpc>
              <a:spcBef>
                <a:spcPct val="30000"/>
              </a:spcBef>
              <a:buFont typeface="Wingdings" pitchFamily="2" charset="2"/>
              <a:buNone/>
            </a:pPr>
            <a:r>
              <a:rPr lang="es-EC"/>
              <a:t>En la región 1, el flujo residual se dirige al mar en todas las profundidades y el flujo de sal corriente arriba es puramente por difusión. </a:t>
            </a:r>
          </a:p>
          <a:p>
            <a:pPr>
              <a:lnSpc>
                <a:spcPct val="90000"/>
              </a:lnSpc>
              <a:spcBef>
                <a:spcPct val="30000"/>
              </a:spcBef>
              <a:buFont typeface="Wingdings" pitchFamily="2" charset="2"/>
              <a:buNone/>
            </a:pPr>
            <a:r>
              <a:rPr lang="es-EC"/>
              <a:t>En la región 2 del diagrama, el flujo residual cambia de dirección en algún punto de profundidad intermedia y el flujo aguas arriba es debido tanto a difusión como a circulación. </a:t>
            </a:r>
          </a:p>
          <a:p>
            <a:pPr>
              <a:lnSpc>
                <a:spcPct val="90000"/>
              </a:lnSpc>
              <a:spcBef>
                <a:spcPct val="30000"/>
              </a:spcBef>
              <a:buFont typeface="Wingdings" pitchFamily="2" charset="2"/>
              <a:buNone/>
            </a:pPr>
            <a:r>
              <a:rPr lang="es-EC"/>
              <a:t>En ambas regiones de esta figura, las categorías a y b se refieren respectivamente a sistemas bien mezclados o estratificados. </a:t>
            </a:r>
          </a:p>
          <a:p>
            <a:pPr>
              <a:lnSpc>
                <a:spcPct val="90000"/>
              </a:lnSpc>
              <a:spcBef>
                <a:spcPct val="30000"/>
              </a:spcBef>
              <a:buFont typeface="Wingdings" pitchFamily="2" charset="2"/>
              <a:buNone/>
            </a:pPr>
            <a:r>
              <a:rPr lang="es-EC"/>
              <a:t>La región 3 corresponde a estuarios del tipo fiordos, que dependen del “entrainment” para la transferencia vertical de la sal. </a:t>
            </a:r>
          </a:p>
          <a:p>
            <a:pPr>
              <a:lnSpc>
                <a:spcPct val="90000"/>
              </a:lnSpc>
              <a:spcBef>
                <a:spcPct val="30000"/>
              </a:spcBef>
              <a:buFont typeface="Wingdings" pitchFamily="2" charset="2"/>
              <a:buNone/>
            </a:pPr>
            <a:r>
              <a:rPr lang="es-EC"/>
              <a:t>La región 4 es característica de los estuarios de cuña salina. </a:t>
            </a:r>
          </a:p>
          <a:p>
            <a:pPr>
              <a:lnSpc>
                <a:spcPct val="90000"/>
              </a:lnSpc>
              <a:spcBef>
                <a:spcPct val="30000"/>
              </a:spcBef>
              <a:buFont typeface="Wingdings" pitchFamily="2" charset="2"/>
              <a:buNone/>
            </a:pPr>
            <a:r>
              <a:rPr lang="es-EC" sz="1400"/>
              <a:t>Aunque esta técnica de clasificación ha resultado ser útil, hay dudas en cuanto la teoría empleada por Hansen y Rattray para explicar la importancia de los parámetros seleccionados (Officer, 1976).</a:t>
            </a:r>
          </a:p>
          <a:p>
            <a:pPr>
              <a:lnSpc>
                <a:spcPct val="90000"/>
              </a:lnSpc>
            </a:pPr>
            <a:endParaRPr lang="es-EC" sz="14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12" name="2 Marcador de pie de página"/>
          <p:cNvSpPr>
            <a:spLocks noGrp="1"/>
          </p:cNvSpPr>
          <p:nvPr>
            <p:ph type="ftr" sz="quarter" idx="11"/>
          </p:nvPr>
        </p:nvSpPr>
        <p:spPr/>
        <p:txBody>
          <a:bodyPr/>
          <a:lstStyle/>
          <a:p>
            <a:r>
              <a:rPr lang="es-ES" altLang="en-US"/>
              <a:t>José V. Chang Gómez, Ing. M. Sc..</a:t>
            </a:r>
          </a:p>
        </p:txBody>
      </p:sp>
      <p:sp>
        <p:nvSpPr>
          <p:cNvPr id="13" name="3 Marcador de número de diapositiva"/>
          <p:cNvSpPr>
            <a:spLocks noGrp="1"/>
          </p:cNvSpPr>
          <p:nvPr>
            <p:ph type="sldNum" sz="quarter" idx="12"/>
          </p:nvPr>
        </p:nvSpPr>
        <p:spPr/>
        <p:txBody>
          <a:bodyPr/>
          <a:lstStyle/>
          <a:p>
            <a:fld id="{C2296518-33F8-4298-AF36-DAA5826FD488}" type="slidenum">
              <a:rPr lang="es-ES" altLang="en-US"/>
              <a:pPr/>
              <a:t>43</a:t>
            </a:fld>
            <a:endParaRPr lang="es-ES" altLang="en-US"/>
          </a:p>
        </p:txBody>
      </p:sp>
      <p:sp>
        <p:nvSpPr>
          <p:cNvPr id="333826" name="Text Box 2"/>
          <p:cNvSpPr txBox="1">
            <a:spLocks noChangeArrowheads="1"/>
          </p:cNvSpPr>
          <p:nvPr/>
        </p:nvSpPr>
        <p:spPr bwMode="auto">
          <a:xfrm>
            <a:off x="1835150" y="328613"/>
            <a:ext cx="4975225" cy="519112"/>
          </a:xfrm>
          <a:prstGeom prst="rect">
            <a:avLst/>
          </a:prstGeom>
          <a:noFill/>
          <a:ln w="9525">
            <a:noFill/>
            <a:miter lim="800000"/>
            <a:headEnd/>
            <a:tailEnd/>
          </a:ln>
          <a:effectLst/>
        </p:spPr>
        <p:txBody>
          <a:bodyPr wrap="none">
            <a:spAutoFit/>
          </a:bodyPr>
          <a:lstStyle/>
          <a:p>
            <a:r>
              <a:rPr lang="en-GB" sz="2800" b="1">
                <a:latin typeface="Garamond" pitchFamily="18" charset="0"/>
              </a:rPr>
              <a:t>Diagrama de Hansen &amp; Rattray</a:t>
            </a:r>
          </a:p>
        </p:txBody>
      </p:sp>
      <p:pic>
        <p:nvPicPr>
          <p:cNvPr id="333827" name="Picture 3" descr="NW=est7"/>
          <p:cNvPicPr>
            <a:picLocks noChangeAspect="1" noChangeArrowheads="1"/>
          </p:cNvPicPr>
          <p:nvPr/>
        </p:nvPicPr>
        <p:blipFill>
          <a:blip r:embed="rId2"/>
          <a:srcRect/>
          <a:stretch>
            <a:fillRect/>
          </a:stretch>
        </p:blipFill>
        <p:spPr bwMode="auto">
          <a:xfrm>
            <a:off x="34925" y="1052513"/>
            <a:ext cx="5580063" cy="4594225"/>
          </a:xfrm>
          <a:prstGeom prst="rect">
            <a:avLst/>
          </a:prstGeom>
          <a:noFill/>
        </p:spPr>
      </p:pic>
      <p:sp>
        <p:nvSpPr>
          <p:cNvPr id="333828" name="Text Box 4"/>
          <p:cNvSpPr txBox="1">
            <a:spLocks noChangeArrowheads="1"/>
          </p:cNvSpPr>
          <p:nvPr/>
        </p:nvSpPr>
        <p:spPr bwMode="auto">
          <a:xfrm>
            <a:off x="4916488" y="2492375"/>
            <a:ext cx="879475" cy="457200"/>
          </a:xfrm>
          <a:prstGeom prst="rect">
            <a:avLst/>
          </a:prstGeom>
          <a:noFill/>
          <a:ln w="9525">
            <a:noFill/>
            <a:miter lim="800000"/>
            <a:headEnd/>
            <a:tailEnd/>
          </a:ln>
          <a:effectLst/>
        </p:spPr>
        <p:txBody>
          <a:bodyPr wrap="none">
            <a:spAutoFit/>
          </a:bodyPr>
          <a:lstStyle/>
          <a:p>
            <a:r>
              <a:rPr lang="en-GB" sz="2400" b="1">
                <a:solidFill>
                  <a:srgbClr val="FF0000"/>
                </a:solidFill>
              </a:rPr>
              <a:t>2A,B</a:t>
            </a:r>
          </a:p>
        </p:txBody>
      </p:sp>
      <p:sp>
        <p:nvSpPr>
          <p:cNvPr id="333829" name="Text Box 5"/>
          <p:cNvSpPr txBox="1">
            <a:spLocks noChangeArrowheads="1"/>
          </p:cNvSpPr>
          <p:nvPr/>
        </p:nvSpPr>
        <p:spPr bwMode="auto">
          <a:xfrm>
            <a:off x="5221288" y="4051300"/>
            <a:ext cx="574675" cy="457200"/>
          </a:xfrm>
          <a:prstGeom prst="rect">
            <a:avLst/>
          </a:prstGeom>
          <a:noFill/>
          <a:ln w="9525">
            <a:noFill/>
            <a:miter lim="800000"/>
            <a:headEnd/>
            <a:tailEnd/>
          </a:ln>
          <a:effectLst/>
        </p:spPr>
        <p:txBody>
          <a:bodyPr wrap="none">
            <a:spAutoFit/>
          </a:bodyPr>
          <a:lstStyle/>
          <a:p>
            <a:r>
              <a:rPr lang="en-GB" sz="2400" b="1">
                <a:solidFill>
                  <a:srgbClr val="FF0000"/>
                </a:solidFill>
              </a:rPr>
              <a:t>3B</a:t>
            </a:r>
          </a:p>
        </p:txBody>
      </p:sp>
      <p:sp>
        <p:nvSpPr>
          <p:cNvPr id="333830" name="Text Box 6"/>
          <p:cNvSpPr txBox="1">
            <a:spLocks noChangeArrowheads="1"/>
          </p:cNvSpPr>
          <p:nvPr/>
        </p:nvSpPr>
        <p:spPr bwMode="auto">
          <a:xfrm>
            <a:off x="5219700" y="3403600"/>
            <a:ext cx="574675" cy="457200"/>
          </a:xfrm>
          <a:prstGeom prst="rect">
            <a:avLst/>
          </a:prstGeom>
          <a:noFill/>
          <a:ln w="9525">
            <a:noFill/>
            <a:miter lim="800000"/>
            <a:headEnd/>
            <a:tailEnd/>
          </a:ln>
          <a:effectLst/>
        </p:spPr>
        <p:txBody>
          <a:bodyPr wrap="none">
            <a:spAutoFit/>
          </a:bodyPr>
          <a:lstStyle/>
          <a:p>
            <a:r>
              <a:rPr lang="en-GB" sz="2400" b="1">
                <a:solidFill>
                  <a:srgbClr val="FF0000"/>
                </a:solidFill>
              </a:rPr>
              <a:t>3A</a:t>
            </a:r>
          </a:p>
        </p:txBody>
      </p:sp>
      <p:sp>
        <p:nvSpPr>
          <p:cNvPr id="333831" name="Text Box 7"/>
          <p:cNvSpPr txBox="1">
            <a:spLocks noChangeArrowheads="1"/>
          </p:cNvSpPr>
          <p:nvPr/>
        </p:nvSpPr>
        <p:spPr bwMode="auto">
          <a:xfrm>
            <a:off x="5221288" y="2060575"/>
            <a:ext cx="574675" cy="457200"/>
          </a:xfrm>
          <a:prstGeom prst="rect">
            <a:avLst/>
          </a:prstGeom>
          <a:noFill/>
          <a:ln w="9525">
            <a:noFill/>
            <a:miter lim="800000"/>
            <a:headEnd/>
            <a:tailEnd/>
          </a:ln>
          <a:effectLst/>
        </p:spPr>
        <p:txBody>
          <a:bodyPr wrap="none">
            <a:spAutoFit/>
          </a:bodyPr>
          <a:lstStyle/>
          <a:p>
            <a:r>
              <a:rPr lang="en-GB" sz="2400" b="1">
                <a:solidFill>
                  <a:srgbClr val="FF0000"/>
                </a:solidFill>
              </a:rPr>
              <a:t>1B</a:t>
            </a:r>
          </a:p>
        </p:txBody>
      </p:sp>
      <p:sp>
        <p:nvSpPr>
          <p:cNvPr id="333832" name="Text Box 8"/>
          <p:cNvSpPr txBox="1">
            <a:spLocks noChangeArrowheads="1"/>
          </p:cNvSpPr>
          <p:nvPr/>
        </p:nvSpPr>
        <p:spPr bwMode="auto">
          <a:xfrm>
            <a:off x="5221288" y="1341438"/>
            <a:ext cx="574675" cy="457200"/>
          </a:xfrm>
          <a:prstGeom prst="rect">
            <a:avLst/>
          </a:prstGeom>
          <a:noFill/>
          <a:ln w="9525">
            <a:noFill/>
            <a:miter lim="800000"/>
            <a:headEnd/>
            <a:tailEnd/>
          </a:ln>
          <a:effectLst/>
        </p:spPr>
        <p:txBody>
          <a:bodyPr wrap="none">
            <a:spAutoFit/>
          </a:bodyPr>
          <a:lstStyle/>
          <a:p>
            <a:r>
              <a:rPr lang="en-GB" sz="2400" b="1">
                <a:solidFill>
                  <a:srgbClr val="FF0000"/>
                </a:solidFill>
              </a:rPr>
              <a:t>1A</a:t>
            </a:r>
          </a:p>
        </p:txBody>
      </p:sp>
      <p:sp>
        <p:nvSpPr>
          <p:cNvPr id="333833" name="Text Box 9"/>
          <p:cNvSpPr txBox="1">
            <a:spLocks noChangeArrowheads="1"/>
          </p:cNvSpPr>
          <p:nvPr/>
        </p:nvSpPr>
        <p:spPr bwMode="auto">
          <a:xfrm>
            <a:off x="5364163" y="4508500"/>
            <a:ext cx="354012" cy="457200"/>
          </a:xfrm>
          <a:prstGeom prst="rect">
            <a:avLst/>
          </a:prstGeom>
          <a:noFill/>
          <a:ln w="9525">
            <a:noFill/>
            <a:miter lim="800000"/>
            <a:headEnd/>
            <a:tailEnd/>
          </a:ln>
          <a:effectLst/>
        </p:spPr>
        <p:txBody>
          <a:bodyPr wrap="none">
            <a:spAutoFit/>
          </a:bodyPr>
          <a:lstStyle/>
          <a:p>
            <a:r>
              <a:rPr lang="en-GB" sz="2400" b="1">
                <a:solidFill>
                  <a:srgbClr val="FF0000"/>
                </a:solidFill>
              </a:rPr>
              <a:t>4</a:t>
            </a:r>
          </a:p>
        </p:txBody>
      </p:sp>
      <p:sp>
        <p:nvSpPr>
          <p:cNvPr id="333834" name="Text Box 10"/>
          <p:cNvSpPr txBox="1">
            <a:spLocks noChangeArrowheads="1"/>
          </p:cNvSpPr>
          <p:nvPr/>
        </p:nvSpPr>
        <p:spPr bwMode="auto">
          <a:xfrm>
            <a:off x="5724525" y="1268413"/>
            <a:ext cx="3095625" cy="4540250"/>
          </a:xfrm>
          <a:prstGeom prst="rect">
            <a:avLst/>
          </a:prstGeom>
          <a:noFill/>
          <a:ln w="9525">
            <a:noFill/>
            <a:miter lim="800000"/>
            <a:headEnd/>
            <a:tailEnd/>
          </a:ln>
          <a:effectLst/>
        </p:spPr>
        <p:txBody>
          <a:bodyPr>
            <a:spAutoFit/>
          </a:bodyPr>
          <a:lstStyle/>
          <a:p>
            <a:pPr>
              <a:spcBef>
                <a:spcPct val="35000"/>
              </a:spcBef>
            </a:pPr>
            <a:r>
              <a:rPr lang="es-EC" sz="1600"/>
              <a:t>Bien mezclado – Red Caudal a lado del mar; Río Arriba la transferencia es por difusión </a:t>
            </a:r>
          </a:p>
          <a:p>
            <a:pPr>
              <a:spcBef>
                <a:spcPct val="35000"/>
              </a:spcBef>
            </a:pPr>
            <a:r>
              <a:rPr lang="es-EC" sz="1600"/>
              <a:t>Estratificación: difusión dominante</a:t>
            </a:r>
          </a:p>
          <a:p>
            <a:pPr>
              <a:spcBef>
                <a:spcPct val="35000"/>
              </a:spcBef>
            </a:pPr>
            <a:r>
              <a:rPr lang="es-EC" sz="1600"/>
              <a:t>Caudal medio se revierte al fondo, Advección + Difusión = Transferencia de sal río arriba</a:t>
            </a:r>
          </a:p>
          <a:p>
            <a:pPr>
              <a:spcBef>
                <a:spcPct val="50000"/>
              </a:spcBef>
            </a:pPr>
            <a:r>
              <a:rPr lang="es-EC" sz="1600"/>
              <a:t>Advección = Transferencia de sal río arriba</a:t>
            </a:r>
          </a:p>
          <a:p>
            <a:pPr>
              <a:spcBef>
                <a:spcPct val="50000"/>
              </a:spcBef>
            </a:pPr>
            <a:r>
              <a:rPr lang="es-EC" sz="1600"/>
              <a:t>Tipo Fiordo</a:t>
            </a:r>
          </a:p>
          <a:p>
            <a:pPr>
              <a:spcBef>
                <a:spcPct val="50000"/>
              </a:spcBef>
            </a:pPr>
            <a:r>
              <a:rPr lang="es-EC" sz="1600"/>
              <a:t>Cuña Salina </a:t>
            </a:r>
          </a:p>
          <a:p>
            <a:endParaRPr lang="es-EC" sz="1600">
              <a:solidFill>
                <a:schemeClr val="accent2"/>
              </a:solidFill>
            </a:endParaRPr>
          </a:p>
          <a:p>
            <a:endParaRPr lang="es-EC" sz="1600">
              <a:solidFill>
                <a:schemeClr val="accent2"/>
              </a:solidFill>
            </a:endParaRPr>
          </a:p>
          <a:p>
            <a:endParaRPr lang="es-EC" sz="3200">
              <a:solidFill>
                <a:schemeClr val="accent2"/>
              </a:solidFill>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EDF6E45A-80A5-4A30-901E-C0C45AF1F38C}" type="slidenum">
              <a:rPr lang="es-ES" altLang="en-US"/>
              <a:pPr/>
              <a:t>44</a:t>
            </a:fld>
            <a:endParaRPr lang="es-ES" altLang="en-US"/>
          </a:p>
        </p:txBody>
      </p:sp>
      <p:sp>
        <p:nvSpPr>
          <p:cNvPr id="335874" name="Rectangle 2"/>
          <p:cNvSpPr>
            <a:spLocks noGrp="1" noChangeArrowheads="1"/>
          </p:cNvSpPr>
          <p:nvPr>
            <p:ph type="title"/>
          </p:nvPr>
        </p:nvSpPr>
        <p:spPr>
          <a:xfrm>
            <a:off x="457200" y="260350"/>
            <a:ext cx="8229600" cy="576263"/>
          </a:xfrm>
        </p:spPr>
        <p:txBody>
          <a:bodyPr/>
          <a:lstStyle/>
          <a:p>
            <a:r>
              <a:rPr lang="es-EC"/>
              <a:t>Limitaciones del diagrama de Hansen - Rattray</a:t>
            </a:r>
          </a:p>
        </p:txBody>
      </p:sp>
      <p:sp>
        <p:nvSpPr>
          <p:cNvPr id="335875" name="Rectangle 3"/>
          <p:cNvSpPr>
            <a:spLocks noGrp="1" noChangeArrowheads="1"/>
          </p:cNvSpPr>
          <p:nvPr>
            <p:ph type="body" idx="1"/>
          </p:nvPr>
        </p:nvSpPr>
        <p:spPr>
          <a:xfrm>
            <a:off x="323850" y="836613"/>
            <a:ext cx="8569325" cy="5294312"/>
          </a:xfrm>
        </p:spPr>
        <p:txBody>
          <a:bodyPr/>
          <a:lstStyle/>
          <a:p>
            <a:pPr>
              <a:lnSpc>
                <a:spcPct val="90000"/>
              </a:lnSpc>
              <a:spcBef>
                <a:spcPct val="30000"/>
              </a:spcBef>
              <a:buFont typeface="Wingdings" pitchFamily="2" charset="2"/>
              <a:buNone/>
            </a:pPr>
            <a:r>
              <a:rPr lang="es-EC"/>
              <a:t>Es un método no aplicable cuando ocurre circulación lateral. El modelo en el cual la clasificación es basada no permite corrientes transversales o variaciones. Por lo tanto solo se aplica a estuarios estrechos y hondos. Se necesita un modelo mas sofisticado para incluir circulaciones transversales</a:t>
            </a:r>
          </a:p>
          <a:p>
            <a:pPr algn="just">
              <a:lnSpc>
                <a:spcPct val="90000"/>
              </a:lnSpc>
              <a:spcBef>
                <a:spcPct val="30000"/>
              </a:spcBef>
              <a:buClr>
                <a:schemeClr val="tx1"/>
              </a:buClr>
            </a:pPr>
            <a:r>
              <a:rPr lang="es-EC">
                <a:cs typeface="Arial" pitchFamily="34" charset="0"/>
              </a:rPr>
              <a:t>Diferentes posiciones a lo largo del estuario pueden presentarse en lugares diferentes en el diagrama.</a:t>
            </a:r>
          </a:p>
          <a:p>
            <a:pPr algn="just">
              <a:lnSpc>
                <a:spcPct val="90000"/>
              </a:lnSpc>
              <a:spcBef>
                <a:spcPct val="30000"/>
              </a:spcBef>
              <a:buClr>
                <a:schemeClr val="tx1"/>
              </a:buClr>
            </a:pPr>
            <a:r>
              <a:rPr lang="es-EC">
                <a:cs typeface="Arial" pitchFamily="34" charset="0"/>
              </a:rPr>
              <a:t>El mismo lugar se puede clasificar de  manera distinta en diferentes épocas o condiciones de la marea</a:t>
            </a:r>
            <a:endParaRPr lang="es-EC"/>
          </a:p>
          <a:p>
            <a:pPr>
              <a:lnSpc>
                <a:spcPct val="90000"/>
              </a:lnSpc>
              <a:spcBef>
                <a:spcPct val="30000"/>
              </a:spcBef>
              <a:buFont typeface="Wingdings" pitchFamily="2" charset="2"/>
              <a:buNone/>
            </a:pPr>
            <a:r>
              <a:rPr lang="es-EC" b="1"/>
              <a:t>		Ventajas</a:t>
            </a:r>
            <a:r>
              <a:rPr lang="es-EC"/>
              <a:t>: </a:t>
            </a:r>
          </a:p>
          <a:p>
            <a:pPr>
              <a:lnSpc>
                <a:spcPct val="90000"/>
              </a:lnSpc>
              <a:spcBef>
                <a:spcPct val="30000"/>
              </a:spcBef>
              <a:buFont typeface="Wingdings" pitchFamily="2" charset="2"/>
              <a:buNone/>
            </a:pPr>
            <a:r>
              <a:rPr lang="es-EC"/>
              <a:t>		(i) Simple de usar</a:t>
            </a:r>
          </a:p>
          <a:p>
            <a:pPr>
              <a:lnSpc>
                <a:spcPct val="90000"/>
              </a:lnSpc>
              <a:spcBef>
                <a:spcPct val="30000"/>
              </a:spcBef>
              <a:buFont typeface="Wingdings" pitchFamily="2" charset="2"/>
              <a:buNone/>
            </a:pPr>
            <a:r>
              <a:rPr lang="es-EC"/>
              <a:t>		(ii) Da una clasificación general del estuario</a:t>
            </a:r>
          </a:p>
          <a:p>
            <a:pPr>
              <a:lnSpc>
                <a:spcPct val="90000"/>
              </a:lnSpc>
              <a:spcBef>
                <a:spcPct val="30000"/>
              </a:spcBef>
              <a:buFont typeface="Wingdings" pitchFamily="2" charset="2"/>
              <a:buNone/>
            </a:pPr>
            <a:r>
              <a:rPr lang="es-EC"/>
              <a:t>		(iii) Metodología Amplia</a:t>
            </a:r>
          </a:p>
          <a:p>
            <a:pPr marL="742950" lvl="1" indent="-285750">
              <a:lnSpc>
                <a:spcPct val="90000"/>
              </a:lnSpc>
              <a:spcBef>
                <a:spcPct val="30000"/>
              </a:spcBef>
              <a:buFont typeface="Wingdings" pitchFamily="2" charset="2"/>
              <a:buNone/>
            </a:pPr>
            <a:r>
              <a:rPr lang="es-EC" b="1"/>
              <a:t>	Desventajas:</a:t>
            </a:r>
          </a:p>
          <a:p>
            <a:pPr marL="742950" lvl="1" indent="-285750">
              <a:lnSpc>
                <a:spcPct val="90000"/>
              </a:lnSpc>
              <a:spcBef>
                <a:spcPct val="30000"/>
              </a:spcBef>
            </a:pPr>
            <a:r>
              <a:rPr lang="es-EC"/>
              <a:t>Da una descripción cualitativa de un estuario</a:t>
            </a:r>
          </a:p>
          <a:p>
            <a:pPr marL="742950" lvl="1" indent="-285750">
              <a:lnSpc>
                <a:spcPct val="90000"/>
              </a:lnSpc>
              <a:spcBef>
                <a:spcPct val="30000"/>
              </a:spcBef>
            </a:pPr>
            <a:r>
              <a:rPr lang="es-EC"/>
              <a:t>No es suficiente para muchos propósitos (calidad de agua, incidentes de contaminación).</a:t>
            </a:r>
          </a:p>
          <a:p>
            <a:pPr marL="742950" lvl="1" indent="-285750">
              <a:lnSpc>
                <a:spcPct val="90000"/>
              </a:lnSpc>
              <a:spcBef>
                <a:spcPct val="30000"/>
              </a:spcBef>
            </a:pPr>
            <a:r>
              <a:rPr lang="es-EC"/>
              <a:t>No da información </a:t>
            </a:r>
            <a:r>
              <a:rPr lang="es-EC" b="1"/>
              <a:t>durante </a:t>
            </a:r>
            <a:r>
              <a:rPr lang="es-EC"/>
              <a:t>ciclos de marea.</a:t>
            </a:r>
          </a:p>
          <a:p>
            <a:pPr marL="742950" lvl="1" indent="-285750">
              <a:lnSpc>
                <a:spcPct val="90000"/>
              </a:lnSpc>
              <a:spcBef>
                <a:spcPct val="30000"/>
              </a:spcBef>
            </a:pPr>
            <a:r>
              <a:rPr lang="es-EC"/>
              <a:t>Requiere una amplia gama de serie de datos sobre </a:t>
            </a:r>
            <a:r>
              <a:rPr lang="es-EC" b="1"/>
              <a:t>todas las</a:t>
            </a:r>
            <a:r>
              <a:rPr lang="es-EC"/>
              <a:t> condiciones del estuario. Ejemplo: Escorrentía Baja/alta, Mareas Vivas/Muertas, Vientos Fuertes/Débiles</a:t>
            </a:r>
          </a:p>
          <a:p>
            <a:pPr marL="2057400" lvl="4" indent="-228600">
              <a:lnSpc>
                <a:spcPct val="80000"/>
              </a:lnSpc>
              <a:buFont typeface="Wingdings" pitchFamily="2" charset="2"/>
              <a:buNone/>
            </a:pPr>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p>
            <a:r>
              <a:rPr lang="es-ES" altLang="en-US"/>
              <a:t>José V. Chang Gómez, Ing. M. Sc..</a:t>
            </a:r>
          </a:p>
        </p:txBody>
      </p:sp>
      <p:sp>
        <p:nvSpPr>
          <p:cNvPr id="7" name="6 Marcador de número de diapositiva"/>
          <p:cNvSpPr>
            <a:spLocks noGrp="1"/>
          </p:cNvSpPr>
          <p:nvPr>
            <p:ph type="sldNum" sz="quarter" idx="12"/>
          </p:nvPr>
        </p:nvSpPr>
        <p:spPr/>
        <p:txBody>
          <a:bodyPr/>
          <a:lstStyle/>
          <a:p>
            <a:fld id="{63F7ADB1-B374-4927-85C1-AECC25439EBC}" type="slidenum">
              <a:rPr lang="es-ES" altLang="en-US"/>
              <a:pPr/>
              <a:t>5</a:t>
            </a:fld>
            <a:endParaRPr lang="es-ES" altLang="en-US"/>
          </a:p>
        </p:txBody>
      </p:sp>
      <p:sp>
        <p:nvSpPr>
          <p:cNvPr id="131080" name="Rectangle 8"/>
          <p:cNvSpPr>
            <a:spLocks noGrp="1" noChangeArrowheads="1"/>
          </p:cNvSpPr>
          <p:nvPr>
            <p:ph type="title"/>
          </p:nvPr>
        </p:nvSpPr>
        <p:spPr>
          <a:xfrm>
            <a:off x="457200" y="260350"/>
            <a:ext cx="8229600" cy="720725"/>
          </a:xfrm>
        </p:spPr>
        <p:txBody>
          <a:bodyPr/>
          <a:lstStyle/>
          <a:p>
            <a:r>
              <a:rPr lang="es-EC" sz="2400"/>
              <a:t>Salinidad de un Estuario de Cuña Salina</a:t>
            </a:r>
            <a:br>
              <a:rPr lang="es-EC" sz="2400"/>
            </a:br>
            <a:r>
              <a:rPr lang="es-ES" sz="1000" b="0"/>
              <a:t> </a:t>
            </a:r>
            <a:r>
              <a:rPr lang="es-EC" sz="1000" b="0"/>
              <a:t/>
            </a:r>
            <a:br>
              <a:rPr lang="es-EC" sz="1000" b="0"/>
            </a:br>
            <a:endParaRPr lang="es-EC" sz="1000" b="0"/>
          </a:p>
        </p:txBody>
      </p:sp>
      <p:sp>
        <p:nvSpPr>
          <p:cNvPr id="131081" name="Rectangle 9"/>
          <p:cNvSpPr>
            <a:spLocks noGrp="1" noChangeArrowheads="1"/>
          </p:cNvSpPr>
          <p:nvPr>
            <p:ph type="body" sz="half" idx="1"/>
          </p:nvPr>
        </p:nvSpPr>
        <p:spPr>
          <a:xfrm>
            <a:off x="250825" y="981075"/>
            <a:ext cx="4244975" cy="5256213"/>
          </a:xfrm>
        </p:spPr>
        <p:txBody>
          <a:bodyPr/>
          <a:lstStyle/>
          <a:p>
            <a:pPr>
              <a:spcBef>
                <a:spcPct val="45000"/>
              </a:spcBef>
              <a:buFont typeface="Wingdings" pitchFamily="2" charset="2"/>
              <a:buNone/>
            </a:pPr>
            <a:r>
              <a:rPr lang="es-ES" sz="2000"/>
              <a:t>En la parte superior de la figura se muestra como una función de la profundidad y distancia a lo largo del estuario, los números indican la ubicación de las estaciones.</a:t>
            </a:r>
          </a:p>
          <a:p>
            <a:pPr>
              <a:spcBef>
                <a:spcPct val="45000"/>
              </a:spcBef>
              <a:buFont typeface="Wingdings" pitchFamily="2" charset="2"/>
              <a:buNone/>
            </a:pPr>
            <a:r>
              <a:rPr lang="es-ES" sz="2000"/>
              <a:t>En la parte inferior se observan perfiles verticales de salinidad para las estaciones 1 - 4. </a:t>
            </a:r>
          </a:p>
          <a:p>
            <a:pPr>
              <a:spcBef>
                <a:spcPct val="45000"/>
              </a:spcBef>
              <a:buFont typeface="Wingdings" pitchFamily="2" charset="2"/>
              <a:buNone/>
            </a:pPr>
            <a:r>
              <a:rPr lang="es-ES" sz="2000"/>
              <a:t>La salinidad superficial es aproximadamente cero en todas las estaciones, la salinidad en el fondo se aproxima a la oceánica. </a:t>
            </a:r>
          </a:p>
          <a:p>
            <a:pPr>
              <a:spcBef>
                <a:spcPct val="45000"/>
              </a:spcBef>
              <a:buFont typeface="Wingdings" pitchFamily="2" charset="2"/>
              <a:buNone/>
            </a:pPr>
            <a:r>
              <a:rPr lang="es-ES" sz="1000" b="1"/>
              <a:t>Referencia: Physical Oceanography, Matthias Tomczak, 2002. The Flinders University of South Australia</a:t>
            </a:r>
            <a:endParaRPr lang="es-EC" sz="1000" b="1"/>
          </a:p>
        </p:txBody>
      </p:sp>
      <p:pic>
        <p:nvPicPr>
          <p:cNvPr id="131079" name="Picture 7" descr="fig12a2"/>
          <p:cNvPicPr>
            <a:picLocks noChangeAspect="1" noChangeArrowheads="1"/>
          </p:cNvPicPr>
          <p:nvPr>
            <p:ph sz="half" idx="2"/>
          </p:nvPr>
        </p:nvPicPr>
        <p:blipFill>
          <a:blip r:embed="rId2">
            <a:clrChange>
              <a:clrFrom>
                <a:srgbClr val="000000"/>
              </a:clrFrom>
              <a:clrTo>
                <a:srgbClr val="000000">
                  <a:alpha val="0"/>
                </a:srgbClr>
              </a:clrTo>
            </a:clrChange>
          </a:blip>
          <a:srcRect/>
          <a:stretch>
            <a:fillRect/>
          </a:stretch>
        </p:blipFill>
        <p:spPr>
          <a:xfrm>
            <a:off x="4498975" y="1196975"/>
            <a:ext cx="4351338" cy="4608513"/>
          </a:xfrm>
          <a:noFill/>
          <a:ln w="19050">
            <a:solidFill>
              <a:srgbClr val="000000"/>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F60801A5-14F7-464C-8F2B-9541E86F47EC}" type="slidenum">
              <a:rPr lang="es-ES" altLang="en-US"/>
              <a:pPr/>
              <a:t>6</a:t>
            </a:fld>
            <a:endParaRPr lang="es-ES" altLang="en-US"/>
          </a:p>
        </p:txBody>
      </p:sp>
      <p:sp>
        <p:nvSpPr>
          <p:cNvPr id="134146" name="Rectangle 2"/>
          <p:cNvSpPr>
            <a:spLocks noGrp="1" noChangeArrowheads="1"/>
          </p:cNvSpPr>
          <p:nvPr>
            <p:ph type="title"/>
          </p:nvPr>
        </p:nvSpPr>
        <p:spPr/>
        <p:txBody>
          <a:bodyPr/>
          <a:lstStyle/>
          <a:p>
            <a:r>
              <a:rPr lang="es-EC"/>
              <a:t>Estuario Altamente Estratificado</a:t>
            </a:r>
          </a:p>
        </p:txBody>
      </p:sp>
      <p:sp>
        <p:nvSpPr>
          <p:cNvPr id="134147" name="Rectangle 3"/>
          <p:cNvSpPr>
            <a:spLocks noGrp="1" noChangeArrowheads="1"/>
          </p:cNvSpPr>
          <p:nvPr>
            <p:ph type="body" idx="1"/>
          </p:nvPr>
        </p:nvSpPr>
        <p:spPr>
          <a:xfrm>
            <a:off x="250825" y="908050"/>
            <a:ext cx="8642350" cy="5222875"/>
          </a:xfrm>
        </p:spPr>
        <p:txBody>
          <a:bodyPr/>
          <a:lstStyle/>
          <a:p>
            <a:pPr>
              <a:buFont typeface="Wingdings" pitchFamily="2" charset="2"/>
              <a:buNone/>
            </a:pPr>
            <a:endParaRPr lang="es-ES" b="1"/>
          </a:p>
          <a:p>
            <a:pPr>
              <a:buClr>
                <a:srgbClr val="FF3300"/>
              </a:buClr>
              <a:buSzPct val="75000"/>
              <a:buFont typeface="Wingdings" pitchFamily="2" charset="2"/>
              <a:buChar char="q"/>
            </a:pPr>
            <a:r>
              <a:rPr lang="es-ES" sz="2000"/>
              <a:t>El volumen del río </a:t>
            </a:r>
            <a:r>
              <a:rPr lang="es-ES" sz="2000" i="1"/>
              <a:t>R</a:t>
            </a:r>
            <a:r>
              <a:rPr lang="es-ES" sz="2000"/>
              <a:t> es comparable pero aún mayor que el volumen de marea </a:t>
            </a:r>
            <a:r>
              <a:rPr lang="es-ES" sz="2000" i="1"/>
              <a:t>V</a:t>
            </a:r>
            <a:r>
              <a:rPr lang="es-ES" sz="2000"/>
              <a:t>. </a:t>
            </a:r>
          </a:p>
          <a:p>
            <a:pPr>
              <a:buClr>
                <a:srgbClr val="FF3300"/>
              </a:buClr>
              <a:buSzPct val="75000"/>
              <a:buFont typeface="Wingdings" pitchFamily="2" charset="2"/>
              <a:buChar char="q"/>
            </a:pPr>
            <a:r>
              <a:rPr lang="es-ES" sz="2000"/>
              <a:t>Un fuerte cizallamiento de la velocidad en la interfase produce un movimiento de onda interna en la transición de las dos capas. </a:t>
            </a:r>
          </a:p>
          <a:p>
            <a:pPr>
              <a:buClr>
                <a:srgbClr val="FF3300"/>
              </a:buClr>
              <a:buSzPct val="75000"/>
              <a:buFont typeface="Wingdings" pitchFamily="2" charset="2"/>
              <a:buChar char="q"/>
            </a:pPr>
            <a:r>
              <a:rPr lang="es-ES" sz="2000"/>
              <a:t>Las olas rompen y dan un giro en la capa superior, causando una entrada de agua salina hacia arriba. </a:t>
            </a:r>
          </a:p>
          <a:p>
            <a:pPr>
              <a:buClr>
                <a:srgbClr val="FF3300"/>
              </a:buClr>
              <a:buSzPct val="75000"/>
              <a:buFont typeface="Wingdings" pitchFamily="2" charset="2"/>
              <a:buChar char="q"/>
            </a:pPr>
            <a:r>
              <a:rPr lang="es-ES" sz="2000"/>
              <a:t>La intrusión es un proceso de una sola vía, de tal suerte que no hay mezcla de agua dulce hacia abajo. </a:t>
            </a:r>
          </a:p>
          <a:p>
            <a:pPr>
              <a:buClr>
                <a:srgbClr val="FF3300"/>
              </a:buClr>
              <a:buSzPct val="75000"/>
              <a:buFont typeface="Wingdings" pitchFamily="2" charset="2"/>
              <a:buChar char="q"/>
            </a:pPr>
            <a:r>
              <a:rPr lang="es-ES" sz="2000"/>
              <a:t>Esto produce un aumento de salinidad en la capa superior, mientras que en la inferior la salinidad permanece inalterada, siempre que el volumen de la capa inferior sea significativamente mayor que el volumen de río </a:t>
            </a:r>
            <a:r>
              <a:rPr lang="es-ES" sz="2000" i="1"/>
              <a:t>R</a:t>
            </a:r>
            <a:r>
              <a:rPr lang="es-ES" sz="2000"/>
              <a:t> y pueda contar con una provisión ilimitada de agua salada.</a:t>
            </a:r>
            <a:r>
              <a:rPr lang="es-ES"/>
              <a:t> </a:t>
            </a:r>
            <a:endParaRPr lang="es-EC"/>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p>
            <a:r>
              <a:rPr lang="es-ES" altLang="en-US"/>
              <a:t>José V. Chang Gómez, Ing. M. Sc..</a:t>
            </a:r>
          </a:p>
        </p:txBody>
      </p:sp>
      <p:sp>
        <p:nvSpPr>
          <p:cNvPr id="7" name="6 Marcador de número de diapositiva"/>
          <p:cNvSpPr>
            <a:spLocks noGrp="1"/>
          </p:cNvSpPr>
          <p:nvPr>
            <p:ph type="sldNum" sz="quarter" idx="12"/>
          </p:nvPr>
        </p:nvSpPr>
        <p:spPr/>
        <p:txBody>
          <a:bodyPr/>
          <a:lstStyle/>
          <a:p>
            <a:fld id="{30E08AB4-D94E-4540-951F-970091459261}" type="slidenum">
              <a:rPr lang="es-ES" altLang="en-US"/>
              <a:pPr/>
              <a:t>7</a:t>
            </a:fld>
            <a:endParaRPr lang="es-ES" altLang="en-US"/>
          </a:p>
        </p:txBody>
      </p:sp>
      <p:sp>
        <p:nvSpPr>
          <p:cNvPr id="135172" name="Rectangle 4"/>
          <p:cNvSpPr>
            <a:spLocks noGrp="1" noChangeArrowheads="1"/>
          </p:cNvSpPr>
          <p:nvPr>
            <p:ph type="title"/>
          </p:nvPr>
        </p:nvSpPr>
        <p:spPr>
          <a:xfrm>
            <a:off x="457200" y="333375"/>
            <a:ext cx="8229600" cy="792163"/>
          </a:xfrm>
        </p:spPr>
        <p:txBody>
          <a:bodyPr/>
          <a:lstStyle/>
          <a:p>
            <a:pPr>
              <a:lnSpc>
                <a:spcPct val="75000"/>
              </a:lnSpc>
            </a:pPr>
            <a:r>
              <a:rPr lang="es-EC"/>
              <a:t>Salinidad en un Estuario Altamente Estratificado</a:t>
            </a:r>
            <a:br>
              <a:rPr lang="es-EC"/>
            </a:br>
            <a:endParaRPr lang="es-EC" sz="1200" b="0"/>
          </a:p>
        </p:txBody>
      </p:sp>
      <p:sp>
        <p:nvSpPr>
          <p:cNvPr id="135173" name="Rectangle 5"/>
          <p:cNvSpPr>
            <a:spLocks noGrp="1" noChangeArrowheads="1"/>
          </p:cNvSpPr>
          <p:nvPr>
            <p:ph type="body" sz="half" idx="1"/>
          </p:nvPr>
        </p:nvSpPr>
        <p:spPr>
          <a:xfrm>
            <a:off x="179388" y="1268413"/>
            <a:ext cx="4248150" cy="4897437"/>
          </a:xfrm>
        </p:spPr>
        <p:txBody>
          <a:bodyPr/>
          <a:lstStyle/>
          <a:p>
            <a:pPr>
              <a:buClr>
                <a:srgbClr val="FF3300"/>
              </a:buClr>
              <a:buSzPct val="75000"/>
              <a:buFont typeface="Wingdings" pitchFamily="2" charset="2"/>
              <a:buChar char="q"/>
            </a:pPr>
            <a:r>
              <a:rPr lang="es-ES" sz="2000"/>
              <a:t>En la parte superior se muestra como una función de la profundidad y distancia a lo largo del estuario, los números indican la ubicación de las estaciones.</a:t>
            </a:r>
          </a:p>
          <a:p>
            <a:pPr>
              <a:buClr>
                <a:srgbClr val="FF3300"/>
              </a:buClr>
              <a:buSzPct val="75000"/>
              <a:buFont typeface="Wingdings" pitchFamily="2" charset="2"/>
              <a:buChar char="q"/>
            </a:pPr>
            <a:r>
              <a:rPr lang="es-ES" sz="2000"/>
              <a:t>En la parte inferior se observan perfiles verticales de salinidad para las estaciones 1 - 4. </a:t>
            </a:r>
          </a:p>
          <a:p>
            <a:pPr>
              <a:buClr>
                <a:srgbClr val="FF3300"/>
              </a:buClr>
              <a:buSzPct val="75000"/>
              <a:buFont typeface="Wingdings" pitchFamily="2" charset="2"/>
              <a:buChar char="q"/>
            </a:pPr>
            <a:r>
              <a:rPr lang="es-ES" sz="2000"/>
              <a:t>La salinidad superficial aumenta de la estación 1 a la estación 4, pero la salinidad del fondo se aproxima a la oceánica en todas las estaciones</a:t>
            </a:r>
            <a:r>
              <a:rPr lang="es-ES" sz="1400"/>
              <a:t>. </a:t>
            </a:r>
          </a:p>
          <a:p>
            <a:pPr>
              <a:buClr>
                <a:srgbClr val="FF3300"/>
              </a:buClr>
              <a:buSzPct val="75000"/>
              <a:buFont typeface="Wingdings" pitchFamily="2" charset="2"/>
              <a:buNone/>
            </a:pPr>
            <a:r>
              <a:rPr lang="es-ES" sz="1000" b="1"/>
              <a:t>Referencia: Physical Oceanography, Matthias Tomczak, 2002. The Flinders University of South Australia</a:t>
            </a:r>
            <a:endParaRPr lang="es-EC" sz="1000" b="1"/>
          </a:p>
        </p:txBody>
      </p:sp>
      <p:pic>
        <p:nvPicPr>
          <p:cNvPr id="135175" name="Picture 7" descr="fig12a1"/>
          <p:cNvPicPr>
            <a:picLocks noChangeAspect="1" noChangeArrowheads="1"/>
          </p:cNvPicPr>
          <p:nvPr>
            <p:ph sz="half" idx="2"/>
          </p:nvPr>
        </p:nvPicPr>
        <p:blipFill>
          <a:blip r:embed="rId2">
            <a:clrChange>
              <a:clrFrom>
                <a:srgbClr val="000000"/>
              </a:clrFrom>
              <a:clrTo>
                <a:srgbClr val="000000">
                  <a:alpha val="0"/>
                </a:srgbClr>
              </a:clrTo>
            </a:clrChange>
          </a:blip>
          <a:srcRect/>
          <a:stretch>
            <a:fillRect/>
          </a:stretch>
        </p:blipFill>
        <p:spPr>
          <a:xfrm>
            <a:off x="4449763" y="1125538"/>
            <a:ext cx="4443412" cy="4751387"/>
          </a:xfrm>
          <a:noFill/>
          <a:ln w="19050">
            <a:solidFill>
              <a:srgbClr val="000000"/>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5" name="4 Marcador de pie de página"/>
          <p:cNvSpPr>
            <a:spLocks noGrp="1"/>
          </p:cNvSpPr>
          <p:nvPr>
            <p:ph type="ftr" sz="quarter" idx="11"/>
          </p:nvPr>
        </p:nvSpPr>
        <p:spPr/>
        <p:txBody>
          <a:bodyPr/>
          <a:lstStyle/>
          <a:p>
            <a:r>
              <a:rPr lang="es-ES" altLang="en-US"/>
              <a:t>José V. Chang Gómez, Ing. M. Sc..</a:t>
            </a:r>
          </a:p>
        </p:txBody>
      </p:sp>
      <p:sp>
        <p:nvSpPr>
          <p:cNvPr id="6" name="5 Marcador de número de diapositiva"/>
          <p:cNvSpPr>
            <a:spLocks noGrp="1"/>
          </p:cNvSpPr>
          <p:nvPr>
            <p:ph type="sldNum" sz="quarter" idx="12"/>
          </p:nvPr>
        </p:nvSpPr>
        <p:spPr/>
        <p:txBody>
          <a:bodyPr/>
          <a:lstStyle/>
          <a:p>
            <a:fld id="{28A8CE9A-795B-43BD-B14D-7624B6683B8A}" type="slidenum">
              <a:rPr lang="es-ES" altLang="en-US"/>
              <a:pPr/>
              <a:t>8</a:t>
            </a:fld>
            <a:endParaRPr lang="es-ES" altLang="en-US"/>
          </a:p>
        </p:txBody>
      </p:sp>
      <p:sp>
        <p:nvSpPr>
          <p:cNvPr id="137218" name="Rectangle 2"/>
          <p:cNvSpPr>
            <a:spLocks noGrp="1" noChangeArrowheads="1"/>
          </p:cNvSpPr>
          <p:nvPr>
            <p:ph type="title"/>
          </p:nvPr>
        </p:nvSpPr>
        <p:spPr/>
        <p:txBody>
          <a:bodyPr/>
          <a:lstStyle/>
          <a:p>
            <a:r>
              <a:rPr lang="es-EC" sz="1400" b="0"/>
              <a:t>Continúa …… </a:t>
            </a:r>
            <a:r>
              <a:rPr lang="es-EC"/>
              <a:t>Estuario Altamente Estratificado</a:t>
            </a:r>
          </a:p>
        </p:txBody>
      </p:sp>
      <p:sp>
        <p:nvSpPr>
          <p:cNvPr id="137219" name="Rectangle 3"/>
          <p:cNvSpPr>
            <a:spLocks noGrp="1" noChangeArrowheads="1"/>
          </p:cNvSpPr>
          <p:nvPr>
            <p:ph type="body" idx="1"/>
          </p:nvPr>
        </p:nvSpPr>
        <p:spPr>
          <a:xfrm>
            <a:off x="250825" y="1196975"/>
            <a:ext cx="8642350" cy="4933950"/>
          </a:xfrm>
        </p:spPr>
        <p:txBody>
          <a:bodyPr/>
          <a:lstStyle/>
          <a:p>
            <a:pPr>
              <a:spcBef>
                <a:spcPct val="50000"/>
              </a:spcBef>
              <a:buClr>
                <a:srgbClr val="FF3300"/>
              </a:buClr>
              <a:buSzPct val="75000"/>
              <a:buFont typeface="Wingdings" pitchFamily="2" charset="2"/>
              <a:buChar char="q"/>
            </a:pPr>
            <a:r>
              <a:rPr lang="es-ES" sz="2000"/>
              <a:t>Ejemplos de este tipo de estuarios son los fiordos, los cuales son generalmente muy profundos y tienen una gran reserva de agua salada debajo de la capa superior. </a:t>
            </a:r>
          </a:p>
          <a:p>
            <a:pPr>
              <a:spcBef>
                <a:spcPct val="50000"/>
              </a:spcBef>
              <a:buClr>
                <a:srgbClr val="FF3300"/>
              </a:buClr>
              <a:buSzPct val="75000"/>
              <a:buFont typeface="Wingdings" pitchFamily="2" charset="2"/>
              <a:buChar char="q"/>
            </a:pPr>
            <a:r>
              <a:rPr lang="es-ES" sz="2000"/>
              <a:t>Los fondos de los ríos moderadamente profundos exhiben con frecuencia este tipo de estratificación durante períodos de flujo débil de los ríos. </a:t>
            </a:r>
          </a:p>
          <a:p>
            <a:pPr>
              <a:spcBef>
                <a:spcPct val="50000"/>
              </a:spcBef>
              <a:buClr>
                <a:srgbClr val="FF3300"/>
              </a:buClr>
              <a:buSzPct val="75000"/>
              <a:buFont typeface="Wingdings" pitchFamily="2" charset="2"/>
              <a:buChar char="q"/>
            </a:pPr>
            <a:r>
              <a:rPr lang="es-ES" sz="2000"/>
              <a:t>El flujo de masa de agua salada hacia arriba conduce a un aumento en la rapidez del flujo en la capa superior. </a:t>
            </a:r>
          </a:p>
          <a:p>
            <a:pPr>
              <a:spcBef>
                <a:spcPct val="50000"/>
              </a:spcBef>
              <a:buClr>
                <a:srgbClr val="FF3300"/>
              </a:buClr>
              <a:buSzPct val="75000"/>
              <a:buFont typeface="Wingdings" pitchFamily="2" charset="2"/>
              <a:buChar char="q"/>
            </a:pPr>
            <a:r>
              <a:rPr lang="es-ES" sz="2000"/>
              <a:t>Este aumento en el transporte de masa en la capa superior puede ser muy significativo, a un grado tal que la salida del río parezca insignificante comparada con la circulación total (Ver Figura adjunta). </a:t>
            </a:r>
          </a:p>
          <a:p>
            <a:pPr>
              <a:spcBef>
                <a:spcPct val="50000"/>
              </a:spcBef>
              <a:buClr>
                <a:srgbClr val="FF3300"/>
              </a:buClr>
              <a:buSzPct val="75000"/>
              <a:buFont typeface="Wingdings" pitchFamily="2" charset="2"/>
              <a:buChar char="q"/>
            </a:pPr>
            <a:r>
              <a:rPr lang="es-ES" sz="2000"/>
              <a:t>Una amplificación de 20 veces el transporte de masa en el mar es muy realista. </a:t>
            </a:r>
            <a:endParaRPr lang="es-EC"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endParaRPr lang="es-ES"/>
          </a:p>
          <a:p>
            <a:endParaRPr lang="es-ES"/>
          </a:p>
          <a:p>
            <a:r>
              <a:rPr lang="es-ES"/>
              <a:t>	</a:t>
            </a:r>
          </a:p>
          <a:p>
            <a:endParaRPr lang="es-ES"/>
          </a:p>
          <a:p>
            <a:r>
              <a:rPr lang="es-ES"/>
              <a:t> </a:t>
            </a:r>
          </a:p>
          <a:p>
            <a:endParaRPr lang="es-ES"/>
          </a:p>
          <a:p>
            <a:endParaRPr lang="es-ES"/>
          </a:p>
          <a:p>
            <a:r>
              <a:rPr lang="es-ES"/>
              <a:t>                                                                                      Curso Procesos Estuarinos</a:t>
            </a:r>
            <a:endParaRPr lang="es-ES" altLang="en-US"/>
          </a:p>
          <a:p>
            <a:endParaRPr lang="es-ES" altLang="en-US"/>
          </a:p>
        </p:txBody>
      </p:sp>
      <p:sp>
        <p:nvSpPr>
          <p:cNvPr id="6" name="5 Marcador de pie de página"/>
          <p:cNvSpPr>
            <a:spLocks noGrp="1"/>
          </p:cNvSpPr>
          <p:nvPr>
            <p:ph type="ftr" sz="quarter" idx="11"/>
          </p:nvPr>
        </p:nvSpPr>
        <p:spPr/>
        <p:txBody>
          <a:bodyPr/>
          <a:lstStyle/>
          <a:p>
            <a:r>
              <a:rPr lang="es-ES" altLang="en-US"/>
              <a:t>José V. Chang Gómez, Ing. M. Sc..</a:t>
            </a:r>
          </a:p>
        </p:txBody>
      </p:sp>
      <p:sp>
        <p:nvSpPr>
          <p:cNvPr id="7" name="6 Marcador de número de diapositiva"/>
          <p:cNvSpPr>
            <a:spLocks noGrp="1"/>
          </p:cNvSpPr>
          <p:nvPr>
            <p:ph type="sldNum" sz="quarter" idx="12"/>
          </p:nvPr>
        </p:nvSpPr>
        <p:spPr/>
        <p:txBody>
          <a:bodyPr/>
          <a:lstStyle/>
          <a:p>
            <a:fld id="{A24E9256-C815-4608-B435-3B87218329FE}" type="slidenum">
              <a:rPr lang="es-ES" altLang="en-US"/>
              <a:pPr/>
              <a:t>9</a:t>
            </a:fld>
            <a:endParaRPr lang="es-ES" altLang="en-US"/>
          </a:p>
        </p:txBody>
      </p:sp>
      <p:sp>
        <p:nvSpPr>
          <p:cNvPr id="139272" name="Rectangle 8"/>
          <p:cNvSpPr>
            <a:spLocks noGrp="1" noChangeArrowheads="1"/>
          </p:cNvSpPr>
          <p:nvPr>
            <p:ph type="title"/>
          </p:nvPr>
        </p:nvSpPr>
        <p:spPr>
          <a:xfrm>
            <a:off x="457200" y="260350"/>
            <a:ext cx="8229600" cy="1008063"/>
          </a:xfrm>
        </p:spPr>
        <p:txBody>
          <a:bodyPr/>
          <a:lstStyle/>
          <a:p>
            <a:r>
              <a:rPr lang="es-EC"/>
              <a:t>Diagrama del Transporte de masa de un Estuario Altamente Estratificado</a:t>
            </a:r>
          </a:p>
        </p:txBody>
      </p:sp>
      <p:sp>
        <p:nvSpPr>
          <p:cNvPr id="139269" name="Rectangle 5"/>
          <p:cNvSpPr>
            <a:spLocks noGrp="1" noChangeArrowheads="1"/>
          </p:cNvSpPr>
          <p:nvPr>
            <p:ph type="body" sz="half" idx="1"/>
          </p:nvPr>
        </p:nvSpPr>
        <p:spPr>
          <a:xfrm>
            <a:off x="0" y="1196975"/>
            <a:ext cx="9144000" cy="2303463"/>
          </a:xfrm>
        </p:spPr>
        <p:txBody>
          <a:bodyPr/>
          <a:lstStyle/>
          <a:p>
            <a:pPr>
              <a:spcBef>
                <a:spcPct val="35000"/>
              </a:spcBef>
              <a:buSzPct val="75000"/>
              <a:buFont typeface="Wingdings" pitchFamily="2" charset="2"/>
              <a:buChar char="q"/>
            </a:pPr>
            <a:r>
              <a:rPr lang="es-ES" sz="2000"/>
              <a:t>La velocidad superficial aumenta de la misma manera, aunque no tan drásticamente, ya que el aumento corriente abajo a lo ancho del estuario compensa en algo el aumento en el transporte de masa. </a:t>
            </a:r>
          </a:p>
          <a:p>
            <a:pPr>
              <a:spcBef>
                <a:spcPct val="35000"/>
              </a:spcBef>
              <a:buSzPct val="75000"/>
              <a:buFont typeface="Wingdings" pitchFamily="2" charset="2"/>
              <a:buChar char="q"/>
            </a:pPr>
            <a:r>
              <a:rPr lang="es-ES" sz="2000"/>
              <a:t>La contribución de agua de río es R. El volumen que sale del estuario en el nivel superior es 10R; éste se compensa con entrada de agua oceánica 9R. La pérdida neta de flujo en el extremo exterior del estuario es por supuesto todavía de sólo 1R.</a:t>
            </a:r>
            <a:r>
              <a:rPr lang="es-EC" sz="2000"/>
              <a:t> </a:t>
            </a:r>
            <a:r>
              <a:rPr lang="es-ES" sz="900" b="1"/>
              <a:t>Referencia: Physical Oceanography, Matthias Tomczak, 2002. The Flinders University of South Australia</a:t>
            </a:r>
            <a:endParaRPr lang="es-EC" sz="900" b="1"/>
          </a:p>
        </p:txBody>
      </p:sp>
      <p:pic>
        <p:nvPicPr>
          <p:cNvPr id="139271" name="Picture 7" descr="fig12a3"/>
          <p:cNvPicPr>
            <a:picLocks noChangeAspect="1" noChangeArrowheads="1"/>
          </p:cNvPicPr>
          <p:nvPr>
            <p:ph sz="half" idx="2"/>
          </p:nvPr>
        </p:nvPicPr>
        <p:blipFill>
          <a:blip r:embed="rId2">
            <a:clrChange>
              <a:clrFrom>
                <a:srgbClr val="000000"/>
              </a:clrFrom>
              <a:clrTo>
                <a:srgbClr val="000000">
                  <a:alpha val="0"/>
                </a:srgbClr>
              </a:clrTo>
            </a:clrChange>
          </a:blip>
          <a:srcRect/>
          <a:stretch>
            <a:fillRect/>
          </a:stretch>
        </p:blipFill>
        <p:spPr>
          <a:xfrm>
            <a:off x="395288" y="3573463"/>
            <a:ext cx="8064500" cy="2592387"/>
          </a:xfrm>
          <a:noFill/>
          <a:ln w="19050">
            <a:solidFill>
              <a:srgbClr val="000000"/>
            </a:solidFill>
          </a:ln>
        </p:spPr>
      </p:pic>
    </p:spTree>
  </p:cSld>
  <p:clrMapOvr>
    <a:masterClrMapping/>
  </p:clrMapOvr>
</p:sld>
</file>

<file path=ppt/theme/theme1.xml><?xml version="1.0" encoding="utf-8"?>
<a:theme xmlns:a="http://schemas.openxmlformats.org/drawingml/2006/main" name="Borde">
  <a:themeElements>
    <a:clrScheme name="Bord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1312</TotalTime>
  <Words>5921</Words>
  <Application>Microsoft PowerPoint</Application>
  <PresentationFormat>Presentación en pantalla (4:3)</PresentationFormat>
  <Paragraphs>755</Paragraphs>
  <Slides>44</Slides>
  <Notes>0</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44</vt:i4>
      </vt:variant>
    </vt:vector>
  </HeadingPairs>
  <TitlesOfParts>
    <vt:vector size="52" baseType="lpstr">
      <vt:lpstr>Arial</vt:lpstr>
      <vt:lpstr>Garamond</vt:lpstr>
      <vt:lpstr>Times New Roman</vt:lpstr>
      <vt:lpstr>Wingdings</vt:lpstr>
      <vt:lpstr>ArialMT</vt:lpstr>
      <vt:lpstr>Symbol</vt:lpstr>
      <vt:lpstr>Borde</vt:lpstr>
      <vt:lpstr>Microsoft Editor de ecuaciones 3.0</vt:lpstr>
      <vt:lpstr>Capitulo 4    Clasificación de Estuarios</vt:lpstr>
      <vt:lpstr>Clasificación de Estuarios: de acuerdo a propiedades de circulación y distribución de salinidad</vt:lpstr>
      <vt:lpstr>Algunas Características: Mezcla /Tipo</vt:lpstr>
      <vt:lpstr>Estuario de Cuña Salina</vt:lpstr>
      <vt:lpstr>Salinidad de un Estuario de Cuña Salina   </vt:lpstr>
      <vt:lpstr>Estuario Altamente Estratificado</vt:lpstr>
      <vt:lpstr>Salinidad en un Estuario Altamente Estratificado </vt:lpstr>
      <vt:lpstr>Continúa …… Estuario Altamente Estratificado</vt:lpstr>
      <vt:lpstr>Diagrama del Transporte de masa de un Estuario Altamente Estratificado</vt:lpstr>
      <vt:lpstr>Estuario ligeramente estratificado</vt:lpstr>
      <vt:lpstr>Salinidad en un Estuario Ligeramente Estratificado</vt:lpstr>
      <vt:lpstr>Estuario mezclado verticalmente</vt:lpstr>
      <vt:lpstr>Salinidad en un estuario mezclado verticalmente</vt:lpstr>
      <vt:lpstr>Clasificación Unificada basada en Salinidad  (1)</vt:lpstr>
      <vt:lpstr>Clasificación Unificada basada en Salinidad  (2)</vt:lpstr>
      <vt:lpstr>Diagrama de clasificación para estuarios basados en la razón salinidad superficial: salinidad del fondo</vt:lpstr>
      <vt:lpstr>Estuarios Inversos</vt:lpstr>
      <vt:lpstr>La salinidad en un estuario inverso</vt:lpstr>
      <vt:lpstr>Combinación de circulación</vt:lpstr>
      <vt:lpstr>Diagrama de Estuario con Combinación de circulación</vt:lpstr>
      <vt:lpstr>Estuarios Intermitentes</vt:lpstr>
      <vt:lpstr>Clasificación de estuarios por mareas</vt:lpstr>
      <vt:lpstr>Clasificación basada en la relación convergencia / fricción.  Referencia: Dyer 1997</vt:lpstr>
      <vt:lpstr>Diapositiva 24</vt:lpstr>
      <vt:lpstr>Clasificación topográfica de estuarios.  Referencia Dyer 1997</vt:lpstr>
      <vt:lpstr>Clasificación topográfica de estuarios …. continuación   Referencia Dyer 1997</vt:lpstr>
      <vt:lpstr>Clasificación morfológica de estuarios: por oleaje</vt:lpstr>
      <vt:lpstr>Clasificación morfológica de estuarios: por oleaje ..continuación</vt:lpstr>
      <vt:lpstr>Clasificación morfológica de estuarios: por mareas</vt:lpstr>
      <vt:lpstr>Clasificación de Stommel </vt:lpstr>
      <vt:lpstr>Clasificación de Pritchard: por estructura de salinidad</vt:lpstr>
      <vt:lpstr>Clasificación de Pritchard: por estructura de salinidad…continuación Estuario altamente estratificado o de cuña salina</vt:lpstr>
      <vt:lpstr>Clasificación de Pritchard: por estructura de salinidad…continuación   Estuarios Tipo B: parcialmente mezclados</vt:lpstr>
      <vt:lpstr>Clasificación de Pritchard: por estructura de salinidad…continuación   Estuarios Tipo B: parcialmente mezclados</vt:lpstr>
      <vt:lpstr>Clasificación de Pritchard: por estructura de salinidad…continuación Estuarios Tipo C: no homogéneos lateralmente; y tipo D: homogéneos </vt:lpstr>
      <vt:lpstr>Clasificación de Pritchard: por estructura de salinidad…continuación Estuarios Tipo C: no homogéneos lateralmente; y tipo D: homogéneos</vt:lpstr>
      <vt:lpstr>Métodos para definir el tipo de estuarios: basados en Índice de Mezcla / Tasa de flujo</vt:lpstr>
      <vt:lpstr>Clasificación de los estuarios por circulación y estructura de salinidad</vt:lpstr>
      <vt:lpstr>Fundamentos para la Clasificación</vt:lpstr>
      <vt:lpstr>Fundamentos para la Clasificación .. continuación</vt:lpstr>
      <vt:lpstr>Diapositiva 41</vt:lpstr>
      <vt:lpstr>Bases del diagrama de Hansen y Rattray</vt:lpstr>
      <vt:lpstr>Diapositiva 43</vt:lpstr>
      <vt:lpstr>Limitaciones del diagrama de Hansen - Rattray</vt:lpstr>
    </vt:vector>
  </TitlesOfParts>
  <Company>fimcm-espol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Capitulo 4 Clases de Estuarios</dc:title>
  <dc:subject>Procesos Estuarinos</dc:subject>
  <dc:creator>Jose V. Chang</dc:creator>
  <dc:description>FIMCM-ESPOL</dc:description>
  <cp:lastModifiedBy>Administrador</cp:lastModifiedBy>
  <cp:revision>77</cp:revision>
  <dcterms:created xsi:type="dcterms:W3CDTF">2004-10-07T05:37:33Z</dcterms:created>
  <dcterms:modified xsi:type="dcterms:W3CDTF">2009-07-31T16:20:51Z</dcterms:modified>
</cp:coreProperties>
</file>