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handoutMasterIdLst>
    <p:handoutMasterId r:id="rId34"/>
  </p:handoutMasterIdLst>
  <p:sldIdLst>
    <p:sldId id="270" r:id="rId2"/>
    <p:sldId id="301" r:id="rId3"/>
    <p:sldId id="272" r:id="rId4"/>
    <p:sldId id="273" r:id="rId5"/>
    <p:sldId id="274" r:id="rId6"/>
    <p:sldId id="302" r:id="rId7"/>
    <p:sldId id="275" r:id="rId8"/>
    <p:sldId id="276" r:id="rId9"/>
    <p:sldId id="303" r:id="rId10"/>
    <p:sldId id="277" r:id="rId11"/>
    <p:sldId id="278" r:id="rId12"/>
    <p:sldId id="280" r:id="rId13"/>
    <p:sldId id="281" r:id="rId14"/>
    <p:sldId id="282" r:id="rId15"/>
    <p:sldId id="283"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B50057-0ED2-4EB8-B440-B8B7C96F2D29}"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2EFBBA-F0F2-40A1-9A4B-7022BDA8E59C}"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914400" y="1524000"/>
            <a:ext cx="7623175" cy="1752600"/>
          </a:xfrm>
        </p:spPr>
        <p:txBody>
          <a:bodyPr/>
          <a:lstStyle>
            <a:lvl1pPr>
              <a:defRPr sz="4000"/>
            </a:lvl1pPr>
          </a:lstStyle>
          <a:p>
            <a:r>
              <a:rPr lang="es-EC" altLang="en-US"/>
              <a:t>Haga clic para cambiar el estilo de título	</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700"/>
            </a:lvl1pPr>
          </a:lstStyle>
          <a:p>
            <a:r>
              <a:rPr lang="es-EC" altLang="en-US"/>
              <a:t>Haga clic para modificar el estilo de subtítulo del patrón</a:t>
            </a:r>
          </a:p>
        </p:txBody>
      </p:sp>
      <p:sp>
        <p:nvSpPr>
          <p:cNvPr id="23556" name="Rectangle 4"/>
          <p:cNvSpPr>
            <a:spLocks noGrp="1" noChangeArrowheads="1"/>
          </p:cNvSpPr>
          <p:nvPr>
            <p:ph type="dt" sz="half" idx="2"/>
          </p:nvPr>
        </p:nvSpPr>
        <p:spPr/>
        <p:txBody>
          <a:bodyPr/>
          <a:lstStyle>
            <a:lvl1pPr>
              <a:defRPr/>
            </a:lvl1pPr>
          </a:lstStyle>
          <a:p>
            <a:r>
              <a:rPr lang="es-EC"/>
              <a:t>Procesos Estuarinos</a:t>
            </a:r>
            <a:endParaRPr lang="es-EC" altLang="en-US"/>
          </a:p>
        </p:txBody>
      </p:sp>
      <p:sp>
        <p:nvSpPr>
          <p:cNvPr id="23557" name="Rectangle 5"/>
          <p:cNvSpPr>
            <a:spLocks noGrp="1" noChangeArrowheads="1"/>
          </p:cNvSpPr>
          <p:nvPr>
            <p:ph type="ftr" sz="quarter" idx="3"/>
          </p:nvPr>
        </p:nvSpPr>
        <p:spPr>
          <a:xfrm>
            <a:off x="3124200" y="6243638"/>
            <a:ext cx="2895600" cy="457200"/>
          </a:xfrm>
        </p:spPr>
        <p:txBody>
          <a:bodyPr/>
          <a:lstStyle>
            <a:lvl1pPr>
              <a:defRPr/>
            </a:lvl1pPr>
          </a:lstStyle>
          <a:p>
            <a:r>
              <a:rPr lang="es-EC" altLang="en-US"/>
              <a:t>José V. Chang, Profesor FIMCM-ESPOL</a:t>
            </a:r>
          </a:p>
        </p:txBody>
      </p:sp>
      <p:sp>
        <p:nvSpPr>
          <p:cNvPr id="23558" name="Rectangle 6"/>
          <p:cNvSpPr>
            <a:spLocks noGrp="1" noChangeArrowheads="1"/>
          </p:cNvSpPr>
          <p:nvPr>
            <p:ph type="sldNum" sz="quarter" idx="4"/>
          </p:nvPr>
        </p:nvSpPr>
        <p:spPr/>
        <p:txBody>
          <a:bodyPr/>
          <a:lstStyle>
            <a:lvl1pPr>
              <a:defRPr/>
            </a:lvl1pPr>
          </a:lstStyle>
          <a:p>
            <a:fld id="{71EF45A6-4E08-49CA-8038-85DC1A1BE09F}" type="slidenum">
              <a:rPr lang="es-EC" altLang="en-US"/>
              <a:pPr/>
              <a:t>‹Nº›</a:t>
            </a:fld>
            <a:endParaRPr lang="es-EC" altLang="en-US"/>
          </a:p>
        </p:txBody>
      </p:sp>
      <p:sp>
        <p:nvSpPr>
          <p:cNvPr id="235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s-ES"/>
          </a:p>
        </p:txBody>
      </p:sp>
      <p:sp>
        <p:nvSpPr>
          <p:cNvPr id="235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B6AE28F1-9D47-498A-9887-100F44036DD7}" type="slidenum">
              <a:rPr lang="es-EC" altLang="en-US"/>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ACA0FFEF-97C5-46B3-8279-0B621A55384F}" type="slidenum">
              <a:rPr lang="es-EC" altLang="en-US"/>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3D869582-0BD3-4240-97E6-8353E7E287B0}" type="slidenum">
              <a:rPr lang="es-EC" altLang="en-US"/>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2A0ACF47-28E2-4D7B-B5FC-74AD9CE03C15}" type="slidenum">
              <a:rPr lang="es-EC" altLang="en-US"/>
              <a:pPr/>
              <a:t>‹Nº›</a:t>
            </a:fld>
            <a:endParaRPr lang="es-EC"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A9055603-CF25-4FCD-A729-E0F241CA8447}" type="slidenum">
              <a:rPr lang="es-EC" altLang="en-US"/>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0E5B00BD-1148-4751-ABBF-A220C7BF5C45}" type="slidenum">
              <a:rPr lang="es-EC" altLang="en-US"/>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C83EEB0C-976F-4088-8B5A-85D90CCBA300}" type="slidenum">
              <a:rPr lang="es-EC" altLang="en-US"/>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5EDE0F37-A004-4121-897D-F28FB181AF83}" type="slidenum">
              <a:rPr lang="es-EC" altLang="en-US"/>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8" name="7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9" name="8 Marcador de número de diapositiva"/>
          <p:cNvSpPr>
            <a:spLocks noGrp="1"/>
          </p:cNvSpPr>
          <p:nvPr>
            <p:ph type="sldNum" sz="quarter" idx="12"/>
          </p:nvPr>
        </p:nvSpPr>
        <p:spPr/>
        <p:txBody>
          <a:bodyPr/>
          <a:lstStyle>
            <a:lvl1pPr>
              <a:defRPr/>
            </a:lvl1pPr>
          </a:lstStyle>
          <a:p>
            <a:fld id="{3D0A8228-B861-47B3-9BCE-1E997D027A27}" type="slidenum">
              <a:rPr lang="es-EC" altLang="en-US"/>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4" name="3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5" name="4 Marcador de número de diapositiva"/>
          <p:cNvSpPr>
            <a:spLocks noGrp="1"/>
          </p:cNvSpPr>
          <p:nvPr>
            <p:ph type="sldNum" sz="quarter" idx="12"/>
          </p:nvPr>
        </p:nvSpPr>
        <p:spPr/>
        <p:txBody>
          <a:bodyPr/>
          <a:lstStyle>
            <a:lvl1pPr>
              <a:defRPr/>
            </a:lvl1pPr>
          </a:lstStyle>
          <a:p>
            <a:fld id="{F6794EEA-69DD-4C98-B739-4159D129085C}" type="slidenum">
              <a:rPr lang="es-EC" altLang="en-US"/>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3" name="2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4" name="3 Marcador de número de diapositiva"/>
          <p:cNvSpPr>
            <a:spLocks noGrp="1"/>
          </p:cNvSpPr>
          <p:nvPr>
            <p:ph type="sldNum" sz="quarter" idx="12"/>
          </p:nvPr>
        </p:nvSpPr>
        <p:spPr/>
        <p:txBody>
          <a:bodyPr/>
          <a:lstStyle>
            <a:lvl1pPr>
              <a:defRPr/>
            </a:lvl1pPr>
          </a:lstStyle>
          <a:p>
            <a:fld id="{C97C3FB5-E33D-4636-BEDF-EA5D38D1A91D}" type="slidenum">
              <a:rPr lang="es-EC" altLang="en-US"/>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BBB5E900-2B89-48BD-9072-A0D7F6B16FB6}" type="slidenum">
              <a:rPr lang="es-EC" altLang="en-US"/>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51B33EDB-B2BA-4640-AD61-BB3B19E9CB35}" type="slidenum">
              <a:rPr lang="es-EC" altLang="en-US"/>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cambiar el estilo de título	</a:t>
            </a:r>
          </a:p>
        </p:txBody>
      </p:sp>
      <p:sp>
        <p:nvSpPr>
          <p:cNvPr id="225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modificar el estilo de texto del patrón</a:t>
            </a:r>
          </a:p>
          <a:p>
            <a:pPr lvl="1"/>
            <a:r>
              <a:rPr lang="es-EC" altLang="en-US" smtClean="0"/>
              <a:t>Segundo nivel</a:t>
            </a:r>
          </a:p>
          <a:p>
            <a:pPr lvl="2"/>
            <a:r>
              <a:rPr lang="es-EC" altLang="en-US" smtClean="0"/>
              <a:t>Tercer nivel</a:t>
            </a:r>
          </a:p>
          <a:p>
            <a:pPr lvl="3"/>
            <a:r>
              <a:rPr lang="es-EC" altLang="en-US" smtClean="0"/>
              <a:t>Cuarto nivel</a:t>
            </a:r>
          </a:p>
          <a:p>
            <a:pPr lvl="4"/>
            <a:r>
              <a:rPr lang="es-EC" altLang="en-US" smtClean="0"/>
              <a:t>Quinto nivel</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r>
              <a:rPr lang="es-EC"/>
              <a:t>Procesos Estuarinos</a:t>
            </a:r>
            <a:endParaRPr lang="es-EC" alt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s-EC" altLang="en-US"/>
              <a:t>José V. Chang, Profesor FIMCM-ESPOL</a:t>
            </a:r>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19E8CB68-DD8F-4FF0-B123-F8F74F66AA29}" type="slidenum">
              <a:rPr lang="es-EC" altLang="en-US"/>
              <a:pPr/>
              <a:t>‹Nº›</a:t>
            </a:fld>
            <a:endParaRPr lang="es-EC" altLang="en-US"/>
          </a:p>
        </p:txBody>
      </p:sp>
      <p:sp>
        <p:nvSpPr>
          <p:cNvPr id="225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s-ES"/>
          </a:p>
        </p:txBody>
      </p:sp>
      <p:sp>
        <p:nvSpPr>
          <p:cNvPr id="225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hf hdr="0"/>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Garamond" pitchFamily="18" charset="0"/>
        </a:defRPr>
      </a:lvl2pPr>
      <a:lvl3pPr algn="l" rtl="0" fontAlgn="base">
        <a:spcBef>
          <a:spcPct val="0"/>
        </a:spcBef>
        <a:spcAft>
          <a:spcPct val="0"/>
        </a:spcAft>
        <a:defRPr sz="3200" b="1">
          <a:solidFill>
            <a:schemeClr val="tx1"/>
          </a:solidFill>
          <a:latin typeface="Garamond" pitchFamily="18" charset="0"/>
        </a:defRPr>
      </a:lvl3pPr>
      <a:lvl4pPr algn="l" rtl="0" fontAlgn="base">
        <a:spcBef>
          <a:spcPct val="0"/>
        </a:spcBef>
        <a:spcAft>
          <a:spcPct val="0"/>
        </a:spcAft>
        <a:defRPr sz="3200" b="1">
          <a:solidFill>
            <a:schemeClr val="tx1"/>
          </a:solidFill>
          <a:latin typeface="Garamond" pitchFamily="18" charset="0"/>
        </a:defRPr>
      </a:lvl4pPr>
      <a:lvl5pPr algn="l" rtl="0" fontAlgn="base">
        <a:spcBef>
          <a:spcPct val="0"/>
        </a:spcBef>
        <a:spcAft>
          <a:spcPct val="0"/>
        </a:spcAft>
        <a:defRPr sz="3200" b="1">
          <a:solidFill>
            <a:schemeClr val="tx1"/>
          </a:solidFill>
          <a:latin typeface="Garamond" pitchFamily="18" charset="0"/>
        </a:defRPr>
      </a:lvl5pPr>
      <a:lvl6pPr marL="457200" algn="l" rtl="0" fontAlgn="base">
        <a:spcBef>
          <a:spcPct val="0"/>
        </a:spcBef>
        <a:spcAft>
          <a:spcPct val="0"/>
        </a:spcAft>
        <a:defRPr sz="3200" b="1">
          <a:solidFill>
            <a:schemeClr val="tx1"/>
          </a:solidFill>
          <a:latin typeface="Garamond" pitchFamily="18" charset="0"/>
        </a:defRPr>
      </a:lvl6pPr>
      <a:lvl7pPr marL="914400" algn="l" rtl="0" fontAlgn="base">
        <a:spcBef>
          <a:spcPct val="0"/>
        </a:spcBef>
        <a:spcAft>
          <a:spcPct val="0"/>
        </a:spcAft>
        <a:defRPr sz="3200" b="1">
          <a:solidFill>
            <a:schemeClr val="tx1"/>
          </a:solidFill>
          <a:latin typeface="Garamond" pitchFamily="18" charset="0"/>
        </a:defRPr>
      </a:lvl7pPr>
      <a:lvl8pPr marL="1371600" algn="l" rtl="0" fontAlgn="base">
        <a:spcBef>
          <a:spcPct val="0"/>
        </a:spcBef>
        <a:spcAft>
          <a:spcPct val="0"/>
        </a:spcAft>
        <a:defRPr sz="3200" b="1">
          <a:solidFill>
            <a:schemeClr val="tx1"/>
          </a:solidFill>
          <a:latin typeface="Garamond" pitchFamily="18" charset="0"/>
        </a:defRPr>
      </a:lvl8pPr>
      <a:lvl9pPr marL="1828800" algn="l" rtl="0" fontAlgn="base">
        <a:spcBef>
          <a:spcPct val="0"/>
        </a:spcBef>
        <a:spcAft>
          <a:spcPct val="0"/>
        </a:spcAft>
        <a:defRPr sz="3200" b="1">
          <a:solidFill>
            <a:schemeClr val="tx1"/>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1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12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BAC4187A-BA28-4F4E-81B2-AEA061BDE6E8}" type="slidenum">
              <a:rPr lang="es-EC" altLang="en-US"/>
              <a:pPr/>
              <a:t>1</a:t>
            </a:fld>
            <a:endParaRPr lang="es-EC" altLang="en-US"/>
          </a:p>
        </p:txBody>
      </p:sp>
      <p:sp>
        <p:nvSpPr>
          <p:cNvPr id="44034" name="Rectangle 2"/>
          <p:cNvSpPr>
            <a:spLocks noGrp="1" noChangeArrowheads="1"/>
          </p:cNvSpPr>
          <p:nvPr>
            <p:ph type="title"/>
          </p:nvPr>
        </p:nvSpPr>
        <p:spPr/>
        <p:txBody>
          <a:bodyPr/>
          <a:lstStyle/>
          <a:p>
            <a:r>
              <a:rPr lang="es-EC" sz="2800"/>
              <a:t>Capítulo 5</a:t>
            </a:r>
            <a:br>
              <a:rPr lang="es-EC" sz="2800"/>
            </a:br>
            <a:r>
              <a:rPr lang="es-EC" sz="2800"/>
              <a:t>Procesos Físicos, Químicos, Geológicos, Biológicos</a:t>
            </a:r>
          </a:p>
        </p:txBody>
      </p:sp>
      <p:sp>
        <p:nvSpPr>
          <p:cNvPr id="44035" name="Rectangle 3"/>
          <p:cNvSpPr>
            <a:spLocks noGrp="1" noChangeArrowheads="1"/>
          </p:cNvSpPr>
          <p:nvPr>
            <p:ph type="body" idx="1"/>
          </p:nvPr>
        </p:nvSpPr>
        <p:spPr>
          <a:xfrm>
            <a:off x="611188" y="1341438"/>
            <a:ext cx="7993062" cy="4464050"/>
          </a:xfrm>
        </p:spPr>
        <p:txBody>
          <a:bodyPr/>
          <a:lstStyle/>
          <a:p>
            <a:pPr marL="457200" indent="-457200">
              <a:buFont typeface="Wingdings" pitchFamily="2" charset="2"/>
              <a:buNone/>
            </a:pPr>
            <a:endParaRPr lang="es-EC" sz="2000" b="1"/>
          </a:p>
          <a:p>
            <a:pPr marL="457200" indent="-457200">
              <a:buFont typeface="Wingdings" pitchFamily="2" charset="2"/>
              <a:buNone/>
            </a:pPr>
            <a:r>
              <a:rPr lang="es-EC" sz="2000" b="1"/>
              <a:t>Tabla de Contenido</a:t>
            </a:r>
            <a:r>
              <a:rPr lang="es-EC" sz="2000"/>
              <a:t> </a:t>
            </a:r>
          </a:p>
          <a:p>
            <a:pPr marL="457200" indent="-457200">
              <a:buFont typeface="Wingdings" pitchFamily="2" charset="2"/>
              <a:buNone/>
            </a:pPr>
            <a:r>
              <a:rPr lang="es-EC"/>
              <a:t>Mezcla de agua dulce y agua salada</a:t>
            </a:r>
          </a:p>
          <a:p>
            <a:pPr marL="457200" indent="-457200">
              <a:buFont typeface="Wingdings" pitchFamily="2" charset="2"/>
              <a:buNone/>
            </a:pPr>
            <a:r>
              <a:rPr lang="es-EC"/>
              <a:t>Fuentes de sedimentos al estuario</a:t>
            </a:r>
          </a:p>
          <a:p>
            <a:pPr marL="457200" indent="-457200">
              <a:buFont typeface="Wingdings" pitchFamily="2" charset="2"/>
              <a:buNone/>
            </a:pPr>
            <a:r>
              <a:rPr lang="es-EC"/>
              <a:t>Factores que afectan la carga de sedimentos en el río</a:t>
            </a:r>
          </a:p>
          <a:p>
            <a:pPr marL="457200" indent="-457200">
              <a:buFont typeface="Wingdings" pitchFamily="2" charset="2"/>
              <a:buNone/>
            </a:pPr>
            <a:r>
              <a:rPr lang="es-EC"/>
              <a:t>Clasificación de los estuarios</a:t>
            </a:r>
          </a:p>
          <a:p>
            <a:pPr marL="457200" indent="-457200">
              <a:buFont typeface="Wingdings" pitchFamily="2" charset="2"/>
              <a:buNone/>
            </a:pPr>
            <a:r>
              <a:rPr lang="es-EC"/>
              <a:t>Características de la carga Estuarina de sedimento</a:t>
            </a:r>
          </a:p>
          <a:p>
            <a:pPr marL="457200" indent="-457200">
              <a:buFont typeface="Wingdings" pitchFamily="2" charset="2"/>
              <a:buNone/>
            </a:pPr>
            <a:r>
              <a:rPr lang="es-EC"/>
              <a:t>Información deseada para muestras del fondo</a:t>
            </a:r>
          </a:p>
          <a:p>
            <a:pPr marL="457200" indent="-457200">
              <a:buFont typeface="Wingdings" pitchFamily="2" charset="2"/>
              <a:buNone/>
            </a:pPr>
            <a:r>
              <a:rPr lang="es-EC"/>
              <a:t>Sedimentos suspendidos y sedimentación en estuarios</a:t>
            </a:r>
          </a:p>
          <a:p>
            <a:pPr marL="457200" indent="-457200">
              <a:buFont typeface="Wingdings" pitchFamily="2" charset="2"/>
              <a:buNone/>
            </a:pPr>
            <a:r>
              <a:rPr lang="es-EC"/>
              <a:t>Efectos de la marea en estuarios </a:t>
            </a:r>
          </a:p>
          <a:p>
            <a:pPr marL="457200" indent="-457200">
              <a:buFont typeface="Wingdings" pitchFamily="2" charset="2"/>
              <a:buNone/>
            </a:pPr>
            <a:r>
              <a:rPr lang="es-EC"/>
              <a:t>Procesos biológicos y químicos </a:t>
            </a:r>
          </a:p>
          <a:p>
            <a:pPr marL="457200" indent="-457200">
              <a:buFont typeface="Wingdings" pitchFamily="2" charset="2"/>
              <a:buNone/>
            </a:pPr>
            <a:r>
              <a:rPr lang="es-EC"/>
              <a:t>Ejercicios</a:t>
            </a:r>
          </a:p>
          <a:p>
            <a:pPr marL="457200" indent="-457200">
              <a:buFont typeface="Wingdings" pitchFamily="2" charset="2"/>
              <a:buNone/>
            </a:pPr>
            <a:endParaRPr lang="es-EC"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r>
              <a:rPr lang="es-EC"/>
              <a:t>Procesos Estuarinos</a:t>
            </a:r>
            <a:endParaRPr lang="es-EC" altLang="en-US"/>
          </a:p>
        </p:txBody>
      </p:sp>
      <p:sp>
        <p:nvSpPr>
          <p:cNvPr id="5" name="3 Marcador de pie de página"/>
          <p:cNvSpPr>
            <a:spLocks noGrp="1"/>
          </p:cNvSpPr>
          <p:nvPr>
            <p:ph type="ftr" sz="quarter" idx="11"/>
          </p:nvPr>
        </p:nvSpPr>
        <p:spPr/>
        <p:txBody>
          <a:bodyPr/>
          <a:lstStyle/>
          <a:p>
            <a:r>
              <a:rPr lang="es-EC" altLang="en-US"/>
              <a:t>José V. Chang, Profesor FIMCM-ESPOL</a:t>
            </a:r>
          </a:p>
        </p:txBody>
      </p:sp>
      <p:sp>
        <p:nvSpPr>
          <p:cNvPr id="6" name="4 Marcador de número de diapositiva"/>
          <p:cNvSpPr>
            <a:spLocks noGrp="1"/>
          </p:cNvSpPr>
          <p:nvPr>
            <p:ph type="sldNum" sz="quarter" idx="12"/>
          </p:nvPr>
        </p:nvSpPr>
        <p:spPr/>
        <p:txBody>
          <a:bodyPr/>
          <a:lstStyle/>
          <a:p>
            <a:fld id="{D481884D-B9A6-482C-89F3-710BB420016B}" type="slidenum">
              <a:rPr lang="es-EC" altLang="en-US"/>
              <a:pPr/>
              <a:t>10</a:t>
            </a:fld>
            <a:endParaRPr lang="es-EC" altLang="en-US"/>
          </a:p>
        </p:txBody>
      </p:sp>
      <p:sp>
        <p:nvSpPr>
          <p:cNvPr id="87042" name="Text Box 2"/>
          <p:cNvSpPr txBox="1">
            <a:spLocks noChangeArrowheads="1"/>
          </p:cNvSpPr>
          <p:nvPr/>
        </p:nvSpPr>
        <p:spPr bwMode="auto">
          <a:xfrm>
            <a:off x="323850" y="1196975"/>
            <a:ext cx="8569325" cy="4578350"/>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s-ES" sz="2000">
                <a:latin typeface="Garamond" pitchFamily="18" charset="0"/>
              </a:rPr>
              <a:t>Clasificación como limo, arena o arcilla</a:t>
            </a:r>
          </a:p>
          <a:p>
            <a:pPr marL="342900" indent="-342900">
              <a:spcBef>
                <a:spcPct val="30000"/>
              </a:spcBef>
              <a:buFont typeface="Wingdings" pitchFamily="2" charset="2"/>
              <a:buAutoNum type="arabicPeriod"/>
            </a:pPr>
            <a:r>
              <a:rPr lang="es-ES" sz="2000">
                <a:latin typeface="Garamond" pitchFamily="18" charset="0"/>
              </a:rPr>
              <a:t>Distribución de tamaño</a:t>
            </a:r>
          </a:p>
          <a:p>
            <a:pPr marL="342900" indent="-342900">
              <a:spcBef>
                <a:spcPct val="30000"/>
              </a:spcBef>
              <a:buFont typeface="Wingdings" pitchFamily="2" charset="2"/>
              <a:buAutoNum type="arabicPeriod"/>
            </a:pPr>
            <a:r>
              <a:rPr lang="es-ES" sz="2000">
                <a:latin typeface="Garamond" pitchFamily="18" charset="0"/>
              </a:rPr>
              <a:t>Composición de los sedimentos</a:t>
            </a:r>
          </a:p>
          <a:p>
            <a:pPr marL="342900" indent="-342900">
              <a:spcBef>
                <a:spcPct val="30000"/>
              </a:spcBef>
              <a:buFont typeface="Wingdings" pitchFamily="2" charset="2"/>
              <a:buAutoNum type="arabicPeriod"/>
            </a:pPr>
            <a:r>
              <a:rPr lang="es-ES" sz="2000">
                <a:latin typeface="Garamond" pitchFamily="18" charset="0"/>
              </a:rPr>
              <a:t>Colocación horizontal de la muestra</a:t>
            </a:r>
          </a:p>
          <a:p>
            <a:pPr marL="342900" indent="-342900">
              <a:spcBef>
                <a:spcPct val="30000"/>
              </a:spcBef>
              <a:buFont typeface="Wingdings" pitchFamily="2" charset="2"/>
              <a:buAutoNum type="arabicPeriod"/>
            </a:pPr>
            <a:r>
              <a:rPr lang="es-ES" sz="2000">
                <a:latin typeface="Garamond" pitchFamily="18" charset="0"/>
              </a:rPr>
              <a:t>Localización vertical de la muestra  </a:t>
            </a:r>
          </a:p>
          <a:p>
            <a:pPr marL="342900" indent="-342900">
              <a:spcBef>
                <a:spcPct val="30000"/>
              </a:spcBef>
            </a:pPr>
            <a:r>
              <a:rPr lang="es-ES" sz="2000" b="1">
                <a:latin typeface="Garamond" pitchFamily="18" charset="0"/>
              </a:rPr>
              <a:t>Una muestra de sedimento es:</a:t>
            </a:r>
          </a:p>
          <a:p>
            <a:pPr marL="800100" lvl="1" indent="-342900">
              <a:spcBef>
                <a:spcPct val="30000"/>
              </a:spcBef>
              <a:buFont typeface="Wingdings" pitchFamily="2" charset="2"/>
              <a:buNone/>
            </a:pPr>
            <a:r>
              <a:rPr lang="es-ES" sz="2000" b="1">
                <a:latin typeface="Garamond" pitchFamily="18" charset="0"/>
              </a:rPr>
              <a:t>Bien ordenada:</a:t>
            </a:r>
            <a:r>
              <a:rPr lang="es-ES" sz="2000">
                <a:latin typeface="Garamond" pitchFamily="18" charset="0"/>
              </a:rPr>
              <a:t> si todas las partículas son del mismo tamaño o 	aproximadamente del mismo tamaño.</a:t>
            </a:r>
          </a:p>
          <a:p>
            <a:pPr marL="800100" lvl="1" indent="-342900">
              <a:spcBef>
                <a:spcPct val="30000"/>
              </a:spcBef>
              <a:buFont typeface="Wingdings" pitchFamily="2" charset="2"/>
              <a:buNone/>
            </a:pPr>
            <a:r>
              <a:rPr lang="es-ES" sz="2000" b="1">
                <a:latin typeface="Garamond" pitchFamily="18" charset="0"/>
              </a:rPr>
              <a:t>Perfectamente ordenada</a:t>
            </a:r>
            <a:r>
              <a:rPr lang="es-ES" sz="2000">
                <a:latin typeface="Garamond" pitchFamily="18" charset="0"/>
              </a:rPr>
              <a:t>: si todas son exactamente iguales.</a:t>
            </a:r>
          </a:p>
          <a:p>
            <a:pPr marL="800100" lvl="1" indent="-342900">
              <a:spcBef>
                <a:spcPct val="30000"/>
              </a:spcBef>
              <a:buFont typeface="Wingdings" pitchFamily="2" charset="2"/>
              <a:buNone/>
            </a:pPr>
            <a:r>
              <a:rPr lang="es-ES" sz="2000" b="1">
                <a:latin typeface="Garamond" pitchFamily="18" charset="0"/>
              </a:rPr>
              <a:t>Bien graduada</a:t>
            </a:r>
            <a:r>
              <a:rPr lang="es-ES" sz="2000">
                <a:latin typeface="Garamond" pitchFamily="18" charset="0"/>
              </a:rPr>
              <a:t>: si hay muchos tamaños diferentes y es una muestra mal 	ordenada</a:t>
            </a:r>
          </a:p>
          <a:p>
            <a:pPr marL="342900" indent="-342900">
              <a:spcBef>
                <a:spcPct val="30000"/>
              </a:spcBef>
              <a:buFontTx/>
              <a:buChar char="-"/>
            </a:pPr>
            <a:endParaRPr lang="es-ES" sz="2000">
              <a:latin typeface="Garamond" pitchFamily="18" charset="0"/>
            </a:endParaRPr>
          </a:p>
        </p:txBody>
      </p:sp>
      <p:sp>
        <p:nvSpPr>
          <p:cNvPr id="87043" name="Rectangle 3"/>
          <p:cNvSpPr>
            <a:spLocks noGrp="1" noChangeArrowheads="1"/>
          </p:cNvSpPr>
          <p:nvPr>
            <p:ph type="title"/>
          </p:nvPr>
        </p:nvSpPr>
        <p:spPr>
          <a:xfrm>
            <a:off x="457200" y="277813"/>
            <a:ext cx="8229600" cy="703262"/>
          </a:xfrm>
        </p:spPr>
        <p:txBody>
          <a:bodyPr/>
          <a:lstStyle/>
          <a:p>
            <a:pPr>
              <a:lnSpc>
                <a:spcPct val="90000"/>
              </a:lnSpc>
            </a:pPr>
            <a:r>
              <a:rPr lang="es-ES" sz="2800"/>
              <a:t>Información deseada para análisis en las muestras del fondo</a:t>
            </a:r>
            <a:r>
              <a:rPr lang="es-ES" sz="2800">
                <a:solidFill>
                  <a:schemeClr val="tx2"/>
                </a:solidFill>
                <a:latin typeface="Arial" charset="0"/>
              </a:rPr>
              <a:t/>
            </a:r>
            <a:br>
              <a:rPr lang="es-ES" sz="2800">
                <a:solidFill>
                  <a:schemeClr val="tx2"/>
                </a:solidFill>
                <a:latin typeface="Arial" charset="0"/>
              </a:rPr>
            </a:br>
            <a:endParaRPr lang="es-EC" sz="2800">
              <a:solidFill>
                <a:schemeClr val="tx2"/>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r>
              <a:rPr lang="es-EC"/>
              <a:t>Procesos Estuarinos</a:t>
            </a:r>
            <a:endParaRPr lang="es-EC" altLang="en-US"/>
          </a:p>
        </p:txBody>
      </p:sp>
      <p:sp>
        <p:nvSpPr>
          <p:cNvPr id="7" name="5 Marcador de pie de página"/>
          <p:cNvSpPr>
            <a:spLocks noGrp="1"/>
          </p:cNvSpPr>
          <p:nvPr>
            <p:ph type="ftr" sz="quarter" idx="11"/>
          </p:nvPr>
        </p:nvSpPr>
        <p:spPr/>
        <p:txBody>
          <a:bodyPr/>
          <a:lstStyle/>
          <a:p>
            <a:r>
              <a:rPr lang="es-EC" altLang="en-US"/>
              <a:t>José V. Chang, Profesor FIMCM-ESPOL</a:t>
            </a:r>
          </a:p>
        </p:txBody>
      </p:sp>
      <p:sp>
        <p:nvSpPr>
          <p:cNvPr id="8" name="6 Marcador de número de diapositiva"/>
          <p:cNvSpPr>
            <a:spLocks noGrp="1"/>
          </p:cNvSpPr>
          <p:nvPr>
            <p:ph type="sldNum" sz="quarter" idx="12"/>
          </p:nvPr>
        </p:nvSpPr>
        <p:spPr/>
        <p:txBody>
          <a:bodyPr/>
          <a:lstStyle/>
          <a:p>
            <a:fld id="{95B4C428-ACCE-4089-A416-6DBB42514400}" type="slidenum">
              <a:rPr lang="es-EC" altLang="en-US"/>
              <a:pPr/>
              <a:t>11</a:t>
            </a:fld>
            <a:endParaRPr lang="es-EC" altLang="en-US"/>
          </a:p>
        </p:txBody>
      </p:sp>
      <p:sp>
        <p:nvSpPr>
          <p:cNvPr id="88066" name="Text Box 2"/>
          <p:cNvSpPr txBox="1">
            <a:spLocks noChangeArrowheads="1"/>
          </p:cNvSpPr>
          <p:nvPr/>
        </p:nvSpPr>
        <p:spPr bwMode="auto">
          <a:xfrm>
            <a:off x="179388" y="981075"/>
            <a:ext cx="8785225" cy="1266825"/>
          </a:xfrm>
          <a:prstGeom prst="rect">
            <a:avLst/>
          </a:prstGeom>
          <a:noFill/>
          <a:ln w="9525">
            <a:noFill/>
            <a:miter lim="800000"/>
            <a:headEnd/>
            <a:tailEnd/>
          </a:ln>
          <a:effectLst/>
        </p:spPr>
        <p:txBody>
          <a:bodyPr>
            <a:spAutoFit/>
          </a:bodyPr>
          <a:lstStyle/>
          <a:p>
            <a:pPr>
              <a:spcBef>
                <a:spcPct val="30000"/>
              </a:spcBef>
              <a:buSzPct val="75000"/>
              <a:buFont typeface="Wingdings" pitchFamily="2" charset="2"/>
              <a:buChar char="q"/>
            </a:pPr>
            <a:r>
              <a:rPr lang="es-ES" sz="2000">
                <a:latin typeface="Garamond" pitchFamily="18" charset="0"/>
              </a:rPr>
              <a:t> </a:t>
            </a:r>
          </a:p>
          <a:p>
            <a:pPr>
              <a:spcBef>
                <a:spcPct val="50000"/>
              </a:spcBef>
              <a:buFontTx/>
              <a:buChar char="-"/>
            </a:pPr>
            <a:endParaRPr lang="es-ES" sz="2000">
              <a:latin typeface="Garamond" pitchFamily="18" charset="0"/>
            </a:endParaRPr>
          </a:p>
          <a:p>
            <a:pPr>
              <a:spcBef>
                <a:spcPct val="50000"/>
              </a:spcBef>
              <a:buFontTx/>
              <a:buChar char="-"/>
            </a:pPr>
            <a:endParaRPr lang="es-ES"/>
          </a:p>
        </p:txBody>
      </p:sp>
      <p:sp>
        <p:nvSpPr>
          <p:cNvPr id="88067" name="Rectangle 3"/>
          <p:cNvSpPr>
            <a:spLocks noGrp="1" noChangeArrowheads="1"/>
          </p:cNvSpPr>
          <p:nvPr>
            <p:ph type="title"/>
          </p:nvPr>
        </p:nvSpPr>
        <p:spPr>
          <a:xfrm>
            <a:off x="539750" y="277813"/>
            <a:ext cx="8147050" cy="487362"/>
          </a:xfrm>
        </p:spPr>
        <p:txBody>
          <a:bodyPr/>
          <a:lstStyle/>
          <a:p>
            <a:r>
              <a:rPr lang="es-ES" sz="2800"/>
              <a:t>Sólidos suspendidos y sedimentos en estuarios</a:t>
            </a:r>
            <a:br>
              <a:rPr lang="es-ES" sz="2800"/>
            </a:br>
            <a:endParaRPr lang="es-EC" sz="2800"/>
          </a:p>
        </p:txBody>
      </p:sp>
      <p:sp>
        <p:nvSpPr>
          <p:cNvPr id="88068" name="Rectangle 4"/>
          <p:cNvSpPr>
            <a:spLocks noGrp="1" noChangeArrowheads="1"/>
          </p:cNvSpPr>
          <p:nvPr>
            <p:ph type="body" sz="half" idx="1"/>
          </p:nvPr>
        </p:nvSpPr>
        <p:spPr>
          <a:xfrm>
            <a:off x="250825" y="908050"/>
            <a:ext cx="8642350" cy="3168650"/>
          </a:xfrm>
        </p:spPr>
        <p:txBody>
          <a:bodyPr/>
          <a:lstStyle/>
          <a:p>
            <a:pPr>
              <a:lnSpc>
                <a:spcPct val="90000"/>
              </a:lnSpc>
              <a:spcBef>
                <a:spcPct val="30000"/>
              </a:spcBef>
              <a:buClrTx/>
              <a:buSzPct val="75000"/>
              <a:buFont typeface="Wingdings" pitchFamily="2" charset="2"/>
              <a:buChar char="q"/>
            </a:pPr>
            <a:r>
              <a:rPr lang="es-ES" sz="2000"/>
              <a:t>Partículas ligeras no se asientan y son transportadas por el mar.</a:t>
            </a:r>
          </a:p>
          <a:p>
            <a:pPr>
              <a:lnSpc>
                <a:spcPct val="90000"/>
              </a:lnSpc>
              <a:spcBef>
                <a:spcPct val="30000"/>
              </a:spcBef>
              <a:buClrTx/>
              <a:buSzPct val="75000"/>
              <a:buFont typeface="Wingdings" pitchFamily="2" charset="2"/>
              <a:buChar char="q"/>
            </a:pPr>
            <a:r>
              <a:rPr lang="es-ES" sz="2000"/>
              <a:t> En estuarios de tipo B pasan muy poco tiempo en la capa superior que en un tipo A.</a:t>
            </a:r>
          </a:p>
          <a:p>
            <a:pPr>
              <a:lnSpc>
                <a:spcPct val="90000"/>
              </a:lnSpc>
              <a:spcBef>
                <a:spcPct val="30000"/>
              </a:spcBef>
              <a:buClrTx/>
              <a:buSzPct val="75000"/>
              <a:buFont typeface="Wingdings" pitchFamily="2" charset="2"/>
              <a:buChar char="q"/>
            </a:pPr>
            <a:r>
              <a:rPr lang="es-ES" sz="2000"/>
              <a:t> Las partículas pesadas se asientan al fondo muy rápidamente y no se mueven.</a:t>
            </a:r>
          </a:p>
          <a:p>
            <a:pPr>
              <a:lnSpc>
                <a:spcPct val="90000"/>
              </a:lnSpc>
              <a:spcBef>
                <a:spcPct val="0"/>
              </a:spcBef>
              <a:buClrTx/>
              <a:buSzPct val="75000"/>
              <a:buFont typeface="Wingdings" pitchFamily="2" charset="2"/>
              <a:buChar char="q"/>
            </a:pPr>
            <a:r>
              <a:rPr lang="es-ES"/>
              <a:t>  </a:t>
            </a:r>
            <a:r>
              <a:rPr lang="es-ES" sz="2000"/>
              <a:t>Las partículas medias van hacia la desembocadura pero estas se mezclan en la capa inferior y son transportadas hacia la cabecera.</a:t>
            </a:r>
          </a:p>
          <a:p>
            <a:pPr>
              <a:lnSpc>
                <a:spcPct val="90000"/>
              </a:lnSpc>
              <a:spcBef>
                <a:spcPct val="0"/>
              </a:spcBef>
              <a:buClrTx/>
              <a:buSzPct val="75000"/>
              <a:buFont typeface="Wingdings" pitchFamily="2" charset="2"/>
              <a:buChar char="q"/>
            </a:pPr>
            <a:r>
              <a:rPr lang="es-ES" sz="2000"/>
              <a:t>  Por lo tanto, hay partículas pequeñas en la capa superior y partículas grandes en la capa inferior.</a:t>
            </a:r>
          </a:p>
          <a:p>
            <a:pPr>
              <a:lnSpc>
                <a:spcPct val="90000"/>
              </a:lnSpc>
              <a:spcBef>
                <a:spcPct val="0"/>
              </a:spcBef>
              <a:buClrTx/>
              <a:buSzPct val="75000"/>
              <a:buFont typeface="Wingdings" pitchFamily="2" charset="2"/>
              <a:buChar char="q"/>
            </a:pPr>
            <a:r>
              <a:rPr lang="es-ES" sz="2000"/>
              <a:t>  El diámetro promedio de las partículas cambian con las mareas y la profundidad del estuario.</a:t>
            </a:r>
          </a:p>
          <a:p>
            <a:pPr>
              <a:lnSpc>
                <a:spcPct val="90000"/>
              </a:lnSpc>
              <a:buFont typeface="Wingdings" pitchFamily="2" charset="2"/>
              <a:buNone/>
            </a:pPr>
            <a:endParaRPr lang="es-EC" sz="1600"/>
          </a:p>
        </p:txBody>
      </p:sp>
      <p:pic>
        <p:nvPicPr>
          <p:cNvPr id="88070" name="Picture 6"/>
          <p:cNvPicPr>
            <a:picLocks noChangeAspect="1" noChangeArrowheads="1"/>
          </p:cNvPicPr>
          <p:nvPr>
            <p:ph sz="half" idx="2"/>
          </p:nvPr>
        </p:nvPicPr>
        <p:blipFill>
          <a:blip r:embed="rId2">
            <a:lum bright="-6000" contrast="6000"/>
          </a:blip>
          <a:srcRect/>
          <a:stretch>
            <a:fillRect/>
          </a:stretch>
        </p:blipFill>
        <p:spPr>
          <a:xfrm>
            <a:off x="2925763" y="3941763"/>
            <a:ext cx="3292475" cy="2189162"/>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fecha"/>
          <p:cNvSpPr>
            <a:spLocks noGrp="1"/>
          </p:cNvSpPr>
          <p:nvPr>
            <p:ph type="dt" sz="half" idx="10"/>
          </p:nvPr>
        </p:nvSpPr>
        <p:spPr/>
        <p:txBody>
          <a:bodyPr/>
          <a:lstStyle/>
          <a:p>
            <a:r>
              <a:rPr lang="es-EC"/>
              <a:t>Procesos Estuarinos</a:t>
            </a:r>
            <a:endParaRPr lang="es-EC" altLang="en-US"/>
          </a:p>
        </p:txBody>
      </p:sp>
      <p:sp>
        <p:nvSpPr>
          <p:cNvPr id="6" name="3 Marcador de pie de página"/>
          <p:cNvSpPr>
            <a:spLocks noGrp="1"/>
          </p:cNvSpPr>
          <p:nvPr>
            <p:ph type="ftr" sz="quarter" idx="11"/>
          </p:nvPr>
        </p:nvSpPr>
        <p:spPr/>
        <p:txBody>
          <a:bodyPr/>
          <a:lstStyle/>
          <a:p>
            <a:r>
              <a:rPr lang="es-EC" altLang="en-US"/>
              <a:t>José V. Chang, Profesor FIMCM-ESPOL</a:t>
            </a:r>
          </a:p>
        </p:txBody>
      </p:sp>
      <p:sp>
        <p:nvSpPr>
          <p:cNvPr id="7" name="4 Marcador de número de diapositiva"/>
          <p:cNvSpPr>
            <a:spLocks noGrp="1"/>
          </p:cNvSpPr>
          <p:nvPr>
            <p:ph type="sldNum" sz="quarter" idx="12"/>
          </p:nvPr>
        </p:nvSpPr>
        <p:spPr/>
        <p:txBody>
          <a:bodyPr/>
          <a:lstStyle/>
          <a:p>
            <a:fld id="{3AB3AA30-7B45-47B8-B326-B7147BF3636E}" type="slidenum">
              <a:rPr lang="es-EC" altLang="en-US"/>
              <a:pPr/>
              <a:t>12</a:t>
            </a:fld>
            <a:endParaRPr lang="es-EC" altLang="en-US"/>
          </a:p>
        </p:txBody>
      </p:sp>
      <p:sp>
        <p:nvSpPr>
          <p:cNvPr id="90114" name="Text Box 2"/>
          <p:cNvSpPr txBox="1">
            <a:spLocks noChangeArrowheads="1"/>
          </p:cNvSpPr>
          <p:nvPr/>
        </p:nvSpPr>
        <p:spPr bwMode="auto">
          <a:xfrm>
            <a:off x="395288" y="836613"/>
            <a:ext cx="8497887" cy="1403350"/>
          </a:xfrm>
          <a:prstGeom prst="rect">
            <a:avLst/>
          </a:prstGeom>
          <a:noFill/>
          <a:ln w="9525">
            <a:noFill/>
            <a:miter lim="800000"/>
            <a:headEnd/>
            <a:tailEnd/>
          </a:ln>
          <a:effectLst/>
        </p:spPr>
        <p:txBody>
          <a:bodyPr>
            <a:spAutoFit/>
          </a:bodyPr>
          <a:lstStyle/>
          <a:p>
            <a:pPr>
              <a:spcBef>
                <a:spcPct val="30000"/>
              </a:spcBef>
            </a:pPr>
            <a:r>
              <a:rPr lang="es-ES" sz="2000">
                <a:latin typeface="Garamond" pitchFamily="18" charset="0"/>
              </a:rPr>
              <a:t>Tiene un mínimo de sólidos de suspensión en la profundidad de la picnoclina, debido a la coagulación, precipitación y absorción.</a:t>
            </a:r>
          </a:p>
          <a:p>
            <a:pPr>
              <a:spcBef>
                <a:spcPct val="30000"/>
              </a:spcBef>
              <a:buFontTx/>
              <a:buChar char="-"/>
            </a:pPr>
            <a:r>
              <a:rPr lang="es-ES" sz="2000">
                <a:latin typeface="Garamond" pitchFamily="18" charset="0"/>
              </a:rPr>
              <a:t> En la capa superior las partículas no encuentran agua de mar, en la capa interfacial se encuentran con el agua mar.</a:t>
            </a:r>
          </a:p>
        </p:txBody>
      </p:sp>
      <p:pic>
        <p:nvPicPr>
          <p:cNvPr id="90115" name="Picture 3"/>
          <p:cNvPicPr>
            <a:picLocks noChangeAspect="1" noChangeArrowheads="1"/>
          </p:cNvPicPr>
          <p:nvPr/>
        </p:nvPicPr>
        <p:blipFill>
          <a:blip r:embed="rId2">
            <a:lum bright="-18000" contrast="54000"/>
          </a:blip>
          <a:srcRect/>
          <a:stretch>
            <a:fillRect/>
          </a:stretch>
        </p:blipFill>
        <p:spPr bwMode="auto">
          <a:xfrm>
            <a:off x="2411413" y="2205038"/>
            <a:ext cx="4505325" cy="3971925"/>
          </a:xfrm>
          <a:prstGeom prst="rect">
            <a:avLst/>
          </a:prstGeom>
          <a:noFill/>
        </p:spPr>
      </p:pic>
      <p:sp>
        <p:nvSpPr>
          <p:cNvPr id="90116" name="Rectangle 4"/>
          <p:cNvSpPr>
            <a:spLocks noGrp="1" noChangeArrowheads="1"/>
          </p:cNvSpPr>
          <p:nvPr>
            <p:ph type="title"/>
          </p:nvPr>
        </p:nvSpPr>
        <p:spPr>
          <a:xfrm>
            <a:off x="457200" y="277813"/>
            <a:ext cx="8229600" cy="703262"/>
          </a:xfrm>
        </p:spPr>
        <p:txBody>
          <a:bodyPr/>
          <a:lstStyle/>
          <a:p>
            <a:r>
              <a:rPr lang="es-ES" sz="2800"/>
              <a:t>El estuario de tipo A </a:t>
            </a:r>
            <a:br>
              <a:rPr lang="es-ES" sz="2800"/>
            </a:br>
            <a:endParaRPr lang="es-EC"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r>
              <a:rPr lang="es-EC"/>
              <a:t>Procesos Estuarinos</a:t>
            </a:r>
            <a:endParaRPr lang="es-EC" altLang="en-US"/>
          </a:p>
        </p:txBody>
      </p:sp>
      <p:sp>
        <p:nvSpPr>
          <p:cNvPr id="5" name="2 Marcador de pie de página"/>
          <p:cNvSpPr>
            <a:spLocks noGrp="1"/>
          </p:cNvSpPr>
          <p:nvPr>
            <p:ph type="ftr" sz="quarter" idx="11"/>
          </p:nvPr>
        </p:nvSpPr>
        <p:spPr/>
        <p:txBody>
          <a:bodyPr/>
          <a:lstStyle/>
          <a:p>
            <a:r>
              <a:rPr lang="es-EC" altLang="en-US"/>
              <a:t>José V. Chang, Profesor FIMCM-ESPOL</a:t>
            </a:r>
          </a:p>
        </p:txBody>
      </p:sp>
      <p:sp>
        <p:nvSpPr>
          <p:cNvPr id="6" name="3 Marcador de número de diapositiva"/>
          <p:cNvSpPr>
            <a:spLocks noGrp="1"/>
          </p:cNvSpPr>
          <p:nvPr>
            <p:ph type="sldNum" sz="quarter" idx="12"/>
          </p:nvPr>
        </p:nvSpPr>
        <p:spPr/>
        <p:txBody>
          <a:bodyPr/>
          <a:lstStyle/>
          <a:p>
            <a:fld id="{B3039F72-81C9-49AB-A8EE-86E4D2284D1F}" type="slidenum">
              <a:rPr lang="es-EC" altLang="en-US"/>
              <a:pPr/>
              <a:t>13</a:t>
            </a:fld>
            <a:endParaRPr lang="es-EC" altLang="en-US"/>
          </a:p>
        </p:txBody>
      </p:sp>
      <p:sp>
        <p:nvSpPr>
          <p:cNvPr id="91138" name="Text Box 2"/>
          <p:cNvSpPr txBox="1">
            <a:spLocks noChangeArrowheads="1"/>
          </p:cNvSpPr>
          <p:nvPr/>
        </p:nvSpPr>
        <p:spPr bwMode="auto">
          <a:xfrm>
            <a:off x="468313" y="260350"/>
            <a:ext cx="8135937" cy="2428875"/>
          </a:xfrm>
          <a:prstGeom prst="rect">
            <a:avLst/>
          </a:prstGeom>
          <a:noFill/>
          <a:ln w="9525">
            <a:noFill/>
            <a:miter lim="800000"/>
            <a:headEnd/>
            <a:tailEnd/>
          </a:ln>
          <a:effectLst/>
        </p:spPr>
        <p:txBody>
          <a:bodyPr>
            <a:spAutoFit/>
          </a:bodyPr>
          <a:lstStyle/>
          <a:p>
            <a:pPr>
              <a:spcBef>
                <a:spcPct val="50000"/>
              </a:spcBef>
            </a:pPr>
            <a:r>
              <a:rPr lang="es-ES"/>
              <a:t>El estuario de tipo </a:t>
            </a:r>
            <a:r>
              <a:rPr lang="es-ES" b="1"/>
              <a:t>B.</a:t>
            </a:r>
          </a:p>
          <a:p>
            <a:pPr>
              <a:spcBef>
                <a:spcPct val="50000"/>
              </a:spcBef>
              <a:buFontTx/>
              <a:buChar char="-"/>
            </a:pPr>
            <a:r>
              <a:rPr lang="es-ES"/>
              <a:t> Tiene un máximo de material suspendido a la profundidad de la picnoclina.  Debido a organismos y materias orgánicas y a la velocidad vertical del agua.</a:t>
            </a:r>
          </a:p>
          <a:p>
            <a:pPr>
              <a:spcBef>
                <a:spcPct val="50000"/>
              </a:spcBef>
              <a:buFontTx/>
              <a:buChar char="-"/>
            </a:pPr>
            <a:r>
              <a:rPr lang="es-ES"/>
              <a:t> Este tipo de estuario presenta mucha sal en la capa superior, entonces la coagulación, precipitación y absorción han ocurrido antes de estar en este lugar del estuario.</a:t>
            </a:r>
          </a:p>
          <a:p>
            <a:pPr>
              <a:spcBef>
                <a:spcPct val="50000"/>
              </a:spcBef>
              <a:buFontTx/>
              <a:buChar char="-"/>
            </a:pPr>
            <a:r>
              <a:rPr lang="es-ES"/>
              <a:t> La densidad de materias inorgánicas es &gt; a la densidad del mar  </a:t>
            </a:r>
          </a:p>
        </p:txBody>
      </p:sp>
      <p:pic>
        <p:nvPicPr>
          <p:cNvPr id="91139" name="Picture 3"/>
          <p:cNvPicPr>
            <a:picLocks noChangeAspect="1" noChangeArrowheads="1"/>
          </p:cNvPicPr>
          <p:nvPr/>
        </p:nvPicPr>
        <p:blipFill>
          <a:blip r:embed="rId2">
            <a:lum bright="-12000" contrast="42000"/>
          </a:blip>
          <a:srcRect/>
          <a:stretch>
            <a:fillRect/>
          </a:stretch>
        </p:blipFill>
        <p:spPr bwMode="auto">
          <a:xfrm>
            <a:off x="2268538" y="2913063"/>
            <a:ext cx="4032250" cy="31146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fecha"/>
          <p:cNvSpPr>
            <a:spLocks noGrp="1"/>
          </p:cNvSpPr>
          <p:nvPr>
            <p:ph type="dt" sz="half" idx="10"/>
          </p:nvPr>
        </p:nvSpPr>
        <p:spPr/>
        <p:txBody>
          <a:bodyPr/>
          <a:lstStyle/>
          <a:p>
            <a:r>
              <a:rPr lang="es-EC"/>
              <a:t>Procesos Estuarinos</a:t>
            </a:r>
            <a:endParaRPr lang="es-EC" altLang="en-US"/>
          </a:p>
        </p:txBody>
      </p:sp>
      <p:sp>
        <p:nvSpPr>
          <p:cNvPr id="8" name="2 Marcador de pie de página"/>
          <p:cNvSpPr>
            <a:spLocks noGrp="1"/>
          </p:cNvSpPr>
          <p:nvPr>
            <p:ph type="ftr" sz="quarter" idx="11"/>
          </p:nvPr>
        </p:nvSpPr>
        <p:spPr/>
        <p:txBody>
          <a:bodyPr/>
          <a:lstStyle/>
          <a:p>
            <a:r>
              <a:rPr lang="es-EC" altLang="en-US"/>
              <a:t>José V. Chang, Profesor FIMCM-ESPOL</a:t>
            </a:r>
          </a:p>
        </p:txBody>
      </p:sp>
      <p:sp>
        <p:nvSpPr>
          <p:cNvPr id="9" name="3 Marcador de número de diapositiva"/>
          <p:cNvSpPr>
            <a:spLocks noGrp="1"/>
          </p:cNvSpPr>
          <p:nvPr>
            <p:ph type="sldNum" sz="quarter" idx="12"/>
          </p:nvPr>
        </p:nvSpPr>
        <p:spPr/>
        <p:txBody>
          <a:bodyPr/>
          <a:lstStyle/>
          <a:p>
            <a:fld id="{3BBD60E3-C3F5-4CB9-AAB9-664A712C863A}" type="slidenum">
              <a:rPr lang="es-EC" altLang="en-US"/>
              <a:pPr/>
              <a:t>14</a:t>
            </a:fld>
            <a:endParaRPr lang="es-EC" altLang="en-US"/>
          </a:p>
        </p:txBody>
      </p:sp>
      <p:sp>
        <p:nvSpPr>
          <p:cNvPr id="92162" name="Text Box 2"/>
          <p:cNvSpPr txBox="1">
            <a:spLocks noChangeArrowheads="1"/>
          </p:cNvSpPr>
          <p:nvPr/>
        </p:nvSpPr>
        <p:spPr bwMode="auto">
          <a:xfrm>
            <a:off x="827088" y="981075"/>
            <a:ext cx="7561262" cy="366713"/>
          </a:xfrm>
          <a:prstGeom prst="rect">
            <a:avLst/>
          </a:prstGeom>
          <a:noFill/>
          <a:ln w="9525">
            <a:noFill/>
            <a:miter lim="800000"/>
            <a:headEnd/>
            <a:tailEnd/>
          </a:ln>
          <a:effectLst/>
        </p:spPr>
        <p:txBody>
          <a:bodyPr>
            <a:spAutoFit/>
          </a:bodyPr>
          <a:lstStyle/>
          <a:p>
            <a:pPr>
              <a:spcBef>
                <a:spcPct val="50000"/>
              </a:spcBef>
            </a:pPr>
            <a:endParaRPr lang="es-ES"/>
          </a:p>
        </p:txBody>
      </p:sp>
      <p:sp>
        <p:nvSpPr>
          <p:cNvPr id="92163" name="Text Box 3"/>
          <p:cNvSpPr txBox="1">
            <a:spLocks noChangeArrowheads="1"/>
          </p:cNvSpPr>
          <p:nvPr/>
        </p:nvSpPr>
        <p:spPr bwMode="auto">
          <a:xfrm>
            <a:off x="755650" y="620713"/>
            <a:ext cx="7561263" cy="4216400"/>
          </a:xfrm>
          <a:prstGeom prst="rect">
            <a:avLst/>
          </a:prstGeom>
          <a:noFill/>
          <a:ln w="9525">
            <a:noFill/>
            <a:miter lim="800000"/>
            <a:headEnd/>
            <a:tailEnd/>
          </a:ln>
          <a:effectLst/>
        </p:spPr>
        <p:txBody>
          <a:bodyPr>
            <a:spAutoFit/>
          </a:bodyPr>
          <a:lstStyle/>
          <a:p>
            <a:pPr>
              <a:spcBef>
                <a:spcPct val="50000"/>
              </a:spcBef>
              <a:buFontTx/>
              <a:buChar char="-"/>
            </a:pPr>
            <a:r>
              <a:rPr lang="es-ES"/>
              <a:t> La velocidad ayuda a impedir el asentamiento de las partículas orgánicas y de los organismos.</a:t>
            </a:r>
          </a:p>
          <a:p>
            <a:pPr>
              <a:spcBef>
                <a:spcPct val="50000"/>
              </a:spcBef>
              <a:buFontTx/>
              <a:buChar char="-"/>
            </a:pPr>
            <a:r>
              <a:rPr lang="es-ES"/>
              <a:t> En los tipos de estuarios A y B existe resuspensión de partículas de fondo debido a las velocidades de marea es fuerte y fricción del fondo es mucha.</a:t>
            </a:r>
          </a:p>
          <a:p>
            <a:pPr>
              <a:spcBef>
                <a:spcPct val="50000"/>
              </a:spcBef>
              <a:buFontTx/>
              <a:buChar char="-"/>
            </a:pPr>
            <a:r>
              <a:rPr lang="es-ES"/>
              <a:t> Se puede calcular la velocidad vertical w, con la ecuación de balance de masa asumiendo que la densidad es constante o usando una velocidad promedio para una sección transversal.</a:t>
            </a:r>
          </a:p>
          <a:p>
            <a:pPr>
              <a:spcBef>
                <a:spcPct val="50000"/>
              </a:spcBef>
              <a:buFontTx/>
              <a:buChar char="-"/>
            </a:pPr>
            <a:endParaRPr lang="es-ES"/>
          </a:p>
          <a:p>
            <a:pPr>
              <a:spcBef>
                <a:spcPct val="50000"/>
              </a:spcBef>
            </a:pPr>
            <a:endParaRPr lang="es-ES"/>
          </a:p>
          <a:p>
            <a:pPr>
              <a:spcBef>
                <a:spcPct val="50000"/>
              </a:spcBef>
            </a:pPr>
            <a:r>
              <a:rPr lang="es-ES"/>
              <a:t>- Si no hay cambios de salinidad en y, se puede usar </a:t>
            </a:r>
          </a:p>
          <a:p>
            <a:pPr>
              <a:spcBef>
                <a:spcPct val="50000"/>
              </a:spcBef>
              <a:buFontTx/>
              <a:buChar char="-"/>
            </a:pPr>
            <a:endParaRPr lang="es-ES"/>
          </a:p>
        </p:txBody>
      </p:sp>
      <p:pic>
        <p:nvPicPr>
          <p:cNvPr id="92164" name="Picture 4"/>
          <p:cNvPicPr>
            <a:picLocks noChangeAspect="1" noChangeArrowheads="1"/>
          </p:cNvPicPr>
          <p:nvPr/>
        </p:nvPicPr>
        <p:blipFill>
          <a:blip r:embed="rId2">
            <a:lum bright="-6000" contrast="24000"/>
          </a:blip>
          <a:srcRect/>
          <a:stretch>
            <a:fillRect/>
          </a:stretch>
        </p:blipFill>
        <p:spPr bwMode="auto">
          <a:xfrm>
            <a:off x="3059113" y="3213100"/>
            <a:ext cx="2519362" cy="630238"/>
          </a:xfrm>
          <a:prstGeom prst="rect">
            <a:avLst/>
          </a:prstGeom>
          <a:noFill/>
        </p:spPr>
      </p:pic>
      <p:pic>
        <p:nvPicPr>
          <p:cNvPr id="92165" name="Picture 5"/>
          <p:cNvPicPr>
            <a:picLocks noChangeAspect="1" noChangeArrowheads="1"/>
          </p:cNvPicPr>
          <p:nvPr/>
        </p:nvPicPr>
        <p:blipFill>
          <a:blip r:embed="rId3">
            <a:lum bright="-6000" contrast="12000"/>
          </a:blip>
          <a:srcRect/>
          <a:stretch>
            <a:fillRect/>
          </a:stretch>
        </p:blipFill>
        <p:spPr bwMode="auto">
          <a:xfrm>
            <a:off x="3203575" y="4437063"/>
            <a:ext cx="2520950" cy="715962"/>
          </a:xfrm>
          <a:prstGeom prst="rect">
            <a:avLst/>
          </a:prstGeom>
          <a:noFill/>
        </p:spPr>
      </p:pic>
      <p:sp>
        <p:nvSpPr>
          <p:cNvPr id="92166" name="Text Box 6"/>
          <p:cNvSpPr txBox="1">
            <a:spLocks noChangeArrowheads="1"/>
          </p:cNvSpPr>
          <p:nvPr/>
        </p:nvSpPr>
        <p:spPr bwMode="auto">
          <a:xfrm>
            <a:off x="827088" y="5300663"/>
            <a:ext cx="7705725" cy="641350"/>
          </a:xfrm>
          <a:prstGeom prst="rect">
            <a:avLst/>
          </a:prstGeom>
          <a:noFill/>
          <a:ln w="9525">
            <a:noFill/>
            <a:miter lim="800000"/>
            <a:headEnd/>
            <a:tailEnd/>
          </a:ln>
          <a:effectLst/>
        </p:spPr>
        <p:txBody>
          <a:bodyPr>
            <a:spAutoFit/>
          </a:bodyPr>
          <a:lstStyle/>
          <a:p>
            <a:pPr>
              <a:spcBef>
                <a:spcPct val="50000"/>
              </a:spcBef>
            </a:pPr>
            <a:r>
              <a:rPr lang="es-ES"/>
              <a:t>- Donde: U es la velocidad prom de marea, b es el ancho y varía con la profundidad, W es la velocidad promedio vertical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r>
              <a:rPr lang="es-EC"/>
              <a:t>Procesos Estuarinos</a:t>
            </a:r>
            <a:endParaRPr lang="es-EC" altLang="en-US"/>
          </a:p>
        </p:txBody>
      </p:sp>
      <p:sp>
        <p:nvSpPr>
          <p:cNvPr id="7" name="5 Marcador de pie de página"/>
          <p:cNvSpPr>
            <a:spLocks noGrp="1"/>
          </p:cNvSpPr>
          <p:nvPr>
            <p:ph type="ftr" sz="quarter" idx="11"/>
          </p:nvPr>
        </p:nvSpPr>
        <p:spPr/>
        <p:txBody>
          <a:bodyPr/>
          <a:lstStyle/>
          <a:p>
            <a:r>
              <a:rPr lang="es-EC" altLang="en-US"/>
              <a:t>José V. Chang, Profesor FIMCM-ESPOL</a:t>
            </a:r>
          </a:p>
        </p:txBody>
      </p:sp>
      <p:sp>
        <p:nvSpPr>
          <p:cNvPr id="8" name="6 Marcador de número de diapositiva"/>
          <p:cNvSpPr>
            <a:spLocks noGrp="1"/>
          </p:cNvSpPr>
          <p:nvPr>
            <p:ph type="sldNum" sz="quarter" idx="12"/>
          </p:nvPr>
        </p:nvSpPr>
        <p:spPr/>
        <p:txBody>
          <a:bodyPr/>
          <a:lstStyle/>
          <a:p>
            <a:fld id="{C5421D57-D7EB-41C2-8F2C-C3867BE4D525}" type="slidenum">
              <a:rPr lang="es-EC" altLang="en-US"/>
              <a:pPr/>
              <a:t>15</a:t>
            </a:fld>
            <a:endParaRPr lang="es-EC" altLang="en-US"/>
          </a:p>
        </p:txBody>
      </p:sp>
      <p:sp>
        <p:nvSpPr>
          <p:cNvPr id="93186" name="Text Box 2"/>
          <p:cNvSpPr txBox="1">
            <a:spLocks noChangeArrowheads="1"/>
          </p:cNvSpPr>
          <p:nvPr/>
        </p:nvSpPr>
        <p:spPr bwMode="auto">
          <a:xfrm>
            <a:off x="250825" y="692150"/>
            <a:ext cx="8642350" cy="2151063"/>
          </a:xfrm>
          <a:prstGeom prst="rect">
            <a:avLst/>
          </a:prstGeom>
          <a:noFill/>
          <a:ln w="9525">
            <a:noFill/>
            <a:miter lim="800000"/>
            <a:headEnd/>
            <a:tailEnd/>
          </a:ln>
          <a:effectLst/>
        </p:spPr>
        <p:txBody>
          <a:bodyPr>
            <a:spAutoFit/>
          </a:bodyPr>
          <a:lstStyle/>
          <a:p>
            <a:pPr algn="just">
              <a:spcBef>
                <a:spcPct val="25000"/>
              </a:spcBef>
            </a:pPr>
            <a:r>
              <a:rPr lang="es-MX">
                <a:latin typeface="Garamond" pitchFamily="18" charset="0"/>
                <a:cs typeface="Times New Roman" pitchFamily="18" charset="0"/>
              </a:rPr>
              <a:t>Las relaciones entre la amplitud, corrientes de marea y la salinidad son interesantes en un estuario de tipo B.  Si el estuario tiene una profundidad y un largo adecuado, entonces es posible que la marea produzca un sistema de ondas estacionarias o un seiche. </a:t>
            </a:r>
          </a:p>
          <a:p>
            <a:pPr algn="just">
              <a:spcBef>
                <a:spcPct val="25000"/>
              </a:spcBef>
            </a:pPr>
            <a:r>
              <a:rPr lang="es-MX">
                <a:latin typeface="Garamond" pitchFamily="18" charset="0"/>
                <a:cs typeface="Times New Roman" pitchFamily="18" charset="0"/>
              </a:rPr>
              <a:t>Generalmente el nodo está en la desembocadura y el antinodo está en la cabecera, pero en estuarios largos varios nodos pueden existir. </a:t>
            </a:r>
          </a:p>
          <a:p>
            <a:pPr algn="just">
              <a:spcBef>
                <a:spcPct val="25000"/>
              </a:spcBef>
            </a:pPr>
            <a:r>
              <a:rPr lang="es-MX">
                <a:latin typeface="Garamond" pitchFamily="18" charset="0"/>
                <a:cs typeface="Times New Roman" pitchFamily="18" charset="0"/>
              </a:rPr>
              <a:t>En el caso 1, hay una reflexión total (X=1), y hay un solo nodo en la desembocadura y la amplitud de la marea aumenta hacia la cabecera.</a:t>
            </a:r>
            <a:endParaRPr lang="es-ES">
              <a:latin typeface="Garamond" pitchFamily="18" charset="0"/>
            </a:endParaRPr>
          </a:p>
        </p:txBody>
      </p:sp>
      <p:sp>
        <p:nvSpPr>
          <p:cNvPr id="93190" name="Rectangle 6"/>
          <p:cNvSpPr>
            <a:spLocks noGrp="1" noChangeArrowheads="1"/>
          </p:cNvSpPr>
          <p:nvPr>
            <p:ph type="title"/>
          </p:nvPr>
        </p:nvSpPr>
        <p:spPr>
          <a:xfrm>
            <a:off x="457200" y="188913"/>
            <a:ext cx="8218488" cy="431800"/>
          </a:xfrm>
        </p:spPr>
        <p:txBody>
          <a:bodyPr/>
          <a:lstStyle/>
          <a:p>
            <a:r>
              <a:rPr lang="es-MX" sz="2800"/>
              <a:t>Efectos de la marea en los estuarios</a:t>
            </a:r>
            <a:br>
              <a:rPr lang="es-MX" sz="2800"/>
            </a:br>
            <a:r>
              <a:rPr lang="es-MX" sz="2800"/>
              <a:t/>
            </a:r>
            <a:br>
              <a:rPr lang="es-MX" sz="2800"/>
            </a:br>
            <a:endParaRPr lang="es-EC" sz="2800"/>
          </a:p>
        </p:txBody>
      </p:sp>
      <p:sp>
        <p:nvSpPr>
          <p:cNvPr id="93188" name="Rectangle 4"/>
          <p:cNvSpPr>
            <a:spLocks noGrp="1" noChangeArrowheads="1"/>
          </p:cNvSpPr>
          <p:nvPr>
            <p:ph type="body" sz="half" idx="1"/>
          </p:nvPr>
        </p:nvSpPr>
        <p:spPr/>
        <p:txBody>
          <a:bodyPr/>
          <a:lstStyle/>
          <a:p>
            <a:pPr>
              <a:buFont typeface="Wingdings" pitchFamily="2" charset="2"/>
              <a:buNone/>
            </a:pPr>
            <a:endParaRPr lang="es-EC" sz="1600"/>
          </a:p>
          <a:p>
            <a:pPr>
              <a:buFont typeface="Wingdings" pitchFamily="2" charset="2"/>
              <a:buNone/>
            </a:pPr>
            <a:endParaRPr lang="es-EC" b="1"/>
          </a:p>
        </p:txBody>
      </p:sp>
      <p:graphicFrame>
        <p:nvGraphicFramePr>
          <p:cNvPr id="93192" name="Object 8"/>
          <p:cNvGraphicFramePr>
            <a:graphicFrameLocks noChangeAspect="1"/>
          </p:cNvGraphicFramePr>
          <p:nvPr>
            <p:ph sz="half" idx="2"/>
          </p:nvPr>
        </p:nvGraphicFramePr>
        <p:xfrm>
          <a:off x="611188" y="2924175"/>
          <a:ext cx="7848600" cy="3384550"/>
        </p:xfrm>
        <a:graphic>
          <a:graphicData uri="http://schemas.openxmlformats.org/presentationml/2006/ole">
            <p:oleObj spid="_x0000_s93192" name="Dibujo" r:id="rId3" imgW="2332800" imgH="1706400" progId="FLW3Drawing">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fecha"/>
          <p:cNvSpPr>
            <a:spLocks noGrp="1"/>
          </p:cNvSpPr>
          <p:nvPr>
            <p:ph type="dt" sz="half" idx="10"/>
          </p:nvPr>
        </p:nvSpPr>
        <p:spPr/>
        <p:txBody>
          <a:bodyPr/>
          <a:lstStyle/>
          <a:p>
            <a:r>
              <a:rPr lang="es-EC"/>
              <a:t>Procesos Estuarinos</a:t>
            </a:r>
            <a:endParaRPr lang="es-EC" altLang="en-US"/>
          </a:p>
        </p:txBody>
      </p:sp>
      <p:sp>
        <p:nvSpPr>
          <p:cNvPr id="6" name="3 Marcador de pie de página"/>
          <p:cNvSpPr>
            <a:spLocks noGrp="1"/>
          </p:cNvSpPr>
          <p:nvPr>
            <p:ph type="ftr" sz="quarter" idx="11"/>
          </p:nvPr>
        </p:nvSpPr>
        <p:spPr/>
        <p:txBody>
          <a:bodyPr/>
          <a:lstStyle/>
          <a:p>
            <a:r>
              <a:rPr lang="es-EC" altLang="en-US"/>
              <a:t>José V. Chang, Profesor FIMCM-ESPOL</a:t>
            </a:r>
          </a:p>
        </p:txBody>
      </p:sp>
      <p:sp>
        <p:nvSpPr>
          <p:cNvPr id="7" name="4 Marcador de número de diapositiva"/>
          <p:cNvSpPr>
            <a:spLocks noGrp="1"/>
          </p:cNvSpPr>
          <p:nvPr>
            <p:ph type="sldNum" sz="quarter" idx="12"/>
          </p:nvPr>
        </p:nvSpPr>
        <p:spPr/>
        <p:txBody>
          <a:bodyPr/>
          <a:lstStyle/>
          <a:p>
            <a:fld id="{23EB0810-799D-46DC-AE18-343987BEC6FC}" type="slidenum">
              <a:rPr lang="es-EC" altLang="en-US"/>
              <a:pPr/>
              <a:t>16</a:t>
            </a:fld>
            <a:endParaRPr lang="es-EC" altLang="en-US"/>
          </a:p>
        </p:txBody>
      </p:sp>
      <p:sp>
        <p:nvSpPr>
          <p:cNvPr id="95234" name="Text Box 2"/>
          <p:cNvSpPr txBox="1">
            <a:spLocks noChangeArrowheads="1"/>
          </p:cNvSpPr>
          <p:nvPr/>
        </p:nvSpPr>
        <p:spPr bwMode="auto">
          <a:xfrm>
            <a:off x="539750" y="1125538"/>
            <a:ext cx="8280400" cy="3111500"/>
          </a:xfrm>
          <a:prstGeom prst="rect">
            <a:avLst/>
          </a:prstGeom>
          <a:noFill/>
          <a:ln w="9525">
            <a:noFill/>
            <a:miter lim="800000"/>
            <a:headEnd/>
            <a:tailEnd/>
          </a:ln>
          <a:effectLst/>
        </p:spPr>
        <p:txBody>
          <a:bodyPr>
            <a:spAutoFit/>
          </a:bodyPr>
          <a:lstStyle/>
          <a:p>
            <a:pPr algn="just">
              <a:spcBef>
                <a:spcPct val="25000"/>
              </a:spcBef>
            </a:pPr>
            <a:r>
              <a:rPr lang="es-MX" sz="2000">
                <a:latin typeface="Garamond" pitchFamily="18" charset="0"/>
                <a:cs typeface="Times New Roman" pitchFamily="18" charset="0"/>
              </a:rPr>
              <a:t>Si la profundidad es una constante:</a:t>
            </a:r>
          </a:p>
          <a:p>
            <a:pPr algn="just">
              <a:spcBef>
                <a:spcPct val="25000"/>
              </a:spcBef>
            </a:pPr>
            <a:r>
              <a:rPr lang="es-MX" sz="2000">
                <a:latin typeface="Garamond" pitchFamily="18" charset="0"/>
                <a:cs typeface="Times New Roman" pitchFamily="18" charset="0"/>
              </a:rPr>
              <a:t>H3=0, H2=2Hi, H1=2Hi; donde H i es la altura de la onda incidente =2Ai.</a:t>
            </a:r>
          </a:p>
          <a:p>
            <a:pPr algn="just">
              <a:spcBef>
                <a:spcPct val="25000"/>
              </a:spcBef>
            </a:pPr>
            <a:r>
              <a:rPr lang="es-MX" sz="2000">
                <a:latin typeface="Garamond" pitchFamily="18" charset="0"/>
                <a:cs typeface="Times New Roman" pitchFamily="18" charset="0"/>
              </a:rPr>
              <a:t>La corriente máxima ocurre en la desembocadura, y está desfasada 90° de la amplitud, porque....</a:t>
            </a:r>
          </a:p>
          <a:p>
            <a:pPr algn="just">
              <a:spcBef>
                <a:spcPct val="50000"/>
              </a:spcBef>
            </a:pPr>
            <a:r>
              <a:rPr lang="es-MX" sz="2000">
                <a:latin typeface="Garamond" pitchFamily="18" charset="0"/>
                <a:cs typeface="Times New Roman" pitchFamily="18" charset="0"/>
              </a:rPr>
              <a:t>U s= ((2Ai C s) h) sen K s X sen WT </a:t>
            </a:r>
          </a:p>
          <a:p>
            <a:pPr algn="just">
              <a:spcBef>
                <a:spcPct val="30000"/>
              </a:spcBef>
            </a:pPr>
            <a:r>
              <a:rPr lang="es-MX" sz="2000">
                <a:latin typeface="Garamond" pitchFamily="18" charset="0"/>
                <a:cs typeface="Times New Roman" pitchFamily="18" charset="0"/>
              </a:rPr>
              <a:t>= ((2Ai(g (h+t))E(1/2)/h sen K s X sen WT;</a:t>
            </a:r>
          </a:p>
          <a:p>
            <a:pPr algn="just">
              <a:spcBef>
                <a:spcPct val="30000"/>
              </a:spcBef>
            </a:pPr>
            <a:r>
              <a:rPr lang="es-MX" sz="2000">
                <a:latin typeface="Garamond" pitchFamily="18" charset="0"/>
                <a:cs typeface="Times New Roman" pitchFamily="18" charset="0"/>
              </a:rPr>
              <a:t>N= 2Ai cos K s X cos WT, pero K=2pi/L, y L =4Lb,</a:t>
            </a:r>
          </a:p>
          <a:p>
            <a:pPr algn="just">
              <a:spcBef>
                <a:spcPct val="30000"/>
              </a:spcBef>
            </a:pPr>
            <a:r>
              <a:rPr lang="es-MX" sz="2000">
                <a:latin typeface="Garamond" pitchFamily="18" charset="0"/>
                <a:cs typeface="Times New Roman" pitchFamily="18" charset="0"/>
              </a:rPr>
              <a:t>Entonces, cos (KX)= cos (p i * X)/(2* L b)</a:t>
            </a:r>
            <a:endParaRPr lang="es-ES" sz="2000">
              <a:latin typeface="Garamond" pitchFamily="18" charset="0"/>
            </a:endParaRPr>
          </a:p>
        </p:txBody>
      </p:sp>
      <p:sp>
        <p:nvSpPr>
          <p:cNvPr id="95236" name="Rectangle 4"/>
          <p:cNvSpPr>
            <a:spLocks noGrp="1" noChangeArrowheads="1"/>
          </p:cNvSpPr>
          <p:nvPr>
            <p:ph type="title"/>
          </p:nvPr>
        </p:nvSpPr>
        <p:spPr>
          <a:xfrm>
            <a:off x="457200" y="277813"/>
            <a:ext cx="8002588" cy="630237"/>
          </a:xfrm>
        </p:spPr>
        <p:txBody>
          <a:bodyPr/>
          <a:lstStyle/>
          <a:p>
            <a:r>
              <a:rPr lang="es-MX" sz="2800"/>
              <a:t>Efectos de la marea en los estuarios ....</a:t>
            </a:r>
            <a:r>
              <a:rPr lang="es-MX" sz="1400"/>
              <a:t>continuación</a:t>
            </a:r>
            <a:r>
              <a:rPr lang="es-MX" sz="2800"/>
              <a:t/>
            </a:r>
            <a:br>
              <a:rPr lang="es-MX" sz="2800"/>
            </a:br>
            <a:r>
              <a:rPr lang="es-MX" sz="2800" b="0"/>
              <a:t/>
            </a:r>
            <a:br>
              <a:rPr lang="es-MX" sz="2800" b="0"/>
            </a:br>
            <a:endParaRPr lang="es-EC" sz="2800" b="0"/>
          </a:p>
        </p:txBody>
      </p:sp>
      <p:sp>
        <p:nvSpPr>
          <p:cNvPr id="95235" name="Rectangle 3"/>
          <p:cNvSpPr>
            <a:spLocks noGrp="1" noChangeArrowheads="1"/>
          </p:cNvSpPr>
          <p:nvPr>
            <p:ph type="body" idx="4294967295"/>
          </p:nvPr>
        </p:nvSpPr>
        <p:spPr>
          <a:xfrm>
            <a:off x="0" y="1600200"/>
            <a:ext cx="8229600" cy="4530725"/>
          </a:xfrm>
        </p:spPr>
        <p:txBody>
          <a:bodyPr/>
          <a:lstStyle/>
          <a:p>
            <a:endParaRPr lang="es-EC"/>
          </a:p>
          <a:p>
            <a:endParaRPr lang="es-EC"/>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0D9CB9EB-F3D4-44C6-B65D-7E046E1D323C}" type="slidenum">
              <a:rPr lang="es-EC" altLang="en-US"/>
              <a:pPr/>
              <a:t>17</a:t>
            </a:fld>
            <a:endParaRPr lang="es-EC" altLang="en-US"/>
          </a:p>
        </p:txBody>
      </p:sp>
      <p:sp>
        <p:nvSpPr>
          <p:cNvPr id="96258" name="Text Box 2"/>
          <p:cNvSpPr txBox="1">
            <a:spLocks noChangeArrowheads="1"/>
          </p:cNvSpPr>
          <p:nvPr/>
        </p:nvSpPr>
        <p:spPr bwMode="auto">
          <a:xfrm>
            <a:off x="250825" y="3644900"/>
            <a:ext cx="8534400" cy="1587500"/>
          </a:xfrm>
          <a:prstGeom prst="rect">
            <a:avLst/>
          </a:prstGeom>
          <a:noFill/>
          <a:ln w="9525">
            <a:noFill/>
            <a:miter lim="800000"/>
            <a:headEnd/>
            <a:tailEnd/>
          </a:ln>
          <a:effectLst/>
        </p:spPr>
        <p:txBody>
          <a:bodyPr>
            <a:spAutoFit/>
          </a:bodyPr>
          <a:lstStyle/>
          <a:p>
            <a:pPr algn="just">
              <a:spcBef>
                <a:spcPct val="30000"/>
              </a:spcBef>
            </a:pPr>
            <a:r>
              <a:rPr lang="es-MX" sz="2000">
                <a:latin typeface="Garamond" pitchFamily="18" charset="0"/>
                <a:cs typeface="Times New Roman" pitchFamily="18" charset="0"/>
              </a:rPr>
              <a:t>AU1=0;</a:t>
            </a:r>
          </a:p>
          <a:p>
            <a:pPr algn="just">
              <a:spcBef>
                <a:spcPct val="30000"/>
              </a:spcBef>
            </a:pPr>
            <a:r>
              <a:rPr lang="es-MX" sz="2000">
                <a:latin typeface="Garamond" pitchFamily="18" charset="0"/>
                <a:cs typeface="Times New Roman" pitchFamily="18" charset="0"/>
              </a:rPr>
              <a:t>AU2=(2(A i C s)/h) cos((p i * X2)/(2 * L b)</a:t>
            </a:r>
          </a:p>
          <a:p>
            <a:pPr algn="just">
              <a:spcBef>
                <a:spcPct val="30000"/>
              </a:spcBef>
            </a:pPr>
            <a:r>
              <a:rPr lang="es-MX" sz="2000">
                <a:latin typeface="Garamond" pitchFamily="18" charset="0"/>
                <a:cs typeface="Times New Roman" pitchFamily="18" charset="0"/>
              </a:rPr>
              <a:t>=2Ai(((g (h+2 *A i cos ((p i *X2)/(2*L b))(E ½))/h * cos ((p i * X2)/(2 * L b));</a:t>
            </a:r>
          </a:p>
          <a:p>
            <a:pPr algn="just">
              <a:spcBef>
                <a:spcPct val="30000"/>
              </a:spcBef>
            </a:pPr>
            <a:r>
              <a:rPr lang="es-MX" sz="2000">
                <a:latin typeface="Garamond" pitchFamily="18" charset="0"/>
                <a:cs typeface="Times New Roman" pitchFamily="18" charset="0"/>
              </a:rPr>
              <a:t>AU3=(2A</a:t>
            </a:r>
            <a:r>
              <a:rPr lang="es-MX" sz="2000" baseline="-25000">
                <a:latin typeface="Garamond" pitchFamily="18" charset="0"/>
                <a:cs typeface="Times New Roman" pitchFamily="18" charset="0"/>
              </a:rPr>
              <a:t>0</a:t>
            </a:r>
            <a:r>
              <a:rPr lang="es-MX" sz="2000">
                <a:latin typeface="Garamond" pitchFamily="18" charset="0"/>
                <a:cs typeface="Times New Roman" pitchFamily="18" charset="0"/>
              </a:rPr>
              <a:t> * C s)/h)-((2Ai (g (h+2Ai))(E ½))/h</a:t>
            </a:r>
            <a:endParaRPr lang="es-ES" sz="2000">
              <a:latin typeface="Garamond" pitchFamily="18" charset="0"/>
              <a:cs typeface="Times New Roman" pitchFamily="18" charset="0"/>
            </a:endParaRPr>
          </a:p>
        </p:txBody>
      </p:sp>
      <p:graphicFrame>
        <p:nvGraphicFramePr>
          <p:cNvPr id="96259" name="Object 3"/>
          <p:cNvGraphicFramePr>
            <a:graphicFrameLocks noChangeAspect="1"/>
          </p:cNvGraphicFramePr>
          <p:nvPr>
            <p:ph sz="half" idx="1"/>
          </p:nvPr>
        </p:nvGraphicFramePr>
        <p:xfrm>
          <a:off x="539750" y="1052513"/>
          <a:ext cx="7993063" cy="2089150"/>
        </p:xfrm>
        <a:graphic>
          <a:graphicData uri="http://schemas.openxmlformats.org/presentationml/2006/ole">
            <p:oleObj spid="_x0000_s96259" name="Dibujo" r:id="rId3" imgW="2332800" imgH="608400" progId="FLW3Drawing">
              <p:embed/>
            </p:oleObj>
          </a:graphicData>
        </a:graphic>
      </p:graphicFrame>
      <p:sp>
        <p:nvSpPr>
          <p:cNvPr id="96260" name="Rectangle 4"/>
          <p:cNvSpPr>
            <a:spLocks noGrp="1" noChangeArrowheads="1"/>
          </p:cNvSpPr>
          <p:nvPr>
            <p:ph type="title"/>
          </p:nvPr>
        </p:nvSpPr>
        <p:spPr>
          <a:xfrm>
            <a:off x="457200" y="277813"/>
            <a:ext cx="8229600" cy="630237"/>
          </a:xfrm>
        </p:spPr>
        <p:txBody>
          <a:bodyPr/>
          <a:lstStyle/>
          <a:p>
            <a:r>
              <a:rPr lang="es-MX" sz="2800"/>
              <a:t>Efectos de la marea en los estuarios</a:t>
            </a:r>
            <a:r>
              <a:rPr lang="es-MX" b="0"/>
              <a:t> </a:t>
            </a:r>
            <a:r>
              <a:rPr lang="es-MX" sz="1400"/>
              <a:t>.. continuación</a:t>
            </a:r>
            <a:endParaRPr lang="es-EC"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191D1630-D1F4-4C72-B99C-DDEA3CBFEF1E}" type="slidenum">
              <a:rPr lang="es-EC" altLang="en-US"/>
              <a:pPr/>
              <a:t>18</a:t>
            </a:fld>
            <a:endParaRPr lang="es-EC" altLang="en-US"/>
          </a:p>
        </p:txBody>
      </p:sp>
      <p:sp>
        <p:nvSpPr>
          <p:cNvPr id="97282" name="Text Box 2"/>
          <p:cNvSpPr txBox="1">
            <a:spLocks noChangeArrowheads="1"/>
          </p:cNvSpPr>
          <p:nvPr/>
        </p:nvSpPr>
        <p:spPr bwMode="auto">
          <a:xfrm>
            <a:off x="3419475" y="1052513"/>
            <a:ext cx="5400675" cy="5089525"/>
          </a:xfrm>
          <a:prstGeom prst="rect">
            <a:avLst/>
          </a:prstGeom>
          <a:noFill/>
          <a:ln w="9525">
            <a:noFill/>
            <a:miter lim="800000"/>
            <a:headEnd/>
            <a:tailEnd/>
          </a:ln>
          <a:effectLst/>
        </p:spPr>
        <p:txBody>
          <a:bodyPr>
            <a:spAutoFit/>
          </a:bodyPr>
          <a:lstStyle/>
          <a:p>
            <a:pPr algn="just"/>
            <a:r>
              <a:rPr lang="es-MX" sz="2000">
                <a:latin typeface="Garamond" pitchFamily="18" charset="0"/>
                <a:cs typeface="Times New Roman" pitchFamily="18" charset="0"/>
              </a:rPr>
              <a:t>Cuando no hay ninguna reflexión (X=0), la onda de la marea es solamente progresiva. En este caso toda la energía de la marea está disipada antes de la reflexión. </a:t>
            </a:r>
          </a:p>
          <a:p>
            <a:pPr algn="just">
              <a:spcBef>
                <a:spcPct val="35000"/>
              </a:spcBef>
            </a:pPr>
            <a:r>
              <a:rPr lang="es-MX" sz="2000">
                <a:latin typeface="Garamond" pitchFamily="18" charset="0"/>
                <a:cs typeface="Times New Roman" pitchFamily="18" charset="0"/>
              </a:rPr>
              <a:t>En este caso toda la amplitud de la marea y la magnitud de las corrientes disminuye hacia la cabecera por la fricción. </a:t>
            </a:r>
          </a:p>
          <a:p>
            <a:pPr algn="just">
              <a:spcBef>
                <a:spcPct val="35000"/>
              </a:spcBef>
            </a:pPr>
            <a:r>
              <a:rPr lang="es-MX" sz="2000">
                <a:latin typeface="Garamond" pitchFamily="18" charset="0"/>
                <a:cs typeface="Times New Roman" pitchFamily="18" charset="0"/>
              </a:rPr>
              <a:t>Como el ancho y la profundidad del estuario se reducen, la amplitud tiende a aumentar por convergencia, pero a disminuir por fricción. </a:t>
            </a:r>
          </a:p>
          <a:p>
            <a:pPr algn="just">
              <a:spcBef>
                <a:spcPct val="35000"/>
              </a:spcBef>
            </a:pPr>
            <a:r>
              <a:rPr lang="es-MX" sz="2000">
                <a:latin typeface="Garamond" pitchFamily="18" charset="0"/>
                <a:cs typeface="Times New Roman" pitchFamily="18" charset="0"/>
              </a:rPr>
              <a:t>Esta amplificación junto con una marea de amplitud grande puede producir una oleada de marea.</a:t>
            </a:r>
          </a:p>
          <a:p>
            <a:pPr algn="just">
              <a:spcBef>
                <a:spcPct val="35000"/>
              </a:spcBef>
            </a:pPr>
            <a:r>
              <a:rPr lang="es-MX" sz="2000">
                <a:latin typeface="Garamond" pitchFamily="18" charset="0"/>
                <a:cs typeface="Times New Roman" pitchFamily="18" charset="0"/>
              </a:rPr>
              <a:t> En estuarios largos y bajos varias ondas tidales pueden estar presente en el mismo momento.</a:t>
            </a:r>
          </a:p>
          <a:p>
            <a:pPr algn="just"/>
            <a:endParaRPr lang="es-MX" sz="2000">
              <a:latin typeface="Garamond" pitchFamily="18" charset="0"/>
              <a:cs typeface="Times New Roman" pitchFamily="18" charset="0"/>
            </a:endParaRPr>
          </a:p>
        </p:txBody>
      </p:sp>
      <p:sp>
        <p:nvSpPr>
          <p:cNvPr id="97288" name="Rectangle 8"/>
          <p:cNvSpPr>
            <a:spLocks noGrp="1" noChangeArrowheads="1"/>
          </p:cNvSpPr>
          <p:nvPr>
            <p:ph type="title"/>
          </p:nvPr>
        </p:nvSpPr>
        <p:spPr/>
        <p:txBody>
          <a:bodyPr/>
          <a:lstStyle/>
          <a:p>
            <a:r>
              <a:rPr lang="es-MX" sz="2800"/>
              <a:t>Efectos de la marea en los estuarios</a:t>
            </a:r>
            <a:r>
              <a:rPr lang="es-MX" sz="1400"/>
              <a:t>…continuación</a:t>
            </a:r>
            <a:endParaRPr lang="es-EC" sz="1400"/>
          </a:p>
        </p:txBody>
      </p:sp>
      <p:graphicFrame>
        <p:nvGraphicFramePr>
          <p:cNvPr id="97283" name="Object 3"/>
          <p:cNvGraphicFramePr>
            <a:graphicFrameLocks noChangeAspect="1"/>
          </p:cNvGraphicFramePr>
          <p:nvPr>
            <p:ph sz="half" idx="1"/>
          </p:nvPr>
        </p:nvGraphicFramePr>
        <p:xfrm>
          <a:off x="250825" y="981075"/>
          <a:ext cx="2881313" cy="4608513"/>
        </p:xfrm>
        <a:graphic>
          <a:graphicData uri="http://schemas.openxmlformats.org/presentationml/2006/ole">
            <p:oleObj spid="_x0000_s97283" name="Dibujo" r:id="rId3" imgW="802800" imgH="1537200" progId="FLW3Drawing">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fecha"/>
          <p:cNvSpPr>
            <a:spLocks noGrp="1"/>
          </p:cNvSpPr>
          <p:nvPr>
            <p:ph type="dt" sz="half" idx="10"/>
          </p:nvPr>
        </p:nvSpPr>
        <p:spPr/>
        <p:txBody>
          <a:bodyPr/>
          <a:lstStyle/>
          <a:p>
            <a:r>
              <a:rPr lang="es-EC"/>
              <a:t>Procesos Estuarinos</a:t>
            </a:r>
            <a:endParaRPr lang="es-EC" altLang="en-US"/>
          </a:p>
        </p:txBody>
      </p:sp>
      <p:sp>
        <p:nvSpPr>
          <p:cNvPr id="4" name="2 Marcador de pie de página"/>
          <p:cNvSpPr>
            <a:spLocks noGrp="1"/>
          </p:cNvSpPr>
          <p:nvPr>
            <p:ph type="ftr" sz="quarter" idx="11"/>
          </p:nvPr>
        </p:nvSpPr>
        <p:spPr/>
        <p:txBody>
          <a:bodyPr/>
          <a:lstStyle/>
          <a:p>
            <a:r>
              <a:rPr lang="es-EC" altLang="en-US"/>
              <a:t>José V. Chang, Profesor FIMCM-ESPOL</a:t>
            </a:r>
          </a:p>
        </p:txBody>
      </p:sp>
      <p:sp>
        <p:nvSpPr>
          <p:cNvPr id="5" name="3 Marcador de número de diapositiva"/>
          <p:cNvSpPr>
            <a:spLocks noGrp="1"/>
          </p:cNvSpPr>
          <p:nvPr>
            <p:ph type="sldNum" sz="quarter" idx="12"/>
          </p:nvPr>
        </p:nvSpPr>
        <p:spPr/>
        <p:txBody>
          <a:bodyPr/>
          <a:lstStyle/>
          <a:p>
            <a:fld id="{2B789E19-5A97-4079-BF1F-8BC2E50C60B0}" type="slidenum">
              <a:rPr lang="es-EC" altLang="en-US"/>
              <a:pPr/>
              <a:t>19</a:t>
            </a:fld>
            <a:endParaRPr lang="es-EC" altLang="en-US"/>
          </a:p>
        </p:txBody>
      </p:sp>
      <p:sp>
        <p:nvSpPr>
          <p:cNvPr id="98306" name="Text Box 2"/>
          <p:cNvSpPr txBox="1">
            <a:spLocks noChangeArrowheads="1"/>
          </p:cNvSpPr>
          <p:nvPr/>
        </p:nvSpPr>
        <p:spPr bwMode="auto">
          <a:xfrm>
            <a:off x="971550" y="838200"/>
            <a:ext cx="7578725" cy="2482850"/>
          </a:xfrm>
          <a:prstGeom prst="rect">
            <a:avLst/>
          </a:prstGeom>
          <a:noFill/>
          <a:ln w="9525">
            <a:noFill/>
            <a:miter lim="800000"/>
            <a:headEnd/>
            <a:tailEnd/>
          </a:ln>
          <a:effectLst/>
        </p:spPr>
        <p:txBody>
          <a:bodyPr>
            <a:spAutoFit/>
          </a:bodyPr>
          <a:lstStyle/>
          <a:p>
            <a:pPr algn="just"/>
            <a:r>
              <a:rPr lang="es-MX">
                <a:latin typeface="Verdana" pitchFamily="34" charset="0"/>
                <a:cs typeface="Times New Roman" pitchFamily="18" charset="0"/>
              </a:rPr>
              <a:t>Efectos de la marea en los estuarios</a:t>
            </a:r>
          </a:p>
          <a:p>
            <a:pPr algn="just"/>
            <a:endParaRPr lang="es-MX">
              <a:latin typeface="Verdana" pitchFamily="34" charset="0"/>
              <a:cs typeface="Times New Roman" pitchFamily="18" charset="0"/>
            </a:endParaRPr>
          </a:p>
          <a:p>
            <a:pPr algn="just">
              <a:spcBef>
                <a:spcPct val="35000"/>
              </a:spcBef>
            </a:pPr>
            <a:r>
              <a:rPr lang="es-MX">
                <a:latin typeface="Verdana" pitchFamily="34" charset="0"/>
                <a:cs typeface="Times New Roman" pitchFamily="18" charset="0"/>
              </a:rPr>
              <a:t>La curva de la onda de marea puede ser suave fuera del estuario, pero asimétrica dentro de él, porque la velocidad es una función de la profundidad, entonces la cresta se mueve más rápidamente que el seno. </a:t>
            </a:r>
          </a:p>
          <a:p>
            <a:pPr algn="just">
              <a:spcBef>
                <a:spcPct val="35000"/>
              </a:spcBef>
            </a:pPr>
            <a:r>
              <a:rPr lang="es-MX">
                <a:latin typeface="Verdana" pitchFamily="34" charset="0"/>
                <a:cs typeface="Times New Roman" pitchFamily="18" charset="0"/>
              </a:rPr>
              <a:t>En otras palabras el nivel del agua sube más rápidamente de lo que cae.</a:t>
            </a:r>
            <a:endParaRPr lang="es-ES">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78603DFF-958B-4D3F-93DB-EF79CAFA2BCC}" type="slidenum">
              <a:rPr lang="es-EC" altLang="en-US"/>
              <a:pPr/>
              <a:t>2</a:t>
            </a:fld>
            <a:endParaRPr lang="es-EC" altLang="en-US"/>
          </a:p>
        </p:txBody>
      </p:sp>
      <p:sp>
        <p:nvSpPr>
          <p:cNvPr id="111618" name="Rectangle 2"/>
          <p:cNvSpPr>
            <a:spLocks noGrp="1" noChangeArrowheads="1"/>
          </p:cNvSpPr>
          <p:nvPr>
            <p:ph type="title"/>
          </p:nvPr>
        </p:nvSpPr>
        <p:spPr/>
        <p:txBody>
          <a:bodyPr/>
          <a:lstStyle/>
          <a:p>
            <a:r>
              <a:rPr lang="es-ES" sz="2800"/>
              <a:t>Mezcla de agua dulce y agua salada del mar</a:t>
            </a:r>
          </a:p>
        </p:txBody>
      </p:sp>
      <p:sp>
        <p:nvSpPr>
          <p:cNvPr id="111619" name="Rectangle 3"/>
          <p:cNvSpPr>
            <a:spLocks noGrp="1" noChangeArrowheads="1"/>
          </p:cNvSpPr>
          <p:nvPr>
            <p:ph type="body" sz="half" idx="1"/>
          </p:nvPr>
        </p:nvSpPr>
        <p:spPr>
          <a:xfrm>
            <a:off x="250825" y="836613"/>
            <a:ext cx="8642350" cy="3455987"/>
          </a:xfrm>
        </p:spPr>
        <p:txBody>
          <a:bodyPr/>
          <a:lstStyle/>
          <a:p>
            <a:pPr>
              <a:lnSpc>
                <a:spcPct val="80000"/>
              </a:lnSpc>
              <a:buFont typeface="Wingdings" pitchFamily="2" charset="2"/>
              <a:buNone/>
            </a:pPr>
            <a:r>
              <a:rPr lang="es-ES" sz="2000"/>
              <a:t>Cuando el agua dulce del río se encuentra  con el agua salada del mar, se produce una mezcla, generándose los siguientes procesos:</a:t>
            </a:r>
          </a:p>
          <a:p>
            <a:pPr marL="762000" lvl="1" indent="-304800">
              <a:lnSpc>
                <a:spcPct val="80000"/>
              </a:lnSpc>
              <a:buClr>
                <a:srgbClr val="FF0000"/>
              </a:buClr>
              <a:buSzTx/>
              <a:buFont typeface="Wingdings" pitchFamily="2" charset="2"/>
              <a:buAutoNum type="arabicPeriod"/>
            </a:pPr>
            <a:r>
              <a:rPr lang="es-ES" sz="2000" b="1"/>
              <a:t>Disolución </a:t>
            </a:r>
          </a:p>
          <a:p>
            <a:pPr marL="762000" lvl="1" indent="-304800">
              <a:lnSpc>
                <a:spcPct val="80000"/>
              </a:lnSpc>
              <a:buClr>
                <a:srgbClr val="FF0000"/>
              </a:buClr>
              <a:buSzTx/>
              <a:buFont typeface="Wingdings" pitchFamily="2" charset="2"/>
              <a:buAutoNum type="arabicPeriod"/>
            </a:pPr>
            <a:r>
              <a:rPr lang="es-ES" sz="2000" b="1"/>
              <a:t>Intercambio de iones </a:t>
            </a:r>
          </a:p>
          <a:p>
            <a:pPr marL="762000" lvl="1" indent="-304800">
              <a:lnSpc>
                <a:spcPct val="80000"/>
              </a:lnSpc>
              <a:buClr>
                <a:srgbClr val="FF0000"/>
              </a:buClr>
              <a:buSzTx/>
              <a:buFont typeface="Wingdings" pitchFamily="2" charset="2"/>
              <a:buAutoNum type="arabicPeriod"/>
            </a:pPr>
            <a:r>
              <a:rPr lang="es-ES" sz="2000" b="1"/>
              <a:t>Coagulación, precipitación y absorción</a:t>
            </a:r>
          </a:p>
          <a:p>
            <a:pPr marL="762000" lvl="1" indent="-304800">
              <a:lnSpc>
                <a:spcPct val="80000"/>
              </a:lnSpc>
              <a:buClr>
                <a:srgbClr val="FF0000"/>
              </a:buClr>
              <a:buSzTx/>
              <a:buFont typeface="Wingdings" pitchFamily="2" charset="2"/>
              <a:buAutoNum type="arabicPeriod"/>
            </a:pPr>
            <a:r>
              <a:rPr lang="es-ES" sz="2000" b="1"/>
              <a:t>Recogidos por materias orgánicas</a:t>
            </a:r>
          </a:p>
          <a:p>
            <a:pPr marL="762000" lvl="1" indent="-304800">
              <a:lnSpc>
                <a:spcPct val="80000"/>
              </a:lnSpc>
              <a:buClr>
                <a:srgbClr val="FF0000"/>
              </a:buClr>
              <a:buSzTx/>
              <a:buFont typeface="Wingdings" pitchFamily="2" charset="2"/>
              <a:buAutoNum type="arabicPeriod"/>
            </a:pPr>
            <a:r>
              <a:rPr lang="es-ES" sz="2000" b="1"/>
              <a:t>Organismos que se alimentan por filtración.</a:t>
            </a:r>
            <a:r>
              <a:rPr lang="es-ES" sz="1800"/>
              <a:t> </a:t>
            </a:r>
          </a:p>
          <a:p>
            <a:pPr>
              <a:lnSpc>
                <a:spcPct val="80000"/>
              </a:lnSpc>
              <a:buFont typeface="Wingdings" pitchFamily="2" charset="2"/>
              <a:buNone/>
            </a:pPr>
            <a:r>
              <a:rPr lang="es-ES" b="1"/>
              <a:t>1) Disolución</a:t>
            </a:r>
          </a:p>
          <a:p>
            <a:pPr marL="762000" lvl="1" indent="-304800">
              <a:lnSpc>
                <a:spcPct val="80000"/>
              </a:lnSpc>
              <a:buFont typeface="Wingdings" pitchFamily="2" charset="2"/>
              <a:buNone/>
            </a:pPr>
            <a:r>
              <a:rPr lang="es-ES" sz="1800"/>
              <a:t>Las arcillas consisten en silicatos de aluminio. Los ríos tienen &gt; cantidad de silicatos comparada a la concentración en el mar. Las arcillas se disuelven en agua salada.</a:t>
            </a:r>
          </a:p>
          <a:p>
            <a:pPr marL="762000" lvl="1" indent="-304800">
              <a:lnSpc>
                <a:spcPct val="80000"/>
              </a:lnSpc>
              <a:buFont typeface="Wingdings" pitchFamily="2" charset="2"/>
              <a:buNone/>
            </a:pPr>
            <a:r>
              <a:rPr lang="es-ES" sz="1800"/>
              <a:t>Este proceso disminuye la cantidad de sedimentos en el estuario y aumenta metales menores (Fe, Mg, Ca), que son un parte de las arcillas.</a:t>
            </a:r>
          </a:p>
          <a:p>
            <a:pPr>
              <a:lnSpc>
                <a:spcPct val="80000"/>
              </a:lnSpc>
            </a:pPr>
            <a:endParaRPr lang="es-ES"/>
          </a:p>
        </p:txBody>
      </p:sp>
      <p:pic>
        <p:nvPicPr>
          <p:cNvPr id="111621" name="Picture 5"/>
          <p:cNvPicPr>
            <a:picLocks noChangeAspect="1" noChangeArrowheads="1"/>
          </p:cNvPicPr>
          <p:nvPr>
            <p:ph sz="half" idx="2"/>
          </p:nvPr>
        </p:nvPicPr>
        <p:blipFill>
          <a:blip r:embed="rId2">
            <a:lum contrast="6000"/>
          </a:blip>
          <a:srcRect/>
          <a:stretch>
            <a:fillRect/>
          </a:stretch>
        </p:blipFill>
        <p:spPr>
          <a:xfrm>
            <a:off x="1908175" y="4387850"/>
            <a:ext cx="5976938" cy="1774825"/>
          </a:xfr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r>
              <a:rPr lang="es-EC"/>
              <a:t>Procesos Estuarinos</a:t>
            </a:r>
            <a:endParaRPr lang="es-EC" altLang="en-US"/>
          </a:p>
        </p:txBody>
      </p:sp>
      <p:sp>
        <p:nvSpPr>
          <p:cNvPr id="5" name="2 Marcador de pie de página"/>
          <p:cNvSpPr>
            <a:spLocks noGrp="1"/>
          </p:cNvSpPr>
          <p:nvPr>
            <p:ph type="ftr" sz="quarter" idx="11"/>
          </p:nvPr>
        </p:nvSpPr>
        <p:spPr/>
        <p:txBody>
          <a:bodyPr/>
          <a:lstStyle/>
          <a:p>
            <a:r>
              <a:rPr lang="es-EC" altLang="en-US"/>
              <a:t>José V. Chang, Profesor FIMCM-ESPOL</a:t>
            </a:r>
          </a:p>
        </p:txBody>
      </p:sp>
      <p:sp>
        <p:nvSpPr>
          <p:cNvPr id="6" name="3 Marcador de número de diapositiva"/>
          <p:cNvSpPr>
            <a:spLocks noGrp="1"/>
          </p:cNvSpPr>
          <p:nvPr>
            <p:ph type="sldNum" sz="quarter" idx="12"/>
          </p:nvPr>
        </p:nvSpPr>
        <p:spPr/>
        <p:txBody>
          <a:bodyPr/>
          <a:lstStyle/>
          <a:p>
            <a:fld id="{9192BB93-7B8A-4E07-9754-A4F07DFFFDAA}" type="slidenum">
              <a:rPr lang="es-EC" altLang="en-US"/>
              <a:pPr/>
              <a:t>20</a:t>
            </a:fld>
            <a:endParaRPr lang="es-EC" altLang="en-US"/>
          </a:p>
        </p:txBody>
      </p:sp>
      <p:sp>
        <p:nvSpPr>
          <p:cNvPr id="99330" name="Text Box 2"/>
          <p:cNvSpPr txBox="1">
            <a:spLocks noChangeArrowheads="1"/>
          </p:cNvSpPr>
          <p:nvPr/>
        </p:nvSpPr>
        <p:spPr bwMode="auto">
          <a:xfrm>
            <a:off x="4419600" y="404813"/>
            <a:ext cx="4473575" cy="5713412"/>
          </a:xfrm>
          <a:prstGeom prst="rect">
            <a:avLst/>
          </a:prstGeom>
          <a:noFill/>
          <a:ln w="9525">
            <a:noFill/>
            <a:miter lim="800000"/>
            <a:headEnd/>
            <a:tailEnd/>
          </a:ln>
          <a:effectLst/>
        </p:spPr>
        <p:txBody>
          <a:bodyPr>
            <a:spAutoFit/>
          </a:bodyPr>
          <a:lstStyle/>
          <a:p>
            <a:pPr algn="just"/>
            <a:r>
              <a:rPr lang="es-MX">
                <a:latin typeface="Verdana" pitchFamily="34" charset="0"/>
                <a:cs typeface="Times New Roman" pitchFamily="18" charset="0"/>
              </a:rPr>
              <a:t>El tiempo entre las pleamares es una función de la distancia y la profundidad.</a:t>
            </a:r>
          </a:p>
          <a:p>
            <a:pPr algn="just">
              <a:spcBef>
                <a:spcPct val="35000"/>
              </a:spcBef>
            </a:pPr>
            <a:r>
              <a:rPr lang="es-MX">
                <a:latin typeface="Verdana" pitchFamily="34" charset="0"/>
                <a:cs typeface="Times New Roman" pitchFamily="18" charset="0"/>
              </a:rPr>
              <a:t>T3,2=(X3,2)/C3,2; donde X3,2 es la distancia entre las estaciones 3,2; y C3,2 es la velocidad de la onda de marea entre las estaciones 3 y 2.</a:t>
            </a:r>
          </a:p>
          <a:p>
            <a:pPr algn="just">
              <a:spcBef>
                <a:spcPct val="35000"/>
              </a:spcBef>
            </a:pPr>
            <a:r>
              <a:rPr lang="es-MX">
                <a:latin typeface="Verdana" pitchFamily="34" charset="0"/>
                <a:cs typeface="Times New Roman" pitchFamily="18" charset="0"/>
              </a:rPr>
              <a:t>Para el tiempo de altura máxima n=A1=cresta:</a:t>
            </a:r>
          </a:p>
          <a:p>
            <a:pPr algn="just">
              <a:spcBef>
                <a:spcPct val="35000"/>
              </a:spcBef>
            </a:pPr>
            <a:r>
              <a:rPr lang="es-MX">
                <a:latin typeface="Verdana" pitchFamily="34" charset="0"/>
                <a:cs typeface="Times New Roman" pitchFamily="18" charset="0"/>
              </a:rPr>
              <a:t>   C=g((h+Ai) E(1/2)</a:t>
            </a:r>
          </a:p>
          <a:p>
            <a:pPr algn="just">
              <a:spcBef>
                <a:spcPct val="35000"/>
              </a:spcBef>
            </a:pPr>
            <a:r>
              <a:rPr lang="es-MX">
                <a:latin typeface="Verdana" pitchFamily="34" charset="0"/>
                <a:cs typeface="Times New Roman" pitchFamily="18" charset="0"/>
              </a:rPr>
              <a:t>Para el tiempo de altura mínimo </a:t>
            </a:r>
          </a:p>
          <a:p>
            <a:pPr algn="just">
              <a:spcBef>
                <a:spcPct val="35000"/>
              </a:spcBef>
            </a:pPr>
            <a:r>
              <a:rPr lang="es-MX">
                <a:latin typeface="Verdana" pitchFamily="34" charset="0"/>
                <a:cs typeface="Times New Roman" pitchFamily="18" charset="0"/>
              </a:rPr>
              <a:t>   n=-A1=seno:</a:t>
            </a:r>
          </a:p>
          <a:p>
            <a:pPr algn="just">
              <a:spcBef>
                <a:spcPct val="35000"/>
              </a:spcBef>
            </a:pPr>
            <a:r>
              <a:rPr lang="es-MX">
                <a:latin typeface="Verdana" pitchFamily="34" charset="0"/>
                <a:cs typeface="Times New Roman" pitchFamily="18" charset="0"/>
              </a:rPr>
              <a:t>   C=g((h-Ai) E(1/2)</a:t>
            </a:r>
          </a:p>
          <a:p>
            <a:pPr algn="just">
              <a:spcBef>
                <a:spcPct val="35000"/>
              </a:spcBef>
            </a:pPr>
            <a:r>
              <a:rPr lang="es-MX">
                <a:latin typeface="Verdana" pitchFamily="34" charset="0"/>
                <a:cs typeface="Times New Roman" pitchFamily="18" charset="0"/>
              </a:rPr>
              <a:t>Entonces, el tiempo entre dos pleamares es menor que el de dos bajamares.</a:t>
            </a:r>
          </a:p>
          <a:p>
            <a:pPr algn="just"/>
            <a:endParaRPr lang="es-MX">
              <a:latin typeface="Verdana" pitchFamily="34" charset="0"/>
              <a:cs typeface="Times New Roman" pitchFamily="18" charset="0"/>
            </a:endParaRPr>
          </a:p>
          <a:p>
            <a:pPr algn="just"/>
            <a:endParaRPr lang="es-ES">
              <a:latin typeface="Verdana" pitchFamily="34" charset="0"/>
            </a:endParaRPr>
          </a:p>
        </p:txBody>
      </p:sp>
      <p:graphicFrame>
        <p:nvGraphicFramePr>
          <p:cNvPr id="99331" name="Object 3"/>
          <p:cNvGraphicFramePr>
            <a:graphicFrameLocks noChangeAspect="1"/>
          </p:cNvGraphicFramePr>
          <p:nvPr/>
        </p:nvGraphicFramePr>
        <p:xfrm>
          <a:off x="395288" y="914400"/>
          <a:ext cx="3673475" cy="5178425"/>
        </p:xfrm>
        <a:graphic>
          <a:graphicData uri="http://schemas.openxmlformats.org/presentationml/2006/ole">
            <p:oleObj spid="_x0000_s99331" name="Dibujo" r:id="rId3" imgW="802800" imgH="1551600" progId="FLW3Drawing">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r>
              <a:rPr lang="es-EC"/>
              <a:t>Procesos Estuarinos</a:t>
            </a:r>
            <a:endParaRPr lang="es-EC" altLang="en-US"/>
          </a:p>
        </p:txBody>
      </p:sp>
      <p:sp>
        <p:nvSpPr>
          <p:cNvPr id="5" name="2 Marcador de pie de página"/>
          <p:cNvSpPr>
            <a:spLocks noGrp="1"/>
          </p:cNvSpPr>
          <p:nvPr>
            <p:ph type="ftr" sz="quarter" idx="11"/>
          </p:nvPr>
        </p:nvSpPr>
        <p:spPr/>
        <p:txBody>
          <a:bodyPr/>
          <a:lstStyle/>
          <a:p>
            <a:r>
              <a:rPr lang="es-EC" altLang="en-US"/>
              <a:t>José V. Chang, Profesor FIMCM-ESPOL</a:t>
            </a:r>
          </a:p>
        </p:txBody>
      </p:sp>
      <p:sp>
        <p:nvSpPr>
          <p:cNvPr id="6" name="3 Marcador de número de diapositiva"/>
          <p:cNvSpPr>
            <a:spLocks noGrp="1"/>
          </p:cNvSpPr>
          <p:nvPr>
            <p:ph type="sldNum" sz="quarter" idx="12"/>
          </p:nvPr>
        </p:nvSpPr>
        <p:spPr/>
        <p:txBody>
          <a:bodyPr/>
          <a:lstStyle/>
          <a:p>
            <a:fld id="{061735BF-8D48-49E2-9631-185586E42680}" type="slidenum">
              <a:rPr lang="es-EC" altLang="en-US"/>
              <a:pPr/>
              <a:t>21</a:t>
            </a:fld>
            <a:endParaRPr lang="es-EC" altLang="en-US"/>
          </a:p>
        </p:txBody>
      </p:sp>
      <p:sp>
        <p:nvSpPr>
          <p:cNvPr id="100354" name="Text Box 2"/>
          <p:cNvSpPr txBox="1">
            <a:spLocks noChangeArrowheads="1"/>
          </p:cNvSpPr>
          <p:nvPr/>
        </p:nvSpPr>
        <p:spPr bwMode="auto">
          <a:xfrm>
            <a:off x="611188" y="304800"/>
            <a:ext cx="8380412" cy="1190625"/>
          </a:xfrm>
          <a:prstGeom prst="rect">
            <a:avLst/>
          </a:prstGeom>
          <a:noFill/>
          <a:ln w="9525">
            <a:noFill/>
            <a:miter lim="800000"/>
            <a:headEnd/>
            <a:tailEnd/>
          </a:ln>
          <a:effectLst/>
        </p:spPr>
        <p:txBody>
          <a:bodyPr>
            <a:spAutoFit/>
          </a:bodyPr>
          <a:lstStyle/>
          <a:p>
            <a:pPr algn="just"/>
            <a:r>
              <a:rPr lang="es-MX">
                <a:latin typeface="Verdana" pitchFamily="34" charset="0"/>
                <a:cs typeface="Times New Roman" pitchFamily="18" charset="0"/>
              </a:rPr>
              <a:t>Cuando hay una mezcla de una onda estacionaria y una onda progresiva (0&lt;X&lt;1), hay disipación de energía de marea antes y después de reflexión, el caso más común es el 3. En este caso en la estación 2, se  tiene:</a:t>
            </a:r>
            <a:endParaRPr lang="es-ES">
              <a:latin typeface="Verdana" pitchFamily="34" charset="0"/>
            </a:endParaRPr>
          </a:p>
        </p:txBody>
      </p:sp>
      <p:graphicFrame>
        <p:nvGraphicFramePr>
          <p:cNvPr id="100355" name="Object 3"/>
          <p:cNvGraphicFramePr>
            <a:graphicFrameLocks noChangeAspect="1"/>
          </p:cNvGraphicFramePr>
          <p:nvPr/>
        </p:nvGraphicFramePr>
        <p:xfrm>
          <a:off x="395288" y="1484313"/>
          <a:ext cx="8280400" cy="4681537"/>
        </p:xfrm>
        <a:graphic>
          <a:graphicData uri="http://schemas.openxmlformats.org/presentationml/2006/ole">
            <p:oleObj spid="_x0000_s100355" name="Dibujo" r:id="rId3" imgW="2469600" imgH="1562400" progId="FLW3Drawing">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fecha"/>
          <p:cNvSpPr>
            <a:spLocks noGrp="1"/>
          </p:cNvSpPr>
          <p:nvPr>
            <p:ph type="dt" sz="half" idx="10"/>
          </p:nvPr>
        </p:nvSpPr>
        <p:spPr/>
        <p:txBody>
          <a:bodyPr/>
          <a:lstStyle/>
          <a:p>
            <a:r>
              <a:rPr lang="es-EC"/>
              <a:t>Procesos Estuarinos</a:t>
            </a:r>
            <a:endParaRPr lang="es-EC" altLang="en-US"/>
          </a:p>
        </p:txBody>
      </p:sp>
      <p:sp>
        <p:nvSpPr>
          <p:cNvPr id="4" name="2 Marcador de pie de página"/>
          <p:cNvSpPr>
            <a:spLocks noGrp="1"/>
          </p:cNvSpPr>
          <p:nvPr>
            <p:ph type="ftr" sz="quarter" idx="11"/>
          </p:nvPr>
        </p:nvSpPr>
        <p:spPr/>
        <p:txBody>
          <a:bodyPr/>
          <a:lstStyle/>
          <a:p>
            <a:r>
              <a:rPr lang="es-EC" altLang="en-US"/>
              <a:t>José V. Chang, Profesor FIMCM-ESPOL</a:t>
            </a:r>
          </a:p>
        </p:txBody>
      </p:sp>
      <p:sp>
        <p:nvSpPr>
          <p:cNvPr id="5" name="3 Marcador de número de diapositiva"/>
          <p:cNvSpPr>
            <a:spLocks noGrp="1"/>
          </p:cNvSpPr>
          <p:nvPr>
            <p:ph type="sldNum" sz="quarter" idx="12"/>
          </p:nvPr>
        </p:nvSpPr>
        <p:spPr/>
        <p:txBody>
          <a:bodyPr/>
          <a:lstStyle/>
          <a:p>
            <a:fld id="{7F342943-A979-4394-86F3-95DBF7F2B484}" type="slidenum">
              <a:rPr lang="es-EC" altLang="en-US"/>
              <a:pPr/>
              <a:t>22</a:t>
            </a:fld>
            <a:endParaRPr lang="es-EC" altLang="en-US"/>
          </a:p>
        </p:txBody>
      </p:sp>
      <p:sp>
        <p:nvSpPr>
          <p:cNvPr id="101378" name="Text Box 2"/>
          <p:cNvSpPr txBox="1">
            <a:spLocks noChangeArrowheads="1"/>
          </p:cNvSpPr>
          <p:nvPr/>
        </p:nvSpPr>
        <p:spPr bwMode="auto">
          <a:xfrm>
            <a:off x="611188" y="731838"/>
            <a:ext cx="8208962" cy="4978400"/>
          </a:xfrm>
          <a:prstGeom prst="rect">
            <a:avLst/>
          </a:prstGeom>
          <a:noFill/>
          <a:ln w="9525">
            <a:noFill/>
            <a:miter lim="800000"/>
            <a:headEnd/>
            <a:tailEnd/>
          </a:ln>
          <a:effectLst/>
        </p:spPr>
        <p:txBody>
          <a:bodyPr>
            <a:spAutoFit/>
          </a:bodyPr>
          <a:lstStyle/>
          <a:p>
            <a:pPr algn="just">
              <a:spcBef>
                <a:spcPct val="40000"/>
              </a:spcBef>
            </a:pPr>
            <a:r>
              <a:rPr lang="es-MX">
                <a:latin typeface="Verdana" pitchFamily="34" charset="0"/>
                <a:cs typeface="Times New Roman" pitchFamily="18" charset="0"/>
              </a:rPr>
              <a:t>En un estuario de tipo B el flujo hacia el mar en la capa superior comienza en la cabecera tan pronto como la presión de la pleamar disminuye, y este cambio de dirección va al mar. </a:t>
            </a:r>
          </a:p>
          <a:p>
            <a:pPr algn="just">
              <a:spcBef>
                <a:spcPct val="40000"/>
              </a:spcBef>
            </a:pPr>
            <a:r>
              <a:rPr lang="es-MX">
                <a:latin typeface="Verdana" pitchFamily="34" charset="0"/>
                <a:cs typeface="Times New Roman" pitchFamily="18" charset="0"/>
              </a:rPr>
              <a:t>De igual manera en la desembocadura, el flujo superficial hacia el mar no cambia hasta que hay un gradiente de presión de la marea. </a:t>
            </a:r>
          </a:p>
          <a:p>
            <a:pPr algn="just">
              <a:spcBef>
                <a:spcPct val="40000"/>
              </a:spcBef>
            </a:pPr>
            <a:r>
              <a:rPr lang="es-MX">
                <a:latin typeface="Verdana" pitchFamily="34" charset="0"/>
                <a:cs typeface="Times New Roman" pitchFamily="18" charset="0"/>
              </a:rPr>
              <a:t>En seguida el cambio pasa hacia la cabecera. </a:t>
            </a:r>
          </a:p>
          <a:p>
            <a:pPr algn="just">
              <a:spcBef>
                <a:spcPct val="40000"/>
              </a:spcBef>
            </a:pPr>
            <a:r>
              <a:rPr lang="es-MX">
                <a:latin typeface="Verdana" pitchFamily="34" charset="0"/>
                <a:cs typeface="Times New Roman" pitchFamily="18" charset="0"/>
              </a:rPr>
              <a:t>En la capa inferior el flujo es hacia la cabecera antes que el flujo en la capa superior vuelva hacia la cabecera, y la corriente superficial va hacia el mar antes que la capa inferior. </a:t>
            </a:r>
          </a:p>
          <a:p>
            <a:pPr algn="just">
              <a:spcBef>
                <a:spcPct val="40000"/>
              </a:spcBef>
            </a:pPr>
            <a:r>
              <a:rPr lang="es-MX">
                <a:latin typeface="Verdana" pitchFamily="34" charset="0"/>
                <a:cs typeface="Times New Roman" pitchFamily="18" charset="0"/>
              </a:rPr>
              <a:t>Hay una diferencia grande entre las amplitudes de las fluctuaciones de velocidad de marea para la superficie y el fondo. </a:t>
            </a:r>
          </a:p>
          <a:p>
            <a:pPr algn="just">
              <a:spcBef>
                <a:spcPct val="40000"/>
              </a:spcBef>
            </a:pPr>
            <a:r>
              <a:rPr lang="es-MX">
                <a:latin typeface="Verdana" pitchFamily="34" charset="0"/>
                <a:cs typeface="Times New Roman" pitchFamily="18" charset="0"/>
              </a:rPr>
              <a:t>La corriente promedio para el período de marea es hacia el mar en la capa superior, y hacia la cabecera en la capa inferior.</a:t>
            </a:r>
          </a:p>
          <a:p>
            <a:pPr algn="just">
              <a:spcBef>
                <a:spcPct val="40000"/>
              </a:spcBef>
            </a:pPr>
            <a:endParaRPr lang="es-MX">
              <a:latin typeface="Verdana" pitchFamily="34" charset="0"/>
              <a:cs typeface="Times New Roman" pitchFamily="18" charset="0"/>
            </a:endParaRPr>
          </a:p>
          <a:p>
            <a:pPr algn="just">
              <a:spcBef>
                <a:spcPct val="40000"/>
              </a:spcBef>
            </a:pPr>
            <a:endParaRPr lang="es-ES">
              <a:latin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fecha"/>
          <p:cNvSpPr>
            <a:spLocks noGrp="1"/>
          </p:cNvSpPr>
          <p:nvPr>
            <p:ph type="dt" sz="half" idx="10"/>
          </p:nvPr>
        </p:nvSpPr>
        <p:spPr/>
        <p:txBody>
          <a:bodyPr/>
          <a:lstStyle/>
          <a:p>
            <a:r>
              <a:rPr lang="es-EC"/>
              <a:t>Procesos Estuarinos</a:t>
            </a:r>
            <a:endParaRPr lang="es-EC" altLang="en-US"/>
          </a:p>
        </p:txBody>
      </p:sp>
      <p:sp>
        <p:nvSpPr>
          <p:cNvPr id="4" name="2 Marcador de pie de página"/>
          <p:cNvSpPr>
            <a:spLocks noGrp="1"/>
          </p:cNvSpPr>
          <p:nvPr>
            <p:ph type="ftr" sz="quarter" idx="11"/>
          </p:nvPr>
        </p:nvSpPr>
        <p:spPr/>
        <p:txBody>
          <a:bodyPr/>
          <a:lstStyle/>
          <a:p>
            <a:r>
              <a:rPr lang="es-EC" altLang="en-US"/>
              <a:t>José V. Chang, Profesor FIMCM-ESPOL</a:t>
            </a:r>
          </a:p>
        </p:txBody>
      </p:sp>
      <p:sp>
        <p:nvSpPr>
          <p:cNvPr id="5" name="3 Marcador de número de diapositiva"/>
          <p:cNvSpPr>
            <a:spLocks noGrp="1"/>
          </p:cNvSpPr>
          <p:nvPr>
            <p:ph type="sldNum" sz="quarter" idx="12"/>
          </p:nvPr>
        </p:nvSpPr>
        <p:spPr/>
        <p:txBody>
          <a:bodyPr/>
          <a:lstStyle/>
          <a:p>
            <a:fld id="{865A4674-6031-4FC1-BBC6-67B8B0176942}" type="slidenum">
              <a:rPr lang="es-EC" altLang="en-US"/>
              <a:pPr/>
              <a:t>23</a:t>
            </a:fld>
            <a:endParaRPr lang="es-EC" altLang="en-US"/>
          </a:p>
        </p:txBody>
      </p:sp>
      <p:pic>
        <p:nvPicPr>
          <p:cNvPr id="102402" name="Picture 2" descr="Cap50001"/>
          <p:cNvPicPr>
            <a:picLocks noChangeAspect="1" noChangeArrowheads="1"/>
          </p:cNvPicPr>
          <p:nvPr/>
        </p:nvPicPr>
        <p:blipFill>
          <a:blip r:embed="rId2"/>
          <a:srcRect/>
          <a:stretch>
            <a:fillRect/>
          </a:stretch>
        </p:blipFill>
        <p:spPr bwMode="auto">
          <a:xfrm>
            <a:off x="1835150" y="188913"/>
            <a:ext cx="4968875" cy="666908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fecha"/>
          <p:cNvSpPr>
            <a:spLocks noGrp="1"/>
          </p:cNvSpPr>
          <p:nvPr>
            <p:ph type="dt" sz="half" idx="10"/>
          </p:nvPr>
        </p:nvSpPr>
        <p:spPr/>
        <p:txBody>
          <a:bodyPr/>
          <a:lstStyle/>
          <a:p>
            <a:r>
              <a:rPr lang="es-EC"/>
              <a:t>Procesos Estuarinos</a:t>
            </a:r>
            <a:endParaRPr lang="es-EC" altLang="en-US"/>
          </a:p>
        </p:txBody>
      </p:sp>
      <p:sp>
        <p:nvSpPr>
          <p:cNvPr id="4" name="2 Marcador de pie de página"/>
          <p:cNvSpPr>
            <a:spLocks noGrp="1"/>
          </p:cNvSpPr>
          <p:nvPr>
            <p:ph type="ftr" sz="quarter" idx="11"/>
          </p:nvPr>
        </p:nvSpPr>
        <p:spPr/>
        <p:txBody>
          <a:bodyPr/>
          <a:lstStyle/>
          <a:p>
            <a:r>
              <a:rPr lang="es-EC" altLang="en-US"/>
              <a:t>José V. Chang, Profesor FIMCM-ESPOL</a:t>
            </a:r>
          </a:p>
        </p:txBody>
      </p:sp>
      <p:sp>
        <p:nvSpPr>
          <p:cNvPr id="5" name="3 Marcador de número de diapositiva"/>
          <p:cNvSpPr>
            <a:spLocks noGrp="1"/>
          </p:cNvSpPr>
          <p:nvPr>
            <p:ph type="sldNum" sz="quarter" idx="12"/>
          </p:nvPr>
        </p:nvSpPr>
        <p:spPr/>
        <p:txBody>
          <a:bodyPr/>
          <a:lstStyle/>
          <a:p>
            <a:fld id="{8B6A1FA1-CF23-48D1-B3D8-5D1F1D983248}" type="slidenum">
              <a:rPr lang="es-EC" altLang="en-US"/>
              <a:pPr/>
              <a:t>24</a:t>
            </a:fld>
            <a:endParaRPr lang="es-EC" altLang="en-US"/>
          </a:p>
        </p:txBody>
      </p:sp>
      <p:pic>
        <p:nvPicPr>
          <p:cNvPr id="103426" name="Picture 2" descr="Cap50003"/>
          <p:cNvPicPr>
            <a:picLocks noChangeAspect="1" noChangeArrowheads="1"/>
          </p:cNvPicPr>
          <p:nvPr/>
        </p:nvPicPr>
        <p:blipFill>
          <a:blip r:embed="rId2"/>
          <a:srcRect/>
          <a:stretch>
            <a:fillRect/>
          </a:stretch>
        </p:blipFill>
        <p:spPr bwMode="auto">
          <a:xfrm>
            <a:off x="2781300" y="260350"/>
            <a:ext cx="3806825" cy="640873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fecha"/>
          <p:cNvSpPr>
            <a:spLocks noGrp="1"/>
          </p:cNvSpPr>
          <p:nvPr>
            <p:ph type="dt" sz="half" idx="10"/>
          </p:nvPr>
        </p:nvSpPr>
        <p:spPr/>
        <p:txBody>
          <a:bodyPr/>
          <a:lstStyle/>
          <a:p>
            <a:r>
              <a:rPr lang="es-EC"/>
              <a:t>Procesos Estuarinos</a:t>
            </a:r>
            <a:endParaRPr lang="es-EC" altLang="en-US"/>
          </a:p>
        </p:txBody>
      </p:sp>
      <p:sp>
        <p:nvSpPr>
          <p:cNvPr id="6" name="2 Marcador de pie de página"/>
          <p:cNvSpPr>
            <a:spLocks noGrp="1"/>
          </p:cNvSpPr>
          <p:nvPr>
            <p:ph type="ftr" sz="quarter" idx="11"/>
          </p:nvPr>
        </p:nvSpPr>
        <p:spPr/>
        <p:txBody>
          <a:bodyPr/>
          <a:lstStyle/>
          <a:p>
            <a:r>
              <a:rPr lang="es-EC" altLang="en-US"/>
              <a:t>José V. Chang, Profesor FIMCM-ESPOL</a:t>
            </a:r>
          </a:p>
        </p:txBody>
      </p:sp>
      <p:sp>
        <p:nvSpPr>
          <p:cNvPr id="7" name="3 Marcador de número de diapositiva"/>
          <p:cNvSpPr>
            <a:spLocks noGrp="1"/>
          </p:cNvSpPr>
          <p:nvPr>
            <p:ph type="sldNum" sz="quarter" idx="12"/>
          </p:nvPr>
        </p:nvSpPr>
        <p:spPr/>
        <p:txBody>
          <a:bodyPr/>
          <a:lstStyle/>
          <a:p>
            <a:fld id="{5C391F92-7034-4CE5-A46C-0627618F1303}" type="slidenum">
              <a:rPr lang="es-EC" altLang="en-US"/>
              <a:pPr/>
              <a:t>25</a:t>
            </a:fld>
            <a:endParaRPr lang="es-EC" altLang="en-US"/>
          </a:p>
        </p:txBody>
      </p:sp>
      <p:sp>
        <p:nvSpPr>
          <p:cNvPr id="104450" name="Text Box 2"/>
          <p:cNvSpPr txBox="1">
            <a:spLocks noChangeArrowheads="1"/>
          </p:cNvSpPr>
          <p:nvPr/>
        </p:nvSpPr>
        <p:spPr bwMode="auto">
          <a:xfrm>
            <a:off x="539750" y="476250"/>
            <a:ext cx="8375650" cy="2563813"/>
          </a:xfrm>
          <a:prstGeom prst="rect">
            <a:avLst/>
          </a:prstGeom>
          <a:noFill/>
          <a:ln w="9525">
            <a:noFill/>
            <a:miter lim="800000"/>
            <a:headEnd/>
            <a:tailEnd/>
          </a:ln>
          <a:effectLst/>
        </p:spPr>
        <p:txBody>
          <a:bodyPr>
            <a:spAutoFit/>
          </a:bodyPr>
          <a:lstStyle/>
          <a:p>
            <a:pPr algn="just"/>
            <a:r>
              <a:rPr lang="es-MX">
                <a:latin typeface="Verdana" pitchFamily="34" charset="0"/>
                <a:cs typeface="Times New Roman" pitchFamily="18" charset="0"/>
              </a:rPr>
              <a:t>Procesos Biológicos y Químicos</a:t>
            </a:r>
          </a:p>
          <a:p>
            <a:pPr algn="just"/>
            <a:endParaRPr lang="es-MX">
              <a:latin typeface="Verdana" pitchFamily="34" charset="0"/>
              <a:cs typeface="Times New Roman" pitchFamily="18" charset="0"/>
            </a:endParaRPr>
          </a:p>
          <a:p>
            <a:pPr algn="just"/>
            <a:r>
              <a:rPr lang="es-MX">
                <a:latin typeface="Verdana" pitchFamily="34" charset="0"/>
              </a:rPr>
              <a:t>Producción Primaria:</a:t>
            </a:r>
          </a:p>
          <a:p>
            <a:pPr algn="just"/>
            <a:endParaRPr lang="es-MX">
              <a:latin typeface="Verdana" pitchFamily="34" charset="0"/>
            </a:endParaRPr>
          </a:p>
          <a:p>
            <a:pPr algn="just"/>
            <a:r>
              <a:rPr lang="es-MX">
                <a:latin typeface="Verdana" pitchFamily="34" charset="0"/>
              </a:rPr>
              <a:t>6CO</a:t>
            </a:r>
            <a:r>
              <a:rPr lang="es-MX" baseline="-25000">
                <a:latin typeface="Verdana" pitchFamily="34" charset="0"/>
              </a:rPr>
              <a:t>2</a:t>
            </a:r>
            <a:r>
              <a:rPr lang="es-MX">
                <a:latin typeface="Verdana" pitchFamily="34" charset="0"/>
              </a:rPr>
              <a:t> + 6 H</a:t>
            </a:r>
            <a:r>
              <a:rPr lang="es-MX" baseline="-25000">
                <a:latin typeface="Verdana" pitchFamily="34" charset="0"/>
              </a:rPr>
              <a:t>2</a:t>
            </a:r>
            <a:r>
              <a:rPr lang="es-MX">
                <a:latin typeface="Verdana" pitchFamily="34" charset="0"/>
              </a:rPr>
              <a:t>0 ------LUZ------</a:t>
            </a:r>
            <a:r>
              <a:rPr lang="es-MX">
                <a:latin typeface="Verdana" pitchFamily="34" charset="0"/>
                <a:sym typeface="Wingdings" pitchFamily="2" charset="2"/>
              </a:rPr>
              <a:t> C</a:t>
            </a:r>
            <a:r>
              <a:rPr lang="es-MX" baseline="-25000">
                <a:latin typeface="Verdana" pitchFamily="34" charset="0"/>
                <a:sym typeface="Wingdings" pitchFamily="2" charset="2"/>
              </a:rPr>
              <a:t>6</a:t>
            </a:r>
            <a:r>
              <a:rPr lang="es-MX">
                <a:latin typeface="Verdana" pitchFamily="34" charset="0"/>
                <a:sym typeface="Wingdings" pitchFamily="2" charset="2"/>
              </a:rPr>
              <a:t>H</a:t>
            </a:r>
            <a:r>
              <a:rPr lang="es-MX" baseline="-25000">
                <a:latin typeface="Verdana" pitchFamily="34" charset="0"/>
                <a:sym typeface="Wingdings" pitchFamily="2" charset="2"/>
              </a:rPr>
              <a:t>12</a:t>
            </a:r>
            <a:r>
              <a:rPr lang="es-MX">
                <a:latin typeface="Verdana" pitchFamily="34" charset="0"/>
                <a:sym typeface="Wingdings" pitchFamily="2" charset="2"/>
              </a:rPr>
              <a:t>O</a:t>
            </a:r>
            <a:r>
              <a:rPr lang="es-MX" baseline="-25000">
                <a:latin typeface="Verdana" pitchFamily="34" charset="0"/>
                <a:sym typeface="Wingdings" pitchFamily="2" charset="2"/>
              </a:rPr>
              <a:t>6</a:t>
            </a:r>
            <a:r>
              <a:rPr lang="es-MX">
                <a:latin typeface="Verdana" pitchFamily="34" charset="0"/>
                <a:sym typeface="Wingdings" pitchFamily="2" charset="2"/>
              </a:rPr>
              <a:t> + 6O</a:t>
            </a:r>
            <a:r>
              <a:rPr lang="es-MX" baseline="-25000">
                <a:latin typeface="Verdana" pitchFamily="34" charset="0"/>
                <a:sym typeface="Wingdings" pitchFamily="2" charset="2"/>
              </a:rPr>
              <a:t>2</a:t>
            </a:r>
          </a:p>
          <a:p>
            <a:pPr algn="just"/>
            <a:endParaRPr lang="es-MX">
              <a:latin typeface="Verdana" pitchFamily="34" charset="0"/>
              <a:sym typeface="Wingdings" pitchFamily="2" charset="2"/>
            </a:endParaRPr>
          </a:p>
          <a:p>
            <a:pPr algn="just"/>
            <a:r>
              <a:rPr lang="es-MX">
                <a:latin typeface="Verdana" pitchFamily="34" charset="0"/>
                <a:sym typeface="Wingdings" pitchFamily="2" charset="2"/>
              </a:rPr>
              <a:t>Donde unos son usados para hacer materias orgánicas incluyendo pigmentos (clorofilas, caroteno, xantófila). La mayoría de los metales van a los esqueletos del fitoplancton. </a:t>
            </a:r>
            <a:endParaRPr lang="es-ES">
              <a:latin typeface="Verdana" pitchFamily="34" charset="0"/>
            </a:endParaRPr>
          </a:p>
        </p:txBody>
      </p:sp>
      <p:pic>
        <p:nvPicPr>
          <p:cNvPr id="104451" name="Picture 3"/>
          <p:cNvPicPr>
            <a:picLocks noChangeAspect="1" noChangeArrowheads="1"/>
          </p:cNvPicPr>
          <p:nvPr/>
        </p:nvPicPr>
        <p:blipFill>
          <a:blip r:embed="rId2"/>
          <a:srcRect l="3297" t="8948" r="3297" b="75658"/>
          <a:stretch>
            <a:fillRect/>
          </a:stretch>
        </p:blipFill>
        <p:spPr bwMode="auto">
          <a:xfrm>
            <a:off x="1331913" y="3357563"/>
            <a:ext cx="7056437" cy="935037"/>
          </a:xfrm>
          <a:prstGeom prst="rect">
            <a:avLst/>
          </a:prstGeom>
          <a:noFill/>
          <a:ln w="9525">
            <a:noFill/>
            <a:miter lim="800000"/>
            <a:headEnd/>
            <a:tailEnd/>
          </a:ln>
          <a:effectLst/>
        </p:spPr>
      </p:pic>
      <p:sp>
        <p:nvSpPr>
          <p:cNvPr id="104452" name="Text Box 4"/>
          <p:cNvSpPr txBox="1">
            <a:spLocks noChangeArrowheads="1"/>
          </p:cNvSpPr>
          <p:nvPr/>
        </p:nvSpPr>
        <p:spPr bwMode="auto">
          <a:xfrm>
            <a:off x="755650" y="4508500"/>
            <a:ext cx="8137525" cy="1465263"/>
          </a:xfrm>
          <a:prstGeom prst="rect">
            <a:avLst/>
          </a:prstGeom>
          <a:noFill/>
          <a:ln w="9525">
            <a:noFill/>
            <a:miter lim="800000"/>
            <a:headEnd/>
            <a:tailEnd/>
          </a:ln>
          <a:effectLst/>
        </p:spPr>
        <p:txBody>
          <a:bodyPr>
            <a:spAutoFit/>
          </a:bodyPr>
          <a:lstStyle/>
          <a:p>
            <a:pPr algn="just"/>
            <a:r>
              <a:rPr lang="es-MX">
                <a:latin typeface="Verdana" pitchFamily="34" charset="0"/>
                <a:cs typeface="Times New Roman" pitchFamily="18" charset="0"/>
              </a:rPr>
              <a:t>Cuando las plantas usan dióxido de carbono, hay movimiento hacia la izquierda y el pH aumenta.</a:t>
            </a:r>
          </a:p>
          <a:p>
            <a:pPr algn="just"/>
            <a:endParaRPr lang="es-MX">
              <a:latin typeface="Verdana" pitchFamily="34" charset="0"/>
              <a:cs typeface="Times New Roman" pitchFamily="18" charset="0"/>
            </a:endParaRPr>
          </a:p>
          <a:p>
            <a:pPr algn="just"/>
            <a:r>
              <a:rPr lang="es-MX">
                <a:latin typeface="Verdana" pitchFamily="34" charset="0"/>
                <a:cs typeface="Times New Roman" pitchFamily="18" charset="0"/>
              </a:rPr>
              <a:t>El mecanismo que hace recircular las substancias nutritivas se llama descomposición, que ocurre en tres regiones:</a:t>
            </a:r>
            <a:endParaRPr lang="es-ES">
              <a:latin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CBC84034-DDE1-4644-A98A-2487672AC1EA}" type="slidenum">
              <a:rPr lang="es-EC" altLang="en-US"/>
              <a:pPr/>
              <a:t>26</a:t>
            </a:fld>
            <a:endParaRPr lang="es-EC" altLang="en-US"/>
          </a:p>
        </p:txBody>
      </p:sp>
      <p:sp>
        <p:nvSpPr>
          <p:cNvPr id="105474" name="Text Box 2"/>
          <p:cNvSpPr txBox="1">
            <a:spLocks noChangeArrowheads="1"/>
          </p:cNvSpPr>
          <p:nvPr/>
        </p:nvSpPr>
        <p:spPr bwMode="auto">
          <a:xfrm>
            <a:off x="395288" y="981075"/>
            <a:ext cx="8520112" cy="4665663"/>
          </a:xfrm>
          <a:prstGeom prst="rect">
            <a:avLst/>
          </a:prstGeom>
          <a:noFill/>
          <a:ln w="9525">
            <a:noFill/>
            <a:miter lim="800000"/>
            <a:headEnd/>
            <a:tailEnd/>
          </a:ln>
          <a:effectLst/>
        </p:spPr>
        <p:txBody>
          <a:bodyPr>
            <a:spAutoFit/>
          </a:bodyPr>
          <a:lstStyle/>
          <a:p>
            <a:pPr algn="just">
              <a:spcBef>
                <a:spcPct val="40000"/>
              </a:spcBef>
            </a:pPr>
            <a:r>
              <a:rPr lang="es-MX" sz="2000" b="1">
                <a:latin typeface="Garamond" pitchFamily="18" charset="0"/>
              </a:rPr>
              <a:t>Columna de agua</a:t>
            </a:r>
            <a:r>
              <a:rPr lang="es-MX" sz="2000">
                <a:latin typeface="Garamond" pitchFamily="18" charset="0"/>
              </a:rPr>
              <a:t>: La mayoría de la materia orgánica ha sido comida antes de comenzar la descomposición normal por las bacterias. </a:t>
            </a:r>
          </a:p>
          <a:p>
            <a:pPr algn="just">
              <a:spcBef>
                <a:spcPct val="40000"/>
              </a:spcBef>
            </a:pPr>
            <a:r>
              <a:rPr lang="es-MX" sz="2000">
                <a:latin typeface="Garamond" pitchFamily="18" charset="0"/>
              </a:rPr>
              <a:t>Una parte del fitoplancton pasa a ser biomasa de zooplancton, otra parte es usada para energía y las substancias nutritivas son excretadas. </a:t>
            </a:r>
          </a:p>
          <a:p>
            <a:pPr algn="just">
              <a:spcBef>
                <a:spcPct val="40000"/>
              </a:spcBef>
            </a:pPr>
            <a:r>
              <a:rPr lang="es-MX" sz="2000">
                <a:latin typeface="Garamond" pitchFamily="18" charset="0"/>
              </a:rPr>
              <a:t>Generalmente, los pigmentos se transforman en substancias no útiles (ej. La clorofila pierde Mn y gana H, y se hace feofitón, que es una forma no útil.</a:t>
            </a:r>
            <a:r>
              <a:rPr lang="es-MX" sz="2000">
                <a:latin typeface="Garamond" pitchFamily="18" charset="0"/>
                <a:sym typeface="Wingdings" pitchFamily="2" charset="2"/>
              </a:rPr>
              <a:t> </a:t>
            </a:r>
          </a:p>
          <a:p>
            <a:pPr algn="just">
              <a:spcBef>
                <a:spcPct val="40000"/>
              </a:spcBef>
            </a:pPr>
            <a:r>
              <a:rPr lang="es-MX" sz="2000" b="1">
                <a:latin typeface="Garamond" pitchFamily="18" charset="0"/>
                <a:sym typeface="Wingdings" pitchFamily="2" charset="2"/>
              </a:rPr>
              <a:t>Capa superficial de los sedimentos</a:t>
            </a:r>
            <a:r>
              <a:rPr lang="es-MX" sz="2000">
                <a:latin typeface="Garamond" pitchFamily="18" charset="0"/>
                <a:sym typeface="Wingdings" pitchFamily="2" charset="2"/>
              </a:rPr>
              <a:t>: Esta es una capa oxidada, hay oxígeno, bacterias que oxidan la materia orgánica, y sedimentos cafés. </a:t>
            </a:r>
          </a:p>
          <a:p>
            <a:pPr algn="just">
              <a:spcBef>
                <a:spcPct val="40000"/>
              </a:spcBef>
            </a:pPr>
            <a:r>
              <a:rPr lang="es-MX" sz="2000">
                <a:latin typeface="Garamond" pitchFamily="18" charset="0"/>
                <a:sym typeface="Wingdings" pitchFamily="2" charset="2"/>
              </a:rPr>
              <a:t>En esta región abundan los organismos filtradores, y hay muchos gusanos. Si la tasa de sedimentación es pequeña, las bacterias y otros organismos convierten las M.O. </a:t>
            </a:r>
          </a:p>
          <a:p>
            <a:pPr algn="just">
              <a:spcBef>
                <a:spcPct val="40000"/>
              </a:spcBef>
            </a:pPr>
            <a:r>
              <a:rPr lang="es-MX" sz="2000">
                <a:latin typeface="Garamond" pitchFamily="18" charset="0"/>
                <a:sym typeface="Wingdings" pitchFamily="2" charset="2"/>
              </a:rPr>
              <a:t>En dióxido de carbono y sustancias nutritivas. Disminuyen el Oxígeno y el pH. Si la tasa de sedimentación es grande hay mucha materia que pasa a la capa inferior de los sedimentos. </a:t>
            </a:r>
            <a:endParaRPr lang="es-ES" sz="2000">
              <a:latin typeface="Garamond" pitchFamily="18" charset="0"/>
            </a:endParaRPr>
          </a:p>
        </p:txBody>
      </p:sp>
      <p:sp>
        <p:nvSpPr>
          <p:cNvPr id="105475" name="Rectangle 3"/>
          <p:cNvSpPr>
            <a:spLocks noGrp="1" noChangeArrowheads="1"/>
          </p:cNvSpPr>
          <p:nvPr>
            <p:ph type="title"/>
          </p:nvPr>
        </p:nvSpPr>
        <p:spPr>
          <a:xfrm>
            <a:off x="457200" y="277813"/>
            <a:ext cx="8229600" cy="774700"/>
          </a:xfrm>
        </p:spPr>
        <p:txBody>
          <a:bodyPr/>
          <a:lstStyle/>
          <a:p>
            <a:r>
              <a:rPr lang="es-MX" sz="2800"/>
              <a:t>Procesos Biológicos y Químicos </a:t>
            </a:r>
            <a:r>
              <a:rPr lang="es-MX" sz="1400"/>
              <a:t>… continuación</a:t>
            </a:r>
            <a:r>
              <a:rPr lang="es-MX" sz="2800" b="0"/>
              <a:t/>
            </a:r>
            <a:br>
              <a:rPr lang="es-MX" sz="2800" b="0"/>
            </a:br>
            <a:endParaRPr lang="es-EC" sz="2800" b="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E0F7353-4FCF-4793-A970-A6BE5166BDD9}" type="slidenum">
              <a:rPr lang="es-EC" altLang="en-US"/>
              <a:pPr/>
              <a:t>27</a:t>
            </a:fld>
            <a:endParaRPr lang="es-EC" altLang="en-US"/>
          </a:p>
        </p:txBody>
      </p:sp>
      <p:sp>
        <p:nvSpPr>
          <p:cNvPr id="106498" name="Text Box 2"/>
          <p:cNvSpPr txBox="1">
            <a:spLocks noChangeArrowheads="1"/>
          </p:cNvSpPr>
          <p:nvPr/>
        </p:nvSpPr>
        <p:spPr bwMode="auto">
          <a:xfrm>
            <a:off x="323850" y="1052513"/>
            <a:ext cx="8496300" cy="3751262"/>
          </a:xfrm>
          <a:prstGeom prst="rect">
            <a:avLst/>
          </a:prstGeom>
          <a:noFill/>
          <a:ln w="9525">
            <a:noFill/>
            <a:miter lim="800000"/>
            <a:headEnd/>
            <a:tailEnd/>
          </a:ln>
          <a:effectLst/>
        </p:spPr>
        <p:txBody>
          <a:bodyPr>
            <a:spAutoFit/>
          </a:bodyPr>
          <a:lstStyle/>
          <a:p>
            <a:pPr algn="just"/>
            <a:r>
              <a:rPr lang="es-MX" sz="2000" b="1">
                <a:latin typeface="Garamond" pitchFamily="18" charset="0"/>
                <a:sym typeface="Wingdings" pitchFamily="2" charset="2"/>
              </a:rPr>
              <a:t>Capa inferior de los sedimentos</a:t>
            </a:r>
            <a:r>
              <a:rPr lang="es-MX" sz="2000">
                <a:latin typeface="Garamond" pitchFamily="18" charset="0"/>
                <a:sym typeface="Wingdings" pitchFamily="2" charset="2"/>
              </a:rPr>
              <a:t>: </a:t>
            </a:r>
          </a:p>
          <a:p>
            <a:pPr algn="just">
              <a:spcBef>
                <a:spcPct val="40000"/>
              </a:spcBef>
            </a:pPr>
            <a:r>
              <a:rPr lang="es-MX" sz="2000">
                <a:latin typeface="Garamond" pitchFamily="18" charset="0"/>
                <a:sym typeface="Wingdings" pitchFamily="2" charset="2"/>
              </a:rPr>
              <a:t>Esta es la región donde hay bacterias reductoras, sedimentos negros y ácido sulfhídrico. </a:t>
            </a:r>
          </a:p>
          <a:p>
            <a:pPr algn="just">
              <a:spcBef>
                <a:spcPct val="40000"/>
              </a:spcBef>
            </a:pPr>
            <a:r>
              <a:rPr lang="es-MX" sz="2000">
                <a:latin typeface="Garamond" pitchFamily="18" charset="0"/>
                <a:sym typeface="Wingdings" pitchFamily="2" charset="2"/>
              </a:rPr>
              <a:t>En esta zona no hay muchos organismos, y los que se pueden encontrar tienen contacto con la capa superior. </a:t>
            </a:r>
          </a:p>
          <a:p>
            <a:pPr algn="just">
              <a:spcBef>
                <a:spcPct val="40000"/>
              </a:spcBef>
            </a:pPr>
            <a:r>
              <a:rPr lang="es-MX" sz="2000">
                <a:latin typeface="Garamond" pitchFamily="18" charset="0"/>
                <a:sym typeface="Wingdings" pitchFamily="2" charset="2"/>
              </a:rPr>
              <a:t>Aquí la mayoría de materias residuales son convertidas en substancias nutritivas. </a:t>
            </a:r>
          </a:p>
          <a:p>
            <a:pPr algn="just">
              <a:spcBef>
                <a:spcPct val="40000"/>
              </a:spcBef>
            </a:pPr>
            <a:r>
              <a:rPr lang="es-MX" sz="2000">
                <a:latin typeface="Garamond" pitchFamily="18" charset="0"/>
                <a:sym typeface="Wingdings" pitchFamily="2" charset="2"/>
              </a:rPr>
              <a:t>Las aguas intersticiales tienen concentraciones elevadas de metales pesados, por lo que este sedimento no es bueno para agricultura.</a:t>
            </a:r>
          </a:p>
          <a:p>
            <a:pPr algn="just">
              <a:spcBef>
                <a:spcPct val="40000"/>
              </a:spcBef>
            </a:pPr>
            <a:r>
              <a:rPr lang="es-MX" sz="2000">
                <a:latin typeface="Garamond" pitchFamily="18" charset="0"/>
                <a:sym typeface="Wingdings" pitchFamily="2" charset="2"/>
              </a:rPr>
              <a:t>En cada caso si hay oxígeno, este es usado, el dióxido de carbono es producido y el pH disminuye.</a:t>
            </a:r>
            <a:endParaRPr lang="es-ES" sz="2000">
              <a:latin typeface="Garamond" pitchFamily="18" charset="0"/>
            </a:endParaRPr>
          </a:p>
        </p:txBody>
      </p:sp>
      <p:sp>
        <p:nvSpPr>
          <p:cNvPr id="106499" name="Rectangle 3"/>
          <p:cNvSpPr>
            <a:spLocks noGrp="1" noChangeArrowheads="1"/>
          </p:cNvSpPr>
          <p:nvPr>
            <p:ph type="title"/>
          </p:nvPr>
        </p:nvSpPr>
        <p:spPr>
          <a:xfrm>
            <a:off x="457200" y="277813"/>
            <a:ext cx="8147050" cy="703262"/>
          </a:xfrm>
        </p:spPr>
        <p:txBody>
          <a:bodyPr/>
          <a:lstStyle/>
          <a:p>
            <a:r>
              <a:rPr lang="es-MX" sz="2800"/>
              <a:t>Procesos Biológicos y Químicos </a:t>
            </a:r>
            <a:r>
              <a:rPr lang="es-MX" sz="1400"/>
              <a:t>… continuación</a:t>
            </a:r>
            <a:r>
              <a:rPr lang="es-MX" sz="2800" b="0"/>
              <a:t/>
            </a:r>
            <a:br>
              <a:rPr lang="es-MX" sz="2800" b="0"/>
            </a:br>
            <a:endParaRPr lang="es-EC" sz="2800" b="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CA0A7219-8938-4323-922F-C7379F47BDAC}" type="slidenum">
              <a:rPr lang="es-EC" altLang="en-US"/>
              <a:pPr/>
              <a:t>28</a:t>
            </a:fld>
            <a:endParaRPr lang="es-EC" altLang="en-US"/>
          </a:p>
        </p:txBody>
      </p:sp>
      <p:graphicFrame>
        <p:nvGraphicFramePr>
          <p:cNvPr id="107523" name="Object 3"/>
          <p:cNvGraphicFramePr>
            <a:graphicFrameLocks noChangeAspect="1"/>
          </p:cNvGraphicFramePr>
          <p:nvPr>
            <p:ph idx="1"/>
          </p:nvPr>
        </p:nvGraphicFramePr>
        <p:xfrm>
          <a:off x="323850" y="1347788"/>
          <a:ext cx="8351838" cy="4556125"/>
        </p:xfrm>
        <a:graphic>
          <a:graphicData uri="http://schemas.openxmlformats.org/presentationml/2006/ole">
            <p:oleObj spid="_x0000_s107523" name="Dibujo" r:id="rId3" imgW="2174400" imgH="1368000" progId="FLW3Drawing">
              <p:embed/>
            </p:oleObj>
          </a:graphicData>
        </a:graphic>
      </p:graphicFrame>
      <p:sp>
        <p:nvSpPr>
          <p:cNvPr id="107524" name="Rectangle 4"/>
          <p:cNvSpPr>
            <a:spLocks noGrp="1" noChangeArrowheads="1"/>
          </p:cNvSpPr>
          <p:nvPr>
            <p:ph type="title"/>
          </p:nvPr>
        </p:nvSpPr>
        <p:spPr>
          <a:xfrm>
            <a:off x="457200" y="277813"/>
            <a:ext cx="8218488" cy="558800"/>
          </a:xfrm>
        </p:spPr>
        <p:txBody>
          <a:bodyPr/>
          <a:lstStyle/>
          <a:p>
            <a:r>
              <a:rPr lang="es-MX" sz="2800"/>
              <a:t>Procesos Biológicos y Químicos </a:t>
            </a:r>
            <a:r>
              <a:rPr lang="es-MX" sz="1400"/>
              <a:t>… continuación</a:t>
            </a:r>
            <a:r>
              <a:rPr lang="es-MX" sz="2800" b="0"/>
              <a:t/>
            </a:r>
            <a:br>
              <a:rPr lang="es-MX" sz="2800" b="0"/>
            </a:br>
            <a:r>
              <a:rPr lang="es-MX" sz="2800" b="0"/>
              <a:t/>
            </a:r>
            <a:br>
              <a:rPr lang="es-MX" sz="2800" b="0"/>
            </a:br>
            <a:endParaRPr lang="es-EC" sz="2800" b="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52A65D50-D051-43DF-8A5D-A99268C1F9E5}" type="slidenum">
              <a:rPr lang="es-EC" altLang="en-US"/>
              <a:pPr/>
              <a:t>29</a:t>
            </a:fld>
            <a:endParaRPr lang="es-EC" altLang="en-US"/>
          </a:p>
        </p:txBody>
      </p:sp>
      <p:sp>
        <p:nvSpPr>
          <p:cNvPr id="108546" name="Text Box 2"/>
          <p:cNvSpPr txBox="1">
            <a:spLocks noChangeArrowheads="1"/>
          </p:cNvSpPr>
          <p:nvPr/>
        </p:nvSpPr>
        <p:spPr bwMode="auto">
          <a:xfrm>
            <a:off x="395288" y="1125538"/>
            <a:ext cx="8520112" cy="4494212"/>
          </a:xfrm>
          <a:prstGeom prst="rect">
            <a:avLst/>
          </a:prstGeom>
          <a:noFill/>
          <a:ln w="9525">
            <a:noFill/>
            <a:miter lim="800000"/>
            <a:headEnd/>
            <a:tailEnd/>
          </a:ln>
          <a:effectLst/>
        </p:spPr>
        <p:txBody>
          <a:bodyPr>
            <a:spAutoFit/>
          </a:bodyPr>
          <a:lstStyle/>
          <a:p>
            <a:pPr algn="just">
              <a:spcBef>
                <a:spcPct val="35000"/>
              </a:spcBef>
            </a:pPr>
            <a:r>
              <a:rPr lang="es-MX" sz="2000">
                <a:latin typeface="Garamond" pitchFamily="18" charset="0"/>
                <a:sym typeface="Wingdings" pitchFamily="2" charset="2"/>
              </a:rPr>
              <a:t>Es la profundidad donde la cantidad de C fijado durante el día, es igual a la cantidad que las plantas respiran durante la noche. </a:t>
            </a:r>
          </a:p>
          <a:p>
            <a:pPr algn="just">
              <a:spcBef>
                <a:spcPct val="35000"/>
              </a:spcBef>
            </a:pPr>
            <a:r>
              <a:rPr lang="es-MX" sz="2000">
                <a:latin typeface="Garamond" pitchFamily="18" charset="0"/>
                <a:sym typeface="Wingdings" pitchFamily="2" charset="2"/>
              </a:rPr>
              <a:t>En esta profundidad la cantidad de luz es aproximadamente igual al 1% de la cantidad en la superficie, pero depende del tipo de plantas y si las plantas tienen suficiente nutrientes. </a:t>
            </a:r>
          </a:p>
          <a:p>
            <a:pPr algn="just">
              <a:spcBef>
                <a:spcPct val="35000"/>
              </a:spcBef>
            </a:pPr>
            <a:r>
              <a:rPr lang="es-MX" sz="2000">
                <a:latin typeface="Garamond" pitchFamily="18" charset="0"/>
              </a:rPr>
              <a:t>El fitoplancton se encuentra como células normales y como células en descanso.</a:t>
            </a:r>
          </a:p>
          <a:p>
            <a:pPr algn="just">
              <a:spcBef>
                <a:spcPct val="35000"/>
              </a:spcBef>
            </a:pPr>
            <a:r>
              <a:rPr lang="es-MX" sz="2000" b="1">
                <a:latin typeface="Garamond" pitchFamily="18" charset="0"/>
              </a:rPr>
              <a:t>C/N</a:t>
            </a:r>
            <a:r>
              <a:rPr lang="es-MX" sz="2000">
                <a:latin typeface="Garamond" pitchFamily="18" charset="0"/>
              </a:rPr>
              <a:t>: </a:t>
            </a:r>
          </a:p>
          <a:p>
            <a:pPr algn="just">
              <a:spcBef>
                <a:spcPct val="35000"/>
              </a:spcBef>
            </a:pPr>
            <a:r>
              <a:rPr lang="es-MX" sz="2000">
                <a:latin typeface="Garamond" pitchFamily="18" charset="0"/>
              </a:rPr>
              <a:t>      =&lt;6 las plantas son muy sanas;</a:t>
            </a:r>
          </a:p>
          <a:p>
            <a:pPr algn="just">
              <a:spcBef>
                <a:spcPct val="35000"/>
              </a:spcBef>
            </a:pPr>
            <a:r>
              <a:rPr lang="es-MX" sz="2000">
                <a:latin typeface="Garamond" pitchFamily="18" charset="0"/>
              </a:rPr>
              <a:t>      6 – 10 las plantas pueden marchitarse y deberían asentarse;</a:t>
            </a:r>
          </a:p>
          <a:p>
            <a:pPr algn="just">
              <a:spcBef>
                <a:spcPct val="35000"/>
              </a:spcBef>
            </a:pPr>
            <a:r>
              <a:rPr lang="es-MX" sz="2000">
                <a:latin typeface="Garamond" pitchFamily="18" charset="0"/>
              </a:rPr>
              <a:t>      =&gt;26 generalmente las células se encuentran muertas. </a:t>
            </a:r>
          </a:p>
          <a:p>
            <a:pPr algn="just">
              <a:spcBef>
                <a:spcPct val="35000"/>
              </a:spcBef>
            </a:pPr>
            <a:r>
              <a:rPr lang="es-MX" sz="2000">
                <a:latin typeface="Garamond" pitchFamily="18" charset="0"/>
              </a:rPr>
              <a:t>Los excrementos de zooplancton tienen altas concentraciones de UREA y AMONIACO</a:t>
            </a:r>
            <a:endParaRPr lang="es-ES" sz="2000">
              <a:latin typeface="Garamond" pitchFamily="18" charset="0"/>
            </a:endParaRPr>
          </a:p>
        </p:txBody>
      </p:sp>
      <p:sp>
        <p:nvSpPr>
          <p:cNvPr id="108547" name="Rectangle 3"/>
          <p:cNvSpPr>
            <a:spLocks noGrp="1" noChangeArrowheads="1"/>
          </p:cNvSpPr>
          <p:nvPr>
            <p:ph type="title"/>
          </p:nvPr>
        </p:nvSpPr>
        <p:spPr>
          <a:xfrm>
            <a:off x="468313" y="277813"/>
            <a:ext cx="8218487" cy="487362"/>
          </a:xfrm>
        </p:spPr>
        <p:txBody>
          <a:bodyPr/>
          <a:lstStyle/>
          <a:p>
            <a:r>
              <a:rPr lang="es-MX" sz="2800">
                <a:sym typeface="Wingdings" pitchFamily="2" charset="2"/>
              </a:rPr>
              <a:t>Profundidad de Compensación</a:t>
            </a:r>
            <a:r>
              <a:rPr lang="es-MX" sz="2800" b="0">
                <a:sym typeface="Wingdings" pitchFamily="2" charset="2"/>
              </a:rPr>
              <a:t> </a:t>
            </a:r>
            <a:br>
              <a:rPr lang="es-MX" sz="2800" b="0">
                <a:sym typeface="Wingdings" pitchFamily="2" charset="2"/>
              </a:rPr>
            </a:br>
            <a:endParaRPr lang="es-EC" sz="2800" b="0">
              <a:sym typeface="Wingdings"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fecha"/>
          <p:cNvSpPr>
            <a:spLocks noGrp="1"/>
          </p:cNvSpPr>
          <p:nvPr>
            <p:ph type="dt" sz="half" idx="10"/>
          </p:nvPr>
        </p:nvSpPr>
        <p:spPr/>
        <p:txBody>
          <a:bodyPr/>
          <a:lstStyle/>
          <a:p>
            <a:r>
              <a:rPr lang="es-EC"/>
              <a:t>Procesos Estuarinos</a:t>
            </a:r>
            <a:endParaRPr lang="es-EC" altLang="en-US"/>
          </a:p>
        </p:txBody>
      </p:sp>
      <p:sp>
        <p:nvSpPr>
          <p:cNvPr id="6" name="3 Marcador de pie de página"/>
          <p:cNvSpPr>
            <a:spLocks noGrp="1"/>
          </p:cNvSpPr>
          <p:nvPr>
            <p:ph type="ftr" sz="quarter" idx="11"/>
          </p:nvPr>
        </p:nvSpPr>
        <p:spPr/>
        <p:txBody>
          <a:bodyPr/>
          <a:lstStyle/>
          <a:p>
            <a:r>
              <a:rPr lang="es-EC" altLang="en-US"/>
              <a:t>José V. Chang, Profesor FIMCM-ESPOL</a:t>
            </a:r>
          </a:p>
        </p:txBody>
      </p:sp>
      <p:sp>
        <p:nvSpPr>
          <p:cNvPr id="7" name="4 Marcador de número de diapositiva"/>
          <p:cNvSpPr>
            <a:spLocks noGrp="1"/>
          </p:cNvSpPr>
          <p:nvPr>
            <p:ph type="sldNum" sz="quarter" idx="12"/>
          </p:nvPr>
        </p:nvSpPr>
        <p:spPr/>
        <p:txBody>
          <a:bodyPr/>
          <a:lstStyle/>
          <a:p>
            <a:fld id="{BFD36DB5-4B76-43BE-9944-1989776F8994}" type="slidenum">
              <a:rPr lang="es-EC" altLang="en-US"/>
              <a:pPr/>
              <a:t>3</a:t>
            </a:fld>
            <a:endParaRPr lang="es-EC" altLang="en-US"/>
          </a:p>
        </p:txBody>
      </p:sp>
      <p:sp>
        <p:nvSpPr>
          <p:cNvPr id="81922" name="Text Box 2"/>
          <p:cNvSpPr txBox="1">
            <a:spLocks noChangeArrowheads="1"/>
          </p:cNvSpPr>
          <p:nvPr/>
        </p:nvSpPr>
        <p:spPr bwMode="auto">
          <a:xfrm>
            <a:off x="323850" y="836613"/>
            <a:ext cx="8569325" cy="2898775"/>
          </a:xfrm>
          <a:prstGeom prst="rect">
            <a:avLst/>
          </a:prstGeom>
          <a:noFill/>
          <a:ln w="9525">
            <a:noFill/>
            <a:miter lim="800000"/>
            <a:headEnd/>
            <a:tailEnd/>
          </a:ln>
          <a:effectLst/>
        </p:spPr>
        <p:txBody>
          <a:bodyPr>
            <a:spAutoFit/>
          </a:bodyPr>
          <a:lstStyle/>
          <a:p>
            <a:pPr>
              <a:spcBef>
                <a:spcPct val="30000"/>
              </a:spcBef>
              <a:buFont typeface="Wingdings" pitchFamily="2" charset="2"/>
              <a:buChar char="§"/>
            </a:pPr>
            <a:r>
              <a:rPr lang="es-ES"/>
              <a:t> </a:t>
            </a:r>
            <a:r>
              <a:rPr lang="es-ES" sz="2000">
                <a:latin typeface="Garamond" pitchFamily="18" charset="0"/>
              </a:rPr>
              <a:t>Las arcillas funcionan como resina de intercambio de iones</a:t>
            </a:r>
          </a:p>
          <a:p>
            <a:pPr>
              <a:spcBef>
                <a:spcPct val="30000"/>
              </a:spcBef>
              <a:buFont typeface="Wingdings" pitchFamily="2" charset="2"/>
              <a:buChar char="§"/>
            </a:pPr>
            <a:r>
              <a:rPr lang="es-ES" sz="2000">
                <a:latin typeface="Garamond" pitchFamily="18" charset="0"/>
              </a:rPr>
              <a:t> Mantienen el equilibrio con el agua del río que tiene concentraciones altas de (Ca, K, Al, Fe, etc.).  Al mezclarse las arcillas con agua salada (Na y Mg) hay un intercambio de iones. </a:t>
            </a:r>
          </a:p>
          <a:p>
            <a:pPr>
              <a:spcBef>
                <a:spcPct val="30000"/>
              </a:spcBef>
              <a:buFont typeface="Wingdings" pitchFamily="2" charset="2"/>
              <a:buChar char="§"/>
            </a:pPr>
            <a:r>
              <a:rPr lang="es-ES" sz="2000">
                <a:latin typeface="Garamond" pitchFamily="18" charset="0"/>
              </a:rPr>
              <a:t> Las arcillas pierden Ca y K pero ganan Na y Mg</a:t>
            </a:r>
          </a:p>
          <a:p>
            <a:pPr>
              <a:spcBef>
                <a:spcPct val="30000"/>
              </a:spcBef>
              <a:buFont typeface="Wingdings" pitchFamily="2" charset="2"/>
              <a:buChar char="§"/>
            </a:pPr>
            <a:r>
              <a:rPr lang="es-ES" sz="2000">
                <a:latin typeface="Garamond" pitchFamily="18" charset="0"/>
              </a:rPr>
              <a:t> El proceso no cambia la cantidad de sedimentos pero si cambia la composición de las sales en el agua</a:t>
            </a:r>
          </a:p>
          <a:p>
            <a:pPr>
              <a:spcBef>
                <a:spcPct val="30000"/>
              </a:spcBef>
              <a:buFont typeface="Wingdings" pitchFamily="2" charset="2"/>
              <a:buChar char="§"/>
            </a:pPr>
            <a:r>
              <a:rPr lang="es-ES" sz="2000">
                <a:latin typeface="Garamond" pitchFamily="18" charset="0"/>
              </a:rPr>
              <a:t> Los iones intercambiados</a:t>
            </a:r>
            <a:r>
              <a:rPr lang="es-ES">
                <a:latin typeface="Garamond" pitchFamily="18" charset="0"/>
              </a:rPr>
              <a:t> deben ser similares en tamaño y carga.</a:t>
            </a:r>
          </a:p>
        </p:txBody>
      </p:sp>
      <p:pic>
        <p:nvPicPr>
          <p:cNvPr id="81923" name="Picture 3"/>
          <p:cNvPicPr>
            <a:picLocks noChangeAspect="1" noChangeArrowheads="1"/>
          </p:cNvPicPr>
          <p:nvPr/>
        </p:nvPicPr>
        <p:blipFill>
          <a:blip r:embed="rId2"/>
          <a:srcRect/>
          <a:stretch>
            <a:fillRect/>
          </a:stretch>
        </p:blipFill>
        <p:spPr bwMode="auto">
          <a:xfrm>
            <a:off x="2268538" y="3789363"/>
            <a:ext cx="5041900" cy="2436812"/>
          </a:xfrm>
          <a:prstGeom prst="rect">
            <a:avLst/>
          </a:prstGeom>
          <a:noFill/>
        </p:spPr>
      </p:pic>
      <p:sp>
        <p:nvSpPr>
          <p:cNvPr id="81924" name="Rectangle 4"/>
          <p:cNvSpPr>
            <a:spLocks noGrp="1" noChangeArrowheads="1"/>
          </p:cNvSpPr>
          <p:nvPr>
            <p:ph type="title"/>
          </p:nvPr>
        </p:nvSpPr>
        <p:spPr>
          <a:xfrm>
            <a:off x="457200" y="277813"/>
            <a:ext cx="8229600" cy="774700"/>
          </a:xfrm>
        </p:spPr>
        <p:txBody>
          <a:bodyPr/>
          <a:lstStyle/>
          <a:p>
            <a:r>
              <a:rPr lang="es-ES" sz="2800"/>
              <a:t>2) Intercambio de Iones</a:t>
            </a:r>
            <a:endParaRPr lang="es-EC" sz="2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845B9FBC-895B-4C0A-9A7E-0D276581179E}" type="slidenum">
              <a:rPr lang="es-EC" altLang="en-US"/>
              <a:pPr/>
              <a:t>30</a:t>
            </a:fld>
            <a:endParaRPr lang="es-EC" altLang="en-US"/>
          </a:p>
        </p:txBody>
      </p:sp>
      <p:sp>
        <p:nvSpPr>
          <p:cNvPr id="109570" name="Text Box 2"/>
          <p:cNvSpPr txBox="1">
            <a:spLocks noChangeArrowheads="1"/>
          </p:cNvSpPr>
          <p:nvPr/>
        </p:nvSpPr>
        <p:spPr bwMode="auto">
          <a:xfrm>
            <a:off x="323850" y="836613"/>
            <a:ext cx="8591550" cy="2105025"/>
          </a:xfrm>
          <a:prstGeom prst="rect">
            <a:avLst/>
          </a:prstGeom>
          <a:noFill/>
          <a:ln w="9525">
            <a:noFill/>
            <a:miter lim="800000"/>
            <a:headEnd/>
            <a:tailEnd/>
          </a:ln>
          <a:effectLst/>
        </p:spPr>
        <p:txBody>
          <a:bodyPr>
            <a:spAutoFit/>
          </a:bodyPr>
          <a:lstStyle/>
          <a:p>
            <a:pPr algn="just">
              <a:spcBef>
                <a:spcPct val="30000"/>
              </a:spcBef>
            </a:pPr>
            <a:r>
              <a:rPr lang="es-MX" sz="2000" b="1">
                <a:latin typeface="Garamond" pitchFamily="18" charset="0"/>
                <a:sym typeface="Wingdings" pitchFamily="2" charset="2"/>
              </a:rPr>
              <a:t>Las aguas intersticiales</a:t>
            </a:r>
            <a:r>
              <a:rPr lang="es-MX" sz="2000">
                <a:latin typeface="Garamond" pitchFamily="18" charset="0"/>
                <a:sym typeface="Wingdings" pitchFamily="2" charset="2"/>
              </a:rPr>
              <a:t>, tienen concentraciones elevadas de CO2, K+, SiO3, Fe++, Mn++ y otros. </a:t>
            </a:r>
          </a:p>
          <a:p>
            <a:pPr algn="just">
              <a:spcBef>
                <a:spcPct val="30000"/>
              </a:spcBef>
            </a:pPr>
            <a:r>
              <a:rPr lang="es-MX" sz="2000">
                <a:latin typeface="Garamond" pitchFamily="18" charset="0"/>
                <a:sym typeface="Wingdings" pitchFamily="2" charset="2"/>
              </a:rPr>
              <a:t>Esta agua están en contacto con el agua del estuario y de la tierra. </a:t>
            </a:r>
          </a:p>
          <a:p>
            <a:pPr algn="just">
              <a:spcBef>
                <a:spcPct val="30000"/>
              </a:spcBef>
            </a:pPr>
            <a:r>
              <a:rPr lang="es-MX" sz="2000">
                <a:latin typeface="Garamond" pitchFamily="18" charset="0"/>
                <a:sym typeface="Wingdings" pitchFamily="2" charset="2"/>
              </a:rPr>
              <a:t>Generalmente hay un pequeño flujo de la tierra al estuario, pero depende de la relación entre la elevación del agua del estuario, y el nivel freático de agua dulce. Tres casos:</a:t>
            </a:r>
            <a:endParaRPr lang="es-ES" sz="2000">
              <a:latin typeface="Garamond" pitchFamily="18" charset="0"/>
            </a:endParaRPr>
          </a:p>
        </p:txBody>
      </p:sp>
      <p:pic>
        <p:nvPicPr>
          <p:cNvPr id="109571" name="Picture 3" descr="Cap50005"/>
          <p:cNvPicPr>
            <a:picLocks noChangeAspect="1" noChangeArrowheads="1"/>
          </p:cNvPicPr>
          <p:nvPr/>
        </p:nvPicPr>
        <p:blipFill>
          <a:blip r:embed="rId2"/>
          <a:srcRect/>
          <a:stretch>
            <a:fillRect/>
          </a:stretch>
        </p:blipFill>
        <p:spPr bwMode="auto">
          <a:xfrm>
            <a:off x="827088" y="2852738"/>
            <a:ext cx="8012112" cy="3313112"/>
          </a:xfrm>
          <a:prstGeom prst="rect">
            <a:avLst/>
          </a:prstGeom>
          <a:noFill/>
        </p:spPr>
      </p:pic>
      <p:sp>
        <p:nvSpPr>
          <p:cNvPr id="109572" name="Rectangle 4"/>
          <p:cNvSpPr>
            <a:spLocks noGrp="1" noChangeArrowheads="1"/>
          </p:cNvSpPr>
          <p:nvPr>
            <p:ph type="title"/>
          </p:nvPr>
        </p:nvSpPr>
        <p:spPr>
          <a:xfrm>
            <a:off x="457200" y="277813"/>
            <a:ext cx="8291513" cy="630237"/>
          </a:xfrm>
        </p:spPr>
        <p:txBody>
          <a:bodyPr/>
          <a:lstStyle/>
          <a:p>
            <a:r>
              <a:rPr lang="es-MX"/>
              <a:t>Procesos Biológicos y Químicos </a:t>
            </a:r>
            <a:r>
              <a:rPr lang="es-MX" sz="1600"/>
              <a:t>… continuación</a:t>
            </a:r>
            <a:endParaRPr lang="es-EC" sz="16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r>
              <a:rPr lang="es-EC"/>
              <a:t>Procesos Estuarinos</a:t>
            </a:r>
            <a:endParaRPr lang="es-EC" altLang="en-US"/>
          </a:p>
        </p:txBody>
      </p:sp>
      <p:sp>
        <p:nvSpPr>
          <p:cNvPr id="5" name="2 Marcador de pie de página"/>
          <p:cNvSpPr>
            <a:spLocks noGrp="1"/>
          </p:cNvSpPr>
          <p:nvPr>
            <p:ph type="ftr" sz="quarter" idx="11"/>
          </p:nvPr>
        </p:nvSpPr>
        <p:spPr/>
        <p:txBody>
          <a:bodyPr/>
          <a:lstStyle/>
          <a:p>
            <a:r>
              <a:rPr lang="es-EC" altLang="en-US"/>
              <a:t>José V. Chang, Profesor FIMCM-ESPOL</a:t>
            </a:r>
          </a:p>
        </p:txBody>
      </p:sp>
      <p:sp>
        <p:nvSpPr>
          <p:cNvPr id="6" name="3 Marcador de número de diapositiva"/>
          <p:cNvSpPr>
            <a:spLocks noGrp="1"/>
          </p:cNvSpPr>
          <p:nvPr>
            <p:ph type="sldNum" sz="quarter" idx="12"/>
          </p:nvPr>
        </p:nvSpPr>
        <p:spPr/>
        <p:txBody>
          <a:bodyPr/>
          <a:lstStyle/>
          <a:p>
            <a:fld id="{41F6EE1B-17AA-4556-BACF-E1FB2F313D01}" type="slidenum">
              <a:rPr lang="es-EC" altLang="en-US"/>
              <a:pPr/>
              <a:t>31</a:t>
            </a:fld>
            <a:endParaRPr lang="es-EC" altLang="en-US"/>
          </a:p>
        </p:txBody>
      </p:sp>
      <p:sp>
        <p:nvSpPr>
          <p:cNvPr id="110594" name="Text Box 2"/>
          <p:cNvSpPr txBox="1">
            <a:spLocks noChangeArrowheads="1"/>
          </p:cNvSpPr>
          <p:nvPr/>
        </p:nvSpPr>
        <p:spPr bwMode="auto">
          <a:xfrm>
            <a:off x="3581400" y="404813"/>
            <a:ext cx="1806575" cy="366712"/>
          </a:xfrm>
          <a:prstGeom prst="rect">
            <a:avLst/>
          </a:prstGeom>
          <a:noFill/>
          <a:ln w="9525">
            <a:noFill/>
            <a:miter lim="800000"/>
            <a:headEnd/>
            <a:tailEnd/>
          </a:ln>
          <a:effectLst/>
        </p:spPr>
        <p:txBody>
          <a:bodyPr>
            <a:spAutoFit/>
          </a:bodyPr>
          <a:lstStyle/>
          <a:p>
            <a:r>
              <a:rPr lang="es-MX">
                <a:latin typeface="Verdana" pitchFamily="34" charset="0"/>
              </a:rPr>
              <a:t>REFERENCIAS</a:t>
            </a:r>
            <a:endParaRPr lang="es-ES">
              <a:latin typeface="Verdana" pitchFamily="34" charset="0"/>
            </a:endParaRPr>
          </a:p>
        </p:txBody>
      </p:sp>
      <p:pic>
        <p:nvPicPr>
          <p:cNvPr id="110595" name="Picture 3"/>
          <p:cNvPicPr>
            <a:picLocks noChangeAspect="1" noChangeArrowheads="1"/>
          </p:cNvPicPr>
          <p:nvPr/>
        </p:nvPicPr>
        <p:blipFill>
          <a:blip r:embed="rId2"/>
          <a:srcRect/>
          <a:stretch>
            <a:fillRect/>
          </a:stretch>
        </p:blipFill>
        <p:spPr bwMode="auto">
          <a:xfrm>
            <a:off x="1547813" y="981075"/>
            <a:ext cx="6934200" cy="4949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r>
              <a:rPr lang="es-EC"/>
              <a:t>Procesos Estuarinos</a:t>
            </a:r>
            <a:endParaRPr lang="es-EC" altLang="en-US"/>
          </a:p>
        </p:txBody>
      </p:sp>
      <p:sp>
        <p:nvSpPr>
          <p:cNvPr id="6" name="4 Marcador de pie de página"/>
          <p:cNvSpPr>
            <a:spLocks noGrp="1"/>
          </p:cNvSpPr>
          <p:nvPr>
            <p:ph type="ftr" sz="quarter" idx="11"/>
          </p:nvPr>
        </p:nvSpPr>
        <p:spPr/>
        <p:txBody>
          <a:bodyPr/>
          <a:lstStyle/>
          <a:p>
            <a:r>
              <a:rPr lang="es-EC" altLang="en-US"/>
              <a:t>José V. Chang, Profesor FIMCM-ESPOL</a:t>
            </a:r>
          </a:p>
        </p:txBody>
      </p:sp>
      <p:sp>
        <p:nvSpPr>
          <p:cNvPr id="7" name="5 Marcador de número de diapositiva"/>
          <p:cNvSpPr>
            <a:spLocks noGrp="1"/>
          </p:cNvSpPr>
          <p:nvPr>
            <p:ph type="sldNum" sz="quarter" idx="12"/>
          </p:nvPr>
        </p:nvSpPr>
        <p:spPr/>
        <p:txBody>
          <a:bodyPr/>
          <a:lstStyle/>
          <a:p>
            <a:fld id="{9A111DCC-AC1C-4984-AC22-42A3D4C03907}" type="slidenum">
              <a:rPr lang="es-EC" altLang="en-US"/>
              <a:pPr/>
              <a:t>4</a:t>
            </a:fld>
            <a:endParaRPr lang="es-EC" altLang="en-US"/>
          </a:p>
        </p:txBody>
      </p:sp>
      <p:sp>
        <p:nvSpPr>
          <p:cNvPr id="82946" name="Text Box 2"/>
          <p:cNvSpPr txBox="1">
            <a:spLocks noChangeArrowheads="1"/>
          </p:cNvSpPr>
          <p:nvPr/>
        </p:nvSpPr>
        <p:spPr bwMode="auto">
          <a:xfrm>
            <a:off x="539750" y="765175"/>
            <a:ext cx="8280400" cy="3843338"/>
          </a:xfrm>
          <a:prstGeom prst="rect">
            <a:avLst/>
          </a:prstGeom>
          <a:noFill/>
          <a:ln w="9525">
            <a:noFill/>
            <a:miter lim="800000"/>
            <a:headEnd/>
            <a:tailEnd/>
          </a:ln>
          <a:effectLst/>
        </p:spPr>
        <p:txBody>
          <a:bodyPr>
            <a:spAutoFit/>
          </a:bodyPr>
          <a:lstStyle/>
          <a:p>
            <a:pPr>
              <a:spcBef>
                <a:spcPct val="30000"/>
              </a:spcBef>
            </a:pPr>
            <a:r>
              <a:rPr lang="es-ES" sz="2000">
                <a:latin typeface="Garamond" pitchFamily="18" charset="0"/>
              </a:rPr>
              <a:t>Las partículas en un río tienen cargas que cambian según la concentración de sal.</a:t>
            </a:r>
          </a:p>
          <a:p>
            <a:pPr>
              <a:spcBef>
                <a:spcPct val="30000"/>
              </a:spcBef>
              <a:buFontTx/>
              <a:buChar char="-"/>
            </a:pPr>
            <a:r>
              <a:rPr lang="es-ES" sz="2000">
                <a:latin typeface="Garamond" pitchFamily="18" charset="0"/>
              </a:rPr>
              <a:t> Un coloide de Fe tiene carga + en agua dulce, mezclándose con agua salada su carga puede llegar a ser cero y entonces coagula y precipita.</a:t>
            </a:r>
          </a:p>
          <a:p>
            <a:pPr>
              <a:spcBef>
                <a:spcPct val="30000"/>
              </a:spcBef>
              <a:buFontTx/>
              <a:buChar char="-"/>
            </a:pPr>
            <a:r>
              <a:rPr lang="es-ES" sz="2000">
                <a:latin typeface="Garamond" pitchFamily="18" charset="0"/>
              </a:rPr>
              <a:t> La adsorción ocurre al mismo momento que la coagulación y precipitación.</a:t>
            </a:r>
          </a:p>
          <a:p>
            <a:pPr>
              <a:spcBef>
                <a:spcPct val="30000"/>
              </a:spcBef>
              <a:buFontTx/>
              <a:buChar char="-"/>
            </a:pPr>
            <a:r>
              <a:rPr lang="es-ES" sz="2000">
                <a:latin typeface="Garamond" pitchFamily="18" charset="0"/>
              </a:rPr>
              <a:t> Estos procesos cambian las concentraciones de las sales y aumenta el tamaño de las partículas y así aumenta la velocidad de asentamiento</a:t>
            </a:r>
            <a:r>
              <a:rPr lang="es-ES">
                <a:latin typeface="Garamond" pitchFamily="18" charset="0"/>
              </a:rPr>
              <a:t>.</a:t>
            </a:r>
          </a:p>
          <a:p>
            <a:pPr>
              <a:spcBef>
                <a:spcPct val="50000"/>
              </a:spcBef>
            </a:pPr>
            <a:r>
              <a:rPr lang="es-ES" sz="2400" b="1">
                <a:latin typeface="Garamond" pitchFamily="18" charset="0"/>
              </a:rPr>
              <a:t>4) Recogidas por materias Orgánicas</a:t>
            </a:r>
            <a:endParaRPr lang="es-ES">
              <a:latin typeface="Garamond" pitchFamily="18" charset="0"/>
            </a:endParaRPr>
          </a:p>
          <a:p>
            <a:pPr>
              <a:spcBef>
                <a:spcPct val="30000"/>
              </a:spcBef>
              <a:buFontTx/>
              <a:buChar char="-"/>
            </a:pPr>
            <a:r>
              <a:rPr lang="es-ES">
                <a:latin typeface="Garamond" pitchFamily="18" charset="0"/>
              </a:rPr>
              <a:t> </a:t>
            </a:r>
            <a:r>
              <a:rPr lang="es-ES" sz="2000">
                <a:latin typeface="Garamond" pitchFamily="18" charset="0"/>
              </a:rPr>
              <a:t>Se produce por los agregados orgánicos (toda la materia orgánica), estos recogen metales menores, arcillas y otras productos inorgánicos</a:t>
            </a:r>
          </a:p>
          <a:p>
            <a:pPr>
              <a:spcBef>
                <a:spcPct val="30000"/>
              </a:spcBef>
              <a:buFontTx/>
              <a:buChar char="-"/>
            </a:pPr>
            <a:r>
              <a:rPr lang="es-ES" sz="2000">
                <a:latin typeface="Garamond" pitchFamily="18" charset="0"/>
              </a:rPr>
              <a:t> Fuente de alimento importante para el zooplancton.</a:t>
            </a:r>
          </a:p>
        </p:txBody>
      </p:sp>
      <p:sp>
        <p:nvSpPr>
          <p:cNvPr id="82947" name="Rectangle 3"/>
          <p:cNvSpPr>
            <a:spLocks noGrp="1" noChangeArrowheads="1"/>
          </p:cNvSpPr>
          <p:nvPr>
            <p:ph type="title"/>
          </p:nvPr>
        </p:nvSpPr>
        <p:spPr>
          <a:xfrm>
            <a:off x="457200" y="277813"/>
            <a:ext cx="8229600" cy="558800"/>
          </a:xfrm>
        </p:spPr>
        <p:txBody>
          <a:bodyPr/>
          <a:lstStyle/>
          <a:p>
            <a:r>
              <a:rPr lang="es-ES" sz="2800"/>
              <a:t>3) Coagulación, precipitación y adsorción</a:t>
            </a:r>
            <a:br>
              <a:rPr lang="es-ES" sz="2800"/>
            </a:br>
            <a:r>
              <a:rPr lang="es-ES" sz="2800"/>
              <a:t/>
            </a:r>
            <a:br>
              <a:rPr lang="es-ES" sz="2800"/>
            </a:br>
            <a:endParaRPr lang="es-EC" sz="2800"/>
          </a:p>
        </p:txBody>
      </p:sp>
      <p:sp>
        <p:nvSpPr>
          <p:cNvPr id="82948" name="Rectangle 4"/>
          <p:cNvSpPr>
            <a:spLocks noGrp="1" noChangeArrowheads="1"/>
          </p:cNvSpPr>
          <p:nvPr>
            <p:ph type="body" idx="1"/>
          </p:nvPr>
        </p:nvSpPr>
        <p:spPr>
          <a:xfrm>
            <a:off x="457200" y="765175"/>
            <a:ext cx="8229600" cy="5365750"/>
          </a:xfrm>
        </p:spPr>
        <p:txBody>
          <a:bodyPr/>
          <a:lstStyle/>
          <a:p>
            <a:pPr>
              <a:buFont typeface="Wingdings" pitchFamily="2" charset="2"/>
              <a:buNone/>
            </a:pPr>
            <a:endParaRPr lang="es-EC"/>
          </a:p>
          <a:p>
            <a:pPr>
              <a:buFont typeface="Wingdings" pitchFamily="2" charset="2"/>
              <a:buNone/>
            </a:pPr>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r>
              <a:rPr lang="es-EC"/>
              <a:t>Procesos Estuarinos</a:t>
            </a:r>
            <a:endParaRPr lang="es-EC" altLang="en-US"/>
          </a:p>
        </p:txBody>
      </p:sp>
      <p:sp>
        <p:nvSpPr>
          <p:cNvPr id="5" name="3 Marcador de pie de página"/>
          <p:cNvSpPr>
            <a:spLocks noGrp="1"/>
          </p:cNvSpPr>
          <p:nvPr>
            <p:ph type="ftr" sz="quarter" idx="11"/>
          </p:nvPr>
        </p:nvSpPr>
        <p:spPr/>
        <p:txBody>
          <a:bodyPr/>
          <a:lstStyle/>
          <a:p>
            <a:r>
              <a:rPr lang="es-EC" altLang="en-US"/>
              <a:t>José V. Chang, Profesor FIMCM-ESPOL</a:t>
            </a:r>
          </a:p>
        </p:txBody>
      </p:sp>
      <p:sp>
        <p:nvSpPr>
          <p:cNvPr id="6" name="4 Marcador de número de diapositiva"/>
          <p:cNvSpPr>
            <a:spLocks noGrp="1"/>
          </p:cNvSpPr>
          <p:nvPr>
            <p:ph type="sldNum" sz="quarter" idx="12"/>
          </p:nvPr>
        </p:nvSpPr>
        <p:spPr/>
        <p:txBody>
          <a:bodyPr/>
          <a:lstStyle/>
          <a:p>
            <a:fld id="{BA6A1220-CEDE-4061-BD8D-E54B86A72693}" type="slidenum">
              <a:rPr lang="es-EC" altLang="en-US"/>
              <a:pPr/>
              <a:t>5</a:t>
            </a:fld>
            <a:endParaRPr lang="es-EC" altLang="en-US"/>
          </a:p>
        </p:txBody>
      </p:sp>
      <p:sp>
        <p:nvSpPr>
          <p:cNvPr id="83970" name="Text Box 2"/>
          <p:cNvSpPr txBox="1">
            <a:spLocks noChangeArrowheads="1"/>
          </p:cNvSpPr>
          <p:nvPr/>
        </p:nvSpPr>
        <p:spPr bwMode="auto">
          <a:xfrm>
            <a:off x="468313" y="1125538"/>
            <a:ext cx="8424862" cy="153987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s-ES" sz="2000">
                <a:latin typeface="Garamond" pitchFamily="18" charset="0"/>
              </a:rPr>
              <a:t>Los estuarios contienen una enorme colonia de zooplancton y bentos. </a:t>
            </a:r>
          </a:p>
          <a:p>
            <a:pPr>
              <a:spcBef>
                <a:spcPct val="25000"/>
              </a:spcBef>
              <a:buFont typeface="Wingdings" pitchFamily="2" charset="2"/>
              <a:buChar char="§"/>
            </a:pPr>
            <a:r>
              <a:rPr lang="es-ES" sz="2000">
                <a:latin typeface="Garamond" pitchFamily="18" charset="0"/>
              </a:rPr>
              <a:t>Los dos comen fitoplancton: zooplancton (agregados orgánicos) </a:t>
            </a:r>
          </a:p>
          <a:p>
            <a:pPr>
              <a:spcBef>
                <a:spcPct val="25000"/>
              </a:spcBef>
              <a:buFont typeface="Wingdings" pitchFamily="2" charset="2"/>
              <a:buChar char="§"/>
            </a:pPr>
            <a:r>
              <a:rPr lang="es-ES" sz="2000">
                <a:latin typeface="Garamond" pitchFamily="18" charset="0"/>
              </a:rPr>
              <a:t>Zooplancton produce pelotillas fecales, el bentos remueve partículas del agua.</a:t>
            </a:r>
            <a:endParaRPr lang="es-ES" sz="2000" b="1" i="1">
              <a:latin typeface="Garamond" pitchFamily="18" charset="0"/>
            </a:endParaRPr>
          </a:p>
          <a:p>
            <a:pPr>
              <a:spcBef>
                <a:spcPct val="25000"/>
              </a:spcBef>
              <a:buFont typeface="Wingdings" pitchFamily="2" charset="2"/>
              <a:buNone/>
            </a:pPr>
            <a:endParaRPr lang="es-ES" sz="2000">
              <a:latin typeface="Garamond" pitchFamily="18" charset="0"/>
            </a:endParaRPr>
          </a:p>
        </p:txBody>
      </p:sp>
      <p:sp>
        <p:nvSpPr>
          <p:cNvPr id="83971" name="Rectangle 3"/>
          <p:cNvSpPr>
            <a:spLocks noGrp="1" noChangeArrowheads="1"/>
          </p:cNvSpPr>
          <p:nvPr>
            <p:ph type="title"/>
          </p:nvPr>
        </p:nvSpPr>
        <p:spPr/>
        <p:txBody>
          <a:bodyPr/>
          <a:lstStyle/>
          <a:p>
            <a:r>
              <a:rPr lang="es-ES" sz="2800"/>
              <a:t>5) Organismos que se alimentan por filtración</a:t>
            </a:r>
            <a:endParaRPr lang="es-EC"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A942190C-9A3E-456C-98C6-31DC6E18E08F}" type="slidenum">
              <a:rPr lang="es-EC" altLang="en-US"/>
              <a:pPr/>
              <a:t>6</a:t>
            </a:fld>
            <a:endParaRPr lang="es-EC" altLang="en-US"/>
          </a:p>
        </p:txBody>
      </p:sp>
      <p:sp>
        <p:nvSpPr>
          <p:cNvPr id="113666" name="Rectangle 2"/>
          <p:cNvSpPr>
            <a:spLocks noGrp="1" noChangeArrowheads="1"/>
          </p:cNvSpPr>
          <p:nvPr>
            <p:ph type="title"/>
          </p:nvPr>
        </p:nvSpPr>
        <p:spPr>
          <a:xfrm>
            <a:off x="457200" y="277813"/>
            <a:ext cx="8362950" cy="774700"/>
          </a:xfrm>
        </p:spPr>
        <p:txBody>
          <a:bodyPr/>
          <a:lstStyle/>
          <a:p>
            <a:r>
              <a:rPr lang="es-ES" sz="2800"/>
              <a:t>Fuentes de sedimentos a los estuarios</a:t>
            </a:r>
            <a:br>
              <a:rPr lang="es-ES" sz="2800"/>
            </a:br>
            <a:endParaRPr lang="es-EC" sz="2800"/>
          </a:p>
        </p:txBody>
      </p:sp>
      <p:sp>
        <p:nvSpPr>
          <p:cNvPr id="113667" name="Rectangle 3"/>
          <p:cNvSpPr>
            <a:spLocks noGrp="1" noChangeArrowheads="1"/>
          </p:cNvSpPr>
          <p:nvPr>
            <p:ph type="body" idx="1"/>
          </p:nvPr>
        </p:nvSpPr>
        <p:spPr>
          <a:xfrm>
            <a:off x="457200" y="981075"/>
            <a:ext cx="8229600" cy="5149850"/>
          </a:xfrm>
        </p:spPr>
        <p:txBody>
          <a:bodyPr/>
          <a:lstStyle/>
          <a:p>
            <a:pPr>
              <a:buFont typeface="Wingdings" pitchFamily="2" charset="2"/>
              <a:buNone/>
            </a:pPr>
            <a:r>
              <a:rPr lang="es-ES" sz="2000"/>
              <a:t>Los sedimentos de los estuarios vienen de 4 fuentes principales que son:</a:t>
            </a:r>
            <a:endParaRPr lang="es-ES" sz="2000" b="1"/>
          </a:p>
          <a:p>
            <a:pPr lvl="1">
              <a:buFont typeface="Wingdings" pitchFamily="2" charset="2"/>
              <a:buNone/>
            </a:pPr>
            <a:r>
              <a:rPr lang="es-ES" sz="2000" b="1"/>
              <a:t>1) Los ríos.</a:t>
            </a:r>
            <a:r>
              <a:rPr lang="es-ES" sz="2000"/>
              <a:t> </a:t>
            </a:r>
          </a:p>
          <a:p>
            <a:pPr lvl="1">
              <a:buFont typeface="Wingdings" pitchFamily="2" charset="2"/>
              <a:buNone/>
            </a:pPr>
            <a:r>
              <a:rPr lang="es-ES" sz="2000" b="1"/>
              <a:t>2) Erosión del borde del estuario.</a:t>
            </a:r>
            <a:r>
              <a:rPr lang="es-ES" sz="2000"/>
              <a:t>.</a:t>
            </a:r>
            <a:endParaRPr lang="es-ES" sz="2000" b="1"/>
          </a:p>
          <a:p>
            <a:pPr lvl="1">
              <a:buFont typeface="Wingdings" pitchFamily="2" charset="2"/>
              <a:buNone/>
            </a:pPr>
            <a:r>
              <a:rPr lang="es-ES" sz="2000" b="1"/>
              <a:t>3) El Mar.</a:t>
            </a:r>
            <a:r>
              <a:rPr lang="es-ES" sz="2000"/>
              <a:t>. </a:t>
            </a:r>
            <a:endParaRPr lang="es-ES" sz="2000" b="1"/>
          </a:p>
          <a:p>
            <a:pPr lvl="1">
              <a:buFont typeface="Wingdings" pitchFamily="2" charset="2"/>
              <a:buNone/>
            </a:pPr>
            <a:r>
              <a:rPr lang="es-ES" sz="2000" b="1"/>
              <a:t>4) Productividad Primaria.</a:t>
            </a:r>
            <a:r>
              <a:rPr lang="es-ES" sz="2000"/>
              <a:t> </a:t>
            </a:r>
          </a:p>
          <a:p>
            <a:pPr>
              <a:lnSpc>
                <a:spcPct val="110000"/>
              </a:lnSpc>
              <a:spcBef>
                <a:spcPct val="50000"/>
              </a:spcBef>
              <a:buFont typeface="Wingdings" pitchFamily="2" charset="2"/>
              <a:buNone/>
            </a:pPr>
            <a:r>
              <a:rPr lang="es-ES" sz="2000" b="1"/>
              <a:t>1) Los ríos:</a:t>
            </a:r>
            <a:r>
              <a:rPr lang="es-ES" sz="2000"/>
              <a:t> &gt; fuente de sedimentos, especialmente en la cabecera</a:t>
            </a:r>
          </a:p>
          <a:p>
            <a:pPr>
              <a:buFont typeface="Wingdings" pitchFamily="2" charset="2"/>
              <a:buNone/>
            </a:pPr>
            <a:r>
              <a:rPr lang="es-ES" sz="2000" b="1"/>
              <a:t>2) Erosión</a:t>
            </a:r>
            <a:r>
              <a:rPr lang="es-ES" sz="2000"/>
              <a:t> del borde del estuario: Es importante en la región media o cerca de la desembocadura.  La erosión está en función de las corrientes de marea y olas.</a:t>
            </a:r>
          </a:p>
          <a:p>
            <a:pPr>
              <a:buFont typeface="Wingdings" pitchFamily="2" charset="2"/>
              <a:buNone/>
            </a:pPr>
            <a:r>
              <a:rPr lang="es-ES" sz="2000" b="1"/>
              <a:t>3) El mar:</a:t>
            </a:r>
            <a:r>
              <a:rPr lang="es-ES" sz="2000"/>
              <a:t> Transporte de partículas de arena fina al estuario por el flujo de agua profunda.</a:t>
            </a:r>
          </a:p>
          <a:p>
            <a:pPr>
              <a:buFont typeface="Wingdings" pitchFamily="2" charset="2"/>
              <a:buNone/>
            </a:pPr>
            <a:r>
              <a:rPr lang="es-ES" sz="2000" b="1"/>
              <a:t>4)</a:t>
            </a:r>
            <a:r>
              <a:rPr lang="es-ES" sz="2000"/>
              <a:t> </a:t>
            </a:r>
            <a:r>
              <a:rPr lang="es-ES" sz="2000" b="1"/>
              <a:t>Productividad primaria:</a:t>
            </a:r>
            <a:r>
              <a:rPr lang="es-ES" sz="2000"/>
              <a:t> Los procesos involucrados son de escala pequeña</a:t>
            </a:r>
            <a:endParaRPr lang="es-EC"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r>
              <a:rPr lang="es-EC"/>
              <a:t>Procesos Estuarinos</a:t>
            </a:r>
            <a:endParaRPr lang="es-EC" altLang="en-US"/>
          </a:p>
        </p:txBody>
      </p:sp>
      <p:sp>
        <p:nvSpPr>
          <p:cNvPr id="5" name="3 Marcador de pie de página"/>
          <p:cNvSpPr>
            <a:spLocks noGrp="1"/>
          </p:cNvSpPr>
          <p:nvPr>
            <p:ph type="ftr" sz="quarter" idx="11"/>
          </p:nvPr>
        </p:nvSpPr>
        <p:spPr/>
        <p:txBody>
          <a:bodyPr/>
          <a:lstStyle/>
          <a:p>
            <a:r>
              <a:rPr lang="es-EC" altLang="en-US"/>
              <a:t>José V. Chang, Profesor FIMCM-ESPOL</a:t>
            </a:r>
          </a:p>
        </p:txBody>
      </p:sp>
      <p:sp>
        <p:nvSpPr>
          <p:cNvPr id="6" name="4 Marcador de número de diapositiva"/>
          <p:cNvSpPr>
            <a:spLocks noGrp="1"/>
          </p:cNvSpPr>
          <p:nvPr>
            <p:ph type="sldNum" sz="quarter" idx="12"/>
          </p:nvPr>
        </p:nvSpPr>
        <p:spPr/>
        <p:txBody>
          <a:bodyPr/>
          <a:lstStyle/>
          <a:p>
            <a:fld id="{F889EA06-1CBC-4E9E-ABF7-C38FFCB2017B}" type="slidenum">
              <a:rPr lang="es-EC" altLang="en-US"/>
              <a:pPr/>
              <a:t>7</a:t>
            </a:fld>
            <a:endParaRPr lang="es-EC" altLang="en-US"/>
          </a:p>
        </p:txBody>
      </p:sp>
      <p:sp>
        <p:nvSpPr>
          <p:cNvPr id="84994" name="Text Box 2"/>
          <p:cNvSpPr txBox="1">
            <a:spLocks noChangeArrowheads="1"/>
          </p:cNvSpPr>
          <p:nvPr/>
        </p:nvSpPr>
        <p:spPr bwMode="auto">
          <a:xfrm>
            <a:off x="250825" y="765175"/>
            <a:ext cx="8713788" cy="5368925"/>
          </a:xfrm>
          <a:prstGeom prst="rect">
            <a:avLst/>
          </a:prstGeom>
          <a:noFill/>
          <a:ln w="9525">
            <a:noFill/>
            <a:miter lim="800000"/>
            <a:headEnd/>
            <a:tailEnd/>
          </a:ln>
          <a:effectLst/>
        </p:spPr>
        <p:txBody>
          <a:bodyPr>
            <a:spAutoFit/>
          </a:bodyPr>
          <a:lstStyle/>
          <a:p>
            <a:pPr marL="342900" indent="-342900">
              <a:spcBef>
                <a:spcPct val="30000"/>
              </a:spcBef>
              <a:buFont typeface="Wingdings" pitchFamily="2" charset="2"/>
              <a:buNone/>
            </a:pPr>
            <a:r>
              <a:rPr lang="es-ES" sz="2000" b="1">
                <a:latin typeface="Garamond" pitchFamily="18" charset="0"/>
              </a:rPr>
              <a:t>1.- El flujo de río:</a:t>
            </a:r>
            <a:r>
              <a:rPr lang="es-ES" sz="2000">
                <a:latin typeface="Garamond" pitchFamily="18" charset="0"/>
              </a:rPr>
              <a:t> El tiempo de crecida es lo más importante.  </a:t>
            </a:r>
          </a:p>
          <a:p>
            <a:pPr marL="342900" indent="-342900">
              <a:spcBef>
                <a:spcPct val="30000"/>
              </a:spcBef>
              <a:buFont typeface="Wingdings" pitchFamily="2" charset="2"/>
              <a:buNone/>
            </a:pPr>
            <a:r>
              <a:rPr lang="es-ES" sz="2000">
                <a:latin typeface="Garamond" pitchFamily="18" charset="0"/>
              </a:rPr>
              <a:t>Ejemplo: En el río Potomac EEUU el 70% de la carga de sedimentos del año es transportado en 10 días de crecida.</a:t>
            </a:r>
          </a:p>
          <a:p>
            <a:pPr marL="342900" indent="-342900">
              <a:spcBef>
                <a:spcPct val="30000"/>
              </a:spcBef>
              <a:buFont typeface="Wingdings" pitchFamily="2" charset="2"/>
              <a:buNone/>
            </a:pPr>
            <a:r>
              <a:rPr lang="es-ES" sz="2000" b="1">
                <a:latin typeface="Garamond" pitchFamily="18" charset="0"/>
              </a:rPr>
              <a:t>2.- El tipo de roca:</a:t>
            </a:r>
            <a:r>
              <a:rPr lang="es-ES" sz="2000">
                <a:latin typeface="Garamond" pitchFamily="18" charset="0"/>
              </a:rPr>
              <a:t> En el área de drenaje y la inclinación de está área.  </a:t>
            </a:r>
          </a:p>
          <a:p>
            <a:pPr marL="342900" indent="-342900">
              <a:spcBef>
                <a:spcPct val="30000"/>
              </a:spcBef>
              <a:buFont typeface="Wingdings" pitchFamily="2" charset="2"/>
              <a:buNone/>
            </a:pPr>
            <a:r>
              <a:rPr lang="es-ES" sz="2000">
                <a:latin typeface="Garamond" pitchFamily="18" charset="0"/>
              </a:rPr>
              <a:t>Ejemplo: En el río Amazonas el 82% de la erosión ocurre en las montañas.</a:t>
            </a:r>
          </a:p>
          <a:p>
            <a:pPr marL="342900" indent="-342900">
              <a:spcBef>
                <a:spcPct val="30000"/>
              </a:spcBef>
              <a:buFont typeface="Wingdings" pitchFamily="2" charset="2"/>
              <a:buNone/>
            </a:pPr>
            <a:r>
              <a:rPr lang="es-ES" sz="2000" b="1">
                <a:latin typeface="Garamond" pitchFamily="18" charset="0"/>
              </a:rPr>
              <a:t>3.- El clima:</a:t>
            </a:r>
            <a:r>
              <a:rPr lang="es-ES" sz="2000">
                <a:latin typeface="Garamond" pitchFamily="18" charset="0"/>
              </a:rPr>
              <a:t> Del área de drenaje; temperatura, cantidad y distribución de lluvias, etc.</a:t>
            </a:r>
          </a:p>
          <a:p>
            <a:pPr marL="342900" indent="-342900">
              <a:spcBef>
                <a:spcPct val="30000"/>
              </a:spcBef>
              <a:buFont typeface="Wingdings" pitchFamily="2" charset="2"/>
              <a:buNone/>
            </a:pPr>
            <a:r>
              <a:rPr lang="es-ES" sz="2000" b="1">
                <a:latin typeface="Garamond" pitchFamily="18" charset="0"/>
              </a:rPr>
              <a:t>4.- El género humano</a:t>
            </a:r>
            <a:r>
              <a:rPr lang="es-ES" sz="2000">
                <a:latin typeface="Garamond" pitchFamily="18" charset="0"/>
              </a:rPr>
              <a:t> </a:t>
            </a:r>
            <a:r>
              <a:rPr lang="es-ES" sz="2000" b="1">
                <a:latin typeface="Garamond" pitchFamily="18" charset="0"/>
              </a:rPr>
              <a:t>aumenta la carga de los ríos por</a:t>
            </a:r>
            <a:r>
              <a:rPr lang="es-ES" sz="2000">
                <a:latin typeface="Garamond" pitchFamily="18" charset="0"/>
              </a:rPr>
              <a:t>:</a:t>
            </a:r>
          </a:p>
          <a:p>
            <a:pPr marL="342900" indent="-342900">
              <a:spcBef>
                <a:spcPct val="30000"/>
              </a:spcBef>
              <a:buFont typeface="Wingdings" pitchFamily="2" charset="2"/>
              <a:buAutoNum type="alphaLcParenR"/>
            </a:pPr>
            <a:r>
              <a:rPr lang="es-ES" sz="2000">
                <a:latin typeface="Garamond" pitchFamily="18" charset="0"/>
              </a:rPr>
              <a:t>Deforestación para hacer tierra cultivable</a:t>
            </a:r>
          </a:p>
          <a:p>
            <a:pPr marL="342900" indent="-342900">
              <a:spcBef>
                <a:spcPct val="30000"/>
              </a:spcBef>
              <a:buFont typeface="Wingdings" pitchFamily="2" charset="2"/>
              <a:buAutoNum type="alphaLcParenR"/>
            </a:pPr>
            <a:r>
              <a:rPr lang="es-ES" sz="2000">
                <a:latin typeface="Garamond" pitchFamily="18" charset="0"/>
              </a:rPr>
              <a:t>Construcción de caminos, tuberías</a:t>
            </a:r>
          </a:p>
          <a:p>
            <a:pPr marL="342900" indent="-342900">
              <a:spcBef>
                <a:spcPct val="30000"/>
              </a:spcBef>
              <a:buFont typeface="Wingdings" pitchFamily="2" charset="2"/>
              <a:buAutoNum type="alphaLcParenR"/>
            </a:pPr>
            <a:r>
              <a:rPr lang="es-ES" sz="2000">
                <a:latin typeface="Garamond" pitchFamily="18" charset="0"/>
              </a:rPr>
              <a:t>Explotación minera</a:t>
            </a:r>
            <a:r>
              <a:rPr lang="es-ES"/>
              <a:t> </a:t>
            </a:r>
          </a:p>
          <a:p>
            <a:pPr marL="342900" indent="-342900">
              <a:spcBef>
                <a:spcPct val="30000"/>
              </a:spcBef>
              <a:buFont typeface="Wingdings" pitchFamily="2" charset="2"/>
              <a:buNone/>
            </a:pPr>
            <a:r>
              <a:rPr lang="es-ES" sz="2000">
                <a:latin typeface="Garamond" pitchFamily="18" charset="0"/>
              </a:rPr>
              <a:t>Por ejemplo, la erosión en la región de la Bahía Chesapeake, es:</a:t>
            </a:r>
          </a:p>
          <a:p>
            <a:pPr marL="800100" lvl="1" indent="-342900">
              <a:spcBef>
                <a:spcPct val="20000"/>
              </a:spcBef>
              <a:buFont typeface="Wingdings" pitchFamily="2" charset="2"/>
              <a:buChar char="q"/>
            </a:pPr>
            <a:r>
              <a:rPr lang="es-ES" sz="2000">
                <a:latin typeface="Garamond" pitchFamily="18" charset="0"/>
              </a:rPr>
              <a:t>Bosques: 	100 ton / mi </a:t>
            </a:r>
            <a:r>
              <a:rPr lang="es-ES" sz="2000" baseline="30000">
                <a:latin typeface="Garamond" pitchFamily="18" charset="0"/>
              </a:rPr>
              <a:t>2</a:t>
            </a:r>
            <a:r>
              <a:rPr lang="es-ES" sz="2000">
                <a:latin typeface="Garamond" pitchFamily="18" charset="0"/>
              </a:rPr>
              <a:t> / año</a:t>
            </a:r>
          </a:p>
          <a:p>
            <a:pPr marL="800100" lvl="1" indent="-342900">
              <a:spcBef>
                <a:spcPct val="20000"/>
              </a:spcBef>
              <a:buFont typeface="Wingdings" pitchFamily="2" charset="2"/>
              <a:buChar char="q"/>
            </a:pPr>
            <a:r>
              <a:rPr lang="es-ES" sz="2000">
                <a:latin typeface="Garamond" pitchFamily="18" charset="0"/>
              </a:rPr>
              <a:t>Tierra cultivada : 	400 – 800 ton / mi </a:t>
            </a:r>
            <a:r>
              <a:rPr lang="es-ES" sz="2000" baseline="30000">
                <a:latin typeface="Garamond" pitchFamily="18" charset="0"/>
              </a:rPr>
              <a:t>2</a:t>
            </a:r>
            <a:r>
              <a:rPr lang="es-ES" sz="2000">
                <a:latin typeface="Garamond" pitchFamily="18" charset="0"/>
              </a:rPr>
              <a:t> / año</a:t>
            </a:r>
          </a:p>
          <a:p>
            <a:pPr marL="800100" lvl="1" indent="-342900">
              <a:spcBef>
                <a:spcPct val="20000"/>
              </a:spcBef>
              <a:buFont typeface="Wingdings" pitchFamily="2" charset="2"/>
              <a:buChar char="q"/>
            </a:pPr>
            <a:r>
              <a:rPr lang="es-ES" sz="2000">
                <a:latin typeface="Garamond" pitchFamily="18" charset="0"/>
              </a:rPr>
              <a:t>Áreas de construcción: 1000 – 10.000 ton / mi </a:t>
            </a:r>
            <a:r>
              <a:rPr lang="es-ES" sz="2000" baseline="30000">
                <a:latin typeface="Garamond" pitchFamily="18" charset="0"/>
              </a:rPr>
              <a:t>2</a:t>
            </a:r>
            <a:r>
              <a:rPr lang="es-ES" sz="2000">
                <a:latin typeface="Garamond" pitchFamily="18" charset="0"/>
              </a:rPr>
              <a:t> / año</a:t>
            </a:r>
          </a:p>
        </p:txBody>
      </p:sp>
      <p:sp>
        <p:nvSpPr>
          <p:cNvPr id="84995" name="Rectangle 3"/>
          <p:cNvSpPr>
            <a:spLocks noGrp="1" noChangeArrowheads="1"/>
          </p:cNvSpPr>
          <p:nvPr>
            <p:ph type="title"/>
          </p:nvPr>
        </p:nvSpPr>
        <p:spPr>
          <a:xfrm>
            <a:off x="457200" y="277813"/>
            <a:ext cx="8435975" cy="630237"/>
          </a:xfrm>
        </p:spPr>
        <p:txBody>
          <a:bodyPr/>
          <a:lstStyle/>
          <a:p>
            <a:r>
              <a:rPr lang="es-ES" sz="2800"/>
              <a:t>Factores que afectan a la carga de sedimento en el río</a:t>
            </a:r>
            <a:endParaRPr lang="es-EC"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r>
              <a:rPr lang="es-EC"/>
              <a:t>Procesos Estuarinos</a:t>
            </a:r>
            <a:endParaRPr lang="es-EC" altLang="en-US"/>
          </a:p>
        </p:txBody>
      </p:sp>
      <p:sp>
        <p:nvSpPr>
          <p:cNvPr id="5" name="3 Marcador de pie de página"/>
          <p:cNvSpPr>
            <a:spLocks noGrp="1"/>
          </p:cNvSpPr>
          <p:nvPr>
            <p:ph type="ftr" sz="quarter" idx="11"/>
          </p:nvPr>
        </p:nvSpPr>
        <p:spPr/>
        <p:txBody>
          <a:bodyPr/>
          <a:lstStyle/>
          <a:p>
            <a:r>
              <a:rPr lang="es-EC" altLang="en-US"/>
              <a:t>José V. Chang, Profesor FIMCM-ESPOL</a:t>
            </a:r>
          </a:p>
        </p:txBody>
      </p:sp>
      <p:sp>
        <p:nvSpPr>
          <p:cNvPr id="6" name="4 Marcador de número de diapositiva"/>
          <p:cNvSpPr>
            <a:spLocks noGrp="1"/>
          </p:cNvSpPr>
          <p:nvPr>
            <p:ph type="sldNum" sz="quarter" idx="12"/>
          </p:nvPr>
        </p:nvSpPr>
        <p:spPr/>
        <p:txBody>
          <a:bodyPr/>
          <a:lstStyle/>
          <a:p>
            <a:fld id="{9F808FDA-5168-47D2-90FF-CFB5B5BB66CD}" type="slidenum">
              <a:rPr lang="es-EC" altLang="en-US"/>
              <a:pPr/>
              <a:t>8</a:t>
            </a:fld>
            <a:endParaRPr lang="es-EC" altLang="en-US"/>
          </a:p>
        </p:txBody>
      </p:sp>
      <p:sp>
        <p:nvSpPr>
          <p:cNvPr id="86019" name="Rectangle 3"/>
          <p:cNvSpPr>
            <a:spLocks noGrp="1" noChangeArrowheads="1"/>
          </p:cNvSpPr>
          <p:nvPr>
            <p:ph type="title"/>
          </p:nvPr>
        </p:nvSpPr>
        <p:spPr>
          <a:xfrm>
            <a:off x="457200" y="277813"/>
            <a:ext cx="8218488" cy="558800"/>
          </a:xfrm>
        </p:spPr>
        <p:txBody>
          <a:bodyPr/>
          <a:lstStyle/>
          <a:p>
            <a:r>
              <a:rPr lang="es-ES" sz="2400"/>
              <a:t>El género humano también disminuye la carga de los ríos por:</a:t>
            </a:r>
            <a:br>
              <a:rPr lang="es-ES" sz="2400"/>
            </a:br>
            <a:endParaRPr lang="es-EC" sz="2400"/>
          </a:p>
        </p:txBody>
      </p:sp>
      <p:sp>
        <p:nvSpPr>
          <p:cNvPr id="86018" name="Rectangle 2"/>
          <p:cNvSpPr>
            <a:spLocks noGrp="1" noChangeArrowheads="1"/>
          </p:cNvSpPr>
          <p:nvPr>
            <p:ph type="body" idx="4294967295"/>
          </p:nvPr>
        </p:nvSpPr>
        <p:spPr>
          <a:xfrm>
            <a:off x="250825" y="908050"/>
            <a:ext cx="8569325" cy="5329238"/>
          </a:xfrm>
        </p:spPr>
        <p:txBody>
          <a:bodyPr/>
          <a:lstStyle/>
          <a:p>
            <a:pPr marL="609600" indent="-609600">
              <a:buClr>
                <a:schemeClr val="tx1"/>
              </a:buClr>
              <a:buSzTx/>
              <a:buFont typeface="Wingdings" pitchFamily="2" charset="2"/>
              <a:buAutoNum type="arabicPeriod"/>
            </a:pPr>
            <a:r>
              <a:rPr lang="es-ES" sz="2000"/>
              <a:t>Métodos mejorados de agricultura.  Ejemplo: Arados de contornos</a:t>
            </a:r>
          </a:p>
          <a:p>
            <a:pPr marL="609600" indent="-609600">
              <a:spcBef>
                <a:spcPct val="30000"/>
              </a:spcBef>
              <a:buClr>
                <a:schemeClr val="tx1"/>
              </a:buClr>
              <a:buSzTx/>
              <a:buFont typeface="Wingdings" pitchFamily="2" charset="2"/>
              <a:buAutoNum type="arabicPeriod"/>
            </a:pPr>
            <a:r>
              <a:rPr lang="es-ES" sz="2000"/>
              <a:t>Represas</a:t>
            </a:r>
          </a:p>
          <a:p>
            <a:pPr marL="609600" indent="-609600">
              <a:spcBef>
                <a:spcPct val="30000"/>
              </a:spcBef>
              <a:buClr>
                <a:schemeClr val="tx1"/>
              </a:buClr>
              <a:buSzTx/>
              <a:buFont typeface="Wingdings" pitchFamily="2" charset="2"/>
              <a:buAutoNum type="arabicPeriod"/>
            </a:pPr>
            <a:r>
              <a:rPr lang="es-ES" sz="2000"/>
              <a:t>La separación de las aguas del río.  Ejemplo: agricultura, para ciudades</a:t>
            </a:r>
          </a:p>
          <a:p>
            <a:pPr marL="609600" indent="-609600">
              <a:spcBef>
                <a:spcPct val="30000"/>
              </a:spcBef>
              <a:buClr>
                <a:schemeClr val="tx1"/>
              </a:buClr>
              <a:buSzTx/>
              <a:buFont typeface="Wingdings" pitchFamily="2" charset="2"/>
              <a:buAutoNum type="arabicPeriod"/>
            </a:pPr>
            <a:r>
              <a:rPr lang="es-ES" sz="2000"/>
              <a:t>La descarga de aguas negras al río.  Esto aumenta la tasa de floculación y disminuye el transporte de sedimentos.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10A838AA-1748-4C66-8FBA-EF05FC2ABAC1}" type="slidenum">
              <a:rPr lang="es-EC" altLang="en-US"/>
              <a:pPr/>
              <a:t>9</a:t>
            </a:fld>
            <a:endParaRPr lang="es-EC" altLang="en-US"/>
          </a:p>
        </p:txBody>
      </p:sp>
      <p:sp>
        <p:nvSpPr>
          <p:cNvPr id="119810" name="Rectangle 2"/>
          <p:cNvSpPr>
            <a:spLocks noGrp="1" noChangeArrowheads="1"/>
          </p:cNvSpPr>
          <p:nvPr>
            <p:ph type="title"/>
          </p:nvPr>
        </p:nvSpPr>
        <p:spPr>
          <a:xfrm>
            <a:off x="539750" y="277813"/>
            <a:ext cx="8147050" cy="774700"/>
          </a:xfrm>
        </p:spPr>
        <p:txBody>
          <a:bodyPr/>
          <a:lstStyle/>
          <a:p>
            <a:r>
              <a:rPr lang="es-ES" sz="2800"/>
              <a:t>Clasificación de los sedimentos de un estuario</a:t>
            </a:r>
            <a:endParaRPr lang="es-EC" sz="2800"/>
          </a:p>
        </p:txBody>
      </p:sp>
      <p:sp>
        <p:nvSpPr>
          <p:cNvPr id="119811" name="Rectangle 3"/>
          <p:cNvSpPr>
            <a:spLocks noGrp="1" noChangeArrowheads="1"/>
          </p:cNvSpPr>
          <p:nvPr>
            <p:ph type="body" idx="1"/>
          </p:nvPr>
        </p:nvSpPr>
        <p:spPr>
          <a:xfrm>
            <a:off x="323850" y="981075"/>
            <a:ext cx="8569325" cy="5149850"/>
          </a:xfrm>
        </p:spPr>
        <p:txBody>
          <a:bodyPr/>
          <a:lstStyle/>
          <a:p>
            <a:pPr>
              <a:buClr>
                <a:schemeClr val="tx1"/>
              </a:buClr>
              <a:buFont typeface="Wingdings" pitchFamily="2" charset="2"/>
              <a:buNone/>
            </a:pPr>
            <a:r>
              <a:rPr lang="es-ES" sz="2000" b="1"/>
              <a:t>1.- Carga de fondo</a:t>
            </a:r>
          </a:p>
          <a:p>
            <a:pPr lvl="1">
              <a:buClr>
                <a:schemeClr val="tx1"/>
              </a:buClr>
            </a:pPr>
            <a:r>
              <a:rPr lang="es-ES" sz="1800"/>
              <a:t>Materia que se mueve en el fondo del río o estuario.</a:t>
            </a:r>
          </a:p>
          <a:p>
            <a:pPr lvl="1">
              <a:buClr>
                <a:schemeClr val="tx1"/>
              </a:buClr>
            </a:pPr>
            <a:r>
              <a:rPr lang="es-ES" sz="1800"/>
              <a:t>La carga del fondo aumenta cuando el flujo del río aumenta</a:t>
            </a:r>
          </a:p>
          <a:p>
            <a:pPr>
              <a:buClr>
                <a:schemeClr val="tx1"/>
              </a:buClr>
              <a:buFontTx/>
              <a:buNone/>
            </a:pPr>
            <a:r>
              <a:rPr lang="es-ES" sz="2000" b="1"/>
              <a:t>2.- Carga suspendida</a:t>
            </a:r>
          </a:p>
          <a:p>
            <a:pPr lvl="1">
              <a:buClr>
                <a:srgbClr val="6600FF"/>
              </a:buClr>
            </a:pPr>
            <a:r>
              <a:rPr lang="es-ES" sz="1800"/>
              <a:t>Materia &gt; 0.45 um, orgánicas e inorgánicas, plantas, animales.</a:t>
            </a:r>
          </a:p>
          <a:p>
            <a:pPr lvl="1">
              <a:buClr>
                <a:srgbClr val="6600FF"/>
              </a:buClr>
            </a:pPr>
            <a:r>
              <a:rPr lang="es-ES" sz="1800"/>
              <a:t>Generalmente más de la mitad de la carga del río es material en suspensión.</a:t>
            </a:r>
          </a:p>
          <a:p>
            <a:pPr>
              <a:buFont typeface="Wingdings" pitchFamily="2" charset="2"/>
              <a:buNone/>
            </a:pPr>
            <a:r>
              <a:rPr lang="es-ES" sz="2000" b="1"/>
              <a:t>3.- Carga disuelta.</a:t>
            </a:r>
          </a:p>
          <a:p>
            <a:pPr lvl="1">
              <a:buClr>
                <a:srgbClr val="FF0000"/>
              </a:buClr>
            </a:pPr>
            <a:r>
              <a:rPr lang="es-ES" sz="1800"/>
              <a:t> Materia &lt; 0.45um</a:t>
            </a:r>
          </a:p>
          <a:p>
            <a:pPr lvl="1">
              <a:buClr>
                <a:srgbClr val="FF0000"/>
              </a:buClr>
            </a:pPr>
            <a:r>
              <a:rPr lang="es-ES" sz="1800"/>
              <a:t> Conformada por materias orgánicas e inorgánicas (iones, átomos, moléculas coloidales)</a:t>
            </a:r>
          </a:p>
          <a:p>
            <a:pPr>
              <a:buClr>
                <a:schemeClr val="tx1"/>
              </a:buClr>
              <a:buFontTx/>
              <a:buChar char="-"/>
            </a:pPr>
            <a:endParaRPr lang="es-ES" sz="2000"/>
          </a:p>
          <a:p>
            <a:endParaRPr lang="es-EC"/>
          </a:p>
        </p:txBody>
      </p:sp>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543</TotalTime>
  <Words>2958</Words>
  <Application>Microsoft PowerPoint</Application>
  <PresentationFormat>Presentación en pantalla (4:3)</PresentationFormat>
  <Paragraphs>286</Paragraphs>
  <Slides>31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8" baseType="lpstr">
      <vt:lpstr>Arial</vt:lpstr>
      <vt:lpstr>Garamond</vt:lpstr>
      <vt:lpstr>Times New Roman</vt:lpstr>
      <vt:lpstr>Wingdings</vt:lpstr>
      <vt:lpstr>Verdana</vt:lpstr>
      <vt:lpstr>Borde</vt:lpstr>
      <vt:lpstr>Dibujo de Lotus Freelance 9</vt:lpstr>
      <vt:lpstr>Capítulo 5 Procesos Físicos, Químicos, Geológicos, Biológicos</vt:lpstr>
      <vt:lpstr>Mezcla de agua dulce y agua salada del mar</vt:lpstr>
      <vt:lpstr>2) Intercambio de Iones</vt:lpstr>
      <vt:lpstr>3) Coagulación, precipitación y adsorción  </vt:lpstr>
      <vt:lpstr>5) Organismos que se alimentan por filtración</vt:lpstr>
      <vt:lpstr>Fuentes de sedimentos a los estuarios </vt:lpstr>
      <vt:lpstr>Factores que afectan a la carga de sedimento en el río</vt:lpstr>
      <vt:lpstr>El género humano también disminuye la carga de los ríos por: </vt:lpstr>
      <vt:lpstr>Clasificación de los sedimentos de un estuario</vt:lpstr>
      <vt:lpstr>Información deseada para análisis en las muestras del fondo </vt:lpstr>
      <vt:lpstr>Sólidos suspendidos y sedimentos en estuarios </vt:lpstr>
      <vt:lpstr>El estuario de tipo A  </vt:lpstr>
      <vt:lpstr>Diapositiva 13</vt:lpstr>
      <vt:lpstr>Diapositiva 14</vt:lpstr>
      <vt:lpstr>Efectos de la marea en los estuarios  </vt:lpstr>
      <vt:lpstr>Efectos de la marea en los estuarios ....continuación  </vt:lpstr>
      <vt:lpstr>Efectos de la marea en los estuarios .. continuación</vt:lpstr>
      <vt:lpstr>Efectos de la marea en los estuarios…continuación</vt:lpstr>
      <vt:lpstr>Diapositiva 19</vt:lpstr>
      <vt:lpstr>Diapositiva 20</vt:lpstr>
      <vt:lpstr>Diapositiva 21</vt:lpstr>
      <vt:lpstr>Diapositiva 22</vt:lpstr>
      <vt:lpstr>Diapositiva 23</vt:lpstr>
      <vt:lpstr>Diapositiva 24</vt:lpstr>
      <vt:lpstr>Diapositiva 25</vt:lpstr>
      <vt:lpstr>Procesos Biológicos y Químicos … continuación </vt:lpstr>
      <vt:lpstr>Procesos Biológicos y Químicos … continuación </vt:lpstr>
      <vt:lpstr>Procesos Biológicos y Químicos … continuación  </vt:lpstr>
      <vt:lpstr>Profundidad de Compensación  </vt:lpstr>
      <vt:lpstr>Procesos Biológicos y Químicos … continuación</vt:lpstr>
      <vt:lpstr>Diapositiva 31</vt:lpstr>
    </vt:vector>
  </TitlesOfParts>
  <Company>ESPOL-FIMCM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5 Proceos Fisicos Qui Bio</dc:title>
  <dc:subject>Procesos Estuarinos</dc:subject>
  <dc:creator> José V. Chang</dc:creator>
  <dc:description>FIMCM-ESPOL</dc:description>
  <cp:lastModifiedBy>Administrador</cp:lastModifiedBy>
  <cp:revision>41</cp:revision>
  <dcterms:created xsi:type="dcterms:W3CDTF">2006-11-13T03:37:06Z</dcterms:created>
  <dcterms:modified xsi:type="dcterms:W3CDTF">2009-07-31T16:24:26Z</dcterms:modified>
</cp:coreProperties>
</file>