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C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4E92E-9158-47E9-BFC6-7660C3067E57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C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smtClean="0"/>
              <a:t>Haga clic para modificar el estilo de texto del patrón</a:t>
            </a:r>
          </a:p>
          <a:p>
            <a:pPr lvl="1"/>
            <a:r>
              <a:rPr lang="es-EC" smtClean="0"/>
              <a:t>Segundo nivel</a:t>
            </a:r>
          </a:p>
          <a:p>
            <a:pPr lvl="2"/>
            <a:r>
              <a:rPr lang="es-EC" smtClean="0"/>
              <a:t>Tercer nivel</a:t>
            </a:r>
          </a:p>
          <a:p>
            <a:pPr lvl="3"/>
            <a:r>
              <a:rPr lang="es-EC" smtClean="0"/>
              <a:t>Cuarto nivel</a:t>
            </a:r>
          </a:p>
          <a:p>
            <a:pPr lvl="4"/>
            <a:r>
              <a:rPr lang="es-EC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C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99BFCA-C5B3-4429-8E36-B9766345BBEF}" type="slidenum">
              <a:rPr lang="es-EC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C" altLang="en-US"/>
              <a:t>Haga clic para cambiar el estilo de título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/>
            </a:lvl1pPr>
          </a:lstStyle>
          <a:p>
            <a:r>
              <a:rPr lang="es-EC" altLang="en-US"/>
              <a:t>Haga clic para modificar el estilo de subtítulo del patrón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0BBDC6-7830-40E7-AF82-9D37AF8FB27F}" type="slidenum">
              <a:rPr lang="es-EC" altLang="en-US"/>
              <a:pPr/>
              <a:t>‹Nº›</a:t>
            </a:fld>
            <a:endParaRPr lang="es-EC" altLang="en-US"/>
          </a:p>
        </p:txBody>
      </p:sp>
      <p:sp>
        <p:nvSpPr>
          <p:cNvPr id="2355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9053-63AE-4C27-843D-E1CBBAC6753E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2506F-3C95-470C-8DB0-F6E1B676BF22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25FA049-7FD1-468E-B3E6-22025165861C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AA81-6BE3-4420-96F4-B0D124A3D859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86A15-7402-41E5-A2EA-55A8F262F1C7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7E9C5-AADC-4EF5-8EF2-F607EEDDB213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997C8-A865-4679-84C0-00ABADEBD1DB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65D54-3547-4522-A0EA-693B698270CC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191E9-FEBF-434B-BD22-3EF1B9677FDD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CDDA-C5BB-48C3-9F60-80F648B3E3E8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77B0A-641F-4122-A9C7-FF374CC5B027}" type="slidenum">
              <a:rPr lang="es-EC" altLang="en-US"/>
              <a:pPr/>
              <a:t>‹Nº›</a:t>
            </a:fld>
            <a:endParaRPr lang="es-EC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altLang="en-US" smtClean="0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C" altLang="en-US" smtClean="0"/>
              <a:t>Haga clic para modificar el estilo de texto del patrón</a:t>
            </a:r>
          </a:p>
          <a:p>
            <a:pPr lvl="1"/>
            <a:r>
              <a:rPr lang="es-EC" altLang="en-US" smtClean="0"/>
              <a:t>Segundo nivel</a:t>
            </a:r>
          </a:p>
          <a:p>
            <a:pPr lvl="2"/>
            <a:r>
              <a:rPr lang="es-EC" altLang="en-US" smtClean="0"/>
              <a:t>Tercer nivel</a:t>
            </a:r>
          </a:p>
          <a:p>
            <a:pPr lvl="3"/>
            <a:r>
              <a:rPr lang="es-EC" altLang="en-US" smtClean="0"/>
              <a:t>Cuarto nivel</a:t>
            </a:r>
          </a:p>
          <a:p>
            <a:pPr lvl="4"/>
            <a:r>
              <a:rPr lang="es-EC" altLang="en-US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s-EC" altLang="en-US"/>
              <a:t>José V. Chang, Profesor FIMCM-ESPOL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A8274B2-2E07-449E-880D-D406E4C99342}" type="slidenum">
              <a:rPr lang="es-EC" altLang="en-US"/>
              <a:pPr/>
              <a:t>‹Nº›</a:t>
            </a:fld>
            <a:endParaRPr lang="es-EC" altLang="en-US"/>
          </a:p>
        </p:txBody>
      </p:sp>
      <p:sp>
        <p:nvSpPr>
          <p:cNvPr id="2253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1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200">
          <a:solidFill>
            <a:schemeClr val="tx1"/>
          </a:solidFill>
          <a:latin typeface="Arial" charset="0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Arial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Arial" charset="0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Arial" charset="0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Arial" charset="0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0094D-4FA6-41A6-8F2A-CEAFFBA8E404}" type="slidenum">
              <a:rPr lang="es-EC" altLang="en-US"/>
              <a:pPr/>
              <a:t>1</a:t>
            </a:fld>
            <a:endParaRPr lang="es-EC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Capítulo 6</a:t>
            </a:r>
            <a:br>
              <a:rPr lang="es-EC"/>
            </a:br>
            <a:r>
              <a:rPr lang="es-EC"/>
              <a:t>Contaminación en estuarios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135937" cy="4392613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endParaRPr lang="es-EC" sz="2000" b="1"/>
          </a:p>
          <a:p>
            <a:pPr marL="457200" indent="-457200">
              <a:buFont typeface="Wingdings" pitchFamily="2" charset="2"/>
              <a:buNone/>
            </a:pPr>
            <a:r>
              <a:rPr lang="es-EC" sz="2000" b="1"/>
              <a:t>Tabla de Contenido</a:t>
            </a:r>
            <a:r>
              <a:rPr lang="es-EC" sz="2000"/>
              <a:t> 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Introducción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Colectar Muestras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Método clásico del prisma de marea para determinar el tiempo de limpieza o renovación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Método de Ketchum para determinar el tiempo de renovación ( limpieza) del prisma de marea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Método avanzado</a:t>
            </a:r>
          </a:p>
          <a:p>
            <a:pPr marL="750888" lvl="1" indent="-406400">
              <a:buFont typeface="Wingdings" pitchFamily="2" charset="2"/>
              <a:buNone/>
            </a:pPr>
            <a:r>
              <a:rPr lang="es-EC" sz="1800"/>
              <a:t>Ejercicios</a:t>
            </a:r>
          </a:p>
          <a:p>
            <a:pPr marL="457200" indent="-457200">
              <a:buFont typeface="Wingdings" pitchFamily="2" charset="2"/>
              <a:buNone/>
            </a:pPr>
            <a:endParaRPr lang="es-EC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630D2-B114-4404-BFE3-3C21C9759CEF}" type="slidenum">
              <a:rPr lang="es-EC" altLang="en-US"/>
              <a:pPr/>
              <a:t>2</a:t>
            </a:fld>
            <a:endParaRPr lang="es-EC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504825"/>
          </a:xfrm>
        </p:spPr>
        <p:txBody>
          <a:bodyPr/>
          <a:lstStyle/>
          <a:p>
            <a:r>
              <a:rPr lang="es-ES" sz="2800"/>
              <a:t>Contaminación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507413" cy="32416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El estuario es de tipo B, 2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T</a:t>
            </a:r>
            <a:r>
              <a:rPr lang="es-ES" sz="2000" baseline="-25000">
                <a:cs typeface="Times New Roman" pitchFamily="18" charset="0"/>
              </a:rPr>
              <a:t>c</a:t>
            </a:r>
            <a:r>
              <a:rPr lang="es-ES" sz="2000">
                <a:cs typeface="Times New Roman" pitchFamily="18" charset="0"/>
              </a:rPr>
              <a:t>  (tasa de desecho del contaminante) es una tasa constante con el tiempo.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C </a:t>
            </a:r>
            <a:r>
              <a:rPr lang="es-ES" sz="2000" baseline="-25000">
                <a:cs typeface="Times New Roman" pitchFamily="18" charset="0"/>
              </a:rPr>
              <a:t>o</a:t>
            </a:r>
            <a:r>
              <a:rPr lang="es-ES" sz="2000">
                <a:cs typeface="Times New Roman" pitchFamily="18" charset="0"/>
              </a:rPr>
              <a:t> es la concentración promedio del contaminante en la sección transversal del desecho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C </a:t>
            </a:r>
            <a:r>
              <a:rPr lang="es-ES" sz="2000" baseline="-25000">
                <a:cs typeface="Times New Roman" pitchFamily="18" charset="0"/>
              </a:rPr>
              <a:t>x</a:t>
            </a:r>
            <a:r>
              <a:rPr lang="es-ES" sz="2000">
                <a:cs typeface="Times New Roman" pitchFamily="18" charset="0"/>
              </a:rPr>
              <a:t> es la concentración promedio del contaminante en la sección transversal a una distancia x, del desecho.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El contaminante puede ser conservativo o no conservativo.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ES" sz="2000">
                <a:cs typeface="Times New Roman" pitchFamily="18" charset="0"/>
              </a:rPr>
              <a:t>C (t) = C </a:t>
            </a:r>
            <a:r>
              <a:rPr lang="es-ES" sz="2000" baseline="-20000">
                <a:cs typeface="Times New Roman" pitchFamily="18" charset="0"/>
              </a:rPr>
              <a:t>o</a:t>
            </a:r>
            <a:r>
              <a:rPr lang="es-ES" sz="2000" baseline="-25000">
                <a:cs typeface="Times New Roman" pitchFamily="18" charset="0"/>
              </a:rPr>
              <a:t> </a:t>
            </a:r>
            <a:r>
              <a:rPr lang="es-ES" sz="2000">
                <a:cs typeface="Times New Roman" pitchFamily="18" charset="0"/>
              </a:rPr>
              <a:t>e </a:t>
            </a:r>
            <a:r>
              <a:rPr lang="es-ES" sz="2000" baseline="30000">
                <a:cs typeface="Times New Roman" pitchFamily="18" charset="0"/>
              </a:rPr>
              <a:t>– k t</a:t>
            </a:r>
            <a:r>
              <a:rPr lang="es-ES" sz="2000">
                <a:cs typeface="Times New Roman" pitchFamily="18" charset="0"/>
              </a:rPr>
              <a:t>.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s-ES" sz="2000"/>
              <a:t>Los contaminantes conservativos siguen la forma de la curva de salinidad  (Fig. 13). Si el punto de desecho cambia de A a B o de C a D, la concentración hacia el mar de este punto no cambiará, solamente hacia la cabecera.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000">
              <a:cs typeface="Times New Roman" pitchFamily="18" charset="0"/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4030663"/>
            <a:ext cx="3600450" cy="2062162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D961A-15D9-4C52-A07B-B54E1C37DCE4}" type="slidenum">
              <a:rPr lang="es-EC" altLang="en-US"/>
              <a:pPr/>
              <a:t>3</a:t>
            </a:fld>
            <a:endParaRPr lang="es-EC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Contaminación (cont...)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229600" cy="2232025"/>
          </a:xfrm>
        </p:spPr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s-ES" sz="2000"/>
              <a:t>Contaminantes no conservativos  incluyen a nutrientes, venenos, bacterias, etc.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s-ES" sz="2000"/>
              <a:t>Bacterias coliformes, K = 0.75-1.5 por días.</a:t>
            </a:r>
          </a:p>
          <a:p>
            <a:pPr>
              <a:spcBef>
                <a:spcPct val="35000"/>
              </a:spcBef>
              <a:buFont typeface="Wingdings" pitchFamily="2" charset="2"/>
              <a:buNone/>
            </a:pPr>
            <a:r>
              <a:rPr lang="es-ES" sz="2000"/>
              <a:t>Si cambia la posición del desecho hacia la desembocadura (de puntos A a B a C, fig. 14), la concentración aumenta hacia la desembocadura y disminuye hacia la cabecera.</a:t>
            </a:r>
          </a:p>
          <a:p>
            <a:pPr>
              <a:spcBef>
                <a:spcPct val="35000"/>
              </a:spcBef>
            </a:pPr>
            <a:endParaRPr lang="es-ES" sz="200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411413" y="3429000"/>
          <a:ext cx="3889375" cy="2597150"/>
        </p:xfrm>
        <a:graphic>
          <a:graphicData uri="http://schemas.openxmlformats.org/presentationml/2006/ole">
            <p:oleObj spid="_x0000_s81924" name="Photo Editor Photo" r:id="rId3" imgW="2933333" imgH="1980952" progId="MSPhotoEd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A4E8-46C6-4F5C-95FE-0BC886BE3502}" type="slidenum">
              <a:rPr lang="es-EC" altLang="en-US"/>
              <a:pPr/>
              <a:t>4</a:t>
            </a:fld>
            <a:endParaRPr lang="es-EC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Colección de muestras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es-ES" sz="2000"/>
              <a:t>Estuario de tipo A (conservativas):</a:t>
            </a:r>
          </a:p>
          <a:p>
            <a:pPr>
              <a:spcBef>
                <a:spcPct val="40000"/>
              </a:spcBef>
            </a:pPr>
            <a:r>
              <a:rPr lang="es-ES" sz="2000"/>
              <a:t>1 muestra superficial en cada estación y una de la cuña salina. </a:t>
            </a:r>
          </a:p>
          <a:p>
            <a:pPr>
              <a:spcBef>
                <a:spcPct val="40000"/>
              </a:spcBef>
            </a:pPr>
            <a:r>
              <a:rPr lang="es-ES" sz="2000"/>
              <a:t>Para no conservativas, muestras de cada capa en c/u de las estaciones.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es-ES" sz="2000"/>
              <a:t>Estuarios del tipo B:</a:t>
            </a:r>
          </a:p>
          <a:p>
            <a:pPr>
              <a:spcBef>
                <a:spcPct val="40000"/>
              </a:spcBef>
            </a:pPr>
            <a:r>
              <a:rPr lang="es-ES" sz="2000"/>
              <a:t>2 muestras de cada estación para sustancias conservativas (capa superior e inferior). </a:t>
            </a:r>
          </a:p>
          <a:p>
            <a:pPr>
              <a:spcBef>
                <a:spcPct val="40000"/>
              </a:spcBef>
            </a:pPr>
            <a:r>
              <a:rPr lang="es-ES" sz="2000"/>
              <a:t>Para sustancias no conservativas, 5 o más muestras de cada estación.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DFD5-500A-4A9F-84DC-BF337C4B583D}" type="slidenum">
              <a:rPr lang="es-EC" altLang="en-US"/>
              <a:pPr/>
              <a:t>5</a:t>
            </a:fld>
            <a:endParaRPr lang="es-EC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Tiempo de renovación (método del Prisma de Marea)</a:t>
            </a: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95288" y="1773238"/>
          <a:ext cx="7993062" cy="3816350"/>
        </p:xfrm>
        <a:graphic>
          <a:graphicData uri="http://schemas.openxmlformats.org/presentationml/2006/ole">
            <p:oleObj spid="_x0000_s83971" name="Photo Editor Photo" r:id="rId3" imgW="6849431" imgH="3191320" progId="MSPhotoEd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58F9-D0BE-40B0-AD74-1216450A7661}" type="slidenum">
              <a:rPr lang="es-EC" altLang="en-US"/>
              <a:pPr/>
              <a:t>6</a:t>
            </a:fld>
            <a:endParaRPr lang="es-EC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Tiempo de renovación (met. del Prisma de Marea) (cont...)</a:t>
            </a:r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914400" y="1773238"/>
          <a:ext cx="7250113" cy="4392612"/>
        </p:xfrm>
        <a:graphic>
          <a:graphicData uri="http://schemas.openxmlformats.org/presentationml/2006/ole">
            <p:oleObj spid="_x0000_s84995" name="Photo Editor Photo" r:id="rId3" imgW="7249537" imgH="4342857" progId="MSPhotoEd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Procesos Estuarinos</a:t>
            </a:r>
            <a:endParaRPr lang="es-EC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altLang="en-US"/>
              <a:t>José V. Chang, Profesor FIMCM-ESPOL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0FB9-9986-4188-8332-5014FCC350C2}" type="slidenum">
              <a:rPr lang="es-EC" altLang="en-US"/>
              <a:pPr/>
              <a:t>7</a:t>
            </a:fld>
            <a:endParaRPr lang="es-EC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Tiempo de renovación (met. del Prisma de Marea) (cont...)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762000" y="1412875"/>
          <a:ext cx="7675563" cy="4752975"/>
        </p:xfrm>
        <a:graphic>
          <a:graphicData uri="http://schemas.openxmlformats.org/presentationml/2006/ole">
            <p:oleObj spid="_x0000_s86019" name="Photo Editor Photo" r:id="rId3" imgW="7676190" imgH="4619048" progId="MSPhotoEd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428</TotalTime>
  <Words>406</Words>
  <Application>Microsoft PowerPoint</Application>
  <PresentationFormat>Presentación en pantalla (4:3)</PresentationFormat>
  <Paragraphs>52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Wingdings</vt:lpstr>
      <vt:lpstr>Borde</vt:lpstr>
      <vt:lpstr>Microsoft Photo Editor 3.0 Photo</vt:lpstr>
      <vt:lpstr>Capítulo 6 Contaminación en estuarios</vt:lpstr>
      <vt:lpstr>Contaminación</vt:lpstr>
      <vt:lpstr>Contaminación (cont...)</vt:lpstr>
      <vt:lpstr>Colección de muestras</vt:lpstr>
      <vt:lpstr>Tiempo de renovación (método del Prisma de Marea)</vt:lpstr>
      <vt:lpstr>Tiempo de renovación (met. del Prisma de Marea) (cont...)</vt:lpstr>
      <vt:lpstr>Tiempo de renovación (met. del Prisma de Marea) (cont...)</vt:lpstr>
    </vt:vector>
  </TitlesOfParts>
  <Company>ESPOL-FIMCM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6 Contaminacion en Estuarios</dc:title>
  <dc:subject>Procesos Estuarinos</dc:subject>
  <dc:creator> José V. Chang</dc:creator>
  <dc:description>FIMCM-ESPOL</dc:description>
  <cp:lastModifiedBy>Administrador</cp:lastModifiedBy>
  <cp:revision>31</cp:revision>
  <dcterms:created xsi:type="dcterms:W3CDTF">2006-11-13T03:37:06Z</dcterms:created>
  <dcterms:modified xsi:type="dcterms:W3CDTF">2009-07-31T16:27:56Z</dcterms:modified>
</cp:coreProperties>
</file>