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
  </p:notesMasterIdLst>
  <p:handoutMasterIdLst>
    <p:handoutMasterId r:id="rId21"/>
  </p:handoutMasterIdLst>
  <p:sldIdLst>
    <p:sldId id="257" r:id="rId2"/>
    <p:sldId id="258" r:id="rId3"/>
    <p:sldId id="270" r:id="rId4"/>
    <p:sldId id="259" r:id="rId5"/>
    <p:sldId id="260" r:id="rId6"/>
    <p:sldId id="261" r:id="rId7"/>
    <p:sldId id="275" r:id="rId8"/>
    <p:sldId id="262" r:id="rId9"/>
    <p:sldId id="263" r:id="rId10"/>
    <p:sldId id="264" r:id="rId11"/>
    <p:sldId id="265" r:id="rId12"/>
    <p:sldId id="271" r:id="rId13"/>
    <p:sldId id="272" r:id="rId14"/>
    <p:sldId id="266" r:id="rId15"/>
    <p:sldId id="267" r:id="rId16"/>
    <p:sldId id="276" r:id="rId17"/>
    <p:sldId id="268" r:id="rId18"/>
    <p:sldId id="269" r:id="rId19"/>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C"/>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C"/>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C"/>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1475787-7EAA-424A-86BE-2006E8C3A5EB}" type="slidenum">
              <a:rPr lang="es-EC"/>
              <a:pPr/>
              <a:t>‹Nº›</a:t>
            </a:fld>
            <a:endParaRPr lang="es-EC"/>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C"/>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C"/>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smtClean="0"/>
              <a:t>Haga clic para modificar el estilo de texto del patrón</a:t>
            </a:r>
          </a:p>
          <a:p>
            <a:pPr lvl="1"/>
            <a:r>
              <a:rPr lang="es-EC" smtClean="0"/>
              <a:t>Segundo nivel</a:t>
            </a:r>
          </a:p>
          <a:p>
            <a:pPr lvl="2"/>
            <a:r>
              <a:rPr lang="es-EC" smtClean="0"/>
              <a:t>Tercer nivel</a:t>
            </a:r>
          </a:p>
          <a:p>
            <a:pPr lvl="3"/>
            <a:r>
              <a:rPr lang="es-EC" smtClean="0"/>
              <a:t>Cuarto nivel</a:t>
            </a:r>
          </a:p>
          <a:p>
            <a:pPr lvl="4"/>
            <a:r>
              <a:rPr lang="es-EC" smtClean="0"/>
              <a:t>Quinto nivel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C"/>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E63D29B-8D55-4E1B-9EB5-3CCC05BFB7F0}" type="slidenum">
              <a:rPr lang="es-EC"/>
              <a:pPr/>
              <a:t>‹Nº›</a:t>
            </a:fld>
            <a:endParaRPr lang="es-EC"/>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E91472-AC6A-471D-8C1C-108346B9176E}" type="slidenum">
              <a:rPr lang="es-EC"/>
              <a:pPr/>
              <a:t>2</a:t>
            </a:fld>
            <a:endParaRPr lang="es-EC"/>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4A5C0F-64A4-4E4F-BF04-AFF4CDF1D113}" type="slidenum">
              <a:rPr lang="es-EC"/>
              <a:pPr/>
              <a:t>4</a:t>
            </a:fld>
            <a:endParaRPr lang="es-EC"/>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4EC972-1F2D-4528-BF14-971F1A65B818}" type="slidenum">
              <a:rPr lang="es-EC"/>
              <a:pPr/>
              <a:t>6</a:t>
            </a:fld>
            <a:endParaRPr lang="es-EC"/>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35E036-8B3E-44B6-96DA-937D32D3A707}" type="slidenum">
              <a:rPr lang="es-EC"/>
              <a:pPr/>
              <a:t>8</a:t>
            </a:fld>
            <a:endParaRPr lang="es-EC"/>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AE7058-9A85-44C8-BD2B-247E54C67A08}" type="slidenum">
              <a:rPr lang="es-EC"/>
              <a:pPr/>
              <a:t>18</a:t>
            </a:fld>
            <a:endParaRPr lang="es-EC"/>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914400" y="1524000"/>
            <a:ext cx="7623175" cy="1752600"/>
          </a:xfrm>
        </p:spPr>
        <p:txBody>
          <a:bodyPr/>
          <a:lstStyle>
            <a:lvl1pPr>
              <a:defRPr sz="4000"/>
            </a:lvl1pPr>
          </a:lstStyle>
          <a:p>
            <a:r>
              <a:rPr lang="es-EC" altLang="en-US"/>
              <a:t>Haga clic para cambiar el estilo de título	</a:t>
            </a:r>
          </a:p>
        </p:txBody>
      </p:sp>
      <p:sp>
        <p:nvSpPr>
          <p:cNvPr id="235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1700"/>
            </a:lvl1pPr>
          </a:lstStyle>
          <a:p>
            <a:r>
              <a:rPr lang="es-EC" altLang="en-US"/>
              <a:t>Haga clic para modificar el estilo de subtítulo del patrón</a:t>
            </a:r>
          </a:p>
        </p:txBody>
      </p:sp>
      <p:sp>
        <p:nvSpPr>
          <p:cNvPr id="23556" name="Rectangle 4"/>
          <p:cNvSpPr>
            <a:spLocks noGrp="1" noChangeArrowheads="1"/>
          </p:cNvSpPr>
          <p:nvPr>
            <p:ph type="dt" sz="half" idx="2"/>
          </p:nvPr>
        </p:nvSpPr>
        <p:spPr/>
        <p:txBody>
          <a:bodyPr/>
          <a:lstStyle>
            <a:lvl1pPr>
              <a:defRPr/>
            </a:lvl1pPr>
          </a:lstStyle>
          <a:p>
            <a:r>
              <a:rPr lang="es-EC"/>
              <a:t>Procesos Estuarinos</a:t>
            </a:r>
            <a:endParaRPr lang="es-EC" altLang="en-US"/>
          </a:p>
        </p:txBody>
      </p:sp>
      <p:sp>
        <p:nvSpPr>
          <p:cNvPr id="23557" name="Rectangle 5"/>
          <p:cNvSpPr>
            <a:spLocks noGrp="1" noChangeArrowheads="1"/>
          </p:cNvSpPr>
          <p:nvPr>
            <p:ph type="ftr" sz="quarter" idx="3"/>
          </p:nvPr>
        </p:nvSpPr>
        <p:spPr>
          <a:xfrm>
            <a:off x="3124200" y="6243638"/>
            <a:ext cx="2895600" cy="457200"/>
          </a:xfrm>
        </p:spPr>
        <p:txBody>
          <a:bodyPr/>
          <a:lstStyle>
            <a:lvl1pPr>
              <a:defRPr/>
            </a:lvl1pPr>
          </a:lstStyle>
          <a:p>
            <a:r>
              <a:rPr lang="es-EC" altLang="en-US"/>
              <a:t>José V. Chang, Profesor FIMCM-ESPOL</a:t>
            </a:r>
          </a:p>
        </p:txBody>
      </p:sp>
      <p:sp>
        <p:nvSpPr>
          <p:cNvPr id="23558" name="Rectangle 6"/>
          <p:cNvSpPr>
            <a:spLocks noGrp="1" noChangeArrowheads="1"/>
          </p:cNvSpPr>
          <p:nvPr>
            <p:ph type="sldNum" sz="quarter" idx="4"/>
          </p:nvPr>
        </p:nvSpPr>
        <p:spPr/>
        <p:txBody>
          <a:bodyPr/>
          <a:lstStyle>
            <a:lvl1pPr>
              <a:defRPr/>
            </a:lvl1pPr>
          </a:lstStyle>
          <a:p>
            <a:fld id="{E54D901A-919A-4BD4-A7C7-AD20C17041B7}" type="slidenum">
              <a:rPr lang="es-EC" altLang="en-US"/>
              <a:pPr/>
              <a:t>‹Nº›</a:t>
            </a:fld>
            <a:endParaRPr lang="es-EC" altLang="en-US"/>
          </a:p>
        </p:txBody>
      </p:sp>
      <p:sp>
        <p:nvSpPr>
          <p:cNvPr id="2355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s-ES"/>
          </a:p>
        </p:txBody>
      </p:sp>
      <p:sp>
        <p:nvSpPr>
          <p:cNvPr id="2356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02C201EE-5DE9-4B6A-8F07-34FCCF87526F}" type="slidenum">
              <a:rPr lang="es-EC" altLang="en-US"/>
              <a:pPr/>
              <a:t>‹Nº›</a:t>
            </a:fld>
            <a:endParaRPr lang="es-EC"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C20F7A64-4586-409F-835F-60DDCF54257A}" type="slidenum">
              <a:rPr lang="es-EC" altLang="en-US"/>
              <a:pPr/>
              <a:t>‹Nº›</a:t>
            </a:fld>
            <a:endParaRPr lang="es-EC"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9CCB2FA3-7922-40E1-B7BF-4BB99E31FEEC}" type="slidenum">
              <a:rPr lang="es-EC" altLang="en-US"/>
              <a:pPr/>
              <a:t>‹Nº›</a:t>
            </a:fld>
            <a:endParaRPr lang="es-EC"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9CF3A4D9-1908-4C55-911B-02E0DA86254C}" type="slidenum">
              <a:rPr lang="es-EC" altLang="en-US"/>
              <a:pPr/>
              <a:t>‹Nº›</a:t>
            </a:fld>
            <a:endParaRPr lang="es-EC"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ítulo y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B0B1FD86-034D-442B-8529-499B7FCAC921}" type="slidenum">
              <a:rPr lang="es-EC" altLang="en-US"/>
              <a:pPr/>
              <a:t>‹Nº›</a:t>
            </a:fld>
            <a:endParaRPr lang="es-EC"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B6E1078A-D69F-42A9-B614-26A752EED191}" type="slidenum">
              <a:rPr lang="es-EC" altLang="en-US"/>
              <a:pPr/>
              <a:t>‹Nº›</a:t>
            </a:fld>
            <a:endParaRPr lang="es-EC"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73162F16-D4D5-4F3A-98B6-6304AEF5C740}" type="slidenum">
              <a:rPr lang="es-EC" altLang="en-US"/>
              <a:pPr/>
              <a:t>‹Nº›</a:t>
            </a:fld>
            <a:endParaRPr lang="es-EC"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lvl1pPr>
              <a:defRPr/>
            </a:lvl1pPr>
          </a:lstStyle>
          <a:p>
            <a:fld id="{5FABF53F-1240-4EAB-8802-69E61272DDAE}" type="slidenum">
              <a:rPr lang="es-EC" altLang="en-US"/>
              <a:pPr/>
              <a:t>‹Nº›</a:t>
            </a:fld>
            <a:endParaRPr lang="es-EC"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lvl1pPr>
              <a:defRPr/>
            </a:lvl1pPr>
          </a:lstStyle>
          <a:p>
            <a:fld id="{F34212E7-BE4F-4E8D-917B-AEA3714CB8FD}" type="slidenum">
              <a:rPr lang="es-EC" altLang="en-US"/>
              <a:pPr/>
              <a:t>‹Nº›</a:t>
            </a:fld>
            <a:endParaRPr lang="es-EC"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8" name="7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9" name="8 Marcador de número de diapositiva"/>
          <p:cNvSpPr>
            <a:spLocks noGrp="1"/>
          </p:cNvSpPr>
          <p:nvPr>
            <p:ph type="sldNum" sz="quarter" idx="12"/>
          </p:nvPr>
        </p:nvSpPr>
        <p:spPr/>
        <p:txBody>
          <a:bodyPr/>
          <a:lstStyle>
            <a:lvl1pPr>
              <a:defRPr/>
            </a:lvl1pPr>
          </a:lstStyle>
          <a:p>
            <a:fld id="{34A4FD24-E387-4BA4-AF19-8705D19AAAD4}" type="slidenum">
              <a:rPr lang="es-EC" altLang="en-US"/>
              <a:pPr/>
              <a:t>‹Nº›</a:t>
            </a:fld>
            <a:endParaRPr lang="es-EC"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4" name="3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5" name="4 Marcador de número de diapositiva"/>
          <p:cNvSpPr>
            <a:spLocks noGrp="1"/>
          </p:cNvSpPr>
          <p:nvPr>
            <p:ph type="sldNum" sz="quarter" idx="12"/>
          </p:nvPr>
        </p:nvSpPr>
        <p:spPr/>
        <p:txBody>
          <a:bodyPr/>
          <a:lstStyle>
            <a:lvl1pPr>
              <a:defRPr/>
            </a:lvl1pPr>
          </a:lstStyle>
          <a:p>
            <a:fld id="{F63DF8C4-DBA5-46D8-9172-165758B2DC85}" type="slidenum">
              <a:rPr lang="es-EC" altLang="en-US"/>
              <a:pPr/>
              <a:t>‹Nº›</a:t>
            </a:fld>
            <a:endParaRPr lang="es-EC"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3" name="2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4" name="3 Marcador de número de diapositiva"/>
          <p:cNvSpPr>
            <a:spLocks noGrp="1"/>
          </p:cNvSpPr>
          <p:nvPr>
            <p:ph type="sldNum" sz="quarter" idx="12"/>
          </p:nvPr>
        </p:nvSpPr>
        <p:spPr/>
        <p:txBody>
          <a:bodyPr/>
          <a:lstStyle>
            <a:lvl1pPr>
              <a:defRPr/>
            </a:lvl1pPr>
          </a:lstStyle>
          <a:p>
            <a:fld id="{32B37B75-D864-4ED7-AEEA-ED1940C09E06}" type="slidenum">
              <a:rPr lang="es-EC" altLang="en-US"/>
              <a:pPr/>
              <a:t>‹Nº›</a:t>
            </a:fld>
            <a:endParaRPr lang="es-EC"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lvl1pPr>
              <a:defRPr/>
            </a:lvl1pPr>
          </a:lstStyle>
          <a:p>
            <a:fld id="{7F1DCE85-66E5-4DF1-80D5-3E28386F02B7}" type="slidenum">
              <a:rPr lang="es-EC" altLang="en-US"/>
              <a:pPr/>
              <a:t>‹Nº›</a:t>
            </a:fld>
            <a:endParaRPr lang="es-EC"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r>
              <a:rPr lang="es-EC"/>
              <a:t>Procesos Estuarinos</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lvl1pPr>
              <a:defRPr/>
            </a:lvl1pPr>
          </a:lstStyle>
          <a:p>
            <a:fld id="{D5648ACD-6C3A-4D92-B15A-B8D509040030}" type="slidenum">
              <a:rPr lang="es-EC" altLang="en-US"/>
              <a:pPr/>
              <a:t>‹Nº›</a:t>
            </a:fld>
            <a:endParaRPr lang="es-EC"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altLang="en-US" smtClean="0"/>
              <a:t>Haga clic para cambiar el estilo de título	</a:t>
            </a:r>
          </a:p>
        </p:txBody>
      </p:sp>
      <p:sp>
        <p:nvSpPr>
          <p:cNvPr id="225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altLang="en-US" smtClean="0"/>
              <a:t>Haga clic para modificar el estilo de texto del patrón</a:t>
            </a:r>
          </a:p>
          <a:p>
            <a:pPr lvl="1"/>
            <a:r>
              <a:rPr lang="es-EC" altLang="en-US" smtClean="0"/>
              <a:t>Segundo nivel</a:t>
            </a:r>
          </a:p>
          <a:p>
            <a:pPr lvl="2"/>
            <a:r>
              <a:rPr lang="es-EC" altLang="en-US" smtClean="0"/>
              <a:t>Tercer nivel</a:t>
            </a:r>
          </a:p>
          <a:p>
            <a:pPr lvl="3"/>
            <a:r>
              <a:rPr lang="es-EC" altLang="en-US" smtClean="0"/>
              <a:t>Cuarto nivel</a:t>
            </a:r>
          </a:p>
          <a:p>
            <a:pPr lvl="4"/>
            <a:r>
              <a:rPr lang="es-EC" altLang="en-US" smtClean="0"/>
              <a:t>Quinto nivel</a:t>
            </a:r>
          </a:p>
        </p:txBody>
      </p:sp>
      <p:sp>
        <p:nvSpPr>
          <p:cNvPr id="2253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r>
              <a:rPr lang="es-EC"/>
              <a:t>Procesos Estuarinos</a:t>
            </a:r>
            <a:endParaRPr lang="es-EC" altLang="en-US"/>
          </a:p>
        </p:txBody>
      </p:sp>
      <p:sp>
        <p:nvSpPr>
          <p:cNvPr id="225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r>
              <a:rPr lang="es-EC" altLang="en-US"/>
              <a:t>José V. Chang, Profesor FIMCM-ESPOL</a:t>
            </a:r>
          </a:p>
        </p:txBody>
      </p:sp>
      <p:sp>
        <p:nvSpPr>
          <p:cNvPr id="2253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1FEE967F-0009-47BA-A7B2-0A91FD8BCB42}" type="slidenum">
              <a:rPr lang="es-EC" altLang="en-US"/>
              <a:pPr/>
              <a:t>‹Nº›</a:t>
            </a:fld>
            <a:endParaRPr lang="es-EC" altLang="en-US"/>
          </a:p>
        </p:txBody>
      </p:sp>
      <p:sp>
        <p:nvSpPr>
          <p:cNvPr id="2253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s-ES"/>
          </a:p>
        </p:txBody>
      </p:sp>
      <p:sp>
        <p:nvSpPr>
          <p:cNvPr id="2253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s-E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iming>
    <p:tnLst>
      <p:par>
        <p:cTn id="1" dur="indefinite" restart="never" nodeType="tmRoot"/>
      </p:par>
    </p:tnLst>
  </p:timing>
  <p:hf hdr="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Garamond" pitchFamily="18" charset="0"/>
        </a:defRPr>
      </a:lvl2pPr>
      <a:lvl3pPr algn="l" rtl="0" fontAlgn="base">
        <a:spcBef>
          <a:spcPct val="0"/>
        </a:spcBef>
        <a:spcAft>
          <a:spcPct val="0"/>
        </a:spcAft>
        <a:defRPr sz="3200" b="1">
          <a:solidFill>
            <a:schemeClr val="tx2"/>
          </a:solidFill>
          <a:latin typeface="Garamond" pitchFamily="18" charset="0"/>
        </a:defRPr>
      </a:lvl3pPr>
      <a:lvl4pPr algn="l" rtl="0" fontAlgn="base">
        <a:spcBef>
          <a:spcPct val="0"/>
        </a:spcBef>
        <a:spcAft>
          <a:spcPct val="0"/>
        </a:spcAft>
        <a:defRPr sz="3200" b="1">
          <a:solidFill>
            <a:schemeClr val="tx2"/>
          </a:solidFill>
          <a:latin typeface="Garamond" pitchFamily="18" charset="0"/>
        </a:defRPr>
      </a:lvl4pPr>
      <a:lvl5pPr algn="l" rtl="0" fontAlgn="base">
        <a:spcBef>
          <a:spcPct val="0"/>
        </a:spcBef>
        <a:spcAft>
          <a:spcPct val="0"/>
        </a:spcAft>
        <a:defRPr sz="3200" b="1">
          <a:solidFill>
            <a:schemeClr val="tx2"/>
          </a:solidFill>
          <a:latin typeface="Garamond" pitchFamily="18" charset="0"/>
        </a:defRPr>
      </a:lvl5pPr>
      <a:lvl6pPr marL="457200" algn="l" rtl="0" fontAlgn="base">
        <a:spcBef>
          <a:spcPct val="0"/>
        </a:spcBef>
        <a:spcAft>
          <a:spcPct val="0"/>
        </a:spcAft>
        <a:defRPr sz="3200" b="1">
          <a:solidFill>
            <a:schemeClr val="tx2"/>
          </a:solidFill>
          <a:latin typeface="Garamond" pitchFamily="18" charset="0"/>
        </a:defRPr>
      </a:lvl6pPr>
      <a:lvl7pPr marL="914400" algn="l" rtl="0" fontAlgn="base">
        <a:spcBef>
          <a:spcPct val="0"/>
        </a:spcBef>
        <a:spcAft>
          <a:spcPct val="0"/>
        </a:spcAft>
        <a:defRPr sz="3200" b="1">
          <a:solidFill>
            <a:schemeClr val="tx2"/>
          </a:solidFill>
          <a:latin typeface="Garamond" pitchFamily="18" charset="0"/>
        </a:defRPr>
      </a:lvl7pPr>
      <a:lvl8pPr marL="1371600" algn="l" rtl="0" fontAlgn="base">
        <a:spcBef>
          <a:spcPct val="0"/>
        </a:spcBef>
        <a:spcAft>
          <a:spcPct val="0"/>
        </a:spcAft>
        <a:defRPr sz="3200" b="1">
          <a:solidFill>
            <a:schemeClr val="tx2"/>
          </a:solidFill>
          <a:latin typeface="Garamond" pitchFamily="18" charset="0"/>
        </a:defRPr>
      </a:lvl8pPr>
      <a:lvl9pPr marL="1828800" algn="l" rtl="0" fontAlgn="base">
        <a:spcBef>
          <a:spcPct val="0"/>
        </a:spcBef>
        <a:spcAft>
          <a:spcPct val="0"/>
        </a:spcAft>
        <a:defRPr sz="3200" b="1">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1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16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1600">
          <a:solidFill>
            <a:schemeClr val="tx1"/>
          </a:solidFill>
          <a:latin typeface="Arial" charset="0"/>
        </a:defRPr>
      </a:lvl4pPr>
      <a:lvl5pPr marL="16811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Arial" charset="0"/>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Arial" charset="0"/>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Arial" charset="0"/>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Arial" charset="0"/>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Arial"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indows.ucar.edu/tour/link=/earth/Water/salinity.sp.html" TargetMode="External"/><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www.windows.ucar.edu/" TargetMode="External"/><Relationship Id="rId4" Type="http://schemas.openxmlformats.org/officeDocument/2006/relationships/hyperlink" Target="http://www.windows.ucar.edu/tour/link=/earth/Water/tidewater.sp.htm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288" y="1196975"/>
            <a:ext cx="8353425" cy="2016125"/>
          </a:xfrm>
        </p:spPr>
        <p:txBody>
          <a:bodyPr/>
          <a:lstStyle/>
          <a:p>
            <a:pPr algn="ctr"/>
            <a:r>
              <a:rPr lang="es-ES" sz="2800"/>
              <a:t>ESCUELA SUPERIOR POLITECNICA DEL LITORAL</a:t>
            </a:r>
            <a:r>
              <a:rPr lang="es-ES" sz="2400"/>
              <a:t/>
            </a:r>
            <a:br>
              <a:rPr lang="es-ES" sz="2400"/>
            </a:br>
            <a:r>
              <a:rPr lang="es-ES" sz="2400"/>
              <a:t/>
            </a:r>
            <a:br>
              <a:rPr lang="es-ES" sz="2400"/>
            </a:br>
            <a:r>
              <a:rPr lang="es-ES" sz="2000"/>
              <a:t>FACULTAD DE INGENIERIA MARITIMA Y CIENCIAS DEL MAR</a:t>
            </a:r>
            <a:br>
              <a:rPr lang="es-ES" sz="2000"/>
            </a:br>
            <a:r>
              <a:rPr lang="es-ES" sz="2000"/>
              <a:t/>
            </a:r>
            <a:br>
              <a:rPr lang="es-ES" sz="2000"/>
            </a:br>
            <a:r>
              <a:rPr lang="es-ES" sz="2000"/>
              <a:t/>
            </a:r>
            <a:br>
              <a:rPr lang="es-ES" sz="2000"/>
            </a:br>
            <a:r>
              <a:rPr lang="es-ES" sz="2400"/>
              <a:t>PROCESOS ESTUARINOS</a:t>
            </a:r>
            <a:r>
              <a:rPr lang="es-ES" sz="2800"/>
              <a:t/>
            </a:r>
            <a:br>
              <a:rPr lang="es-ES" sz="2800"/>
            </a:br>
            <a:r>
              <a:rPr lang="es-ES" sz="1600"/>
              <a:t>FMAR-02634</a:t>
            </a:r>
          </a:p>
        </p:txBody>
      </p:sp>
      <p:sp>
        <p:nvSpPr>
          <p:cNvPr id="3075" name="Rectangle 3"/>
          <p:cNvSpPr>
            <a:spLocks noGrp="1" noChangeArrowheads="1"/>
          </p:cNvSpPr>
          <p:nvPr>
            <p:ph type="subTitle" idx="1"/>
          </p:nvPr>
        </p:nvSpPr>
        <p:spPr>
          <a:xfrm>
            <a:off x="1981200" y="4076700"/>
            <a:ext cx="6553200" cy="1638300"/>
          </a:xfrm>
        </p:spPr>
        <p:txBody>
          <a:bodyPr/>
          <a:lstStyle/>
          <a:p>
            <a:pPr algn="ctr"/>
            <a:endParaRPr lang="es-ES" sz="2100" b="1"/>
          </a:p>
          <a:p>
            <a:pPr algn="ctr"/>
            <a:endParaRPr lang="es-ES" b="1"/>
          </a:p>
          <a:p>
            <a:pPr algn="ctr"/>
            <a:r>
              <a:rPr lang="es-ES" sz="1600" b="1"/>
              <a:t> José V. Chang Gómez, Ing. M. Sc.</a:t>
            </a:r>
          </a:p>
          <a:p>
            <a:pPr algn="ctr"/>
            <a:r>
              <a:rPr lang="es-ES" sz="1600" b="1"/>
              <a:t>Profesor de la FIMCM - ESPOL </a:t>
            </a:r>
          </a:p>
          <a:p>
            <a:pPr algn="ctr"/>
            <a:r>
              <a:rPr lang="es-ES" sz="1600" b="1"/>
              <a:t>E mail: jvchang @ espol. edu. ec</a:t>
            </a:r>
          </a:p>
          <a:p>
            <a:pPr algn="ctr"/>
            <a:endParaRPr lang="es-ES" sz="1600" b="1"/>
          </a:p>
          <a:p>
            <a:pPr algn="ctr"/>
            <a:r>
              <a:rPr lang="es-ES" sz="1400" b="1"/>
              <a:t>Guayaquil – Ecuador </a:t>
            </a:r>
          </a:p>
          <a:p>
            <a:pPr algn="ctr"/>
            <a:endParaRPr lang="es-ES" sz="1400" b="1"/>
          </a:p>
        </p:txBody>
      </p:sp>
      <p:pic>
        <p:nvPicPr>
          <p:cNvPr id="3076" name="Picture 4" descr="index_r36_c2"/>
          <p:cNvPicPr>
            <a:picLocks noChangeAspect="1" noChangeArrowheads="1"/>
          </p:cNvPicPr>
          <p:nvPr/>
        </p:nvPicPr>
        <p:blipFill>
          <a:blip r:embed="rId2"/>
          <a:srcRect/>
          <a:stretch>
            <a:fillRect/>
          </a:stretch>
        </p:blipFill>
        <p:spPr bwMode="auto">
          <a:xfrm>
            <a:off x="611188" y="2852738"/>
            <a:ext cx="1008062" cy="966787"/>
          </a:xfrm>
          <a:prstGeom prst="rect">
            <a:avLst/>
          </a:prstGeom>
          <a:noFill/>
        </p:spPr>
      </p:pic>
      <p:pic>
        <p:nvPicPr>
          <p:cNvPr id="3077" name="Picture 5" descr="logo_facultad"/>
          <p:cNvPicPr>
            <a:picLocks noChangeAspect="1" noChangeArrowheads="1"/>
          </p:cNvPicPr>
          <p:nvPr/>
        </p:nvPicPr>
        <p:blipFill>
          <a:blip r:embed="rId3"/>
          <a:srcRect/>
          <a:stretch>
            <a:fillRect/>
          </a:stretch>
        </p:blipFill>
        <p:spPr bwMode="auto">
          <a:xfrm>
            <a:off x="7451725" y="2852738"/>
            <a:ext cx="817563" cy="100806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DC065CD2-6406-4DB9-921F-F0D16F2E87F2}" type="slidenum">
              <a:rPr lang="es-EC" altLang="en-US"/>
              <a:pPr/>
              <a:t>10</a:t>
            </a:fld>
            <a:endParaRPr lang="es-EC" altLang="en-US"/>
          </a:p>
        </p:txBody>
      </p:sp>
      <p:sp>
        <p:nvSpPr>
          <p:cNvPr id="14338" name="Rectangle 2"/>
          <p:cNvSpPr>
            <a:spLocks noGrp="1" noChangeArrowheads="1"/>
          </p:cNvSpPr>
          <p:nvPr>
            <p:ph type="title"/>
          </p:nvPr>
        </p:nvSpPr>
        <p:spPr>
          <a:xfrm>
            <a:off x="457200" y="404813"/>
            <a:ext cx="8229600" cy="1012825"/>
          </a:xfrm>
        </p:spPr>
        <p:txBody>
          <a:bodyPr/>
          <a:lstStyle/>
          <a:p>
            <a:r>
              <a:rPr lang="es-ES"/>
              <a:t>DEFINICIONES</a:t>
            </a:r>
          </a:p>
        </p:txBody>
      </p:sp>
      <p:sp>
        <p:nvSpPr>
          <p:cNvPr id="14339" name="Rectangle 3"/>
          <p:cNvSpPr>
            <a:spLocks noGrp="1" noChangeArrowheads="1"/>
          </p:cNvSpPr>
          <p:nvPr>
            <p:ph type="body" sz="half" idx="1"/>
          </p:nvPr>
        </p:nvSpPr>
        <p:spPr>
          <a:xfrm>
            <a:off x="457200" y="981075"/>
            <a:ext cx="8229600" cy="719138"/>
          </a:xfrm>
        </p:spPr>
        <p:txBody>
          <a:bodyPr/>
          <a:lstStyle/>
          <a:p>
            <a:pPr>
              <a:buFont typeface="Wingdings" pitchFamily="2" charset="2"/>
              <a:buNone/>
            </a:pPr>
            <a:r>
              <a:rPr lang="es-EC" b="1"/>
              <a:t>ESTUARIO </a:t>
            </a:r>
            <a:r>
              <a:rPr lang="es-EC" sz="1600" b="1">
                <a:hlinkClick r:id="" action="ppaction://noaction"/>
              </a:rPr>
              <a:t>[7]</a:t>
            </a:r>
            <a:endParaRPr lang="es-ES" sz="1600"/>
          </a:p>
          <a:p>
            <a:pPr>
              <a:spcBef>
                <a:spcPct val="40000"/>
              </a:spcBef>
              <a:buFont typeface="Wingdings" pitchFamily="2" charset="2"/>
              <a:buNone/>
            </a:pPr>
            <a:r>
              <a:rPr lang="es-EC" sz="1600" b="1" i="1">
                <a:hlinkClick r:id="" action="ppaction://noaction"/>
              </a:rPr>
              <a:t>[</a:t>
            </a:r>
            <a:r>
              <a:rPr lang="es-EC" sz="1200" b="1">
                <a:hlinkClick r:id="" action="ppaction://noaction"/>
              </a:rPr>
              <a:t>7]</a:t>
            </a:r>
            <a:r>
              <a:rPr lang="es-EC" sz="1200"/>
              <a:t> Ref.: Tidal Hydraulics, US Army Corps of Engineers, EM 1110-2-1607, Marzo 15, 1991 </a:t>
            </a:r>
            <a:endParaRPr lang="es-ES" sz="1200"/>
          </a:p>
        </p:txBody>
      </p:sp>
      <p:pic>
        <p:nvPicPr>
          <p:cNvPr id="14340" name="Picture 4"/>
          <p:cNvPicPr>
            <a:picLocks noChangeAspect="1" noChangeArrowheads="1"/>
          </p:cNvPicPr>
          <p:nvPr>
            <p:ph sz="half" idx="2"/>
          </p:nvPr>
        </p:nvPicPr>
        <p:blipFill>
          <a:blip r:embed="rId2"/>
          <a:srcRect/>
          <a:stretch>
            <a:fillRect/>
          </a:stretch>
        </p:blipFill>
        <p:spPr>
          <a:xfrm>
            <a:off x="468313" y="1916113"/>
            <a:ext cx="8207375" cy="4321175"/>
          </a:xfrm>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47DF4423-464A-47DF-B8C2-12F0A4A5C9FA}" type="slidenum">
              <a:rPr lang="es-EC" altLang="en-US"/>
              <a:pPr/>
              <a:t>11</a:t>
            </a:fld>
            <a:endParaRPr lang="es-EC" altLang="en-US"/>
          </a:p>
        </p:txBody>
      </p:sp>
      <p:sp>
        <p:nvSpPr>
          <p:cNvPr id="15362" name="Rectangle 2"/>
          <p:cNvSpPr>
            <a:spLocks noGrp="1" noChangeArrowheads="1"/>
          </p:cNvSpPr>
          <p:nvPr>
            <p:ph type="title"/>
          </p:nvPr>
        </p:nvSpPr>
        <p:spPr>
          <a:xfrm>
            <a:off x="457200" y="188913"/>
            <a:ext cx="8229600" cy="576262"/>
          </a:xfrm>
        </p:spPr>
        <p:txBody>
          <a:bodyPr/>
          <a:lstStyle/>
          <a:p>
            <a:r>
              <a:rPr lang="es-ES" sz="2800"/>
              <a:t>					DEFINICIONES</a:t>
            </a:r>
          </a:p>
        </p:txBody>
      </p:sp>
      <p:sp>
        <p:nvSpPr>
          <p:cNvPr id="15363" name="Rectangle 3"/>
          <p:cNvSpPr>
            <a:spLocks noGrp="1" noChangeArrowheads="1"/>
          </p:cNvSpPr>
          <p:nvPr>
            <p:ph type="body" idx="1"/>
          </p:nvPr>
        </p:nvSpPr>
        <p:spPr>
          <a:xfrm>
            <a:off x="179388" y="549275"/>
            <a:ext cx="8785225" cy="6308725"/>
          </a:xfrm>
        </p:spPr>
        <p:txBody>
          <a:bodyPr/>
          <a:lstStyle/>
          <a:p>
            <a:pPr>
              <a:spcBef>
                <a:spcPct val="25000"/>
              </a:spcBef>
              <a:buFont typeface="Wingdings" pitchFamily="2" charset="2"/>
              <a:buNone/>
            </a:pPr>
            <a:r>
              <a:rPr lang="es-EC" b="1"/>
              <a:t>	ESTUARIO </a:t>
            </a:r>
            <a:r>
              <a:rPr lang="es-EC" b="1">
                <a:hlinkClick r:id="" action="ppaction://noaction"/>
              </a:rPr>
              <a:t>[8]</a:t>
            </a:r>
            <a:endParaRPr lang="es-ES"/>
          </a:p>
          <a:p>
            <a:pPr>
              <a:spcBef>
                <a:spcPct val="25000"/>
              </a:spcBef>
            </a:pPr>
            <a:r>
              <a:rPr lang="es-ES"/>
              <a:t>Se denominan </a:t>
            </a:r>
            <a:r>
              <a:rPr lang="es-ES" b="1"/>
              <a:t>estuarios</a:t>
            </a:r>
            <a:r>
              <a:rPr lang="es-ES"/>
              <a:t> (del latín aestus: marea) las masas de agua semiencerradas (desembocaduras de ríos, bahía costera, etc.) en las que la salinidad es intermedia y variable y se deja notar fuertemente la influencia de las mareas.  </a:t>
            </a:r>
          </a:p>
          <a:p>
            <a:pPr>
              <a:spcBef>
                <a:spcPct val="25000"/>
              </a:spcBef>
            </a:pPr>
            <a:r>
              <a:rPr lang="es-ES"/>
              <a:t>Los </a:t>
            </a:r>
            <a:r>
              <a:rPr lang="es-ES" b="1"/>
              <a:t>deltas</a:t>
            </a:r>
            <a:r>
              <a:rPr lang="es-ES"/>
              <a:t> son desembocaduras de ríos en las que se van depositando los sedimentos arrastrados por la corriente. Son una forma de estuario y en ellos abundan las marismas. Las </a:t>
            </a:r>
            <a:r>
              <a:rPr lang="es-ES" b="1"/>
              <a:t>marismas</a:t>
            </a:r>
            <a:r>
              <a:rPr lang="es-ES"/>
              <a:t> son amplias extensiones de tierras bajas que sufren frecuentes inundaciones del agua del mar.  </a:t>
            </a:r>
          </a:p>
          <a:p>
            <a:pPr>
              <a:spcBef>
                <a:spcPct val="25000"/>
              </a:spcBef>
            </a:pPr>
            <a:r>
              <a:rPr lang="es-ES"/>
              <a:t>Estos ecosistemas están entre las zonas naturales más fértiles del mundo (800 a 2000 g de C por m2 y año). En ellos se encuentra una amplia variedad de formas de vida, desde plancton microscópico hasta grandes árboles como en los manglares tropicales. Son características de estos organismos las adaptaciones al ciclo mareal. </a:t>
            </a:r>
          </a:p>
          <a:p>
            <a:pPr>
              <a:spcBef>
                <a:spcPct val="25000"/>
              </a:spcBef>
            </a:pPr>
            <a:r>
              <a:rPr lang="es-ES"/>
              <a:t>Tienen también una importante función en la biosfera como lugar en el que se depositan los huevos y tienen lugar las primeras etapas de la vida de muchos moluscos, crustáceos y peces. También son el lugar de descanso en el que los peces migradores, como salmones y anguilas, reposan en sus viajes entre el océano y los ríos. </a:t>
            </a:r>
          </a:p>
          <a:p>
            <a:pPr>
              <a:spcBef>
                <a:spcPct val="15000"/>
              </a:spcBef>
            </a:pPr>
            <a:r>
              <a:rPr lang="es-ES"/>
              <a:t>Han sido muy usados por el ser humano para depositar sus residuos, por su cercanía a los lugares habitados y porque poseen gran capacidad de purificación. Actualmente están revalorizados en su aprecio ecológico y son más protegidas. </a:t>
            </a:r>
          </a:p>
          <a:p>
            <a:r>
              <a:rPr lang="es-EC" sz="1200">
                <a:hlinkClick r:id="" action="ppaction://noaction"/>
              </a:rPr>
              <a:t>[8]</a:t>
            </a:r>
            <a:r>
              <a:rPr lang="es-EC" sz="1200" b="1"/>
              <a:t>  </a:t>
            </a:r>
            <a:r>
              <a:rPr lang="es-EC" sz="1200"/>
              <a:t>Ref. : Libro Ciencias de la tierra y del medio ambiente</a:t>
            </a:r>
            <a:endParaRPr lang="es-ES"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r>
              <a:rPr lang="es-EC"/>
              <a:t>Procesos Estuarinos</a:t>
            </a:r>
            <a:endParaRPr lang="es-EC" altLang="en-US"/>
          </a:p>
        </p:txBody>
      </p:sp>
      <p:sp>
        <p:nvSpPr>
          <p:cNvPr id="7" name="5 Marcador de pie de página"/>
          <p:cNvSpPr>
            <a:spLocks noGrp="1"/>
          </p:cNvSpPr>
          <p:nvPr>
            <p:ph type="ftr" sz="quarter" idx="11"/>
          </p:nvPr>
        </p:nvSpPr>
        <p:spPr/>
        <p:txBody>
          <a:bodyPr/>
          <a:lstStyle/>
          <a:p>
            <a:r>
              <a:rPr lang="es-EC" altLang="en-US"/>
              <a:t>José V. Chang, Profesor FIMCM-ESPOL</a:t>
            </a:r>
          </a:p>
        </p:txBody>
      </p:sp>
      <p:sp>
        <p:nvSpPr>
          <p:cNvPr id="8" name="6 Marcador de número de diapositiva"/>
          <p:cNvSpPr>
            <a:spLocks noGrp="1"/>
          </p:cNvSpPr>
          <p:nvPr>
            <p:ph type="sldNum" sz="quarter" idx="12"/>
          </p:nvPr>
        </p:nvSpPr>
        <p:spPr/>
        <p:txBody>
          <a:bodyPr/>
          <a:lstStyle/>
          <a:p>
            <a:fld id="{139B5CF6-AAC2-4C1E-97B3-AD725B95CC06}" type="slidenum">
              <a:rPr lang="es-EC" altLang="en-US"/>
              <a:pPr/>
              <a:t>12</a:t>
            </a:fld>
            <a:endParaRPr lang="es-EC" altLang="en-US"/>
          </a:p>
        </p:txBody>
      </p:sp>
      <p:sp>
        <p:nvSpPr>
          <p:cNvPr id="45058" name="Rectangle 2"/>
          <p:cNvSpPr>
            <a:spLocks noGrp="1" noChangeArrowheads="1"/>
          </p:cNvSpPr>
          <p:nvPr>
            <p:ph type="title"/>
          </p:nvPr>
        </p:nvSpPr>
        <p:spPr/>
        <p:txBody>
          <a:bodyPr/>
          <a:lstStyle/>
          <a:p>
            <a:r>
              <a:rPr lang="es-EC"/>
              <a:t>Generalidades</a:t>
            </a:r>
            <a:endParaRPr lang="es-EC" sz="1800"/>
          </a:p>
        </p:txBody>
      </p:sp>
      <p:graphicFrame>
        <p:nvGraphicFramePr>
          <p:cNvPr id="45061" name="Object 5"/>
          <p:cNvGraphicFramePr>
            <a:graphicFrameLocks noChangeAspect="1"/>
          </p:cNvGraphicFramePr>
          <p:nvPr>
            <p:ph sz="half" idx="1"/>
          </p:nvPr>
        </p:nvGraphicFramePr>
        <p:xfrm>
          <a:off x="3563938" y="387350"/>
          <a:ext cx="4321175" cy="2705100"/>
        </p:xfrm>
        <a:graphic>
          <a:graphicData uri="http://schemas.openxmlformats.org/presentationml/2006/ole">
            <p:oleObj spid="_x0000_s45061" name="Fotografía de Photo Editor" r:id="rId3" imgW="3191320" imgH="2591162" progId="MSPhotoEd.3">
              <p:embed/>
            </p:oleObj>
          </a:graphicData>
        </a:graphic>
      </p:graphicFrame>
      <p:sp>
        <p:nvSpPr>
          <p:cNvPr id="45059" name="Rectangle 3"/>
          <p:cNvSpPr>
            <a:spLocks noGrp="1" noChangeArrowheads="1"/>
          </p:cNvSpPr>
          <p:nvPr>
            <p:ph type="body" sz="half" idx="2"/>
          </p:nvPr>
        </p:nvSpPr>
        <p:spPr>
          <a:xfrm>
            <a:off x="179388" y="3141663"/>
            <a:ext cx="8785225" cy="3167062"/>
          </a:xfrm>
        </p:spPr>
        <p:txBody>
          <a:bodyPr/>
          <a:lstStyle/>
          <a:p>
            <a:pPr>
              <a:lnSpc>
                <a:spcPct val="80000"/>
              </a:lnSpc>
            </a:pPr>
            <a:r>
              <a:rPr lang="es-EC"/>
              <a:t>En la clasificación de los deltas (Galloway 1975), los estuarios representan un caso particular de delta con predominancia de las mareas. Ciertos autores definieron los estuarios en base a criterios de salinidad (0,1 -&gt; 32 %), lo que no influye sobre los procesos sedimentarios; otros en base a la influencia de las mareas, lo que implicaría que los canales distributarios deltaicos serían estuarios </a:t>
            </a:r>
            <a:r>
              <a:rPr lang="es-EC" sz="1000" b="1">
                <a:hlinkClick r:id="" action="ppaction://noaction"/>
              </a:rPr>
              <a:t>[9]</a:t>
            </a:r>
            <a:endParaRPr lang="es-EC"/>
          </a:p>
          <a:p>
            <a:pPr>
              <a:lnSpc>
                <a:spcPct val="80000"/>
              </a:lnSpc>
            </a:pPr>
            <a:r>
              <a:rPr lang="es-EC"/>
              <a:t>El estudio de los rellenos de valle ligados a las transgresiones eustáticas llamó la atención sobre la semejanza de dichos depósitos con los de los estuarios. </a:t>
            </a:r>
          </a:p>
          <a:p>
            <a:pPr>
              <a:lnSpc>
                <a:spcPct val="80000"/>
              </a:lnSpc>
            </a:pPr>
            <a:r>
              <a:rPr lang="es-EC"/>
              <a:t>Eso llevó a Dalrymple et al. (1992) a definir un estuario como "la parte ubicada hacia el mar de un valle inundado, que recibe sedimentos de origen tanto fluviátil como marino y sometida a la acción de las olas, las mareas y el río. </a:t>
            </a:r>
          </a:p>
          <a:p>
            <a:pPr>
              <a:lnSpc>
                <a:spcPct val="80000"/>
              </a:lnSpc>
            </a:pPr>
            <a:r>
              <a:rPr lang="es-EC"/>
              <a:t>Se extiende desde el límite superior de influencia de las mareas hasta el límite de las facies marinas costeras".</a:t>
            </a:r>
            <a:endParaRPr lang="es-EC" sz="1000"/>
          </a:p>
          <a:p>
            <a:pPr>
              <a:lnSpc>
                <a:spcPct val="80000"/>
              </a:lnSpc>
              <a:buFont typeface="Wingdings" pitchFamily="2" charset="2"/>
              <a:buNone/>
            </a:pPr>
            <a:r>
              <a:rPr lang="es-EC" sz="1000" b="1">
                <a:hlinkClick r:id="" action="ppaction://noaction"/>
              </a:rPr>
              <a:t>[9]</a:t>
            </a:r>
            <a:r>
              <a:rPr lang="es-EC" sz="1000" b="1"/>
              <a:t>  Referencia: </a:t>
            </a:r>
            <a:r>
              <a:rPr lang="es-EC" sz="1000"/>
              <a:t>Estuarios: Definición y generalidades: Carolina Rodríguez López, área de Hidráulica, Escuela de Ingeniería de Antioquia.</a:t>
            </a:r>
          </a:p>
        </p:txBody>
      </p:sp>
      <p:sp>
        <p:nvSpPr>
          <p:cNvPr id="45062"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37BB0F7B-8B91-47E2-B5BF-936EF3CB827B}" type="slidenum">
              <a:rPr lang="es-EC" altLang="en-US"/>
              <a:pPr/>
              <a:t>13</a:t>
            </a:fld>
            <a:endParaRPr lang="es-EC" altLang="en-US"/>
          </a:p>
        </p:txBody>
      </p:sp>
      <p:sp>
        <p:nvSpPr>
          <p:cNvPr id="48132" name="Rectangle 4"/>
          <p:cNvSpPr>
            <a:spLocks noGrp="1" noChangeArrowheads="1"/>
          </p:cNvSpPr>
          <p:nvPr>
            <p:ph type="title"/>
          </p:nvPr>
        </p:nvSpPr>
        <p:spPr/>
        <p:txBody>
          <a:bodyPr/>
          <a:lstStyle/>
          <a:p>
            <a:r>
              <a:rPr lang="es-EC"/>
              <a:t>Generalidades </a:t>
            </a:r>
            <a:r>
              <a:rPr lang="es-EC" sz="1800"/>
              <a:t>……(2)</a:t>
            </a:r>
          </a:p>
        </p:txBody>
      </p:sp>
      <p:sp>
        <p:nvSpPr>
          <p:cNvPr id="48131" name="Rectangle 3"/>
          <p:cNvSpPr>
            <a:spLocks noGrp="1" noChangeArrowheads="1"/>
          </p:cNvSpPr>
          <p:nvPr>
            <p:ph type="body" sz="half" idx="2"/>
          </p:nvPr>
        </p:nvSpPr>
        <p:spPr>
          <a:xfrm>
            <a:off x="4140200" y="836613"/>
            <a:ext cx="4824413" cy="5400675"/>
          </a:xfrm>
        </p:spPr>
        <p:txBody>
          <a:bodyPr/>
          <a:lstStyle/>
          <a:p>
            <a:pPr>
              <a:buFont typeface="Wingdings" pitchFamily="2" charset="2"/>
              <a:buNone/>
            </a:pPr>
            <a:r>
              <a:rPr lang="es-EC"/>
              <a:t>Por su ubicación, el estuario esta caracterizado por salinidades variables que influyen sobre la fauna y la densidad del agua, y por la interacción de procesos fluviales y marinos </a:t>
            </a:r>
            <a:r>
              <a:rPr lang="es-EC" sz="1000" b="1">
                <a:hlinkClick r:id="" action="ppaction://noaction"/>
              </a:rPr>
              <a:t>[9]</a:t>
            </a:r>
            <a:r>
              <a:rPr lang="es-EC"/>
              <a:t>. </a:t>
            </a:r>
          </a:p>
          <a:p>
            <a:pPr>
              <a:buFont typeface="Wingdings" pitchFamily="2" charset="2"/>
              <a:buNone/>
            </a:pPr>
            <a:r>
              <a:rPr lang="es-EC"/>
              <a:t>Por lo tanto, en  todos los estuarios, se distingue.</a:t>
            </a:r>
          </a:p>
          <a:p>
            <a:pPr>
              <a:buFont typeface="Wingdings" pitchFamily="2" charset="2"/>
              <a:buNone/>
            </a:pPr>
            <a:r>
              <a:rPr lang="es-EC"/>
              <a:t>(1) Una parte externa (distal, boca) dominada por las corrientes de las olas o de las mareas, que inducen una sedimentación gruesa (arenas) y un transporte aguas arriba de los sedimentos,</a:t>
            </a:r>
          </a:p>
          <a:p>
            <a:pPr>
              <a:buFont typeface="Wingdings" pitchFamily="2" charset="2"/>
              <a:buNone/>
            </a:pPr>
            <a:r>
              <a:rPr lang="es-EC"/>
              <a:t>(2) una parte central con energía mínima, porque se equilibran más o menos las influencias, donde se depositan sedimentos más finos, y </a:t>
            </a:r>
          </a:p>
          <a:p>
            <a:pPr>
              <a:buFont typeface="Wingdings" pitchFamily="2" charset="2"/>
              <a:buNone/>
            </a:pPr>
            <a:r>
              <a:rPr lang="es-EC"/>
              <a:t>(3) una parte interna (cabeza) dominada por la energía del río, que induce una sedimentación gruesa transportada aguas abajo.</a:t>
            </a:r>
          </a:p>
          <a:p>
            <a:pPr>
              <a:buFont typeface="Wingdings" pitchFamily="2" charset="2"/>
              <a:buNone/>
            </a:pPr>
            <a:endParaRPr lang="es-EC"/>
          </a:p>
          <a:p>
            <a:pPr>
              <a:buFont typeface="Wingdings" pitchFamily="2" charset="2"/>
              <a:buNone/>
            </a:pPr>
            <a:r>
              <a:rPr lang="es-EC" sz="1000" b="1">
                <a:hlinkClick r:id="" action="ppaction://noaction"/>
              </a:rPr>
              <a:t>[9]</a:t>
            </a:r>
            <a:r>
              <a:rPr lang="es-EC" sz="1000" b="1"/>
              <a:t>  Referencia: </a:t>
            </a:r>
            <a:r>
              <a:rPr lang="es-EC" sz="1000"/>
              <a:t>Estuarios: Definición y generalidades: Carolina Rodríguez López, área de Hidráulica, Escuela de Ingeniería de Antioquia.</a:t>
            </a:r>
          </a:p>
          <a:p>
            <a:endParaRPr lang="es-EC" sz="1000"/>
          </a:p>
        </p:txBody>
      </p:sp>
      <p:pic>
        <p:nvPicPr>
          <p:cNvPr id="48134" name="Picture 6"/>
          <p:cNvPicPr>
            <a:picLocks noChangeAspect="1" noChangeArrowheads="1"/>
          </p:cNvPicPr>
          <p:nvPr>
            <p:ph sz="half" idx="1"/>
          </p:nvPr>
        </p:nvPicPr>
        <p:blipFill>
          <a:blip r:embed="rId2"/>
          <a:srcRect/>
          <a:stretch>
            <a:fillRect/>
          </a:stretch>
        </p:blipFill>
        <p:spPr>
          <a:xfrm>
            <a:off x="179388" y="1898650"/>
            <a:ext cx="3887787" cy="3675063"/>
          </a:xfr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r>
              <a:rPr lang="es-EC"/>
              <a:t>Procesos Estuarinos</a:t>
            </a:r>
            <a:endParaRPr lang="es-EC" altLang="en-US"/>
          </a:p>
        </p:txBody>
      </p:sp>
      <p:sp>
        <p:nvSpPr>
          <p:cNvPr id="7" name="5 Marcador de pie de página"/>
          <p:cNvSpPr>
            <a:spLocks noGrp="1"/>
          </p:cNvSpPr>
          <p:nvPr>
            <p:ph type="ftr" sz="quarter" idx="11"/>
          </p:nvPr>
        </p:nvSpPr>
        <p:spPr/>
        <p:txBody>
          <a:bodyPr/>
          <a:lstStyle/>
          <a:p>
            <a:r>
              <a:rPr lang="es-EC" altLang="en-US"/>
              <a:t>José V. Chang, Profesor FIMCM-ESPOL</a:t>
            </a:r>
          </a:p>
        </p:txBody>
      </p:sp>
      <p:sp>
        <p:nvSpPr>
          <p:cNvPr id="8" name="6 Marcador de número de diapositiva"/>
          <p:cNvSpPr>
            <a:spLocks noGrp="1"/>
          </p:cNvSpPr>
          <p:nvPr>
            <p:ph type="sldNum" sz="quarter" idx="12"/>
          </p:nvPr>
        </p:nvSpPr>
        <p:spPr/>
        <p:txBody>
          <a:bodyPr/>
          <a:lstStyle/>
          <a:p>
            <a:fld id="{9BEA3BB6-270B-4406-B276-5E3A4BEB564F}" type="slidenum">
              <a:rPr lang="es-EC" altLang="en-US"/>
              <a:pPr/>
              <a:t>14</a:t>
            </a:fld>
            <a:endParaRPr lang="es-EC" altLang="en-US"/>
          </a:p>
        </p:txBody>
      </p:sp>
      <p:sp>
        <p:nvSpPr>
          <p:cNvPr id="16386" name="Rectangle 2"/>
          <p:cNvSpPr>
            <a:spLocks noGrp="1" noChangeArrowheads="1"/>
          </p:cNvSpPr>
          <p:nvPr>
            <p:ph type="title"/>
          </p:nvPr>
        </p:nvSpPr>
        <p:spPr>
          <a:xfrm>
            <a:off x="457200" y="476250"/>
            <a:ext cx="8229600" cy="941388"/>
          </a:xfrm>
        </p:spPr>
        <p:txBody>
          <a:bodyPr/>
          <a:lstStyle/>
          <a:p>
            <a:r>
              <a:rPr lang="es-ES" sz="2800"/>
              <a:t>EJEMPLOS DE ESTUARIOS EN EL ECUADOR</a:t>
            </a:r>
          </a:p>
        </p:txBody>
      </p:sp>
      <p:sp>
        <p:nvSpPr>
          <p:cNvPr id="16387" name="Rectangle 3"/>
          <p:cNvSpPr>
            <a:spLocks noGrp="1" noChangeArrowheads="1"/>
          </p:cNvSpPr>
          <p:nvPr>
            <p:ph type="body" sz="half" idx="1"/>
          </p:nvPr>
        </p:nvSpPr>
        <p:spPr>
          <a:xfrm>
            <a:off x="1692275" y="1557338"/>
            <a:ext cx="4038600" cy="4392612"/>
          </a:xfrm>
        </p:spPr>
        <p:txBody>
          <a:bodyPr/>
          <a:lstStyle/>
          <a:p>
            <a:endParaRPr lang="es-ES" sz="1600"/>
          </a:p>
        </p:txBody>
      </p:sp>
      <p:sp>
        <p:nvSpPr>
          <p:cNvPr id="16388" name="Rectangle 4"/>
          <p:cNvSpPr>
            <a:spLocks noGrp="1" noChangeArrowheads="1"/>
          </p:cNvSpPr>
          <p:nvPr>
            <p:ph type="body" sz="half" idx="2"/>
          </p:nvPr>
        </p:nvSpPr>
        <p:spPr>
          <a:xfrm>
            <a:off x="6804025" y="1052513"/>
            <a:ext cx="2160588" cy="4968875"/>
          </a:xfrm>
        </p:spPr>
        <p:txBody>
          <a:bodyPr/>
          <a:lstStyle/>
          <a:p>
            <a:pPr>
              <a:buFont typeface="Wingdings" pitchFamily="2" charset="2"/>
              <a:buNone/>
            </a:pPr>
            <a:r>
              <a:rPr lang="es-EC" sz="1800" b="1"/>
              <a:t>ESTUARIO (10)</a:t>
            </a:r>
          </a:p>
          <a:p>
            <a:pPr>
              <a:buFont typeface="Wingdings" pitchFamily="2" charset="2"/>
              <a:buNone/>
            </a:pPr>
            <a:r>
              <a:rPr lang="es-EC" sz="1800"/>
              <a:t>Un estuario es una cuenca de agua semicerrada que tiene conexión libre con el mar abierto. </a:t>
            </a:r>
          </a:p>
          <a:p>
            <a:pPr>
              <a:buFont typeface="Wingdings" pitchFamily="2" charset="2"/>
              <a:buNone/>
            </a:pPr>
            <a:r>
              <a:rPr lang="es-EC" sz="1800"/>
              <a:t>Ejemplos:</a:t>
            </a:r>
          </a:p>
          <a:p>
            <a:r>
              <a:rPr lang="es-EC" sz="1800"/>
              <a:t>El Río Guayas</a:t>
            </a:r>
          </a:p>
          <a:p>
            <a:r>
              <a:rPr lang="es-EC" sz="1800"/>
              <a:t>El Golfo de Guayaquil</a:t>
            </a:r>
          </a:p>
          <a:p>
            <a:r>
              <a:rPr lang="es-EC" sz="1800"/>
              <a:t>El Estero Salado</a:t>
            </a:r>
          </a:p>
          <a:p>
            <a:r>
              <a:rPr lang="es-EC" sz="1800"/>
              <a:t>El Estero del Muerto</a:t>
            </a:r>
          </a:p>
          <a:p>
            <a:pPr>
              <a:buFont typeface="Wingdings" pitchFamily="2" charset="2"/>
              <a:buNone/>
            </a:pPr>
            <a:r>
              <a:rPr lang="es-EC" sz="1200"/>
              <a:t>(10) Procesos Estuarinos, R. Holden 1978</a:t>
            </a:r>
          </a:p>
          <a:p>
            <a:endParaRPr lang="es-ES" sz="1200"/>
          </a:p>
        </p:txBody>
      </p:sp>
      <p:pic>
        <p:nvPicPr>
          <p:cNvPr id="16389" name="Picture 5"/>
          <p:cNvPicPr>
            <a:picLocks noChangeAspect="1" noChangeArrowheads="1"/>
          </p:cNvPicPr>
          <p:nvPr>
            <p:ph idx="4294967295"/>
          </p:nvPr>
        </p:nvPicPr>
        <p:blipFill>
          <a:blip r:embed="rId2"/>
          <a:srcRect t="4155" b="2078"/>
          <a:stretch>
            <a:fillRect/>
          </a:stretch>
        </p:blipFill>
        <p:spPr>
          <a:xfrm>
            <a:off x="0" y="1052513"/>
            <a:ext cx="6877050" cy="5184775"/>
          </a:xfrm>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30587BC0-23C4-4FF7-B5A0-29D9520D4767}" type="slidenum">
              <a:rPr lang="es-EC" altLang="en-US"/>
              <a:pPr/>
              <a:t>15</a:t>
            </a:fld>
            <a:endParaRPr lang="es-EC" altLang="en-US"/>
          </a:p>
        </p:txBody>
      </p:sp>
      <p:sp>
        <p:nvSpPr>
          <p:cNvPr id="17410" name="Rectangle 2"/>
          <p:cNvSpPr>
            <a:spLocks noGrp="1" noChangeArrowheads="1"/>
          </p:cNvSpPr>
          <p:nvPr>
            <p:ph type="title"/>
          </p:nvPr>
        </p:nvSpPr>
        <p:spPr>
          <a:xfrm>
            <a:off x="457200" y="260350"/>
            <a:ext cx="8229600" cy="792163"/>
          </a:xfrm>
        </p:spPr>
        <p:txBody>
          <a:bodyPr/>
          <a:lstStyle/>
          <a:p>
            <a:r>
              <a:rPr lang="es-ES"/>
              <a:t>MOTIVOS DEL ESTUDIO</a:t>
            </a:r>
          </a:p>
        </p:txBody>
      </p:sp>
      <p:sp>
        <p:nvSpPr>
          <p:cNvPr id="17411" name="Rectangle 3"/>
          <p:cNvSpPr>
            <a:spLocks noGrp="1" noChangeArrowheads="1"/>
          </p:cNvSpPr>
          <p:nvPr>
            <p:ph type="body" idx="1"/>
          </p:nvPr>
        </p:nvSpPr>
        <p:spPr>
          <a:xfrm>
            <a:off x="468313" y="1341438"/>
            <a:ext cx="8424862" cy="4608512"/>
          </a:xfrm>
        </p:spPr>
        <p:txBody>
          <a:bodyPr/>
          <a:lstStyle/>
          <a:p>
            <a:pPr>
              <a:spcBef>
                <a:spcPct val="40000"/>
              </a:spcBef>
              <a:buFont typeface="Wingdings" pitchFamily="2" charset="2"/>
              <a:buNone/>
            </a:pPr>
            <a:r>
              <a:rPr lang="es-EC" sz="2000"/>
              <a:t>La importancia para el estudio de los estuarios se puede resumir en 3 razones:</a:t>
            </a:r>
          </a:p>
          <a:p>
            <a:pPr>
              <a:spcBef>
                <a:spcPct val="40000"/>
              </a:spcBef>
              <a:buClr>
                <a:srgbClr val="FF3300"/>
              </a:buClr>
              <a:buSzTx/>
              <a:buFont typeface="Wingdings" pitchFamily="2" charset="2"/>
              <a:buAutoNum type="arabicPeriod"/>
            </a:pPr>
            <a:r>
              <a:rPr lang="es-EC" sz="2000"/>
              <a:t>La primera razón para estudiar los estuarios es que son fuentes de alimentos y localizaciones de alta productividad primaria. Cuando se combina con una cadena de alimentos corta es responsable de una producción increíble de peces. Esto se debe a que solamente el 0,1% por ciento del área superficial del mar puede producir 10% de los peces</a:t>
            </a:r>
          </a:p>
          <a:p>
            <a:pPr>
              <a:spcBef>
                <a:spcPct val="40000"/>
              </a:spcBef>
              <a:buClr>
                <a:srgbClr val="FF3300"/>
              </a:buClr>
              <a:buSzTx/>
              <a:buFont typeface="Wingdings" pitchFamily="2" charset="2"/>
              <a:buAutoNum type="arabicPeriod"/>
            </a:pPr>
            <a:r>
              <a:rPr lang="es-EC" sz="2000"/>
              <a:t>La segunda razón es que estos son lugares para estudiar los procesos costeros relacionados a su interacción con el Océano, los que se producen en una escala de tiempo y de espacio más cortas que en los procesos Oceánicos.</a:t>
            </a:r>
          </a:p>
          <a:p>
            <a:pPr>
              <a:spcBef>
                <a:spcPct val="40000"/>
              </a:spcBef>
              <a:buClr>
                <a:srgbClr val="FF3300"/>
              </a:buClr>
              <a:buSzTx/>
              <a:buFont typeface="Wingdings" pitchFamily="2" charset="2"/>
              <a:buAutoNum type="arabicPeriod"/>
            </a:pPr>
            <a:r>
              <a:rPr lang="es-EC" sz="2000"/>
              <a:t>La tercera razón es que hay muchos grupos humanos que usan los estuarios con intereses particulares entonces es necesario estudiarlos para dar posibles soluciones a los diversos tipos de problemas que se puedan presentar.</a:t>
            </a:r>
            <a:endParaRPr lang="es-E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E82A7867-500A-4A57-A6B9-74A595E589C7}" type="slidenum">
              <a:rPr lang="es-EC" altLang="en-US"/>
              <a:pPr/>
              <a:t>16</a:t>
            </a:fld>
            <a:endParaRPr lang="es-EC" altLang="en-US"/>
          </a:p>
        </p:txBody>
      </p:sp>
      <p:sp>
        <p:nvSpPr>
          <p:cNvPr id="54274" name="Rectangle 2"/>
          <p:cNvSpPr>
            <a:spLocks noGrp="1" noChangeArrowheads="1"/>
          </p:cNvSpPr>
          <p:nvPr>
            <p:ph type="title"/>
          </p:nvPr>
        </p:nvSpPr>
        <p:spPr>
          <a:xfrm>
            <a:off x="457200" y="277813"/>
            <a:ext cx="8362950" cy="774700"/>
          </a:xfrm>
        </p:spPr>
        <p:txBody>
          <a:bodyPr/>
          <a:lstStyle/>
          <a:p>
            <a:r>
              <a:rPr lang="es-EC" sz="2800"/>
              <a:t>Principales hallazgos en los ecosistemas costeros</a:t>
            </a:r>
          </a:p>
        </p:txBody>
      </p:sp>
      <p:sp>
        <p:nvSpPr>
          <p:cNvPr id="54275" name="Rectangle 3"/>
          <p:cNvSpPr>
            <a:spLocks noGrp="1" noChangeArrowheads="1"/>
          </p:cNvSpPr>
          <p:nvPr>
            <p:ph type="body" idx="1"/>
          </p:nvPr>
        </p:nvSpPr>
        <p:spPr>
          <a:xfrm>
            <a:off x="323850" y="1052513"/>
            <a:ext cx="8496300" cy="5078412"/>
          </a:xfrm>
        </p:spPr>
        <p:txBody>
          <a:bodyPr/>
          <a:lstStyle/>
          <a:p>
            <a:pPr>
              <a:spcBef>
                <a:spcPct val="30000"/>
              </a:spcBef>
            </a:pPr>
            <a:r>
              <a:rPr lang="es-EC"/>
              <a:t> Cerca del 40% de la población mundial vive en un área de 100 kilómetros de costa, superficie que representa solo el 22% de la masa de tierra total.</a:t>
            </a:r>
          </a:p>
          <a:p>
            <a:pPr>
              <a:spcBef>
                <a:spcPct val="30000"/>
              </a:spcBef>
            </a:pPr>
            <a:r>
              <a:rPr lang="es-EC"/>
              <a:t>El incremento de la población y la conversión para el desarrollo, la agricultura y la acuicultura están reduciendo los manglares, los humedales costeros, las áreas de praderas submarinas y los arrecifes de coral a un ritmo alarmante.</a:t>
            </a:r>
          </a:p>
          <a:p>
            <a:pPr>
              <a:spcBef>
                <a:spcPct val="30000"/>
              </a:spcBef>
            </a:pPr>
            <a:r>
              <a:rPr lang="es-EC"/>
              <a:t>El pescado y el marisco proporcionan alrededor de la sexta parte de las proteínas animales consumidas por el hombre en el mundo. Mil millones de personas, principalmente en los países en desarrollo, dependen del pescado como fuente principal de proteínas.</a:t>
            </a:r>
          </a:p>
          <a:p>
            <a:pPr>
              <a:spcBef>
                <a:spcPct val="30000"/>
              </a:spcBef>
            </a:pPr>
            <a:r>
              <a:rPr lang="es-EC"/>
              <a:t>Los ecosistemas costeros han perdido ya gran parte de su capacidad para producir pescado debido a la sobre pesca, las técnicas destructivas del arrastre y la destrucción de los criaderos.</a:t>
            </a:r>
          </a:p>
          <a:p>
            <a:pPr>
              <a:spcBef>
                <a:spcPct val="30000"/>
              </a:spcBef>
            </a:pPr>
            <a:r>
              <a:rPr lang="es-EC"/>
              <a:t>Los crecientes niveles de contaminación están asociados al incremento del uso de productos químicos y fertilizantes sintéticos.</a:t>
            </a:r>
          </a:p>
          <a:p>
            <a:r>
              <a:rPr lang="es-EC"/>
              <a:t>Los datos globales de la extensión y cambio de los hábitat costeros claves son inadecuados. Los hábitat costeros son difíciles de evaluar desde los datos de satélites porque las áreas son pequeñas y a menudo sumergidas.</a:t>
            </a:r>
          </a:p>
          <a:p>
            <a:pPr>
              <a:spcBef>
                <a:spcPct val="30000"/>
              </a:spcBef>
            </a:pPr>
            <a:endParaRPr lang="es-EC"/>
          </a:p>
          <a:p>
            <a:pPr>
              <a:spcBef>
                <a:spcPct val="30000"/>
              </a:spcBef>
            </a:pPr>
            <a:endParaRPr lang="es-EC"/>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69528684-2ED5-439D-8187-294ECA69B27A}" type="slidenum">
              <a:rPr lang="es-EC" altLang="en-US"/>
              <a:pPr/>
              <a:t>17</a:t>
            </a:fld>
            <a:endParaRPr lang="es-EC" altLang="en-US"/>
          </a:p>
        </p:txBody>
      </p:sp>
      <p:sp>
        <p:nvSpPr>
          <p:cNvPr id="18434" name="Rectangle 2"/>
          <p:cNvSpPr>
            <a:spLocks noGrp="1" noChangeArrowheads="1"/>
          </p:cNvSpPr>
          <p:nvPr>
            <p:ph type="title"/>
          </p:nvPr>
        </p:nvSpPr>
        <p:spPr>
          <a:xfrm>
            <a:off x="457200" y="188913"/>
            <a:ext cx="8229600" cy="719137"/>
          </a:xfrm>
        </p:spPr>
        <p:txBody>
          <a:bodyPr/>
          <a:lstStyle/>
          <a:p>
            <a:r>
              <a:rPr lang="es-ES"/>
              <a:t>GRUPOS DE INTERES</a:t>
            </a:r>
          </a:p>
        </p:txBody>
      </p:sp>
      <p:sp>
        <p:nvSpPr>
          <p:cNvPr id="18435" name="Rectangle 3"/>
          <p:cNvSpPr>
            <a:spLocks noGrp="1" noChangeArrowheads="1"/>
          </p:cNvSpPr>
          <p:nvPr>
            <p:ph type="body" idx="1"/>
          </p:nvPr>
        </p:nvSpPr>
        <p:spPr>
          <a:xfrm>
            <a:off x="0" y="620713"/>
            <a:ext cx="8964613" cy="5976937"/>
          </a:xfrm>
        </p:spPr>
        <p:txBody>
          <a:bodyPr/>
          <a:lstStyle/>
          <a:p>
            <a:pPr>
              <a:lnSpc>
                <a:spcPct val="90000"/>
              </a:lnSpc>
              <a:spcBef>
                <a:spcPct val="40000"/>
              </a:spcBef>
              <a:buFont typeface="Wingdings" pitchFamily="2" charset="2"/>
              <a:buNone/>
            </a:pPr>
            <a:r>
              <a:rPr lang="es-EC" b="1"/>
              <a:t>      Algunos grupos de interés en estudiar los estuarios por sus </a:t>
            </a:r>
            <a:r>
              <a:rPr lang="es-EC" b="1">
                <a:solidFill>
                  <a:srgbClr val="FF3300"/>
                </a:solidFill>
              </a:rPr>
              <a:t>USOS</a:t>
            </a:r>
            <a:r>
              <a:rPr lang="es-EC" b="1"/>
              <a:t> son</a:t>
            </a:r>
            <a:r>
              <a:rPr lang="es-EC"/>
              <a:t>: </a:t>
            </a:r>
          </a:p>
          <a:p>
            <a:pPr lvl="1">
              <a:lnSpc>
                <a:spcPct val="90000"/>
              </a:lnSpc>
              <a:spcBef>
                <a:spcPct val="40000"/>
              </a:spcBef>
              <a:buClr>
                <a:srgbClr val="FF3300"/>
              </a:buClr>
              <a:buSzTx/>
            </a:pPr>
            <a:r>
              <a:rPr lang="es-EC"/>
              <a:t>Ciudades y obras de desarrollo como puertos, dragados (efecto de represas)</a:t>
            </a:r>
          </a:p>
          <a:p>
            <a:pPr lvl="1">
              <a:lnSpc>
                <a:spcPct val="90000"/>
              </a:lnSpc>
              <a:spcBef>
                <a:spcPct val="40000"/>
              </a:spcBef>
              <a:buClr>
                <a:srgbClr val="FF3300"/>
              </a:buClr>
              <a:buSzTx/>
            </a:pPr>
            <a:r>
              <a:rPr lang="es-EC"/>
              <a:t>Comerciantes, con el requerimiento de un canal navegable con profundidad adecuada para la entrada de barcos.</a:t>
            </a:r>
          </a:p>
          <a:p>
            <a:pPr lvl="1">
              <a:lnSpc>
                <a:spcPct val="90000"/>
              </a:lnSpc>
              <a:spcBef>
                <a:spcPct val="40000"/>
              </a:spcBef>
              <a:buClr>
                <a:srgbClr val="FF3300"/>
              </a:buClr>
              <a:buSzTx/>
            </a:pPr>
            <a:r>
              <a:rPr lang="es-EC"/>
              <a:t>Urbanos / Industriales, con requerimientos de agua potable, un lugar para vaciar desechos.</a:t>
            </a:r>
          </a:p>
          <a:p>
            <a:pPr lvl="1">
              <a:lnSpc>
                <a:spcPct val="90000"/>
              </a:lnSpc>
              <a:spcBef>
                <a:spcPct val="40000"/>
              </a:spcBef>
              <a:buClr>
                <a:srgbClr val="FF3300"/>
              </a:buClr>
              <a:buSzTx/>
            </a:pPr>
            <a:r>
              <a:rPr lang="es-EC"/>
              <a:t>Agricultores, con sus necesidades de agua dulce, para hacer utilizables las tierras y para la disminución de la intrusión de sal.</a:t>
            </a:r>
          </a:p>
          <a:p>
            <a:pPr lvl="1">
              <a:lnSpc>
                <a:spcPct val="90000"/>
              </a:lnSpc>
              <a:spcBef>
                <a:spcPct val="40000"/>
              </a:spcBef>
              <a:buClr>
                <a:srgbClr val="FF3300"/>
              </a:buClr>
              <a:buSzTx/>
            </a:pPr>
            <a:r>
              <a:rPr lang="es-EC"/>
              <a:t>Social: Esparcimiento, Turísticos, Recreativos, como los de pescar, nadar, bucear, navegar en buques, etc.</a:t>
            </a:r>
          </a:p>
          <a:p>
            <a:pPr lvl="1">
              <a:lnSpc>
                <a:spcPct val="90000"/>
              </a:lnSpc>
              <a:spcBef>
                <a:spcPct val="40000"/>
              </a:spcBef>
              <a:buClr>
                <a:srgbClr val="FF3300"/>
              </a:buClr>
              <a:buSzTx/>
            </a:pPr>
            <a:r>
              <a:rPr lang="es-EC"/>
              <a:t>Ambiental: Zonas protegidas, de amortiguamiento, de reserva, calidad de agua.</a:t>
            </a:r>
          </a:p>
          <a:p>
            <a:pPr>
              <a:lnSpc>
                <a:spcPct val="90000"/>
              </a:lnSpc>
              <a:spcBef>
                <a:spcPct val="40000"/>
              </a:spcBef>
              <a:buClr>
                <a:srgbClr val="FF3300"/>
              </a:buClr>
              <a:buSzTx/>
              <a:buFont typeface="Wingdings" pitchFamily="2" charset="2"/>
              <a:buNone/>
            </a:pPr>
            <a:r>
              <a:rPr lang="es-EC" b="1"/>
              <a:t>     Grupos de interés por </a:t>
            </a:r>
            <a:r>
              <a:rPr lang="es-EC" b="1">
                <a:solidFill>
                  <a:srgbClr val="FF3300"/>
                </a:solidFill>
              </a:rPr>
              <a:t>ESPECIALIDADES</a:t>
            </a:r>
            <a:r>
              <a:rPr lang="es-EC" b="1"/>
              <a:t>:</a:t>
            </a:r>
          </a:p>
          <a:p>
            <a:pPr lvl="1">
              <a:lnSpc>
                <a:spcPct val="90000"/>
              </a:lnSpc>
              <a:spcBef>
                <a:spcPct val="30000"/>
              </a:spcBef>
              <a:buClr>
                <a:srgbClr val="FF3300"/>
              </a:buClr>
              <a:buSzTx/>
            </a:pPr>
            <a:r>
              <a:rPr lang="es-EC"/>
              <a:t>Hidrólogos / Oceanógrafos Físicos: Mezcla y movimiento del agua, predicciones, estudios de cuencas bajas.</a:t>
            </a:r>
          </a:p>
          <a:p>
            <a:pPr lvl="1">
              <a:lnSpc>
                <a:spcPct val="90000"/>
              </a:lnSpc>
              <a:spcBef>
                <a:spcPct val="30000"/>
              </a:spcBef>
              <a:buClr>
                <a:srgbClr val="FF3300"/>
              </a:buClr>
              <a:buSzTx/>
            </a:pPr>
            <a:r>
              <a:rPr lang="es-EC"/>
              <a:t>Hidroquímicos: Características/ procesos del agua</a:t>
            </a:r>
          </a:p>
          <a:p>
            <a:pPr lvl="1">
              <a:lnSpc>
                <a:spcPct val="90000"/>
              </a:lnSpc>
              <a:spcBef>
                <a:spcPct val="30000"/>
              </a:spcBef>
              <a:buClr>
                <a:srgbClr val="FF3300"/>
              </a:buClr>
              <a:buSzTx/>
            </a:pPr>
            <a:r>
              <a:rPr lang="es-EC"/>
              <a:t>Biólogos y Ecologistas: Procesos / características / Ecología de comunidades y ambientes</a:t>
            </a:r>
          </a:p>
          <a:p>
            <a:pPr lvl="1">
              <a:lnSpc>
                <a:spcPct val="90000"/>
              </a:lnSpc>
              <a:spcBef>
                <a:spcPct val="30000"/>
              </a:spcBef>
              <a:buClr>
                <a:srgbClr val="FF3300"/>
              </a:buClr>
              <a:buSzTx/>
            </a:pPr>
            <a:r>
              <a:rPr lang="es-EC"/>
              <a:t>Ingenieros: Obras de infraestructura en estuarios y sus efectos, represas, tomas de captación, ciudades, instalaciones marítimas.</a:t>
            </a:r>
          </a:p>
          <a:p>
            <a:pPr lvl="1">
              <a:lnSpc>
                <a:spcPct val="90000"/>
              </a:lnSpc>
              <a:spcBef>
                <a:spcPct val="30000"/>
              </a:spcBef>
              <a:buClr>
                <a:srgbClr val="FF3300"/>
              </a:buClr>
              <a:buSzTx/>
            </a:pPr>
            <a:r>
              <a:rPr lang="es-EC"/>
              <a:t>Geólogos: Sedimentología, mecánica de suelos, cambios a largo plazo.</a:t>
            </a:r>
          </a:p>
          <a:p>
            <a:pPr lvl="1">
              <a:lnSpc>
                <a:spcPct val="90000"/>
              </a:lnSpc>
              <a:spcBef>
                <a:spcPct val="40000"/>
              </a:spcBef>
              <a:buClr>
                <a:srgbClr val="FF3300"/>
              </a:buClr>
              <a:buSzTx/>
            </a:pPr>
            <a:endParaRPr lang="es-EC"/>
          </a:p>
          <a:p>
            <a:pPr lvl="1">
              <a:lnSpc>
                <a:spcPct val="90000"/>
              </a:lnSpc>
              <a:spcBef>
                <a:spcPct val="40000"/>
              </a:spcBef>
              <a:buClr>
                <a:srgbClr val="FF3300"/>
              </a:buClr>
              <a:buSzTx/>
              <a:buFont typeface="Wingdings" pitchFamily="2" charset="2"/>
              <a:buNone/>
            </a:pPr>
            <a:endParaRPr lang="es-EC" u="sng"/>
          </a:p>
          <a:p>
            <a:pPr>
              <a:lnSpc>
                <a:spcPct val="90000"/>
              </a:lnSpc>
              <a:spcBef>
                <a:spcPct val="40000"/>
              </a:spcBef>
            </a:pPr>
            <a:endParaRPr lang="es-E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27F9EF15-8883-428D-AC0D-545BEBAB9B4B}" type="slidenum">
              <a:rPr lang="es-EC" altLang="en-US"/>
              <a:pPr/>
              <a:t>18</a:t>
            </a:fld>
            <a:endParaRPr lang="es-EC" altLang="en-US"/>
          </a:p>
        </p:txBody>
      </p:sp>
      <p:sp>
        <p:nvSpPr>
          <p:cNvPr id="19458" name="Rectangle 2"/>
          <p:cNvSpPr>
            <a:spLocks noGrp="1" noChangeArrowheads="1"/>
          </p:cNvSpPr>
          <p:nvPr>
            <p:ph type="title"/>
          </p:nvPr>
        </p:nvSpPr>
        <p:spPr>
          <a:xfrm>
            <a:off x="457200" y="277813"/>
            <a:ext cx="8229600" cy="703262"/>
          </a:xfrm>
        </p:spPr>
        <p:txBody>
          <a:bodyPr/>
          <a:lstStyle/>
          <a:p>
            <a:r>
              <a:rPr lang="es-ES"/>
              <a:t>						ENFASIS</a:t>
            </a:r>
          </a:p>
        </p:txBody>
      </p:sp>
      <p:sp>
        <p:nvSpPr>
          <p:cNvPr id="19459" name="Rectangle 3"/>
          <p:cNvSpPr>
            <a:spLocks noGrp="1" noChangeArrowheads="1"/>
          </p:cNvSpPr>
          <p:nvPr>
            <p:ph type="body" sz="half" idx="1"/>
          </p:nvPr>
        </p:nvSpPr>
        <p:spPr>
          <a:xfrm>
            <a:off x="0" y="692150"/>
            <a:ext cx="5364163" cy="5761038"/>
          </a:xfrm>
        </p:spPr>
        <p:txBody>
          <a:bodyPr/>
          <a:lstStyle/>
          <a:p>
            <a:pPr>
              <a:lnSpc>
                <a:spcPct val="90000"/>
              </a:lnSpc>
              <a:spcBef>
                <a:spcPct val="30000"/>
              </a:spcBef>
            </a:pPr>
            <a:r>
              <a:rPr lang="es-ES"/>
              <a:t>En este curso se da énfasis a los parámetros físicos, con los que se combinarán procesos de biología y contaminación.</a:t>
            </a:r>
          </a:p>
          <a:p>
            <a:pPr>
              <a:lnSpc>
                <a:spcPct val="90000"/>
              </a:lnSpc>
              <a:spcBef>
                <a:spcPct val="30000"/>
              </a:spcBef>
            </a:pPr>
            <a:r>
              <a:rPr lang="es-ES"/>
              <a:t>Se hará énfasis en el sistema estuarino de Río Guayas por ser una de las cuencas fluviales más importantes del Ecuador.</a:t>
            </a:r>
          </a:p>
          <a:p>
            <a:pPr>
              <a:lnSpc>
                <a:spcPct val="90000"/>
              </a:lnSpc>
              <a:spcBef>
                <a:spcPct val="30000"/>
              </a:spcBef>
            </a:pPr>
            <a:r>
              <a:rPr lang="es-ES"/>
              <a:t>El Río Guayas es el de mayor tamaño que drena hacia el Océano Pacífico (margen occidental del país) en América Latina.</a:t>
            </a:r>
          </a:p>
          <a:p>
            <a:pPr>
              <a:lnSpc>
                <a:spcPct val="90000"/>
              </a:lnSpc>
              <a:spcBef>
                <a:spcPct val="30000"/>
              </a:spcBef>
            </a:pPr>
            <a:r>
              <a:rPr lang="es-ES"/>
              <a:t>Es fuente de nutrientes y vivero natural de peces juveniles para el Golfo de Guayaquil, considerado como una de as regiones más productivas a escala mundial.</a:t>
            </a:r>
          </a:p>
          <a:p>
            <a:pPr>
              <a:lnSpc>
                <a:spcPct val="90000"/>
              </a:lnSpc>
              <a:spcBef>
                <a:spcPct val="30000"/>
              </a:spcBef>
            </a:pPr>
            <a:r>
              <a:rPr lang="es-ES"/>
              <a:t>La contaminación de este sistema estuarino traería graves consecuencias a la industria pesquera, acuícola, y en general a la población localizada en su zona de influencia.</a:t>
            </a:r>
          </a:p>
          <a:p>
            <a:pPr>
              <a:lnSpc>
                <a:spcPct val="90000"/>
              </a:lnSpc>
              <a:spcBef>
                <a:spcPct val="30000"/>
              </a:spcBef>
            </a:pPr>
            <a:r>
              <a:rPr lang="es-ES"/>
              <a:t>La fotografía corresponde al canal de navegación del Estero Salado, que es el acceso marítimo a la ciudad de Guayaquil.</a:t>
            </a:r>
          </a:p>
        </p:txBody>
      </p:sp>
      <p:pic>
        <p:nvPicPr>
          <p:cNvPr id="19460" name="Picture 4" descr="DSC00017"/>
          <p:cNvPicPr>
            <a:picLocks noChangeAspect="1" noChangeArrowheads="1"/>
          </p:cNvPicPr>
          <p:nvPr>
            <p:ph sz="half" idx="2"/>
          </p:nvPr>
        </p:nvPicPr>
        <p:blipFill>
          <a:blip r:embed="rId3"/>
          <a:srcRect/>
          <a:stretch>
            <a:fillRect/>
          </a:stretch>
        </p:blipFill>
        <p:spPr>
          <a:xfrm>
            <a:off x="5292725" y="981075"/>
            <a:ext cx="3851275" cy="4968875"/>
          </a:xfrm>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CE3369A5-796F-4613-AD4D-84D2B5D043E4}" type="slidenum">
              <a:rPr lang="es-EC" altLang="en-US"/>
              <a:pPr/>
              <a:t>2</a:t>
            </a:fld>
            <a:endParaRPr lang="es-EC" altLang="en-US"/>
          </a:p>
        </p:txBody>
      </p:sp>
      <p:sp>
        <p:nvSpPr>
          <p:cNvPr id="4098" name="Rectangle 2"/>
          <p:cNvSpPr>
            <a:spLocks noGrp="1" noChangeArrowheads="1"/>
          </p:cNvSpPr>
          <p:nvPr>
            <p:ph type="title"/>
          </p:nvPr>
        </p:nvSpPr>
        <p:spPr>
          <a:xfrm>
            <a:off x="457200" y="260350"/>
            <a:ext cx="8229600" cy="576263"/>
          </a:xfrm>
        </p:spPr>
        <p:txBody>
          <a:bodyPr/>
          <a:lstStyle/>
          <a:p>
            <a:r>
              <a:rPr lang="es-ES"/>
              <a:t>POLITICAS DE CURSO</a:t>
            </a:r>
          </a:p>
        </p:txBody>
      </p:sp>
      <p:sp>
        <p:nvSpPr>
          <p:cNvPr id="4099" name="Rectangle 3"/>
          <p:cNvSpPr>
            <a:spLocks noGrp="1" noChangeArrowheads="1"/>
          </p:cNvSpPr>
          <p:nvPr>
            <p:ph type="body" idx="1"/>
          </p:nvPr>
        </p:nvSpPr>
        <p:spPr>
          <a:xfrm>
            <a:off x="250825" y="908050"/>
            <a:ext cx="8713788" cy="5400675"/>
          </a:xfrm>
        </p:spPr>
        <p:txBody>
          <a:bodyPr/>
          <a:lstStyle/>
          <a:p>
            <a:pPr>
              <a:spcBef>
                <a:spcPct val="35000"/>
              </a:spcBef>
              <a:buClr>
                <a:srgbClr val="FC1B0A"/>
              </a:buClr>
              <a:buSzTx/>
              <a:buFont typeface="Wingdings" pitchFamily="2" charset="2"/>
              <a:buNone/>
            </a:pPr>
            <a:r>
              <a:rPr lang="es-EC"/>
              <a:t>Explicación sobre el contenido y alcance de las políticas de curso. Las clases combinarán teoría y práctica.  Estarán orientadas a las carreras que se imparten en la FIMCM de la ESPOL.</a:t>
            </a:r>
          </a:p>
          <a:p>
            <a:pPr>
              <a:spcBef>
                <a:spcPct val="35000"/>
              </a:spcBef>
              <a:buClr>
                <a:srgbClr val="FC1B0A"/>
              </a:buClr>
              <a:buSzTx/>
              <a:buFont typeface="Wingdings" pitchFamily="2" charset="2"/>
              <a:buNone/>
            </a:pPr>
            <a:r>
              <a:rPr lang="es-EC"/>
              <a:t>El profesor actuará como un facilitador, con apoyo de ayudas audiovisuales, lectura de reportes, investigación sobre temas específicos relacionados con la calidad del agua, y apuntes de clase. </a:t>
            </a:r>
          </a:p>
          <a:p>
            <a:pPr>
              <a:spcBef>
                <a:spcPct val="35000"/>
              </a:spcBef>
              <a:buClr>
                <a:srgbClr val="FC1B0A"/>
              </a:buClr>
              <a:buSzTx/>
              <a:buFont typeface="Wingdings" pitchFamily="2" charset="2"/>
              <a:buNone/>
            </a:pPr>
            <a:r>
              <a:rPr lang="es-EC"/>
              <a:t>Forma de evaluación:</a:t>
            </a:r>
          </a:p>
          <a:p>
            <a:pPr lvl="1">
              <a:spcBef>
                <a:spcPct val="35000"/>
              </a:spcBef>
              <a:buClr>
                <a:srgbClr val="FC1B0A"/>
              </a:buClr>
              <a:buSzTx/>
            </a:pPr>
            <a:r>
              <a:rPr lang="es-EC"/>
              <a:t>Tareas y actuación presencial:	20%</a:t>
            </a:r>
          </a:p>
          <a:p>
            <a:pPr lvl="1">
              <a:spcBef>
                <a:spcPct val="35000"/>
              </a:spcBef>
              <a:buClr>
                <a:srgbClr val="FC1B0A"/>
              </a:buClr>
              <a:buSzTx/>
            </a:pPr>
            <a:r>
              <a:rPr lang="es-EC"/>
              <a:t>Trabajo de investigación:	 	30%</a:t>
            </a:r>
          </a:p>
          <a:p>
            <a:pPr lvl="1">
              <a:spcBef>
                <a:spcPct val="35000"/>
              </a:spcBef>
              <a:buClr>
                <a:srgbClr val="FC1B0A"/>
              </a:buClr>
              <a:buSzTx/>
            </a:pPr>
            <a:r>
              <a:rPr lang="es-EC"/>
              <a:t>Examen escrito:		50%</a:t>
            </a:r>
          </a:p>
          <a:p>
            <a:pPr>
              <a:spcBef>
                <a:spcPct val="35000"/>
              </a:spcBef>
              <a:spcAft>
                <a:spcPct val="35000"/>
              </a:spcAft>
              <a:buClr>
                <a:srgbClr val="FC1B0A"/>
              </a:buClr>
              <a:buSzTx/>
              <a:buFont typeface="Wingdings" pitchFamily="2" charset="2"/>
              <a:buNone/>
            </a:pPr>
            <a:r>
              <a:rPr lang="es-EC"/>
              <a:t>El examen del primer parcial, así como el final se evalúan considerando este sistema de evaluación.  Además, el examen final es acumulativo. Las clases prácticas se harán en el laboratorio de acuerdo a la disponibilidad de horarios.</a:t>
            </a:r>
          </a:p>
          <a:p>
            <a:pPr>
              <a:spcBef>
                <a:spcPct val="35000"/>
              </a:spcBef>
              <a:buClr>
                <a:srgbClr val="FC1B0A"/>
              </a:buClr>
              <a:buSzTx/>
              <a:buFont typeface="Wingdings" pitchFamily="2" charset="2"/>
              <a:buNone/>
            </a:pPr>
            <a:r>
              <a:rPr lang="es-EC"/>
              <a:t>El examen de mejoramiento es sobre 100 puntos, y en él no se incluyen tareas ni trabajos de investigación.</a:t>
            </a:r>
          </a:p>
          <a:p>
            <a:pPr>
              <a:spcBef>
                <a:spcPct val="35000"/>
              </a:spcBef>
              <a:buClr>
                <a:srgbClr val="FC1B0A"/>
              </a:buClr>
              <a:buSzTx/>
              <a:buFont typeface="Wingdings" pitchFamily="2" charset="2"/>
              <a:buNone/>
            </a:pPr>
            <a:r>
              <a:rPr lang="es-EC"/>
              <a:t>El contenido del programa de la materia es proporcionado en un archivo adjunto (formato del CRECE), y detalla los temas que serán cubiertos en el desarrollo del curso.</a:t>
            </a:r>
          </a:p>
          <a:p>
            <a:pPr>
              <a:spcBef>
                <a:spcPct val="35000"/>
              </a:spcBef>
            </a:pPr>
            <a:endParaRPr lang="es-EC"/>
          </a:p>
          <a:p>
            <a:pPr>
              <a:spcBef>
                <a:spcPct val="35000"/>
              </a:spcBef>
            </a:pPr>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317BFFCB-870E-405D-994B-15AC89FF0669}" type="slidenum">
              <a:rPr lang="es-EC" altLang="en-US"/>
              <a:pPr/>
              <a:t>3</a:t>
            </a:fld>
            <a:endParaRPr lang="es-EC" altLang="en-US"/>
          </a:p>
        </p:txBody>
      </p:sp>
      <p:sp>
        <p:nvSpPr>
          <p:cNvPr id="44034" name="Rectangle 2"/>
          <p:cNvSpPr>
            <a:spLocks noGrp="1" noChangeArrowheads="1"/>
          </p:cNvSpPr>
          <p:nvPr>
            <p:ph type="title"/>
          </p:nvPr>
        </p:nvSpPr>
        <p:spPr/>
        <p:txBody>
          <a:bodyPr/>
          <a:lstStyle/>
          <a:p>
            <a:r>
              <a:rPr lang="es-EC"/>
              <a:t>Capítulo 1</a:t>
            </a:r>
          </a:p>
        </p:txBody>
      </p:sp>
      <p:sp>
        <p:nvSpPr>
          <p:cNvPr id="44035" name="Rectangle 3"/>
          <p:cNvSpPr>
            <a:spLocks noGrp="1" noChangeArrowheads="1"/>
          </p:cNvSpPr>
          <p:nvPr>
            <p:ph type="body" idx="1"/>
          </p:nvPr>
        </p:nvSpPr>
        <p:spPr>
          <a:xfrm>
            <a:off x="1116013" y="1412875"/>
            <a:ext cx="7427912" cy="4205288"/>
          </a:xfrm>
        </p:spPr>
        <p:txBody>
          <a:bodyPr/>
          <a:lstStyle/>
          <a:p>
            <a:pPr marL="457200" indent="-457200">
              <a:buFont typeface="Wingdings" pitchFamily="2" charset="2"/>
              <a:buNone/>
            </a:pPr>
            <a:endParaRPr lang="es-EC" sz="2000" b="1"/>
          </a:p>
          <a:p>
            <a:pPr marL="457200" indent="-457200">
              <a:buFont typeface="Wingdings" pitchFamily="2" charset="2"/>
              <a:buNone/>
            </a:pPr>
            <a:r>
              <a:rPr lang="es-EC" sz="2000" b="1"/>
              <a:t>Tabla de Contenido</a:t>
            </a:r>
            <a:r>
              <a:rPr lang="es-EC" sz="2000"/>
              <a:t> </a:t>
            </a:r>
          </a:p>
          <a:p>
            <a:pPr marL="457200" indent="-457200">
              <a:buFont typeface="Wingdings" pitchFamily="2" charset="2"/>
              <a:buNone/>
            </a:pPr>
            <a:r>
              <a:rPr lang="es-EC" sz="2000"/>
              <a:t>Introducción</a:t>
            </a:r>
          </a:p>
          <a:p>
            <a:pPr marL="457200" indent="-457200">
              <a:buFont typeface="Wingdings" pitchFamily="2" charset="2"/>
              <a:buNone/>
            </a:pPr>
            <a:r>
              <a:rPr lang="es-EC" sz="2000"/>
              <a:t>Definiciones </a:t>
            </a:r>
          </a:p>
          <a:p>
            <a:pPr marL="457200" indent="-457200">
              <a:buFont typeface="Wingdings" pitchFamily="2" charset="2"/>
              <a:buNone/>
            </a:pPr>
            <a:r>
              <a:rPr lang="es-EC" sz="2000"/>
              <a:t>Vista típica y partes de un estuario</a:t>
            </a:r>
          </a:p>
          <a:p>
            <a:pPr marL="457200" indent="-457200">
              <a:buFont typeface="Wingdings" pitchFamily="2" charset="2"/>
              <a:buNone/>
            </a:pPr>
            <a:r>
              <a:rPr lang="es-EC" sz="2000"/>
              <a:t>Generalidades</a:t>
            </a:r>
          </a:p>
          <a:p>
            <a:pPr marL="457200" indent="-457200">
              <a:buFont typeface="Wingdings" pitchFamily="2" charset="2"/>
              <a:buNone/>
            </a:pPr>
            <a:r>
              <a:rPr lang="es-EC" sz="2000"/>
              <a:t>Ejemplos de estuarios en el Ecuador</a:t>
            </a:r>
          </a:p>
          <a:p>
            <a:pPr marL="457200" indent="-457200">
              <a:buFont typeface="Wingdings" pitchFamily="2" charset="2"/>
              <a:buNone/>
            </a:pPr>
            <a:r>
              <a:rPr lang="es-EC" sz="2000"/>
              <a:t>Motivos de estudio</a:t>
            </a:r>
          </a:p>
          <a:p>
            <a:pPr marL="457200" indent="-457200">
              <a:buFont typeface="Wingdings" pitchFamily="2" charset="2"/>
              <a:buNone/>
            </a:pPr>
            <a:r>
              <a:rPr lang="es-EC" sz="2000"/>
              <a:t>Principales hallazgos en los ecosistemas costeros</a:t>
            </a:r>
          </a:p>
          <a:p>
            <a:pPr marL="457200" indent="-457200">
              <a:buFont typeface="Wingdings" pitchFamily="2" charset="2"/>
              <a:buNone/>
            </a:pPr>
            <a:r>
              <a:rPr lang="es-EC" sz="2000"/>
              <a:t>Grupos de interés</a:t>
            </a:r>
          </a:p>
          <a:p>
            <a:pPr marL="457200" indent="-457200">
              <a:buFont typeface="Wingdings" pitchFamily="2" charset="2"/>
              <a:buNone/>
            </a:pPr>
            <a:r>
              <a:rPr lang="es-EC" sz="2000"/>
              <a:t>Énfasis</a:t>
            </a:r>
          </a:p>
          <a:p>
            <a:pPr marL="457200" indent="-457200"/>
            <a:endParaRPr lang="es-EC"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32A8E04F-C7ED-46CA-AB0D-0A1171C95BCD}" type="slidenum">
              <a:rPr lang="es-EC" altLang="en-US"/>
              <a:pPr/>
              <a:t>4</a:t>
            </a:fld>
            <a:endParaRPr lang="es-EC" altLang="en-US"/>
          </a:p>
        </p:txBody>
      </p:sp>
      <p:sp>
        <p:nvSpPr>
          <p:cNvPr id="7170" name="Rectangle 2"/>
          <p:cNvSpPr>
            <a:spLocks noGrp="1" noChangeArrowheads="1"/>
          </p:cNvSpPr>
          <p:nvPr>
            <p:ph type="title"/>
          </p:nvPr>
        </p:nvSpPr>
        <p:spPr/>
        <p:txBody>
          <a:bodyPr/>
          <a:lstStyle/>
          <a:p>
            <a:r>
              <a:rPr lang="es-ES"/>
              <a:t>DEFINICIONES DE ESTUARIO</a:t>
            </a:r>
          </a:p>
        </p:txBody>
      </p:sp>
      <p:sp>
        <p:nvSpPr>
          <p:cNvPr id="7171" name="Rectangle 3"/>
          <p:cNvSpPr>
            <a:spLocks noGrp="1" noChangeArrowheads="1"/>
          </p:cNvSpPr>
          <p:nvPr>
            <p:ph type="body" sz="half" idx="1"/>
          </p:nvPr>
        </p:nvSpPr>
        <p:spPr>
          <a:xfrm>
            <a:off x="179388" y="908050"/>
            <a:ext cx="5616575" cy="5473700"/>
          </a:xfrm>
        </p:spPr>
        <p:txBody>
          <a:bodyPr/>
          <a:lstStyle/>
          <a:p>
            <a:pPr>
              <a:spcBef>
                <a:spcPct val="35000"/>
              </a:spcBef>
              <a:buFont typeface="Wingdings" pitchFamily="2" charset="2"/>
              <a:buNone/>
            </a:pPr>
            <a:r>
              <a:rPr lang="es-ES" b="1"/>
              <a:t>¿QUÉ ES UN ESTUARIO? </a:t>
            </a:r>
            <a:r>
              <a:rPr lang="es-ES" b="1">
                <a:hlinkClick r:id="" action="ppaction://noaction"/>
              </a:rPr>
              <a:t>[1]</a:t>
            </a:r>
            <a:endParaRPr lang="es-ES" b="1"/>
          </a:p>
          <a:p>
            <a:pPr>
              <a:spcBef>
                <a:spcPct val="35000"/>
              </a:spcBef>
            </a:pPr>
            <a:r>
              <a:rPr lang="es-ES"/>
              <a:t>Un estuario es un cuerpo de agua parcialmente encerrado que se forma cuando las aguas dulces provenientes de ríos y quebradas fluyen hacia el océano y se mezclan con el agua salada del mar. </a:t>
            </a:r>
          </a:p>
          <a:p>
            <a:pPr>
              <a:spcBef>
                <a:spcPct val="35000"/>
              </a:spcBef>
            </a:pPr>
            <a:r>
              <a:rPr lang="es-ES"/>
              <a:t>Los estuarios y las áreas circundantes son de transición de tierra al mar y de agua dulce a salada. Aunque influenciados por las mareas, los estuarios están protegidos de las olas, vientos y tormentas marítimas por los arrecifes, islas que actúan como barreras o franjas de terreno, lodo o arena que definen la frontera del estuario.</a:t>
            </a:r>
          </a:p>
          <a:p>
            <a:pPr>
              <a:spcBef>
                <a:spcPct val="35000"/>
              </a:spcBef>
            </a:pPr>
            <a:r>
              <a:rPr lang="es-ES"/>
              <a:t>La peculiaridad de un estuario es la mezcla de agua dulce con salada. Algunos ejemplos de estuarios son; Bahía de San Francisco, Canal Puget, Bahía Chesapeake (Estuario más grande de los EEUU –Ver Foto), Bahía de Tampa y el</a:t>
            </a:r>
            <a:r>
              <a:rPr lang="es-ES" b="1"/>
              <a:t> </a:t>
            </a:r>
            <a:r>
              <a:rPr lang="es-ES"/>
              <a:t>Puerto de Boston</a:t>
            </a:r>
            <a:r>
              <a:rPr lang="es-ES" b="1"/>
              <a:t>.</a:t>
            </a:r>
            <a:endParaRPr lang="es-ES" sz="1400" b="1"/>
          </a:p>
          <a:p>
            <a:pPr>
              <a:spcBef>
                <a:spcPct val="60000"/>
              </a:spcBef>
            </a:pPr>
            <a:r>
              <a:rPr lang="es-ES" sz="1200" b="1">
                <a:hlinkClick r:id="" action="ppaction://noaction"/>
              </a:rPr>
              <a:t>[1]</a:t>
            </a:r>
            <a:r>
              <a:rPr lang="es-ES" sz="1200" b="1"/>
              <a:t> Ref.: USEPA National Estuary Program, 2004</a:t>
            </a:r>
          </a:p>
        </p:txBody>
      </p:sp>
      <p:pic>
        <p:nvPicPr>
          <p:cNvPr id="7172" name="Picture 4" descr="MississippiRiver_s2"/>
          <p:cNvPicPr>
            <a:picLocks noChangeAspect="1" noChangeArrowheads="1"/>
          </p:cNvPicPr>
          <p:nvPr>
            <p:ph sz="half" idx="2"/>
          </p:nvPr>
        </p:nvPicPr>
        <p:blipFill>
          <a:blip r:embed="rId3"/>
          <a:srcRect/>
          <a:stretch>
            <a:fillRect/>
          </a:stretch>
        </p:blipFill>
        <p:spPr>
          <a:xfrm>
            <a:off x="5795963" y="981075"/>
            <a:ext cx="3168650" cy="4895850"/>
          </a:xfr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448B9F4F-8900-4D3E-84F1-83F4A9343B73}" type="slidenum">
              <a:rPr lang="es-EC" altLang="en-US"/>
              <a:pPr/>
              <a:t>5</a:t>
            </a:fld>
            <a:endParaRPr lang="es-EC" altLang="en-US"/>
          </a:p>
        </p:txBody>
      </p:sp>
      <p:sp>
        <p:nvSpPr>
          <p:cNvPr id="9218" name="Rectangle 2"/>
          <p:cNvSpPr>
            <a:spLocks noGrp="1" noChangeArrowheads="1"/>
          </p:cNvSpPr>
          <p:nvPr>
            <p:ph type="title"/>
          </p:nvPr>
        </p:nvSpPr>
        <p:spPr/>
        <p:txBody>
          <a:bodyPr/>
          <a:lstStyle/>
          <a:p>
            <a:r>
              <a:rPr lang="es-ES"/>
              <a:t>DEFINICIONES</a:t>
            </a:r>
          </a:p>
        </p:txBody>
      </p:sp>
      <p:sp>
        <p:nvSpPr>
          <p:cNvPr id="9219" name="Rectangle 3"/>
          <p:cNvSpPr>
            <a:spLocks noGrp="1" noChangeArrowheads="1"/>
          </p:cNvSpPr>
          <p:nvPr>
            <p:ph type="body" idx="1"/>
          </p:nvPr>
        </p:nvSpPr>
        <p:spPr>
          <a:xfrm>
            <a:off x="179388" y="908050"/>
            <a:ext cx="8785225" cy="5113338"/>
          </a:xfrm>
          <a:ln>
            <a:solidFill>
              <a:schemeClr val="tx1"/>
            </a:solidFill>
          </a:ln>
        </p:spPr>
        <p:txBody>
          <a:bodyPr/>
          <a:lstStyle/>
          <a:p>
            <a:pPr>
              <a:lnSpc>
                <a:spcPct val="120000"/>
              </a:lnSpc>
              <a:spcBef>
                <a:spcPct val="40000"/>
              </a:spcBef>
            </a:pPr>
            <a:r>
              <a:rPr lang="es-ES"/>
              <a:t>El ambiente estuarino figura entre los más productivos en la tierra, creando cada año más materia orgánica que áreas comparables en tamaño, de bosques, prados o tierras agrícolas. </a:t>
            </a:r>
          </a:p>
          <a:p>
            <a:pPr>
              <a:lnSpc>
                <a:spcPct val="120000"/>
              </a:lnSpc>
              <a:spcBef>
                <a:spcPct val="40000"/>
              </a:spcBef>
            </a:pPr>
            <a:r>
              <a:rPr lang="es-ES"/>
              <a:t>Dentro y fuera de los estuarios se encuentran una gran variedad de hábitat que incluyen; aguas poco profundas, pantanos de agua dulce y agua salada, playas arenosas, llanos de arena y lodo, costas rocosas, arrecifes de ostras, bosques de mangles, deltas de ríos, lechos de algas marinas y pantanos boscosos.</a:t>
            </a:r>
          </a:p>
          <a:p>
            <a:pPr>
              <a:lnSpc>
                <a:spcPct val="120000"/>
              </a:lnSpc>
              <a:spcBef>
                <a:spcPct val="40000"/>
              </a:spcBef>
            </a:pPr>
            <a:r>
              <a:rPr lang="es-ES"/>
              <a:t>La variedad de hábitat estuarinos alberga una abundante y diversa vida silvestre. Pájaros costeros y marinos, peces, cangrejos y langostas, mamíferos marinos, almejas y otros crustáceos, gusanos marinos y reptiles son algunos de los animales que viven dentro y alrededor de los estuarios.</a:t>
            </a:r>
          </a:p>
          <a:p>
            <a:pPr>
              <a:lnSpc>
                <a:spcPct val="120000"/>
              </a:lnSpc>
              <a:spcBef>
                <a:spcPct val="40000"/>
              </a:spcBef>
            </a:pPr>
            <a:r>
              <a:rPr lang="es-ES"/>
              <a:t>Los estuarios son lugares donde el río se encuentra con el mar, con ecosistemas muy diferentes unos de otros.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Marcador de fecha"/>
          <p:cNvSpPr>
            <a:spLocks noGrp="1"/>
          </p:cNvSpPr>
          <p:nvPr>
            <p:ph type="dt" sz="half" idx="10"/>
          </p:nvPr>
        </p:nvSpPr>
        <p:spPr/>
        <p:txBody>
          <a:bodyPr/>
          <a:lstStyle/>
          <a:p>
            <a:r>
              <a:rPr lang="es-EC"/>
              <a:t>Procesos Estuarinos</a:t>
            </a:r>
            <a:endParaRPr lang="es-EC" altLang="en-US"/>
          </a:p>
        </p:txBody>
      </p:sp>
      <p:sp>
        <p:nvSpPr>
          <p:cNvPr id="7" name="5 Marcador de pie de página"/>
          <p:cNvSpPr>
            <a:spLocks noGrp="1"/>
          </p:cNvSpPr>
          <p:nvPr>
            <p:ph type="ftr" sz="quarter" idx="11"/>
          </p:nvPr>
        </p:nvSpPr>
        <p:spPr/>
        <p:txBody>
          <a:bodyPr/>
          <a:lstStyle/>
          <a:p>
            <a:r>
              <a:rPr lang="es-EC" altLang="en-US"/>
              <a:t>José V. Chang, Profesor FIMCM-ESPOL</a:t>
            </a:r>
          </a:p>
        </p:txBody>
      </p:sp>
      <p:sp>
        <p:nvSpPr>
          <p:cNvPr id="8" name="6 Marcador de número de diapositiva"/>
          <p:cNvSpPr>
            <a:spLocks noGrp="1"/>
          </p:cNvSpPr>
          <p:nvPr>
            <p:ph type="sldNum" sz="quarter" idx="12"/>
          </p:nvPr>
        </p:nvSpPr>
        <p:spPr/>
        <p:txBody>
          <a:bodyPr/>
          <a:lstStyle/>
          <a:p>
            <a:fld id="{FA1202F6-2F73-415A-A76E-C9AAACE0AE2F}" type="slidenum">
              <a:rPr lang="es-EC" altLang="en-US"/>
              <a:pPr/>
              <a:t>6</a:t>
            </a:fld>
            <a:endParaRPr lang="es-EC" altLang="en-US"/>
          </a:p>
        </p:txBody>
      </p:sp>
      <p:sp>
        <p:nvSpPr>
          <p:cNvPr id="10242" name="Rectangle 2"/>
          <p:cNvSpPr>
            <a:spLocks noGrp="1" noChangeArrowheads="1"/>
          </p:cNvSpPr>
          <p:nvPr>
            <p:ph type="title"/>
          </p:nvPr>
        </p:nvSpPr>
        <p:spPr/>
        <p:txBody>
          <a:bodyPr/>
          <a:lstStyle/>
          <a:p>
            <a:r>
              <a:rPr lang="es-ES"/>
              <a:t>VISTAS TIPICAS DE UN ESTUARIO</a:t>
            </a:r>
          </a:p>
        </p:txBody>
      </p:sp>
      <p:sp>
        <p:nvSpPr>
          <p:cNvPr id="10243" name="Rectangle 3"/>
          <p:cNvSpPr>
            <a:spLocks noGrp="1" noChangeArrowheads="1"/>
          </p:cNvSpPr>
          <p:nvPr>
            <p:ph type="body" sz="half" idx="1"/>
          </p:nvPr>
        </p:nvSpPr>
        <p:spPr>
          <a:xfrm>
            <a:off x="250825" y="981075"/>
            <a:ext cx="8642350" cy="2447925"/>
          </a:xfrm>
        </p:spPr>
        <p:txBody>
          <a:bodyPr/>
          <a:lstStyle/>
          <a:p>
            <a:pPr>
              <a:lnSpc>
                <a:spcPct val="120000"/>
              </a:lnSpc>
              <a:spcBef>
                <a:spcPct val="40000"/>
              </a:spcBef>
              <a:buFont typeface="Wingdings" pitchFamily="2" charset="2"/>
              <a:buNone/>
            </a:pPr>
            <a:r>
              <a:rPr lang="es-ES" b="1"/>
              <a:t>ESTUARIO </a:t>
            </a:r>
            <a:r>
              <a:rPr lang="es-ES" b="1">
                <a:hlinkClick r:id="" action="ppaction://noaction"/>
              </a:rPr>
              <a:t>[2]</a:t>
            </a:r>
            <a:endParaRPr lang="es-ES"/>
          </a:p>
          <a:p>
            <a:pPr>
              <a:lnSpc>
                <a:spcPct val="120000"/>
              </a:lnSpc>
              <a:spcBef>
                <a:spcPct val="40000"/>
              </a:spcBef>
            </a:pPr>
            <a:r>
              <a:rPr lang="es-ES"/>
              <a:t>Un estuario es un lugar especial en donde se unen el agua fresca y el </a:t>
            </a:r>
            <a:r>
              <a:rPr lang="es-ES">
                <a:hlinkClick r:id="rId3"/>
              </a:rPr>
              <a:t>agua salada</a:t>
            </a:r>
            <a:r>
              <a:rPr lang="es-ES"/>
              <a:t>. Los estuarios aparecen </a:t>
            </a:r>
            <a:r>
              <a:rPr lang="es-ES">
                <a:hlinkClick r:id="rId4"/>
              </a:rPr>
              <a:t>en la costa</a:t>
            </a:r>
            <a:r>
              <a:rPr lang="es-ES"/>
              <a:t>, donde las aguas frescas de un río, o bahía, se encuentran con las aguas del océano. Un buen ejemplo de un estuario son los pantanos de sal que eventualmente se pueden encontrar cerca de la costa. </a:t>
            </a:r>
          </a:p>
          <a:p>
            <a:pPr>
              <a:spcBef>
                <a:spcPct val="70000"/>
              </a:spcBef>
            </a:pPr>
            <a:r>
              <a:rPr lang="es-EC" sz="1200">
                <a:hlinkClick r:id="" action="ppaction://noaction"/>
              </a:rPr>
              <a:t>[2]</a:t>
            </a:r>
            <a:r>
              <a:rPr lang="es-EC" sz="1200"/>
              <a:t> Ref. </a:t>
            </a:r>
            <a:r>
              <a:rPr lang="es-ES" sz="1200"/>
              <a:t>Windows to the Universe (Ventanas al Universo), en </a:t>
            </a:r>
            <a:r>
              <a:rPr lang="es-ES" sz="1200">
                <a:hlinkClick r:id="rId5"/>
              </a:rPr>
              <a:t>http://www.windows.ucar.edu/</a:t>
            </a:r>
            <a:r>
              <a:rPr lang="es-ES" sz="1200"/>
              <a:t> de University Corporation for Atmospheric Research (UCAR). ©1995-1999, 2000 Los Regentes de la Universidad de Michigan; ©2000-02 </a:t>
            </a:r>
          </a:p>
          <a:p>
            <a:pPr>
              <a:spcBef>
                <a:spcPct val="40000"/>
              </a:spcBef>
            </a:pPr>
            <a:endParaRPr lang="es-ES" sz="1200"/>
          </a:p>
          <a:p>
            <a:pPr>
              <a:lnSpc>
                <a:spcPct val="120000"/>
              </a:lnSpc>
              <a:spcBef>
                <a:spcPct val="40000"/>
              </a:spcBef>
            </a:pPr>
            <a:endParaRPr lang="es-ES" sz="1400"/>
          </a:p>
          <a:p>
            <a:endParaRPr lang="es-ES"/>
          </a:p>
        </p:txBody>
      </p:sp>
      <p:pic>
        <p:nvPicPr>
          <p:cNvPr id="10244" name="Picture 4" descr="dibujo1"/>
          <p:cNvPicPr>
            <a:picLocks noChangeAspect="1" noChangeArrowheads="1"/>
          </p:cNvPicPr>
          <p:nvPr>
            <p:ph sz="half" idx="2"/>
          </p:nvPr>
        </p:nvPicPr>
        <p:blipFill>
          <a:blip r:embed="rId6"/>
          <a:srcRect/>
          <a:stretch>
            <a:fillRect/>
          </a:stretch>
        </p:blipFill>
        <p:spPr>
          <a:xfrm>
            <a:off x="323850" y="3573463"/>
            <a:ext cx="3671888" cy="2405062"/>
          </a:xfrm>
          <a:noFill/>
          <a:ln/>
        </p:spPr>
      </p:pic>
      <p:pic>
        <p:nvPicPr>
          <p:cNvPr id="10245" name="Picture 5" descr="dibujo2"/>
          <p:cNvPicPr>
            <a:picLocks noChangeAspect="1" noChangeArrowheads="1"/>
          </p:cNvPicPr>
          <p:nvPr>
            <p:ph sz="half" idx="4294967295"/>
          </p:nvPr>
        </p:nvPicPr>
        <p:blipFill>
          <a:blip r:embed="rId7"/>
          <a:srcRect/>
          <a:stretch>
            <a:fillRect/>
          </a:stretch>
        </p:blipFill>
        <p:spPr>
          <a:xfrm>
            <a:off x="5076825" y="4076700"/>
            <a:ext cx="3787775" cy="1871663"/>
          </a:xfr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EC"/>
              <a:t>Procesos Estuarinos</a:t>
            </a:r>
            <a:endParaRPr lang="es-EC" altLang="en-US"/>
          </a:p>
        </p:txBody>
      </p:sp>
      <p:sp>
        <p:nvSpPr>
          <p:cNvPr id="6" name="5 Marcador de pie de página"/>
          <p:cNvSpPr>
            <a:spLocks noGrp="1"/>
          </p:cNvSpPr>
          <p:nvPr>
            <p:ph type="ftr" sz="quarter" idx="11"/>
          </p:nvPr>
        </p:nvSpPr>
        <p:spPr/>
        <p:txBody>
          <a:bodyPr/>
          <a:lstStyle/>
          <a:p>
            <a:r>
              <a:rPr lang="es-EC" altLang="en-US"/>
              <a:t>José V. Chang, Profesor FIMCM-ESPOL</a:t>
            </a:r>
          </a:p>
        </p:txBody>
      </p:sp>
      <p:sp>
        <p:nvSpPr>
          <p:cNvPr id="7" name="6 Marcador de número de diapositiva"/>
          <p:cNvSpPr>
            <a:spLocks noGrp="1"/>
          </p:cNvSpPr>
          <p:nvPr>
            <p:ph type="sldNum" sz="quarter" idx="12"/>
          </p:nvPr>
        </p:nvSpPr>
        <p:spPr/>
        <p:txBody>
          <a:bodyPr/>
          <a:lstStyle/>
          <a:p>
            <a:fld id="{5844A060-D1D3-4070-9116-DE73D0BB7B99}" type="slidenum">
              <a:rPr lang="es-EC" altLang="en-US"/>
              <a:pPr/>
              <a:t>7</a:t>
            </a:fld>
            <a:endParaRPr lang="es-EC" altLang="en-US"/>
          </a:p>
        </p:txBody>
      </p:sp>
      <p:sp>
        <p:nvSpPr>
          <p:cNvPr id="52229" name="Rectangle 5"/>
          <p:cNvSpPr>
            <a:spLocks noGrp="1" noChangeArrowheads="1"/>
          </p:cNvSpPr>
          <p:nvPr>
            <p:ph type="title"/>
          </p:nvPr>
        </p:nvSpPr>
        <p:spPr>
          <a:xfrm>
            <a:off x="457200" y="277813"/>
            <a:ext cx="8229600" cy="703262"/>
          </a:xfrm>
        </p:spPr>
        <p:txBody>
          <a:bodyPr/>
          <a:lstStyle/>
          <a:p>
            <a:r>
              <a:rPr lang="es-EC"/>
              <a:t>Partes de un estuario</a:t>
            </a:r>
          </a:p>
        </p:txBody>
      </p:sp>
      <p:pic>
        <p:nvPicPr>
          <p:cNvPr id="52228" name="Picture 4"/>
          <p:cNvPicPr>
            <a:picLocks noChangeAspect="1" noChangeArrowheads="1"/>
          </p:cNvPicPr>
          <p:nvPr>
            <p:ph type="body" sz="half" idx="1"/>
          </p:nvPr>
        </p:nvPicPr>
        <p:blipFill>
          <a:blip r:embed="rId2"/>
          <a:srcRect/>
          <a:stretch>
            <a:fillRect/>
          </a:stretch>
        </p:blipFill>
        <p:spPr>
          <a:xfrm>
            <a:off x="395288" y="908050"/>
            <a:ext cx="8280400" cy="2520950"/>
          </a:xfrm>
          <a:noFill/>
          <a:ln/>
        </p:spPr>
      </p:pic>
      <p:sp>
        <p:nvSpPr>
          <p:cNvPr id="52230" name="Rectangle 6"/>
          <p:cNvSpPr>
            <a:spLocks noGrp="1" noChangeArrowheads="1"/>
          </p:cNvSpPr>
          <p:nvPr>
            <p:ph sz="half" idx="2"/>
          </p:nvPr>
        </p:nvSpPr>
        <p:spPr>
          <a:xfrm>
            <a:off x="179388" y="3429000"/>
            <a:ext cx="8785225" cy="2701925"/>
          </a:xfrm>
        </p:spPr>
        <p:txBody>
          <a:bodyPr/>
          <a:lstStyle/>
          <a:p>
            <a:pPr>
              <a:buClr>
                <a:srgbClr val="FF0000"/>
              </a:buClr>
              <a:buSzTx/>
              <a:buFont typeface="Wingdings" pitchFamily="2" charset="2"/>
              <a:buAutoNum type="arabicPeriod"/>
            </a:pPr>
            <a:r>
              <a:rPr lang="es-EC"/>
              <a:t>Sector marino o estuario bajo: está en libre conexión con el mar abierto y es donde dominan los procesos marinos</a:t>
            </a:r>
          </a:p>
          <a:p>
            <a:pPr>
              <a:buClr>
                <a:srgbClr val="FF0000"/>
              </a:buClr>
              <a:buSzTx/>
              <a:buFont typeface="Wingdings" pitchFamily="2" charset="2"/>
              <a:buAutoNum type="arabicPeriod"/>
            </a:pPr>
            <a:r>
              <a:rPr lang="es-EC"/>
              <a:t>Sector medio: está sujeto a fuertes mezclas entre el agua dulce aportada por el río y el mar.</a:t>
            </a:r>
          </a:p>
          <a:p>
            <a:pPr>
              <a:buClr>
                <a:srgbClr val="FF0000"/>
              </a:buClr>
              <a:buSzTx/>
              <a:buFont typeface="Wingdings" pitchFamily="2" charset="2"/>
              <a:buAutoNum type="arabicPeriod"/>
            </a:pPr>
            <a:r>
              <a:rPr lang="es-EC"/>
              <a:t>Sector fluvial o estuario alto: el agua es dulce pero se dejan sentir diariamente la acción mareal</a:t>
            </a:r>
          </a:p>
          <a:p>
            <a:pPr>
              <a:buFont typeface="Wingdings" pitchFamily="2" charset="2"/>
              <a:buNone/>
            </a:pPr>
            <a:r>
              <a:rPr lang="es-EC"/>
              <a:t>La mayor parte de los actuales estuarios son geológicamente muy jóvenes, pues se han desarrollado a partir del último ascenso del nivel del mar interglaciar que inundándolas desembocaduras de los sistemas fluviales. Si en los estuarios predominase la sedimentación de los materiales aportados por el río, se tendría un delta más que un estuario.</a:t>
            </a:r>
            <a:endParaRPr lang="es-MX"/>
          </a:p>
          <a:p>
            <a:endParaRPr lang="es-EC"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4932A356-C22F-402D-ABD3-F6E81D573611}" type="slidenum">
              <a:rPr lang="es-EC" altLang="en-US"/>
              <a:pPr/>
              <a:t>8</a:t>
            </a:fld>
            <a:endParaRPr lang="es-EC" altLang="en-US"/>
          </a:p>
        </p:txBody>
      </p:sp>
      <p:sp>
        <p:nvSpPr>
          <p:cNvPr id="12290" name="Rectangle 2"/>
          <p:cNvSpPr>
            <a:spLocks noGrp="1" noChangeArrowheads="1"/>
          </p:cNvSpPr>
          <p:nvPr>
            <p:ph type="title"/>
          </p:nvPr>
        </p:nvSpPr>
        <p:spPr>
          <a:xfrm>
            <a:off x="457200" y="188913"/>
            <a:ext cx="8229600" cy="503237"/>
          </a:xfrm>
        </p:spPr>
        <p:txBody>
          <a:bodyPr/>
          <a:lstStyle/>
          <a:p>
            <a:r>
              <a:rPr lang="es-ES" sz="2800"/>
              <a:t>DEFINICIONES</a:t>
            </a:r>
          </a:p>
        </p:txBody>
      </p:sp>
      <p:sp>
        <p:nvSpPr>
          <p:cNvPr id="12291" name="Rectangle 3"/>
          <p:cNvSpPr>
            <a:spLocks noGrp="1" noChangeArrowheads="1"/>
          </p:cNvSpPr>
          <p:nvPr>
            <p:ph type="body" idx="1"/>
          </p:nvPr>
        </p:nvSpPr>
        <p:spPr>
          <a:xfrm>
            <a:off x="0" y="620713"/>
            <a:ext cx="9144000" cy="6237287"/>
          </a:xfrm>
        </p:spPr>
        <p:txBody>
          <a:bodyPr/>
          <a:lstStyle/>
          <a:p>
            <a:pPr>
              <a:spcBef>
                <a:spcPct val="25000"/>
              </a:spcBef>
              <a:buFont typeface="Wingdings" pitchFamily="2" charset="2"/>
              <a:buNone/>
            </a:pPr>
            <a:r>
              <a:rPr lang="es-EC" b="1"/>
              <a:t>ESTUARIO </a:t>
            </a:r>
            <a:r>
              <a:rPr lang="es-EC" b="1">
                <a:hlinkClick r:id="" action="ppaction://noaction"/>
              </a:rPr>
              <a:t>[3]</a:t>
            </a:r>
            <a:r>
              <a:rPr lang="es-EC"/>
              <a:t/>
            </a:r>
            <a:br>
              <a:rPr lang="es-EC"/>
            </a:br>
            <a:r>
              <a:rPr lang="es-EC"/>
              <a:t>Zona de la desembocadura de un río, generalmente en forma de embudo, en donde tiene lugar una mezcla de agua dulce y salada, potenciada por la acción de las mareas. Según el sentido de la circulación se habla de estuario positivo y estuario negativo. </a:t>
            </a:r>
          </a:p>
          <a:p>
            <a:pPr>
              <a:spcBef>
                <a:spcPct val="25000"/>
              </a:spcBef>
              <a:buFont typeface="Wingdings" pitchFamily="2" charset="2"/>
              <a:buNone/>
            </a:pPr>
            <a:r>
              <a:rPr lang="es-EC" b="1"/>
              <a:t>ESTUARIO </a:t>
            </a:r>
            <a:r>
              <a:rPr lang="es-EC" b="1">
                <a:hlinkClick r:id="" action="ppaction://noaction"/>
              </a:rPr>
              <a:t>[4]</a:t>
            </a:r>
            <a:endParaRPr lang="es-EC"/>
          </a:p>
          <a:p>
            <a:pPr>
              <a:spcBef>
                <a:spcPct val="25000"/>
              </a:spcBef>
            </a:pPr>
            <a:r>
              <a:rPr lang="es-EC"/>
              <a:t>El elemento más sencillo de este sistema está constituido por la mezcla gradual de agua dulce y agua del mar, según el eje del estuario o la desembocadura del río. </a:t>
            </a:r>
            <a:r>
              <a:rPr lang="es-ES_tradnl"/>
              <a:t>Ecológicamente es la manifestación de un proceso de mezcla. El agua dulce se mueve hacia fuera en superficie y se mezcla progresivamente con agua del mar, generándose como composición una corriente profunda de agua marina en dirección al río. De esta forma el río afecta a la ascensión de aguas marinas que pueden ser ricas en nutrimento y en particular, la combinación de este estuario positivo con un afloramiento costero potencia o acelera la aportación de nutrimento a la zona marina. </a:t>
            </a:r>
          </a:p>
          <a:p>
            <a:pPr>
              <a:spcBef>
                <a:spcPct val="25000"/>
              </a:spcBef>
            </a:pPr>
            <a:r>
              <a:rPr lang="es-ES_tradnl"/>
              <a:t>Los aportes orgánicos del río, la deriva, fertilizan directamente estuarios y marismas. Mucha materia orgánica que el agua dulce lleva consigo, al mezclarse con agua del mar coagula y precipita. Partículas minerales como las arcillas, resultan estar menos cargadas al llegar al agua del mar y se comportan diferentemente, la superficie de las partículas calizas, las relaciones entre Ca y Mg varían fuertemente sobre una distancia corta y contribuyen a las especiales características del ambiente bentónico local. (Margalef, 1983)</a:t>
            </a:r>
            <a:endParaRPr lang="es-EC" sz="1400"/>
          </a:p>
          <a:p>
            <a:pPr>
              <a:spcBef>
                <a:spcPct val="15000"/>
              </a:spcBef>
            </a:pPr>
            <a:r>
              <a:rPr lang="es-EC" sz="1200">
                <a:hlinkClick r:id="" action="ppaction://noaction"/>
              </a:rPr>
              <a:t>[3]</a:t>
            </a:r>
            <a:r>
              <a:rPr lang="es-EC" sz="1200"/>
              <a:t> (Material IV – Glosario de Protección Civil, OPAS, 1992), </a:t>
            </a:r>
            <a:r>
              <a:rPr lang="es-ES_tradnl" sz="1200">
                <a:hlinkClick r:id="" action="ppaction://noaction"/>
              </a:rPr>
              <a:t>[4]</a:t>
            </a:r>
            <a:r>
              <a:rPr lang="es-ES_tradnl" sz="1200" b="1"/>
              <a:t> </a:t>
            </a:r>
            <a:r>
              <a:rPr lang="es-ES_tradnl" sz="1200"/>
              <a:t>(Margalef, 1983).</a:t>
            </a:r>
            <a:endParaRPr lang="es-ES"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EC"/>
              <a:t>Procesos Estuarinos</a:t>
            </a:r>
            <a:endParaRPr lang="es-EC" altLang="en-US"/>
          </a:p>
        </p:txBody>
      </p:sp>
      <p:sp>
        <p:nvSpPr>
          <p:cNvPr id="5" name="4 Marcador de pie de página"/>
          <p:cNvSpPr>
            <a:spLocks noGrp="1"/>
          </p:cNvSpPr>
          <p:nvPr>
            <p:ph type="ftr" sz="quarter" idx="11"/>
          </p:nvPr>
        </p:nvSpPr>
        <p:spPr/>
        <p:txBody>
          <a:bodyPr/>
          <a:lstStyle/>
          <a:p>
            <a:r>
              <a:rPr lang="es-EC" altLang="en-US"/>
              <a:t>José V. Chang, Profesor FIMCM-ESPOL</a:t>
            </a:r>
          </a:p>
        </p:txBody>
      </p:sp>
      <p:sp>
        <p:nvSpPr>
          <p:cNvPr id="6" name="5 Marcador de número de diapositiva"/>
          <p:cNvSpPr>
            <a:spLocks noGrp="1"/>
          </p:cNvSpPr>
          <p:nvPr>
            <p:ph type="sldNum" sz="quarter" idx="12"/>
          </p:nvPr>
        </p:nvSpPr>
        <p:spPr/>
        <p:txBody>
          <a:bodyPr/>
          <a:lstStyle/>
          <a:p>
            <a:fld id="{A94B9944-212C-4347-A451-D82569E7B7CC}" type="slidenum">
              <a:rPr lang="es-EC" altLang="en-US"/>
              <a:pPr/>
              <a:t>9</a:t>
            </a:fld>
            <a:endParaRPr lang="es-EC" altLang="en-US"/>
          </a:p>
        </p:txBody>
      </p:sp>
      <p:sp>
        <p:nvSpPr>
          <p:cNvPr id="13314" name="Rectangle 2"/>
          <p:cNvSpPr>
            <a:spLocks noGrp="1" noChangeArrowheads="1"/>
          </p:cNvSpPr>
          <p:nvPr>
            <p:ph type="title"/>
          </p:nvPr>
        </p:nvSpPr>
        <p:spPr/>
        <p:txBody>
          <a:bodyPr/>
          <a:lstStyle/>
          <a:p>
            <a:r>
              <a:rPr lang="es-ES"/>
              <a:t>DEFINICIONES</a:t>
            </a:r>
          </a:p>
        </p:txBody>
      </p:sp>
      <p:sp>
        <p:nvSpPr>
          <p:cNvPr id="13315" name="Rectangle 3"/>
          <p:cNvSpPr>
            <a:spLocks noGrp="1" noChangeArrowheads="1"/>
          </p:cNvSpPr>
          <p:nvPr>
            <p:ph type="body" idx="1"/>
          </p:nvPr>
        </p:nvSpPr>
        <p:spPr>
          <a:xfrm>
            <a:off x="179388" y="836613"/>
            <a:ext cx="8785225" cy="5545137"/>
          </a:xfrm>
        </p:spPr>
        <p:txBody>
          <a:bodyPr/>
          <a:lstStyle/>
          <a:p>
            <a:pPr>
              <a:spcBef>
                <a:spcPct val="30000"/>
              </a:spcBef>
              <a:buFont typeface="Wingdings" pitchFamily="2" charset="2"/>
              <a:buNone/>
            </a:pPr>
            <a:r>
              <a:rPr lang="es-EC" b="1"/>
              <a:t>ESTUARIO </a:t>
            </a:r>
            <a:r>
              <a:rPr lang="es-EC" b="1">
                <a:hlinkClick r:id="" action="ppaction://noaction"/>
              </a:rPr>
              <a:t>[5]</a:t>
            </a:r>
            <a:endParaRPr lang="es-EC"/>
          </a:p>
          <a:p>
            <a:pPr>
              <a:spcBef>
                <a:spcPct val="30000"/>
              </a:spcBef>
            </a:pPr>
            <a:r>
              <a:rPr lang="es-EC"/>
              <a:t>Un estuario es un área a lo largo de la costa donde un río se junta al mar. Los estuarios están siempre rodeados de tierras húmedas: ciénagas con pastos o pantanos con árboles de raíces aéreas que permanecen dentro del agua la mayor parte del tiempo. </a:t>
            </a:r>
          </a:p>
          <a:p>
            <a:pPr>
              <a:spcBef>
                <a:spcPct val="30000"/>
              </a:spcBef>
              <a:buFont typeface="Wingdings" pitchFamily="2" charset="2"/>
              <a:buNone/>
            </a:pPr>
            <a:r>
              <a:rPr lang="es-EC"/>
              <a:t>	El estuario es rico en energía y nutrientes, posee un gran número de plantas y animales. Esta riqueza se debe en parte a las corrientes de agua dulce y agua salada</a:t>
            </a:r>
            <a:endParaRPr lang="es-EC" b="1"/>
          </a:p>
          <a:p>
            <a:pPr>
              <a:spcBef>
                <a:spcPct val="30000"/>
              </a:spcBef>
              <a:buFont typeface="Wingdings" pitchFamily="2" charset="2"/>
              <a:buNone/>
            </a:pPr>
            <a:r>
              <a:rPr lang="es-EC" b="1"/>
              <a:t>ESTUARIO </a:t>
            </a:r>
            <a:r>
              <a:rPr lang="es-EC" b="1">
                <a:hlinkClick r:id="" action="ppaction://noaction"/>
              </a:rPr>
              <a:t>[6]</a:t>
            </a:r>
            <a:r>
              <a:rPr lang="es-EC" b="1"/>
              <a:t>	</a:t>
            </a:r>
            <a:endParaRPr lang="es-ES"/>
          </a:p>
          <a:p>
            <a:pPr>
              <a:spcBef>
                <a:spcPct val="30000"/>
              </a:spcBef>
            </a:pPr>
            <a:r>
              <a:rPr lang="es-ES"/>
              <a:t>Un estuario es un cuerpo de agua costero, semicerrado, que se extiende hasta el límite efectivo de la influencia de la marea, dentro del cual el agua salada que ingresa por una o más conexiones con el mar abierto o con cualquier otro cuerpo de agua salino es diluida significativamente con agua dulce derivada del drenaje terrestre, y puede sustentar especies biológicas eurihalinas ya sea por una parte o la totalidad de su ciclo de vida. </a:t>
            </a:r>
          </a:p>
          <a:p>
            <a:pPr>
              <a:spcBef>
                <a:spcPct val="30000"/>
              </a:spcBef>
              <a:buFont typeface="Wingdings" pitchFamily="2" charset="2"/>
              <a:buNone/>
            </a:pPr>
            <a:r>
              <a:rPr lang="es-ES"/>
              <a:t>	(Eurihalinos son aquellos organismos acuáticos que toleran un amplio rango de salinidad en el medio que habitan. Los que no la toleran se llaman estenohalinos.)</a:t>
            </a:r>
          </a:p>
          <a:p>
            <a:pPr>
              <a:spcBef>
                <a:spcPct val="50000"/>
              </a:spcBef>
            </a:pPr>
            <a:r>
              <a:rPr lang="es-EC" sz="1200">
                <a:hlinkClick r:id="" action="ppaction://noaction"/>
              </a:rPr>
              <a:t>[5]</a:t>
            </a:r>
            <a:r>
              <a:rPr lang="es-EC" sz="1200"/>
              <a:t> Ref."Environmental Systems and Public Policy" H. T. Odum et al. Ecological Economics Program. University of Florida, Gainesville 32611, USA. 1988., revisión 2001.</a:t>
            </a:r>
            <a:endParaRPr lang="es-EC" sz="1200">
              <a:hlinkClick r:id="" action="ppaction://noaction"/>
            </a:endParaRPr>
          </a:p>
          <a:p>
            <a:r>
              <a:rPr lang="es-EC" sz="1200">
                <a:hlinkClick r:id="" action="ppaction://noaction"/>
              </a:rPr>
              <a:t>[6]</a:t>
            </a:r>
            <a:r>
              <a:rPr lang="es-EC" sz="1200"/>
              <a:t> Ref. Revista Ciencia en Hoy en Línea, Volumen 14 - Nº 81 Junio - Julio 2004</a:t>
            </a:r>
            <a:endParaRPr lang="es-ES" sz="1200"/>
          </a:p>
        </p:txBody>
      </p:sp>
    </p:spTree>
  </p:cSld>
  <p:clrMapOvr>
    <a:masterClrMapping/>
  </p:clrMapOvr>
</p:sld>
</file>

<file path=ppt/theme/theme1.xml><?xml version="1.0" encoding="utf-8"?>
<a:theme xmlns:a="http://schemas.openxmlformats.org/drawingml/2006/main" name="Borde">
  <a:themeElements>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146</TotalTime>
  <Words>2118</Words>
  <Application>Microsoft PowerPoint</Application>
  <PresentationFormat>Presentación en pantalla (4:3)</PresentationFormat>
  <Paragraphs>190</Paragraphs>
  <Slides>18</Slides>
  <Notes>5</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18</vt:i4>
      </vt:variant>
    </vt:vector>
  </HeadingPairs>
  <TitlesOfParts>
    <vt:vector size="24" baseType="lpstr">
      <vt:lpstr>Arial</vt:lpstr>
      <vt:lpstr>Garamond</vt:lpstr>
      <vt:lpstr>Times New Roman</vt:lpstr>
      <vt:lpstr>Wingdings</vt:lpstr>
      <vt:lpstr>Borde</vt:lpstr>
      <vt:lpstr>Fotografía de Microsoft Photo Editor 3.0</vt:lpstr>
      <vt:lpstr>ESCUELA SUPERIOR POLITECNICA DEL LITORAL  FACULTAD DE INGENIERIA MARITIMA Y CIENCIAS DEL MAR   PROCESOS ESTUARINOS FMAR-02634</vt:lpstr>
      <vt:lpstr>POLITICAS DE CURSO</vt:lpstr>
      <vt:lpstr>Capítulo 1</vt:lpstr>
      <vt:lpstr>DEFINICIONES DE ESTUARIO</vt:lpstr>
      <vt:lpstr>DEFINICIONES</vt:lpstr>
      <vt:lpstr>VISTAS TIPICAS DE UN ESTUARIO</vt:lpstr>
      <vt:lpstr>Partes de un estuario</vt:lpstr>
      <vt:lpstr>DEFINICIONES</vt:lpstr>
      <vt:lpstr>DEFINICIONES</vt:lpstr>
      <vt:lpstr>DEFINICIONES</vt:lpstr>
      <vt:lpstr>     DEFINICIONES</vt:lpstr>
      <vt:lpstr>Generalidades</vt:lpstr>
      <vt:lpstr>Generalidades ……(2)</vt:lpstr>
      <vt:lpstr>EJEMPLOS DE ESTUARIOS EN EL ECUADOR</vt:lpstr>
      <vt:lpstr>MOTIVOS DEL ESTUDIO</vt:lpstr>
      <vt:lpstr>Principales hallazgos en los ecosistemas costeros</vt:lpstr>
      <vt:lpstr>GRUPOS DE INTERES</vt:lpstr>
      <vt:lpstr>      ENFASIS</vt:lpstr>
    </vt:vector>
  </TitlesOfParts>
  <Company>ESPOL-FIMCM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Capitulo 1 Definiciones</dc:title>
  <dc:subject>Procesos Estuarinos</dc:subject>
  <dc:creator> José V. Chang</dc:creator>
  <dc:description>FIMCM-ESPOL</dc:description>
  <cp:lastModifiedBy>Administrador</cp:lastModifiedBy>
  <cp:revision>9</cp:revision>
  <dcterms:created xsi:type="dcterms:W3CDTF">2006-11-13T03:37:06Z</dcterms:created>
  <dcterms:modified xsi:type="dcterms:W3CDTF">2009-07-31T16:11:09Z</dcterms:modified>
</cp:coreProperties>
</file>