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31"/>
  </p:notesMasterIdLst>
  <p:sldIdLst>
    <p:sldId id="257" r:id="rId2"/>
    <p:sldId id="277" r:id="rId3"/>
    <p:sldId id="258" r:id="rId4"/>
    <p:sldId id="267" r:id="rId5"/>
    <p:sldId id="268" r:id="rId6"/>
    <p:sldId id="269" r:id="rId7"/>
    <p:sldId id="272" r:id="rId8"/>
    <p:sldId id="273" r:id="rId9"/>
    <p:sldId id="275" r:id="rId10"/>
    <p:sldId id="276" r:id="rId11"/>
    <p:sldId id="278" r:id="rId12"/>
    <p:sldId id="279" r:id="rId13"/>
    <p:sldId id="280" r:id="rId14"/>
    <p:sldId id="281" r:id="rId15"/>
    <p:sldId id="282" r:id="rId16"/>
    <p:sldId id="283" r:id="rId17"/>
    <p:sldId id="294" r:id="rId18"/>
    <p:sldId id="295" r:id="rId19"/>
    <p:sldId id="296" r:id="rId20"/>
    <p:sldId id="297" r:id="rId21"/>
    <p:sldId id="303" r:id="rId22"/>
    <p:sldId id="304" r:id="rId23"/>
    <p:sldId id="299" r:id="rId24"/>
    <p:sldId id="300" r:id="rId25"/>
    <p:sldId id="301" r:id="rId26"/>
    <p:sldId id="302" r:id="rId27"/>
    <p:sldId id="305" r:id="rId28"/>
    <p:sldId id="306" r:id="rId29"/>
    <p:sldId id="266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DDDDD"/>
    <a:srgbClr val="C0C0C0"/>
    <a:srgbClr val="808080"/>
    <a:srgbClr val="CC3300"/>
    <a:srgbClr val="99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33" autoAdjust="0"/>
    <p:restoredTop sz="89527" autoAdjust="0"/>
  </p:normalViewPr>
  <p:slideViewPr>
    <p:cSldViewPr>
      <p:cViewPr>
        <p:scale>
          <a:sx n="70" d="100"/>
          <a:sy n="70" d="100"/>
        </p:scale>
        <p:origin x="-33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.xml"/><Relationship Id="rId2" Type="http://schemas.openxmlformats.org/officeDocument/2006/relationships/slide" Target="slides/slide3.xml"/><Relationship Id="rId1" Type="http://schemas.openxmlformats.org/officeDocument/2006/relationships/slide" Target="slides/slide1.xml"/><Relationship Id="rId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"/>
          </a:p>
        </p:txBody>
      </p:sp>
      <p:sp>
        <p:nvSpPr>
          <p:cNvPr id="32563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25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</a:p>
        </p:txBody>
      </p:sp>
      <p:sp>
        <p:nvSpPr>
          <p:cNvPr id="325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325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AFD891-2C64-4A6F-A388-21095BE29D5C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s-EC"/>
              <a:t>Haga clic para cambiar el estilo de título	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C"/>
              <a:t>Haga clic para modificar el estilo de subtítulo del patrón</a:t>
            </a:r>
          </a:p>
        </p:txBody>
      </p:sp>
      <p:sp>
        <p:nvSpPr>
          <p:cNvPr id="248836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24883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4485BF0-BEFA-492C-AE6E-95A7EC02DC66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946FE-3E6F-41FC-A01B-CB6CE607E9A5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47799-788C-481E-8FF9-BB3B8BA0C3E3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F5448-3EA6-4AF5-976F-1BD8184D3419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7D04F-1C19-4775-9115-FEDBEB4532DB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E1F139-DAC1-435B-8BBF-1004980B034B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E6AD2-1C0E-437A-BCCF-60B68B7941F8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3663EB-79B7-4D83-B815-62E88B3DBEAC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458FD-47A0-440D-B0AF-A10983A1AC07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2AA17-A43B-4497-B603-83BBBE7669A7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3A86E-A9B7-40FE-A6E1-5B4D7005251B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C" smtClean="0"/>
              <a:t>Haga clic para cambiar el estilo de título	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C" smtClean="0"/>
              <a:t>Haga clic para modificar el estilo de texto del patrón</a:t>
            </a:r>
          </a:p>
          <a:p>
            <a:pPr lvl="1"/>
            <a:r>
              <a:rPr lang="es-EC" smtClean="0"/>
              <a:t>Segundo nivel</a:t>
            </a:r>
          </a:p>
          <a:p>
            <a:pPr lvl="2"/>
            <a:r>
              <a:rPr lang="es-EC" smtClean="0"/>
              <a:t>Tercer nivel</a:t>
            </a:r>
          </a:p>
          <a:p>
            <a:pPr lvl="3"/>
            <a:r>
              <a:rPr lang="es-EC" smtClean="0"/>
              <a:t>Cuarto nivel</a:t>
            </a:r>
          </a:p>
          <a:p>
            <a:pPr lvl="4"/>
            <a:r>
              <a:rPr lang="es-EC" smtClean="0"/>
              <a:t>Quinto nivel</a:t>
            </a:r>
          </a:p>
        </p:txBody>
      </p:sp>
      <p:sp>
        <p:nvSpPr>
          <p:cNvPr id="247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s-EC"/>
          </a:p>
        </p:txBody>
      </p:sp>
      <p:sp>
        <p:nvSpPr>
          <p:cNvPr id="247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s-EC"/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E45E6DED-E9D7-4958-B7D9-E65D7C7B68AB}" type="slidenum">
              <a:rPr lang="es-EC"/>
              <a:pPr/>
              <a:t>‹Nº›</a:t>
            </a:fld>
            <a:endParaRPr lang="es-EC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5" name="Rectangle 7"/>
          <p:cNvSpPr>
            <a:spLocks noChangeArrowheads="1"/>
          </p:cNvSpPr>
          <p:nvPr/>
        </p:nvSpPr>
        <p:spPr bwMode="auto">
          <a:xfrm>
            <a:off x="2667000" y="2181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88779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C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ESCUELA SUPERIOR </a:t>
            </a:r>
          </a:p>
          <a:p>
            <a:pPr algn="ctr"/>
            <a:r>
              <a:rPr lang="es-EC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POLITÉCNICA DEL LITORAL</a:t>
            </a:r>
            <a:br>
              <a:rPr lang="es-EC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</a:br>
            <a:r>
              <a:rPr lang="es-EC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OCEANOGRAFÍA Y CIENCIAS AMBIENTALES</a:t>
            </a:r>
            <a:r>
              <a:rPr lang="es-EC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 </a:t>
            </a:r>
            <a:r>
              <a:rPr lang="es-EC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/>
            </a:r>
            <a:br>
              <a:rPr lang="es-EC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</a:br>
            <a:endParaRPr lang="es-EC" sz="2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/>
            <a:endParaRPr lang="es-EC" sz="20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/>
            <a:r>
              <a:rPr lang="es-EC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PROCESOS ESTUARINOS</a:t>
            </a:r>
            <a:br>
              <a:rPr lang="es-EC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</a:br>
            <a:r>
              <a:rPr lang="es-EC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 </a:t>
            </a:r>
            <a:br>
              <a:rPr lang="es-EC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</a:br>
            <a:endParaRPr lang="es-EC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/>
            <a:endParaRPr lang="es-EC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/>
            <a:r>
              <a:rPr lang="es-MX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“</a:t>
            </a:r>
            <a:r>
              <a:rPr lang="es-E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CARACTERÍSTICAS FÍSICAS, QUÍMICAS Y </a:t>
            </a:r>
          </a:p>
          <a:p>
            <a:pPr algn="ctr"/>
            <a:r>
              <a:rPr lang="es-E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BIOLÓGICAS DEL RÍO GUAYAS</a:t>
            </a:r>
            <a:r>
              <a:rPr lang="es-E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</a:p>
          <a:p>
            <a:pPr algn="ctr"/>
            <a:endParaRPr lang="es-ES" sz="2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/>
            <a:r>
              <a:rPr lang="es-E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Jonathan Cedeño, Telmo De la Cuadra, Ma. Auxiliadora Merizalde</a:t>
            </a:r>
          </a:p>
          <a:p>
            <a:pPr algn="ctr"/>
            <a:endParaRPr lang="es-ES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/>
            <a:r>
              <a:rPr lang="es-ES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15 de febrero del 2005</a:t>
            </a:r>
          </a:p>
        </p:txBody>
      </p:sp>
      <p:graphicFrame>
        <p:nvGraphicFramePr>
          <p:cNvPr id="288785" name="Object 17"/>
          <p:cNvGraphicFramePr>
            <a:graphicFrameLocks noChangeAspect="1"/>
          </p:cNvGraphicFramePr>
          <p:nvPr/>
        </p:nvGraphicFramePr>
        <p:xfrm>
          <a:off x="0" y="5949950"/>
          <a:ext cx="1905000" cy="908050"/>
        </p:xfrm>
        <a:graphic>
          <a:graphicData uri="http://schemas.openxmlformats.org/presentationml/2006/ole">
            <p:oleObj spid="_x0000_s288785" name="Photo Editor Photo" r:id="rId4" imgW="2542857" imgH="1209524" progId="MSPhotoEd.3">
              <p:embed/>
            </p:oleObj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/>
              <a:t>Densidad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ES" sz="2400">
                <a:cs typeface="Times New Roman" pitchFamily="18" charset="0"/>
              </a:rPr>
              <a:t>En general, en el Golfo de Guayaquil la densidad del agua superficial disminuye desde el estuario exterior hacia el estuario interior. </a:t>
            </a:r>
          </a:p>
          <a:p>
            <a:pPr>
              <a:lnSpc>
                <a:spcPct val="90000"/>
              </a:lnSpc>
            </a:pPr>
            <a:r>
              <a:rPr lang="es-ES" sz="2400">
                <a:cs typeface="Times New Roman" pitchFamily="18" charset="0"/>
              </a:rPr>
              <a:t>σt superficial (ver gráfico).</a:t>
            </a:r>
          </a:p>
          <a:p>
            <a:pPr>
              <a:lnSpc>
                <a:spcPct val="90000"/>
              </a:lnSpc>
            </a:pPr>
            <a:r>
              <a:rPr lang="es-ES" sz="2400">
                <a:cs typeface="Times New Roman" pitchFamily="18" charset="0"/>
              </a:rPr>
              <a:t>La estructura subsuperficial de densidad en todo el Golfo de Guayaquil se caracteriza por un au­mento de la densidad con profundidad y por presentar marcadas diferencias estacionales. </a:t>
            </a:r>
          </a:p>
          <a:p>
            <a:pPr>
              <a:lnSpc>
                <a:spcPct val="90000"/>
              </a:lnSpc>
            </a:pPr>
            <a:r>
              <a:rPr lang="es-ES" sz="2400">
                <a:latin typeface="Arial" charset="0"/>
                <a:cs typeface="Arial" charset="0"/>
              </a:rPr>
              <a:t>En general, la densidad a través de toda la columna de agua es sustancialmente menor durante la estación de lluvias debido al mayor drenaje de los ríos en el estuario. </a:t>
            </a:r>
            <a:endParaRPr lang="es-ES" sz="240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/>
              <a:t>Mareas</a:t>
            </a:r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800">
                <a:cs typeface="Times New Roman" pitchFamily="18" charset="0"/>
              </a:rPr>
              <a:t>Las corrientes de marea en el Río Guayas y en el Canal de Jambelí durante la estación de llu­vias pueden alcanzar velocidades mayores de 3.5 m/s (7 nudos) y 1.5 m/s (3 nudos), respectivamente.</a:t>
            </a:r>
          </a:p>
          <a:p>
            <a:r>
              <a:rPr lang="es-ES" sz="2800">
                <a:cs typeface="Times New Roman" pitchFamily="18" charset="0"/>
              </a:rPr>
              <a:t>La fuerza principal de la marea que actúa en el Golfo de Guayaquil corresponde a la componente armónica semidiurna m2 = 12.42 horas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149" name="Object 5"/>
          <p:cNvGraphicFramePr>
            <a:graphicFrameLocks noChangeAspect="1"/>
          </p:cNvGraphicFramePr>
          <p:nvPr/>
        </p:nvGraphicFramePr>
        <p:xfrm>
          <a:off x="1965325" y="228600"/>
          <a:ext cx="5006975" cy="5562600"/>
        </p:xfrm>
        <a:graphic>
          <a:graphicData uri="http://schemas.openxmlformats.org/presentationml/2006/ole">
            <p:oleObj spid="_x0000_s390149" name="Photo Editor Photo" r:id="rId3" imgW="7516274" imgH="8352381" progId="MSPhotoEd.3">
              <p:embed/>
            </p:oleObj>
          </a:graphicData>
        </a:graphic>
      </p:graphicFrame>
      <p:sp>
        <p:nvSpPr>
          <p:cNvPr id="390150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5943600"/>
            <a:ext cx="8077200" cy="533400"/>
          </a:xfrm>
          <a:noFill/>
          <a:ln/>
        </p:spPr>
        <p:txBody>
          <a:bodyPr/>
          <a:lstStyle/>
          <a:p>
            <a:pPr algn="l"/>
            <a:r>
              <a:rPr lang="es-ES" sz="1600">
                <a:latin typeface="Arial" charset="0"/>
                <a:cs typeface="Times New Roman" pitchFamily="18" charset="0"/>
              </a:rPr>
              <a:t>Figura 70. Líneas de Co-rango y Co-fase de la constituyente M</a:t>
            </a:r>
            <a:r>
              <a:rPr lang="es-ES" sz="1600" baseline="-30000">
                <a:latin typeface="Arial" charset="0"/>
                <a:cs typeface="Times New Roman" pitchFamily="18" charset="0"/>
              </a:rPr>
              <a:t>2</a:t>
            </a:r>
            <a:r>
              <a:rPr lang="es-ES" sz="1600">
                <a:latin typeface="Arial" charset="0"/>
                <a:cs typeface="Times New Roman" pitchFamily="18" charset="0"/>
              </a:rPr>
              <a:t> de la marea (cm y grados). Fuente: Chavarría,1988. </a:t>
            </a:r>
          </a:p>
        </p:txBody>
      </p:sp>
      <p:graphicFrame>
        <p:nvGraphicFramePr>
          <p:cNvPr id="390148" name="Object 4"/>
          <p:cNvGraphicFramePr>
            <a:graphicFrameLocks noChangeAspect="1"/>
          </p:cNvGraphicFramePr>
          <p:nvPr/>
        </p:nvGraphicFramePr>
        <p:xfrm>
          <a:off x="5534025" y="0"/>
          <a:ext cx="3609975" cy="819150"/>
        </p:xfrm>
        <a:graphic>
          <a:graphicData uri="http://schemas.openxmlformats.org/presentationml/2006/ole">
            <p:oleObj spid="_x0000_s390148" name="Photo Editor Photo" r:id="rId4" imgW="3610479" imgH="819048" progId="MSPhotoEd.3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/>
              <a:t>Circulación</a:t>
            </a:r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ES" sz="2400">
                <a:cs typeface="Arial" charset="0"/>
              </a:rPr>
              <a:t>En el estuario interior, las corrientes son básicamente el producto de la entrada y salida del agua ciclo de marea</a:t>
            </a:r>
            <a:r>
              <a:rPr lang="es-ES" sz="2400"/>
              <a:t>.</a:t>
            </a:r>
          </a:p>
          <a:p>
            <a:pPr>
              <a:lnSpc>
                <a:spcPct val="90000"/>
              </a:lnSpc>
            </a:pPr>
            <a:r>
              <a:rPr lang="es-ES" sz="2400">
                <a:latin typeface="Arial" charset="0"/>
                <a:cs typeface="Arial" charset="0"/>
              </a:rPr>
              <a:t>Las vel. m</a:t>
            </a:r>
            <a:r>
              <a:rPr lang="es-ES" sz="2400">
                <a:latin typeface="Tahoma"/>
                <a:cs typeface="Arial" charset="0"/>
              </a:rPr>
              <a:t>á</a:t>
            </a:r>
            <a:r>
              <a:rPr lang="es-ES" sz="2400">
                <a:latin typeface="Arial" charset="0"/>
                <a:cs typeface="Arial" charset="0"/>
              </a:rPr>
              <a:t>x. se presentan en la mitad del ciclo de marea; vel. de m</a:t>
            </a:r>
            <a:r>
              <a:rPr lang="es-ES" sz="2400">
                <a:latin typeface="Tahoma"/>
                <a:cs typeface="Arial" charset="0"/>
              </a:rPr>
              <a:t>á</a:t>
            </a:r>
            <a:r>
              <a:rPr lang="es-ES" sz="2400">
                <a:latin typeface="Arial" charset="0"/>
                <a:cs typeface="Arial" charset="0"/>
              </a:rPr>
              <a:t>s de 3.5 m/s se han registrado en el R</a:t>
            </a:r>
            <a:r>
              <a:rPr lang="es-ES" sz="2400">
                <a:latin typeface="Tahoma"/>
                <a:cs typeface="Arial" charset="0"/>
              </a:rPr>
              <a:t>í</a:t>
            </a:r>
            <a:r>
              <a:rPr lang="es-ES" sz="2400">
                <a:latin typeface="Arial" charset="0"/>
                <a:cs typeface="Arial" charset="0"/>
              </a:rPr>
              <a:t>o Guayas durante la estaci</a:t>
            </a:r>
            <a:r>
              <a:rPr lang="es-ES" sz="2400">
                <a:latin typeface="Tahoma"/>
                <a:cs typeface="Arial" charset="0"/>
              </a:rPr>
              <a:t>ó</a:t>
            </a:r>
            <a:r>
              <a:rPr lang="es-ES" sz="2400">
                <a:latin typeface="Arial" charset="0"/>
                <a:cs typeface="Arial" charset="0"/>
              </a:rPr>
              <a:t>n de lluvias. Debido a las mareas, el agua oscila horizontalmente sobre distancias de 10 km a 30 km. </a:t>
            </a:r>
          </a:p>
          <a:p>
            <a:pPr>
              <a:lnSpc>
                <a:spcPct val="90000"/>
              </a:lnSpc>
            </a:pPr>
            <a:r>
              <a:rPr lang="es-ES" sz="2400">
                <a:latin typeface="Arial" charset="0"/>
                <a:cs typeface="Arial" charset="0"/>
              </a:rPr>
              <a:t>Las m</a:t>
            </a:r>
            <a:r>
              <a:rPr lang="es-ES" sz="2400">
                <a:latin typeface="Tahoma"/>
                <a:cs typeface="Arial" charset="0"/>
              </a:rPr>
              <a:t>á</a:t>
            </a:r>
            <a:r>
              <a:rPr lang="es-ES" sz="2400">
                <a:latin typeface="Arial" charset="0"/>
                <a:cs typeface="Arial" charset="0"/>
              </a:rPr>
              <a:t>ximas velocidades superficiales registradas en tres sectores a lo largo de) R</a:t>
            </a:r>
            <a:r>
              <a:rPr lang="es-ES" sz="2400">
                <a:latin typeface="Tahoma"/>
                <a:cs typeface="Arial" charset="0"/>
              </a:rPr>
              <a:t>í</a:t>
            </a:r>
            <a:r>
              <a:rPr lang="es-ES" sz="2400">
                <a:latin typeface="Arial" charset="0"/>
                <a:cs typeface="Arial" charset="0"/>
              </a:rPr>
              <a:t>o Guayas durante el per</a:t>
            </a:r>
            <a:r>
              <a:rPr lang="es-ES" sz="2400">
                <a:latin typeface="Tahoma"/>
                <a:cs typeface="Arial" charset="0"/>
              </a:rPr>
              <a:t>í</a:t>
            </a:r>
            <a:r>
              <a:rPr lang="es-ES" sz="2400">
                <a:latin typeface="Arial" charset="0"/>
                <a:cs typeface="Arial" charset="0"/>
              </a:rPr>
              <a:t>odo 1984-85 (</a:t>
            </a:r>
            <a:r>
              <a:rPr lang="es-ES" sz="2400" i="1">
                <a:latin typeface="Arial" charset="0"/>
                <a:cs typeface="Arial" charset="0"/>
              </a:rPr>
              <a:t>INOCAR, 1986</a:t>
            </a:r>
            <a:r>
              <a:rPr lang="es-ES" sz="2400">
                <a:latin typeface="Arial" charset="0"/>
                <a:cs typeface="Arial" charset="0"/>
              </a:rPr>
              <a:t>) son: en flujo, en la Isla Santay 1.3 m/s, en Puerto Roma 2.5 m/s, y en el Canal de Jambel</a:t>
            </a:r>
            <a:r>
              <a:rPr lang="es-ES" sz="2400">
                <a:latin typeface="Tahoma"/>
                <a:cs typeface="Arial" charset="0"/>
              </a:rPr>
              <a:t>í</a:t>
            </a:r>
            <a:r>
              <a:rPr lang="es-ES" sz="2400">
                <a:latin typeface="Arial" charset="0"/>
                <a:cs typeface="Arial" charset="0"/>
              </a:rPr>
              <a:t> (lado norte) 1.9 m/s; en reflujo, 1.8 m/s, 1.6 m/s y 1.4 m/s, respectivamente.</a:t>
            </a:r>
            <a:r>
              <a:rPr lang="es-ES" sz="2400"/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2196" name="Object 4"/>
          <p:cNvGraphicFramePr>
            <a:graphicFrameLocks noChangeAspect="1"/>
          </p:cNvGraphicFramePr>
          <p:nvPr/>
        </p:nvGraphicFramePr>
        <p:xfrm>
          <a:off x="571500" y="685800"/>
          <a:ext cx="8001000" cy="4975225"/>
        </p:xfrm>
        <a:graphic>
          <a:graphicData uri="http://schemas.openxmlformats.org/presentationml/2006/ole">
            <p:oleObj spid="_x0000_s392196" name="Photo Editor Photo" r:id="rId3" imgW="13003440" imgH="8085714" progId="MSPhotoEd.3">
              <p:embed/>
            </p:oleObj>
          </a:graphicData>
        </a:graphic>
      </p:graphicFrame>
      <p:sp>
        <p:nvSpPr>
          <p:cNvPr id="392197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5943600"/>
            <a:ext cx="8077200" cy="533400"/>
          </a:xfrm>
          <a:noFill/>
          <a:ln/>
        </p:spPr>
        <p:txBody>
          <a:bodyPr/>
          <a:lstStyle/>
          <a:p>
            <a:pPr algn="l"/>
            <a:r>
              <a:rPr lang="es-ES" sz="1600">
                <a:latin typeface="Arial" charset="0"/>
                <a:cs typeface="Times New Roman" pitchFamily="18" charset="0"/>
              </a:rPr>
              <a:t>Figura 73. Campo de velocidad de la corriente de marea a la hora lunar 0 (izquierda) y 2 (derecha). Fuente: Murray et al., 1975.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21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5943600"/>
            <a:ext cx="8077200" cy="533400"/>
          </a:xfrm>
          <a:noFill/>
          <a:ln/>
        </p:spPr>
        <p:txBody>
          <a:bodyPr/>
          <a:lstStyle/>
          <a:p>
            <a:pPr algn="l"/>
            <a:r>
              <a:rPr lang="es-ES" sz="1600">
                <a:latin typeface="Arial" charset="0"/>
                <a:cs typeface="Times New Roman" pitchFamily="18" charset="0"/>
              </a:rPr>
              <a:t>Figura 74. Campo de velocidad de la corriente de marea a la hora lunar 4 (izquierda) y 6 (derecha). Fuente: Murray et al., 1975. </a:t>
            </a:r>
          </a:p>
        </p:txBody>
      </p:sp>
      <p:graphicFrame>
        <p:nvGraphicFramePr>
          <p:cNvPr id="393222" name="Object 6"/>
          <p:cNvGraphicFramePr>
            <a:graphicFrameLocks noChangeAspect="1"/>
          </p:cNvGraphicFramePr>
          <p:nvPr/>
        </p:nvGraphicFramePr>
        <p:xfrm>
          <a:off x="457200" y="533400"/>
          <a:ext cx="8229600" cy="5105400"/>
        </p:xfrm>
        <a:graphic>
          <a:graphicData uri="http://schemas.openxmlformats.org/presentationml/2006/ole">
            <p:oleObj spid="_x0000_s393222" name="Photo Editor Photo" r:id="rId3" imgW="12898650" imgH="8000000" progId="MSPhotoEd.3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4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5943600"/>
            <a:ext cx="8077200" cy="533400"/>
          </a:xfrm>
          <a:noFill/>
          <a:ln/>
        </p:spPr>
        <p:txBody>
          <a:bodyPr/>
          <a:lstStyle/>
          <a:p>
            <a:pPr algn="l"/>
            <a:r>
              <a:rPr lang="es-ES" sz="1600">
                <a:latin typeface="Arial" charset="0"/>
                <a:cs typeface="Times New Roman" pitchFamily="18" charset="0"/>
              </a:rPr>
              <a:t>Figura 75. Campo de velocidad de la corriente de marea a la hora lunar 8 (izquierda) y 10 (derecha). Fuente: Murray et al., 1975. </a:t>
            </a:r>
          </a:p>
        </p:txBody>
      </p:sp>
      <p:graphicFrame>
        <p:nvGraphicFramePr>
          <p:cNvPr id="394245" name="Object 5"/>
          <p:cNvGraphicFramePr>
            <a:graphicFrameLocks noChangeAspect="1"/>
          </p:cNvGraphicFramePr>
          <p:nvPr/>
        </p:nvGraphicFramePr>
        <p:xfrm>
          <a:off x="609600" y="762000"/>
          <a:ext cx="7924800" cy="4906963"/>
        </p:xfrm>
        <a:graphic>
          <a:graphicData uri="http://schemas.openxmlformats.org/presentationml/2006/ole">
            <p:oleObj spid="_x0000_s394245" name="Photo Editor Photo" r:id="rId3" imgW="13152381" imgH="8142857" progId="MSPhotoEd.3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/>
              <a:t>Fitoplancton</a:t>
            </a:r>
            <a:r>
              <a:rPr lang="es-ES_tradnl" b="1"/>
              <a:t> </a:t>
            </a:r>
            <a:endParaRPr lang="es-ES"/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s-ES_tradnl" sz="2400">
                <a:cs typeface="Times New Roman" pitchFamily="18" charset="0"/>
              </a:rPr>
              <a:t>Estudios bastante completos sobre la  composición  del fitoplancton  en el golfo de Guayaquil, se llevaron a cabo  en la década  de los años 70 por el INOCAR, estos estudios  comprendieron los principales taxones de algas  de fitoplancton marino. </a:t>
            </a:r>
          </a:p>
          <a:p>
            <a:pPr>
              <a:lnSpc>
                <a:spcPct val="80000"/>
              </a:lnSpc>
            </a:pPr>
            <a:r>
              <a:rPr lang="es-ES_tradnl" sz="2400">
                <a:cs typeface="Times New Roman" pitchFamily="18" charset="0"/>
              </a:rPr>
              <a:t>En muestras recolectadas con red se identificaron y describieron 189 especies y variedades  de Diatomeas y 6 especies  de Silicoflagelados. En muestras de red también recolectadas en el golfo  se identificaron y describieron 103 especies y variedades  de Dinoflagelados. También para áreas oceánicas se identificaron y describieron 37 especies de Cocolitofóridos </a:t>
            </a:r>
            <a:endParaRPr lang="es-ES" sz="240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/>
              <a:t>Distribución y Abundancia del Fitoplancton</a:t>
            </a:r>
            <a:endParaRPr lang="es-ES"/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s-ES_tradnl" sz="2400">
                <a:cs typeface="Times New Roman" pitchFamily="18" charset="0"/>
              </a:rPr>
              <a:t>De todos los grupos fitoplanctónicos analizados las diatomeas  fueron las más abundantes entre los 10-20  m de profundidad, al suroeste del Golfo predominaron los géneros: Chaetoceros y Rhizosolenia, típicos de ambientes  marinos, menos abundantes se encontraron las especies de los géneros: Nitzschia, Coscinodiscus, Leptocilindrus, Eucampia, Guinardia, Thalassiosira, y Bacteriastrum. Sus concentraciones máximas fluctuaron entre 100.000 a 300.000 cel/l. El número menor  de células se registró en superficie  y bajo los 30 m de profundidad. </a:t>
            </a:r>
            <a:endParaRPr lang="es-ES" sz="240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/>
              <a:t>Distribución y Abundancia del Fitoplancton   Cont.</a:t>
            </a:r>
            <a:r>
              <a:rPr lang="es-ES_tradnl" sz="3600" b="1"/>
              <a:t> </a:t>
            </a:r>
            <a:endParaRPr lang="es-ES" sz="3600" b="1"/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s-ES" sz="2600"/>
              <a:t>Nitzschia closterium y Nitzschia seriata, se encontraron abundantes en toda la columna de agua hasta los 50 m de profundidad. Las especies principales fueron: Chaetoceros Affinis, Ch Cinctus, Chaetoceros Sp, Rhizosolenia Setigera. </a:t>
            </a:r>
          </a:p>
          <a:p>
            <a:pPr>
              <a:lnSpc>
                <a:spcPct val="80000"/>
              </a:lnSpc>
            </a:pPr>
            <a:r>
              <a:rPr lang="es-ES" sz="2600"/>
              <a:t>Con relación a los cocolitofóridos  fueron abundantes al suroeste  del Golfo de Guayaquil, sus máximas concentraciones fueron entre 100.000 -112.000 cel/l entre 10-20 m de profundidad. Las principales especies identificadas fueron: Cyclococcolithus Leptoporus, Coccolithus  Pelagicus, Syracosphaera Tumulifer.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8102" name="Object 6"/>
          <p:cNvGraphicFramePr>
            <a:graphicFrameLocks noChangeAspect="1"/>
          </p:cNvGraphicFramePr>
          <p:nvPr/>
        </p:nvGraphicFramePr>
        <p:xfrm>
          <a:off x="1941513" y="0"/>
          <a:ext cx="5259387" cy="6858000"/>
        </p:xfrm>
        <a:graphic>
          <a:graphicData uri="http://schemas.openxmlformats.org/presentationml/2006/ole">
            <p:oleObj spid="_x0000_s388102" name="Photo Editor Photo" r:id="rId3" imgW="7323810" imgH="9554909" progId="MSPhotoEd.3">
              <p:embed/>
            </p:oleObj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/>
              <a:t>Distribución y Abundancia del Fitoplancton   Cont.</a:t>
            </a:r>
            <a:endParaRPr lang="es-ES"/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s-ES" sz="2200"/>
          </a:p>
          <a:p>
            <a:pPr>
              <a:lnSpc>
                <a:spcPct val="80000"/>
              </a:lnSpc>
            </a:pPr>
            <a:r>
              <a:rPr lang="es-ES" sz="2600"/>
              <a:t>Con relación a la abundancia  de dinoflagelados  estos ocuparon el tercer lugar después de las Diatomeas  y cocolitoforidos, las mayores concentraciones  celulares  fluctuaron  entre 1500-3000 cel/l  en el golfo. Las mayores concentraciones  de dinoflagelados en el golfo se registraron entre 6000 a 12000 cel/l en aguas más calidas al norte del golfo y en los niveles sub-superficiales entre los 30 -50  m. Las especies más abundantes correspondieron a células  pequeñas y desnudas como Gymnodinium spp. y  Amphidinium spp. </a:t>
            </a:r>
          </a:p>
          <a:p>
            <a:pPr>
              <a:lnSpc>
                <a:spcPct val="80000"/>
              </a:lnSpc>
            </a:pPr>
            <a:endParaRPr lang="es-ES" sz="2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596900"/>
            <a:ext cx="8229600" cy="600075"/>
          </a:xfrm>
        </p:spPr>
        <p:txBody>
          <a:bodyPr/>
          <a:lstStyle/>
          <a:p>
            <a:pPr algn="l"/>
            <a:r>
              <a:rPr lang="es-ES"/>
              <a:t>Zooplancton</a:t>
            </a:r>
            <a:r>
              <a:rPr lang="es-ES" sz="4000"/>
              <a:t> 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84313"/>
            <a:ext cx="7342187" cy="42481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sz="2400"/>
              <a:t>Los organismos del zooplancton  corresponden  al nivel secundario  de la cadena trófica, la complejidad de esta comunidad  estriba  en la amplia y variada gama  de organismos  que incluye desde los microscópicos protozoarios hasta los mas evolucionados peces o crustáceos que en sus primeros estadios, como huevos  y larvas se encuentran formando parte del zooplancton. </a:t>
            </a:r>
          </a:p>
          <a:p>
            <a:pPr>
              <a:lnSpc>
                <a:spcPct val="80000"/>
              </a:lnSpc>
            </a:pPr>
            <a:r>
              <a:rPr lang="es-ES" sz="2400"/>
              <a:t>La mayor parte de las investigaciones con relación al  zooplancton en el Golfo corresponde a las categorías de mesozooplancton  y macrozooplancton o mesozooplancton grande. Grupos que pertenecen a las categorías de microzooplanton no han sido estudiadas en el golfo.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/>
              <a:t>Distribución y Abundancia de Zooplancton.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ES" sz="2400"/>
              <a:t>En el proyecto EASTROPAC que cubrió amplias áreas  del océano y zonas  costeras en 1967 – 1968 (Blackburn et al., 1970) informaron que la abundancia diurna  del zooplancton en los 100 Km del Golfo de Guayaquil, tenia un promedio de de unos 150ml/ 1000m3  usando redes a 200 metros de profundidad. </a:t>
            </a:r>
          </a:p>
          <a:p>
            <a:pPr>
              <a:lnSpc>
                <a:spcPct val="90000"/>
              </a:lnSpc>
            </a:pPr>
            <a:r>
              <a:rPr lang="es-ES" sz="2400"/>
              <a:t>En 1968 se encontró que en el EASTROPAC1 la biomasa de zooplancton  fluctuó  entre 280 y 540 ml/ 1000m3 en EASTROPAC2 entre 56 y 1.340 ml/ 1000m3 y en EASTROPAC3 entre 75 y 510 ml/1000m3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/>
              <a:t>Producción Primaria </a:t>
            </a:r>
          </a:p>
        </p:txBody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ES" sz="2400"/>
              <a:t>El índice de la producción superficial en el estuario interior es aproximadamente 3 o 488 mgC/m3/día (día = 12 horas) superior al de la parte  exterior del Golfo.</a:t>
            </a:r>
          </a:p>
          <a:p>
            <a:pPr>
              <a:lnSpc>
                <a:spcPct val="90000"/>
              </a:lnSpc>
            </a:pPr>
            <a:r>
              <a:rPr lang="es-ES" sz="2400"/>
              <a:t>Con relación a la producción primaria  bruta  de la zona eufótica (establecida con el disco Secchi), aparece un cambio notable  entre el estuario  interior y el exterior.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/>
              <a:t>Producción Primaria cont. 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S" sz="2400"/>
              <a:t>Las estimaciones de la productividad  neta superficial, según  el método  de la evolución  del oxigeno, indica  que el promedio  de la productividad  anual en el estuario interior (401 mgC/m3/día 12) fue 4 veces superior al de la parte  exterior  del Golfo (98 mgC/m3/día 12). La productividad exhibe un ciclo anual con  máximo en Abril y Mayo respectivamente.</a:t>
            </a: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3698875" y="5445125"/>
            <a:ext cx="3175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</a:pPr>
            <a:endParaRPr lang="es-ES" sz="2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/>
              <a:t>Clorofila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73238"/>
            <a:ext cx="7696200" cy="3657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sz="2400"/>
              <a:t>En el estuario interior durante la temporada de lluvia  el promedio de clorofila a en superficie  fue de 2.9 mg/m3 y en la época seca el promedio fue de 4.6 mg/m3 con un promedio anula  de 3.8 mg/m3  mientras en el estuario exterior  el promedio  de clorofila a fue de 1.4 mg/m3  en la época de lluvia  y 2.4 mg/m3 en época seca, con promedio anual de 1.7mg/m3. </a:t>
            </a:r>
          </a:p>
          <a:p>
            <a:pPr>
              <a:lnSpc>
                <a:spcPct val="80000"/>
              </a:lnSpc>
            </a:pPr>
            <a:r>
              <a:rPr lang="es-ES" sz="2400"/>
              <a:t>El aporte pluvial del Río Guayas  en el golfo de Guayaquil con una alta carga de nutrientes contribuye en forma significativa a mantener una alta biomasa fitoplanctonica originándose “bloom” de forma constante en esta área</a:t>
            </a:r>
          </a:p>
          <a:p>
            <a:pPr algn="just">
              <a:lnSpc>
                <a:spcPct val="80000"/>
              </a:lnSpc>
            </a:pPr>
            <a:endParaRPr lang="es-ES"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/>
              <a:t>Clorofila Cont.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s-ES" sz="2400"/>
              <a:t>Entre los 10 y 20  m de profundidad  se mantienen valores  altos  entre 3.0 – 4.0 mg/m3  de clorofila en el golfo, mientras que en áreas   al norte del golfo se registraron valores entre 0.1 – 0.2 mg/m3 entre los 30 y 50 metros de profundidad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/>
              <a:t>Huevos y Larvas de Peces</a:t>
            </a:r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7559675" cy="41052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sz="2400"/>
              <a:t>Es evidente que el número de huevos de peces variará en proporción  con la magnitud  de la población adulta en una determinada región. Sin embargo el número de huevos, larvas y juveniles que sobreviven varía en los distintos años, de tal modo que una población  reproductora numerosa pueden resultar pocos reclutas y viceversa. </a:t>
            </a:r>
          </a:p>
          <a:p>
            <a:pPr>
              <a:lnSpc>
                <a:spcPct val="80000"/>
              </a:lnSpc>
            </a:pPr>
            <a:r>
              <a:rPr lang="es-ES" sz="2400"/>
              <a:t>La larva al nacer está expuesta a la acción de varios agentes físicos, químicos, además del hambre, enfermedades y depredación. Las perdidas  que resultan  por falta de alimento han de ser elevadas ya que la diminuta larva requiere cantidades específicas de alimento en cuanto al tamaño de la partícula alimenticia y su calidad nutritiva.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/>
              <a:t>Huevos y Larvas de Peces 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s-ES" sz="2400"/>
              <a:t>Posteriormente en estudios del INP en el año (1981) se realizaron análisis de huevos y larvas  de clupeidos y engraulidos, en el golfo. En el crucero la densidad de huevos fluctuó entre 0.03 y 39.45 huevos/m3.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40" name="Rectangle 4"/>
          <p:cNvSpPr>
            <a:spLocks noChangeArrowheads="1"/>
          </p:cNvSpPr>
          <p:nvPr/>
        </p:nvSpPr>
        <p:spPr bwMode="auto">
          <a:xfrm>
            <a:off x="6400800" y="6172200"/>
            <a:ext cx="274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</a:pPr>
            <a:r>
              <a:rPr lang="es-E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GRACIAS!!!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/>
              <a:t>Temperatura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800">
                <a:cs typeface="Times New Roman" pitchFamily="18" charset="0"/>
              </a:rPr>
              <a:t>Temp. Superficial (ver gráfico).</a:t>
            </a:r>
          </a:p>
          <a:p>
            <a:r>
              <a:rPr lang="es-ES" sz="2800">
                <a:cs typeface="Times New Roman" pitchFamily="18" charset="0"/>
              </a:rPr>
              <a:t>Temp. Sub-superficial (Est. Seca): las condiciones son casi isotérmicas en el estuario interior (23.5ºC).</a:t>
            </a:r>
          </a:p>
          <a:p>
            <a:r>
              <a:rPr lang="es-ES" sz="2800">
                <a:cs typeface="Times New Roman" pitchFamily="18" charset="0"/>
              </a:rPr>
              <a:t>Temp. Sub-superficial (Est. Lluviosa): Existe un pequeño gradiente de temperatura en el Canal de Jambelí, pero se debilita a medida que ingresa al estuario interior hasta alcanzar condiciones casi isotérmicas.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5812" name="Object 4"/>
          <p:cNvGraphicFramePr>
            <a:graphicFrameLocks noChangeAspect="1"/>
          </p:cNvGraphicFramePr>
          <p:nvPr/>
        </p:nvGraphicFramePr>
        <p:xfrm>
          <a:off x="0" y="914400"/>
          <a:ext cx="9144000" cy="5006975"/>
        </p:xfrm>
        <a:graphic>
          <a:graphicData uri="http://schemas.openxmlformats.org/presentationml/2006/ole">
            <p:oleObj spid="_x0000_s375812" name="Photo Editor Photo" r:id="rId3" imgW="15152381" imgH="8295238" progId="MSPhotoEd.3">
              <p:embed/>
            </p:oleObj>
          </a:graphicData>
        </a:graphic>
      </p:graphicFrame>
      <p:sp>
        <p:nvSpPr>
          <p:cNvPr id="37581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6172200"/>
            <a:ext cx="8077200" cy="533400"/>
          </a:xfrm>
          <a:noFill/>
          <a:ln/>
        </p:spPr>
        <p:txBody>
          <a:bodyPr/>
          <a:lstStyle/>
          <a:p>
            <a:pPr algn="l"/>
            <a:r>
              <a:rPr lang="es-ES" sz="1600">
                <a:latin typeface="Arial" charset="0"/>
                <a:cs typeface="Arial" charset="0"/>
              </a:rPr>
              <a:t>Figuras 2 y 3. Distribución de temperatura superficial (ºC) durante la estación seca (izquierda) y de lluvias (derecha). Fuente: Stevenson, 1981.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/>
              <a:t>Salinidad</a:t>
            </a:r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800">
                <a:cs typeface="Times New Roman" pitchFamily="18" charset="0"/>
              </a:rPr>
              <a:t>Las variaciones estacionales de salinidad en el Sistema Río Guayas - Canal de Jambelí se ven grandemente influenciado por la variación del aporte de agua dulce del Río Guayas.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7861" name="Object 5"/>
          <p:cNvGraphicFramePr>
            <a:graphicFrameLocks noChangeAspect="1"/>
          </p:cNvGraphicFramePr>
          <p:nvPr/>
        </p:nvGraphicFramePr>
        <p:xfrm>
          <a:off x="2133600" y="228600"/>
          <a:ext cx="4848225" cy="5619750"/>
        </p:xfrm>
        <a:graphic>
          <a:graphicData uri="http://schemas.openxmlformats.org/presentationml/2006/ole">
            <p:oleObj spid="_x0000_s377861" name="Photo Editor Photo" r:id="rId3" imgW="4847619" imgH="5619048" progId="MSPhotoEd.3">
              <p:embed/>
            </p:oleObj>
          </a:graphicData>
        </a:graphic>
      </p:graphicFrame>
      <p:sp>
        <p:nvSpPr>
          <p:cNvPr id="37786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6172200"/>
            <a:ext cx="8077200" cy="533400"/>
          </a:xfrm>
          <a:noFill/>
          <a:ln/>
        </p:spPr>
        <p:txBody>
          <a:bodyPr/>
          <a:lstStyle/>
          <a:p>
            <a:pPr algn="l"/>
            <a:r>
              <a:rPr lang="es-ES" sz="1600">
                <a:latin typeface="Arial" charset="0"/>
                <a:cs typeface="Times New Roman" pitchFamily="18" charset="0"/>
              </a:rPr>
              <a:t>Figura 4. Distribución vertical y espacial de la salinidad durante el flujo y reflujo para la época seca (1984).  Fuente: INOCAR, 1998.</a:t>
            </a:r>
            <a:r>
              <a:rPr lang="es-ES" sz="1600"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2980" name="Object 4"/>
          <p:cNvGraphicFramePr>
            <a:graphicFrameLocks noChangeAspect="1"/>
          </p:cNvGraphicFramePr>
          <p:nvPr/>
        </p:nvGraphicFramePr>
        <p:xfrm>
          <a:off x="2590800" y="304800"/>
          <a:ext cx="3933825" cy="5610225"/>
        </p:xfrm>
        <a:graphic>
          <a:graphicData uri="http://schemas.openxmlformats.org/presentationml/2006/ole">
            <p:oleObj spid="_x0000_s382980" name="Photo Editor Photo" r:id="rId3" imgW="3933333" imgH="5609524" progId="MSPhotoEd.3">
              <p:embed/>
            </p:oleObj>
          </a:graphicData>
        </a:graphic>
      </p:graphicFrame>
      <p:sp>
        <p:nvSpPr>
          <p:cNvPr id="38298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6172200"/>
            <a:ext cx="8077200" cy="533400"/>
          </a:xfrm>
          <a:noFill/>
          <a:ln/>
        </p:spPr>
        <p:txBody>
          <a:bodyPr/>
          <a:lstStyle/>
          <a:p>
            <a:pPr algn="l"/>
            <a:r>
              <a:rPr lang="es-ES" sz="1600">
                <a:latin typeface="Arial" charset="0"/>
                <a:cs typeface="Times New Roman" pitchFamily="18" charset="0"/>
              </a:rPr>
              <a:t>Figura 5. Distribución vertical y espacial de la salinidad durante el flujo y reflujo para la estación seca (1996).  Fuente: INOCAR, 1998.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4004" name="Object 4"/>
          <p:cNvGraphicFramePr>
            <a:graphicFrameLocks noChangeAspect="1"/>
          </p:cNvGraphicFramePr>
          <p:nvPr/>
        </p:nvGraphicFramePr>
        <p:xfrm>
          <a:off x="2211388" y="381000"/>
          <a:ext cx="4721225" cy="5502275"/>
        </p:xfrm>
        <a:graphic>
          <a:graphicData uri="http://schemas.openxmlformats.org/presentationml/2006/ole">
            <p:oleObj spid="_x0000_s384004" name="Photo Editor Photo" r:id="rId3" imgW="4944165" imgH="5761905" progId="MSPhotoEd.3">
              <p:embed/>
            </p:oleObj>
          </a:graphicData>
        </a:graphic>
      </p:graphicFrame>
      <p:sp>
        <p:nvSpPr>
          <p:cNvPr id="38400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6172200"/>
            <a:ext cx="8077200" cy="533400"/>
          </a:xfrm>
          <a:noFill/>
          <a:ln/>
        </p:spPr>
        <p:txBody>
          <a:bodyPr/>
          <a:lstStyle/>
          <a:p>
            <a:pPr algn="l"/>
            <a:r>
              <a:rPr lang="es-ES" sz="1600">
                <a:latin typeface="Arial" charset="0"/>
                <a:cs typeface="Times New Roman" pitchFamily="18" charset="0"/>
              </a:rPr>
              <a:t>Figura 6. Distribución vertical y espacial de la salinidad durante el flujo y reflujo para la estación de lluvias (1984).  Fuente: INOCAR, 1998.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6052" name="Object 4"/>
          <p:cNvGraphicFramePr>
            <a:graphicFrameLocks noChangeAspect="1"/>
          </p:cNvGraphicFramePr>
          <p:nvPr/>
        </p:nvGraphicFramePr>
        <p:xfrm>
          <a:off x="0" y="2133600"/>
          <a:ext cx="9144000" cy="2022475"/>
        </p:xfrm>
        <a:graphic>
          <a:graphicData uri="http://schemas.openxmlformats.org/presentationml/2006/ole">
            <p:oleObj spid="_x0000_s386052" name="Photo Editor Photo" r:id="rId3" imgW="10809524" imgH="2390476" progId="MSPhotoEd.3">
              <p:embed/>
            </p:oleObj>
          </a:graphicData>
        </a:graphic>
      </p:graphicFrame>
      <p:sp>
        <p:nvSpPr>
          <p:cNvPr id="386053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4648200"/>
            <a:ext cx="8077200" cy="533400"/>
          </a:xfrm>
          <a:noFill/>
          <a:ln/>
        </p:spPr>
        <p:txBody>
          <a:bodyPr/>
          <a:lstStyle/>
          <a:p>
            <a:pPr algn="l"/>
            <a:r>
              <a:rPr lang="es-ES" sz="1600">
                <a:latin typeface="Arial" charset="0"/>
                <a:cs typeface="Times New Roman" pitchFamily="18" charset="0"/>
              </a:rPr>
              <a:t>Figura 10.  Distribución de la salinidad promedio (ppm) a lo largo del sistema Río Guayas-Canal de Jambelí). Fuente: INOCAR, 1998.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W-01 Contaminación 1era parte">
  <a:themeElements>
    <a:clrScheme name="EW-01 Contaminación 1era parte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EW-01 Contaminación 1era par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W-01 Contaminación 1era parte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W-01 Contaminación 1era parte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W-01 Contaminación 1era parte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W-01 Contaminación 1era parte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W-01 Contaminación 1era part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W-01 Contaminación 1era parte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W-01 Contaminación 1era parte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W-01 Contaminación 1era parte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C:\J575\Politecnica\Procesos Estuarinos\EW-01 Contaminación 1era parte.ppt</Template>
  <TotalTime>169</TotalTime>
  <Words>1687</Words>
  <Application>Microsoft PowerPoint</Application>
  <PresentationFormat>Presentación en pantalla (4:3)</PresentationFormat>
  <Paragraphs>71</Paragraphs>
  <Slides>29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Arial</vt:lpstr>
      <vt:lpstr>Tahoma</vt:lpstr>
      <vt:lpstr>Wingdings</vt:lpstr>
      <vt:lpstr>Times New Roman</vt:lpstr>
      <vt:lpstr>EW-01 Contaminación 1era parte</vt:lpstr>
      <vt:lpstr>Microsoft Photo Editor 3.0 Photo</vt:lpstr>
      <vt:lpstr>Diapositiva 1</vt:lpstr>
      <vt:lpstr>Diapositiva 2</vt:lpstr>
      <vt:lpstr>Temperatura</vt:lpstr>
      <vt:lpstr>Figuras 2 y 3. Distribución de temperatura superficial (ºC) durante la estación seca (izquierda) y de lluvias (derecha). Fuente: Stevenson, 1981.</vt:lpstr>
      <vt:lpstr>Salinidad</vt:lpstr>
      <vt:lpstr>Figura 4. Distribución vertical y espacial de la salinidad durante el flujo y reflujo para la época seca (1984).  Fuente: INOCAR, 1998. </vt:lpstr>
      <vt:lpstr>Figura 5. Distribución vertical y espacial de la salinidad durante el flujo y reflujo para la estación seca (1996).  Fuente: INOCAR, 1998.</vt:lpstr>
      <vt:lpstr>Figura 6. Distribución vertical y espacial de la salinidad durante el flujo y reflujo para la estación de lluvias (1984).  Fuente: INOCAR, 1998.</vt:lpstr>
      <vt:lpstr>Figura 10.  Distribución de la salinidad promedio (ppm) a lo largo del sistema Río Guayas-Canal de Jambelí). Fuente: INOCAR, 1998. </vt:lpstr>
      <vt:lpstr>Densidad</vt:lpstr>
      <vt:lpstr>Mareas</vt:lpstr>
      <vt:lpstr>Figura 70. Líneas de Co-rango y Co-fase de la constituyente M2 de la marea (cm y grados). Fuente: Chavarría,1988. </vt:lpstr>
      <vt:lpstr>Circulación</vt:lpstr>
      <vt:lpstr>Figura 73. Campo de velocidad de la corriente de marea a la hora lunar 0 (izquierda) y 2 (derecha). Fuente: Murray et al., 1975.</vt:lpstr>
      <vt:lpstr>Figura 74. Campo de velocidad de la corriente de marea a la hora lunar 4 (izquierda) y 6 (derecha). Fuente: Murray et al., 1975. </vt:lpstr>
      <vt:lpstr>Figura 75. Campo de velocidad de la corriente de marea a la hora lunar 8 (izquierda) y 10 (derecha). Fuente: Murray et al., 1975. </vt:lpstr>
      <vt:lpstr>Fitoplancton </vt:lpstr>
      <vt:lpstr>Distribución y Abundancia del Fitoplancton</vt:lpstr>
      <vt:lpstr>Distribución y Abundancia del Fitoplancton   Cont. </vt:lpstr>
      <vt:lpstr>Distribución y Abundancia del Fitoplancton   Cont.</vt:lpstr>
      <vt:lpstr>Zooplancton </vt:lpstr>
      <vt:lpstr>Distribución y Abundancia de Zooplancton.</vt:lpstr>
      <vt:lpstr>Producción Primaria </vt:lpstr>
      <vt:lpstr>Producción Primaria cont. </vt:lpstr>
      <vt:lpstr>Clorofila</vt:lpstr>
      <vt:lpstr>Clorofila Cont.</vt:lpstr>
      <vt:lpstr>Huevos y Larvas de Peces</vt:lpstr>
      <vt:lpstr>Huevos y Larvas de Peces </vt:lpstr>
      <vt:lpstr>Diapositiva 29</vt:lpstr>
    </vt:vector>
  </TitlesOfParts>
  <Company>Familia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Andres Cedeño</dc:creator>
  <cp:lastModifiedBy>Administrador</cp:lastModifiedBy>
  <cp:revision>4</cp:revision>
  <cp:lastPrinted>1601-01-01T00:00:00Z</cp:lastPrinted>
  <dcterms:created xsi:type="dcterms:W3CDTF">2005-02-15T03:09:37Z</dcterms:created>
  <dcterms:modified xsi:type="dcterms:W3CDTF">2009-08-03T16:52:35Z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