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4"/>
  </p:notesMasterIdLst>
  <p:sldIdLst>
    <p:sldId id="256" r:id="rId2"/>
    <p:sldId id="289" r:id="rId3"/>
    <p:sldId id="257" r:id="rId4"/>
    <p:sldId id="258" r:id="rId5"/>
    <p:sldId id="259" r:id="rId6"/>
    <p:sldId id="286" r:id="rId7"/>
    <p:sldId id="274" r:id="rId8"/>
    <p:sldId id="275" r:id="rId9"/>
    <p:sldId id="276" r:id="rId10"/>
    <p:sldId id="287" r:id="rId11"/>
    <p:sldId id="290" r:id="rId12"/>
    <p:sldId id="278" r:id="rId13"/>
    <p:sldId id="260" r:id="rId14"/>
    <p:sldId id="282" r:id="rId15"/>
    <p:sldId id="283" r:id="rId16"/>
    <p:sldId id="261" r:id="rId17"/>
    <p:sldId id="293" r:id="rId18"/>
    <p:sldId id="294" r:id="rId19"/>
    <p:sldId id="296" r:id="rId20"/>
    <p:sldId id="262" r:id="rId21"/>
    <p:sldId id="284" r:id="rId22"/>
    <p:sldId id="28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1AEC"/>
    <a:srgbClr val="FE393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56" autoAdjust="0"/>
    <p:restoredTop sz="94699" autoAdjust="0"/>
  </p:normalViewPr>
  <p:slideViewPr>
    <p:cSldViewPr>
      <p:cViewPr>
        <p:scale>
          <a:sx n="66" d="100"/>
          <a:sy n="66" d="100"/>
        </p:scale>
        <p:origin x="-486"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s-ES"/>
          </a:p>
        </p:txBody>
      </p:sp>
      <p:sp>
        <p:nvSpPr>
          <p:cNvPr id="481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s-ES"/>
          </a:p>
        </p:txBody>
      </p:sp>
      <p:sp>
        <p:nvSpPr>
          <p:cNvPr id="481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s-ES"/>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BD238F5B-E9F9-49F3-89F3-9ACEF17DE451}"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154BCF-C429-4978-8FE4-54837D15E333}" type="slidenum">
              <a:rPr lang="es-ES"/>
              <a:pPr/>
              <a:t>7</a:t>
            </a:fld>
            <a:endParaRPr lang="es-ES"/>
          </a:p>
        </p:txBody>
      </p:sp>
      <p:sp>
        <p:nvSpPr>
          <p:cNvPr id="49154" name="Rectangle 2"/>
          <p:cNvSpPr>
            <a:spLocks noRot="1" noChangeArrowheads="1" noTextEdit="1"/>
          </p:cNvSpPr>
          <p:nvPr>
            <p:ph type="sldImg"/>
          </p:nvPr>
        </p:nvSpPr>
        <p:spPr>
          <a:xfrm>
            <a:off x="1981200" y="533400"/>
            <a:ext cx="2895600" cy="2171700"/>
          </a:xfrm>
          <a:ln/>
        </p:spPr>
      </p:sp>
      <p:sp>
        <p:nvSpPr>
          <p:cNvPr id="49155" name="Rectangle 3"/>
          <p:cNvSpPr>
            <a:spLocks noGrp="1" noChangeArrowheads="1"/>
          </p:cNvSpPr>
          <p:nvPr>
            <p:ph type="body" idx="1"/>
          </p:nvPr>
        </p:nvSpPr>
        <p:spPr>
          <a:xfrm>
            <a:off x="228600" y="2819400"/>
            <a:ext cx="6400800" cy="5638800"/>
          </a:xfrm>
        </p:spPr>
        <p:txBody>
          <a:bodyPr/>
          <a:lstStyle/>
          <a:p>
            <a:r>
              <a:rPr lang="es-ES" noProof="1"/>
              <a:t>Life on Earth consists of a hierarchy of structures, with each level of the hierarchy based on the one below it and providing the foundation for the one above it (Fig. 1-2). All of life is built on a chemical foundation based on substances called elements, each of which is a unique type of matter. An atom is the smallest particle of an element that retains the properties of that element. For example, a diamond is made of the element carbon. The smallest possible 'unit of the diamond is an individual carbon atom; any further division would produce isolated subatomic particles that would no longer be carbon. Atoms may combine in specific ways to form assemblies called molecules; for example, one carbon atom can combine with two oxygen atoms to form a molecule of carbon dioxide. Although many simple molecules form spontaneously, only living things manufacture extremely large and complex molecules. The bodies of living things are composed primarily of complex molecules. The molecules of life are called organic molecules, meaning that they contain a framework of carbon, with at least some hydrogen bound to it. Although the chemical arrangement and interaction of atoms and molecules are the building blocks of life, the quality of life itself emerges on the level of the cell. Just as an atom is the smallest unit of an element, so the cell is the smallest unit of life (Fig. 1-3). The difference between a living cell and a conglomeration of chemicals illustrates some of the emergent properties of life.</a:t>
            </a:r>
          </a:p>
          <a:p>
            <a:endParaRPr lang="es-ES" noProof="1"/>
          </a:p>
          <a:p>
            <a:r>
              <a:rPr lang="es-ES" noProof="1"/>
              <a:t>All cells contain (1) genes, units of heredity that provide the information needed to control the life of the cell; (2) subcellular structures called organelles, miniature chemical factories that use the information in the genes and keep the cell alive; and (3) a plasma membrane, a thin sheet surrounding the cell that both encloses a watery medium (the cytoplasm) that contains the organelles and separates the cell from the outside world. Some life-forms, mostly microscopic, consist of just one cell, but larger life-forms are composed of many cells with specialized functions.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8E6BD-5A6E-40B6-8AF5-EDB5E672DB78}" type="slidenum">
              <a:rPr lang="es-ES"/>
              <a:pPr/>
              <a:t>8</a:t>
            </a:fld>
            <a:endParaRPr lang="es-ES"/>
          </a:p>
        </p:txBody>
      </p:sp>
      <p:sp>
        <p:nvSpPr>
          <p:cNvPr id="51202" name="Rectangle 2"/>
          <p:cNvSpPr>
            <a:spLocks noRot="1" noChangeArrowheads="1" noTextEdit="1"/>
          </p:cNvSpPr>
          <p:nvPr>
            <p:ph type="sldImg"/>
          </p:nvPr>
        </p:nvSpPr>
        <p:spPr>
          <a:xfrm>
            <a:off x="1981200" y="533400"/>
            <a:ext cx="2895600" cy="2171700"/>
          </a:xfrm>
          <a:ln/>
        </p:spPr>
      </p:sp>
      <p:sp>
        <p:nvSpPr>
          <p:cNvPr id="51203" name="Rectangle 3"/>
          <p:cNvSpPr>
            <a:spLocks noGrp="1" noChangeArrowheads="1"/>
          </p:cNvSpPr>
          <p:nvPr>
            <p:ph type="body" idx="1"/>
          </p:nvPr>
        </p:nvSpPr>
        <p:spPr>
          <a:xfrm>
            <a:off x="228600" y="2819400"/>
            <a:ext cx="6400800" cy="5638800"/>
          </a:xfrm>
        </p:spPr>
        <p:txBody>
          <a:bodyPr/>
          <a:lstStyle/>
          <a:p>
            <a:r>
              <a:rPr lang="es-ES" noProof="1"/>
              <a:t>In multicellular life forms, cells of similar type combine to form tissues, which perform a particular function. For example, nervous tissue is composed of nerve cells, and a variety of supporting cells. Various tissue types combine to form a structural unit called an organ (for example, the brain, which contains nervous tissue, connective tissue, and blood). Several organs that collectively perform a single function are called an organ system; for example, together the brain, spinal cord, sense organs, and nerves form the nervous system. All the organ systems functioning cooperatively make up an individual living thing, the organism.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58E548-CCF4-4E26-9654-7A55F440D385}" type="slidenum">
              <a:rPr lang="es-ES"/>
              <a:pPr/>
              <a:t>9</a:t>
            </a:fld>
            <a:endParaRPr lang="es-ES"/>
          </a:p>
        </p:txBody>
      </p:sp>
      <p:sp>
        <p:nvSpPr>
          <p:cNvPr id="53250" name="Rectangle 2"/>
          <p:cNvSpPr>
            <a:spLocks noRot="1" noChangeArrowheads="1" noTextEdit="1"/>
          </p:cNvSpPr>
          <p:nvPr>
            <p:ph type="sldImg"/>
          </p:nvPr>
        </p:nvSpPr>
        <p:spPr>
          <a:xfrm>
            <a:off x="1981200" y="533400"/>
            <a:ext cx="2895600" cy="2171700"/>
          </a:xfrm>
          <a:ln/>
        </p:spPr>
      </p:sp>
      <p:sp>
        <p:nvSpPr>
          <p:cNvPr id="53251" name="Rectangle 3"/>
          <p:cNvSpPr>
            <a:spLocks noGrp="1" noChangeArrowheads="1"/>
          </p:cNvSpPr>
          <p:nvPr>
            <p:ph type="body" idx="1"/>
          </p:nvPr>
        </p:nvSpPr>
        <p:spPr>
          <a:xfrm>
            <a:off x="228600" y="2819400"/>
            <a:ext cx="6400800" cy="5638800"/>
          </a:xfrm>
        </p:spPr>
        <p:txBody>
          <a:bodyPr/>
          <a:lstStyle/>
          <a:p>
            <a:r>
              <a:rPr lang="es-ES" noProof="1"/>
              <a:t>Beyond individual organisms are broader levels of organization. A group of very similar, potentially interbreeding organisms constitutes a species. Members of the same species that live in a given area are considered a population. Populations of several species living and interacting in the same area form a community. A community plus its nonliving environment, including land, water, and atmosphere, constitute an ecosystem. Finally, the entire surface region of Earth inhabited by living things (but including the nonliving components) is called the biosphere.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685800" y="685800"/>
            <a:ext cx="7772400" cy="2127250"/>
          </a:xfrm>
        </p:spPr>
        <p:txBody>
          <a:bodyPr/>
          <a:lstStyle>
            <a:lvl1pPr algn="ctr">
              <a:defRPr sz="5800"/>
            </a:lvl1pPr>
          </a:lstStyle>
          <a:p>
            <a:r>
              <a:rPr lang="es-ES"/>
              <a:t>Haga clic para cambiar el estilo de título	</a:t>
            </a:r>
          </a:p>
        </p:txBody>
      </p:sp>
      <p:sp>
        <p:nvSpPr>
          <p:cNvPr id="8294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s-ES"/>
              <a:t>Haga clic para modificar el estilo de subtítulo del patrón</a:t>
            </a:r>
          </a:p>
        </p:txBody>
      </p:sp>
      <p:sp>
        <p:nvSpPr>
          <p:cNvPr id="82948" name="Rectangle 4"/>
          <p:cNvSpPr>
            <a:spLocks noGrp="1" noChangeArrowheads="1"/>
          </p:cNvSpPr>
          <p:nvPr>
            <p:ph type="dt" sz="half" idx="2"/>
          </p:nvPr>
        </p:nvSpPr>
        <p:spPr/>
        <p:txBody>
          <a:bodyPr/>
          <a:lstStyle>
            <a:lvl1pPr>
              <a:defRPr/>
            </a:lvl1pPr>
          </a:lstStyle>
          <a:p>
            <a:endParaRPr lang="es-ES"/>
          </a:p>
        </p:txBody>
      </p:sp>
      <p:sp>
        <p:nvSpPr>
          <p:cNvPr id="82949" name="Rectangle 5"/>
          <p:cNvSpPr>
            <a:spLocks noGrp="1" noChangeArrowheads="1"/>
          </p:cNvSpPr>
          <p:nvPr>
            <p:ph type="ftr" sz="quarter" idx="3"/>
          </p:nvPr>
        </p:nvSpPr>
        <p:spPr/>
        <p:txBody>
          <a:bodyPr/>
          <a:lstStyle>
            <a:lvl1pPr>
              <a:defRPr/>
            </a:lvl1pPr>
          </a:lstStyle>
          <a:p>
            <a:endParaRPr lang="es-ES"/>
          </a:p>
        </p:txBody>
      </p:sp>
      <p:sp>
        <p:nvSpPr>
          <p:cNvPr id="82950" name="Rectangle 6"/>
          <p:cNvSpPr>
            <a:spLocks noGrp="1" noChangeArrowheads="1"/>
          </p:cNvSpPr>
          <p:nvPr>
            <p:ph type="sldNum" sz="quarter" idx="4"/>
          </p:nvPr>
        </p:nvSpPr>
        <p:spPr/>
        <p:txBody>
          <a:bodyPr/>
          <a:lstStyle>
            <a:lvl1pPr>
              <a:defRPr/>
            </a:lvl1pPr>
          </a:lstStyle>
          <a:p>
            <a:fld id="{0F8DC079-B029-4BC6-A2C4-0F0C8A8D5E37}" type="slidenum">
              <a:rPr lang="es-ES"/>
              <a:pPr/>
              <a:t>‹Nº›</a:t>
            </a:fld>
            <a:endParaRPr lang="es-ES"/>
          </a:p>
        </p:txBody>
      </p:sp>
      <p:grpSp>
        <p:nvGrpSpPr>
          <p:cNvPr id="82951" name="Group 7"/>
          <p:cNvGrpSpPr>
            <a:grpSpLocks/>
          </p:cNvGrpSpPr>
          <p:nvPr/>
        </p:nvGrpSpPr>
        <p:grpSpPr bwMode="auto">
          <a:xfrm>
            <a:off x="228600" y="2889250"/>
            <a:ext cx="8610600" cy="201613"/>
            <a:chOff x="144" y="1680"/>
            <a:chExt cx="5424" cy="144"/>
          </a:xfrm>
        </p:grpSpPr>
        <p:sp>
          <p:nvSpPr>
            <p:cNvPr id="82952"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endParaRPr lang="es-ES"/>
            </a:p>
          </p:txBody>
        </p:sp>
        <p:sp>
          <p:nvSpPr>
            <p:cNvPr id="82953"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endParaRPr lang="es-ES"/>
            </a:p>
          </p:txBody>
        </p:sp>
        <p:sp>
          <p:nvSpPr>
            <p:cNvPr id="82954"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endParaRPr lang="es-ES"/>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99E8D71-CC01-45A0-9675-571EF0ED5821}"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8A2DF8B-42CC-430A-BB55-E53AD1F46445}"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4648200" y="1600200"/>
            <a:ext cx="4038600" cy="4530725"/>
          </a:xfrm>
        </p:spPr>
        <p:txBody>
          <a:bodyPr/>
          <a:lstStyle/>
          <a:p>
            <a:endParaRPr lang="es-ES"/>
          </a:p>
        </p:txBody>
      </p:sp>
      <p:sp>
        <p:nvSpPr>
          <p:cNvPr id="5" name="4 Marcador de fecha"/>
          <p:cNvSpPr>
            <a:spLocks noGrp="1"/>
          </p:cNvSpPr>
          <p:nvPr>
            <p:ph type="dt" sz="half" idx="10"/>
          </p:nvPr>
        </p:nvSpPr>
        <p:spPr>
          <a:xfrm>
            <a:off x="457200" y="6248400"/>
            <a:ext cx="21336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8400"/>
            <a:ext cx="2133600" cy="457200"/>
          </a:xfrm>
        </p:spPr>
        <p:txBody>
          <a:bodyPr/>
          <a:lstStyle>
            <a:lvl1pPr>
              <a:defRPr/>
            </a:lvl1pPr>
          </a:lstStyle>
          <a:p>
            <a:fld id="{7D74AFDB-A49F-459C-A152-43829B884D6B}"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57200" y="3941763"/>
            <a:ext cx="4038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half" idx="3"/>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8400"/>
            <a:ext cx="2133600" cy="457200"/>
          </a:xfrm>
        </p:spPr>
        <p:txBody>
          <a:bodyPr/>
          <a:lstStyle>
            <a:lvl1pPr>
              <a:defRPr/>
            </a:lvl1pPr>
          </a:lstStyle>
          <a:p>
            <a:endParaRPr lang="es-ES"/>
          </a:p>
        </p:txBody>
      </p:sp>
      <p:sp>
        <p:nvSpPr>
          <p:cNvPr id="7" name="6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6553200" y="6248400"/>
            <a:ext cx="2133600" cy="457200"/>
          </a:xfrm>
        </p:spPr>
        <p:txBody>
          <a:bodyPr/>
          <a:lstStyle>
            <a:lvl1pPr>
              <a:defRPr/>
            </a:lvl1pPr>
          </a:lstStyle>
          <a:p>
            <a:fld id="{8B630B88-BF85-4206-B8AC-535C401BE60E}"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D14FA354-C3CF-4B0E-A6CC-6706D9913478}"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5ACA470-46D2-48B3-B5E6-92E5887BEEA4}"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C7E69B37-9165-4453-B1A2-13CDF66A6C75}"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2352EEC7-DCE5-4B6C-836B-F97BC26110E6}"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6CC7EAF6-A0DF-4A32-8EFA-08BD58E7AA7F}"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39484810-85AD-4929-A799-2D65264021D5}"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780D84F6-CAE3-4544-91E2-B88D0A66683E}"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B73AD14E-ACC5-4E69-87F9-29282677DF56}"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8192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8192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s-ES"/>
          </a:p>
        </p:txBody>
      </p:sp>
      <p:sp>
        <p:nvSpPr>
          <p:cNvPr id="819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s-ES"/>
          </a:p>
        </p:txBody>
      </p:sp>
      <p:sp>
        <p:nvSpPr>
          <p:cNvPr id="8192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2C1301B9-9938-4D83-996F-F2694F98F27B}" type="slidenum">
              <a:rPr lang="es-ES"/>
              <a:pPr/>
              <a:t>‹Nº›</a:t>
            </a:fld>
            <a:endParaRPr lang="es-ES"/>
          </a:p>
        </p:txBody>
      </p:sp>
      <p:sp>
        <p:nvSpPr>
          <p:cNvPr id="81927"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endParaRPr lang="es-ES" sz="2400">
              <a:latin typeface="Times New Roman" pitchFamily="18" charset="0"/>
            </a:endParaRPr>
          </a:p>
        </p:txBody>
      </p:sp>
      <p:sp>
        <p:nvSpPr>
          <p:cNvPr id="81928"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endParaRPr lang="es-ES"/>
          </a:p>
        </p:txBody>
      </p:sp>
      <p:sp>
        <p:nvSpPr>
          <p:cNvPr id="81929"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endParaRPr lang="es-ES" sz="2400">
              <a:latin typeface="Times New Roman" pitchFamily="18" charset="0"/>
            </a:endParaRPr>
          </a:p>
        </p:txBody>
      </p:sp>
      <p:sp>
        <p:nvSpPr>
          <p:cNvPr id="81930"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endParaRPr lang="es-E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Garamond" pitchFamily="18" charset="0"/>
        </a:defRPr>
      </a:lvl2pPr>
      <a:lvl3pPr algn="l" rtl="0" fontAlgn="base">
        <a:spcBef>
          <a:spcPct val="0"/>
        </a:spcBef>
        <a:spcAft>
          <a:spcPct val="0"/>
        </a:spcAft>
        <a:defRPr sz="4400">
          <a:solidFill>
            <a:schemeClr val="tx2"/>
          </a:solidFill>
          <a:latin typeface="Garamond" pitchFamily="18" charset="0"/>
        </a:defRPr>
      </a:lvl3pPr>
      <a:lvl4pPr algn="l" rtl="0" fontAlgn="base">
        <a:spcBef>
          <a:spcPct val="0"/>
        </a:spcBef>
        <a:spcAft>
          <a:spcPct val="0"/>
        </a:spcAft>
        <a:defRPr sz="4400">
          <a:solidFill>
            <a:schemeClr val="tx2"/>
          </a:solidFill>
          <a:latin typeface="Garamond" pitchFamily="18" charset="0"/>
        </a:defRPr>
      </a:lvl4pPr>
      <a:lvl5pPr algn="l" rtl="0" fontAlgn="base">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750" y="260350"/>
            <a:ext cx="7993063" cy="868363"/>
          </a:xfrm>
        </p:spPr>
        <p:txBody>
          <a:bodyPr/>
          <a:lstStyle/>
          <a:p>
            <a:pPr algn="ctr"/>
            <a:r>
              <a:rPr lang="es-ES" sz="4000">
                <a:latin typeface="Arial" charset="0"/>
              </a:rPr>
              <a:t>¿QUÉ ES LA VIDA?</a:t>
            </a:r>
          </a:p>
        </p:txBody>
      </p:sp>
      <p:pic>
        <p:nvPicPr>
          <p:cNvPr id="5124" name="Picture 4" descr="vida acuatica"/>
          <p:cNvPicPr>
            <a:picLocks noChangeAspect="1" noChangeArrowheads="1"/>
          </p:cNvPicPr>
          <p:nvPr/>
        </p:nvPicPr>
        <p:blipFill>
          <a:blip r:embed="rId2"/>
          <a:srcRect/>
          <a:stretch>
            <a:fillRect/>
          </a:stretch>
        </p:blipFill>
        <p:spPr bwMode="auto">
          <a:xfrm>
            <a:off x="1403350" y="1628775"/>
            <a:ext cx="6408738" cy="494665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684213" y="1484313"/>
            <a:ext cx="8229600" cy="5040312"/>
          </a:xfrm>
        </p:spPr>
        <p:txBody>
          <a:bodyPr/>
          <a:lstStyle/>
          <a:p>
            <a:pPr>
              <a:buFont typeface="Wingdings" pitchFamily="2" charset="2"/>
              <a:buNone/>
            </a:pPr>
            <a:endParaRPr lang="es-ES"/>
          </a:p>
        </p:txBody>
      </p:sp>
      <p:pic>
        <p:nvPicPr>
          <p:cNvPr id="105476" name="Picture 4" descr="Organización ecológica"/>
          <p:cNvPicPr>
            <a:picLocks noChangeAspect="1" noChangeArrowheads="1"/>
          </p:cNvPicPr>
          <p:nvPr/>
        </p:nvPicPr>
        <p:blipFill>
          <a:blip r:embed="rId2"/>
          <a:srcRect/>
          <a:stretch>
            <a:fillRect/>
          </a:stretch>
        </p:blipFill>
        <p:spPr bwMode="auto">
          <a:xfrm>
            <a:off x="1187450" y="1484313"/>
            <a:ext cx="6985000" cy="502443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60" name="Rectangle 16"/>
          <p:cNvSpPr>
            <a:spLocks noGrp="1" noChangeArrowheads="1"/>
          </p:cNvSpPr>
          <p:nvPr>
            <p:ph type="body" sz="half" idx="1"/>
          </p:nvPr>
        </p:nvSpPr>
        <p:spPr>
          <a:xfrm>
            <a:off x="179388" y="1484313"/>
            <a:ext cx="4537075" cy="5184775"/>
          </a:xfrm>
        </p:spPr>
        <p:txBody>
          <a:bodyPr/>
          <a:lstStyle/>
          <a:p>
            <a:pPr>
              <a:lnSpc>
                <a:spcPct val="80000"/>
              </a:lnSpc>
              <a:buFont typeface="Wingdings" pitchFamily="2" charset="2"/>
              <a:buNone/>
            </a:pPr>
            <a:endParaRPr lang="en-US" sz="2400"/>
          </a:p>
          <a:p>
            <a:pPr>
              <a:lnSpc>
                <a:spcPct val="80000"/>
              </a:lnSpc>
              <a:buFont typeface="Wingdings" pitchFamily="2" charset="2"/>
              <a:buNone/>
            </a:pPr>
            <a:endParaRPr lang="en-US" sz="2400"/>
          </a:p>
          <a:p>
            <a:pPr>
              <a:lnSpc>
                <a:spcPct val="80000"/>
              </a:lnSpc>
              <a:buFont typeface="Wingdings" pitchFamily="2" charset="2"/>
              <a:buNone/>
            </a:pPr>
            <a:endParaRPr lang="en-US" sz="2400"/>
          </a:p>
          <a:p>
            <a:pPr>
              <a:lnSpc>
                <a:spcPct val="80000"/>
              </a:lnSpc>
              <a:buFont typeface="Wingdings" pitchFamily="2" charset="2"/>
              <a:buNone/>
            </a:pPr>
            <a:endParaRPr lang="en-US" sz="2400"/>
          </a:p>
          <a:p>
            <a:pPr>
              <a:lnSpc>
                <a:spcPct val="80000"/>
              </a:lnSpc>
              <a:buFont typeface="Wingdings" pitchFamily="2" charset="2"/>
              <a:buNone/>
            </a:pPr>
            <a:endParaRPr lang="en-US" sz="2400"/>
          </a:p>
          <a:p>
            <a:pPr>
              <a:lnSpc>
                <a:spcPct val="80000"/>
              </a:lnSpc>
              <a:buFont typeface="Wingdings" pitchFamily="2" charset="2"/>
              <a:buNone/>
            </a:pPr>
            <a:endParaRPr lang="en-US" sz="2400"/>
          </a:p>
          <a:p>
            <a:pPr>
              <a:lnSpc>
                <a:spcPct val="80000"/>
              </a:lnSpc>
              <a:buFont typeface="Wingdings" pitchFamily="2" charset="2"/>
              <a:buNone/>
            </a:pPr>
            <a:endParaRPr lang="en-US" sz="2400"/>
          </a:p>
          <a:p>
            <a:pPr>
              <a:lnSpc>
                <a:spcPct val="80000"/>
              </a:lnSpc>
              <a:buFont typeface="Wingdings" pitchFamily="2" charset="2"/>
              <a:buNone/>
            </a:pPr>
            <a:endParaRPr lang="en-US" sz="2000">
              <a:latin typeface="Arial" charset="0"/>
            </a:endParaRPr>
          </a:p>
          <a:p>
            <a:pPr>
              <a:lnSpc>
                <a:spcPct val="80000"/>
              </a:lnSpc>
              <a:buFont typeface="Wingdings" pitchFamily="2" charset="2"/>
              <a:buNone/>
            </a:pPr>
            <a:r>
              <a:rPr lang="en-US" sz="2000">
                <a:latin typeface="Arial" charset="0"/>
              </a:rPr>
              <a:t>	</a:t>
            </a:r>
          </a:p>
          <a:p>
            <a:pPr algn="ctr">
              <a:lnSpc>
                <a:spcPct val="80000"/>
              </a:lnSpc>
              <a:buFont typeface="Wingdings" pitchFamily="2" charset="2"/>
              <a:buNone/>
            </a:pPr>
            <a:endParaRPr lang="en-US" sz="2400">
              <a:latin typeface="Arial" charset="0"/>
            </a:endParaRPr>
          </a:p>
          <a:p>
            <a:pPr algn="ctr">
              <a:lnSpc>
                <a:spcPct val="80000"/>
              </a:lnSpc>
              <a:buFont typeface="Wingdings" pitchFamily="2" charset="2"/>
              <a:buNone/>
            </a:pPr>
            <a:endParaRPr lang="en-US" sz="1800">
              <a:latin typeface="Arial" charset="0"/>
            </a:endParaRPr>
          </a:p>
          <a:p>
            <a:pPr>
              <a:lnSpc>
                <a:spcPct val="80000"/>
              </a:lnSpc>
              <a:buFont typeface="Wingdings" pitchFamily="2" charset="2"/>
              <a:buNone/>
            </a:pPr>
            <a:r>
              <a:rPr lang="en-US" sz="1800">
                <a:latin typeface="Arial" charset="0"/>
              </a:rPr>
              <a:t>	El término </a:t>
            </a:r>
            <a:r>
              <a:rPr lang="en-US" sz="1800" b="1" i="1">
                <a:latin typeface="Arial" charset="0"/>
              </a:rPr>
              <a:t>Ökologie</a:t>
            </a:r>
            <a:r>
              <a:rPr lang="en-US" sz="1800">
                <a:latin typeface="Arial" charset="0"/>
              </a:rPr>
              <a:t> está compuesto por las palabras griegas </a:t>
            </a:r>
            <a:r>
              <a:rPr lang="en-US" sz="1800" b="1" i="1">
                <a:latin typeface="Arial" charset="0"/>
              </a:rPr>
              <a:t>oikos</a:t>
            </a:r>
            <a:r>
              <a:rPr lang="en-US" sz="1800">
                <a:latin typeface="Arial" charset="0"/>
              </a:rPr>
              <a:t> (casa, vivienda, hogar) y </a:t>
            </a:r>
            <a:r>
              <a:rPr lang="en-US" sz="1800" b="1" i="1">
                <a:latin typeface="Arial" charset="0"/>
              </a:rPr>
              <a:t>logos</a:t>
            </a:r>
            <a:r>
              <a:rPr lang="en-US" sz="1800">
                <a:latin typeface="Arial" charset="0"/>
              </a:rPr>
              <a:t> (estudio o tratado), por ello </a:t>
            </a:r>
            <a:r>
              <a:rPr lang="en-US" sz="1800" i="1">
                <a:latin typeface="Arial" charset="0"/>
              </a:rPr>
              <a:t>Ecología</a:t>
            </a:r>
            <a:r>
              <a:rPr lang="en-US" sz="1800">
                <a:latin typeface="Arial" charset="0"/>
              </a:rPr>
              <a:t> significa "el estudio de los hogares".</a:t>
            </a:r>
          </a:p>
        </p:txBody>
      </p:sp>
      <p:sp>
        <p:nvSpPr>
          <p:cNvPr id="108561" name="Rectangle 17"/>
          <p:cNvSpPr>
            <a:spLocks noGrp="1" noChangeArrowheads="1"/>
          </p:cNvSpPr>
          <p:nvPr>
            <p:ph type="body" sz="half" idx="2"/>
          </p:nvPr>
        </p:nvSpPr>
        <p:spPr>
          <a:xfrm>
            <a:off x="4643438" y="2133600"/>
            <a:ext cx="4500562" cy="3960813"/>
          </a:xfrm>
        </p:spPr>
        <p:txBody>
          <a:bodyPr/>
          <a:lstStyle/>
          <a:p>
            <a:pPr>
              <a:lnSpc>
                <a:spcPct val="80000"/>
              </a:lnSpc>
            </a:pPr>
            <a:r>
              <a:rPr lang="en-US" sz="2000">
                <a:latin typeface="Arial" charset="0"/>
              </a:rPr>
              <a:t>Un ecosistema está formado de factores bióticos y abióticos.</a:t>
            </a:r>
          </a:p>
          <a:p>
            <a:pPr>
              <a:lnSpc>
                <a:spcPct val="80000"/>
              </a:lnSpc>
            </a:pPr>
            <a:endParaRPr lang="en-US" sz="2000">
              <a:latin typeface="Arial" charset="0"/>
            </a:endParaRPr>
          </a:p>
          <a:p>
            <a:pPr>
              <a:lnSpc>
                <a:spcPct val="80000"/>
              </a:lnSpc>
            </a:pPr>
            <a:r>
              <a:rPr lang="en-US" sz="2000">
                <a:latin typeface="Arial" charset="0"/>
              </a:rPr>
              <a:t>Todos los organismos que viven juntos e interactúan entre sí, conforman los factores </a:t>
            </a:r>
            <a:r>
              <a:rPr lang="en-US" sz="2000" b="1">
                <a:latin typeface="Arial" charset="0"/>
              </a:rPr>
              <a:t>bióticos</a:t>
            </a:r>
            <a:r>
              <a:rPr lang="en-US" sz="2000">
                <a:latin typeface="Arial" charset="0"/>
              </a:rPr>
              <a:t>.</a:t>
            </a:r>
          </a:p>
          <a:p>
            <a:pPr>
              <a:lnSpc>
                <a:spcPct val="80000"/>
              </a:lnSpc>
            </a:pPr>
            <a:endParaRPr lang="en-US" sz="2000">
              <a:latin typeface="Arial" charset="0"/>
            </a:endParaRPr>
          </a:p>
          <a:p>
            <a:pPr>
              <a:lnSpc>
                <a:spcPct val="80000"/>
              </a:lnSpc>
            </a:pPr>
            <a:r>
              <a:rPr lang="en-US" sz="2000">
                <a:latin typeface="Arial" charset="0"/>
              </a:rPr>
              <a:t>Los componentes </a:t>
            </a:r>
            <a:r>
              <a:rPr lang="en-US" sz="2000" b="1">
                <a:latin typeface="Arial" charset="0"/>
              </a:rPr>
              <a:t>abióticos</a:t>
            </a:r>
            <a:r>
              <a:rPr lang="en-US" sz="2000">
                <a:latin typeface="Arial" charset="0"/>
              </a:rPr>
              <a:t> consisten en los factores no vivientes como el agua, el suelo, la luz y la temperatura.</a:t>
            </a:r>
          </a:p>
        </p:txBody>
      </p:sp>
      <p:pic>
        <p:nvPicPr>
          <p:cNvPr id="108562" name="Picture 18" descr="ECOSISTEMA I"/>
          <p:cNvPicPr>
            <a:picLocks noChangeAspect="1" noChangeArrowheads="1"/>
          </p:cNvPicPr>
          <p:nvPr/>
        </p:nvPicPr>
        <p:blipFill>
          <a:blip r:embed="rId2"/>
          <a:srcRect/>
          <a:stretch>
            <a:fillRect/>
          </a:stretch>
        </p:blipFill>
        <p:spPr bwMode="auto">
          <a:xfrm>
            <a:off x="539750" y="1844675"/>
            <a:ext cx="4032250" cy="2927350"/>
          </a:xfrm>
          <a:prstGeom prst="rect">
            <a:avLst/>
          </a:prstGeom>
          <a:noFill/>
        </p:spPr>
      </p:pic>
      <p:sp>
        <p:nvSpPr>
          <p:cNvPr id="108563" name="Rectangle 19"/>
          <p:cNvSpPr>
            <a:spLocks noGrp="1" noChangeArrowheads="1"/>
          </p:cNvSpPr>
          <p:nvPr>
            <p:ph type="title"/>
          </p:nvPr>
        </p:nvSpPr>
        <p:spPr>
          <a:xfrm>
            <a:off x="430213" y="333375"/>
            <a:ext cx="8713787" cy="865188"/>
          </a:xfrm>
        </p:spPr>
        <p:txBody>
          <a:bodyPr/>
          <a:lstStyle/>
          <a:p>
            <a:r>
              <a:rPr lang="en-US" sz="2300">
                <a:solidFill>
                  <a:schemeClr val="tx1"/>
                </a:solidFill>
                <a:latin typeface="Arial" charset="0"/>
              </a:rPr>
              <a:t>La </a:t>
            </a:r>
            <a:r>
              <a:rPr lang="en-US" sz="2300" b="1">
                <a:solidFill>
                  <a:schemeClr val="tx1"/>
                </a:solidFill>
                <a:latin typeface="Arial" charset="0"/>
              </a:rPr>
              <a:t>ecología</a:t>
            </a:r>
            <a:r>
              <a:rPr lang="en-US" sz="2300">
                <a:solidFill>
                  <a:schemeClr val="tx1"/>
                </a:solidFill>
                <a:latin typeface="Arial" charset="0"/>
              </a:rPr>
              <a:t> es el estudio de las interacciones de los organismos en el medio donde se desarrollan.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68313" y="333375"/>
            <a:ext cx="8229600" cy="725488"/>
          </a:xfrm>
        </p:spPr>
        <p:txBody>
          <a:bodyPr/>
          <a:lstStyle/>
          <a:p>
            <a:pPr algn="ctr"/>
            <a:r>
              <a:rPr lang="es-ES" sz="4000">
                <a:latin typeface="Arial" charset="0"/>
              </a:rPr>
              <a:t>El crecimiento</a:t>
            </a:r>
          </a:p>
        </p:txBody>
      </p:sp>
      <p:sp>
        <p:nvSpPr>
          <p:cNvPr id="56323" name="Rectangle 3"/>
          <p:cNvSpPr>
            <a:spLocks noGrp="1" noChangeArrowheads="1"/>
          </p:cNvSpPr>
          <p:nvPr>
            <p:ph type="body" sz="half" idx="1"/>
          </p:nvPr>
        </p:nvSpPr>
        <p:spPr>
          <a:xfrm>
            <a:off x="250825" y="1700213"/>
            <a:ext cx="4392613" cy="4708525"/>
          </a:xfrm>
        </p:spPr>
        <p:txBody>
          <a:bodyPr/>
          <a:lstStyle/>
          <a:p>
            <a:pPr>
              <a:lnSpc>
                <a:spcPct val="90000"/>
              </a:lnSpc>
            </a:pPr>
            <a:r>
              <a:rPr lang="es-ES" sz="2000"/>
              <a:t>El crecimiento es un aumento en la masa viviente.</a:t>
            </a:r>
          </a:p>
          <a:p>
            <a:pPr>
              <a:lnSpc>
                <a:spcPct val="90000"/>
              </a:lnSpc>
            </a:pPr>
            <a:endParaRPr lang="es-ES" sz="2000"/>
          </a:p>
          <a:p>
            <a:pPr>
              <a:lnSpc>
                <a:spcPct val="90000"/>
              </a:lnSpc>
            </a:pPr>
            <a:r>
              <a:rPr lang="es-ES" sz="2000"/>
              <a:t>Los seres vivientes pueden crecer al aumentar la masa de sus células individuales o al aumentar el número total de sus células, ambas situaciones se presentan en los organismos pluricelulares.</a:t>
            </a:r>
          </a:p>
          <a:p>
            <a:pPr>
              <a:lnSpc>
                <a:spcPct val="90000"/>
              </a:lnSpc>
            </a:pPr>
            <a:endParaRPr lang="es-ES" sz="2000"/>
          </a:p>
          <a:p>
            <a:pPr>
              <a:lnSpc>
                <a:spcPct val="90000"/>
              </a:lnSpc>
            </a:pPr>
            <a:r>
              <a:rPr lang="es-ES" sz="2000"/>
              <a:t>Los organismos unicelulares como tienen una sola célula, crecen aumentando la masa celular.</a:t>
            </a:r>
          </a:p>
        </p:txBody>
      </p:sp>
      <p:sp>
        <p:nvSpPr>
          <p:cNvPr id="56331" name="Rectangle 11"/>
          <p:cNvSpPr>
            <a:spLocks noGrp="1" noChangeArrowheads="1"/>
          </p:cNvSpPr>
          <p:nvPr>
            <p:ph type="body" sz="half" idx="2"/>
          </p:nvPr>
        </p:nvSpPr>
        <p:spPr>
          <a:xfrm>
            <a:off x="4787900" y="1484313"/>
            <a:ext cx="4183063" cy="5141912"/>
          </a:xfrm>
        </p:spPr>
        <p:txBody>
          <a:bodyPr/>
          <a:lstStyle/>
          <a:p>
            <a:r>
              <a:rPr lang="es-ES" sz="2000">
                <a:latin typeface="Arial" charset="0"/>
              </a:rPr>
              <a:t>El crecimiento de los seres vivos dependen de la materia prima que obtengan del ambiente.</a:t>
            </a:r>
          </a:p>
          <a:p>
            <a:endParaRPr lang="es-ES" sz="2000">
              <a:latin typeface="Arial" charset="0"/>
            </a:endParaRPr>
          </a:p>
          <a:p>
            <a:endParaRPr lang="es-ES" sz="2000">
              <a:latin typeface="Arial" charset="0"/>
            </a:endParaRPr>
          </a:p>
          <a:p>
            <a:endParaRPr lang="es-ES" sz="2000">
              <a:latin typeface="Arial" charset="0"/>
            </a:endParaRPr>
          </a:p>
          <a:p>
            <a:endParaRPr lang="es-ES" sz="2000">
              <a:latin typeface="Arial" charset="0"/>
            </a:endParaRPr>
          </a:p>
          <a:p>
            <a:r>
              <a:rPr lang="es-ES" sz="2000">
                <a:latin typeface="Arial" charset="0"/>
              </a:rPr>
              <a:t>La transformación de esa materia prima en masa celular se le llama </a:t>
            </a:r>
            <a:r>
              <a:rPr lang="es-ES" sz="2000" b="1">
                <a:latin typeface="Arial" charset="0"/>
              </a:rPr>
              <a:t>asimilación</a:t>
            </a:r>
            <a:r>
              <a:rPr lang="es-ES" sz="2000">
                <a:latin typeface="Arial" charset="0"/>
              </a:rPr>
              <a:t>.</a:t>
            </a:r>
          </a:p>
          <a:p>
            <a:endParaRPr lang="es-ES" sz="2000">
              <a:latin typeface="Arial" charset="0"/>
            </a:endParaRPr>
          </a:p>
          <a:p>
            <a:r>
              <a:rPr lang="es-ES" sz="2000">
                <a:latin typeface="Arial" charset="0"/>
              </a:rPr>
              <a:t>A partir de la asimilación ocurre el crecimiento en los seres vivientes.</a:t>
            </a:r>
          </a:p>
        </p:txBody>
      </p:sp>
      <p:pic>
        <p:nvPicPr>
          <p:cNvPr id="56332" name="Picture 12" descr="ameba-alimentacion"/>
          <p:cNvPicPr>
            <a:picLocks noChangeAspect="1" noChangeArrowheads="1"/>
          </p:cNvPicPr>
          <p:nvPr/>
        </p:nvPicPr>
        <p:blipFill>
          <a:blip r:embed="rId2"/>
          <a:srcRect/>
          <a:stretch>
            <a:fillRect/>
          </a:stretch>
        </p:blipFill>
        <p:spPr bwMode="auto">
          <a:xfrm>
            <a:off x="5651500" y="2924175"/>
            <a:ext cx="622300" cy="1050925"/>
          </a:xfrm>
          <a:prstGeom prst="rect">
            <a:avLst/>
          </a:prstGeom>
          <a:noFill/>
        </p:spPr>
      </p:pic>
      <p:pic>
        <p:nvPicPr>
          <p:cNvPr id="56333" name="Picture 13" descr="caterpilar-alimentación"/>
          <p:cNvPicPr>
            <a:picLocks noChangeAspect="1" noChangeArrowheads="1"/>
          </p:cNvPicPr>
          <p:nvPr/>
        </p:nvPicPr>
        <p:blipFill>
          <a:blip r:embed="rId3"/>
          <a:srcRect/>
          <a:stretch>
            <a:fillRect/>
          </a:stretch>
        </p:blipFill>
        <p:spPr bwMode="auto">
          <a:xfrm>
            <a:off x="6877050" y="2852738"/>
            <a:ext cx="1800225" cy="11969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468313" y="260350"/>
            <a:ext cx="8229600" cy="779463"/>
          </a:xfrm>
        </p:spPr>
        <p:txBody>
          <a:bodyPr/>
          <a:lstStyle/>
          <a:p>
            <a:pPr algn="ctr"/>
            <a:r>
              <a:rPr lang="es-ES" sz="4000">
                <a:latin typeface="Arial" charset="0"/>
              </a:rPr>
              <a:t>La reproducción</a:t>
            </a:r>
          </a:p>
        </p:txBody>
      </p:sp>
      <p:sp>
        <p:nvSpPr>
          <p:cNvPr id="15365" name="Rectangle 5"/>
          <p:cNvSpPr>
            <a:spLocks noGrp="1" noChangeArrowheads="1"/>
          </p:cNvSpPr>
          <p:nvPr>
            <p:ph type="body" sz="half" idx="1"/>
          </p:nvPr>
        </p:nvSpPr>
        <p:spPr>
          <a:xfrm>
            <a:off x="250825" y="1989138"/>
            <a:ext cx="4249738" cy="3816350"/>
          </a:xfrm>
        </p:spPr>
        <p:txBody>
          <a:bodyPr/>
          <a:lstStyle/>
          <a:p>
            <a:pPr>
              <a:lnSpc>
                <a:spcPct val="90000"/>
              </a:lnSpc>
            </a:pPr>
            <a:r>
              <a:rPr lang="es-ES" sz="2000">
                <a:latin typeface="Arial" charset="0"/>
              </a:rPr>
              <a:t>La reproducción es el proceso mediante el cual se producen nuevos individuos.</a:t>
            </a:r>
          </a:p>
          <a:p>
            <a:pPr>
              <a:lnSpc>
                <a:spcPct val="90000"/>
              </a:lnSpc>
            </a:pPr>
            <a:endParaRPr lang="es-ES" sz="2000">
              <a:latin typeface="Arial" charset="0"/>
            </a:endParaRPr>
          </a:p>
          <a:p>
            <a:pPr>
              <a:lnSpc>
                <a:spcPct val="90000"/>
              </a:lnSpc>
            </a:pPr>
            <a:r>
              <a:rPr lang="es-ES" sz="2000">
                <a:latin typeface="Arial" charset="0"/>
              </a:rPr>
              <a:t>La reproducción no es necesaria para la supervivencia individual pero si para la supervivencia del grupo (extinción).</a:t>
            </a:r>
          </a:p>
          <a:p>
            <a:pPr>
              <a:lnSpc>
                <a:spcPct val="90000"/>
              </a:lnSpc>
            </a:pPr>
            <a:endParaRPr lang="es-ES" sz="2400">
              <a:latin typeface="Arial" charset="0"/>
            </a:endParaRPr>
          </a:p>
          <a:p>
            <a:pPr>
              <a:lnSpc>
                <a:spcPct val="90000"/>
              </a:lnSpc>
            </a:pPr>
            <a:r>
              <a:rPr lang="es-ES" sz="2000">
                <a:latin typeface="Arial" charset="0"/>
              </a:rPr>
              <a:t>La reproducción puede ser asexual o sexual. </a:t>
            </a:r>
          </a:p>
        </p:txBody>
      </p:sp>
      <p:sp>
        <p:nvSpPr>
          <p:cNvPr id="15372" name="Rectangle 12"/>
          <p:cNvSpPr>
            <a:spLocks noGrp="1" noChangeArrowheads="1"/>
          </p:cNvSpPr>
          <p:nvPr>
            <p:ph type="body" sz="half" idx="2"/>
          </p:nvPr>
        </p:nvSpPr>
        <p:spPr>
          <a:xfrm>
            <a:off x="4643438" y="1557338"/>
            <a:ext cx="4500562" cy="5300662"/>
          </a:xfrm>
        </p:spPr>
        <p:txBody>
          <a:bodyPr/>
          <a:lstStyle/>
          <a:p>
            <a:r>
              <a:rPr lang="es-ES" sz="2000">
                <a:latin typeface="Arial" charset="0"/>
              </a:rPr>
              <a:t>En la </a:t>
            </a:r>
            <a:r>
              <a:rPr lang="es-ES" sz="2000" b="1">
                <a:latin typeface="Arial" charset="0"/>
              </a:rPr>
              <a:t>reproducción asexual</a:t>
            </a:r>
            <a:r>
              <a:rPr lang="es-ES" sz="2000">
                <a:latin typeface="Arial" charset="0"/>
              </a:rPr>
              <a:t> un solo reproductor da origen a uno o mas individuos.</a:t>
            </a:r>
          </a:p>
          <a:p>
            <a:endParaRPr lang="es-ES" sz="2000">
              <a:latin typeface="Arial" charset="0"/>
            </a:endParaRPr>
          </a:p>
          <a:p>
            <a:endParaRPr lang="es-ES" sz="2000">
              <a:latin typeface="Arial" charset="0"/>
            </a:endParaRPr>
          </a:p>
          <a:p>
            <a:r>
              <a:rPr lang="es-ES" sz="2000">
                <a:latin typeface="Arial" charset="0"/>
              </a:rPr>
              <a:t>La </a:t>
            </a:r>
            <a:r>
              <a:rPr lang="es-ES" sz="2000" b="1">
                <a:latin typeface="Arial" charset="0"/>
              </a:rPr>
              <a:t>reproducción sexual</a:t>
            </a:r>
            <a:r>
              <a:rPr lang="es-ES" sz="2000">
                <a:latin typeface="Arial" charset="0"/>
              </a:rPr>
              <a:t> envuelve la unión de dos células especializadas. Estas células las pueden producir progenitores distintos o un solo progenitor.</a:t>
            </a:r>
          </a:p>
        </p:txBody>
      </p:sp>
      <p:pic>
        <p:nvPicPr>
          <p:cNvPr id="15368" name="Picture 8" descr="sperm&amp;egg"/>
          <p:cNvPicPr>
            <a:picLocks noChangeAspect="1" noChangeArrowheads="1"/>
          </p:cNvPicPr>
          <p:nvPr>
            <p:ph sz="quarter" idx="4294967295"/>
          </p:nvPr>
        </p:nvPicPr>
        <p:blipFill>
          <a:blip r:embed="rId2"/>
          <a:srcRect/>
          <a:stretch>
            <a:fillRect/>
          </a:stretch>
        </p:blipFill>
        <p:spPr>
          <a:xfrm>
            <a:off x="6011863" y="5229225"/>
            <a:ext cx="1944687" cy="1335088"/>
          </a:xfrm>
          <a:noFill/>
          <a:ln/>
        </p:spPr>
      </p:pic>
      <p:pic>
        <p:nvPicPr>
          <p:cNvPr id="15373" name="Picture 13" descr="imagen asexual"/>
          <p:cNvPicPr>
            <a:picLocks noChangeAspect="1" noChangeArrowheads="1"/>
          </p:cNvPicPr>
          <p:nvPr/>
        </p:nvPicPr>
        <p:blipFill>
          <a:blip r:embed="rId3"/>
          <a:srcRect/>
          <a:stretch>
            <a:fillRect/>
          </a:stretch>
        </p:blipFill>
        <p:spPr bwMode="auto">
          <a:xfrm>
            <a:off x="6227763" y="2565400"/>
            <a:ext cx="1584325" cy="67945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5"/>
          <p:cNvSpPr>
            <a:spLocks noGrp="1" noChangeArrowheads="1"/>
          </p:cNvSpPr>
          <p:nvPr>
            <p:ph type="body" sz="half" idx="1"/>
          </p:nvPr>
        </p:nvSpPr>
        <p:spPr>
          <a:xfrm>
            <a:off x="395288" y="1484313"/>
            <a:ext cx="4176712" cy="5113337"/>
          </a:xfrm>
        </p:spPr>
        <p:txBody>
          <a:bodyPr/>
          <a:lstStyle/>
          <a:p>
            <a:pPr marL="457200" indent="-457200"/>
            <a:r>
              <a:rPr lang="es-ES" sz="2000">
                <a:latin typeface="Arial" charset="0"/>
              </a:rPr>
              <a:t>Reproducción asexual de organismos unicelulares</a:t>
            </a:r>
          </a:p>
          <a:p>
            <a:pPr marL="457200" indent="-457200">
              <a:buFont typeface="Wingdings" pitchFamily="2" charset="2"/>
              <a:buNone/>
            </a:pPr>
            <a:r>
              <a:rPr lang="es-ES" sz="2000">
                <a:latin typeface="Arial" charset="0"/>
              </a:rPr>
              <a:t>                                 </a:t>
            </a:r>
            <a:endParaRPr lang="es-ES" sz="1400">
              <a:latin typeface="Arial" charset="0"/>
            </a:endParaRPr>
          </a:p>
          <a:p>
            <a:pPr marL="457200" indent="-457200"/>
            <a:endParaRPr lang="es-ES" sz="1400">
              <a:latin typeface="Arial" charset="0"/>
            </a:endParaRPr>
          </a:p>
          <a:p>
            <a:pPr marL="457200" indent="-457200"/>
            <a:endParaRPr lang="es-ES" sz="2000">
              <a:latin typeface="Arial" charset="0"/>
            </a:endParaRPr>
          </a:p>
          <a:p>
            <a:pPr marL="457200" indent="-457200"/>
            <a:endParaRPr lang="es-ES" sz="2000">
              <a:latin typeface="Arial" charset="0"/>
            </a:endParaRPr>
          </a:p>
          <a:p>
            <a:pPr marL="457200" indent="-457200"/>
            <a:endParaRPr lang="es-ES" sz="2000">
              <a:latin typeface="Arial" charset="0"/>
            </a:endParaRPr>
          </a:p>
          <a:p>
            <a:pPr marL="457200" indent="-457200"/>
            <a:endParaRPr lang="es-ES" sz="2000">
              <a:latin typeface="Arial" charset="0"/>
            </a:endParaRPr>
          </a:p>
        </p:txBody>
      </p:sp>
      <p:sp>
        <p:nvSpPr>
          <p:cNvPr id="93190" name="Rectangle 6"/>
          <p:cNvSpPr>
            <a:spLocks noGrp="1" noChangeArrowheads="1"/>
          </p:cNvSpPr>
          <p:nvPr>
            <p:ph type="body" sz="half" idx="2"/>
          </p:nvPr>
        </p:nvSpPr>
        <p:spPr>
          <a:xfrm>
            <a:off x="4787900" y="1484313"/>
            <a:ext cx="4032250" cy="5113337"/>
          </a:xfrm>
        </p:spPr>
        <p:txBody>
          <a:bodyPr/>
          <a:lstStyle/>
          <a:p>
            <a:r>
              <a:rPr lang="es-ES" sz="2000">
                <a:latin typeface="Arial" charset="0"/>
              </a:rPr>
              <a:t>Reproducción asexual de organismos pluricelulares</a:t>
            </a:r>
          </a:p>
          <a:p>
            <a:endParaRPr lang="es-ES" sz="2000">
              <a:latin typeface="Arial" charset="0"/>
            </a:endParaRPr>
          </a:p>
          <a:p>
            <a:endParaRPr lang="es-ES" sz="2000">
              <a:latin typeface="Arial" charset="0"/>
            </a:endParaRPr>
          </a:p>
          <a:p>
            <a:endParaRPr lang="es-ES" sz="2000">
              <a:latin typeface="Arial" charset="0"/>
            </a:endParaRPr>
          </a:p>
          <a:p>
            <a:endParaRPr lang="es-ES" sz="2000">
              <a:latin typeface="Arial" charset="0"/>
            </a:endParaRPr>
          </a:p>
          <a:p>
            <a:endParaRPr lang="es-ES" sz="2000">
              <a:latin typeface="Arial" charset="0"/>
            </a:endParaRPr>
          </a:p>
          <a:p>
            <a:endParaRPr lang="es-ES" sz="2400">
              <a:latin typeface="Arial" charset="0"/>
            </a:endParaRPr>
          </a:p>
          <a:p>
            <a:endParaRPr lang="es-ES" sz="2400">
              <a:latin typeface="Arial" charset="0"/>
            </a:endParaRPr>
          </a:p>
          <a:p>
            <a:endParaRPr lang="es-ES" sz="2400">
              <a:latin typeface="Arial" charset="0"/>
            </a:endParaRPr>
          </a:p>
          <a:p>
            <a:endParaRPr lang="es-ES" sz="2400">
              <a:latin typeface="Arial" charset="0"/>
            </a:endParaRPr>
          </a:p>
          <a:p>
            <a:pPr>
              <a:buFont typeface="Wingdings" pitchFamily="2" charset="2"/>
              <a:buNone/>
            </a:pPr>
            <a:r>
              <a:rPr lang="es-ES" sz="1600">
                <a:latin typeface="Arial" charset="0"/>
              </a:rPr>
              <a:t>   </a:t>
            </a:r>
          </a:p>
          <a:p>
            <a:pPr>
              <a:buFont typeface="Wingdings" pitchFamily="2" charset="2"/>
              <a:buNone/>
            </a:pPr>
            <a:r>
              <a:rPr lang="es-ES" sz="1600">
                <a:latin typeface="Arial" charset="0"/>
              </a:rPr>
              <a:t>     Reproducción por esporas (helechos)</a:t>
            </a:r>
          </a:p>
          <a:p>
            <a:endParaRPr lang="es-ES" sz="1800">
              <a:latin typeface="Arial" charset="0"/>
            </a:endParaRPr>
          </a:p>
        </p:txBody>
      </p:sp>
      <p:pic>
        <p:nvPicPr>
          <p:cNvPr id="93192" name="Picture 8" descr="reproduccion asexual  tipos"/>
          <p:cNvPicPr>
            <a:picLocks noChangeAspect="1" noChangeArrowheads="1"/>
          </p:cNvPicPr>
          <p:nvPr/>
        </p:nvPicPr>
        <p:blipFill>
          <a:blip r:embed="rId2"/>
          <a:srcRect/>
          <a:stretch>
            <a:fillRect/>
          </a:stretch>
        </p:blipFill>
        <p:spPr bwMode="auto">
          <a:xfrm>
            <a:off x="755650" y="2276475"/>
            <a:ext cx="3298825" cy="4192588"/>
          </a:xfrm>
          <a:prstGeom prst="rect">
            <a:avLst/>
          </a:prstGeom>
          <a:noFill/>
        </p:spPr>
      </p:pic>
      <p:pic>
        <p:nvPicPr>
          <p:cNvPr id="93195" name="Picture 11" descr="reproduccion por esporas"/>
          <p:cNvPicPr>
            <a:picLocks noChangeAspect="1" noChangeArrowheads="1"/>
          </p:cNvPicPr>
          <p:nvPr/>
        </p:nvPicPr>
        <p:blipFill>
          <a:blip r:embed="rId3"/>
          <a:srcRect/>
          <a:stretch>
            <a:fillRect/>
          </a:stretch>
        </p:blipFill>
        <p:spPr bwMode="auto">
          <a:xfrm>
            <a:off x="5867400" y="2133600"/>
            <a:ext cx="2884488" cy="3600450"/>
          </a:xfrm>
          <a:prstGeom prst="rect">
            <a:avLst/>
          </a:prstGeom>
          <a:noFill/>
        </p:spPr>
      </p:pic>
      <p:pic>
        <p:nvPicPr>
          <p:cNvPr id="93196" name="Picture 12" descr="helecho"/>
          <p:cNvPicPr>
            <a:picLocks noChangeAspect="1" noChangeArrowheads="1"/>
          </p:cNvPicPr>
          <p:nvPr/>
        </p:nvPicPr>
        <p:blipFill>
          <a:blip r:embed="rId4"/>
          <a:srcRect/>
          <a:stretch>
            <a:fillRect/>
          </a:stretch>
        </p:blipFill>
        <p:spPr bwMode="auto">
          <a:xfrm>
            <a:off x="4787900" y="4365625"/>
            <a:ext cx="1511300" cy="150018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Rectangle 5"/>
          <p:cNvSpPr>
            <a:spLocks noGrp="1" noChangeArrowheads="1"/>
          </p:cNvSpPr>
          <p:nvPr>
            <p:ph type="body" sz="half" idx="1"/>
          </p:nvPr>
        </p:nvSpPr>
        <p:spPr>
          <a:xfrm>
            <a:off x="468313" y="1989138"/>
            <a:ext cx="4038600" cy="4421187"/>
          </a:xfrm>
        </p:spPr>
        <p:txBody>
          <a:bodyPr/>
          <a:lstStyle/>
          <a:p>
            <a:r>
              <a:rPr lang="es-ES" sz="2000">
                <a:latin typeface="Arial" charset="0"/>
              </a:rPr>
              <a:t>Reproducción sexual con dos progenitores</a:t>
            </a:r>
          </a:p>
        </p:txBody>
      </p:sp>
      <p:sp>
        <p:nvSpPr>
          <p:cNvPr id="95238" name="Rectangle 6"/>
          <p:cNvSpPr>
            <a:spLocks noGrp="1" noChangeArrowheads="1"/>
          </p:cNvSpPr>
          <p:nvPr>
            <p:ph type="body" sz="half" idx="2"/>
          </p:nvPr>
        </p:nvSpPr>
        <p:spPr>
          <a:xfrm>
            <a:off x="4859338" y="1557338"/>
            <a:ext cx="4038600" cy="4852987"/>
          </a:xfrm>
        </p:spPr>
        <p:txBody>
          <a:bodyPr/>
          <a:lstStyle/>
          <a:p>
            <a:endParaRPr lang="es-ES" sz="2000">
              <a:latin typeface="Arial" charset="0"/>
            </a:endParaRPr>
          </a:p>
          <a:p>
            <a:r>
              <a:rPr lang="es-ES" sz="2000">
                <a:latin typeface="Arial" charset="0"/>
              </a:rPr>
              <a:t>Reproducción sexual con un solo progenitor</a:t>
            </a:r>
          </a:p>
        </p:txBody>
      </p:sp>
      <p:pic>
        <p:nvPicPr>
          <p:cNvPr id="95240" name="Picture 8" descr="Hibiscus"/>
          <p:cNvPicPr>
            <a:picLocks noChangeAspect="1" noChangeArrowheads="1"/>
          </p:cNvPicPr>
          <p:nvPr/>
        </p:nvPicPr>
        <p:blipFill>
          <a:blip r:embed="rId2"/>
          <a:srcRect/>
          <a:stretch>
            <a:fillRect/>
          </a:stretch>
        </p:blipFill>
        <p:spPr bwMode="auto">
          <a:xfrm>
            <a:off x="5148263" y="3068638"/>
            <a:ext cx="3311525" cy="2482850"/>
          </a:xfrm>
          <a:prstGeom prst="rect">
            <a:avLst/>
          </a:prstGeom>
          <a:noFill/>
        </p:spPr>
      </p:pic>
      <p:pic>
        <p:nvPicPr>
          <p:cNvPr id="95241" name="Picture 9" descr="reproduccion-en-los-peces"/>
          <p:cNvPicPr>
            <a:picLocks noChangeAspect="1" noChangeArrowheads="1"/>
          </p:cNvPicPr>
          <p:nvPr/>
        </p:nvPicPr>
        <p:blipFill>
          <a:blip r:embed="rId3"/>
          <a:srcRect/>
          <a:stretch>
            <a:fillRect/>
          </a:stretch>
        </p:blipFill>
        <p:spPr bwMode="auto">
          <a:xfrm>
            <a:off x="827088" y="3141663"/>
            <a:ext cx="3405187" cy="232568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23850" y="260350"/>
            <a:ext cx="8640763" cy="779463"/>
          </a:xfrm>
        </p:spPr>
        <p:txBody>
          <a:bodyPr/>
          <a:lstStyle/>
          <a:p>
            <a:pPr algn="ctr"/>
            <a:r>
              <a:rPr lang="es-ES" sz="4000">
                <a:latin typeface="Arial" charset="0"/>
              </a:rPr>
              <a:t>La respuesta a estímulos</a:t>
            </a:r>
            <a:r>
              <a:rPr lang="es-MX" sz="4000">
                <a:latin typeface="Arial" charset="0"/>
              </a:rPr>
              <a:t>-irritabilidad</a:t>
            </a:r>
            <a:endParaRPr lang="es-ES" sz="4000">
              <a:latin typeface="Arial" charset="0"/>
            </a:endParaRPr>
          </a:p>
        </p:txBody>
      </p:sp>
      <p:sp>
        <p:nvSpPr>
          <p:cNvPr id="17416" name="Rectangle 8"/>
          <p:cNvSpPr>
            <a:spLocks noGrp="1" noChangeArrowheads="1"/>
          </p:cNvSpPr>
          <p:nvPr>
            <p:ph type="body" sz="half" idx="1"/>
          </p:nvPr>
        </p:nvSpPr>
        <p:spPr>
          <a:xfrm>
            <a:off x="179388" y="1700213"/>
            <a:ext cx="4464050" cy="4464050"/>
          </a:xfrm>
        </p:spPr>
        <p:txBody>
          <a:bodyPr/>
          <a:lstStyle/>
          <a:p>
            <a:r>
              <a:rPr lang="es-ES" sz="2000">
                <a:latin typeface="Arial" charset="0"/>
              </a:rPr>
              <a:t>La capacidad de los organismos para reaccionar a los cambios en el ambiente es una característica de la vida.</a:t>
            </a:r>
          </a:p>
          <a:p>
            <a:endParaRPr lang="es-ES" sz="2000">
              <a:latin typeface="Arial" charset="0"/>
            </a:endParaRPr>
          </a:p>
          <a:p>
            <a:r>
              <a:rPr lang="es-ES" sz="2000">
                <a:latin typeface="Arial" charset="0"/>
              </a:rPr>
              <a:t>Un cambio que puede causar una reacción es un </a:t>
            </a:r>
            <a:r>
              <a:rPr lang="es-ES" sz="2000" b="1">
                <a:latin typeface="Arial" charset="0"/>
              </a:rPr>
              <a:t>estímulo</a:t>
            </a:r>
            <a:r>
              <a:rPr lang="es-ES" sz="2000">
                <a:latin typeface="Arial" charset="0"/>
              </a:rPr>
              <a:t>.</a:t>
            </a:r>
          </a:p>
          <a:p>
            <a:endParaRPr lang="es-ES" sz="2000">
              <a:latin typeface="Arial" charset="0"/>
            </a:endParaRPr>
          </a:p>
          <a:p>
            <a:r>
              <a:rPr lang="en-US" sz="2000">
                <a:latin typeface="Arial" charset="0"/>
              </a:rPr>
              <a:t>La </a:t>
            </a:r>
            <a:r>
              <a:rPr lang="en-US" sz="2000" b="1">
                <a:latin typeface="Arial" charset="0"/>
              </a:rPr>
              <a:t>irritabilidad</a:t>
            </a:r>
            <a:r>
              <a:rPr lang="en-US" sz="2000">
                <a:latin typeface="Arial" charset="0"/>
              </a:rPr>
              <a:t> es la capacidad que tienen los seres vivos de responder ante estímulos que lesionan su bienestar o estado de confort </a:t>
            </a:r>
            <a:endParaRPr lang="es-ES" sz="2000">
              <a:latin typeface="Arial" charset="0"/>
            </a:endParaRPr>
          </a:p>
        </p:txBody>
      </p:sp>
      <p:sp>
        <p:nvSpPr>
          <p:cNvPr id="17424" name="Rectangle 16"/>
          <p:cNvSpPr>
            <a:spLocks noGrp="1" noChangeArrowheads="1"/>
          </p:cNvSpPr>
          <p:nvPr>
            <p:ph type="body" sz="half" idx="2"/>
          </p:nvPr>
        </p:nvSpPr>
        <p:spPr>
          <a:xfrm>
            <a:off x="4643438" y="1628775"/>
            <a:ext cx="4321175" cy="4679950"/>
          </a:xfrm>
        </p:spPr>
        <p:txBody>
          <a:bodyPr/>
          <a:lstStyle/>
          <a:p>
            <a:r>
              <a:rPr lang="en-US" sz="2000">
                <a:latin typeface="Arial" charset="0"/>
              </a:rPr>
              <a:t>Existen dos tipos de estímulos o "señales", externos si es que provienen desde el exterior o el ambiente donde se desarrolla un organismo, o internos, si se producen dentro del mismo organismo.</a:t>
            </a:r>
          </a:p>
          <a:p>
            <a:endParaRPr lang="en-US" sz="2000">
              <a:latin typeface="Arial" charset="0"/>
            </a:endParaRPr>
          </a:p>
          <a:p>
            <a:r>
              <a:rPr lang="en-US" sz="2000">
                <a:latin typeface="Arial" charset="0"/>
              </a:rPr>
              <a:t>Los seres vivos son capaces de detectar y responder a los estímulos que son los cambios físicos y químicos del medio ambiente, ya sea interno como externo. </a:t>
            </a:r>
            <a:endParaRPr lang="es-ES" sz="2000">
              <a:latin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sz="half" idx="1"/>
          </p:nvPr>
        </p:nvSpPr>
        <p:spPr>
          <a:xfrm>
            <a:off x="250825" y="1628775"/>
            <a:ext cx="4321175" cy="4895850"/>
          </a:xfrm>
        </p:spPr>
        <p:txBody>
          <a:bodyPr/>
          <a:lstStyle/>
          <a:p>
            <a:pPr>
              <a:lnSpc>
                <a:spcPct val="90000"/>
              </a:lnSpc>
              <a:buFont typeface="Wingdings" pitchFamily="2" charset="2"/>
              <a:buNone/>
            </a:pPr>
            <a:r>
              <a:rPr lang="en-US" sz="2000">
                <a:latin typeface="Arial" charset="0"/>
              </a:rPr>
              <a:t>Entre los estímulos generales se</a:t>
            </a:r>
          </a:p>
          <a:p>
            <a:pPr>
              <a:lnSpc>
                <a:spcPct val="90000"/>
              </a:lnSpc>
              <a:buFont typeface="Wingdings" pitchFamily="2" charset="2"/>
              <a:buNone/>
            </a:pPr>
            <a:r>
              <a:rPr lang="en-US" sz="2000">
                <a:latin typeface="Arial" charset="0"/>
              </a:rPr>
              <a:t>encuentran:</a:t>
            </a:r>
          </a:p>
          <a:p>
            <a:pPr>
              <a:lnSpc>
                <a:spcPct val="90000"/>
              </a:lnSpc>
              <a:buFont typeface="Wingdings" pitchFamily="2" charset="2"/>
              <a:buNone/>
            </a:pPr>
            <a:endParaRPr lang="en-US" sz="2000">
              <a:latin typeface="Arial" charset="0"/>
            </a:endParaRPr>
          </a:p>
          <a:p>
            <a:pPr>
              <a:lnSpc>
                <a:spcPct val="90000"/>
              </a:lnSpc>
            </a:pPr>
            <a:r>
              <a:rPr lang="en-US" sz="2000">
                <a:latin typeface="Arial" charset="0"/>
              </a:rPr>
              <a:t>Luz: intensidad, cambio de color, dirección o duración de los ciclos luz-oscuridad</a:t>
            </a:r>
          </a:p>
          <a:p>
            <a:pPr>
              <a:lnSpc>
                <a:spcPct val="90000"/>
              </a:lnSpc>
            </a:pPr>
            <a:r>
              <a:rPr lang="en-US" sz="2000">
                <a:latin typeface="Arial" charset="0"/>
              </a:rPr>
              <a:t>Presión</a:t>
            </a:r>
          </a:p>
          <a:p>
            <a:pPr>
              <a:lnSpc>
                <a:spcPct val="90000"/>
              </a:lnSpc>
            </a:pPr>
            <a:r>
              <a:rPr lang="en-US" sz="2000">
                <a:latin typeface="Arial" charset="0"/>
              </a:rPr>
              <a:t>Temperatura</a:t>
            </a:r>
            <a:endParaRPr lang="es-MX" sz="2000">
              <a:latin typeface="Arial" charset="0"/>
            </a:endParaRPr>
          </a:p>
          <a:p>
            <a:pPr>
              <a:lnSpc>
                <a:spcPct val="90000"/>
              </a:lnSpc>
            </a:pPr>
            <a:r>
              <a:rPr lang="en-US" sz="2000">
                <a:latin typeface="Arial" charset="0"/>
              </a:rPr>
              <a:t>Composición química del suelo, agua o aire circundante </a:t>
            </a:r>
          </a:p>
          <a:p>
            <a:pPr>
              <a:lnSpc>
                <a:spcPct val="90000"/>
              </a:lnSpc>
            </a:pPr>
            <a:endParaRPr lang="es-MX" sz="2000">
              <a:latin typeface="Arial" charset="0"/>
            </a:endParaRPr>
          </a:p>
          <a:p>
            <a:pPr>
              <a:lnSpc>
                <a:spcPct val="90000"/>
              </a:lnSpc>
            </a:pPr>
            <a:r>
              <a:rPr lang="es-MX" sz="2000">
                <a:latin typeface="Arial" charset="0"/>
              </a:rPr>
              <a:t>Ejemplos de respuestas:</a:t>
            </a:r>
          </a:p>
          <a:p>
            <a:pPr>
              <a:lnSpc>
                <a:spcPct val="90000"/>
              </a:lnSpc>
              <a:buClr>
                <a:srgbClr val="241AEC"/>
              </a:buClr>
              <a:buFont typeface="Wingdings" pitchFamily="2" charset="2"/>
              <a:buChar char="v"/>
            </a:pPr>
            <a:r>
              <a:rPr lang="es-MX" sz="2000">
                <a:latin typeface="Arial" charset="0"/>
              </a:rPr>
              <a:t>Tropismo</a:t>
            </a:r>
          </a:p>
          <a:p>
            <a:pPr>
              <a:lnSpc>
                <a:spcPct val="90000"/>
              </a:lnSpc>
              <a:buClr>
                <a:srgbClr val="241AEC"/>
              </a:buClr>
              <a:buFont typeface="Wingdings" pitchFamily="2" charset="2"/>
              <a:buChar char="v"/>
            </a:pPr>
            <a:r>
              <a:rPr lang="es-MX" sz="2000">
                <a:latin typeface="Arial" charset="0"/>
              </a:rPr>
              <a:t>Taxismo</a:t>
            </a:r>
          </a:p>
        </p:txBody>
      </p:sp>
      <p:sp>
        <p:nvSpPr>
          <p:cNvPr id="120835" name="Rectangle 3"/>
          <p:cNvSpPr>
            <a:spLocks noGrp="1" noChangeArrowheads="1"/>
          </p:cNvSpPr>
          <p:nvPr>
            <p:ph type="body" sz="half" idx="2"/>
          </p:nvPr>
        </p:nvSpPr>
        <p:spPr>
          <a:xfrm>
            <a:off x="4500563" y="2060575"/>
            <a:ext cx="4427537" cy="3743325"/>
          </a:xfrm>
        </p:spPr>
        <p:txBody>
          <a:bodyPr/>
          <a:lstStyle/>
          <a:p>
            <a:pPr>
              <a:lnSpc>
                <a:spcPct val="90000"/>
              </a:lnSpc>
              <a:buFont typeface="Wingdings" pitchFamily="2" charset="2"/>
              <a:buNone/>
            </a:pPr>
            <a:r>
              <a:rPr lang="es-MX" sz="2000">
                <a:latin typeface="Arial" charset="0"/>
              </a:rPr>
              <a:t>	</a:t>
            </a:r>
            <a:r>
              <a:rPr lang="es-MX" sz="2000" b="1">
                <a:latin typeface="Arial" charset="0"/>
              </a:rPr>
              <a:t>Tropismo</a:t>
            </a:r>
            <a:r>
              <a:rPr lang="es-MX" sz="2000">
                <a:latin typeface="Arial" charset="0"/>
              </a:rPr>
              <a:t>: Movimiento de orientación de un organismo sésil como respuesta a un estímulo.</a:t>
            </a:r>
            <a:r>
              <a:rPr lang="es-ES" sz="2000">
                <a:latin typeface="Arial" charset="0"/>
              </a:rPr>
              <a:t> </a:t>
            </a:r>
            <a:r>
              <a:rPr lang="es-MX" sz="2000">
                <a:latin typeface="Arial" charset="0"/>
              </a:rPr>
              <a:t>	</a:t>
            </a:r>
          </a:p>
          <a:p>
            <a:pPr>
              <a:lnSpc>
                <a:spcPct val="90000"/>
              </a:lnSpc>
              <a:buFont typeface="Wingdings" pitchFamily="2" charset="2"/>
              <a:buNone/>
            </a:pPr>
            <a:r>
              <a:rPr lang="es-MX" sz="2000">
                <a:latin typeface="Arial" charset="0"/>
              </a:rPr>
              <a:t>	El tropismo puede ser: </a:t>
            </a:r>
            <a:endParaRPr lang="es-MX" sz="2000" b="1">
              <a:latin typeface="Arial" charset="0"/>
            </a:endParaRPr>
          </a:p>
          <a:p>
            <a:pPr>
              <a:lnSpc>
                <a:spcPct val="90000"/>
              </a:lnSpc>
              <a:buFont typeface="Wingdings" pitchFamily="2" charset="2"/>
              <a:buNone/>
            </a:pPr>
            <a:r>
              <a:rPr lang="es-MX" sz="2000" b="1">
                <a:latin typeface="Arial" charset="0"/>
              </a:rPr>
              <a:t>	</a:t>
            </a:r>
          </a:p>
          <a:p>
            <a:pPr>
              <a:lnSpc>
                <a:spcPct val="90000"/>
              </a:lnSpc>
              <a:buFont typeface="Wingdings" pitchFamily="2" charset="2"/>
              <a:buNone/>
            </a:pPr>
            <a:r>
              <a:rPr lang="es-MX" sz="2000" b="1">
                <a:latin typeface="Arial" charset="0"/>
              </a:rPr>
              <a:t>	Positivo:</a:t>
            </a:r>
            <a:r>
              <a:rPr lang="es-MX" sz="2000">
                <a:latin typeface="Arial" charset="0"/>
              </a:rPr>
              <a:t> cuando el organismo crece hacia el estímulo.</a:t>
            </a:r>
            <a:endParaRPr lang="es-MX" sz="2000" b="1">
              <a:latin typeface="Arial" charset="0"/>
            </a:endParaRPr>
          </a:p>
          <a:p>
            <a:pPr>
              <a:lnSpc>
                <a:spcPct val="90000"/>
              </a:lnSpc>
              <a:buFont typeface="Wingdings" pitchFamily="2" charset="2"/>
              <a:buNone/>
            </a:pPr>
            <a:r>
              <a:rPr lang="es-MX" sz="2000" b="1">
                <a:latin typeface="Arial" charset="0"/>
              </a:rPr>
              <a:t>		</a:t>
            </a:r>
          </a:p>
          <a:p>
            <a:pPr>
              <a:lnSpc>
                <a:spcPct val="90000"/>
              </a:lnSpc>
              <a:buFont typeface="Wingdings" pitchFamily="2" charset="2"/>
              <a:buNone/>
            </a:pPr>
            <a:r>
              <a:rPr lang="es-MX" sz="2000" b="1">
                <a:latin typeface="Arial" charset="0"/>
              </a:rPr>
              <a:t>	Negativo</a:t>
            </a:r>
            <a:r>
              <a:rPr lang="es-MX" sz="2000">
                <a:latin typeface="Arial" charset="0"/>
              </a:rPr>
              <a:t>: cuando el crecimiento es en la dirección opuesta.</a:t>
            </a:r>
          </a:p>
          <a:p>
            <a:pPr>
              <a:lnSpc>
                <a:spcPct val="90000"/>
              </a:lnSpc>
              <a:buFont typeface="Wingdings" pitchFamily="2" charset="2"/>
              <a:buNone/>
            </a:pPr>
            <a:endParaRPr lang="es-MX" sz="2000">
              <a:latin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body" sz="half" idx="1"/>
          </p:nvPr>
        </p:nvSpPr>
        <p:spPr>
          <a:xfrm>
            <a:off x="323850" y="1844675"/>
            <a:ext cx="4464050" cy="4319588"/>
          </a:xfrm>
        </p:spPr>
        <p:txBody>
          <a:bodyPr/>
          <a:lstStyle/>
          <a:p>
            <a:r>
              <a:rPr lang="es-ES" sz="2000"/>
              <a:t>Quimiotropismo: sustancias químicas (sales disueltas, anhídrido carbónico, oxígeno, etc.)</a:t>
            </a:r>
          </a:p>
          <a:p>
            <a:r>
              <a:rPr lang="es-ES" sz="2000"/>
              <a:t>Fototropismo: cambios en la luz</a:t>
            </a:r>
          </a:p>
          <a:p>
            <a:r>
              <a:rPr lang="es-ES" sz="2000"/>
              <a:t>Geotropismo o gravitropismo: fuerza gravitatoria </a:t>
            </a:r>
          </a:p>
          <a:p>
            <a:r>
              <a:rPr lang="es-ES" sz="2000"/>
              <a:t>Hidrotropismo: agua o zonas húmedas </a:t>
            </a:r>
          </a:p>
          <a:p>
            <a:r>
              <a:rPr lang="es-ES" sz="2000"/>
              <a:t>Tigmotropismo: influencia de contacto físico. </a:t>
            </a:r>
          </a:p>
          <a:p>
            <a:pPr>
              <a:buFont typeface="Wingdings" pitchFamily="2" charset="2"/>
              <a:buNone/>
            </a:pPr>
            <a:endParaRPr lang="es-MX" sz="1800">
              <a:latin typeface="Arial" charset="0"/>
            </a:endParaRPr>
          </a:p>
        </p:txBody>
      </p:sp>
      <p:sp>
        <p:nvSpPr>
          <p:cNvPr id="121859" name="Rectangle 3"/>
          <p:cNvSpPr>
            <a:spLocks noGrp="1" noChangeArrowheads="1"/>
          </p:cNvSpPr>
          <p:nvPr>
            <p:ph type="body" sz="half" idx="2"/>
          </p:nvPr>
        </p:nvSpPr>
        <p:spPr>
          <a:xfrm>
            <a:off x="4894263" y="1557338"/>
            <a:ext cx="4249737" cy="5111750"/>
          </a:xfrm>
        </p:spPr>
        <p:txBody>
          <a:bodyPr/>
          <a:lstStyle/>
          <a:p>
            <a:endParaRPr lang="es-ES" sz="1800">
              <a:latin typeface="Arial" charset="0"/>
            </a:endParaRPr>
          </a:p>
          <a:p>
            <a:endParaRPr lang="es-ES" sz="1800">
              <a:latin typeface="Arial" charset="0"/>
            </a:endParaRPr>
          </a:p>
          <a:p>
            <a:endParaRPr lang="es-ES" sz="1800">
              <a:latin typeface="Arial" charset="0"/>
            </a:endParaRPr>
          </a:p>
          <a:p>
            <a:endParaRPr lang="es-ES" sz="1800">
              <a:latin typeface="Arial" charset="0"/>
            </a:endParaRPr>
          </a:p>
          <a:p>
            <a:endParaRPr lang="es-ES" sz="1800">
              <a:latin typeface="Arial" charset="0"/>
            </a:endParaRPr>
          </a:p>
          <a:p>
            <a:endParaRPr lang="es-ES" sz="1800">
              <a:latin typeface="Arial" charset="0"/>
            </a:endParaRPr>
          </a:p>
          <a:p>
            <a:pPr algn="ctr">
              <a:buFont typeface="Wingdings" pitchFamily="2" charset="2"/>
              <a:buNone/>
            </a:pPr>
            <a:r>
              <a:rPr lang="es-ES" sz="1800">
                <a:latin typeface="Arial" charset="0"/>
              </a:rPr>
              <a:t>Fototropismo</a:t>
            </a:r>
          </a:p>
          <a:p>
            <a:pPr algn="ctr">
              <a:buFont typeface="Wingdings" pitchFamily="2" charset="2"/>
              <a:buNone/>
            </a:pPr>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r>
              <a:rPr lang="es-ES" sz="1800">
                <a:latin typeface="Arial" charset="0"/>
              </a:rPr>
              <a:t>Tigmotropismo </a:t>
            </a:r>
          </a:p>
        </p:txBody>
      </p:sp>
      <p:pic>
        <p:nvPicPr>
          <p:cNvPr id="121862" name="Picture 6" descr="Phototropism is the growth of plants towards (or away) from sources of light."/>
          <p:cNvPicPr>
            <a:picLocks noChangeAspect="1" noChangeArrowheads="1"/>
          </p:cNvPicPr>
          <p:nvPr/>
        </p:nvPicPr>
        <p:blipFill>
          <a:blip r:embed="rId2"/>
          <a:srcRect/>
          <a:stretch>
            <a:fillRect/>
          </a:stretch>
        </p:blipFill>
        <p:spPr bwMode="auto">
          <a:xfrm>
            <a:off x="5724525" y="1700213"/>
            <a:ext cx="2520950" cy="1765300"/>
          </a:xfrm>
          <a:prstGeom prst="rect">
            <a:avLst/>
          </a:prstGeom>
          <a:noFill/>
        </p:spPr>
      </p:pic>
      <p:pic>
        <p:nvPicPr>
          <p:cNvPr id="121863" name="Picture 7" descr="tendril"/>
          <p:cNvPicPr>
            <a:picLocks noChangeAspect="1" noChangeArrowheads="1"/>
          </p:cNvPicPr>
          <p:nvPr/>
        </p:nvPicPr>
        <p:blipFill>
          <a:blip r:embed="rId3"/>
          <a:srcRect/>
          <a:stretch>
            <a:fillRect/>
          </a:stretch>
        </p:blipFill>
        <p:spPr bwMode="auto">
          <a:xfrm>
            <a:off x="5724525" y="4365625"/>
            <a:ext cx="2519363" cy="1751013"/>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body" sz="half" idx="1"/>
          </p:nvPr>
        </p:nvSpPr>
        <p:spPr>
          <a:xfrm>
            <a:off x="323850" y="1557338"/>
            <a:ext cx="4752975" cy="5111750"/>
          </a:xfrm>
        </p:spPr>
        <p:txBody>
          <a:bodyPr/>
          <a:lstStyle/>
          <a:p>
            <a:pPr>
              <a:lnSpc>
                <a:spcPct val="90000"/>
              </a:lnSpc>
              <a:buFont typeface="Wingdings" pitchFamily="2" charset="2"/>
              <a:buNone/>
            </a:pPr>
            <a:r>
              <a:rPr lang="es-MX" sz="1800" b="1">
                <a:latin typeface="Arial" charset="0"/>
              </a:rPr>
              <a:t>	</a:t>
            </a:r>
            <a:r>
              <a:rPr lang="es-MX" sz="2000" b="1">
                <a:latin typeface="Arial" charset="0"/>
              </a:rPr>
              <a:t>Taxismo</a:t>
            </a:r>
            <a:r>
              <a:rPr lang="es-MX" sz="2000">
                <a:latin typeface="Arial" charset="0"/>
              </a:rPr>
              <a:t>: movimiento de orientación de un organismo móvil en respuesta a un estimulo.</a:t>
            </a:r>
          </a:p>
          <a:p>
            <a:pPr>
              <a:lnSpc>
                <a:spcPct val="90000"/>
              </a:lnSpc>
              <a:buFont typeface="Wingdings" pitchFamily="2" charset="2"/>
              <a:buNone/>
            </a:pPr>
            <a:endParaRPr lang="es-MX" sz="2000">
              <a:latin typeface="Arial" charset="0"/>
            </a:endParaRPr>
          </a:p>
          <a:p>
            <a:pPr>
              <a:lnSpc>
                <a:spcPct val="90000"/>
              </a:lnSpc>
            </a:pPr>
            <a:r>
              <a:rPr lang="es-ES" sz="2000"/>
              <a:t>Anemotaxia: por el viento </a:t>
            </a:r>
          </a:p>
          <a:p>
            <a:pPr>
              <a:lnSpc>
                <a:spcPct val="90000"/>
              </a:lnSpc>
            </a:pPr>
            <a:r>
              <a:rPr lang="es-ES" sz="2000"/>
              <a:t>Barotaxia: por cambio de presión </a:t>
            </a:r>
          </a:p>
          <a:p>
            <a:pPr>
              <a:lnSpc>
                <a:spcPct val="90000"/>
              </a:lnSpc>
            </a:pPr>
            <a:r>
              <a:rPr lang="es-ES" sz="2000"/>
              <a:t>Quimiotaxia: por productos químicos </a:t>
            </a:r>
          </a:p>
          <a:p>
            <a:pPr>
              <a:lnSpc>
                <a:spcPct val="90000"/>
              </a:lnSpc>
            </a:pPr>
            <a:r>
              <a:rPr lang="es-ES" sz="2000"/>
              <a:t>Galvanotaxia: por corrientes eléctricas </a:t>
            </a:r>
          </a:p>
          <a:p>
            <a:pPr>
              <a:lnSpc>
                <a:spcPct val="90000"/>
              </a:lnSpc>
            </a:pPr>
            <a:r>
              <a:rPr lang="es-ES" sz="2000"/>
              <a:t>Geotaxia: por fuerzas gravitacionales </a:t>
            </a:r>
          </a:p>
          <a:p>
            <a:pPr>
              <a:lnSpc>
                <a:spcPct val="90000"/>
              </a:lnSpc>
            </a:pPr>
            <a:r>
              <a:rPr lang="es-ES" sz="2000"/>
              <a:t>Hidrotaxia: por agua </a:t>
            </a:r>
          </a:p>
          <a:p>
            <a:pPr>
              <a:lnSpc>
                <a:spcPct val="90000"/>
              </a:lnSpc>
            </a:pPr>
            <a:r>
              <a:rPr lang="es-ES" sz="2000"/>
              <a:t>Fototaxia: por luz </a:t>
            </a:r>
          </a:p>
          <a:p>
            <a:pPr>
              <a:lnSpc>
                <a:spcPct val="90000"/>
              </a:lnSpc>
            </a:pPr>
            <a:r>
              <a:rPr lang="es-ES" sz="2000"/>
              <a:t>Termotaxia: por calor </a:t>
            </a:r>
            <a:endParaRPr lang="es-MX" sz="1800">
              <a:latin typeface="Arial" charset="0"/>
            </a:endParaRPr>
          </a:p>
        </p:txBody>
      </p:sp>
      <p:sp>
        <p:nvSpPr>
          <p:cNvPr id="123907" name="Rectangle 3"/>
          <p:cNvSpPr>
            <a:spLocks noGrp="1" noChangeArrowheads="1"/>
          </p:cNvSpPr>
          <p:nvPr>
            <p:ph type="body" sz="half" idx="2"/>
          </p:nvPr>
        </p:nvSpPr>
        <p:spPr>
          <a:xfrm>
            <a:off x="5148263" y="1484313"/>
            <a:ext cx="3816350" cy="5111750"/>
          </a:xfrm>
        </p:spPr>
        <p:txBody>
          <a:bodyPr/>
          <a:lstStyle/>
          <a:p>
            <a:endParaRPr lang="es-ES" sz="1800">
              <a:latin typeface="Arial" charset="0"/>
            </a:endParaRPr>
          </a:p>
          <a:p>
            <a:endParaRPr lang="es-ES" sz="1800">
              <a:latin typeface="Arial" charset="0"/>
            </a:endParaRPr>
          </a:p>
          <a:p>
            <a:endParaRPr lang="es-ES" sz="1800">
              <a:latin typeface="Arial" charset="0"/>
            </a:endParaRPr>
          </a:p>
          <a:p>
            <a:endParaRPr lang="es-ES" sz="1800">
              <a:latin typeface="Arial" charset="0"/>
            </a:endParaRPr>
          </a:p>
          <a:p>
            <a:endParaRPr lang="es-ES" sz="1800">
              <a:latin typeface="Arial" charset="0"/>
            </a:endParaRPr>
          </a:p>
          <a:p>
            <a:endParaRPr lang="es-ES" sz="1800">
              <a:latin typeface="Arial" charset="0"/>
            </a:endParaRPr>
          </a:p>
          <a:p>
            <a:pPr algn="ctr">
              <a:buFont typeface="Wingdings" pitchFamily="2" charset="2"/>
              <a:buNone/>
            </a:pPr>
            <a:r>
              <a:rPr lang="es-ES" sz="1800">
                <a:latin typeface="Arial" charset="0"/>
              </a:rPr>
              <a:t>Fototaxia</a:t>
            </a:r>
          </a:p>
          <a:p>
            <a:pPr algn="ctr">
              <a:buFont typeface="Wingdings" pitchFamily="2" charset="2"/>
              <a:buNone/>
            </a:pPr>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r>
              <a:rPr lang="es-ES" sz="1800">
                <a:latin typeface="Arial" charset="0"/>
              </a:rPr>
              <a:t>Termotaxia</a:t>
            </a:r>
          </a:p>
        </p:txBody>
      </p:sp>
      <p:pic>
        <p:nvPicPr>
          <p:cNvPr id="123911" name="Picture 7" descr="termotaxia"/>
          <p:cNvPicPr>
            <a:picLocks noChangeAspect="1" noChangeArrowheads="1"/>
          </p:cNvPicPr>
          <p:nvPr/>
        </p:nvPicPr>
        <p:blipFill>
          <a:blip r:embed="rId2" cstate="print"/>
          <a:srcRect/>
          <a:stretch>
            <a:fillRect/>
          </a:stretch>
        </p:blipFill>
        <p:spPr bwMode="auto">
          <a:xfrm>
            <a:off x="5364163" y="4292600"/>
            <a:ext cx="3167062" cy="1785938"/>
          </a:xfrm>
          <a:prstGeom prst="rect">
            <a:avLst/>
          </a:prstGeom>
          <a:noFill/>
        </p:spPr>
      </p:pic>
      <p:pic>
        <p:nvPicPr>
          <p:cNvPr id="123912" name="Picture 8" descr="pececillo de plata 2"/>
          <p:cNvPicPr>
            <a:picLocks noChangeAspect="1" noChangeArrowheads="1"/>
          </p:cNvPicPr>
          <p:nvPr/>
        </p:nvPicPr>
        <p:blipFill>
          <a:blip r:embed="rId3"/>
          <a:srcRect/>
          <a:stretch>
            <a:fillRect/>
          </a:stretch>
        </p:blipFill>
        <p:spPr bwMode="auto">
          <a:xfrm>
            <a:off x="5364163" y="1844675"/>
            <a:ext cx="3168650" cy="15621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39750" y="404813"/>
            <a:ext cx="8229600" cy="652462"/>
          </a:xfrm>
        </p:spPr>
        <p:txBody>
          <a:bodyPr/>
          <a:lstStyle/>
          <a:p>
            <a:pPr algn="ctr"/>
            <a:r>
              <a:rPr lang="es-ES" sz="3600">
                <a:latin typeface="Arial" charset="0"/>
              </a:rPr>
              <a:t>SUMARIO</a:t>
            </a:r>
          </a:p>
        </p:txBody>
      </p:sp>
      <p:sp>
        <p:nvSpPr>
          <p:cNvPr id="107523" name="Rectangle 3"/>
          <p:cNvSpPr>
            <a:spLocks noGrp="1" noChangeArrowheads="1"/>
          </p:cNvSpPr>
          <p:nvPr>
            <p:ph type="body" idx="1"/>
          </p:nvPr>
        </p:nvSpPr>
        <p:spPr>
          <a:xfrm>
            <a:off x="684213" y="1557338"/>
            <a:ext cx="7643812" cy="5068887"/>
          </a:xfrm>
        </p:spPr>
        <p:txBody>
          <a:bodyPr/>
          <a:lstStyle/>
          <a:p>
            <a:pPr marL="533400" indent="-533400">
              <a:buFont typeface="Wingdings" pitchFamily="2" charset="2"/>
              <a:buChar char="Ø"/>
            </a:pPr>
            <a:r>
              <a:rPr lang="es-MX" sz="3100"/>
              <a:t>El estudio de la vida</a:t>
            </a:r>
          </a:p>
          <a:p>
            <a:pPr marL="533400" indent="-533400">
              <a:buClr>
                <a:schemeClr val="tx2"/>
              </a:buClr>
              <a:buFont typeface="Wingdings" pitchFamily="2" charset="2"/>
              <a:buChar char="Ø"/>
            </a:pPr>
            <a:r>
              <a:rPr lang="es-ES" sz="3100"/>
              <a:t>Origen de los seres vivos</a:t>
            </a:r>
            <a:endParaRPr lang="es-MX" sz="3100"/>
          </a:p>
          <a:p>
            <a:pPr marL="533400" indent="-533400">
              <a:buClr>
                <a:srgbClr val="FE3934"/>
              </a:buClr>
              <a:buFont typeface="Wingdings" pitchFamily="2" charset="2"/>
              <a:buChar char="Ø"/>
            </a:pPr>
            <a:r>
              <a:rPr lang="es-ES" sz="3100"/>
              <a:t>¿Qué es la vida?</a:t>
            </a:r>
          </a:p>
          <a:p>
            <a:pPr marL="533400" indent="-533400">
              <a:buClr>
                <a:srgbClr val="FE3934"/>
              </a:buClr>
              <a:buFont typeface="Tahoma" pitchFamily="34" charset="0"/>
              <a:buAutoNum type="arabicPeriod"/>
            </a:pPr>
            <a:r>
              <a:rPr lang="es-ES">
                <a:effectLst>
                  <a:outerShdw blurRad="38100" dist="38100" dir="2700000" algn="tl">
                    <a:srgbClr val="C0C0C0"/>
                  </a:outerShdw>
                </a:effectLst>
              </a:rPr>
              <a:t>Características de los seres vivos</a:t>
            </a:r>
          </a:p>
          <a:p>
            <a:pPr marL="533400" indent="-533400">
              <a:buClr>
                <a:srgbClr val="FE3934"/>
              </a:buClr>
              <a:buFont typeface="Tahoma" pitchFamily="34" charset="0"/>
              <a:buAutoNum type="arabicPeriod"/>
            </a:pPr>
            <a:r>
              <a:rPr lang="es-ES">
                <a:effectLst>
                  <a:outerShdw blurRad="38100" dist="38100" dir="2700000" algn="tl">
                    <a:srgbClr val="C0C0C0"/>
                  </a:outerShdw>
                </a:effectLst>
              </a:rPr>
              <a:t>El crecimiento, la reproducción y la respuesta</a:t>
            </a:r>
          </a:p>
          <a:p>
            <a:pPr marL="533400" indent="-533400">
              <a:buClr>
                <a:srgbClr val="FE3934"/>
              </a:buClr>
              <a:buFont typeface="Tahoma" pitchFamily="34" charset="0"/>
              <a:buAutoNum type="arabicPeriod"/>
            </a:pPr>
            <a:r>
              <a:rPr lang="es-ES">
                <a:effectLst>
                  <a:outerShdw blurRad="38100" dist="38100" dir="2700000" algn="tl">
                    <a:srgbClr val="C0C0C0"/>
                  </a:outerShdw>
                </a:effectLst>
              </a:rPr>
              <a:t>El metabolismo</a:t>
            </a:r>
            <a:endParaRPr lang="es-ES" b="1">
              <a:effectLst>
                <a:outerShdw blurRad="38100" dist="38100" dir="2700000" algn="tl">
                  <a:srgbClr val="C0C0C0"/>
                </a:outerShdw>
              </a:effectLst>
            </a:endParaRPr>
          </a:p>
          <a:p>
            <a:pPr marL="533400" indent="-533400">
              <a:buClr>
                <a:schemeClr val="tx2"/>
              </a:buClr>
              <a:buFont typeface="Wingdings" pitchFamily="2" charset="2"/>
              <a:buChar char="Ø"/>
            </a:pPr>
            <a:r>
              <a:rPr lang="es-ES" sz="3100"/>
              <a:t>Evolución</a:t>
            </a:r>
          </a:p>
          <a:p>
            <a:pPr marL="533400" indent="-533400">
              <a:buFont typeface="Wingdings" pitchFamily="2" charset="2"/>
              <a:buChar char="Ø"/>
            </a:pPr>
            <a:r>
              <a:rPr lang="es-ES" sz="3100"/>
              <a:t>Clasificación de los seres vivos</a:t>
            </a:r>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333375"/>
            <a:ext cx="8443912" cy="685800"/>
          </a:xfrm>
        </p:spPr>
        <p:txBody>
          <a:bodyPr/>
          <a:lstStyle/>
          <a:p>
            <a:pPr algn="ctr"/>
            <a:r>
              <a:rPr lang="es-ES" sz="4000">
                <a:latin typeface="Arial" charset="0"/>
              </a:rPr>
              <a:t>El metabolismo</a:t>
            </a:r>
          </a:p>
        </p:txBody>
      </p:sp>
      <p:sp>
        <p:nvSpPr>
          <p:cNvPr id="23555" name="Rectangle 3"/>
          <p:cNvSpPr>
            <a:spLocks noGrp="1" noChangeArrowheads="1"/>
          </p:cNvSpPr>
          <p:nvPr>
            <p:ph type="body" idx="1"/>
          </p:nvPr>
        </p:nvSpPr>
        <p:spPr>
          <a:xfrm>
            <a:off x="395288" y="1557338"/>
            <a:ext cx="8569325" cy="5040312"/>
          </a:xfrm>
        </p:spPr>
        <p:txBody>
          <a:bodyPr/>
          <a:lstStyle/>
          <a:p>
            <a:pPr>
              <a:lnSpc>
                <a:spcPct val="90000"/>
              </a:lnSpc>
            </a:pPr>
            <a:r>
              <a:rPr lang="es-ES" sz="2000">
                <a:latin typeface="Arial" charset="0"/>
              </a:rPr>
              <a:t>Los seres vivientes necesitan energía obtenida de la materia prima para crecer, reproducirse, reaccionar a estímulos y reponer células gastadas.</a:t>
            </a:r>
          </a:p>
          <a:p>
            <a:pPr>
              <a:lnSpc>
                <a:spcPct val="90000"/>
              </a:lnSpc>
            </a:pPr>
            <a:endParaRPr lang="es-ES" sz="2000">
              <a:latin typeface="Arial" charset="0"/>
            </a:endParaRPr>
          </a:p>
          <a:p>
            <a:pPr>
              <a:lnSpc>
                <a:spcPct val="90000"/>
              </a:lnSpc>
            </a:pPr>
            <a:r>
              <a:rPr lang="es-ES" sz="2000">
                <a:latin typeface="Arial" charset="0"/>
              </a:rPr>
              <a:t>La suma de todas las actividades químicas que se llevan a cabo en un ser viviente se llama </a:t>
            </a:r>
            <a:r>
              <a:rPr lang="es-ES" sz="2000">
                <a:solidFill>
                  <a:srgbClr val="241AEC"/>
                </a:solidFill>
                <a:latin typeface="Arial" charset="0"/>
              </a:rPr>
              <a:t>metabolismo</a:t>
            </a:r>
            <a:r>
              <a:rPr lang="es-ES" sz="2000">
                <a:latin typeface="Arial" charset="0"/>
              </a:rPr>
              <a:t>.</a:t>
            </a:r>
          </a:p>
          <a:p>
            <a:pPr>
              <a:lnSpc>
                <a:spcPct val="90000"/>
              </a:lnSpc>
            </a:pPr>
            <a:endParaRPr lang="es-ES" sz="2000">
              <a:latin typeface="Arial" charset="0"/>
            </a:endParaRPr>
          </a:p>
          <a:p>
            <a:pPr>
              <a:lnSpc>
                <a:spcPct val="90000"/>
              </a:lnSpc>
            </a:pPr>
            <a:r>
              <a:rPr lang="es-ES" sz="2000">
                <a:latin typeface="Arial" charset="0"/>
              </a:rPr>
              <a:t>El metabolismo comprende la degradación del alimento, la obtención de energía y el uso de materia prima para producir nueva materia viva.</a:t>
            </a:r>
          </a:p>
          <a:p>
            <a:pPr>
              <a:lnSpc>
                <a:spcPct val="90000"/>
              </a:lnSpc>
            </a:pPr>
            <a:endParaRPr lang="es-ES" sz="2000">
              <a:latin typeface="Arial" charset="0"/>
            </a:endParaRPr>
          </a:p>
          <a:p>
            <a:pPr>
              <a:lnSpc>
                <a:spcPct val="90000"/>
              </a:lnSpc>
            </a:pPr>
            <a:r>
              <a:rPr lang="es-ES" sz="2000">
                <a:latin typeface="Arial" charset="0"/>
              </a:rPr>
              <a:t>Los procesos metabólicos que incluyen la degradación del alimento en sustancias más simples se llama </a:t>
            </a:r>
            <a:r>
              <a:rPr lang="es-ES" sz="2000">
                <a:solidFill>
                  <a:srgbClr val="241AEC"/>
                </a:solidFill>
                <a:latin typeface="Arial" charset="0"/>
              </a:rPr>
              <a:t>digestión</a:t>
            </a:r>
            <a:r>
              <a:rPr lang="es-ES" sz="2000">
                <a:latin typeface="Arial" charset="0"/>
              </a:rPr>
              <a:t>. </a:t>
            </a:r>
          </a:p>
          <a:p>
            <a:pPr>
              <a:lnSpc>
                <a:spcPct val="90000"/>
              </a:lnSpc>
            </a:pPr>
            <a:endParaRPr lang="es-ES" sz="2000">
              <a:latin typeface="Arial" charset="0"/>
            </a:endParaRPr>
          </a:p>
          <a:p>
            <a:pPr>
              <a:lnSpc>
                <a:spcPct val="90000"/>
              </a:lnSpc>
            </a:pPr>
            <a:r>
              <a:rPr lang="es-ES" sz="2000">
                <a:latin typeface="Arial" charset="0"/>
              </a:rPr>
              <a:t>Los procesos metabólicos a partir de los cuales la mayoría de las células obtienen energía, es la </a:t>
            </a:r>
            <a:r>
              <a:rPr lang="es-ES" sz="2000">
                <a:solidFill>
                  <a:srgbClr val="241AEC"/>
                </a:solidFill>
                <a:latin typeface="Arial" charset="0"/>
              </a:rPr>
              <a:t>respiración</a:t>
            </a:r>
            <a:r>
              <a:rPr lang="es-ES" sz="2000">
                <a:latin typeface="Arial" charset="0"/>
              </a:rPr>
              <a: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5"/>
          <p:cNvSpPr>
            <a:spLocks noGrp="1" noChangeArrowheads="1"/>
          </p:cNvSpPr>
          <p:nvPr>
            <p:ph type="body" sz="half" idx="1"/>
          </p:nvPr>
        </p:nvSpPr>
        <p:spPr>
          <a:xfrm>
            <a:off x="395288" y="1916113"/>
            <a:ext cx="4392612" cy="4248150"/>
          </a:xfrm>
        </p:spPr>
        <p:txBody>
          <a:bodyPr/>
          <a:lstStyle/>
          <a:p>
            <a:r>
              <a:rPr lang="es-ES" sz="2000">
                <a:latin typeface="Arial" charset="0"/>
              </a:rPr>
              <a:t>La </a:t>
            </a:r>
            <a:r>
              <a:rPr lang="es-ES" sz="2000" b="1">
                <a:latin typeface="Arial" charset="0"/>
              </a:rPr>
              <a:t>homeostasis</a:t>
            </a:r>
            <a:r>
              <a:rPr lang="es-ES" sz="2000">
                <a:latin typeface="Arial" charset="0"/>
              </a:rPr>
              <a:t> es la regulación balanceada de los procesos metabólicos con los cuales los organismos mantienen condiciones adecuadas de vida.</a:t>
            </a:r>
          </a:p>
          <a:p>
            <a:endParaRPr lang="es-ES" sz="2000">
              <a:latin typeface="Arial" charset="0"/>
            </a:endParaRPr>
          </a:p>
          <a:p>
            <a:r>
              <a:rPr lang="es-ES" sz="2000">
                <a:latin typeface="Arial" charset="0"/>
              </a:rPr>
              <a:t>La homeostasis comprende:</a:t>
            </a:r>
          </a:p>
          <a:p>
            <a:pPr>
              <a:buClr>
                <a:srgbClr val="241AEC"/>
              </a:buClr>
              <a:buFont typeface="Wingdings" pitchFamily="2" charset="2"/>
              <a:buChar char="Ø"/>
            </a:pPr>
            <a:r>
              <a:rPr lang="es-ES" sz="2000">
                <a:latin typeface="Arial" charset="0"/>
              </a:rPr>
              <a:t>Mantener un flujo de sustancias necesarias</a:t>
            </a:r>
          </a:p>
          <a:p>
            <a:pPr>
              <a:buClr>
                <a:srgbClr val="241AEC"/>
              </a:buClr>
              <a:buFont typeface="Wingdings" pitchFamily="2" charset="2"/>
              <a:buChar char="Ø"/>
            </a:pPr>
            <a:r>
              <a:rPr lang="es-ES" sz="2000">
                <a:latin typeface="Arial" charset="0"/>
              </a:rPr>
              <a:t>Producción de energía</a:t>
            </a:r>
          </a:p>
          <a:p>
            <a:pPr>
              <a:buClr>
                <a:srgbClr val="241AEC"/>
              </a:buClr>
              <a:buFont typeface="Wingdings" pitchFamily="2" charset="2"/>
              <a:buChar char="Ø"/>
            </a:pPr>
            <a:r>
              <a:rPr lang="es-ES" sz="2000">
                <a:latin typeface="Arial" charset="0"/>
              </a:rPr>
              <a:t>Eliminación  de desperdicios</a:t>
            </a:r>
          </a:p>
        </p:txBody>
      </p:sp>
      <p:pic>
        <p:nvPicPr>
          <p:cNvPr id="98313" name="Picture 9" descr="HOMEOSTASIS"/>
          <p:cNvPicPr>
            <a:picLocks noChangeAspect="1" noChangeArrowheads="1"/>
          </p:cNvPicPr>
          <p:nvPr/>
        </p:nvPicPr>
        <p:blipFill>
          <a:blip r:embed="rId2"/>
          <a:srcRect/>
          <a:stretch>
            <a:fillRect/>
          </a:stretch>
        </p:blipFill>
        <p:spPr bwMode="auto">
          <a:xfrm>
            <a:off x="4859338" y="1989138"/>
            <a:ext cx="3708400" cy="372586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68313" y="260350"/>
            <a:ext cx="8229600" cy="796925"/>
          </a:xfrm>
        </p:spPr>
        <p:txBody>
          <a:bodyPr/>
          <a:lstStyle/>
          <a:p>
            <a:pPr algn="ctr"/>
            <a:r>
              <a:rPr lang="es-ES" sz="4000">
                <a:latin typeface="Arial" charset="0"/>
              </a:rPr>
              <a:t>Conceptos básicos</a:t>
            </a:r>
          </a:p>
        </p:txBody>
      </p:sp>
      <p:sp>
        <p:nvSpPr>
          <p:cNvPr id="106499" name="Rectangle 3"/>
          <p:cNvSpPr>
            <a:spLocks noGrp="1" noChangeArrowheads="1"/>
          </p:cNvSpPr>
          <p:nvPr>
            <p:ph type="body" idx="1"/>
          </p:nvPr>
        </p:nvSpPr>
        <p:spPr>
          <a:xfrm>
            <a:off x="468313" y="1484313"/>
            <a:ext cx="8507412" cy="4968875"/>
          </a:xfrm>
        </p:spPr>
        <p:txBody>
          <a:bodyPr/>
          <a:lstStyle/>
          <a:p>
            <a:r>
              <a:rPr lang="es-ES" sz="1600">
                <a:latin typeface="Arial" charset="0"/>
              </a:rPr>
              <a:t>Las características de los seres vivos que reconocen los biólogos son:</a:t>
            </a:r>
          </a:p>
          <a:p>
            <a:pPr lvl="1"/>
            <a:r>
              <a:rPr lang="es-ES" sz="1600">
                <a:latin typeface="Arial" charset="0"/>
              </a:rPr>
              <a:t>Los seres vivos crecen</a:t>
            </a:r>
          </a:p>
          <a:p>
            <a:pPr lvl="1"/>
            <a:r>
              <a:rPr lang="es-ES" sz="1600">
                <a:latin typeface="Arial" charset="0"/>
              </a:rPr>
              <a:t>Los seres vivos se reproducen </a:t>
            </a:r>
          </a:p>
          <a:p>
            <a:pPr lvl="1"/>
            <a:r>
              <a:rPr lang="es-ES" sz="1600">
                <a:latin typeface="Arial" charset="0"/>
              </a:rPr>
              <a:t>Los seres vivos responden a estímulos</a:t>
            </a:r>
          </a:p>
          <a:p>
            <a:r>
              <a:rPr lang="es-ES" sz="1600">
                <a:latin typeface="Arial" charset="0"/>
              </a:rPr>
              <a:t>Todos los seres vivientes tienen una misma estructura básica que es la </a:t>
            </a:r>
            <a:r>
              <a:rPr lang="es-ES" sz="1600" b="1">
                <a:solidFill>
                  <a:schemeClr val="accent1"/>
                </a:solidFill>
                <a:latin typeface="Arial" charset="0"/>
              </a:rPr>
              <a:t>célula</a:t>
            </a:r>
            <a:r>
              <a:rPr lang="es-ES" sz="1600" b="1">
                <a:latin typeface="Arial" charset="0"/>
              </a:rPr>
              <a:t>.</a:t>
            </a:r>
          </a:p>
          <a:p>
            <a:r>
              <a:rPr lang="es-ES" sz="1600">
                <a:latin typeface="Arial" charset="0"/>
              </a:rPr>
              <a:t>Los seres vivos son muy complejos y altamente organizados.</a:t>
            </a:r>
          </a:p>
          <a:p>
            <a:r>
              <a:rPr lang="es-ES" sz="1600">
                <a:latin typeface="Arial" charset="0"/>
              </a:rPr>
              <a:t>Todo lo que tiene vida se construye de sustancias llamadas </a:t>
            </a:r>
            <a:r>
              <a:rPr lang="es-ES" sz="1600" b="1">
                <a:solidFill>
                  <a:schemeClr val="accent1"/>
                </a:solidFill>
                <a:latin typeface="Arial" charset="0"/>
              </a:rPr>
              <a:t>elementos</a:t>
            </a:r>
            <a:r>
              <a:rPr lang="es-ES" sz="1600" b="1">
                <a:latin typeface="Arial" charset="0"/>
              </a:rPr>
              <a:t>.</a:t>
            </a:r>
          </a:p>
          <a:p>
            <a:r>
              <a:rPr lang="es-ES" sz="1600">
                <a:latin typeface="Arial" charset="0"/>
              </a:rPr>
              <a:t>El </a:t>
            </a:r>
            <a:r>
              <a:rPr lang="es-ES" sz="1600" b="1">
                <a:solidFill>
                  <a:schemeClr val="accent1"/>
                </a:solidFill>
                <a:latin typeface="Arial" charset="0"/>
              </a:rPr>
              <a:t>crecimiento</a:t>
            </a:r>
            <a:r>
              <a:rPr lang="es-ES" sz="1600">
                <a:latin typeface="Arial" charset="0"/>
              </a:rPr>
              <a:t> es un aumento en la masa viviente.</a:t>
            </a:r>
          </a:p>
          <a:p>
            <a:r>
              <a:rPr lang="es-ES" sz="1600">
                <a:latin typeface="Arial" charset="0"/>
              </a:rPr>
              <a:t>La </a:t>
            </a:r>
            <a:r>
              <a:rPr lang="es-ES" sz="1600" b="1">
                <a:solidFill>
                  <a:schemeClr val="accent1"/>
                </a:solidFill>
                <a:latin typeface="Arial" charset="0"/>
              </a:rPr>
              <a:t>reproducción</a:t>
            </a:r>
            <a:r>
              <a:rPr lang="es-ES" sz="1600">
                <a:latin typeface="Arial" charset="0"/>
              </a:rPr>
              <a:t> es el proceso mediante el cual se producen nuevos individuos.</a:t>
            </a:r>
          </a:p>
          <a:p>
            <a:r>
              <a:rPr lang="es-ES" sz="1600">
                <a:latin typeface="Arial" charset="0"/>
              </a:rPr>
              <a:t>La capacidad de los organismos para reaccionar a los cambios en el ambiente es una característica de la vida.</a:t>
            </a:r>
          </a:p>
          <a:p>
            <a:r>
              <a:rPr lang="es-ES" sz="1600">
                <a:latin typeface="Arial" charset="0"/>
              </a:rPr>
              <a:t>Un cambio que puede causar una reacción es un </a:t>
            </a:r>
            <a:r>
              <a:rPr lang="es-ES" sz="1600" b="1">
                <a:solidFill>
                  <a:schemeClr val="accent1"/>
                </a:solidFill>
                <a:latin typeface="Arial" charset="0"/>
              </a:rPr>
              <a:t>estímulo</a:t>
            </a:r>
            <a:r>
              <a:rPr lang="es-ES" sz="1600">
                <a:latin typeface="Arial" charset="0"/>
              </a:rPr>
              <a:t>.</a:t>
            </a:r>
          </a:p>
          <a:p>
            <a:r>
              <a:rPr lang="es-ES" sz="1600">
                <a:latin typeface="Arial" charset="0"/>
              </a:rPr>
              <a:t>La reacción de un organismo a un estímulo se llama una </a:t>
            </a:r>
            <a:r>
              <a:rPr lang="es-ES" sz="1600" b="1">
                <a:solidFill>
                  <a:schemeClr val="accent1"/>
                </a:solidFill>
                <a:latin typeface="Arial" charset="0"/>
              </a:rPr>
              <a:t>respuesta</a:t>
            </a:r>
            <a:r>
              <a:rPr lang="es-MX" sz="1600">
                <a:solidFill>
                  <a:schemeClr val="accent1"/>
                </a:solidFill>
                <a:latin typeface="Arial" charset="0"/>
              </a:rPr>
              <a:t>.</a:t>
            </a:r>
            <a:r>
              <a:rPr lang="es-MX" sz="1600">
                <a:latin typeface="Arial" charset="0"/>
              </a:rPr>
              <a:t> </a:t>
            </a:r>
          </a:p>
          <a:p>
            <a:r>
              <a:rPr lang="es-ES" sz="1600">
                <a:latin typeface="Arial" charset="0"/>
              </a:rPr>
              <a:t>La suma de todas las actividades químicas que se llevan a cabo en un ser viviente se llama </a:t>
            </a:r>
            <a:r>
              <a:rPr lang="es-ES" sz="1600" b="1">
                <a:solidFill>
                  <a:schemeClr val="accent1"/>
                </a:solidFill>
                <a:latin typeface="Arial" charset="0"/>
              </a:rPr>
              <a:t>metabolismo</a:t>
            </a:r>
            <a:r>
              <a:rPr lang="es-ES" sz="1600">
                <a:latin typeface="Arial" charset="0"/>
              </a:rPr>
              <a:t>.</a:t>
            </a:r>
          </a:p>
          <a:p>
            <a:r>
              <a:rPr lang="es-ES" sz="1600">
                <a:latin typeface="Arial" charset="0"/>
              </a:rPr>
              <a:t>La </a:t>
            </a:r>
            <a:r>
              <a:rPr lang="es-ES" sz="1600" b="1">
                <a:solidFill>
                  <a:schemeClr val="accent1"/>
                </a:solidFill>
                <a:latin typeface="Arial" charset="0"/>
              </a:rPr>
              <a:t>homeostasis</a:t>
            </a:r>
            <a:r>
              <a:rPr lang="es-ES" sz="1600">
                <a:latin typeface="Arial" charset="0"/>
              </a:rPr>
              <a:t> es la regulación balanceada de los procesos metabólicos con los cuales los organismos mantienen condiciones adecuadas de vida.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0825" y="333375"/>
            <a:ext cx="8713788" cy="720725"/>
          </a:xfrm>
        </p:spPr>
        <p:txBody>
          <a:bodyPr/>
          <a:lstStyle/>
          <a:p>
            <a:pPr algn="ctr"/>
            <a:r>
              <a:rPr lang="es-ES" sz="4000">
                <a:latin typeface="Arial" charset="0"/>
              </a:rPr>
              <a:t>Las características de los seres vivos</a:t>
            </a:r>
          </a:p>
        </p:txBody>
      </p:sp>
      <p:sp>
        <p:nvSpPr>
          <p:cNvPr id="8195" name="Rectangle 3"/>
          <p:cNvSpPr>
            <a:spLocks noGrp="1" noChangeArrowheads="1"/>
          </p:cNvSpPr>
          <p:nvPr>
            <p:ph type="body" sz="half" idx="1"/>
          </p:nvPr>
        </p:nvSpPr>
        <p:spPr>
          <a:xfrm>
            <a:off x="395288" y="1628775"/>
            <a:ext cx="4481512" cy="4968875"/>
          </a:xfrm>
        </p:spPr>
        <p:txBody>
          <a:bodyPr/>
          <a:lstStyle/>
          <a:p>
            <a:pPr>
              <a:lnSpc>
                <a:spcPct val="80000"/>
              </a:lnSpc>
            </a:pPr>
            <a:r>
              <a:rPr lang="es-ES" sz="1800"/>
              <a:t>La </a:t>
            </a:r>
            <a:r>
              <a:rPr lang="es-ES" sz="1800" b="1"/>
              <a:t>vida</a:t>
            </a:r>
            <a:r>
              <a:rPr lang="es-ES" sz="1800"/>
              <a:t> es la cualidad que distingue, a un ser vital y funcional, de un cuerpo muerto.</a:t>
            </a:r>
          </a:p>
          <a:p>
            <a:pPr>
              <a:lnSpc>
                <a:spcPct val="80000"/>
              </a:lnSpc>
            </a:pPr>
            <a:endParaRPr lang="es-ES" sz="1800"/>
          </a:p>
          <a:p>
            <a:pPr>
              <a:lnSpc>
                <a:spcPct val="80000"/>
              </a:lnSpc>
            </a:pPr>
            <a:r>
              <a:rPr lang="es-ES" sz="1800"/>
              <a:t>En algunos casos la materia inanimada parece estar viva.</a:t>
            </a:r>
          </a:p>
          <a:p>
            <a:pPr>
              <a:lnSpc>
                <a:spcPct val="80000"/>
              </a:lnSpc>
            </a:pPr>
            <a:endParaRPr lang="es-ES" sz="1800"/>
          </a:p>
          <a:p>
            <a:pPr>
              <a:lnSpc>
                <a:spcPct val="80000"/>
              </a:lnSpc>
            </a:pPr>
            <a:r>
              <a:rPr lang="es-ES" sz="1800"/>
              <a:t>La palabra </a:t>
            </a:r>
            <a:r>
              <a:rPr lang="es-ES" sz="1800" i="1"/>
              <a:t>vida</a:t>
            </a:r>
            <a:r>
              <a:rPr lang="es-ES" sz="1800"/>
              <a:t> no tiene una definición sencilla</a:t>
            </a:r>
          </a:p>
          <a:p>
            <a:pPr>
              <a:lnSpc>
                <a:spcPct val="80000"/>
              </a:lnSpc>
            </a:pPr>
            <a:endParaRPr lang="es-ES" sz="1800"/>
          </a:p>
          <a:p>
            <a:pPr>
              <a:lnSpc>
                <a:spcPct val="80000"/>
              </a:lnSpc>
            </a:pPr>
            <a:r>
              <a:rPr lang="es-ES" sz="1800"/>
              <a:t>Las características de los seres vivos que reconocen los biólogos son:</a:t>
            </a:r>
          </a:p>
          <a:p>
            <a:pPr lvl="1">
              <a:lnSpc>
                <a:spcPct val="80000"/>
              </a:lnSpc>
            </a:pPr>
            <a:endParaRPr lang="es-ES" sz="1800"/>
          </a:p>
          <a:p>
            <a:pPr lvl="1">
              <a:lnSpc>
                <a:spcPct val="80000"/>
              </a:lnSpc>
            </a:pPr>
            <a:r>
              <a:rPr lang="es-ES" sz="1800"/>
              <a:t>Los seres vivos crecen</a:t>
            </a:r>
          </a:p>
          <a:p>
            <a:pPr lvl="1">
              <a:lnSpc>
                <a:spcPct val="80000"/>
              </a:lnSpc>
            </a:pPr>
            <a:r>
              <a:rPr lang="es-ES" sz="1800"/>
              <a:t>Los seres vivos se reproducen </a:t>
            </a:r>
          </a:p>
          <a:p>
            <a:pPr lvl="1">
              <a:lnSpc>
                <a:spcPct val="80000"/>
              </a:lnSpc>
            </a:pPr>
            <a:r>
              <a:rPr lang="es-ES" sz="1800"/>
              <a:t>Los seres vivos responden a estímulos</a:t>
            </a:r>
          </a:p>
        </p:txBody>
      </p:sp>
      <p:pic>
        <p:nvPicPr>
          <p:cNvPr id="8199" name="Picture 7" descr="caterpilar"/>
          <p:cNvPicPr>
            <a:picLocks noChangeAspect="1" noChangeArrowheads="1"/>
          </p:cNvPicPr>
          <p:nvPr>
            <p:ph sz="half" idx="2"/>
          </p:nvPr>
        </p:nvPicPr>
        <p:blipFill>
          <a:blip r:embed="rId2"/>
          <a:srcRect/>
          <a:stretch>
            <a:fillRect/>
          </a:stretch>
        </p:blipFill>
        <p:spPr>
          <a:xfrm>
            <a:off x="4932363" y="1628775"/>
            <a:ext cx="3597275" cy="4852988"/>
          </a:xfrm>
          <a:noFill/>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3" name="Rectangle 17"/>
          <p:cNvSpPr>
            <a:spLocks noGrp="1" noChangeArrowheads="1"/>
          </p:cNvSpPr>
          <p:nvPr>
            <p:ph sz="quarter" idx="1"/>
          </p:nvPr>
        </p:nvSpPr>
        <p:spPr>
          <a:xfrm>
            <a:off x="395288" y="2133600"/>
            <a:ext cx="4183062" cy="1152525"/>
          </a:xfrm>
        </p:spPr>
        <p:txBody>
          <a:bodyPr/>
          <a:lstStyle/>
          <a:p>
            <a:r>
              <a:rPr lang="es-ES" sz="2000">
                <a:latin typeface="Arial" charset="0"/>
              </a:rPr>
              <a:t>Todos los seres vivientes tienen una misma estructura básica que es la </a:t>
            </a:r>
            <a:r>
              <a:rPr lang="es-ES" sz="2000" b="1">
                <a:latin typeface="Arial" charset="0"/>
              </a:rPr>
              <a:t>célula</a:t>
            </a:r>
          </a:p>
        </p:txBody>
      </p:sp>
      <p:sp>
        <p:nvSpPr>
          <p:cNvPr id="9222" name="Rectangle 6"/>
          <p:cNvSpPr>
            <a:spLocks noGrp="1" noChangeArrowheads="1"/>
          </p:cNvSpPr>
          <p:nvPr>
            <p:ph type="body" sz="half" idx="3"/>
          </p:nvPr>
        </p:nvSpPr>
        <p:spPr>
          <a:xfrm>
            <a:off x="4648200" y="1600200"/>
            <a:ext cx="4244975" cy="4997450"/>
          </a:xfrm>
        </p:spPr>
        <p:txBody>
          <a:bodyPr/>
          <a:lstStyle/>
          <a:p>
            <a:r>
              <a:rPr lang="es-ES" sz="2000">
                <a:latin typeface="Arial" charset="0"/>
              </a:rPr>
              <a:t>Los organismos unicelulares se componen de una sola célula: </a:t>
            </a:r>
            <a:endParaRPr lang="es-ES" sz="2000">
              <a:solidFill>
                <a:srgbClr val="241AEC"/>
              </a:solidFill>
              <a:latin typeface="Arial" charset="0"/>
            </a:endParaRPr>
          </a:p>
          <a:p>
            <a:pPr>
              <a:buFont typeface="Wingdings" pitchFamily="2" charset="2"/>
              <a:buNone/>
            </a:pPr>
            <a:r>
              <a:rPr lang="es-ES" sz="2000">
                <a:solidFill>
                  <a:srgbClr val="241AEC"/>
                </a:solidFill>
                <a:latin typeface="Arial" charset="0"/>
              </a:rPr>
              <a:t>                                     </a:t>
            </a:r>
          </a:p>
          <a:p>
            <a:pPr>
              <a:buFont typeface="Wingdings" pitchFamily="2" charset="2"/>
              <a:buNone/>
            </a:pPr>
            <a:endParaRPr lang="es-ES" sz="2000">
              <a:solidFill>
                <a:srgbClr val="241AEC"/>
              </a:solidFill>
              <a:latin typeface="Arial" charset="0"/>
            </a:endParaRPr>
          </a:p>
          <a:p>
            <a:pPr>
              <a:buFont typeface="Wingdings" pitchFamily="2" charset="2"/>
              <a:buNone/>
            </a:pPr>
            <a:r>
              <a:rPr lang="es-ES" sz="1800">
                <a:latin typeface="Arial" charset="0"/>
              </a:rPr>
              <a:t>                                          ameba</a:t>
            </a:r>
            <a:r>
              <a:rPr lang="es-ES" sz="2000">
                <a:latin typeface="Arial" charset="0"/>
              </a:rPr>
              <a:t>                     </a:t>
            </a:r>
          </a:p>
          <a:p>
            <a:pPr>
              <a:buFont typeface="Wingdings" pitchFamily="2" charset="2"/>
              <a:buNone/>
            </a:pPr>
            <a:endParaRPr lang="es-ES" sz="2000">
              <a:latin typeface="Arial" charset="0"/>
            </a:endParaRPr>
          </a:p>
          <a:p>
            <a:endParaRPr lang="es-ES" sz="2000">
              <a:latin typeface="Arial" charset="0"/>
            </a:endParaRPr>
          </a:p>
          <a:p>
            <a:r>
              <a:rPr lang="es-ES" sz="2000">
                <a:latin typeface="Arial" charset="0"/>
              </a:rPr>
              <a:t>Los organismos pluricelulares se forman de muchas células:</a:t>
            </a:r>
            <a:endParaRPr lang="es-ES" sz="2000">
              <a:solidFill>
                <a:srgbClr val="241AEC"/>
              </a:solidFill>
              <a:latin typeface="Arial" charset="0"/>
            </a:endParaRPr>
          </a:p>
          <a:p>
            <a:endParaRPr lang="es-ES" sz="2000">
              <a:latin typeface="Arial" charset="0"/>
            </a:endParaRPr>
          </a:p>
          <a:p>
            <a:endParaRPr lang="es-ES" sz="2000">
              <a:latin typeface="Arial" charset="0"/>
            </a:endParaRPr>
          </a:p>
          <a:p>
            <a:pPr>
              <a:buFont typeface="Wingdings" pitchFamily="2" charset="2"/>
              <a:buNone/>
            </a:pPr>
            <a:r>
              <a:rPr lang="es-ES" sz="2000">
                <a:latin typeface="Arial" charset="0"/>
              </a:rPr>
              <a:t>      </a:t>
            </a:r>
            <a:r>
              <a:rPr lang="es-ES" sz="1800">
                <a:latin typeface="Arial" charset="0"/>
              </a:rPr>
              <a:t>jacarandá</a:t>
            </a:r>
          </a:p>
        </p:txBody>
      </p:sp>
      <p:pic>
        <p:nvPicPr>
          <p:cNvPr id="9234" name="Picture 18" descr="Ameba"/>
          <p:cNvPicPr>
            <a:picLocks noChangeAspect="1" noChangeArrowheads="1"/>
          </p:cNvPicPr>
          <p:nvPr/>
        </p:nvPicPr>
        <p:blipFill>
          <a:blip r:embed="rId2"/>
          <a:srcRect/>
          <a:stretch>
            <a:fillRect/>
          </a:stretch>
        </p:blipFill>
        <p:spPr bwMode="auto">
          <a:xfrm>
            <a:off x="5724525" y="2565400"/>
            <a:ext cx="1428750" cy="1233488"/>
          </a:xfrm>
          <a:prstGeom prst="rect">
            <a:avLst/>
          </a:prstGeom>
          <a:noFill/>
        </p:spPr>
      </p:pic>
      <p:pic>
        <p:nvPicPr>
          <p:cNvPr id="9235" name="Picture 19" descr="jacaranda"/>
          <p:cNvPicPr>
            <a:picLocks noChangeAspect="1" noChangeArrowheads="1"/>
          </p:cNvPicPr>
          <p:nvPr/>
        </p:nvPicPr>
        <p:blipFill>
          <a:blip r:embed="rId3"/>
          <a:srcRect/>
          <a:stretch>
            <a:fillRect/>
          </a:stretch>
        </p:blipFill>
        <p:spPr bwMode="auto">
          <a:xfrm>
            <a:off x="6372225" y="4941888"/>
            <a:ext cx="2324100" cy="1544637"/>
          </a:xfrm>
          <a:prstGeom prst="rect">
            <a:avLst/>
          </a:prstGeom>
          <a:noFill/>
        </p:spPr>
      </p:pic>
      <p:pic>
        <p:nvPicPr>
          <p:cNvPr id="9236" name="Picture 20" descr="la célula"/>
          <p:cNvPicPr>
            <a:picLocks noChangeAspect="1" noChangeArrowheads="1"/>
          </p:cNvPicPr>
          <p:nvPr/>
        </p:nvPicPr>
        <p:blipFill>
          <a:blip r:embed="rId4"/>
          <a:srcRect/>
          <a:stretch>
            <a:fillRect/>
          </a:stretch>
        </p:blipFill>
        <p:spPr bwMode="auto">
          <a:xfrm>
            <a:off x="900113" y="3644900"/>
            <a:ext cx="3240087" cy="2341563"/>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388" y="620713"/>
            <a:ext cx="8713787" cy="438150"/>
          </a:xfrm>
        </p:spPr>
        <p:txBody>
          <a:bodyPr/>
          <a:lstStyle/>
          <a:p>
            <a:pPr algn="ctr">
              <a:buClr>
                <a:schemeClr val="bg2"/>
              </a:buClr>
              <a:buFont typeface="Wingdings" pitchFamily="2" charset="2"/>
              <a:buNone/>
            </a:pPr>
            <a:r>
              <a:rPr lang="es-ES" sz="2000">
                <a:solidFill>
                  <a:schemeClr val="tx1"/>
                </a:solidFill>
                <a:latin typeface="Arial" charset="0"/>
              </a:rPr>
              <a:t>   </a:t>
            </a:r>
            <a:r>
              <a:rPr lang="es-ES" sz="2400">
                <a:solidFill>
                  <a:schemeClr val="tx1"/>
                </a:solidFill>
                <a:latin typeface="Arial" charset="0"/>
              </a:rPr>
              <a:t>Los seres vivos son muy complejos y altamente organizados</a:t>
            </a:r>
          </a:p>
        </p:txBody>
      </p:sp>
      <p:sp>
        <p:nvSpPr>
          <p:cNvPr id="12292" name="Rectangle 4"/>
          <p:cNvSpPr>
            <a:spLocks noGrp="1" noChangeArrowheads="1"/>
          </p:cNvSpPr>
          <p:nvPr>
            <p:ph type="body" sz="half" idx="1"/>
          </p:nvPr>
        </p:nvSpPr>
        <p:spPr>
          <a:xfrm>
            <a:off x="250825" y="1484313"/>
            <a:ext cx="4244975" cy="5184775"/>
          </a:xfrm>
        </p:spPr>
        <p:txBody>
          <a:bodyPr/>
          <a:lstStyle/>
          <a:p>
            <a:r>
              <a:rPr lang="es-ES" sz="1600">
                <a:latin typeface="Arial" charset="0"/>
              </a:rPr>
              <a:t>El cristal de sal está compuesto solo por dos elementos: sodio y cloro.  Es organizado pero simple.</a:t>
            </a:r>
          </a:p>
          <a:p>
            <a:endParaRPr lang="es-ES" sz="1600">
              <a:latin typeface="Arial" charset="0"/>
            </a:endParaRPr>
          </a:p>
          <a:p>
            <a:endParaRPr lang="es-ES" sz="1600">
              <a:latin typeface="Arial" charset="0"/>
            </a:endParaRPr>
          </a:p>
          <a:p>
            <a:endParaRPr lang="es-ES" sz="1600">
              <a:latin typeface="Arial" charset="0"/>
            </a:endParaRPr>
          </a:p>
          <a:p>
            <a:endParaRPr lang="es-ES" sz="1600">
              <a:latin typeface="Arial" charset="0"/>
            </a:endParaRPr>
          </a:p>
          <a:p>
            <a:endParaRPr lang="es-ES" sz="1600">
              <a:latin typeface="Arial" charset="0"/>
            </a:endParaRPr>
          </a:p>
          <a:p>
            <a:endParaRPr lang="es-ES" sz="1600">
              <a:latin typeface="Arial" charset="0"/>
            </a:endParaRPr>
          </a:p>
          <a:p>
            <a:r>
              <a:rPr lang="es-ES" sz="1600">
                <a:latin typeface="Arial" charset="0"/>
              </a:rPr>
              <a:t>Los océanos contienen átomos de todos los elementos de la naturaleza. Son organizados pero no son complejos.</a:t>
            </a:r>
          </a:p>
          <a:p>
            <a:endParaRPr lang="es-ES" sz="1600">
              <a:latin typeface="Arial" charset="0"/>
            </a:endParaRPr>
          </a:p>
          <a:p>
            <a:endParaRPr lang="es-ES" sz="1600">
              <a:latin typeface="Arial" charset="0"/>
            </a:endParaRPr>
          </a:p>
        </p:txBody>
      </p:sp>
      <p:sp>
        <p:nvSpPr>
          <p:cNvPr id="12299" name="Rectangle 11"/>
          <p:cNvSpPr>
            <a:spLocks noGrp="1" noChangeArrowheads="1"/>
          </p:cNvSpPr>
          <p:nvPr>
            <p:ph type="body" sz="half" idx="2"/>
          </p:nvPr>
        </p:nvSpPr>
        <p:spPr>
          <a:xfrm>
            <a:off x="4643438" y="1628775"/>
            <a:ext cx="4176712" cy="4968875"/>
          </a:xfrm>
        </p:spPr>
        <p:txBody>
          <a:bodyPr/>
          <a:lstStyle/>
          <a:p>
            <a:endParaRPr lang="es-ES" sz="1600">
              <a:latin typeface="Arial" charset="0"/>
            </a:endParaRPr>
          </a:p>
          <a:p>
            <a:r>
              <a:rPr lang="es-ES" sz="1600">
                <a:latin typeface="Arial" charset="0"/>
              </a:rPr>
              <a:t>La pulga de agua está formada por docenas de elementos enlazados en combinaciones específicas que a su vez están organizadas en componentes</a:t>
            </a:r>
            <a:r>
              <a:rPr lang="es-ES" sz="1800">
                <a:latin typeface="Arial" charset="0"/>
              </a:rPr>
              <a:t>  </a:t>
            </a:r>
            <a:r>
              <a:rPr lang="es-ES" sz="1600">
                <a:latin typeface="Arial" charset="0"/>
              </a:rPr>
              <a:t>más grandes y complejos para formar ojos, patas, etc.</a:t>
            </a:r>
            <a:endParaRPr lang="es-ES" sz="1800">
              <a:latin typeface="Arial" charset="0"/>
            </a:endParaRPr>
          </a:p>
          <a:p>
            <a:endParaRPr lang="es-ES" sz="1600"/>
          </a:p>
        </p:txBody>
      </p:sp>
      <p:pic>
        <p:nvPicPr>
          <p:cNvPr id="12300" name="Picture 12" descr="cristal de sal"/>
          <p:cNvPicPr>
            <a:picLocks noChangeAspect="1" noChangeArrowheads="1"/>
          </p:cNvPicPr>
          <p:nvPr/>
        </p:nvPicPr>
        <p:blipFill>
          <a:blip r:embed="rId2"/>
          <a:srcRect/>
          <a:stretch>
            <a:fillRect/>
          </a:stretch>
        </p:blipFill>
        <p:spPr bwMode="auto">
          <a:xfrm>
            <a:off x="1547813" y="2420938"/>
            <a:ext cx="1655762" cy="1417637"/>
          </a:xfrm>
          <a:prstGeom prst="rect">
            <a:avLst/>
          </a:prstGeom>
          <a:noFill/>
        </p:spPr>
      </p:pic>
      <p:pic>
        <p:nvPicPr>
          <p:cNvPr id="12301" name="Picture 13" descr="océanos"/>
          <p:cNvPicPr>
            <a:picLocks noChangeAspect="1" noChangeArrowheads="1"/>
          </p:cNvPicPr>
          <p:nvPr/>
        </p:nvPicPr>
        <p:blipFill>
          <a:blip r:embed="rId3"/>
          <a:srcRect/>
          <a:stretch>
            <a:fillRect/>
          </a:stretch>
        </p:blipFill>
        <p:spPr bwMode="auto">
          <a:xfrm>
            <a:off x="1187450" y="4941888"/>
            <a:ext cx="2447925" cy="1685925"/>
          </a:xfrm>
          <a:prstGeom prst="rect">
            <a:avLst/>
          </a:prstGeom>
          <a:noFill/>
        </p:spPr>
      </p:pic>
      <p:pic>
        <p:nvPicPr>
          <p:cNvPr id="12302" name="Picture 14" descr="pulga de agua"/>
          <p:cNvPicPr>
            <a:picLocks noChangeAspect="1" noChangeArrowheads="1"/>
          </p:cNvPicPr>
          <p:nvPr/>
        </p:nvPicPr>
        <p:blipFill>
          <a:blip r:embed="rId4" cstate="print"/>
          <a:srcRect/>
          <a:stretch>
            <a:fillRect/>
          </a:stretch>
        </p:blipFill>
        <p:spPr bwMode="auto">
          <a:xfrm>
            <a:off x="5219700" y="3789363"/>
            <a:ext cx="3121025" cy="23018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250825" y="1557338"/>
            <a:ext cx="8642350" cy="5113337"/>
          </a:xfrm>
        </p:spPr>
        <p:txBody>
          <a:bodyPr/>
          <a:lstStyle/>
          <a:p>
            <a:r>
              <a:rPr lang="es-MX" sz="2000">
                <a:latin typeface="Arial" charset="0"/>
              </a:rPr>
              <a:t>Los seres vivos están constituidos por los mismos componentes químicos (átomos y moléculas) que las cosas inanimadas.</a:t>
            </a:r>
          </a:p>
          <a:p>
            <a:endParaRPr lang="es-ES" sz="2000">
              <a:latin typeface="Arial" charset="0"/>
            </a:endParaRPr>
          </a:p>
          <a:p>
            <a:endParaRPr lang="es-ES" sz="2000">
              <a:latin typeface="Arial" charset="0"/>
            </a:endParaRPr>
          </a:p>
          <a:p>
            <a:pPr>
              <a:buFont typeface="Wingdings" pitchFamily="2" charset="2"/>
              <a:buNone/>
            </a:pPr>
            <a:r>
              <a:rPr lang="es-ES" sz="2000">
                <a:latin typeface="Arial" charset="0"/>
              </a:rPr>
              <a:t>                                      átomo                                         molécula</a:t>
            </a:r>
          </a:p>
          <a:p>
            <a:pPr>
              <a:buFont typeface="Wingdings" pitchFamily="2" charset="2"/>
              <a:buNone/>
            </a:pPr>
            <a:r>
              <a:rPr lang="es-ES" sz="2000">
                <a:latin typeface="Arial" charset="0"/>
              </a:rPr>
              <a:t>                                      </a:t>
            </a:r>
          </a:p>
          <a:p>
            <a:endParaRPr lang="es-ES" sz="2000">
              <a:latin typeface="Arial" charset="0"/>
            </a:endParaRPr>
          </a:p>
          <a:p>
            <a:endParaRPr lang="es-ES" sz="2000">
              <a:latin typeface="Arial" charset="0"/>
            </a:endParaRPr>
          </a:p>
          <a:p>
            <a:r>
              <a:rPr lang="es-ES" sz="2000">
                <a:latin typeface="Arial" charset="0"/>
              </a:rPr>
              <a:t>La vida de la tierra consiste en una jerarquía de estructuras, en  donde el nivel de abajo sustenta al que está arriba.</a:t>
            </a:r>
            <a:br>
              <a:rPr lang="es-ES" sz="2000">
                <a:latin typeface="Arial" charset="0"/>
              </a:rPr>
            </a:br>
            <a:endParaRPr lang="es-ES" sz="2000">
              <a:latin typeface="Arial" charset="0"/>
            </a:endParaRPr>
          </a:p>
          <a:p>
            <a:endParaRPr lang="es-ES" sz="2000">
              <a:latin typeface="Arial" charset="0"/>
            </a:endParaRPr>
          </a:p>
          <a:p>
            <a:r>
              <a:rPr lang="es-ES" sz="2000">
                <a:latin typeface="Arial" charset="0"/>
              </a:rPr>
              <a:t>Todo lo que tiene vida se construye de sustancias llamadas </a:t>
            </a:r>
            <a:r>
              <a:rPr lang="es-ES" sz="2000" b="1">
                <a:latin typeface="Arial" charset="0"/>
              </a:rPr>
              <a:t>elementos.</a:t>
            </a:r>
          </a:p>
        </p:txBody>
      </p:sp>
      <p:pic>
        <p:nvPicPr>
          <p:cNvPr id="104452" name="Picture 4" descr="atomo"/>
          <p:cNvPicPr>
            <a:picLocks noChangeAspect="1" noChangeArrowheads="1"/>
          </p:cNvPicPr>
          <p:nvPr/>
        </p:nvPicPr>
        <p:blipFill>
          <a:blip r:embed="rId2"/>
          <a:srcRect/>
          <a:stretch>
            <a:fillRect/>
          </a:stretch>
        </p:blipFill>
        <p:spPr bwMode="auto">
          <a:xfrm>
            <a:off x="1187450" y="2492375"/>
            <a:ext cx="1568450" cy="1584325"/>
          </a:xfrm>
          <a:prstGeom prst="rect">
            <a:avLst/>
          </a:prstGeom>
          <a:noFill/>
        </p:spPr>
      </p:pic>
      <p:pic>
        <p:nvPicPr>
          <p:cNvPr id="104455" name="Picture 7" descr="moleculas"/>
          <p:cNvPicPr>
            <a:picLocks noChangeAspect="1" noChangeArrowheads="1"/>
          </p:cNvPicPr>
          <p:nvPr/>
        </p:nvPicPr>
        <p:blipFill>
          <a:blip r:embed="rId3" cstate="print"/>
          <a:srcRect/>
          <a:stretch>
            <a:fillRect/>
          </a:stretch>
        </p:blipFill>
        <p:spPr bwMode="auto">
          <a:xfrm>
            <a:off x="4572000" y="2349500"/>
            <a:ext cx="1871663" cy="18161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p:cNvGrpSpPr>
          <p:nvPr/>
        </p:nvGrpSpPr>
        <p:grpSpPr bwMode="auto">
          <a:xfrm>
            <a:off x="3635375" y="1844675"/>
            <a:ext cx="5119688" cy="4102100"/>
            <a:chOff x="2461" y="1147"/>
            <a:chExt cx="3225" cy="2584"/>
          </a:xfrm>
        </p:grpSpPr>
        <p:pic>
          <p:nvPicPr>
            <p:cNvPr id="47107" name="Picture 3"/>
            <p:cNvPicPr>
              <a:picLocks noChangeAspect="1" noChangeArrowheads="1"/>
            </p:cNvPicPr>
            <p:nvPr/>
          </p:nvPicPr>
          <p:blipFill>
            <a:blip r:embed="rId3">
              <a:lum bright="-12000" contrast="24000"/>
            </a:blip>
            <a:srcRect/>
            <a:stretch>
              <a:fillRect/>
            </a:stretch>
          </p:blipFill>
          <p:spPr bwMode="auto">
            <a:xfrm>
              <a:off x="2461" y="1147"/>
              <a:ext cx="3225" cy="2584"/>
            </a:xfrm>
            <a:prstGeom prst="rect">
              <a:avLst/>
            </a:prstGeom>
            <a:noFill/>
            <a:ln w="76200">
              <a:solidFill>
                <a:schemeClr val="bg1"/>
              </a:solidFill>
              <a:miter lim="800000"/>
              <a:headEnd/>
              <a:tailEnd/>
            </a:ln>
            <a:effectLst/>
          </p:spPr>
        </p:pic>
        <p:sp>
          <p:nvSpPr>
            <p:cNvPr id="47108" name="Rectangle 4"/>
            <p:cNvSpPr>
              <a:spLocks noChangeArrowheads="1"/>
            </p:cNvSpPr>
            <p:nvPr/>
          </p:nvSpPr>
          <p:spPr bwMode="auto">
            <a:xfrm>
              <a:off x="2982" y="2370"/>
              <a:ext cx="92" cy="147"/>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b="1" noProof="1">
                  <a:latin typeface="Arial Narrow" pitchFamily="34" charset="0"/>
                </a:rPr>
                <a:t>O</a:t>
              </a:r>
            </a:p>
          </p:txBody>
        </p:sp>
        <p:sp>
          <p:nvSpPr>
            <p:cNvPr id="47109" name="Rectangle 5"/>
            <p:cNvSpPr>
              <a:spLocks noChangeArrowheads="1"/>
            </p:cNvSpPr>
            <p:nvPr/>
          </p:nvSpPr>
          <p:spPr bwMode="auto">
            <a:xfrm>
              <a:off x="2849" y="2527"/>
              <a:ext cx="85" cy="147"/>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b="1" noProof="1">
                  <a:latin typeface="Arial Narrow" pitchFamily="34" charset="0"/>
                </a:rPr>
                <a:t>H</a:t>
              </a:r>
            </a:p>
          </p:txBody>
        </p:sp>
        <p:sp>
          <p:nvSpPr>
            <p:cNvPr id="47110" name="Rectangle 6"/>
            <p:cNvSpPr>
              <a:spLocks noChangeArrowheads="1"/>
            </p:cNvSpPr>
            <p:nvPr/>
          </p:nvSpPr>
          <p:spPr bwMode="auto">
            <a:xfrm>
              <a:off x="3122" y="2533"/>
              <a:ext cx="85" cy="147"/>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b="1" noProof="1">
                  <a:latin typeface="Arial Narrow" pitchFamily="34" charset="0"/>
                </a:rPr>
                <a:t>H</a:t>
              </a:r>
            </a:p>
          </p:txBody>
        </p:sp>
        <p:sp>
          <p:nvSpPr>
            <p:cNvPr id="47111" name="Rectangle 7"/>
            <p:cNvSpPr>
              <a:spLocks noChangeArrowheads="1"/>
            </p:cNvSpPr>
            <p:nvPr/>
          </p:nvSpPr>
          <p:spPr bwMode="auto">
            <a:xfrm>
              <a:off x="3939" y="2261"/>
              <a:ext cx="261" cy="98"/>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200" b="1" noProof="1">
                  <a:latin typeface="Arial Narrow" pitchFamily="34" charset="0"/>
                </a:rPr>
                <a:t>CH</a:t>
              </a:r>
              <a:r>
                <a:rPr lang="es-ES" sz="1200" b="1" baseline="-25000" noProof="1">
                  <a:latin typeface="Arial Narrow" pitchFamily="34" charset="0"/>
                </a:rPr>
                <a:t>2</a:t>
              </a:r>
              <a:r>
                <a:rPr lang="es-ES" sz="1200" b="1" noProof="1">
                  <a:latin typeface="Arial Narrow" pitchFamily="34" charset="0"/>
                </a:rPr>
                <a:t>OH</a:t>
              </a:r>
            </a:p>
          </p:txBody>
        </p:sp>
      </p:grpSp>
      <p:sp>
        <p:nvSpPr>
          <p:cNvPr id="47113" name="Rectangle 9"/>
          <p:cNvSpPr>
            <a:spLocks noChangeArrowheads="1"/>
          </p:cNvSpPr>
          <p:nvPr/>
        </p:nvSpPr>
        <p:spPr bwMode="auto">
          <a:xfrm>
            <a:off x="250825" y="5373688"/>
            <a:ext cx="3132138"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n-US" sz="3200" b="1">
                <a:effectLst>
                  <a:outerShdw blurRad="38100" dist="38100" dir="2700000" algn="tl">
                    <a:srgbClr val="C0C0C0"/>
                  </a:outerShdw>
                </a:effectLst>
                <a:latin typeface="Arial Narrow" pitchFamily="34" charset="0"/>
              </a:rPr>
              <a:t>Partículas atómicas</a:t>
            </a:r>
            <a:endParaRPr lang="en-US" sz="3200" b="1" noProof="1">
              <a:effectLst>
                <a:outerShdw blurRad="38100" dist="38100" dir="2700000" algn="tl">
                  <a:srgbClr val="C0C0C0"/>
                </a:outerShdw>
              </a:effectLst>
              <a:latin typeface="Arial Narrow" pitchFamily="34" charset="0"/>
            </a:endParaRPr>
          </a:p>
        </p:txBody>
      </p:sp>
      <p:sp>
        <p:nvSpPr>
          <p:cNvPr id="47114" name="Rectangle 10"/>
          <p:cNvSpPr>
            <a:spLocks noChangeArrowheads="1"/>
          </p:cNvSpPr>
          <p:nvPr/>
        </p:nvSpPr>
        <p:spPr bwMode="auto">
          <a:xfrm>
            <a:off x="7019925" y="5734050"/>
            <a:ext cx="665163" cy="2079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Electrón</a:t>
            </a:r>
          </a:p>
        </p:txBody>
      </p:sp>
      <p:sp>
        <p:nvSpPr>
          <p:cNvPr id="47115" name="Rectangle 11"/>
          <p:cNvSpPr>
            <a:spLocks noChangeArrowheads="1"/>
          </p:cNvSpPr>
          <p:nvPr/>
        </p:nvSpPr>
        <p:spPr bwMode="auto">
          <a:xfrm>
            <a:off x="5795963" y="5734050"/>
            <a:ext cx="638175" cy="2079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Neutrón</a:t>
            </a:r>
          </a:p>
        </p:txBody>
      </p:sp>
      <p:sp>
        <p:nvSpPr>
          <p:cNvPr id="47116" name="Rectangle 12"/>
          <p:cNvSpPr>
            <a:spLocks noChangeArrowheads="1"/>
          </p:cNvSpPr>
          <p:nvPr/>
        </p:nvSpPr>
        <p:spPr bwMode="auto">
          <a:xfrm>
            <a:off x="4643438" y="5734050"/>
            <a:ext cx="536575" cy="2079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Protón</a:t>
            </a:r>
          </a:p>
        </p:txBody>
      </p:sp>
      <p:sp>
        <p:nvSpPr>
          <p:cNvPr id="47117" name="Rectangle 13"/>
          <p:cNvSpPr>
            <a:spLocks noChangeArrowheads="1"/>
          </p:cNvSpPr>
          <p:nvPr/>
        </p:nvSpPr>
        <p:spPr bwMode="auto">
          <a:xfrm>
            <a:off x="6300788" y="5084763"/>
            <a:ext cx="785812" cy="2079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Nitrógeno</a:t>
            </a:r>
          </a:p>
        </p:txBody>
      </p:sp>
      <p:sp>
        <p:nvSpPr>
          <p:cNvPr id="47118" name="Rectangle 14"/>
          <p:cNvSpPr>
            <a:spLocks noChangeArrowheads="1"/>
          </p:cNvSpPr>
          <p:nvPr/>
        </p:nvSpPr>
        <p:spPr bwMode="auto">
          <a:xfrm>
            <a:off x="5219700" y="5084763"/>
            <a:ext cx="684213" cy="2079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Carbono</a:t>
            </a:r>
          </a:p>
        </p:txBody>
      </p:sp>
      <p:sp>
        <p:nvSpPr>
          <p:cNvPr id="47119" name="Rectangle 15"/>
          <p:cNvSpPr>
            <a:spLocks noChangeArrowheads="1"/>
          </p:cNvSpPr>
          <p:nvPr/>
        </p:nvSpPr>
        <p:spPr bwMode="auto">
          <a:xfrm>
            <a:off x="3995738" y="5084763"/>
            <a:ext cx="831850" cy="2079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Hidrógeno</a:t>
            </a:r>
          </a:p>
        </p:txBody>
      </p:sp>
      <p:sp>
        <p:nvSpPr>
          <p:cNvPr id="47120" name="Rectangle 16"/>
          <p:cNvSpPr>
            <a:spLocks noChangeArrowheads="1"/>
          </p:cNvSpPr>
          <p:nvPr/>
        </p:nvSpPr>
        <p:spPr bwMode="auto">
          <a:xfrm>
            <a:off x="7524750" y="5084763"/>
            <a:ext cx="665163" cy="2079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Oxígeno</a:t>
            </a:r>
          </a:p>
        </p:txBody>
      </p:sp>
      <p:sp>
        <p:nvSpPr>
          <p:cNvPr id="47121" name="Rectangle 17"/>
          <p:cNvSpPr>
            <a:spLocks noChangeArrowheads="1"/>
          </p:cNvSpPr>
          <p:nvPr/>
        </p:nvSpPr>
        <p:spPr bwMode="auto">
          <a:xfrm>
            <a:off x="7524750" y="4221163"/>
            <a:ext cx="361950" cy="2079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ADN</a:t>
            </a:r>
          </a:p>
        </p:txBody>
      </p:sp>
      <p:sp>
        <p:nvSpPr>
          <p:cNvPr id="47122" name="Rectangle 18"/>
          <p:cNvSpPr>
            <a:spLocks noChangeArrowheads="1"/>
          </p:cNvSpPr>
          <p:nvPr/>
        </p:nvSpPr>
        <p:spPr bwMode="auto">
          <a:xfrm>
            <a:off x="5795963" y="4221163"/>
            <a:ext cx="655637" cy="2079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Glucosa</a:t>
            </a:r>
          </a:p>
        </p:txBody>
      </p:sp>
      <p:sp>
        <p:nvSpPr>
          <p:cNvPr id="47123" name="Rectangle 19"/>
          <p:cNvSpPr>
            <a:spLocks noChangeArrowheads="1"/>
          </p:cNvSpPr>
          <p:nvPr/>
        </p:nvSpPr>
        <p:spPr bwMode="auto">
          <a:xfrm>
            <a:off x="4356100" y="4221163"/>
            <a:ext cx="415925" cy="2079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Agua</a:t>
            </a:r>
          </a:p>
        </p:txBody>
      </p:sp>
      <p:sp>
        <p:nvSpPr>
          <p:cNvPr id="47124" name="Rectangle 20"/>
          <p:cNvSpPr>
            <a:spLocks noChangeArrowheads="1"/>
          </p:cNvSpPr>
          <p:nvPr/>
        </p:nvSpPr>
        <p:spPr bwMode="auto">
          <a:xfrm>
            <a:off x="7451725" y="3357563"/>
            <a:ext cx="554038" cy="2079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Núcleo</a:t>
            </a:r>
          </a:p>
        </p:txBody>
      </p:sp>
      <p:sp>
        <p:nvSpPr>
          <p:cNvPr id="47125" name="Rectangle 21"/>
          <p:cNvSpPr>
            <a:spLocks noChangeArrowheads="1"/>
          </p:cNvSpPr>
          <p:nvPr/>
        </p:nvSpPr>
        <p:spPr bwMode="auto">
          <a:xfrm>
            <a:off x="5651500" y="3357563"/>
            <a:ext cx="923925" cy="2079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Cloroplasto</a:t>
            </a:r>
          </a:p>
        </p:txBody>
      </p:sp>
      <p:sp>
        <p:nvSpPr>
          <p:cNvPr id="47126" name="Rectangle 22"/>
          <p:cNvSpPr>
            <a:spLocks noChangeArrowheads="1"/>
          </p:cNvSpPr>
          <p:nvPr/>
        </p:nvSpPr>
        <p:spPr bwMode="auto">
          <a:xfrm>
            <a:off x="3995738" y="3357563"/>
            <a:ext cx="941387" cy="2079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Mitocondria</a:t>
            </a:r>
          </a:p>
        </p:txBody>
      </p:sp>
      <p:sp>
        <p:nvSpPr>
          <p:cNvPr id="47127" name="Rectangle 23"/>
          <p:cNvSpPr>
            <a:spLocks noChangeArrowheads="1"/>
          </p:cNvSpPr>
          <p:nvPr/>
        </p:nvSpPr>
        <p:spPr bwMode="auto">
          <a:xfrm>
            <a:off x="5435600" y="2492375"/>
            <a:ext cx="1246188" cy="2079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Célula Nerviosa</a:t>
            </a:r>
          </a:p>
        </p:txBody>
      </p:sp>
      <p:sp>
        <p:nvSpPr>
          <p:cNvPr id="47128" name="Rectangle 24"/>
          <p:cNvSpPr>
            <a:spLocks noChangeArrowheads="1"/>
          </p:cNvSpPr>
          <p:nvPr/>
        </p:nvSpPr>
        <p:spPr bwMode="auto">
          <a:xfrm>
            <a:off x="2268538" y="4652963"/>
            <a:ext cx="1055687"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A</a:t>
            </a:r>
            <a:r>
              <a:rPr lang="en-US" sz="3200" b="1">
                <a:effectLst>
                  <a:outerShdw blurRad="38100" dist="38100" dir="2700000" algn="tl">
                    <a:srgbClr val="C0C0C0"/>
                  </a:outerShdw>
                </a:effectLst>
                <a:latin typeface="Arial Narrow" pitchFamily="34" charset="0"/>
              </a:rPr>
              <a:t>tomo</a:t>
            </a:r>
            <a:endParaRPr lang="en-US" sz="3200" b="1" noProof="1">
              <a:effectLst>
                <a:outerShdw blurRad="38100" dist="38100" dir="2700000" algn="tl">
                  <a:srgbClr val="C0C0C0"/>
                </a:outerShdw>
              </a:effectLst>
              <a:latin typeface="Arial Narrow" pitchFamily="34" charset="0"/>
            </a:endParaRPr>
          </a:p>
        </p:txBody>
      </p:sp>
      <p:sp>
        <p:nvSpPr>
          <p:cNvPr id="47129" name="Rectangle 25"/>
          <p:cNvSpPr>
            <a:spLocks noChangeArrowheads="1"/>
          </p:cNvSpPr>
          <p:nvPr/>
        </p:nvSpPr>
        <p:spPr bwMode="auto">
          <a:xfrm>
            <a:off x="1979613" y="3789363"/>
            <a:ext cx="1425575"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Mol</a:t>
            </a:r>
            <a:r>
              <a:rPr lang="en-US" sz="3200" b="1">
                <a:effectLst>
                  <a:outerShdw blurRad="38100" dist="38100" dir="2700000" algn="tl">
                    <a:srgbClr val="C0C0C0"/>
                  </a:outerShdw>
                </a:effectLst>
                <a:latin typeface="Arial Narrow" pitchFamily="34" charset="0"/>
              </a:rPr>
              <a:t>é</a:t>
            </a:r>
            <a:r>
              <a:rPr lang="en-US" sz="3200" b="1" noProof="1">
                <a:effectLst>
                  <a:outerShdw blurRad="38100" dist="38100" dir="2700000" algn="tl">
                    <a:srgbClr val="C0C0C0"/>
                  </a:outerShdw>
                </a:effectLst>
                <a:latin typeface="Arial Narrow" pitchFamily="34" charset="0"/>
              </a:rPr>
              <a:t>cula</a:t>
            </a:r>
          </a:p>
        </p:txBody>
      </p:sp>
      <p:sp>
        <p:nvSpPr>
          <p:cNvPr id="47130" name="Rectangle 26"/>
          <p:cNvSpPr>
            <a:spLocks noChangeArrowheads="1"/>
          </p:cNvSpPr>
          <p:nvPr/>
        </p:nvSpPr>
        <p:spPr bwMode="auto">
          <a:xfrm>
            <a:off x="1763713" y="2924175"/>
            <a:ext cx="1647825"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Organelos</a:t>
            </a:r>
          </a:p>
        </p:txBody>
      </p:sp>
      <p:sp>
        <p:nvSpPr>
          <p:cNvPr id="47131" name="Rectangle 27"/>
          <p:cNvSpPr>
            <a:spLocks noChangeArrowheads="1"/>
          </p:cNvSpPr>
          <p:nvPr/>
        </p:nvSpPr>
        <p:spPr bwMode="auto">
          <a:xfrm>
            <a:off x="2339975" y="2133600"/>
            <a:ext cx="1000125"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C</a:t>
            </a:r>
            <a:r>
              <a:rPr lang="en-US" sz="3200" b="1">
                <a:effectLst>
                  <a:outerShdw blurRad="38100" dist="38100" dir="2700000" algn="tl">
                    <a:srgbClr val="C0C0C0"/>
                  </a:outerShdw>
                </a:effectLst>
                <a:latin typeface="Arial Narrow" pitchFamily="34" charset="0"/>
              </a:rPr>
              <a:t>é</a:t>
            </a:r>
            <a:r>
              <a:rPr lang="en-US" sz="3200" b="1" noProof="1">
                <a:effectLst>
                  <a:outerShdw blurRad="38100" dist="38100" dir="2700000" algn="tl">
                    <a:srgbClr val="C0C0C0"/>
                  </a:outerShdw>
                </a:effectLst>
                <a:latin typeface="Arial Narrow" pitchFamily="34" charset="0"/>
              </a:rPr>
              <a:t>lula</a:t>
            </a:r>
          </a:p>
        </p:txBody>
      </p:sp>
      <p:sp>
        <p:nvSpPr>
          <p:cNvPr id="47134" name="Rectangle 30"/>
          <p:cNvSpPr>
            <a:spLocks noGrp="1" noChangeArrowheads="1"/>
          </p:cNvSpPr>
          <p:nvPr>
            <p:ph type="title"/>
          </p:nvPr>
        </p:nvSpPr>
        <p:spPr>
          <a:xfrm>
            <a:off x="468313" y="404813"/>
            <a:ext cx="8353425" cy="865187"/>
          </a:xfrm>
        </p:spPr>
        <p:txBody>
          <a:bodyPr/>
          <a:lstStyle/>
          <a:p>
            <a:r>
              <a:rPr lang="en-US" sz="2400">
                <a:solidFill>
                  <a:schemeClr val="tx1"/>
                </a:solidFill>
                <a:latin typeface="Arial" charset="0"/>
              </a:rPr>
              <a:t>Un </a:t>
            </a:r>
            <a:r>
              <a:rPr lang="en-US" sz="2400" b="1">
                <a:solidFill>
                  <a:schemeClr val="tx1"/>
                </a:solidFill>
                <a:latin typeface="Arial" charset="0"/>
              </a:rPr>
              <a:t>átomo</a:t>
            </a:r>
            <a:r>
              <a:rPr lang="en-US" sz="2400">
                <a:solidFill>
                  <a:schemeClr val="tx1"/>
                </a:solidFill>
                <a:latin typeface="Arial" charset="0"/>
              </a:rPr>
              <a:t> es la partícula más pequeña de un elemento que </a:t>
            </a:r>
            <a:r>
              <a:rPr lang="en-US" sz="2400" i="1">
                <a:solidFill>
                  <a:schemeClr val="tx1"/>
                </a:solidFill>
                <a:latin typeface="Arial" charset="0"/>
              </a:rPr>
              <a:t>conserva</a:t>
            </a:r>
            <a:r>
              <a:rPr lang="en-US" sz="2400">
                <a:solidFill>
                  <a:schemeClr val="tx1"/>
                </a:solidFill>
                <a:latin typeface="Arial" charset="0"/>
              </a:rPr>
              <a:t> las propiedades de dicho elemento.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113"/>
                                        </p:tgtEl>
                                        <p:attrNameLst>
                                          <p:attrName>style.visibility</p:attrName>
                                        </p:attrNameLst>
                                      </p:cBhvr>
                                      <p:to>
                                        <p:strVal val="visible"/>
                                      </p:to>
                                    </p:set>
                                    <p:anim calcmode="lin" valueType="num">
                                      <p:cBhvr additive="base">
                                        <p:cTn id="7" dur="500" fill="hold"/>
                                        <p:tgtEl>
                                          <p:spTgt spid="47113"/>
                                        </p:tgtEl>
                                        <p:attrNameLst>
                                          <p:attrName>ppt_x</p:attrName>
                                        </p:attrNameLst>
                                      </p:cBhvr>
                                      <p:tavLst>
                                        <p:tav tm="0">
                                          <p:val>
                                            <p:strVal val="0-#ppt_w/2"/>
                                          </p:val>
                                        </p:tav>
                                        <p:tav tm="100000">
                                          <p:val>
                                            <p:strVal val="#ppt_x"/>
                                          </p:val>
                                        </p:tav>
                                      </p:tavLst>
                                    </p:anim>
                                    <p:anim calcmode="lin" valueType="num">
                                      <p:cBhvr additive="base">
                                        <p:cTn id="8" dur="500" fill="hold"/>
                                        <p:tgtEl>
                                          <p:spTgt spid="471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7114"/>
                                        </p:tgtEl>
                                        <p:attrNameLst>
                                          <p:attrName>style.visibility</p:attrName>
                                        </p:attrNameLst>
                                      </p:cBhvr>
                                      <p:to>
                                        <p:strVal val="visible"/>
                                      </p:to>
                                    </p:set>
                                    <p:animEffect transition="in" filter="slide(fromTop)">
                                      <p:cBhvr>
                                        <p:cTn id="12" dur="500"/>
                                        <p:tgtEl>
                                          <p:spTgt spid="47114"/>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47115"/>
                                        </p:tgtEl>
                                        <p:attrNameLst>
                                          <p:attrName>style.visibility</p:attrName>
                                        </p:attrNameLst>
                                      </p:cBhvr>
                                      <p:to>
                                        <p:strVal val="visible"/>
                                      </p:to>
                                    </p:set>
                                    <p:animEffect transition="in" filter="slide(fromTop)">
                                      <p:cBhvr>
                                        <p:cTn id="16" dur="500"/>
                                        <p:tgtEl>
                                          <p:spTgt spid="47115"/>
                                        </p:tgtEl>
                                      </p:cBhvr>
                                    </p:animEffect>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47116"/>
                                        </p:tgtEl>
                                        <p:attrNameLst>
                                          <p:attrName>style.visibility</p:attrName>
                                        </p:attrNameLst>
                                      </p:cBhvr>
                                      <p:to>
                                        <p:strVal val="visible"/>
                                      </p:to>
                                    </p:set>
                                    <p:animEffect transition="in" filter="slide(fromTop)">
                                      <p:cBhvr>
                                        <p:cTn id="20" dur="500"/>
                                        <p:tgtEl>
                                          <p:spTgt spid="4711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28"/>
                                        </p:tgtEl>
                                        <p:attrNameLst>
                                          <p:attrName>style.visibility</p:attrName>
                                        </p:attrNameLst>
                                      </p:cBhvr>
                                      <p:to>
                                        <p:strVal val="visible"/>
                                      </p:to>
                                    </p:set>
                                    <p:anim calcmode="lin" valueType="num">
                                      <p:cBhvr additive="base">
                                        <p:cTn id="25" dur="500" fill="hold"/>
                                        <p:tgtEl>
                                          <p:spTgt spid="47128"/>
                                        </p:tgtEl>
                                        <p:attrNameLst>
                                          <p:attrName>ppt_x</p:attrName>
                                        </p:attrNameLst>
                                      </p:cBhvr>
                                      <p:tavLst>
                                        <p:tav tm="0">
                                          <p:val>
                                            <p:strVal val="0-#ppt_w/2"/>
                                          </p:val>
                                        </p:tav>
                                        <p:tav tm="100000">
                                          <p:val>
                                            <p:strVal val="#ppt_x"/>
                                          </p:val>
                                        </p:tav>
                                      </p:tavLst>
                                    </p:anim>
                                    <p:anim calcmode="lin" valueType="num">
                                      <p:cBhvr additive="base">
                                        <p:cTn id="26" dur="500" fill="hold"/>
                                        <p:tgtEl>
                                          <p:spTgt spid="47128"/>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2" presetClass="entr" presetSubtype="1" fill="hold" grpId="0" nodeType="afterEffect">
                                  <p:stCondLst>
                                    <p:cond delay="0"/>
                                  </p:stCondLst>
                                  <p:childTnLst>
                                    <p:set>
                                      <p:cBhvr>
                                        <p:cTn id="29" dur="1" fill="hold">
                                          <p:stCondLst>
                                            <p:cond delay="0"/>
                                          </p:stCondLst>
                                        </p:cTn>
                                        <p:tgtEl>
                                          <p:spTgt spid="47120"/>
                                        </p:tgtEl>
                                        <p:attrNameLst>
                                          <p:attrName>style.visibility</p:attrName>
                                        </p:attrNameLst>
                                      </p:cBhvr>
                                      <p:to>
                                        <p:strVal val="visible"/>
                                      </p:to>
                                    </p:set>
                                    <p:animEffect transition="in" filter="slide(fromTop)">
                                      <p:cBhvr>
                                        <p:cTn id="30" dur="500"/>
                                        <p:tgtEl>
                                          <p:spTgt spid="47120"/>
                                        </p:tgtEl>
                                      </p:cBhvr>
                                    </p:animEffect>
                                  </p:childTnLst>
                                </p:cTn>
                              </p:par>
                            </p:childTnLst>
                          </p:cTn>
                        </p:par>
                        <p:par>
                          <p:cTn id="31" fill="hold">
                            <p:stCondLst>
                              <p:cond delay="1000"/>
                            </p:stCondLst>
                            <p:childTnLst>
                              <p:par>
                                <p:cTn id="32" presetID="12" presetClass="entr" presetSubtype="1" fill="hold" grpId="0" nodeType="afterEffect">
                                  <p:stCondLst>
                                    <p:cond delay="0"/>
                                  </p:stCondLst>
                                  <p:childTnLst>
                                    <p:set>
                                      <p:cBhvr>
                                        <p:cTn id="33" dur="1" fill="hold">
                                          <p:stCondLst>
                                            <p:cond delay="0"/>
                                          </p:stCondLst>
                                        </p:cTn>
                                        <p:tgtEl>
                                          <p:spTgt spid="47117"/>
                                        </p:tgtEl>
                                        <p:attrNameLst>
                                          <p:attrName>style.visibility</p:attrName>
                                        </p:attrNameLst>
                                      </p:cBhvr>
                                      <p:to>
                                        <p:strVal val="visible"/>
                                      </p:to>
                                    </p:set>
                                    <p:animEffect transition="in" filter="slide(fromTop)">
                                      <p:cBhvr>
                                        <p:cTn id="34" dur="500"/>
                                        <p:tgtEl>
                                          <p:spTgt spid="47117"/>
                                        </p:tgtEl>
                                      </p:cBhvr>
                                    </p:animEffect>
                                  </p:childTnLst>
                                </p:cTn>
                              </p:par>
                            </p:childTnLst>
                          </p:cTn>
                        </p:par>
                        <p:par>
                          <p:cTn id="35" fill="hold">
                            <p:stCondLst>
                              <p:cond delay="1500"/>
                            </p:stCondLst>
                            <p:childTnLst>
                              <p:par>
                                <p:cTn id="36" presetID="12" presetClass="entr" presetSubtype="1" fill="hold" grpId="0" nodeType="afterEffect">
                                  <p:stCondLst>
                                    <p:cond delay="0"/>
                                  </p:stCondLst>
                                  <p:childTnLst>
                                    <p:set>
                                      <p:cBhvr>
                                        <p:cTn id="37" dur="1" fill="hold">
                                          <p:stCondLst>
                                            <p:cond delay="0"/>
                                          </p:stCondLst>
                                        </p:cTn>
                                        <p:tgtEl>
                                          <p:spTgt spid="47118"/>
                                        </p:tgtEl>
                                        <p:attrNameLst>
                                          <p:attrName>style.visibility</p:attrName>
                                        </p:attrNameLst>
                                      </p:cBhvr>
                                      <p:to>
                                        <p:strVal val="visible"/>
                                      </p:to>
                                    </p:set>
                                    <p:animEffect transition="in" filter="slide(fromTop)">
                                      <p:cBhvr>
                                        <p:cTn id="38" dur="500"/>
                                        <p:tgtEl>
                                          <p:spTgt spid="47118"/>
                                        </p:tgtEl>
                                      </p:cBhvr>
                                    </p:animEffect>
                                  </p:childTnLst>
                                </p:cTn>
                              </p:par>
                            </p:childTnLst>
                          </p:cTn>
                        </p:par>
                        <p:par>
                          <p:cTn id="39" fill="hold">
                            <p:stCondLst>
                              <p:cond delay="2000"/>
                            </p:stCondLst>
                            <p:childTnLst>
                              <p:par>
                                <p:cTn id="40" presetID="12" presetClass="entr" presetSubtype="1" fill="hold" grpId="0" nodeType="afterEffect">
                                  <p:stCondLst>
                                    <p:cond delay="0"/>
                                  </p:stCondLst>
                                  <p:childTnLst>
                                    <p:set>
                                      <p:cBhvr>
                                        <p:cTn id="41" dur="1" fill="hold">
                                          <p:stCondLst>
                                            <p:cond delay="0"/>
                                          </p:stCondLst>
                                        </p:cTn>
                                        <p:tgtEl>
                                          <p:spTgt spid="47119"/>
                                        </p:tgtEl>
                                        <p:attrNameLst>
                                          <p:attrName>style.visibility</p:attrName>
                                        </p:attrNameLst>
                                      </p:cBhvr>
                                      <p:to>
                                        <p:strVal val="visible"/>
                                      </p:to>
                                    </p:set>
                                    <p:animEffect transition="in" filter="slide(fromTop)">
                                      <p:cBhvr>
                                        <p:cTn id="42" dur="500"/>
                                        <p:tgtEl>
                                          <p:spTgt spid="4711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7129"/>
                                        </p:tgtEl>
                                        <p:attrNameLst>
                                          <p:attrName>style.visibility</p:attrName>
                                        </p:attrNameLst>
                                      </p:cBhvr>
                                      <p:to>
                                        <p:strVal val="visible"/>
                                      </p:to>
                                    </p:set>
                                    <p:anim calcmode="lin" valueType="num">
                                      <p:cBhvr additive="base">
                                        <p:cTn id="47" dur="500" fill="hold"/>
                                        <p:tgtEl>
                                          <p:spTgt spid="47129"/>
                                        </p:tgtEl>
                                        <p:attrNameLst>
                                          <p:attrName>ppt_x</p:attrName>
                                        </p:attrNameLst>
                                      </p:cBhvr>
                                      <p:tavLst>
                                        <p:tav tm="0">
                                          <p:val>
                                            <p:strVal val="0-#ppt_w/2"/>
                                          </p:val>
                                        </p:tav>
                                        <p:tav tm="100000">
                                          <p:val>
                                            <p:strVal val="#ppt_x"/>
                                          </p:val>
                                        </p:tav>
                                      </p:tavLst>
                                    </p:anim>
                                    <p:anim calcmode="lin" valueType="num">
                                      <p:cBhvr additive="base">
                                        <p:cTn id="48" dur="500" fill="hold"/>
                                        <p:tgtEl>
                                          <p:spTgt spid="47129"/>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2" presetClass="entr" presetSubtype="1" fill="hold" grpId="0" nodeType="afterEffect">
                                  <p:stCondLst>
                                    <p:cond delay="0"/>
                                  </p:stCondLst>
                                  <p:childTnLst>
                                    <p:set>
                                      <p:cBhvr>
                                        <p:cTn id="51" dur="1" fill="hold">
                                          <p:stCondLst>
                                            <p:cond delay="0"/>
                                          </p:stCondLst>
                                        </p:cTn>
                                        <p:tgtEl>
                                          <p:spTgt spid="47121"/>
                                        </p:tgtEl>
                                        <p:attrNameLst>
                                          <p:attrName>style.visibility</p:attrName>
                                        </p:attrNameLst>
                                      </p:cBhvr>
                                      <p:to>
                                        <p:strVal val="visible"/>
                                      </p:to>
                                    </p:set>
                                    <p:animEffect transition="in" filter="slide(fromTop)">
                                      <p:cBhvr>
                                        <p:cTn id="52" dur="500"/>
                                        <p:tgtEl>
                                          <p:spTgt spid="47121"/>
                                        </p:tgtEl>
                                      </p:cBhvr>
                                    </p:animEffect>
                                  </p:childTnLst>
                                </p:cTn>
                              </p:par>
                            </p:childTnLst>
                          </p:cTn>
                        </p:par>
                        <p:par>
                          <p:cTn id="53" fill="hold">
                            <p:stCondLst>
                              <p:cond delay="1000"/>
                            </p:stCondLst>
                            <p:childTnLst>
                              <p:par>
                                <p:cTn id="54" presetID="12" presetClass="entr" presetSubtype="1" fill="hold" grpId="0" nodeType="afterEffect">
                                  <p:stCondLst>
                                    <p:cond delay="0"/>
                                  </p:stCondLst>
                                  <p:childTnLst>
                                    <p:set>
                                      <p:cBhvr>
                                        <p:cTn id="55" dur="1" fill="hold">
                                          <p:stCondLst>
                                            <p:cond delay="0"/>
                                          </p:stCondLst>
                                        </p:cTn>
                                        <p:tgtEl>
                                          <p:spTgt spid="47122"/>
                                        </p:tgtEl>
                                        <p:attrNameLst>
                                          <p:attrName>style.visibility</p:attrName>
                                        </p:attrNameLst>
                                      </p:cBhvr>
                                      <p:to>
                                        <p:strVal val="visible"/>
                                      </p:to>
                                    </p:set>
                                    <p:animEffect transition="in" filter="slide(fromTop)">
                                      <p:cBhvr>
                                        <p:cTn id="56" dur="500"/>
                                        <p:tgtEl>
                                          <p:spTgt spid="47122"/>
                                        </p:tgtEl>
                                      </p:cBhvr>
                                    </p:animEffect>
                                  </p:childTnLst>
                                </p:cTn>
                              </p:par>
                            </p:childTnLst>
                          </p:cTn>
                        </p:par>
                        <p:par>
                          <p:cTn id="57" fill="hold">
                            <p:stCondLst>
                              <p:cond delay="1500"/>
                            </p:stCondLst>
                            <p:childTnLst>
                              <p:par>
                                <p:cTn id="58" presetID="12" presetClass="entr" presetSubtype="1" fill="hold" grpId="0" nodeType="afterEffect">
                                  <p:stCondLst>
                                    <p:cond delay="0"/>
                                  </p:stCondLst>
                                  <p:childTnLst>
                                    <p:set>
                                      <p:cBhvr>
                                        <p:cTn id="59" dur="1" fill="hold">
                                          <p:stCondLst>
                                            <p:cond delay="0"/>
                                          </p:stCondLst>
                                        </p:cTn>
                                        <p:tgtEl>
                                          <p:spTgt spid="47123"/>
                                        </p:tgtEl>
                                        <p:attrNameLst>
                                          <p:attrName>style.visibility</p:attrName>
                                        </p:attrNameLst>
                                      </p:cBhvr>
                                      <p:to>
                                        <p:strVal val="visible"/>
                                      </p:to>
                                    </p:set>
                                    <p:animEffect transition="in" filter="slide(fromTop)">
                                      <p:cBhvr>
                                        <p:cTn id="60" dur="500"/>
                                        <p:tgtEl>
                                          <p:spTgt spid="47123"/>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7130"/>
                                        </p:tgtEl>
                                        <p:attrNameLst>
                                          <p:attrName>style.visibility</p:attrName>
                                        </p:attrNameLst>
                                      </p:cBhvr>
                                      <p:to>
                                        <p:strVal val="visible"/>
                                      </p:to>
                                    </p:set>
                                    <p:anim calcmode="lin" valueType="num">
                                      <p:cBhvr additive="base">
                                        <p:cTn id="65" dur="500" fill="hold"/>
                                        <p:tgtEl>
                                          <p:spTgt spid="47130"/>
                                        </p:tgtEl>
                                        <p:attrNameLst>
                                          <p:attrName>ppt_x</p:attrName>
                                        </p:attrNameLst>
                                      </p:cBhvr>
                                      <p:tavLst>
                                        <p:tav tm="0">
                                          <p:val>
                                            <p:strVal val="0-#ppt_w/2"/>
                                          </p:val>
                                        </p:tav>
                                        <p:tav tm="100000">
                                          <p:val>
                                            <p:strVal val="#ppt_x"/>
                                          </p:val>
                                        </p:tav>
                                      </p:tavLst>
                                    </p:anim>
                                    <p:anim calcmode="lin" valueType="num">
                                      <p:cBhvr additive="base">
                                        <p:cTn id="66" dur="500" fill="hold"/>
                                        <p:tgtEl>
                                          <p:spTgt spid="47130"/>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12" presetClass="entr" presetSubtype="1" fill="hold" grpId="0" nodeType="afterEffect">
                                  <p:stCondLst>
                                    <p:cond delay="0"/>
                                  </p:stCondLst>
                                  <p:childTnLst>
                                    <p:set>
                                      <p:cBhvr>
                                        <p:cTn id="69" dur="1" fill="hold">
                                          <p:stCondLst>
                                            <p:cond delay="0"/>
                                          </p:stCondLst>
                                        </p:cTn>
                                        <p:tgtEl>
                                          <p:spTgt spid="47124"/>
                                        </p:tgtEl>
                                        <p:attrNameLst>
                                          <p:attrName>style.visibility</p:attrName>
                                        </p:attrNameLst>
                                      </p:cBhvr>
                                      <p:to>
                                        <p:strVal val="visible"/>
                                      </p:to>
                                    </p:set>
                                    <p:animEffect transition="in" filter="slide(fromTop)">
                                      <p:cBhvr>
                                        <p:cTn id="70" dur="500"/>
                                        <p:tgtEl>
                                          <p:spTgt spid="47124"/>
                                        </p:tgtEl>
                                      </p:cBhvr>
                                    </p:animEffect>
                                  </p:childTnLst>
                                </p:cTn>
                              </p:par>
                            </p:childTnLst>
                          </p:cTn>
                        </p:par>
                        <p:par>
                          <p:cTn id="71" fill="hold">
                            <p:stCondLst>
                              <p:cond delay="1000"/>
                            </p:stCondLst>
                            <p:childTnLst>
                              <p:par>
                                <p:cTn id="72" presetID="12" presetClass="entr" presetSubtype="1" fill="hold" grpId="0" nodeType="afterEffect">
                                  <p:stCondLst>
                                    <p:cond delay="0"/>
                                  </p:stCondLst>
                                  <p:childTnLst>
                                    <p:set>
                                      <p:cBhvr>
                                        <p:cTn id="73" dur="1" fill="hold">
                                          <p:stCondLst>
                                            <p:cond delay="0"/>
                                          </p:stCondLst>
                                        </p:cTn>
                                        <p:tgtEl>
                                          <p:spTgt spid="47125"/>
                                        </p:tgtEl>
                                        <p:attrNameLst>
                                          <p:attrName>style.visibility</p:attrName>
                                        </p:attrNameLst>
                                      </p:cBhvr>
                                      <p:to>
                                        <p:strVal val="visible"/>
                                      </p:to>
                                    </p:set>
                                    <p:animEffect transition="in" filter="slide(fromTop)">
                                      <p:cBhvr>
                                        <p:cTn id="74" dur="500"/>
                                        <p:tgtEl>
                                          <p:spTgt spid="47125"/>
                                        </p:tgtEl>
                                      </p:cBhvr>
                                    </p:animEffect>
                                  </p:childTnLst>
                                </p:cTn>
                              </p:par>
                            </p:childTnLst>
                          </p:cTn>
                        </p:par>
                        <p:par>
                          <p:cTn id="75" fill="hold">
                            <p:stCondLst>
                              <p:cond delay="1500"/>
                            </p:stCondLst>
                            <p:childTnLst>
                              <p:par>
                                <p:cTn id="76" presetID="12" presetClass="entr" presetSubtype="1" fill="hold" grpId="0" nodeType="afterEffect">
                                  <p:stCondLst>
                                    <p:cond delay="0"/>
                                  </p:stCondLst>
                                  <p:childTnLst>
                                    <p:set>
                                      <p:cBhvr>
                                        <p:cTn id="77" dur="1" fill="hold">
                                          <p:stCondLst>
                                            <p:cond delay="0"/>
                                          </p:stCondLst>
                                        </p:cTn>
                                        <p:tgtEl>
                                          <p:spTgt spid="47126"/>
                                        </p:tgtEl>
                                        <p:attrNameLst>
                                          <p:attrName>style.visibility</p:attrName>
                                        </p:attrNameLst>
                                      </p:cBhvr>
                                      <p:to>
                                        <p:strVal val="visible"/>
                                      </p:to>
                                    </p:set>
                                    <p:animEffect transition="in" filter="slide(fromTop)">
                                      <p:cBhvr>
                                        <p:cTn id="78" dur="500"/>
                                        <p:tgtEl>
                                          <p:spTgt spid="47126"/>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47131"/>
                                        </p:tgtEl>
                                        <p:attrNameLst>
                                          <p:attrName>style.visibility</p:attrName>
                                        </p:attrNameLst>
                                      </p:cBhvr>
                                      <p:to>
                                        <p:strVal val="visible"/>
                                      </p:to>
                                    </p:set>
                                    <p:anim calcmode="lin" valueType="num">
                                      <p:cBhvr additive="base">
                                        <p:cTn id="83" dur="500" fill="hold"/>
                                        <p:tgtEl>
                                          <p:spTgt spid="47131"/>
                                        </p:tgtEl>
                                        <p:attrNameLst>
                                          <p:attrName>ppt_x</p:attrName>
                                        </p:attrNameLst>
                                      </p:cBhvr>
                                      <p:tavLst>
                                        <p:tav tm="0">
                                          <p:val>
                                            <p:strVal val="0-#ppt_w/2"/>
                                          </p:val>
                                        </p:tav>
                                        <p:tav tm="100000">
                                          <p:val>
                                            <p:strVal val="#ppt_x"/>
                                          </p:val>
                                        </p:tav>
                                      </p:tavLst>
                                    </p:anim>
                                    <p:anim calcmode="lin" valueType="num">
                                      <p:cBhvr additive="base">
                                        <p:cTn id="84" dur="500" fill="hold"/>
                                        <p:tgtEl>
                                          <p:spTgt spid="47131"/>
                                        </p:tgtEl>
                                        <p:attrNameLst>
                                          <p:attrName>ppt_y</p:attrName>
                                        </p:attrNameLst>
                                      </p:cBhvr>
                                      <p:tavLst>
                                        <p:tav tm="0">
                                          <p:val>
                                            <p:strVal val="#ppt_y"/>
                                          </p:val>
                                        </p:tav>
                                        <p:tav tm="100000">
                                          <p:val>
                                            <p:strVal val="#ppt_y"/>
                                          </p:val>
                                        </p:tav>
                                      </p:tavLst>
                                    </p:anim>
                                  </p:childTnLst>
                                </p:cTn>
                              </p:par>
                            </p:childTnLst>
                          </p:cTn>
                        </p:par>
                        <p:par>
                          <p:cTn id="85" fill="hold">
                            <p:stCondLst>
                              <p:cond delay="500"/>
                            </p:stCondLst>
                            <p:childTnLst>
                              <p:par>
                                <p:cTn id="86" presetID="12" presetClass="entr" presetSubtype="1" fill="hold" grpId="0" nodeType="afterEffect">
                                  <p:stCondLst>
                                    <p:cond delay="0"/>
                                  </p:stCondLst>
                                  <p:childTnLst>
                                    <p:set>
                                      <p:cBhvr>
                                        <p:cTn id="87" dur="1" fill="hold">
                                          <p:stCondLst>
                                            <p:cond delay="0"/>
                                          </p:stCondLst>
                                        </p:cTn>
                                        <p:tgtEl>
                                          <p:spTgt spid="47127"/>
                                        </p:tgtEl>
                                        <p:attrNameLst>
                                          <p:attrName>style.visibility</p:attrName>
                                        </p:attrNameLst>
                                      </p:cBhvr>
                                      <p:to>
                                        <p:strVal val="visible"/>
                                      </p:to>
                                    </p:set>
                                    <p:animEffect transition="in" filter="slide(fromTop)">
                                      <p:cBhvr>
                                        <p:cTn id="88" dur="500"/>
                                        <p:tgtEl>
                                          <p:spTgt spid="47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autoUpdateAnimBg="0"/>
      <p:bldP spid="47114" grpId="0" autoUpdateAnimBg="0"/>
      <p:bldP spid="47115" grpId="0" autoUpdateAnimBg="0"/>
      <p:bldP spid="47116" grpId="0" autoUpdateAnimBg="0"/>
      <p:bldP spid="47117" grpId="0" autoUpdateAnimBg="0"/>
      <p:bldP spid="47118" grpId="0" autoUpdateAnimBg="0"/>
      <p:bldP spid="47119" grpId="0" autoUpdateAnimBg="0"/>
      <p:bldP spid="47120" grpId="0" autoUpdateAnimBg="0"/>
      <p:bldP spid="47121" grpId="0" autoUpdateAnimBg="0"/>
      <p:bldP spid="47122" grpId="0" autoUpdateAnimBg="0"/>
      <p:bldP spid="47123" grpId="0" autoUpdateAnimBg="0"/>
      <p:bldP spid="47124" grpId="0" autoUpdateAnimBg="0"/>
      <p:bldP spid="47125" grpId="0" autoUpdateAnimBg="0"/>
      <p:bldP spid="47126" grpId="0" autoUpdateAnimBg="0"/>
      <p:bldP spid="47127" grpId="0" autoUpdateAnimBg="0"/>
      <p:bldP spid="47128" grpId="0" autoUpdateAnimBg="0"/>
      <p:bldP spid="47129" grpId="0" autoUpdateAnimBg="0"/>
      <p:bldP spid="47130" grpId="0" autoUpdateAnimBg="0"/>
      <p:bldP spid="4713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3"/>
          <a:srcRect/>
          <a:stretch>
            <a:fillRect/>
          </a:stretch>
        </p:blipFill>
        <p:spPr bwMode="auto">
          <a:xfrm>
            <a:off x="3563938" y="1916113"/>
            <a:ext cx="5184775" cy="4065587"/>
          </a:xfrm>
          <a:prstGeom prst="rect">
            <a:avLst/>
          </a:prstGeom>
          <a:noFill/>
          <a:ln w="76200">
            <a:solidFill>
              <a:schemeClr val="bg1"/>
            </a:solidFill>
            <a:miter lim="800000"/>
            <a:headEnd/>
            <a:tailEnd/>
          </a:ln>
          <a:effectLst/>
        </p:spPr>
      </p:pic>
      <p:sp>
        <p:nvSpPr>
          <p:cNvPr id="50180" name="Rectangle 4"/>
          <p:cNvSpPr>
            <a:spLocks noChangeArrowheads="1"/>
          </p:cNvSpPr>
          <p:nvPr/>
        </p:nvSpPr>
        <p:spPr bwMode="auto">
          <a:xfrm>
            <a:off x="2339975" y="5229225"/>
            <a:ext cx="979488"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Tejido</a:t>
            </a:r>
          </a:p>
        </p:txBody>
      </p:sp>
      <p:sp>
        <p:nvSpPr>
          <p:cNvPr id="50181" name="Rectangle 5"/>
          <p:cNvSpPr>
            <a:spLocks noChangeArrowheads="1"/>
          </p:cNvSpPr>
          <p:nvPr/>
        </p:nvSpPr>
        <p:spPr bwMode="auto">
          <a:xfrm>
            <a:off x="5435600" y="5734050"/>
            <a:ext cx="1582738" cy="207963"/>
          </a:xfrm>
          <a:prstGeom prst="rect">
            <a:avLst/>
          </a:prstGeom>
          <a:noFill/>
          <a:ln w="9525">
            <a:noFill/>
            <a:miter lim="800000"/>
            <a:headEnd/>
            <a:tailEnd/>
          </a:ln>
          <a:effectLst/>
        </p:spPr>
        <p:txBody>
          <a:bodyPr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Tejido Nervioso</a:t>
            </a:r>
          </a:p>
        </p:txBody>
      </p:sp>
      <p:sp>
        <p:nvSpPr>
          <p:cNvPr id="50182" name="Rectangle 6"/>
          <p:cNvSpPr>
            <a:spLocks noChangeArrowheads="1"/>
          </p:cNvSpPr>
          <p:nvPr/>
        </p:nvSpPr>
        <p:spPr bwMode="auto">
          <a:xfrm>
            <a:off x="5867400" y="4724400"/>
            <a:ext cx="638175" cy="2079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Cerebro</a:t>
            </a:r>
          </a:p>
        </p:txBody>
      </p:sp>
      <p:sp>
        <p:nvSpPr>
          <p:cNvPr id="50183" name="Rectangle 7"/>
          <p:cNvSpPr>
            <a:spLocks noChangeArrowheads="1"/>
          </p:cNvSpPr>
          <p:nvPr/>
        </p:nvSpPr>
        <p:spPr bwMode="auto">
          <a:xfrm>
            <a:off x="5003800" y="3716338"/>
            <a:ext cx="2166938" cy="207962"/>
          </a:xfrm>
          <a:prstGeom prst="rect">
            <a:avLst/>
          </a:prstGeom>
          <a:noFill/>
          <a:ln w="9525">
            <a:noFill/>
            <a:miter lim="800000"/>
            <a:headEnd/>
            <a:tailEnd/>
          </a:ln>
          <a:effectLst/>
        </p:spPr>
        <p:txBody>
          <a:bodyPr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Sistema Nervioso</a:t>
            </a:r>
          </a:p>
        </p:txBody>
      </p:sp>
      <p:sp>
        <p:nvSpPr>
          <p:cNvPr id="50184" name="Rectangle 8"/>
          <p:cNvSpPr>
            <a:spLocks noChangeArrowheads="1"/>
          </p:cNvSpPr>
          <p:nvPr/>
        </p:nvSpPr>
        <p:spPr bwMode="auto">
          <a:xfrm>
            <a:off x="5795963" y="2708275"/>
            <a:ext cx="739775" cy="2079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Berrendo</a:t>
            </a:r>
          </a:p>
        </p:txBody>
      </p:sp>
      <p:sp>
        <p:nvSpPr>
          <p:cNvPr id="50185" name="Rectangle 9"/>
          <p:cNvSpPr>
            <a:spLocks noChangeArrowheads="1"/>
          </p:cNvSpPr>
          <p:nvPr/>
        </p:nvSpPr>
        <p:spPr bwMode="auto">
          <a:xfrm>
            <a:off x="2195513" y="4292600"/>
            <a:ext cx="1184275"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Órgano</a:t>
            </a:r>
          </a:p>
        </p:txBody>
      </p:sp>
      <p:sp>
        <p:nvSpPr>
          <p:cNvPr id="50186" name="Rectangle 10"/>
          <p:cNvSpPr>
            <a:spLocks noChangeArrowheads="1"/>
          </p:cNvSpPr>
          <p:nvPr/>
        </p:nvSpPr>
        <p:spPr bwMode="auto">
          <a:xfrm>
            <a:off x="323850" y="3213100"/>
            <a:ext cx="3167063"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Sistema de </a:t>
            </a:r>
            <a:r>
              <a:rPr lang="en-US" sz="3200" b="1">
                <a:effectLst>
                  <a:outerShdw blurRad="38100" dist="38100" dir="2700000" algn="tl">
                    <a:srgbClr val="C0C0C0"/>
                  </a:outerShdw>
                </a:effectLst>
                <a:latin typeface="Arial Narrow" pitchFamily="34" charset="0"/>
              </a:rPr>
              <a:t>ó</a:t>
            </a:r>
            <a:r>
              <a:rPr lang="en-US" sz="3200" b="1" noProof="1">
                <a:effectLst>
                  <a:outerShdw blurRad="38100" dist="38100" dir="2700000" algn="tl">
                    <a:srgbClr val="C0C0C0"/>
                  </a:outerShdw>
                </a:effectLst>
                <a:latin typeface="Arial Narrow" pitchFamily="34" charset="0"/>
              </a:rPr>
              <a:t>rganos</a:t>
            </a:r>
          </a:p>
        </p:txBody>
      </p:sp>
      <p:sp>
        <p:nvSpPr>
          <p:cNvPr id="50187" name="Rectangle 11"/>
          <p:cNvSpPr>
            <a:spLocks noChangeArrowheads="1"/>
          </p:cNvSpPr>
          <p:nvPr/>
        </p:nvSpPr>
        <p:spPr bwMode="auto">
          <a:xfrm>
            <a:off x="1619250" y="2205038"/>
            <a:ext cx="1758950"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Organismo</a:t>
            </a:r>
          </a:p>
        </p:txBody>
      </p:sp>
      <p:sp>
        <p:nvSpPr>
          <p:cNvPr id="50189" name="Rectangle 13"/>
          <p:cNvSpPr>
            <a:spLocks noGrp="1" noChangeArrowheads="1"/>
          </p:cNvSpPr>
          <p:nvPr>
            <p:ph type="title"/>
          </p:nvPr>
        </p:nvSpPr>
        <p:spPr>
          <a:xfrm>
            <a:off x="395288" y="333375"/>
            <a:ext cx="8496300" cy="868363"/>
          </a:xfrm>
        </p:spPr>
        <p:txBody>
          <a:bodyPr/>
          <a:lstStyle/>
          <a:p>
            <a:r>
              <a:rPr lang="es-ES" sz="2400">
                <a:solidFill>
                  <a:schemeClr val="tx1"/>
                </a:solidFill>
                <a:latin typeface="Arial" charset="0"/>
              </a:rPr>
              <a:t>Un grupo de organismos muy similares cuya unión puede ser fértil, constituye una </a:t>
            </a:r>
            <a:r>
              <a:rPr lang="es-ES" sz="2400" b="1">
                <a:solidFill>
                  <a:schemeClr val="tx1"/>
                </a:solidFill>
                <a:latin typeface="Arial" charset="0"/>
              </a:rPr>
              <a:t>especie</a:t>
            </a:r>
            <a:r>
              <a:rPr lang="es-ES" sz="2400">
                <a:solidFill>
                  <a:schemeClr val="tx1"/>
                </a:solidFill>
                <a:latin typeface="Arial" charset="0"/>
              </a:rPr>
              <a:t>, ejemplo: el berrendo</a:t>
            </a:r>
            <a:endParaRPr lang="en-US" sz="2400">
              <a:solidFill>
                <a:schemeClr val="tx1"/>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additive="base">
                                        <p:cTn id="7" dur="500" fill="hold"/>
                                        <p:tgtEl>
                                          <p:spTgt spid="50180"/>
                                        </p:tgtEl>
                                        <p:attrNameLst>
                                          <p:attrName>ppt_x</p:attrName>
                                        </p:attrNameLst>
                                      </p:cBhvr>
                                      <p:tavLst>
                                        <p:tav tm="0">
                                          <p:val>
                                            <p:strVal val="0-#ppt_w/2"/>
                                          </p:val>
                                        </p:tav>
                                        <p:tav tm="100000">
                                          <p:val>
                                            <p:strVal val="#ppt_x"/>
                                          </p:val>
                                        </p:tav>
                                      </p:tavLst>
                                    </p:anim>
                                    <p:anim calcmode="lin" valueType="num">
                                      <p:cBhvr additive="base">
                                        <p:cTn id="8" dur="500" fill="hold"/>
                                        <p:tgtEl>
                                          <p:spTgt spid="501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50181"/>
                                        </p:tgtEl>
                                        <p:attrNameLst>
                                          <p:attrName>style.visibility</p:attrName>
                                        </p:attrNameLst>
                                      </p:cBhvr>
                                      <p:to>
                                        <p:strVal val="visible"/>
                                      </p:to>
                                    </p:set>
                                    <p:animEffect transition="in" filter="slide(fromRight)">
                                      <p:cBhvr>
                                        <p:cTn id="12" dur="500"/>
                                        <p:tgtEl>
                                          <p:spTgt spid="5018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0185"/>
                                        </p:tgtEl>
                                        <p:attrNameLst>
                                          <p:attrName>style.visibility</p:attrName>
                                        </p:attrNameLst>
                                      </p:cBhvr>
                                      <p:to>
                                        <p:strVal val="visible"/>
                                      </p:to>
                                    </p:set>
                                    <p:anim calcmode="lin" valueType="num">
                                      <p:cBhvr additive="base">
                                        <p:cTn id="17" dur="500" fill="hold"/>
                                        <p:tgtEl>
                                          <p:spTgt spid="50185"/>
                                        </p:tgtEl>
                                        <p:attrNameLst>
                                          <p:attrName>ppt_x</p:attrName>
                                        </p:attrNameLst>
                                      </p:cBhvr>
                                      <p:tavLst>
                                        <p:tav tm="0">
                                          <p:val>
                                            <p:strVal val="0-#ppt_w/2"/>
                                          </p:val>
                                        </p:tav>
                                        <p:tav tm="100000">
                                          <p:val>
                                            <p:strVal val="#ppt_x"/>
                                          </p:val>
                                        </p:tav>
                                      </p:tavLst>
                                    </p:anim>
                                    <p:anim calcmode="lin" valueType="num">
                                      <p:cBhvr additive="base">
                                        <p:cTn id="18" dur="500" fill="hold"/>
                                        <p:tgtEl>
                                          <p:spTgt spid="50185"/>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2" presetClass="entr" presetSubtype="2" fill="hold" grpId="0" nodeType="afterEffect">
                                  <p:stCondLst>
                                    <p:cond delay="0"/>
                                  </p:stCondLst>
                                  <p:childTnLst>
                                    <p:set>
                                      <p:cBhvr>
                                        <p:cTn id="21" dur="1" fill="hold">
                                          <p:stCondLst>
                                            <p:cond delay="0"/>
                                          </p:stCondLst>
                                        </p:cTn>
                                        <p:tgtEl>
                                          <p:spTgt spid="50182"/>
                                        </p:tgtEl>
                                        <p:attrNameLst>
                                          <p:attrName>style.visibility</p:attrName>
                                        </p:attrNameLst>
                                      </p:cBhvr>
                                      <p:to>
                                        <p:strVal val="visible"/>
                                      </p:to>
                                    </p:set>
                                    <p:animEffect transition="in" filter="slide(fromRight)">
                                      <p:cBhvr>
                                        <p:cTn id="22" dur="500"/>
                                        <p:tgtEl>
                                          <p:spTgt spid="5018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0186"/>
                                        </p:tgtEl>
                                        <p:attrNameLst>
                                          <p:attrName>style.visibility</p:attrName>
                                        </p:attrNameLst>
                                      </p:cBhvr>
                                      <p:to>
                                        <p:strVal val="visible"/>
                                      </p:to>
                                    </p:set>
                                    <p:anim calcmode="lin" valueType="num">
                                      <p:cBhvr additive="base">
                                        <p:cTn id="27" dur="500" fill="hold"/>
                                        <p:tgtEl>
                                          <p:spTgt spid="50186"/>
                                        </p:tgtEl>
                                        <p:attrNameLst>
                                          <p:attrName>ppt_x</p:attrName>
                                        </p:attrNameLst>
                                      </p:cBhvr>
                                      <p:tavLst>
                                        <p:tav tm="0">
                                          <p:val>
                                            <p:strVal val="0-#ppt_w/2"/>
                                          </p:val>
                                        </p:tav>
                                        <p:tav tm="100000">
                                          <p:val>
                                            <p:strVal val="#ppt_x"/>
                                          </p:val>
                                        </p:tav>
                                      </p:tavLst>
                                    </p:anim>
                                    <p:anim calcmode="lin" valueType="num">
                                      <p:cBhvr additive="base">
                                        <p:cTn id="28" dur="500" fill="hold"/>
                                        <p:tgtEl>
                                          <p:spTgt spid="50186"/>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2" presetClass="entr" presetSubtype="2" fill="hold" grpId="0" nodeType="afterEffect">
                                  <p:stCondLst>
                                    <p:cond delay="0"/>
                                  </p:stCondLst>
                                  <p:childTnLst>
                                    <p:set>
                                      <p:cBhvr>
                                        <p:cTn id="31" dur="1" fill="hold">
                                          <p:stCondLst>
                                            <p:cond delay="0"/>
                                          </p:stCondLst>
                                        </p:cTn>
                                        <p:tgtEl>
                                          <p:spTgt spid="50183"/>
                                        </p:tgtEl>
                                        <p:attrNameLst>
                                          <p:attrName>style.visibility</p:attrName>
                                        </p:attrNameLst>
                                      </p:cBhvr>
                                      <p:to>
                                        <p:strVal val="visible"/>
                                      </p:to>
                                    </p:set>
                                    <p:animEffect transition="in" filter="slide(fromRight)">
                                      <p:cBhvr>
                                        <p:cTn id="32" dur="500"/>
                                        <p:tgtEl>
                                          <p:spTgt spid="5018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0187"/>
                                        </p:tgtEl>
                                        <p:attrNameLst>
                                          <p:attrName>style.visibility</p:attrName>
                                        </p:attrNameLst>
                                      </p:cBhvr>
                                      <p:to>
                                        <p:strVal val="visible"/>
                                      </p:to>
                                    </p:set>
                                    <p:anim calcmode="lin" valueType="num">
                                      <p:cBhvr additive="base">
                                        <p:cTn id="37" dur="500" fill="hold"/>
                                        <p:tgtEl>
                                          <p:spTgt spid="50187"/>
                                        </p:tgtEl>
                                        <p:attrNameLst>
                                          <p:attrName>ppt_x</p:attrName>
                                        </p:attrNameLst>
                                      </p:cBhvr>
                                      <p:tavLst>
                                        <p:tav tm="0">
                                          <p:val>
                                            <p:strVal val="0-#ppt_w/2"/>
                                          </p:val>
                                        </p:tav>
                                        <p:tav tm="100000">
                                          <p:val>
                                            <p:strVal val="#ppt_x"/>
                                          </p:val>
                                        </p:tav>
                                      </p:tavLst>
                                    </p:anim>
                                    <p:anim calcmode="lin" valueType="num">
                                      <p:cBhvr additive="base">
                                        <p:cTn id="38" dur="500" fill="hold"/>
                                        <p:tgtEl>
                                          <p:spTgt spid="50187"/>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2" presetClass="entr" presetSubtype="2" fill="hold" grpId="0" nodeType="afterEffect">
                                  <p:stCondLst>
                                    <p:cond delay="0"/>
                                  </p:stCondLst>
                                  <p:childTnLst>
                                    <p:set>
                                      <p:cBhvr>
                                        <p:cTn id="41" dur="1" fill="hold">
                                          <p:stCondLst>
                                            <p:cond delay="0"/>
                                          </p:stCondLst>
                                        </p:cTn>
                                        <p:tgtEl>
                                          <p:spTgt spid="50184"/>
                                        </p:tgtEl>
                                        <p:attrNameLst>
                                          <p:attrName>style.visibility</p:attrName>
                                        </p:attrNameLst>
                                      </p:cBhvr>
                                      <p:to>
                                        <p:strVal val="visible"/>
                                      </p:to>
                                    </p:set>
                                    <p:animEffect transition="in" filter="slide(fromRight)">
                                      <p:cBhvr>
                                        <p:cTn id="42" dur="5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utoUpdateAnimBg="0"/>
      <p:bldP spid="50181" grpId="0" autoUpdateAnimBg="0"/>
      <p:bldP spid="50182" grpId="0" autoUpdateAnimBg="0"/>
      <p:bldP spid="50183" grpId="0" autoUpdateAnimBg="0"/>
      <p:bldP spid="50184" grpId="0" autoUpdateAnimBg="0"/>
      <p:bldP spid="50185" grpId="0" autoUpdateAnimBg="0"/>
      <p:bldP spid="50186" grpId="0" autoUpdateAnimBg="0"/>
      <p:bldP spid="5018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p:cNvPicPr>
            <a:picLocks noChangeAspect="1" noChangeArrowheads="1"/>
          </p:cNvPicPr>
          <p:nvPr/>
        </p:nvPicPr>
        <p:blipFill>
          <a:blip r:embed="rId3"/>
          <a:srcRect/>
          <a:stretch>
            <a:fillRect/>
          </a:stretch>
        </p:blipFill>
        <p:spPr bwMode="auto">
          <a:xfrm>
            <a:off x="2700338" y="1989138"/>
            <a:ext cx="5995987" cy="4267200"/>
          </a:xfrm>
          <a:prstGeom prst="rect">
            <a:avLst/>
          </a:prstGeom>
          <a:noFill/>
          <a:ln w="76200">
            <a:solidFill>
              <a:schemeClr val="bg1"/>
            </a:solidFill>
            <a:miter lim="800000"/>
            <a:headEnd/>
            <a:tailEnd/>
          </a:ln>
          <a:effectLst/>
        </p:spPr>
      </p:pic>
      <p:sp>
        <p:nvSpPr>
          <p:cNvPr id="52228" name="Rectangle 4"/>
          <p:cNvSpPr>
            <a:spLocks noChangeArrowheads="1"/>
          </p:cNvSpPr>
          <p:nvPr/>
        </p:nvSpPr>
        <p:spPr bwMode="auto">
          <a:xfrm>
            <a:off x="755650" y="5373688"/>
            <a:ext cx="1590675"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Población</a:t>
            </a:r>
          </a:p>
        </p:txBody>
      </p:sp>
      <p:sp>
        <p:nvSpPr>
          <p:cNvPr id="52229" name="Rectangle 5"/>
          <p:cNvSpPr>
            <a:spLocks noChangeArrowheads="1"/>
          </p:cNvSpPr>
          <p:nvPr/>
        </p:nvSpPr>
        <p:spPr bwMode="auto">
          <a:xfrm>
            <a:off x="5003800" y="5949950"/>
            <a:ext cx="1708150" cy="2079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Rebaño de berrendos</a:t>
            </a:r>
          </a:p>
        </p:txBody>
      </p:sp>
      <p:sp>
        <p:nvSpPr>
          <p:cNvPr id="52230" name="Rectangle 6"/>
          <p:cNvSpPr>
            <a:spLocks noChangeArrowheads="1"/>
          </p:cNvSpPr>
          <p:nvPr/>
        </p:nvSpPr>
        <p:spPr bwMode="auto">
          <a:xfrm>
            <a:off x="5292725" y="4724400"/>
            <a:ext cx="554038" cy="2079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Halcón</a:t>
            </a:r>
          </a:p>
        </p:txBody>
      </p:sp>
      <p:sp>
        <p:nvSpPr>
          <p:cNvPr id="52231" name="Rectangle 7"/>
          <p:cNvSpPr>
            <a:spLocks noChangeArrowheads="1"/>
          </p:cNvSpPr>
          <p:nvPr/>
        </p:nvSpPr>
        <p:spPr bwMode="auto">
          <a:xfrm>
            <a:off x="3419475" y="3716338"/>
            <a:ext cx="415925" cy="2079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Agua</a:t>
            </a:r>
          </a:p>
        </p:txBody>
      </p:sp>
      <p:sp>
        <p:nvSpPr>
          <p:cNvPr id="52232" name="Rectangle 8"/>
          <p:cNvSpPr>
            <a:spLocks noChangeArrowheads="1"/>
          </p:cNvSpPr>
          <p:nvPr/>
        </p:nvSpPr>
        <p:spPr bwMode="auto">
          <a:xfrm>
            <a:off x="5724525" y="2636838"/>
            <a:ext cx="2262188" cy="207962"/>
          </a:xfrm>
          <a:prstGeom prst="rect">
            <a:avLst/>
          </a:prstGeom>
          <a:noFill/>
          <a:ln w="9525">
            <a:noFill/>
            <a:miter lim="800000"/>
            <a:headEnd/>
            <a:tailEnd/>
          </a:ln>
          <a:effectLst/>
        </p:spPr>
        <p:txBody>
          <a:bodyPr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Superficie de la Tierra</a:t>
            </a:r>
          </a:p>
        </p:txBody>
      </p:sp>
      <p:sp>
        <p:nvSpPr>
          <p:cNvPr id="52233" name="Rectangle 9"/>
          <p:cNvSpPr>
            <a:spLocks noChangeArrowheads="1"/>
          </p:cNvSpPr>
          <p:nvPr/>
        </p:nvSpPr>
        <p:spPr bwMode="auto">
          <a:xfrm>
            <a:off x="539750" y="4292600"/>
            <a:ext cx="1831975"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Comunidad</a:t>
            </a:r>
          </a:p>
        </p:txBody>
      </p:sp>
      <p:sp>
        <p:nvSpPr>
          <p:cNvPr id="52234" name="Rectangle 10"/>
          <p:cNvSpPr>
            <a:spLocks noChangeArrowheads="1"/>
          </p:cNvSpPr>
          <p:nvPr/>
        </p:nvSpPr>
        <p:spPr bwMode="auto">
          <a:xfrm>
            <a:off x="539750" y="3284538"/>
            <a:ext cx="1854200"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Ecosistema</a:t>
            </a:r>
          </a:p>
        </p:txBody>
      </p:sp>
      <p:sp>
        <p:nvSpPr>
          <p:cNvPr id="52235" name="Rectangle 11"/>
          <p:cNvSpPr>
            <a:spLocks noChangeArrowheads="1"/>
          </p:cNvSpPr>
          <p:nvPr/>
        </p:nvSpPr>
        <p:spPr bwMode="auto">
          <a:xfrm>
            <a:off x="1042988" y="2349500"/>
            <a:ext cx="1335087"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Biósfera</a:t>
            </a:r>
          </a:p>
        </p:txBody>
      </p:sp>
      <p:sp>
        <p:nvSpPr>
          <p:cNvPr id="52236" name="Rectangle 12"/>
          <p:cNvSpPr>
            <a:spLocks noChangeArrowheads="1"/>
          </p:cNvSpPr>
          <p:nvPr/>
        </p:nvSpPr>
        <p:spPr bwMode="auto">
          <a:xfrm>
            <a:off x="6804025" y="4724400"/>
            <a:ext cx="831850" cy="2079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Berrendos</a:t>
            </a:r>
          </a:p>
        </p:txBody>
      </p:sp>
      <p:sp>
        <p:nvSpPr>
          <p:cNvPr id="52237" name="Rectangle 13"/>
          <p:cNvSpPr>
            <a:spLocks noChangeArrowheads="1"/>
          </p:cNvSpPr>
          <p:nvPr/>
        </p:nvSpPr>
        <p:spPr bwMode="auto">
          <a:xfrm>
            <a:off x="4643438" y="3284538"/>
            <a:ext cx="554037" cy="2079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Halcón</a:t>
            </a:r>
          </a:p>
        </p:txBody>
      </p:sp>
      <p:sp>
        <p:nvSpPr>
          <p:cNvPr id="52238" name="Rectangle 14"/>
          <p:cNvSpPr>
            <a:spLocks noChangeArrowheads="1"/>
          </p:cNvSpPr>
          <p:nvPr/>
        </p:nvSpPr>
        <p:spPr bwMode="auto">
          <a:xfrm>
            <a:off x="6804025" y="3716338"/>
            <a:ext cx="452438" cy="2079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Pasto</a:t>
            </a:r>
          </a:p>
        </p:txBody>
      </p:sp>
      <p:sp>
        <p:nvSpPr>
          <p:cNvPr id="52240" name="Rectangle 16"/>
          <p:cNvSpPr>
            <a:spLocks noChangeArrowheads="1"/>
          </p:cNvSpPr>
          <p:nvPr/>
        </p:nvSpPr>
        <p:spPr bwMode="auto">
          <a:xfrm>
            <a:off x="4716463" y="3716338"/>
            <a:ext cx="757237" cy="2079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Serpiente</a:t>
            </a:r>
          </a:p>
        </p:txBody>
      </p:sp>
      <p:sp>
        <p:nvSpPr>
          <p:cNvPr id="52241" name="Rectangle 17"/>
          <p:cNvSpPr>
            <a:spLocks noChangeArrowheads="1"/>
          </p:cNvSpPr>
          <p:nvPr/>
        </p:nvSpPr>
        <p:spPr bwMode="auto">
          <a:xfrm>
            <a:off x="2771775" y="3357563"/>
            <a:ext cx="730250" cy="2079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Arbustos</a:t>
            </a:r>
          </a:p>
        </p:txBody>
      </p:sp>
      <p:sp>
        <p:nvSpPr>
          <p:cNvPr id="52243" name="Rectangle 19"/>
          <p:cNvSpPr>
            <a:spLocks noChangeArrowheads="1"/>
          </p:cNvSpPr>
          <p:nvPr/>
        </p:nvSpPr>
        <p:spPr bwMode="auto">
          <a:xfrm>
            <a:off x="7596188" y="3716338"/>
            <a:ext cx="831850" cy="2079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a:effectLst>
                  <a:outerShdw blurRad="38100" dist="38100" dir="2700000" algn="tl">
                    <a:srgbClr val="C0C0C0"/>
                  </a:outerShdw>
                </a:effectLst>
                <a:latin typeface="Arial Narrow" pitchFamily="34" charset="0"/>
              </a:rPr>
              <a:t>Berrendos</a:t>
            </a:r>
            <a:endParaRPr lang="es-ES" sz="1600" b="1" noProof="1">
              <a:effectLst>
                <a:outerShdw blurRad="38100" dist="38100" dir="2700000" algn="tl">
                  <a:srgbClr val="C0C0C0"/>
                </a:outerShdw>
              </a:effectLst>
              <a:latin typeface="Arial Narrow" pitchFamily="34" charset="0"/>
            </a:endParaRPr>
          </a:p>
        </p:txBody>
      </p:sp>
      <p:sp>
        <p:nvSpPr>
          <p:cNvPr id="52244" name="Rectangle 20"/>
          <p:cNvSpPr>
            <a:spLocks noChangeArrowheads="1"/>
          </p:cNvSpPr>
          <p:nvPr/>
        </p:nvSpPr>
        <p:spPr bwMode="auto">
          <a:xfrm>
            <a:off x="4140200" y="4724400"/>
            <a:ext cx="757238" cy="2079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Serpiente</a:t>
            </a:r>
          </a:p>
        </p:txBody>
      </p:sp>
      <p:sp>
        <p:nvSpPr>
          <p:cNvPr id="52246" name="Text Box 22"/>
          <p:cNvSpPr txBox="1">
            <a:spLocks noChangeArrowheads="1"/>
          </p:cNvSpPr>
          <p:nvPr/>
        </p:nvSpPr>
        <p:spPr bwMode="auto">
          <a:xfrm>
            <a:off x="323850" y="404813"/>
            <a:ext cx="8820150" cy="822325"/>
          </a:xfrm>
          <a:prstGeom prst="rect">
            <a:avLst/>
          </a:prstGeom>
          <a:noFill/>
          <a:ln w="9525">
            <a:noFill/>
            <a:miter lim="800000"/>
            <a:headEnd/>
            <a:tailEnd/>
          </a:ln>
          <a:effectLst/>
        </p:spPr>
        <p:txBody>
          <a:bodyPr>
            <a:spAutoFit/>
          </a:bodyPr>
          <a:lstStyle/>
          <a:p>
            <a:r>
              <a:rPr lang="es-ES" sz="2400">
                <a:latin typeface="Arial" charset="0"/>
              </a:rPr>
              <a:t>La </a:t>
            </a:r>
            <a:r>
              <a:rPr lang="es-ES" sz="2400" b="1">
                <a:latin typeface="Arial" charset="0"/>
              </a:rPr>
              <a:t>población</a:t>
            </a:r>
            <a:r>
              <a:rPr lang="es-ES" sz="2400">
                <a:latin typeface="Arial" charset="0"/>
              </a:rPr>
              <a:t> es un grupo de organismos de la misma especie que viven en  un área geográfica específica.</a:t>
            </a:r>
            <a:endParaRPr lang="es-ES" sz="2400" b="1">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0-#ppt_w/2"/>
                                          </p:val>
                                        </p:tav>
                                        <p:tav tm="100000">
                                          <p:val>
                                            <p:strVal val="#ppt_x"/>
                                          </p:val>
                                        </p:tav>
                                      </p:tavLst>
                                    </p:anim>
                                    <p:anim calcmode="lin" valueType="num">
                                      <p:cBhvr additive="base">
                                        <p:cTn id="8" dur="500" fill="hold"/>
                                        <p:tgtEl>
                                          <p:spTgt spid="522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52229"/>
                                        </p:tgtEl>
                                        <p:attrNameLst>
                                          <p:attrName>style.visibility</p:attrName>
                                        </p:attrNameLst>
                                      </p:cBhvr>
                                      <p:to>
                                        <p:strVal val="visible"/>
                                      </p:to>
                                    </p:set>
                                    <p:animEffect transition="in" filter="slide(fromTop)">
                                      <p:cBhvr>
                                        <p:cTn id="12" dur="500"/>
                                        <p:tgtEl>
                                          <p:spTgt spid="522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2233"/>
                                        </p:tgtEl>
                                        <p:attrNameLst>
                                          <p:attrName>style.visibility</p:attrName>
                                        </p:attrNameLst>
                                      </p:cBhvr>
                                      <p:to>
                                        <p:strVal val="visible"/>
                                      </p:to>
                                    </p:set>
                                    <p:anim calcmode="lin" valueType="num">
                                      <p:cBhvr additive="base">
                                        <p:cTn id="17" dur="500" fill="hold"/>
                                        <p:tgtEl>
                                          <p:spTgt spid="52233"/>
                                        </p:tgtEl>
                                        <p:attrNameLst>
                                          <p:attrName>ppt_x</p:attrName>
                                        </p:attrNameLst>
                                      </p:cBhvr>
                                      <p:tavLst>
                                        <p:tav tm="0">
                                          <p:val>
                                            <p:strVal val="0-#ppt_w/2"/>
                                          </p:val>
                                        </p:tav>
                                        <p:tav tm="100000">
                                          <p:val>
                                            <p:strVal val="#ppt_x"/>
                                          </p:val>
                                        </p:tav>
                                      </p:tavLst>
                                    </p:anim>
                                    <p:anim calcmode="lin" valueType="num">
                                      <p:cBhvr additive="base">
                                        <p:cTn id="18" dur="500" fill="hold"/>
                                        <p:tgtEl>
                                          <p:spTgt spid="52233"/>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2" presetClass="entr" presetSubtype="8" fill="hold" grpId="0" nodeType="afterEffect">
                                  <p:stCondLst>
                                    <p:cond delay="0"/>
                                  </p:stCondLst>
                                  <p:childTnLst>
                                    <p:set>
                                      <p:cBhvr>
                                        <p:cTn id="21" dur="1" fill="hold">
                                          <p:stCondLst>
                                            <p:cond delay="0"/>
                                          </p:stCondLst>
                                        </p:cTn>
                                        <p:tgtEl>
                                          <p:spTgt spid="52244"/>
                                        </p:tgtEl>
                                        <p:attrNameLst>
                                          <p:attrName>style.visibility</p:attrName>
                                        </p:attrNameLst>
                                      </p:cBhvr>
                                      <p:to>
                                        <p:strVal val="visible"/>
                                      </p:to>
                                    </p:set>
                                    <p:animEffect transition="in" filter="slide(fromLeft)">
                                      <p:cBhvr>
                                        <p:cTn id="22" dur="500"/>
                                        <p:tgtEl>
                                          <p:spTgt spid="52244"/>
                                        </p:tgtEl>
                                      </p:cBhvr>
                                    </p:animEffect>
                                  </p:childTnLst>
                                </p:cTn>
                              </p:par>
                            </p:childTnLst>
                          </p:cTn>
                        </p:par>
                        <p:par>
                          <p:cTn id="23" fill="hold">
                            <p:stCondLst>
                              <p:cond delay="1000"/>
                            </p:stCondLst>
                            <p:childTnLst>
                              <p:par>
                                <p:cTn id="24" presetID="12" presetClass="entr" presetSubtype="2" fill="hold" grpId="0" nodeType="afterEffect">
                                  <p:stCondLst>
                                    <p:cond delay="0"/>
                                  </p:stCondLst>
                                  <p:childTnLst>
                                    <p:set>
                                      <p:cBhvr>
                                        <p:cTn id="25" dur="1" fill="hold">
                                          <p:stCondLst>
                                            <p:cond delay="0"/>
                                          </p:stCondLst>
                                        </p:cTn>
                                        <p:tgtEl>
                                          <p:spTgt spid="52230"/>
                                        </p:tgtEl>
                                        <p:attrNameLst>
                                          <p:attrName>style.visibility</p:attrName>
                                        </p:attrNameLst>
                                      </p:cBhvr>
                                      <p:to>
                                        <p:strVal val="visible"/>
                                      </p:to>
                                    </p:set>
                                    <p:animEffect transition="in" filter="slide(fromRight)">
                                      <p:cBhvr>
                                        <p:cTn id="26" dur="500"/>
                                        <p:tgtEl>
                                          <p:spTgt spid="52230"/>
                                        </p:tgtEl>
                                      </p:cBhvr>
                                    </p:animEffect>
                                  </p:childTnLst>
                                </p:cTn>
                              </p:par>
                            </p:childTnLst>
                          </p:cTn>
                        </p:par>
                        <p:par>
                          <p:cTn id="27" fill="hold">
                            <p:stCondLst>
                              <p:cond delay="1500"/>
                            </p:stCondLst>
                            <p:childTnLst>
                              <p:par>
                                <p:cTn id="28" presetID="12" presetClass="entr" presetSubtype="1" fill="hold" grpId="0" nodeType="afterEffect">
                                  <p:stCondLst>
                                    <p:cond delay="0"/>
                                  </p:stCondLst>
                                  <p:childTnLst>
                                    <p:set>
                                      <p:cBhvr>
                                        <p:cTn id="29" dur="1" fill="hold">
                                          <p:stCondLst>
                                            <p:cond delay="0"/>
                                          </p:stCondLst>
                                        </p:cTn>
                                        <p:tgtEl>
                                          <p:spTgt spid="52236"/>
                                        </p:tgtEl>
                                        <p:attrNameLst>
                                          <p:attrName>style.visibility</p:attrName>
                                        </p:attrNameLst>
                                      </p:cBhvr>
                                      <p:to>
                                        <p:strVal val="visible"/>
                                      </p:to>
                                    </p:set>
                                    <p:animEffect transition="in" filter="slide(fromTop)">
                                      <p:cBhvr>
                                        <p:cTn id="30" dur="500"/>
                                        <p:tgtEl>
                                          <p:spTgt spid="5223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2234"/>
                                        </p:tgtEl>
                                        <p:attrNameLst>
                                          <p:attrName>style.visibility</p:attrName>
                                        </p:attrNameLst>
                                      </p:cBhvr>
                                      <p:to>
                                        <p:strVal val="visible"/>
                                      </p:to>
                                    </p:set>
                                    <p:anim calcmode="lin" valueType="num">
                                      <p:cBhvr additive="base">
                                        <p:cTn id="35" dur="500" fill="hold"/>
                                        <p:tgtEl>
                                          <p:spTgt spid="52234"/>
                                        </p:tgtEl>
                                        <p:attrNameLst>
                                          <p:attrName>ppt_x</p:attrName>
                                        </p:attrNameLst>
                                      </p:cBhvr>
                                      <p:tavLst>
                                        <p:tav tm="0">
                                          <p:val>
                                            <p:strVal val="0-#ppt_w/2"/>
                                          </p:val>
                                        </p:tav>
                                        <p:tav tm="100000">
                                          <p:val>
                                            <p:strVal val="#ppt_x"/>
                                          </p:val>
                                        </p:tav>
                                      </p:tavLst>
                                    </p:anim>
                                    <p:anim calcmode="lin" valueType="num">
                                      <p:cBhvr additive="base">
                                        <p:cTn id="36" dur="500" fill="hold"/>
                                        <p:tgtEl>
                                          <p:spTgt spid="52234"/>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2" presetClass="entr" presetSubtype="1" fill="hold" grpId="0" nodeType="afterEffect">
                                  <p:stCondLst>
                                    <p:cond delay="0"/>
                                  </p:stCondLst>
                                  <p:childTnLst>
                                    <p:set>
                                      <p:cBhvr>
                                        <p:cTn id="39" dur="1" fill="hold">
                                          <p:stCondLst>
                                            <p:cond delay="0"/>
                                          </p:stCondLst>
                                        </p:cTn>
                                        <p:tgtEl>
                                          <p:spTgt spid="52241"/>
                                        </p:tgtEl>
                                        <p:attrNameLst>
                                          <p:attrName>style.visibility</p:attrName>
                                        </p:attrNameLst>
                                      </p:cBhvr>
                                      <p:to>
                                        <p:strVal val="visible"/>
                                      </p:to>
                                    </p:set>
                                    <p:animEffect transition="in" filter="slide(fromTop)">
                                      <p:cBhvr>
                                        <p:cTn id="40" dur="500"/>
                                        <p:tgtEl>
                                          <p:spTgt spid="52241"/>
                                        </p:tgtEl>
                                      </p:cBhvr>
                                    </p:animEffect>
                                  </p:childTnLst>
                                </p:cTn>
                              </p:par>
                            </p:childTnLst>
                          </p:cTn>
                        </p:par>
                        <p:par>
                          <p:cTn id="41" fill="hold">
                            <p:stCondLst>
                              <p:cond delay="1000"/>
                            </p:stCondLst>
                            <p:childTnLst>
                              <p:par>
                                <p:cTn id="42" presetID="12" presetClass="entr" presetSubtype="4" fill="hold" grpId="0" nodeType="afterEffect">
                                  <p:stCondLst>
                                    <p:cond delay="0"/>
                                  </p:stCondLst>
                                  <p:childTnLst>
                                    <p:set>
                                      <p:cBhvr>
                                        <p:cTn id="43" dur="1" fill="hold">
                                          <p:stCondLst>
                                            <p:cond delay="0"/>
                                          </p:stCondLst>
                                        </p:cTn>
                                        <p:tgtEl>
                                          <p:spTgt spid="52231"/>
                                        </p:tgtEl>
                                        <p:attrNameLst>
                                          <p:attrName>style.visibility</p:attrName>
                                        </p:attrNameLst>
                                      </p:cBhvr>
                                      <p:to>
                                        <p:strVal val="visible"/>
                                      </p:to>
                                    </p:set>
                                    <p:animEffect transition="in" filter="slide(fromBottom)">
                                      <p:cBhvr>
                                        <p:cTn id="44" dur="500"/>
                                        <p:tgtEl>
                                          <p:spTgt spid="52231"/>
                                        </p:tgtEl>
                                      </p:cBhvr>
                                    </p:animEffect>
                                  </p:childTnLst>
                                </p:cTn>
                              </p:par>
                            </p:childTnLst>
                          </p:cTn>
                        </p:par>
                        <p:par>
                          <p:cTn id="45" fill="hold">
                            <p:stCondLst>
                              <p:cond delay="1500"/>
                            </p:stCondLst>
                            <p:childTnLst>
                              <p:par>
                                <p:cTn id="46" presetID="12" presetClass="entr" presetSubtype="1" fill="hold" grpId="0" nodeType="afterEffect">
                                  <p:stCondLst>
                                    <p:cond delay="0"/>
                                  </p:stCondLst>
                                  <p:childTnLst>
                                    <p:set>
                                      <p:cBhvr>
                                        <p:cTn id="47" dur="1" fill="hold">
                                          <p:stCondLst>
                                            <p:cond delay="0"/>
                                          </p:stCondLst>
                                        </p:cTn>
                                        <p:tgtEl>
                                          <p:spTgt spid="52237"/>
                                        </p:tgtEl>
                                        <p:attrNameLst>
                                          <p:attrName>style.visibility</p:attrName>
                                        </p:attrNameLst>
                                      </p:cBhvr>
                                      <p:to>
                                        <p:strVal val="visible"/>
                                      </p:to>
                                    </p:set>
                                    <p:animEffect transition="in" filter="slide(fromTop)">
                                      <p:cBhvr>
                                        <p:cTn id="48" dur="500"/>
                                        <p:tgtEl>
                                          <p:spTgt spid="52237"/>
                                        </p:tgtEl>
                                      </p:cBhvr>
                                    </p:animEffect>
                                  </p:childTnLst>
                                </p:cTn>
                              </p:par>
                            </p:childTnLst>
                          </p:cTn>
                        </p:par>
                        <p:par>
                          <p:cTn id="49" fill="hold">
                            <p:stCondLst>
                              <p:cond delay="2000"/>
                            </p:stCondLst>
                            <p:childTnLst>
                              <p:par>
                                <p:cTn id="50" presetID="12" presetClass="entr" presetSubtype="4" fill="hold" grpId="0" nodeType="afterEffect">
                                  <p:stCondLst>
                                    <p:cond delay="0"/>
                                  </p:stCondLst>
                                  <p:childTnLst>
                                    <p:set>
                                      <p:cBhvr>
                                        <p:cTn id="51" dur="1" fill="hold">
                                          <p:stCondLst>
                                            <p:cond delay="0"/>
                                          </p:stCondLst>
                                        </p:cTn>
                                        <p:tgtEl>
                                          <p:spTgt spid="52240"/>
                                        </p:tgtEl>
                                        <p:attrNameLst>
                                          <p:attrName>style.visibility</p:attrName>
                                        </p:attrNameLst>
                                      </p:cBhvr>
                                      <p:to>
                                        <p:strVal val="visible"/>
                                      </p:to>
                                    </p:set>
                                    <p:animEffect transition="in" filter="slide(fromBottom)">
                                      <p:cBhvr>
                                        <p:cTn id="52" dur="500"/>
                                        <p:tgtEl>
                                          <p:spTgt spid="52240"/>
                                        </p:tgtEl>
                                      </p:cBhvr>
                                    </p:animEffect>
                                  </p:childTnLst>
                                </p:cTn>
                              </p:par>
                            </p:childTnLst>
                          </p:cTn>
                        </p:par>
                        <p:par>
                          <p:cTn id="53" fill="hold">
                            <p:stCondLst>
                              <p:cond delay="2500"/>
                            </p:stCondLst>
                            <p:childTnLst>
                              <p:par>
                                <p:cTn id="54" presetID="12" presetClass="entr" presetSubtype="4" fill="hold" grpId="0" nodeType="afterEffect">
                                  <p:stCondLst>
                                    <p:cond delay="0"/>
                                  </p:stCondLst>
                                  <p:childTnLst>
                                    <p:set>
                                      <p:cBhvr>
                                        <p:cTn id="55" dur="1" fill="hold">
                                          <p:stCondLst>
                                            <p:cond delay="0"/>
                                          </p:stCondLst>
                                        </p:cTn>
                                        <p:tgtEl>
                                          <p:spTgt spid="52238"/>
                                        </p:tgtEl>
                                        <p:attrNameLst>
                                          <p:attrName>style.visibility</p:attrName>
                                        </p:attrNameLst>
                                      </p:cBhvr>
                                      <p:to>
                                        <p:strVal val="visible"/>
                                      </p:to>
                                    </p:set>
                                    <p:animEffect transition="in" filter="slide(fromBottom)">
                                      <p:cBhvr>
                                        <p:cTn id="56" dur="500"/>
                                        <p:tgtEl>
                                          <p:spTgt spid="52238"/>
                                        </p:tgtEl>
                                      </p:cBhvr>
                                    </p:animEffect>
                                  </p:childTnLst>
                                </p:cTn>
                              </p:par>
                            </p:childTnLst>
                          </p:cTn>
                        </p:par>
                        <p:par>
                          <p:cTn id="57" fill="hold">
                            <p:stCondLst>
                              <p:cond delay="3000"/>
                            </p:stCondLst>
                            <p:childTnLst>
                              <p:par>
                                <p:cTn id="58" presetID="12" presetClass="entr" presetSubtype="8" fill="hold" grpId="0" nodeType="afterEffect">
                                  <p:stCondLst>
                                    <p:cond delay="0"/>
                                  </p:stCondLst>
                                  <p:childTnLst>
                                    <p:set>
                                      <p:cBhvr>
                                        <p:cTn id="59" dur="1" fill="hold">
                                          <p:stCondLst>
                                            <p:cond delay="0"/>
                                          </p:stCondLst>
                                        </p:cTn>
                                        <p:tgtEl>
                                          <p:spTgt spid="52243"/>
                                        </p:tgtEl>
                                        <p:attrNameLst>
                                          <p:attrName>style.visibility</p:attrName>
                                        </p:attrNameLst>
                                      </p:cBhvr>
                                      <p:to>
                                        <p:strVal val="visible"/>
                                      </p:to>
                                    </p:set>
                                    <p:animEffect transition="in" filter="slide(fromLeft)">
                                      <p:cBhvr>
                                        <p:cTn id="60" dur="500"/>
                                        <p:tgtEl>
                                          <p:spTgt spid="52243"/>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52235"/>
                                        </p:tgtEl>
                                        <p:attrNameLst>
                                          <p:attrName>style.visibility</p:attrName>
                                        </p:attrNameLst>
                                      </p:cBhvr>
                                      <p:to>
                                        <p:strVal val="visible"/>
                                      </p:to>
                                    </p:set>
                                    <p:anim calcmode="lin" valueType="num">
                                      <p:cBhvr additive="base">
                                        <p:cTn id="65" dur="500" fill="hold"/>
                                        <p:tgtEl>
                                          <p:spTgt spid="52235"/>
                                        </p:tgtEl>
                                        <p:attrNameLst>
                                          <p:attrName>ppt_x</p:attrName>
                                        </p:attrNameLst>
                                      </p:cBhvr>
                                      <p:tavLst>
                                        <p:tav tm="0">
                                          <p:val>
                                            <p:strVal val="0-#ppt_w/2"/>
                                          </p:val>
                                        </p:tav>
                                        <p:tav tm="100000">
                                          <p:val>
                                            <p:strVal val="#ppt_x"/>
                                          </p:val>
                                        </p:tav>
                                      </p:tavLst>
                                    </p:anim>
                                    <p:anim calcmode="lin" valueType="num">
                                      <p:cBhvr additive="base">
                                        <p:cTn id="66" dur="500" fill="hold"/>
                                        <p:tgtEl>
                                          <p:spTgt spid="52235"/>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12" presetClass="entr" presetSubtype="2" fill="hold" grpId="0" nodeType="afterEffect">
                                  <p:stCondLst>
                                    <p:cond delay="0"/>
                                  </p:stCondLst>
                                  <p:childTnLst>
                                    <p:set>
                                      <p:cBhvr>
                                        <p:cTn id="69" dur="1" fill="hold">
                                          <p:stCondLst>
                                            <p:cond delay="0"/>
                                          </p:stCondLst>
                                        </p:cTn>
                                        <p:tgtEl>
                                          <p:spTgt spid="52232"/>
                                        </p:tgtEl>
                                        <p:attrNameLst>
                                          <p:attrName>style.visibility</p:attrName>
                                        </p:attrNameLst>
                                      </p:cBhvr>
                                      <p:to>
                                        <p:strVal val="visible"/>
                                      </p:to>
                                    </p:set>
                                    <p:animEffect transition="in" filter="slide(fromRight)">
                                      <p:cBhvr>
                                        <p:cTn id="70" dur="500"/>
                                        <p:tgtEl>
                                          <p:spTgt spid="52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utoUpdateAnimBg="0"/>
      <p:bldP spid="52229" grpId="0" autoUpdateAnimBg="0"/>
      <p:bldP spid="52230" grpId="0" autoUpdateAnimBg="0"/>
      <p:bldP spid="52231" grpId="0" autoUpdateAnimBg="0"/>
      <p:bldP spid="52232" grpId="0" autoUpdateAnimBg="0"/>
      <p:bldP spid="52233" grpId="0" autoUpdateAnimBg="0"/>
      <p:bldP spid="52234" grpId="0" autoUpdateAnimBg="0"/>
      <p:bldP spid="52235" grpId="0" autoUpdateAnimBg="0"/>
      <p:bldP spid="52236" grpId="0" autoUpdateAnimBg="0"/>
      <p:bldP spid="52237" grpId="0" autoUpdateAnimBg="0"/>
      <p:bldP spid="52238" grpId="0" autoUpdateAnimBg="0"/>
      <p:bldP spid="52240" grpId="0" autoUpdateAnimBg="0"/>
      <p:bldP spid="52241" grpId="0" autoUpdateAnimBg="0"/>
      <p:bldP spid="52243" grpId="0" autoUpdateAnimBg="0"/>
      <p:bldP spid="52244" grpId="0" autoUpdateAnimBg="0"/>
    </p:bldLst>
  </p:timing>
</p:sld>
</file>

<file path=ppt/theme/theme1.xml><?xml version="1.0" encoding="utf-8"?>
<a:theme xmlns:a="http://schemas.openxmlformats.org/drawingml/2006/main" name="Nivel">
  <a:themeElements>
    <a:clrScheme name="Ni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Ni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Ni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Ni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Ni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Ni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Ni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Ni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Ni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Ni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1567</TotalTime>
  <Words>1809</Words>
  <Application>Microsoft PowerPoint</Application>
  <PresentationFormat>Presentación en pantalla (4:3)</PresentationFormat>
  <Paragraphs>275</Paragraphs>
  <Slides>22</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Times New Roman</vt:lpstr>
      <vt:lpstr>Garamond</vt:lpstr>
      <vt:lpstr>Verdana</vt:lpstr>
      <vt:lpstr>Wingdings</vt:lpstr>
      <vt:lpstr>Arial</vt:lpstr>
      <vt:lpstr>Tahoma</vt:lpstr>
      <vt:lpstr>Arial Narrow</vt:lpstr>
      <vt:lpstr>Nivel</vt:lpstr>
      <vt:lpstr>¿QUÉ ES LA VIDA?</vt:lpstr>
      <vt:lpstr>SUMARIO</vt:lpstr>
      <vt:lpstr>Las características de los seres vivos</vt:lpstr>
      <vt:lpstr>Diapositiva 4</vt:lpstr>
      <vt:lpstr>   Los seres vivos son muy complejos y altamente organizados</vt:lpstr>
      <vt:lpstr>Diapositiva 6</vt:lpstr>
      <vt:lpstr>Un átomo es la partícula más pequeña de un elemento que conserva las propiedades de dicho elemento.  </vt:lpstr>
      <vt:lpstr>Un grupo de organismos muy similares cuya unión puede ser fértil, constituye una especie, ejemplo: el berrendo</vt:lpstr>
      <vt:lpstr>Diapositiva 9</vt:lpstr>
      <vt:lpstr>Diapositiva 10</vt:lpstr>
      <vt:lpstr>La ecología es el estudio de las interacciones de los organismos en el medio donde se desarrollan.</vt:lpstr>
      <vt:lpstr>El crecimiento</vt:lpstr>
      <vt:lpstr>La reproducción</vt:lpstr>
      <vt:lpstr>Diapositiva 14</vt:lpstr>
      <vt:lpstr>Diapositiva 15</vt:lpstr>
      <vt:lpstr>La respuesta a estímulos-irritabilidad</vt:lpstr>
      <vt:lpstr>Diapositiva 17</vt:lpstr>
      <vt:lpstr>Diapositiva 18</vt:lpstr>
      <vt:lpstr>Diapositiva 19</vt:lpstr>
      <vt:lpstr>El metabolismo</vt:lpstr>
      <vt:lpstr>Diapositiva 21</vt:lpstr>
      <vt:lpstr>Conceptos básicos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Administrador</cp:lastModifiedBy>
  <cp:revision>113</cp:revision>
  <dcterms:created xsi:type="dcterms:W3CDTF">1601-01-01T00:00:00Z</dcterms:created>
  <dcterms:modified xsi:type="dcterms:W3CDTF">2009-07-31T18:52:51Z</dcterms:modified>
</cp:coreProperties>
</file>