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77" r:id="rId2"/>
    <p:sldId id="291" r:id="rId3"/>
    <p:sldId id="259" r:id="rId4"/>
    <p:sldId id="278" r:id="rId5"/>
    <p:sldId id="279" r:id="rId6"/>
    <p:sldId id="280" r:id="rId7"/>
    <p:sldId id="281" r:id="rId8"/>
    <p:sldId id="282" r:id="rId9"/>
    <p:sldId id="285" r:id="rId10"/>
    <p:sldId id="292" r:id="rId11"/>
    <p:sldId id="287" r:id="rId12"/>
    <p:sldId id="288" r:id="rId13"/>
    <p:sldId id="289" r:id="rId1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66FF99"/>
    <a:srgbClr val="FF0000"/>
    <a:srgbClr val="99FF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8" autoAdjust="0"/>
    <p:restoredTop sz="94599" autoAdjust="0"/>
  </p:normalViewPr>
  <p:slideViewPr>
    <p:cSldViewPr>
      <p:cViewPr varScale="1">
        <p:scale>
          <a:sx n="61" d="100"/>
          <a:sy n="61" d="100"/>
        </p:scale>
        <p:origin x="-57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4302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4302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5A219-6C8D-4985-8C8A-11CFF9B949F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9A19E-D9ED-403B-BEB0-3F5931A3610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D6BC5-B75C-4437-8F98-A4D3628F1EC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50C37-7D4F-42CE-BED8-4A9D03009EA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84880-100A-4061-9E13-8B1699F7A18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91ADC-95FB-4135-9345-A619D42902C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BBA29-4943-40E7-9E38-46B4AB728B7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A1A6C-C15E-42F5-AA4E-861C9C8F073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368E1-AF22-4F3A-8A5C-4C409F0D8C9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B69B9-FE4A-495D-8298-A57FA42BAB2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44FB5-B558-453C-95C4-C8D0ECF3C2A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DA2F00AD-7ED0-4559-9A2B-C150473EA2D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198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99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99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4199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4199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4199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4199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99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4199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200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76250"/>
            <a:ext cx="8713788" cy="847725"/>
          </a:xfrm>
        </p:spPr>
        <p:txBody>
          <a:bodyPr/>
          <a:lstStyle/>
          <a:p>
            <a:pPr algn="ctr" eaLnBrk="1" hangingPunct="1"/>
            <a:r>
              <a:rPr lang="es-ES" sz="3800" smtClean="0"/>
              <a:t>ESTRUCTURA Y FUNCION CELULAR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5040312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076" name="Picture 4" descr="Célula estructu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1628775"/>
            <a:ext cx="5472113" cy="497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620713"/>
            <a:ext cx="4537075" cy="6121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000" b="1" smtClean="0"/>
              <a:t>Los microfilamentos</a:t>
            </a:r>
          </a:p>
          <a:p>
            <a:pPr eaLnBrk="1" hangingPunct="1">
              <a:lnSpc>
                <a:spcPct val="80000"/>
              </a:lnSpc>
            </a:pPr>
            <a:r>
              <a:rPr lang="es-ES" sz="1800" smtClean="0"/>
              <a:t>Son fibras muy finas formadas de proteínas. </a:t>
            </a:r>
          </a:p>
          <a:p>
            <a:pPr eaLnBrk="1" hangingPunct="1">
              <a:lnSpc>
                <a:spcPct val="80000"/>
              </a:lnSpc>
            </a:pPr>
            <a:endParaRPr lang="es-ES" sz="1800" smtClean="0"/>
          </a:p>
          <a:p>
            <a:pPr eaLnBrk="1" hangingPunct="1">
              <a:lnSpc>
                <a:spcPct val="80000"/>
              </a:lnSpc>
            </a:pPr>
            <a:r>
              <a:rPr lang="es-ES" sz="1800" smtClean="0"/>
              <a:t>Ubicadas dentro de la célula, con frecuencia debajo de la membrana.</a:t>
            </a:r>
          </a:p>
          <a:p>
            <a:pPr eaLnBrk="1" hangingPunct="1">
              <a:lnSpc>
                <a:spcPct val="80000"/>
              </a:lnSpc>
            </a:pPr>
            <a:endParaRPr lang="es-ES" sz="1800" smtClean="0"/>
          </a:p>
          <a:p>
            <a:pPr eaLnBrk="1" hangingPunct="1">
              <a:lnSpc>
                <a:spcPct val="80000"/>
              </a:lnSpc>
            </a:pPr>
            <a:r>
              <a:rPr lang="es-ES" sz="1800" smtClean="0"/>
              <a:t>Una de las funciones principales de los microfilamentos es producir el flujo citoplasmático permitiendo el movimietno da las sustancias dentro de la célula.</a:t>
            </a:r>
          </a:p>
          <a:p>
            <a:pPr eaLnBrk="1" hangingPunct="1">
              <a:lnSpc>
                <a:spcPct val="80000"/>
              </a:lnSpc>
            </a:pPr>
            <a:endParaRPr lang="es-ES" sz="1800" smtClean="0"/>
          </a:p>
          <a:p>
            <a:pPr eaLnBrk="1" hangingPunct="1">
              <a:lnSpc>
                <a:spcPct val="80000"/>
              </a:lnSpc>
            </a:pPr>
            <a:r>
              <a:rPr lang="es-ES" sz="1800" smtClean="0"/>
              <a:t>Este flujo permite a organismos unicelulares moverse de un lado a otro.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18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000" b="1" smtClean="0"/>
              <a:t>Los microtúbulos</a:t>
            </a:r>
          </a:p>
          <a:p>
            <a:pPr eaLnBrk="1" hangingPunct="1">
              <a:lnSpc>
                <a:spcPct val="80000"/>
              </a:lnSpc>
            </a:pPr>
            <a:r>
              <a:rPr lang="es-ES" sz="1800" smtClean="0"/>
              <a:t>Son estructuras tubulares compuestas de proteínas.</a:t>
            </a:r>
          </a:p>
          <a:p>
            <a:pPr eaLnBrk="1" hangingPunct="1">
              <a:lnSpc>
                <a:spcPct val="80000"/>
              </a:lnSpc>
            </a:pPr>
            <a:endParaRPr lang="es-ES" sz="1800" smtClean="0"/>
          </a:p>
          <a:p>
            <a:pPr eaLnBrk="1" hangingPunct="1">
              <a:lnSpc>
                <a:spcPct val="80000"/>
              </a:lnSpc>
            </a:pPr>
            <a:r>
              <a:rPr lang="es-ES" sz="1800" smtClean="0"/>
              <a:t>Los microtúbulos están relacionados con la habilidad de la célula para moverse de un sitio a otro.</a:t>
            </a:r>
            <a:endParaRPr lang="en-US" sz="1800" smtClean="0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859338" y="692150"/>
            <a:ext cx="4038600" cy="57610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1800" smtClean="0"/>
          </a:p>
          <a:p>
            <a:pPr eaLnBrk="1" hangingPunct="1">
              <a:lnSpc>
                <a:spcPct val="80000"/>
              </a:lnSpc>
            </a:pPr>
            <a:r>
              <a:rPr lang="es-ES" sz="1800" smtClean="0"/>
              <a:t>Muchos organismos unicelulares se mueven por medio de unas estructuras en forma de pelos llamadas cilios.</a:t>
            </a:r>
          </a:p>
          <a:p>
            <a:pPr eaLnBrk="1" hangingPunct="1">
              <a:lnSpc>
                <a:spcPct val="80000"/>
              </a:lnSpc>
            </a:pPr>
            <a:endParaRPr lang="es-ES" sz="1800" smtClean="0"/>
          </a:p>
          <a:p>
            <a:pPr eaLnBrk="1" hangingPunct="1">
              <a:lnSpc>
                <a:spcPct val="80000"/>
              </a:lnSpc>
            </a:pPr>
            <a:r>
              <a:rPr lang="es-ES" sz="1800" smtClean="0"/>
              <a:t>Otros organismos se mueven por unas estructuras en forma de cola llamadas flagelos.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1800" smtClean="0"/>
          </a:p>
          <a:p>
            <a:pPr eaLnBrk="1" hangingPunct="1">
              <a:lnSpc>
                <a:spcPct val="80000"/>
              </a:lnSpc>
            </a:pPr>
            <a:endParaRPr lang="es-ES" sz="1800" smtClean="0"/>
          </a:p>
          <a:p>
            <a:pPr eaLnBrk="1" hangingPunct="1">
              <a:lnSpc>
                <a:spcPct val="80000"/>
              </a:lnSpc>
            </a:pPr>
            <a:endParaRPr lang="es-ES" sz="1800" smtClean="0"/>
          </a:p>
          <a:p>
            <a:pPr eaLnBrk="1" hangingPunct="1">
              <a:lnSpc>
                <a:spcPct val="80000"/>
              </a:lnSpc>
            </a:pPr>
            <a:endParaRPr lang="es-ES" sz="1800" smtClean="0"/>
          </a:p>
          <a:p>
            <a:pPr eaLnBrk="1" hangingPunct="1">
              <a:lnSpc>
                <a:spcPct val="80000"/>
              </a:lnSpc>
            </a:pPr>
            <a:endParaRPr lang="es-ES" sz="1800" smtClean="0"/>
          </a:p>
          <a:p>
            <a:pPr eaLnBrk="1" hangingPunct="1">
              <a:lnSpc>
                <a:spcPct val="80000"/>
              </a:lnSpc>
            </a:pPr>
            <a:endParaRPr lang="es-ES" sz="1800" smtClean="0"/>
          </a:p>
          <a:p>
            <a:pPr eaLnBrk="1" hangingPunct="1">
              <a:lnSpc>
                <a:spcPct val="80000"/>
              </a:lnSpc>
            </a:pPr>
            <a:endParaRPr lang="es-E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1400" smtClean="0"/>
              <a:t>                    Cilios                           Flagelos</a:t>
            </a:r>
            <a:r>
              <a:rPr lang="es-ES" sz="2000" smtClean="0"/>
              <a:t>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2000" smtClean="0"/>
          </a:p>
          <a:p>
            <a:pPr eaLnBrk="1" hangingPunct="1">
              <a:lnSpc>
                <a:spcPct val="80000"/>
              </a:lnSpc>
            </a:pPr>
            <a:r>
              <a:rPr lang="es-ES" sz="1800" smtClean="0"/>
              <a:t>Los microtúbulos se extienden desde la célula hasta el interior de los cilios y flagelos.</a:t>
            </a:r>
            <a:endParaRPr lang="en-US" sz="1800" smtClean="0"/>
          </a:p>
        </p:txBody>
      </p:sp>
      <p:pic>
        <p:nvPicPr>
          <p:cNvPr id="29703" name="Picture 4" descr="cili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3284538"/>
            <a:ext cx="1800225" cy="139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4" name="Picture 5" descr="flagel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3284538"/>
            <a:ext cx="13366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6858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Organelos en células vegetales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412875"/>
            <a:ext cx="3929063" cy="4643438"/>
          </a:xfrm>
        </p:spPr>
        <p:txBody>
          <a:bodyPr/>
          <a:lstStyle/>
          <a:p>
            <a:pPr eaLnBrk="1" hangingPunct="1"/>
            <a:r>
              <a:rPr lang="en-US" sz="2000" smtClean="0"/>
              <a:t>Hay ciertos organelos que solo se encuentran en células vegetales o aparecen conspicuos.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En una célula vegetal, una vacuola puede ocupar casi todo el espacio y empujar el citoplasma hacia la membrana de la célula.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Estas vacuolas almacenan sustancias como azúcares, minerales y proteínas</a:t>
            </a:r>
            <a:r>
              <a:rPr lang="en-US" sz="1800" smtClean="0"/>
              <a:t>.</a:t>
            </a:r>
          </a:p>
        </p:txBody>
      </p:sp>
      <p:sp>
        <p:nvSpPr>
          <p:cNvPr id="14340" name="Content Placeholder 3"/>
          <p:cNvSpPr>
            <a:spLocks noGrp="1"/>
          </p:cNvSpPr>
          <p:nvPr>
            <p:ph sz="half" idx="2"/>
          </p:nvPr>
        </p:nvSpPr>
        <p:spPr>
          <a:xfrm>
            <a:off x="4211638" y="1268413"/>
            <a:ext cx="4713287" cy="53292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smtClean="0"/>
              <a:t>Los plastidios</a:t>
            </a:r>
            <a:endParaRPr lang="en-US" sz="1800" smtClean="0"/>
          </a:p>
          <a:p>
            <a:pPr eaLnBrk="1" hangingPunct="1"/>
            <a:r>
              <a:rPr lang="en-US" sz="1800" smtClean="0"/>
              <a:t>Son organelos de células vegetales.</a:t>
            </a:r>
          </a:p>
          <a:p>
            <a:pPr eaLnBrk="1" hangingPunct="1"/>
            <a:r>
              <a:rPr lang="en-US" sz="1800" smtClean="0"/>
              <a:t>Los plastidios pueden producir productos químicos o almacenar alimentos y pigmentos.</a:t>
            </a:r>
          </a:p>
          <a:p>
            <a:pPr eaLnBrk="1" hangingPunct="1"/>
            <a:endParaRPr lang="en-US" sz="180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1600" b="1" smtClean="0"/>
              <a:t>Cloroplastos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1600" smtClean="0"/>
              <a:t>Es el plastidio más común de las plantas verdes.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1600" smtClean="0"/>
              <a:t>Es donde ocurren los procesos de la elaboración de alimentos de las células vegetales.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s-ES" sz="1600" smtClean="0"/>
              <a:t>Formados por estructuras parecidas a monedas delimitadas por una membrana llamadas </a:t>
            </a:r>
            <a:r>
              <a:rPr lang="es-ES" sz="1600" b="1" smtClean="0"/>
              <a:t>tilacoides</a:t>
            </a:r>
            <a:r>
              <a:rPr lang="es-ES" sz="1600" smtClean="0"/>
              <a:t>, las mismas que se organizan en apilamientos llamados </a:t>
            </a:r>
            <a:r>
              <a:rPr lang="es-ES" sz="1600" b="1" smtClean="0"/>
              <a:t>granas </a:t>
            </a:r>
            <a:r>
              <a:rPr lang="en-US" sz="1600" smtClean="0"/>
              <a:t>y rodeadas por una sustancia gelatinosa llamada </a:t>
            </a:r>
            <a:r>
              <a:rPr lang="en-US" sz="1600" b="1" smtClean="0"/>
              <a:t>estroma</a:t>
            </a:r>
            <a:r>
              <a:rPr lang="en-US" sz="16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type="body" sz="half" idx="1"/>
          </p:nvPr>
        </p:nvSpPr>
        <p:spPr>
          <a:xfrm>
            <a:off x="250825" y="692150"/>
            <a:ext cx="4176713" cy="590550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z="1600" smtClean="0"/>
              <a:t>La </a:t>
            </a:r>
            <a:r>
              <a:rPr lang="en-US" sz="1600" b="1" smtClean="0"/>
              <a:t>clorofila</a:t>
            </a:r>
            <a:r>
              <a:rPr lang="en-US" sz="1600" smtClean="0"/>
              <a:t> es el pigmento verde que está concentrado en las granas.</a:t>
            </a:r>
          </a:p>
          <a:p>
            <a:pPr eaLnBrk="1" hangingPunct="1">
              <a:buFont typeface="Wingdings" pitchFamily="2" charset="2"/>
              <a:buChar char="§"/>
            </a:pPr>
            <a:endParaRPr lang="en-US" sz="1600" smtClean="0"/>
          </a:p>
          <a:p>
            <a:pPr eaLnBrk="1" hangingPunct="1">
              <a:buFont typeface="Wingdings" pitchFamily="2" charset="2"/>
              <a:buChar char="§"/>
            </a:pPr>
            <a:endParaRPr lang="en-US" sz="1600" smtClean="0"/>
          </a:p>
          <a:p>
            <a:pPr eaLnBrk="1" hangingPunct="1">
              <a:buFont typeface="Wingdings" pitchFamily="2" charset="2"/>
              <a:buChar char="§"/>
            </a:pPr>
            <a:endParaRPr lang="en-US" sz="1600" smtClean="0"/>
          </a:p>
          <a:p>
            <a:pPr eaLnBrk="1" hangingPunct="1">
              <a:buFont typeface="Wingdings" pitchFamily="2" charset="2"/>
              <a:buChar char="§"/>
            </a:pPr>
            <a:endParaRPr lang="en-US" sz="1600" smtClean="0"/>
          </a:p>
          <a:p>
            <a:pPr eaLnBrk="1" hangingPunct="1">
              <a:buFont typeface="Wingdings" pitchFamily="2" charset="2"/>
              <a:buChar char="§"/>
            </a:pPr>
            <a:endParaRPr lang="en-US" sz="1600" smtClean="0"/>
          </a:p>
          <a:p>
            <a:pPr eaLnBrk="1" hangingPunct="1">
              <a:buFont typeface="Wingdings" pitchFamily="2" charset="2"/>
              <a:buChar char="§"/>
            </a:pPr>
            <a:endParaRPr lang="en-US" sz="1600" smtClean="0"/>
          </a:p>
          <a:p>
            <a:pPr eaLnBrk="1" hangingPunct="1">
              <a:buFont typeface="Wingdings" pitchFamily="2" charset="2"/>
              <a:buChar char="§"/>
            </a:pPr>
            <a:endParaRPr lang="en-US" sz="1600" smtClean="0"/>
          </a:p>
          <a:p>
            <a:pPr eaLnBrk="1" hangingPunct="1">
              <a:buFont typeface="Wingdings" pitchFamily="2" charset="2"/>
              <a:buChar char="§"/>
            </a:pPr>
            <a:endParaRPr lang="en-US" sz="1600" smtClean="0"/>
          </a:p>
          <a:p>
            <a:pPr eaLnBrk="1" hangingPunct="1">
              <a:buFont typeface="Wingdings" pitchFamily="2" charset="2"/>
              <a:buChar char="§"/>
            </a:pPr>
            <a:endParaRPr lang="en-US" sz="1600" smtClean="0"/>
          </a:p>
          <a:p>
            <a:pPr eaLnBrk="1" hangingPunct="1">
              <a:buFont typeface="Wingdings" pitchFamily="2" charset="2"/>
              <a:buChar char="§"/>
            </a:pPr>
            <a:endParaRPr lang="en-US" sz="1600" smtClean="0"/>
          </a:p>
          <a:p>
            <a:pPr eaLnBrk="1" hangingPunct="1">
              <a:buFont typeface="Wingdings" pitchFamily="2" charset="2"/>
              <a:buChar char="§"/>
            </a:pPr>
            <a:endParaRPr lang="en-US" sz="1600" smtClean="0"/>
          </a:p>
          <a:p>
            <a:pPr eaLnBrk="1" hangingPunct="1">
              <a:buFont typeface="Wingdings" pitchFamily="2" charset="2"/>
              <a:buChar char="§"/>
            </a:pPr>
            <a:endParaRPr lang="en-US" sz="1600" smtClean="0"/>
          </a:p>
          <a:p>
            <a:pPr eaLnBrk="1" hangingPunct="1">
              <a:buFont typeface="Wingdings" pitchFamily="2" charset="2"/>
              <a:buChar char="§"/>
            </a:pPr>
            <a:endParaRPr lang="en-US" sz="1600" smtClean="0"/>
          </a:p>
          <a:p>
            <a:pPr eaLnBrk="1" hangingPunct="1">
              <a:buFont typeface="Wingdings" pitchFamily="2" charset="2"/>
              <a:buChar char="§"/>
            </a:pPr>
            <a:endParaRPr lang="en-US" sz="1600" smtClean="0"/>
          </a:p>
          <a:p>
            <a:pPr eaLnBrk="1" hangingPunct="1">
              <a:buFont typeface="Wingdings" pitchFamily="2" charset="2"/>
              <a:buChar char="§"/>
            </a:pPr>
            <a:endParaRPr lang="en-US" sz="160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US" sz="1600" smtClean="0"/>
              <a:t>La clorofila atrapa la energía solar que la célula vegetal usa para elaborar su alimento.</a:t>
            </a:r>
          </a:p>
        </p:txBody>
      </p:sp>
      <p:sp>
        <p:nvSpPr>
          <p:cNvPr id="15363" name="Rectangle 9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716463" y="1268413"/>
            <a:ext cx="4284662" cy="4319587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1800" b="1" smtClean="0"/>
              <a:t>Los leucoplastos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1600" smtClean="0"/>
              <a:t>Son plastidios de almacenamiento.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1600" smtClean="0"/>
              <a:t>Pueden contener proteínas, lípidos o almidónes.</a:t>
            </a:r>
          </a:p>
          <a:p>
            <a:pPr eaLnBrk="1" hangingPunct="1">
              <a:buFont typeface="Wingdings" pitchFamily="2" charset="2"/>
              <a:buChar char="§"/>
            </a:pPr>
            <a:endParaRPr lang="en-US" sz="1600" smtClean="0"/>
          </a:p>
          <a:p>
            <a:pPr eaLnBrk="1" hangingPunct="1">
              <a:buFont typeface="Wingdings" pitchFamily="2" charset="2"/>
              <a:buNone/>
            </a:pPr>
            <a:endParaRPr lang="en-US" sz="1800" b="1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1800" b="1" smtClean="0"/>
              <a:t>Los cromoplastos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1600" smtClean="0"/>
              <a:t>Son plastidios que contienen  pigmentos rojos, amarillos o anaranjados.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1600" smtClean="0"/>
              <a:t>Los cloroplastos y leucoplastos en ocasiones se transforman en cromoplastos.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1600" smtClean="0"/>
              <a:t>Los cromoplastos son los responsables del color de las hojas durante el otoño.</a:t>
            </a:r>
          </a:p>
          <a:p>
            <a:pPr eaLnBrk="1" hangingPunct="1">
              <a:buFont typeface="Wingdings" pitchFamily="2" charset="2"/>
              <a:buNone/>
            </a:pPr>
            <a:endParaRPr lang="es-ES" sz="1600" smtClean="0"/>
          </a:p>
        </p:txBody>
      </p:sp>
      <p:pic>
        <p:nvPicPr>
          <p:cNvPr id="15364" name="Picture 7" descr="Cloroplasto I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484313"/>
            <a:ext cx="3625850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76250"/>
            <a:ext cx="4186238" cy="61928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1800" b="1" smtClean="0"/>
              <a:t>La pared celular</a:t>
            </a:r>
          </a:p>
          <a:p>
            <a:r>
              <a:rPr lang="es-ES" sz="1600" smtClean="0"/>
              <a:t>Toda célula vegetal contiene una estructura fuera de la membrana celular llamada pared celular.</a:t>
            </a:r>
          </a:p>
          <a:p>
            <a:endParaRPr lang="es-ES" sz="1600" smtClean="0"/>
          </a:p>
          <a:p>
            <a:r>
              <a:rPr lang="es-ES" sz="1600" smtClean="0"/>
              <a:t>La pared celular es la que da forma y rigidez a la célula vegetal.</a:t>
            </a:r>
          </a:p>
          <a:p>
            <a:endParaRPr lang="es-ES" sz="1600" smtClean="0"/>
          </a:p>
          <a:p>
            <a:r>
              <a:rPr lang="es-ES" sz="1600" smtClean="0"/>
              <a:t>Se compone mayormente de </a:t>
            </a:r>
            <a:r>
              <a:rPr lang="es-ES" sz="1600" b="1" smtClean="0"/>
              <a:t>celulosa,  </a:t>
            </a:r>
            <a:r>
              <a:rPr lang="es-ES" sz="1600" smtClean="0"/>
              <a:t>que es un carbohidrato complejo.</a:t>
            </a:r>
          </a:p>
          <a:p>
            <a:endParaRPr lang="es-ES" sz="1600" smtClean="0"/>
          </a:p>
          <a:p>
            <a:r>
              <a:rPr lang="es-ES" sz="1600" smtClean="0"/>
              <a:t>La pared celular puede contener pectina, que da fortaleza a la célula vegetal.</a:t>
            </a:r>
          </a:p>
          <a:p>
            <a:endParaRPr lang="es-ES" sz="1600" smtClean="0"/>
          </a:p>
          <a:p>
            <a:r>
              <a:rPr lang="es-ES" sz="1600" smtClean="0"/>
              <a:t>Permite el paso del aire, del agua y de materiales disueltos.</a:t>
            </a:r>
          </a:p>
          <a:p>
            <a:endParaRPr lang="es-ES" sz="1600" smtClean="0"/>
          </a:p>
          <a:p>
            <a:r>
              <a:rPr lang="es-ES" sz="1600" smtClean="0"/>
              <a:t>Las membranas celulares de células vecinas, pueden estar en contacto unas con otras a través de las aberturas en la pared celular. </a:t>
            </a:r>
            <a:endParaRPr lang="es-ES" sz="1600" b="1" smtClean="0"/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787900" y="620713"/>
            <a:ext cx="4176713" cy="5545137"/>
          </a:xfrm>
        </p:spPr>
        <p:txBody>
          <a:bodyPr/>
          <a:lstStyle/>
          <a:p>
            <a:endParaRPr lang="es-ES" sz="1600" smtClean="0"/>
          </a:p>
          <a:p>
            <a:endParaRPr lang="es-ES" sz="1600" smtClean="0"/>
          </a:p>
          <a:p>
            <a:endParaRPr lang="es-ES" sz="1600" smtClean="0"/>
          </a:p>
          <a:p>
            <a:endParaRPr lang="es-ES" sz="1600" smtClean="0"/>
          </a:p>
          <a:p>
            <a:endParaRPr lang="es-ES" sz="1600" smtClean="0"/>
          </a:p>
          <a:p>
            <a:endParaRPr lang="es-ES" sz="1600" smtClean="0"/>
          </a:p>
          <a:p>
            <a:endParaRPr lang="es-ES" sz="1600" smtClean="0"/>
          </a:p>
          <a:p>
            <a:endParaRPr lang="es-ES" sz="1600" smtClean="0"/>
          </a:p>
          <a:p>
            <a:endParaRPr lang="es-ES" sz="1600" smtClean="0"/>
          </a:p>
          <a:p>
            <a:endParaRPr lang="es-ES" sz="1600" smtClean="0"/>
          </a:p>
          <a:p>
            <a:endParaRPr lang="es-ES" sz="1600" smtClean="0"/>
          </a:p>
          <a:p>
            <a:endParaRPr lang="es-ES" sz="1600" smtClean="0"/>
          </a:p>
          <a:p>
            <a:endParaRPr lang="es-ES" sz="1600" smtClean="0"/>
          </a:p>
          <a:p>
            <a:r>
              <a:rPr lang="es-ES" sz="1600" smtClean="0"/>
              <a:t>Los hongos y los procariotas (bacterias) también tienen pared celular.</a:t>
            </a:r>
          </a:p>
          <a:p>
            <a:endParaRPr lang="es-ES" sz="1600" smtClean="0"/>
          </a:p>
          <a:p>
            <a:r>
              <a:rPr lang="es-ES" sz="1600" smtClean="0"/>
              <a:t>Las paredes de las células procarióticas son diferentes a las del resto de células.</a:t>
            </a:r>
          </a:p>
        </p:txBody>
      </p:sp>
      <p:pic>
        <p:nvPicPr>
          <p:cNvPr id="16388" name="Picture 7" descr="celula veget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1196975"/>
            <a:ext cx="4140200" cy="234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642938"/>
          </a:xfrm>
        </p:spPr>
        <p:txBody>
          <a:bodyPr/>
          <a:lstStyle/>
          <a:p>
            <a:pPr algn="ctr"/>
            <a:r>
              <a:rPr lang="en-US" sz="4000" smtClean="0"/>
              <a:t>Sumario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971550" y="1989138"/>
            <a:ext cx="7286625" cy="3875087"/>
          </a:xfrm>
          <a:ln>
            <a:solidFill>
              <a:schemeClr val="accent1"/>
            </a:solidFill>
          </a:ln>
        </p:spPr>
        <p:txBody>
          <a:bodyPr/>
          <a:lstStyle/>
          <a:p>
            <a:pPr marL="839788" lvl="1" indent="-495300">
              <a:buClr>
                <a:srgbClr val="7030A0"/>
              </a:buClr>
              <a:buFont typeface="Wingdings" pitchFamily="2" charset="2"/>
              <a:buChar char="§"/>
            </a:pPr>
            <a:r>
              <a:rPr lang="es-ES" smtClean="0"/>
              <a:t>Historia de la teoría celular</a:t>
            </a:r>
          </a:p>
          <a:p>
            <a:pPr marL="839788" lvl="1" indent="-495300">
              <a:buClr>
                <a:srgbClr val="FF0000"/>
              </a:buClr>
              <a:buFont typeface="Wingdings" pitchFamily="2" charset="2"/>
              <a:buChar char="§"/>
            </a:pPr>
            <a:r>
              <a:rPr lang="es-ES" smtClean="0"/>
              <a:t>Estructura y función celular</a:t>
            </a:r>
          </a:p>
          <a:p>
            <a:pPr marL="839788" lvl="1" indent="-495300">
              <a:buClr>
                <a:srgbClr val="FF0000"/>
              </a:buClr>
              <a:buFont typeface="Arial" charset="0"/>
              <a:buAutoNum type="arabicPeriod"/>
            </a:pPr>
            <a:r>
              <a:rPr lang="es-ES" smtClean="0"/>
              <a:t>El núcleo </a:t>
            </a:r>
          </a:p>
          <a:p>
            <a:pPr marL="839788" lvl="1" indent="-495300">
              <a:buClr>
                <a:srgbClr val="FF0000"/>
              </a:buClr>
              <a:buFont typeface="Arial" charset="0"/>
              <a:buAutoNum type="arabicPeriod"/>
            </a:pPr>
            <a:r>
              <a:rPr lang="es-ES" smtClean="0"/>
              <a:t>Los organelos citoplásmicos </a:t>
            </a:r>
          </a:p>
          <a:p>
            <a:pPr marL="839788" lvl="1" indent="-495300">
              <a:buClr>
                <a:srgbClr val="FF0000"/>
              </a:buClr>
              <a:buFont typeface="Arial" charset="0"/>
              <a:buAutoNum type="arabicPeriod"/>
            </a:pPr>
            <a:r>
              <a:rPr lang="es-ES" smtClean="0"/>
              <a:t>Los organelos de células vegetales</a:t>
            </a:r>
          </a:p>
          <a:p>
            <a:pPr marL="839788" lvl="1" indent="-495300">
              <a:buClr>
                <a:srgbClr val="7030A0"/>
              </a:buClr>
              <a:buFont typeface="Wingdings" pitchFamily="2" charset="2"/>
              <a:buChar char="§"/>
            </a:pPr>
            <a:r>
              <a:rPr lang="es-ES" smtClean="0"/>
              <a:t>Transporte celular</a:t>
            </a:r>
          </a:p>
          <a:p>
            <a:pPr marL="839788" lvl="1" indent="-495300">
              <a:buClr>
                <a:srgbClr val="7030A0"/>
              </a:buClr>
              <a:buFont typeface="Wingdings" pitchFamily="2" charset="2"/>
              <a:buChar char="§"/>
            </a:pPr>
            <a:r>
              <a:rPr lang="es-ES" smtClean="0"/>
              <a:t>Métodos para estudiar las células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871663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1876425" y="1676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692150"/>
            <a:ext cx="4316412" cy="59769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1800" smtClean="0"/>
              <a:t>Las células eucarióticas son más complejas que las células procarióticas.</a:t>
            </a:r>
          </a:p>
          <a:p>
            <a:pPr eaLnBrk="1" hangingPunct="1">
              <a:lnSpc>
                <a:spcPct val="90000"/>
              </a:lnSpc>
            </a:pPr>
            <a:endParaRPr lang="es-ES" sz="1800" smtClean="0"/>
          </a:p>
          <a:p>
            <a:pPr eaLnBrk="1" hangingPunct="1">
              <a:lnSpc>
                <a:spcPct val="90000"/>
              </a:lnSpc>
            </a:pPr>
            <a:r>
              <a:rPr lang="es-ES" sz="1800" smtClean="0"/>
              <a:t>Las células eucarióticas poseen sus organelos rodeados por una membrana que permite que cada uno de ellos esté especializado para llevar una actividad en particular</a:t>
            </a:r>
          </a:p>
          <a:p>
            <a:pPr eaLnBrk="1" hangingPunct="1">
              <a:lnSpc>
                <a:spcPct val="90000"/>
              </a:lnSpc>
            </a:pPr>
            <a:endParaRPr lang="es-ES" sz="1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sz="2000" b="1" smtClean="0"/>
              <a:t>El núcleo</a:t>
            </a:r>
          </a:p>
          <a:p>
            <a:pPr eaLnBrk="1" hangingPunct="1">
              <a:lnSpc>
                <a:spcPct val="90000"/>
              </a:lnSpc>
            </a:pPr>
            <a:r>
              <a:rPr lang="es-ES" sz="1600" smtClean="0"/>
              <a:t>Generalmente es el organelo más conspicuo de la célula.  Está rodeado por una membrana doble llamada </a:t>
            </a:r>
            <a:r>
              <a:rPr lang="es-ES" sz="1600" b="1" smtClean="0"/>
              <a:t>membrana nuclear</a:t>
            </a:r>
            <a:r>
              <a:rPr lang="es-ES" sz="1600" smtClean="0"/>
              <a:t>, la misma que posee unos poros o aberturas a través de las cuales algunas moléculas pasan desde el núcleo al citoplasma y viceversa.</a:t>
            </a:r>
          </a:p>
          <a:p>
            <a:pPr eaLnBrk="1" hangingPunct="1">
              <a:lnSpc>
                <a:spcPct val="90000"/>
              </a:lnSpc>
            </a:pPr>
            <a:endParaRPr lang="es-ES" sz="1600" smtClean="0"/>
          </a:p>
          <a:p>
            <a:pPr eaLnBrk="1" hangingPunct="1">
              <a:lnSpc>
                <a:spcPct val="90000"/>
              </a:lnSpc>
            </a:pPr>
            <a:r>
              <a:rPr lang="es-ES" sz="1600" smtClean="0"/>
              <a:t>Dentro del núcleo se encuentra una estructura de forma irregular llamada </a:t>
            </a:r>
            <a:r>
              <a:rPr lang="es-ES" sz="1600" b="1" smtClean="0"/>
              <a:t>nucleolo</a:t>
            </a:r>
            <a:r>
              <a:rPr lang="es-ES" sz="1600" smtClean="0"/>
              <a:t>.</a:t>
            </a:r>
            <a:endParaRPr lang="es-ES" sz="2000" b="1" smtClean="0"/>
          </a:p>
        </p:txBody>
      </p:sp>
      <p:sp>
        <p:nvSpPr>
          <p:cNvPr id="5125" name="Rectangle 18"/>
          <p:cNvSpPr>
            <a:spLocks noGrp="1" noChangeArrowheads="1"/>
          </p:cNvSpPr>
          <p:nvPr>
            <p:ph type="body" sz="half" idx="2"/>
          </p:nvPr>
        </p:nvSpPr>
        <p:spPr>
          <a:xfrm>
            <a:off x="4500563" y="549275"/>
            <a:ext cx="4500562" cy="6119813"/>
          </a:xfrm>
        </p:spPr>
        <p:txBody>
          <a:bodyPr/>
          <a:lstStyle/>
          <a:p>
            <a:pPr eaLnBrk="1" hangingPunct="1"/>
            <a:r>
              <a:rPr lang="es-ES" sz="1600" smtClean="0"/>
              <a:t>Dentro del nucleolo se forma y almacena el ARN, ácido nucleico muy importante para la síntesis de las proteínas.</a:t>
            </a:r>
          </a:p>
          <a:p>
            <a:pPr eaLnBrk="1" hangingPunct="1"/>
            <a:endParaRPr lang="es-ES" sz="1600" smtClean="0"/>
          </a:p>
          <a:p>
            <a:pPr eaLnBrk="1" hangingPunct="1"/>
            <a:r>
              <a:rPr lang="es-ES" sz="1600" smtClean="0"/>
              <a:t>Además del nucleolo, dentro del núcleo de la célula eucariótica se encuentra un material llamado </a:t>
            </a:r>
            <a:r>
              <a:rPr lang="es-ES" sz="1600" b="1" smtClean="0"/>
              <a:t>cromatina</a:t>
            </a:r>
            <a:r>
              <a:rPr lang="es-ES" sz="1600" smtClean="0"/>
              <a:t> que está formado por proteínas y ADN.</a:t>
            </a:r>
          </a:p>
          <a:p>
            <a:pPr eaLnBrk="1" hangingPunct="1"/>
            <a:endParaRPr lang="es-ES" sz="1600" smtClean="0"/>
          </a:p>
          <a:p>
            <a:pPr eaLnBrk="1" hangingPunct="1"/>
            <a:r>
              <a:rPr lang="es-ES" sz="1600" smtClean="0"/>
              <a:t>Durante la división celular, la cromatina forma una estructura llamada </a:t>
            </a:r>
            <a:r>
              <a:rPr lang="es-ES" sz="1600" b="1" smtClean="0"/>
              <a:t>cromosoma</a:t>
            </a:r>
            <a:r>
              <a:rPr lang="es-ES" sz="1600" smtClean="0"/>
              <a:t>.</a:t>
            </a:r>
          </a:p>
        </p:txBody>
      </p:sp>
      <p:pic>
        <p:nvPicPr>
          <p:cNvPr id="5126" name="Picture 19" descr="nucleo celul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163" y="3789363"/>
            <a:ext cx="2859087" cy="278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424862" cy="847725"/>
          </a:xfrm>
        </p:spPr>
        <p:txBody>
          <a:bodyPr/>
          <a:lstStyle/>
          <a:p>
            <a:pPr algn="ctr" eaLnBrk="1" hangingPunct="1"/>
            <a:r>
              <a:rPr lang="es-ES" sz="4000" smtClean="0"/>
              <a:t>Organelos citoplásmicos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484313"/>
            <a:ext cx="4244975" cy="4968875"/>
          </a:xfrm>
        </p:spPr>
        <p:txBody>
          <a:bodyPr/>
          <a:lstStyle/>
          <a:p>
            <a:pPr eaLnBrk="1" hangingPunct="1"/>
            <a:r>
              <a:rPr lang="es-ES" sz="1800" smtClean="0"/>
              <a:t>En el citoplasma tienen lugar la mayor parte de las reacciones metabólicas de la célula. El </a:t>
            </a:r>
            <a:r>
              <a:rPr lang="es-ES" sz="1800" b="1" smtClean="0"/>
              <a:t>citosol</a:t>
            </a:r>
            <a:r>
              <a:rPr lang="es-ES" sz="1800" smtClean="0"/>
              <a:t> es el medio acuoso del citoplasma que engloba numerosas estructuras especializadas llamadas organelos.</a:t>
            </a:r>
          </a:p>
        </p:txBody>
      </p:sp>
      <p:sp>
        <p:nvSpPr>
          <p:cNvPr id="6148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196975"/>
            <a:ext cx="4244975" cy="54006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sz="2000" b="1" smtClean="0"/>
              <a:t>Las mitocondrias</a:t>
            </a:r>
          </a:p>
          <a:p>
            <a:pPr eaLnBrk="1" hangingPunct="1"/>
            <a:r>
              <a:rPr lang="es-ES" sz="1600" smtClean="0"/>
              <a:t>Llevan a cabo las reacciones químicas que liberan energía que se usa en las actividades celulares.</a:t>
            </a:r>
          </a:p>
          <a:p>
            <a:pPr eaLnBrk="1" hangingPunct="1"/>
            <a:endParaRPr lang="es-ES" sz="1600" smtClean="0"/>
          </a:p>
          <a:p>
            <a:pPr eaLnBrk="1" hangingPunct="1"/>
            <a:endParaRPr lang="es-ES" sz="1600" smtClean="0"/>
          </a:p>
          <a:p>
            <a:pPr eaLnBrk="1" hangingPunct="1"/>
            <a:endParaRPr lang="es-ES" sz="1600" smtClean="0"/>
          </a:p>
          <a:p>
            <a:pPr eaLnBrk="1" hangingPunct="1"/>
            <a:endParaRPr lang="es-ES" sz="1600" smtClean="0"/>
          </a:p>
          <a:p>
            <a:pPr eaLnBrk="1" hangingPunct="1"/>
            <a:endParaRPr lang="es-ES" sz="1600" smtClean="0"/>
          </a:p>
          <a:p>
            <a:pPr eaLnBrk="1" hangingPunct="1"/>
            <a:endParaRPr lang="es-ES" sz="1600" smtClean="0"/>
          </a:p>
          <a:p>
            <a:pPr eaLnBrk="1" hangingPunct="1"/>
            <a:endParaRPr lang="es-ES" sz="1600" smtClean="0"/>
          </a:p>
          <a:p>
            <a:pPr eaLnBrk="1" hangingPunct="1"/>
            <a:r>
              <a:rPr lang="es-ES" sz="1600" smtClean="0"/>
              <a:t>Las mitocondrias tienen una doble membrana.  La externa no se pliega, mientras que la interna se pliega para formar proyecciones llamadas crestas.</a:t>
            </a:r>
          </a:p>
          <a:p>
            <a:pPr eaLnBrk="1" hangingPunct="1"/>
            <a:endParaRPr lang="es-ES" sz="1600" smtClean="0"/>
          </a:p>
          <a:p>
            <a:pPr eaLnBrk="1" hangingPunct="1"/>
            <a:r>
              <a:rPr lang="es-ES" sz="1600" smtClean="0"/>
              <a:t>En las crestas ocurren reacciones químicas que liberan energía de los alimentos.</a:t>
            </a:r>
          </a:p>
        </p:txBody>
      </p:sp>
      <p:pic>
        <p:nvPicPr>
          <p:cNvPr id="5018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3429000"/>
            <a:ext cx="3168650" cy="271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7" descr="mitocondr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5600" y="2565400"/>
            <a:ext cx="2592388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908050"/>
            <a:ext cx="4244975" cy="5761038"/>
          </a:xfrm>
        </p:spPr>
        <p:txBody>
          <a:bodyPr/>
          <a:lstStyle/>
          <a:p>
            <a:pPr eaLnBrk="1" hangingPunct="1"/>
            <a:r>
              <a:rPr lang="es-ES" sz="1600" smtClean="0"/>
              <a:t>A las mitocondrias se les llama “la central de energía” de las células.</a:t>
            </a:r>
          </a:p>
          <a:p>
            <a:pPr eaLnBrk="1" hangingPunct="1"/>
            <a:endParaRPr lang="es-ES" sz="1600" smtClean="0"/>
          </a:p>
          <a:p>
            <a:pPr eaLnBrk="1" hangingPunct="1"/>
            <a:r>
              <a:rPr lang="es-ES" sz="1600" smtClean="0"/>
              <a:t>Las células que trabajan continuamente como las del músculo cardíaco, poseen más mitocondrias.</a:t>
            </a:r>
          </a:p>
          <a:p>
            <a:pPr eaLnBrk="1" hangingPunct="1"/>
            <a:endParaRPr lang="es-ES" sz="1600" smtClean="0"/>
          </a:p>
          <a:p>
            <a:pPr eaLnBrk="1" hangingPunct="1">
              <a:buFont typeface="Wingdings" pitchFamily="2" charset="2"/>
              <a:buNone/>
            </a:pPr>
            <a:r>
              <a:rPr lang="es-ES" sz="2000" b="1" smtClean="0"/>
              <a:t>El retículo endoplasmático (RE)</a:t>
            </a:r>
          </a:p>
          <a:p>
            <a:pPr eaLnBrk="1" hangingPunct="1"/>
            <a:r>
              <a:rPr lang="es-ES" sz="1600" smtClean="0"/>
              <a:t>Es un sistema de membranas que recorre el citoplasma.</a:t>
            </a:r>
          </a:p>
          <a:p>
            <a:pPr eaLnBrk="1" hangingPunct="1"/>
            <a:endParaRPr lang="es-ES" sz="1600" smtClean="0"/>
          </a:p>
          <a:p>
            <a:pPr eaLnBrk="1" hangingPunct="1"/>
            <a:r>
              <a:rPr lang="es-ES" sz="1600" smtClean="0"/>
              <a:t>Se extiende a través del citoplasma desde la membrana nuclear hasta la membrana celular. Las membranas del RE forman vías para el movimiento de materiales por la célula.</a:t>
            </a:r>
          </a:p>
          <a:p>
            <a:pPr eaLnBrk="1" hangingPunct="1"/>
            <a:endParaRPr lang="es-ES" sz="1600" smtClean="0"/>
          </a:p>
          <a:p>
            <a:pPr eaLnBrk="1" hangingPunct="1"/>
            <a:r>
              <a:rPr lang="es-ES" sz="1600" smtClean="0"/>
              <a:t>Algunas de las membranas del RE tienen aspecto rugoso debido a la presencia de ribosomas, </a:t>
            </a:r>
            <a:r>
              <a:rPr lang="es-ES" sz="1600" b="1" smtClean="0"/>
              <a:t>RE rugoso</a:t>
            </a:r>
            <a:r>
              <a:rPr lang="es-ES" sz="1600" smtClean="0"/>
              <a:t>.</a:t>
            </a:r>
          </a:p>
        </p:txBody>
      </p:sp>
      <p:sp>
        <p:nvSpPr>
          <p:cNvPr id="7171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692150"/>
            <a:ext cx="4321175" cy="59769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sz="1600" smtClean="0"/>
              <a:t>El </a:t>
            </a:r>
            <a:r>
              <a:rPr lang="es-ES" sz="1600" b="1" smtClean="0"/>
              <a:t>RE liso</a:t>
            </a:r>
            <a:r>
              <a:rPr lang="es-ES" sz="1600" smtClean="0"/>
              <a:t> es el que no tiene ribosomas en su membranas.  Algunos tipos de lípidos se forman en las membranas de este retículo endoplasmático.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1600" smtClean="0"/>
          </a:p>
          <a:p>
            <a:pPr eaLnBrk="1" hangingPunct="1">
              <a:lnSpc>
                <a:spcPct val="80000"/>
              </a:lnSpc>
            </a:pPr>
            <a:endParaRPr lang="es-ES" sz="1600" smtClean="0"/>
          </a:p>
          <a:p>
            <a:pPr eaLnBrk="1" hangingPunct="1">
              <a:lnSpc>
                <a:spcPct val="80000"/>
              </a:lnSpc>
            </a:pPr>
            <a:endParaRPr lang="es-ES" sz="1600" smtClean="0"/>
          </a:p>
          <a:p>
            <a:pPr eaLnBrk="1" hangingPunct="1">
              <a:lnSpc>
                <a:spcPct val="80000"/>
              </a:lnSpc>
            </a:pPr>
            <a:endParaRPr lang="es-ES" sz="1600" smtClean="0"/>
          </a:p>
          <a:p>
            <a:pPr eaLnBrk="1" hangingPunct="1">
              <a:lnSpc>
                <a:spcPct val="80000"/>
              </a:lnSpc>
            </a:pPr>
            <a:endParaRPr lang="es-ES" sz="1600" smtClean="0"/>
          </a:p>
          <a:p>
            <a:pPr eaLnBrk="1" hangingPunct="1">
              <a:lnSpc>
                <a:spcPct val="80000"/>
              </a:lnSpc>
            </a:pPr>
            <a:endParaRPr lang="es-ES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16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16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16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16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16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16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16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000" b="1" smtClean="0"/>
              <a:t>Los ribosomas</a:t>
            </a:r>
          </a:p>
          <a:p>
            <a:pPr eaLnBrk="1" hangingPunct="1">
              <a:lnSpc>
                <a:spcPct val="80000"/>
              </a:lnSpc>
            </a:pPr>
            <a:r>
              <a:rPr lang="es-ES" sz="1600" smtClean="0"/>
              <a:t>Son los organelos donde se producen las proteínas.</a:t>
            </a:r>
          </a:p>
          <a:p>
            <a:pPr eaLnBrk="1" hangingPunct="1">
              <a:lnSpc>
                <a:spcPct val="80000"/>
              </a:lnSpc>
            </a:pPr>
            <a:endParaRPr lang="es-ES" sz="1600" smtClean="0"/>
          </a:p>
          <a:p>
            <a:pPr eaLnBrk="1" hangingPunct="1">
              <a:lnSpc>
                <a:spcPct val="80000"/>
              </a:lnSpc>
            </a:pPr>
            <a:r>
              <a:rPr lang="es-ES" sz="1600" smtClean="0"/>
              <a:t>Las proteínas que se forman en el </a:t>
            </a:r>
            <a:r>
              <a:rPr lang="es-ES" sz="1600" b="1" smtClean="0"/>
              <a:t>RE rugoso</a:t>
            </a:r>
            <a:r>
              <a:rPr lang="es-ES" sz="1600" smtClean="0"/>
              <a:t> son transportadas a través de la célula y pueden liberarse fuera de ésta.</a:t>
            </a:r>
          </a:p>
        </p:txBody>
      </p:sp>
      <p:pic>
        <p:nvPicPr>
          <p:cNvPr id="7172" name="Picture 7" descr="retículo endoplasmátic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725" y="1844675"/>
            <a:ext cx="3382963" cy="273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765175"/>
            <a:ext cx="4392613" cy="57594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sz="1600" smtClean="0"/>
              <a:t>También existen ribosomas libres en el citoplasma.  Las proteínas que se forman en estos ribosomas van directamente al citoplasma.</a:t>
            </a:r>
          </a:p>
          <a:p>
            <a:pPr eaLnBrk="1" hangingPunct="1">
              <a:lnSpc>
                <a:spcPct val="80000"/>
              </a:lnSpc>
            </a:pPr>
            <a:endParaRPr lang="es-ES" sz="1600" smtClean="0"/>
          </a:p>
          <a:p>
            <a:pPr eaLnBrk="1" hangingPunct="1">
              <a:lnSpc>
                <a:spcPct val="80000"/>
              </a:lnSpc>
            </a:pPr>
            <a:endParaRPr lang="es-ES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000" b="1" smtClean="0"/>
              <a:t>El aparato de Golgi</a:t>
            </a:r>
          </a:p>
          <a:p>
            <a:pPr eaLnBrk="1" hangingPunct="1">
              <a:lnSpc>
                <a:spcPct val="80000"/>
              </a:lnSpc>
            </a:pPr>
            <a:r>
              <a:rPr lang="es-ES" sz="1600" smtClean="0"/>
              <a:t>Debe su nombre a Camillo Golgi Premio Nobel de Medicina en 1906.</a:t>
            </a:r>
          </a:p>
          <a:p>
            <a:pPr eaLnBrk="1" hangingPunct="1">
              <a:lnSpc>
                <a:spcPct val="80000"/>
              </a:lnSpc>
            </a:pPr>
            <a:endParaRPr lang="es-ES" sz="1600" smtClean="0"/>
          </a:p>
          <a:p>
            <a:pPr eaLnBrk="1" hangingPunct="1">
              <a:lnSpc>
                <a:spcPct val="80000"/>
              </a:lnSpc>
            </a:pPr>
            <a:r>
              <a:rPr lang="es-ES" sz="1600" smtClean="0"/>
              <a:t>Es un organelo que se encarga de la distribución y el envío de los productos químicos de la célula, prepara los materiales para que sean liberados por la célula hacia el espacio intercelular, mediante el proceso de secreción.</a:t>
            </a:r>
          </a:p>
          <a:p>
            <a:pPr eaLnBrk="1" hangingPunct="1">
              <a:lnSpc>
                <a:spcPct val="80000"/>
              </a:lnSpc>
            </a:pPr>
            <a:endParaRPr lang="es-ES" sz="1600" smtClean="0"/>
          </a:p>
          <a:p>
            <a:pPr eaLnBrk="1" hangingPunct="1">
              <a:lnSpc>
                <a:spcPct val="80000"/>
              </a:lnSpc>
            </a:pPr>
            <a:r>
              <a:rPr lang="es-ES" sz="1600" smtClean="0"/>
              <a:t>El aparato de Golgi tiene aspecto de una pila de sacos vacíos formado por membranas.</a:t>
            </a:r>
          </a:p>
          <a:p>
            <a:pPr eaLnBrk="1" hangingPunct="1">
              <a:lnSpc>
                <a:spcPct val="80000"/>
              </a:lnSpc>
            </a:pPr>
            <a:endParaRPr lang="es-ES" sz="1600" smtClean="0"/>
          </a:p>
          <a:p>
            <a:pPr eaLnBrk="1" hangingPunct="1">
              <a:lnSpc>
                <a:spcPct val="80000"/>
              </a:lnSpc>
            </a:pPr>
            <a:r>
              <a:rPr lang="es-ES" sz="1600" smtClean="0"/>
              <a:t>Modifica proteínas y lípidos que han sido formados en el retículo endoplasmático y los prepara para expulsarlos fuera de la célula.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1600" smtClean="0"/>
          </a:p>
        </p:txBody>
      </p:sp>
      <p:sp>
        <p:nvSpPr>
          <p:cNvPr id="8195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836613"/>
            <a:ext cx="4244975" cy="52562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s-ES" sz="1800" smtClean="0"/>
          </a:p>
          <a:p>
            <a:pPr eaLnBrk="1" hangingPunct="1">
              <a:lnSpc>
                <a:spcPct val="80000"/>
              </a:lnSpc>
            </a:pPr>
            <a:endParaRPr lang="es-ES" sz="1800" smtClean="0"/>
          </a:p>
          <a:p>
            <a:pPr eaLnBrk="1" hangingPunct="1">
              <a:lnSpc>
                <a:spcPct val="80000"/>
              </a:lnSpc>
            </a:pPr>
            <a:endParaRPr lang="es-ES" sz="1800" smtClean="0"/>
          </a:p>
          <a:p>
            <a:pPr eaLnBrk="1" hangingPunct="1">
              <a:lnSpc>
                <a:spcPct val="80000"/>
              </a:lnSpc>
            </a:pPr>
            <a:endParaRPr lang="es-ES" sz="1800" smtClean="0"/>
          </a:p>
          <a:p>
            <a:pPr eaLnBrk="1" hangingPunct="1">
              <a:lnSpc>
                <a:spcPct val="80000"/>
              </a:lnSpc>
            </a:pPr>
            <a:endParaRPr lang="es-ES" sz="1800" smtClean="0"/>
          </a:p>
          <a:p>
            <a:pPr eaLnBrk="1" hangingPunct="1">
              <a:lnSpc>
                <a:spcPct val="80000"/>
              </a:lnSpc>
            </a:pPr>
            <a:endParaRPr lang="es-ES" sz="1800" smtClean="0"/>
          </a:p>
          <a:p>
            <a:pPr eaLnBrk="1" hangingPunct="1">
              <a:lnSpc>
                <a:spcPct val="80000"/>
              </a:lnSpc>
            </a:pPr>
            <a:endParaRPr lang="es-ES" sz="1800" smtClean="0"/>
          </a:p>
          <a:p>
            <a:pPr eaLnBrk="1" hangingPunct="1">
              <a:lnSpc>
                <a:spcPct val="80000"/>
              </a:lnSpc>
            </a:pPr>
            <a:endParaRPr lang="es-ES" sz="1800" smtClean="0"/>
          </a:p>
          <a:p>
            <a:pPr eaLnBrk="1" hangingPunct="1">
              <a:lnSpc>
                <a:spcPct val="80000"/>
              </a:lnSpc>
            </a:pPr>
            <a:endParaRPr lang="es-ES" sz="1800" smtClean="0"/>
          </a:p>
          <a:p>
            <a:pPr eaLnBrk="1" hangingPunct="1">
              <a:lnSpc>
                <a:spcPct val="80000"/>
              </a:lnSpc>
            </a:pPr>
            <a:endParaRPr lang="es-E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400" smtClean="0"/>
              <a:t>	</a:t>
            </a:r>
            <a:r>
              <a:rPr lang="es-ES" sz="1600" smtClean="0"/>
              <a:t>Las proteínas y lípidos que se sintetizan en el RE llegan al aparato de Golgi, el cual concentra las células de las proteínas o lípidos y elimina el agua.  Este producto, se empaqueta dentro de una membrana derivada del aparato de Golgi y se mueve hacia la membrana celular donde se libera.</a:t>
            </a:r>
          </a:p>
        </p:txBody>
      </p:sp>
      <p:pic>
        <p:nvPicPr>
          <p:cNvPr id="8196" name="Picture 7" descr="aparato de golg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1125538"/>
            <a:ext cx="3657600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765175"/>
            <a:ext cx="4321175" cy="55435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sz="2000" b="1" smtClean="0"/>
              <a:t>Las vacuolas</a:t>
            </a:r>
          </a:p>
          <a:p>
            <a:pPr eaLnBrk="1" hangingPunct="1"/>
            <a:r>
              <a:rPr lang="es-ES" sz="1600" smtClean="0"/>
              <a:t>Son estructuras llenas de fluido que contienen varias sustancias.</a:t>
            </a:r>
          </a:p>
          <a:p>
            <a:pPr eaLnBrk="1" hangingPunct="1"/>
            <a:endParaRPr lang="es-ES" sz="1600" smtClean="0"/>
          </a:p>
          <a:p>
            <a:pPr eaLnBrk="1" hangingPunct="1"/>
            <a:r>
              <a:rPr lang="es-ES_tradnl" sz="1600" smtClean="0"/>
              <a:t>Generalmente, en las células animales, las vacuolas son pequeñas; las células vegetales es frecuente que presenten una única o unas pocas vacuolas de gran tamaño. </a:t>
            </a:r>
            <a:endParaRPr lang="es-ES" sz="1600" smtClean="0"/>
          </a:p>
          <a:p>
            <a:pPr eaLnBrk="1" hangingPunct="1"/>
            <a:endParaRPr lang="es-ES" sz="1600" smtClean="0"/>
          </a:p>
          <a:p>
            <a:pPr eaLnBrk="1" hangingPunct="1"/>
            <a:r>
              <a:rPr lang="es-ES" sz="1600" smtClean="0"/>
              <a:t>Las vacuolas sirven para almacenar sustancias durante algún tiempo.</a:t>
            </a:r>
          </a:p>
          <a:p>
            <a:pPr eaLnBrk="1" hangingPunct="1"/>
            <a:endParaRPr lang="es-ES" sz="1600" smtClean="0"/>
          </a:p>
          <a:p>
            <a:pPr eaLnBrk="1" hangingPunct="1"/>
            <a:r>
              <a:rPr lang="es-ES" sz="1600" smtClean="0"/>
              <a:t>En los organismos unicelulares las vacuolas tienen diversas funciones especializadas.  Unas sirven para digerir alimentos y otras funcionan como bombas retirando el exceso de agua o materiales de desecho (</a:t>
            </a:r>
            <a:r>
              <a:rPr lang="es-ES" sz="1600" b="1" smtClean="0"/>
              <a:t>vacuolas contráctiles</a:t>
            </a:r>
            <a:r>
              <a:rPr lang="es-ES" sz="1600" smtClean="0"/>
              <a:t>).</a:t>
            </a:r>
          </a:p>
        </p:txBody>
      </p:sp>
      <p:sp>
        <p:nvSpPr>
          <p:cNvPr id="9219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620713"/>
            <a:ext cx="4178300" cy="59769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2000" b="1" smtClean="0"/>
              <a:t>Los peroxisomas</a:t>
            </a:r>
          </a:p>
          <a:p>
            <a:r>
              <a:rPr lang="es-ES" sz="1600" smtClean="0"/>
              <a:t>Los peroxisomas son organelos citoplásmicos muy comunes en forma de vesículas que contienen enzimas que cumplen funciones de desintoxificación celular. </a:t>
            </a:r>
          </a:p>
          <a:p>
            <a:endParaRPr lang="es-ES" sz="1600" smtClean="0"/>
          </a:p>
          <a:p>
            <a:r>
              <a:rPr lang="es-ES" sz="1600" smtClean="0"/>
              <a:t>Inicialmente recibieron el nombre de microcuerpos y están presentes en todas las células eucarioticas. </a:t>
            </a:r>
          </a:p>
          <a:p>
            <a:pPr eaLnBrk="1" hangingPunct="1">
              <a:buFont typeface="Wingdings" pitchFamily="2" charset="2"/>
              <a:buNone/>
            </a:pPr>
            <a:endParaRPr lang="es-ES" sz="1600" b="1" smtClean="0"/>
          </a:p>
          <a:p>
            <a:pPr eaLnBrk="1" hangingPunct="1">
              <a:buFont typeface="Wingdings" pitchFamily="2" charset="2"/>
              <a:buNone/>
            </a:pPr>
            <a:r>
              <a:rPr lang="es-ES" sz="2000" b="1" smtClean="0"/>
              <a:t>Los lisosomas</a:t>
            </a:r>
          </a:p>
          <a:p>
            <a:pPr eaLnBrk="1" hangingPunct="1"/>
            <a:r>
              <a:rPr lang="es-ES" sz="1600" smtClean="0"/>
              <a:t>Los lisosomas son pequeñas vesículas formadas por el retículo endoplasmático rugoso que contienen enzimas digestivas.</a:t>
            </a:r>
          </a:p>
          <a:p>
            <a:pPr eaLnBrk="1" hangingPunct="1"/>
            <a:endParaRPr lang="es-ES" sz="1600" smtClean="0"/>
          </a:p>
          <a:p>
            <a:pPr eaLnBrk="1" hangingPunct="1"/>
            <a:r>
              <a:rPr lang="es-ES" sz="1600" smtClean="0"/>
              <a:t>Las enzimas digestivas facilitan el rompimiento de moléculas grandes como los almidones, lípidos y proteínas.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692150"/>
            <a:ext cx="8353425" cy="5832475"/>
          </a:xfrm>
        </p:spPr>
        <p:txBody>
          <a:bodyPr/>
          <a:lstStyle/>
          <a:p>
            <a:pPr eaLnBrk="1" hangingPunct="1"/>
            <a:r>
              <a:rPr lang="es-ES" sz="1600" smtClean="0"/>
              <a:t>Los lisosomas tienen como función digerir las partículas extrañas que entran a la células como las bacterias.</a:t>
            </a:r>
          </a:p>
          <a:p>
            <a:pPr eaLnBrk="1" hangingPunct="1"/>
            <a:endParaRPr lang="es-ES" sz="1600" smtClean="0"/>
          </a:p>
          <a:p>
            <a:pPr eaLnBrk="1" hangingPunct="1"/>
            <a:r>
              <a:rPr lang="es-ES" sz="1600" smtClean="0"/>
              <a:t>Otra función de los lisosomas es destruir las partes gastadas de las células donde los productos de esa destrucción pueden volver a ser usados por la célula.</a:t>
            </a:r>
          </a:p>
        </p:txBody>
      </p:sp>
      <p:pic>
        <p:nvPicPr>
          <p:cNvPr id="10243" name="Picture 13" descr="aparato de golgi lisosom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2349500"/>
            <a:ext cx="453707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4213" y="620713"/>
            <a:ext cx="8229600" cy="5761037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1267" name="Picture 7" descr="la célul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692150"/>
            <a:ext cx="7848600" cy="567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íxel">
  <a:themeElements>
    <a:clrScheme name="Pí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í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í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833</TotalTime>
  <Words>1228</Words>
  <Application>Microsoft PowerPoint</Application>
  <PresentationFormat>Presentación en pantalla (4:3)</PresentationFormat>
  <Paragraphs>202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Arial</vt:lpstr>
      <vt:lpstr>Wingdings</vt:lpstr>
      <vt:lpstr>Calibri</vt:lpstr>
      <vt:lpstr>Arial Black</vt:lpstr>
      <vt:lpstr>Times New Roman</vt:lpstr>
      <vt:lpstr>Píxel</vt:lpstr>
      <vt:lpstr>ESTRUCTURA Y FUNCION CELULAR</vt:lpstr>
      <vt:lpstr>Sumario</vt:lpstr>
      <vt:lpstr>Diapositiva 3</vt:lpstr>
      <vt:lpstr>Organelos citoplásmicos</vt:lpstr>
      <vt:lpstr>Diapositiva 5</vt:lpstr>
      <vt:lpstr>Diapositiva 6</vt:lpstr>
      <vt:lpstr>Diapositiva 7</vt:lpstr>
      <vt:lpstr>Diapositiva 8</vt:lpstr>
      <vt:lpstr>Diapositiva 9</vt:lpstr>
      <vt:lpstr>Diapositiva 10</vt:lpstr>
      <vt:lpstr>Organelos en células vegetales</vt:lpstr>
      <vt:lpstr>Diapositiva 12</vt:lpstr>
      <vt:lpstr>Diapositiva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Xavier Cascante</dc:creator>
  <cp:lastModifiedBy>Administrador</cp:lastModifiedBy>
  <cp:revision>113</cp:revision>
  <dcterms:created xsi:type="dcterms:W3CDTF">2006-11-01T13:34:03Z</dcterms:created>
  <dcterms:modified xsi:type="dcterms:W3CDTF">2009-07-31T18:54:32Z</dcterms:modified>
</cp:coreProperties>
</file>