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handoutMasterIdLst>
    <p:handoutMasterId r:id="rId21"/>
  </p:handoutMasterIdLst>
  <p:sldIdLst>
    <p:sldId id="290" r:id="rId2"/>
    <p:sldId id="291" r:id="rId3"/>
    <p:sldId id="292" r:id="rId4"/>
    <p:sldId id="293" r:id="rId5"/>
    <p:sldId id="294" r:id="rId6"/>
    <p:sldId id="295" r:id="rId7"/>
    <p:sldId id="296" r:id="rId8"/>
    <p:sldId id="297" r:id="rId9"/>
    <p:sldId id="298" r:id="rId10"/>
    <p:sldId id="309" r:id="rId11"/>
    <p:sldId id="300" r:id="rId12"/>
    <p:sldId id="301" r:id="rId13"/>
    <p:sldId id="302" r:id="rId14"/>
    <p:sldId id="303" r:id="rId15"/>
    <p:sldId id="304" r:id="rId16"/>
    <p:sldId id="305" r:id="rId17"/>
    <p:sldId id="306" r:id="rId18"/>
    <p:sldId id="277" r:id="rId19"/>
    <p:sldId id="308" r:id="rId20"/>
  </p:sldIdLst>
  <p:sldSz cx="9144000" cy="6858000" type="screen4x3"/>
  <p:notesSz cx="9144000" cy="6858000"/>
  <p:defaultTextStyle>
    <a:defPPr>
      <a:defRPr lang="es-E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9900"/>
    <a:srgbClr val="2080FF"/>
    <a:srgbClr val="20B0FF"/>
    <a:srgbClr val="00008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autoAdjust="0"/>
    <p:restoredTop sz="94660" autoAdjust="0"/>
  </p:normalViewPr>
  <p:slideViewPr>
    <p:cSldViewPr>
      <p:cViewPr varScale="1">
        <p:scale>
          <a:sx n="61" d="100"/>
          <a:sy n="61" d="100"/>
        </p:scale>
        <p:origin x="-576"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0" y="0"/>
            <a:ext cx="39624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s-ES"/>
          </a:p>
        </p:txBody>
      </p:sp>
      <p:sp>
        <p:nvSpPr>
          <p:cNvPr id="22531" name="Rectangle 3"/>
          <p:cNvSpPr>
            <a:spLocks noGrp="1" noChangeArrowheads="1"/>
          </p:cNvSpPr>
          <p:nvPr>
            <p:ph type="dt" sz="quarter" idx="1"/>
          </p:nvPr>
        </p:nvSpPr>
        <p:spPr bwMode="auto">
          <a:xfrm>
            <a:off x="5180013" y="0"/>
            <a:ext cx="39624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s-ES"/>
          </a:p>
        </p:txBody>
      </p:sp>
      <p:sp>
        <p:nvSpPr>
          <p:cNvPr id="22532" name="Rectangle 4"/>
          <p:cNvSpPr>
            <a:spLocks noGrp="1" noChangeArrowheads="1"/>
          </p:cNvSpPr>
          <p:nvPr>
            <p:ph type="ftr" sz="quarter" idx="2"/>
          </p:nvPr>
        </p:nvSpPr>
        <p:spPr bwMode="auto">
          <a:xfrm>
            <a:off x="0" y="6513513"/>
            <a:ext cx="3962400"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s-ES"/>
          </a:p>
        </p:txBody>
      </p:sp>
      <p:sp>
        <p:nvSpPr>
          <p:cNvPr id="22533" name="Rectangle 5"/>
          <p:cNvSpPr>
            <a:spLocks noGrp="1" noChangeArrowheads="1"/>
          </p:cNvSpPr>
          <p:nvPr>
            <p:ph type="sldNum" sz="quarter" idx="3"/>
          </p:nvPr>
        </p:nvSpPr>
        <p:spPr bwMode="auto">
          <a:xfrm>
            <a:off x="5180013" y="6513513"/>
            <a:ext cx="3962400"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BDC027EC-1B21-44C1-A617-1D5120EFFC19}" type="slidenum">
              <a:rPr lang="es-ES"/>
              <a:pPr>
                <a:defRPr/>
              </a:pPr>
              <a:t>‹Nº›</a:t>
            </a:fld>
            <a:endParaRPr lang="es-ES"/>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4" name="Line 2"/>
          <p:cNvSpPr>
            <a:spLocks noChangeShapeType="1"/>
          </p:cNvSpPr>
          <p:nvPr/>
        </p:nvSpPr>
        <p:spPr bwMode="auto">
          <a:xfrm>
            <a:off x="7315200" y="1066800"/>
            <a:ext cx="0" cy="4495800"/>
          </a:xfrm>
          <a:prstGeom prst="line">
            <a:avLst/>
          </a:prstGeom>
          <a:noFill/>
          <a:ln w="9525">
            <a:solidFill>
              <a:schemeClr val="tx1"/>
            </a:solidFill>
            <a:round/>
            <a:headEnd/>
            <a:tailEnd/>
          </a:ln>
          <a:effectLst/>
        </p:spPr>
        <p:txBody>
          <a:bodyPr/>
          <a:lstStyle/>
          <a:p>
            <a:pPr>
              <a:defRPr/>
            </a:pPr>
            <a:endParaRPr lang="es-EC"/>
          </a:p>
        </p:txBody>
      </p:sp>
      <p:grpSp>
        <p:nvGrpSpPr>
          <p:cNvPr id="5" name="Group 8"/>
          <p:cNvGrpSpPr>
            <a:grpSpLocks/>
          </p:cNvGrpSpPr>
          <p:nvPr/>
        </p:nvGrpSpPr>
        <p:grpSpPr bwMode="auto">
          <a:xfrm>
            <a:off x="7493000" y="2992438"/>
            <a:ext cx="1338263" cy="2189162"/>
            <a:chOff x="4704" y="1885"/>
            <a:chExt cx="843" cy="1379"/>
          </a:xfrm>
        </p:grpSpPr>
        <p:sp>
          <p:nvSpPr>
            <p:cNvPr id="6" name="Oval 9"/>
            <p:cNvSpPr>
              <a:spLocks noChangeArrowheads="1"/>
            </p:cNvSpPr>
            <p:nvPr/>
          </p:nvSpPr>
          <p:spPr bwMode="auto">
            <a:xfrm>
              <a:off x="4704" y="1885"/>
              <a:ext cx="127" cy="127"/>
            </a:xfrm>
            <a:prstGeom prst="ellipse">
              <a:avLst/>
            </a:prstGeom>
            <a:solidFill>
              <a:schemeClr val="tx2"/>
            </a:solidFill>
            <a:ln w="9525">
              <a:noFill/>
              <a:round/>
              <a:headEnd/>
              <a:tailEnd/>
            </a:ln>
            <a:effectLst/>
          </p:spPr>
          <p:txBody>
            <a:bodyPr wrap="none" anchor="ctr"/>
            <a:lstStyle/>
            <a:p>
              <a:pPr>
                <a:defRPr/>
              </a:pPr>
              <a:endParaRPr lang="es-EC"/>
            </a:p>
          </p:txBody>
        </p:sp>
        <p:sp>
          <p:nvSpPr>
            <p:cNvPr id="7" name="Oval 10"/>
            <p:cNvSpPr>
              <a:spLocks noChangeArrowheads="1"/>
            </p:cNvSpPr>
            <p:nvPr/>
          </p:nvSpPr>
          <p:spPr bwMode="auto">
            <a:xfrm>
              <a:off x="4883" y="1885"/>
              <a:ext cx="127" cy="127"/>
            </a:xfrm>
            <a:prstGeom prst="ellipse">
              <a:avLst/>
            </a:prstGeom>
            <a:solidFill>
              <a:schemeClr val="tx2"/>
            </a:solidFill>
            <a:ln w="9525">
              <a:noFill/>
              <a:round/>
              <a:headEnd/>
              <a:tailEnd/>
            </a:ln>
            <a:effectLst/>
          </p:spPr>
          <p:txBody>
            <a:bodyPr wrap="none" anchor="ctr"/>
            <a:lstStyle/>
            <a:p>
              <a:pPr>
                <a:defRPr/>
              </a:pPr>
              <a:endParaRPr lang="es-EC"/>
            </a:p>
          </p:txBody>
        </p:sp>
        <p:sp>
          <p:nvSpPr>
            <p:cNvPr id="8" name="Oval 11"/>
            <p:cNvSpPr>
              <a:spLocks noChangeArrowheads="1"/>
            </p:cNvSpPr>
            <p:nvPr/>
          </p:nvSpPr>
          <p:spPr bwMode="auto">
            <a:xfrm>
              <a:off x="5062" y="1885"/>
              <a:ext cx="127" cy="127"/>
            </a:xfrm>
            <a:prstGeom prst="ellipse">
              <a:avLst/>
            </a:prstGeom>
            <a:solidFill>
              <a:schemeClr val="tx2"/>
            </a:solidFill>
            <a:ln w="9525">
              <a:noFill/>
              <a:round/>
              <a:headEnd/>
              <a:tailEnd/>
            </a:ln>
            <a:effectLst/>
          </p:spPr>
          <p:txBody>
            <a:bodyPr wrap="none" anchor="ctr"/>
            <a:lstStyle/>
            <a:p>
              <a:pPr>
                <a:defRPr/>
              </a:pPr>
              <a:endParaRPr lang="es-EC"/>
            </a:p>
          </p:txBody>
        </p:sp>
        <p:sp>
          <p:nvSpPr>
            <p:cNvPr id="9" name="Oval 12"/>
            <p:cNvSpPr>
              <a:spLocks noChangeArrowheads="1"/>
            </p:cNvSpPr>
            <p:nvPr/>
          </p:nvSpPr>
          <p:spPr bwMode="auto">
            <a:xfrm>
              <a:off x="4704" y="2064"/>
              <a:ext cx="127" cy="127"/>
            </a:xfrm>
            <a:prstGeom prst="ellipse">
              <a:avLst/>
            </a:prstGeom>
            <a:solidFill>
              <a:schemeClr val="tx2"/>
            </a:solidFill>
            <a:ln w="9525">
              <a:noFill/>
              <a:round/>
              <a:headEnd/>
              <a:tailEnd/>
            </a:ln>
            <a:effectLst/>
          </p:spPr>
          <p:txBody>
            <a:bodyPr wrap="none" anchor="ctr"/>
            <a:lstStyle/>
            <a:p>
              <a:pPr>
                <a:defRPr/>
              </a:pPr>
              <a:endParaRPr lang="es-EC"/>
            </a:p>
          </p:txBody>
        </p:sp>
        <p:sp>
          <p:nvSpPr>
            <p:cNvPr id="10" name="Oval 13"/>
            <p:cNvSpPr>
              <a:spLocks noChangeArrowheads="1"/>
            </p:cNvSpPr>
            <p:nvPr/>
          </p:nvSpPr>
          <p:spPr bwMode="auto">
            <a:xfrm>
              <a:off x="4883" y="2064"/>
              <a:ext cx="127" cy="127"/>
            </a:xfrm>
            <a:prstGeom prst="ellipse">
              <a:avLst/>
            </a:prstGeom>
            <a:solidFill>
              <a:schemeClr val="tx2"/>
            </a:solidFill>
            <a:ln w="9525">
              <a:noFill/>
              <a:round/>
              <a:headEnd/>
              <a:tailEnd/>
            </a:ln>
            <a:effectLst/>
          </p:spPr>
          <p:txBody>
            <a:bodyPr wrap="none" anchor="ctr"/>
            <a:lstStyle/>
            <a:p>
              <a:pPr>
                <a:defRPr/>
              </a:pPr>
              <a:endParaRPr lang="es-EC"/>
            </a:p>
          </p:txBody>
        </p:sp>
        <p:sp>
          <p:nvSpPr>
            <p:cNvPr id="11" name="Oval 14"/>
            <p:cNvSpPr>
              <a:spLocks noChangeArrowheads="1"/>
            </p:cNvSpPr>
            <p:nvPr/>
          </p:nvSpPr>
          <p:spPr bwMode="auto">
            <a:xfrm>
              <a:off x="5062" y="2064"/>
              <a:ext cx="127" cy="127"/>
            </a:xfrm>
            <a:prstGeom prst="ellipse">
              <a:avLst/>
            </a:prstGeom>
            <a:solidFill>
              <a:schemeClr val="tx2"/>
            </a:solidFill>
            <a:ln w="9525">
              <a:noFill/>
              <a:round/>
              <a:headEnd/>
              <a:tailEnd/>
            </a:ln>
            <a:effectLst/>
          </p:spPr>
          <p:txBody>
            <a:bodyPr wrap="none" anchor="ctr"/>
            <a:lstStyle/>
            <a:p>
              <a:pPr>
                <a:defRPr/>
              </a:pPr>
              <a:endParaRPr lang="es-EC"/>
            </a:p>
          </p:txBody>
        </p:sp>
        <p:sp>
          <p:nvSpPr>
            <p:cNvPr id="12" name="Oval 15"/>
            <p:cNvSpPr>
              <a:spLocks noChangeArrowheads="1"/>
            </p:cNvSpPr>
            <p:nvPr/>
          </p:nvSpPr>
          <p:spPr bwMode="auto">
            <a:xfrm>
              <a:off x="5241" y="2064"/>
              <a:ext cx="127" cy="127"/>
            </a:xfrm>
            <a:prstGeom prst="ellipse">
              <a:avLst/>
            </a:prstGeom>
            <a:solidFill>
              <a:schemeClr val="accent2"/>
            </a:solidFill>
            <a:ln w="9525">
              <a:noFill/>
              <a:round/>
              <a:headEnd/>
              <a:tailEnd/>
            </a:ln>
            <a:effectLst/>
          </p:spPr>
          <p:txBody>
            <a:bodyPr wrap="none" anchor="ctr"/>
            <a:lstStyle/>
            <a:p>
              <a:pPr>
                <a:defRPr/>
              </a:pPr>
              <a:endParaRPr lang="es-EC"/>
            </a:p>
          </p:txBody>
        </p:sp>
        <p:sp>
          <p:nvSpPr>
            <p:cNvPr id="13" name="Oval 16"/>
            <p:cNvSpPr>
              <a:spLocks noChangeArrowheads="1"/>
            </p:cNvSpPr>
            <p:nvPr/>
          </p:nvSpPr>
          <p:spPr bwMode="auto">
            <a:xfrm>
              <a:off x="4704" y="2243"/>
              <a:ext cx="127" cy="127"/>
            </a:xfrm>
            <a:prstGeom prst="ellipse">
              <a:avLst/>
            </a:prstGeom>
            <a:solidFill>
              <a:schemeClr val="tx2"/>
            </a:solidFill>
            <a:ln w="9525">
              <a:noFill/>
              <a:round/>
              <a:headEnd/>
              <a:tailEnd/>
            </a:ln>
            <a:effectLst/>
          </p:spPr>
          <p:txBody>
            <a:bodyPr wrap="none" anchor="ctr"/>
            <a:lstStyle/>
            <a:p>
              <a:pPr>
                <a:defRPr/>
              </a:pPr>
              <a:endParaRPr lang="es-EC"/>
            </a:p>
          </p:txBody>
        </p:sp>
        <p:sp>
          <p:nvSpPr>
            <p:cNvPr id="14" name="Oval 17"/>
            <p:cNvSpPr>
              <a:spLocks noChangeArrowheads="1"/>
            </p:cNvSpPr>
            <p:nvPr/>
          </p:nvSpPr>
          <p:spPr bwMode="auto">
            <a:xfrm>
              <a:off x="4883" y="2243"/>
              <a:ext cx="127" cy="127"/>
            </a:xfrm>
            <a:prstGeom prst="ellipse">
              <a:avLst/>
            </a:prstGeom>
            <a:solidFill>
              <a:schemeClr val="tx2"/>
            </a:solidFill>
            <a:ln w="9525">
              <a:noFill/>
              <a:round/>
              <a:headEnd/>
              <a:tailEnd/>
            </a:ln>
            <a:effectLst/>
          </p:spPr>
          <p:txBody>
            <a:bodyPr wrap="none" anchor="ctr"/>
            <a:lstStyle/>
            <a:p>
              <a:pPr>
                <a:defRPr/>
              </a:pPr>
              <a:endParaRPr lang="es-EC"/>
            </a:p>
          </p:txBody>
        </p:sp>
        <p:sp>
          <p:nvSpPr>
            <p:cNvPr id="15" name="Oval 18"/>
            <p:cNvSpPr>
              <a:spLocks noChangeArrowheads="1"/>
            </p:cNvSpPr>
            <p:nvPr/>
          </p:nvSpPr>
          <p:spPr bwMode="auto">
            <a:xfrm>
              <a:off x="5062" y="2243"/>
              <a:ext cx="127" cy="127"/>
            </a:xfrm>
            <a:prstGeom prst="ellipse">
              <a:avLst/>
            </a:prstGeom>
            <a:solidFill>
              <a:schemeClr val="accent2"/>
            </a:solidFill>
            <a:ln w="9525">
              <a:noFill/>
              <a:round/>
              <a:headEnd/>
              <a:tailEnd/>
            </a:ln>
            <a:effectLst/>
          </p:spPr>
          <p:txBody>
            <a:bodyPr wrap="none" anchor="ctr"/>
            <a:lstStyle/>
            <a:p>
              <a:pPr>
                <a:defRPr/>
              </a:pPr>
              <a:endParaRPr lang="es-EC"/>
            </a:p>
          </p:txBody>
        </p:sp>
        <p:sp>
          <p:nvSpPr>
            <p:cNvPr id="16" name="Oval 19"/>
            <p:cNvSpPr>
              <a:spLocks noChangeArrowheads="1"/>
            </p:cNvSpPr>
            <p:nvPr/>
          </p:nvSpPr>
          <p:spPr bwMode="auto">
            <a:xfrm>
              <a:off x="5241" y="2243"/>
              <a:ext cx="127" cy="127"/>
            </a:xfrm>
            <a:prstGeom prst="ellipse">
              <a:avLst/>
            </a:prstGeom>
            <a:solidFill>
              <a:schemeClr val="accent2"/>
            </a:solidFill>
            <a:ln w="9525">
              <a:noFill/>
              <a:round/>
              <a:headEnd/>
              <a:tailEnd/>
            </a:ln>
            <a:effectLst/>
          </p:spPr>
          <p:txBody>
            <a:bodyPr wrap="none" anchor="ctr"/>
            <a:lstStyle/>
            <a:p>
              <a:pPr>
                <a:defRPr/>
              </a:pPr>
              <a:endParaRPr lang="es-EC"/>
            </a:p>
          </p:txBody>
        </p:sp>
        <p:sp>
          <p:nvSpPr>
            <p:cNvPr id="17" name="Oval 20"/>
            <p:cNvSpPr>
              <a:spLocks noChangeArrowheads="1"/>
            </p:cNvSpPr>
            <p:nvPr/>
          </p:nvSpPr>
          <p:spPr bwMode="auto">
            <a:xfrm>
              <a:off x="5420" y="2243"/>
              <a:ext cx="127" cy="127"/>
            </a:xfrm>
            <a:prstGeom prst="ellipse">
              <a:avLst/>
            </a:prstGeom>
            <a:solidFill>
              <a:schemeClr val="accent1"/>
            </a:solidFill>
            <a:ln w="9525">
              <a:noFill/>
              <a:round/>
              <a:headEnd/>
              <a:tailEnd/>
            </a:ln>
            <a:effectLst/>
          </p:spPr>
          <p:txBody>
            <a:bodyPr wrap="none" anchor="ctr"/>
            <a:lstStyle/>
            <a:p>
              <a:pPr>
                <a:defRPr/>
              </a:pPr>
              <a:endParaRPr lang="es-EC"/>
            </a:p>
          </p:txBody>
        </p:sp>
        <p:sp>
          <p:nvSpPr>
            <p:cNvPr id="18" name="Oval 21"/>
            <p:cNvSpPr>
              <a:spLocks noChangeArrowheads="1"/>
            </p:cNvSpPr>
            <p:nvPr/>
          </p:nvSpPr>
          <p:spPr bwMode="auto">
            <a:xfrm>
              <a:off x="4704" y="2421"/>
              <a:ext cx="127" cy="128"/>
            </a:xfrm>
            <a:prstGeom prst="ellipse">
              <a:avLst/>
            </a:prstGeom>
            <a:solidFill>
              <a:schemeClr val="tx2"/>
            </a:solidFill>
            <a:ln w="9525">
              <a:noFill/>
              <a:round/>
              <a:headEnd/>
              <a:tailEnd/>
            </a:ln>
            <a:effectLst/>
          </p:spPr>
          <p:txBody>
            <a:bodyPr wrap="none" anchor="ctr"/>
            <a:lstStyle/>
            <a:p>
              <a:pPr>
                <a:defRPr/>
              </a:pPr>
              <a:endParaRPr lang="es-EC"/>
            </a:p>
          </p:txBody>
        </p:sp>
        <p:sp>
          <p:nvSpPr>
            <p:cNvPr id="19" name="Oval 22"/>
            <p:cNvSpPr>
              <a:spLocks noChangeArrowheads="1"/>
            </p:cNvSpPr>
            <p:nvPr/>
          </p:nvSpPr>
          <p:spPr bwMode="auto">
            <a:xfrm>
              <a:off x="4883" y="2421"/>
              <a:ext cx="127" cy="128"/>
            </a:xfrm>
            <a:prstGeom prst="ellipse">
              <a:avLst/>
            </a:prstGeom>
            <a:solidFill>
              <a:schemeClr val="accent2"/>
            </a:solidFill>
            <a:ln w="9525">
              <a:noFill/>
              <a:round/>
              <a:headEnd/>
              <a:tailEnd/>
            </a:ln>
            <a:effectLst/>
          </p:spPr>
          <p:txBody>
            <a:bodyPr wrap="none" anchor="ctr"/>
            <a:lstStyle/>
            <a:p>
              <a:pPr>
                <a:defRPr/>
              </a:pPr>
              <a:endParaRPr lang="es-EC"/>
            </a:p>
          </p:txBody>
        </p:sp>
        <p:sp>
          <p:nvSpPr>
            <p:cNvPr id="20" name="Oval 23"/>
            <p:cNvSpPr>
              <a:spLocks noChangeArrowheads="1"/>
            </p:cNvSpPr>
            <p:nvPr/>
          </p:nvSpPr>
          <p:spPr bwMode="auto">
            <a:xfrm>
              <a:off x="5062" y="2421"/>
              <a:ext cx="127" cy="128"/>
            </a:xfrm>
            <a:prstGeom prst="ellipse">
              <a:avLst/>
            </a:prstGeom>
            <a:solidFill>
              <a:schemeClr val="accent2"/>
            </a:solidFill>
            <a:ln w="9525">
              <a:noFill/>
              <a:round/>
              <a:headEnd/>
              <a:tailEnd/>
            </a:ln>
            <a:effectLst/>
          </p:spPr>
          <p:txBody>
            <a:bodyPr wrap="none" anchor="ctr"/>
            <a:lstStyle/>
            <a:p>
              <a:pPr>
                <a:defRPr/>
              </a:pPr>
              <a:endParaRPr lang="es-EC"/>
            </a:p>
          </p:txBody>
        </p:sp>
        <p:sp>
          <p:nvSpPr>
            <p:cNvPr id="21" name="Oval 24"/>
            <p:cNvSpPr>
              <a:spLocks noChangeArrowheads="1"/>
            </p:cNvSpPr>
            <p:nvPr/>
          </p:nvSpPr>
          <p:spPr bwMode="auto">
            <a:xfrm>
              <a:off x="5241" y="2421"/>
              <a:ext cx="127" cy="128"/>
            </a:xfrm>
            <a:prstGeom prst="ellipse">
              <a:avLst/>
            </a:prstGeom>
            <a:solidFill>
              <a:schemeClr val="accent1"/>
            </a:solidFill>
            <a:ln w="9525">
              <a:noFill/>
              <a:round/>
              <a:headEnd/>
              <a:tailEnd/>
            </a:ln>
            <a:effectLst/>
          </p:spPr>
          <p:txBody>
            <a:bodyPr wrap="none" anchor="ctr"/>
            <a:lstStyle/>
            <a:p>
              <a:pPr>
                <a:defRPr/>
              </a:pPr>
              <a:endParaRPr lang="es-EC"/>
            </a:p>
          </p:txBody>
        </p:sp>
        <p:sp>
          <p:nvSpPr>
            <p:cNvPr id="22" name="Oval 25"/>
            <p:cNvSpPr>
              <a:spLocks noChangeArrowheads="1"/>
            </p:cNvSpPr>
            <p:nvPr/>
          </p:nvSpPr>
          <p:spPr bwMode="auto">
            <a:xfrm>
              <a:off x="4704" y="2600"/>
              <a:ext cx="127" cy="128"/>
            </a:xfrm>
            <a:prstGeom prst="ellipse">
              <a:avLst/>
            </a:prstGeom>
            <a:solidFill>
              <a:schemeClr val="accent2"/>
            </a:solidFill>
            <a:ln w="9525">
              <a:noFill/>
              <a:round/>
              <a:headEnd/>
              <a:tailEnd/>
            </a:ln>
            <a:effectLst/>
          </p:spPr>
          <p:txBody>
            <a:bodyPr wrap="none" anchor="ctr"/>
            <a:lstStyle/>
            <a:p>
              <a:pPr>
                <a:defRPr/>
              </a:pPr>
              <a:endParaRPr lang="es-EC"/>
            </a:p>
          </p:txBody>
        </p:sp>
        <p:sp>
          <p:nvSpPr>
            <p:cNvPr id="23" name="Oval 26"/>
            <p:cNvSpPr>
              <a:spLocks noChangeArrowheads="1"/>
            </p:cNvSpPr>
            <p:nvPr/>
          </p:nvSpPr>
          <p:spPr bwMode="auto">
            <a:xfrm>
              <a:off x="4883" y="2600"/>
              <a:ext cx="127" cy="128"/>
            </a:xfrm>
            <a:prstGeom prst="ellipse">
              <a:avLst/>
            </a:prstGeom>
            <a:solidFill>
              <a:schemeClr val="accent2"/>
            </a:solidFill>
            <a:ln w="9525">
              <a:noFill/>
              <a:round/>
              <a:headEnd/>
              <a:tailEnd/>
            </a:ln>
            <a:effectLst/>
          </p:spPr>
          <p:txBody>
            <a:bodyPr wrap="none" anchor="ctr"/>
            <a:lstStyle/>
            <a:p>
              <a:pPr>
                <a:defRPr/>
              </a:pPr>
              <a:endParaRPr lang="es-EC"/>
            </a:p>
          </p:txBody>
        </p:sp>
        <p:sp>
          <p:nvSpPr>
            <p:cNvPr id="24" name="Oval 27"/>
            <p:cNvSpPr>
              <a:spLocks noChangeArrowheads="1"/>
            </p:cNvSpPr>
            <p:nvPr/>
          </p:nvSpPr>
          <p:spPr bwMode="auto">
            <a:xfrm>
              <a:off x="5062" y="2600"/>
              <a:ext cx="127" cy="128"/>
            </a:xfrm>
            <a:prstGeom prst="ellipse">
              <a:avLst/>
            </a:prstGeom>
            <a:solidFill>
              <a:schemeClr val="accent1"/>
            </a:solidFill>
            <a:ln w="9525">
              <a:noFill/>
              <a:round/>
              <a:headEnd/>
              <a:tailEnd/>
            </a:ln>
            <a:effectLst/>
          </p:spPr>
          <p:txBody>
            <a:bodyPr wrap="none" anchor="ctr"/>
            <a:lstStyle/>
            <a:p>
              <a:pPr>
                <a:defRPr/>
              </a:pPr>
              <a:endParaRPr lang="es-EC"/>
            </a:p>
          </p:txBody>
        </p:sp>
        <p:sp>
          <p:nvSpPr>
            <p:cNvPr id="25" name="Oval 28"/>
            <p:cNvSpPr>
              <a:spLocks noChangeArrowheads="1"/>
            </p:cNvSpPr>
            <p:nvPr/>
          </p:nvSpPr>
          <p:spPr bwMode="auto">
            <a:xfrm>
              <a:off x="5241" y="2600"/>
              <a:ext cx="127" cy="128"/>
            </a:xfrm>
            <a:prstGeom prst="ellipse">
              <a:avLst/>
            </a:prstGeom>
            <a:solidFill>
              <a:schemeClr val="accent1"/>
            </a:solidFill>
            <a:ln w="9525">
              <a:noFill/>
              <a:round/>
              <a:headEnd/>
              <a:tailEnd/>
            </a:ln>
            <a:effectLst/>
          </p:spPr>
          <p:txBody>
            <a:bodyPr wrap="none" anchor="ctr"/>
            <a:lstStyle/>
            <a:p>
              <a:pPr>
                <a:defRPr/>
              </a:pPr>
              <a:endParaRPr lang="es-EC"/>
            </a:p>
          </p:txBody>
        </p:sp>
        <p:sp>
          <p:nvSpPr>
            <p:cNvPr id="26" name="Oval 29"/>
            <p:cNvSpPr>
              <a:spLocks noChangeArrowheads="1"/>
            </p:cNvSpPr>
            <p:nvPr/>
          </p:nvSpPr>
          <p:spPr bwMode="auto">
            <a:xfrm>
              <a:off x="5420" y="2600"/>
              <a:ext cx="127" cy="128"/>
            </a:xfrm>
            <a:prstGeom prst="ellipse">
              <a:avLst/>
            </a:prstGeom>
            <a:solidFill>
              <a:schemeClr val="folHlink"/>
            </a:solidFill>
            <a:ln w="9525">
              <a:noFill/>
              <a:round/>
              <a:headEnd/>
              <a:tailEnd/>
            </a:ln>
            <a:effectLst/>
          </p:spPr>
          <p:txBody>
            <a:bodyPr wrap="none" anchor="ctr"/>
            <a:lstStyle/>
            <a:p>
              <a:pPr>
                <a:defRPr/>
              </a:pPr>
              <a:endParaRPr lang="es-EC"/>
            </a:p>
          </p:txBody>
        </p:sp>
        <p:sp>
          <p:nvSpPr>
            <p:cNvPr id="27" name="Oval 30"/>
            <p:cNvSpPr>
              <a:spLocks noChangeArrowheads="1"/>
            </p:cNvSpPr>
            <p:nvPr/>
          </p:nvSpPr>
          <p:spPr bwMode="auto">
            <a:xfrm>
              <a:off x="4704" y="2779"/>
              <a:ext cx="127" cy="127"/>
            </a:xfrm>
            <a:prstGeom prst="ellipse">
              <a:avLst/>
            </a:prstGeom>
            <a:solidFill>
              <a:schemeClr val="accent2"/>
            </a:solidFill>
            <a:ln w="9525">
              <a:noFill/>
              <a:round/>
              <a:headEnd/>
              <a:tailEnd/>
            </a:ln>
            <a:effectLst/>
          </p:spPr>
          <p:txBody>
            <a:bodyPr wrap="none" anchor="ctr"/>
            <a:lstStyle/>
            <a:p>
              <a:pPr>
                <a:defRPr/>
              </a:pPr>
              <a:endParaRPr lang="es-EC"/>
            </a:p>
          </p:txBody>
        </p:sp>
        <p:sp>
          <p:nvSpPr>
            <p:cNvPr id="28" name="Oval 31"/>
            <p:cNvSpPr>
              <a:spLocks noChangeArrowheads="1"/>
            </p:cNvSpPr>
            <p:nvPr/>
          </p:nvSpPr>
          <p:spPr bwMode="auto">
            <a:xfrm>
              <a:off x="4883" y="2779"/>
              <a:ext cx="127" cy="127"/>
            </a:xfrm>
            <a:prstGeom prst="ellipse">
              <a:avLst/>
            </a:prstGeom>
            <a:solidFill>
              <a:schemeClr val="accent1"/>
            </a:solidFill>
            <a:ln w="9525">
              <a:noFill/>
              <a:round/>
              <a:headEnd/>
              <a:tailEnd/>
            </a:ln>
            <a:effectLst/>
          </p:spPr>
          <p:txBody>
            <a:bodyPr wrap="none" anchor="ctr"/>
            <a:lstStyle/>
            <a:p>
              <a:pPr>
                <a:defRPr/>
              </a:pPr>
              <a:endParaRPr lang="es-EC"/>
            </a:p>
          </p:txBody>
        </p:sp>
        <p:sp>
          <p:nvSpPr>
            <p:cNvPr id="29" name="Oval 32"/>
            <p:cNvSpPr>
              <a:spLocks noChangeArrowheads="1"/>
            </p:cNvSpPr>
            <p:nvPr/>
          </p:nvSpPr>
          <p:spPr bwMode="auto">
            <a:xfrm>
              <a:off x="5062" y="2779"/>
              <a:ext cx="127" cy="127"/>
            </a:xfrm>
            <a:prstGeom prst="ellipse">
              <a:avLst/>
            </a:prstGeom>
            <a:solidFill>
              <a:schemeClr val="accent1"/>
            </a:solidFill>
            <a:ln w="9525">
              <a:noFill/>
              <a:round/>
              <a:headEnd/>
              <a:tailEnd/>
            </a:ln>
            <a:effectLst/>
          </p:spPr>
          <p:txBody>
            <a:bodyPr wrap="none" anchor="ctr"/>
            <a:lstStyle/>
            <a:p>
              <a:pPr>
                <a:defRPr/>
              </a:pPr>
              <a:endParaRPr lang="es-EC"/>
            </a:p>
          </p:txBody>
        </p:sp>
        <p:sp>
          <p:nvSpPr>
            <p:cNvPr id="30" name="Oval 33"/>
            <p:cNvSpPr>
              <a:spLocks noChangeArrowheads="1"/>
            </p:cNvSpPr>
            <p:nvPr/>
          </p:nvSpPr>
          <p:spPr bwMode="auto">
            <a:xfrm>
              <a:off x="5241" y="2779"/>
              <a:ext cx="127" cy="127"/>
            </a:xfrm>
            <a:prstGeom prst="ellipse">
              <a:avLst/>
            </a:prstGeom>
            <a:solidFill>
              <a:schemeClr val="folHlink"/>
            </a:solidFill>
            <a:ln w="9525">
              <a:noFill/>
              <a:round/>
              <a:headEnd/>
              <a:tailEnd/>
            </a:ln>
            <a:effectLst/>
          </p:spPr>
          <p:txBody>
            <a:bodyPr wrap="none" anchor="ctr"/>
            <a:lstStyle/>
            <a:p>
              <a:pPr>
                <a:defRPr/>
              </a:pPr>
              <a:endParaRPr lang="es-EC"/>
            </a:p>
          </p:txBody>
        </p:sp>
        <p:sp>
          <p:nvSpPr>
            <p:cNvPr id="31" name="Oval 34"/>
            <p:cNvSpPr>
              <a:spLocks noChangeArrowheads="1"/>
            </p:cNvSpPr>
            <p:nvPr/>
          </p:nvSpPr>
          <p:spPr bwMode="auto">
            <a:xfrm>
              <a:off x="4704" y="2958"/>
              <a:ext cx="127" cy="127"/>
            </a:xfrm>
            <a:prstGeom prst="ellipse">
              <a:avLst/>
            </a:prstGeom>
            <a:solidFill>
              <a:schemeClr val="accent1"/>
            </a:solidFill>
            <a:ln w="9525">
              <a:noFill/>
              <a:round/>
              <a:headEnd/>
              <a:tailEnd/>
            </a:ln>
            <a:effectLst/>
          </p:spPr>
          <p:txBody>
            <a:bodyPr wrap="none" anchor="ctr"/>
            <a:lstStyle/>
            <a:p>
              <a:pPr>
                <a:defRPr/>
              </a:pPr>
              <a:endParaRPr lang="es-EC"/>
            </a:p>
          </p:txBody>
        </p:sp>
        <p:sp>
          <p:nvSpPr>
            <p:cNvPr id="32" name="Oval 35"/>
            <p:cNvSpPr>
              <a:spLocks noChangeArrowheads="1"/>
            </p:cNvSpPr>
            <p:nvPr/>
          </p:nvSpPr>
          <p:spPr bwMode="auto">
            <a:xfrm>
              <a:off x="4883" y="2958"/>
              <a:ext cx="127" cy="127"/>
            </a:xfrm>
            <a:prstGeom prst="ellipse">
              <a:avLst/>
            </a:prstGeom>
            <a:solidFill>
              <a:schemeClr val="accent1"/>
            </a:solidFill>
            <a:ln w="9525">
              <a:noFill/>
              <a:round/>
              <a:headEnd/>
              <a:tailEnd/>
            </a:ln>
            <a:effectLst/>
          </p:spPr>
          <p:txBody>
            <a:bodyPr wrap="none" anchor="ctr"/>
            <a:lstStyle/>
            <a:p>
              <a:pPr>
                <a:defRPr/>
              </a:pPr>
              <a:endParaRPr lang="es-EC"/>
            </a:p>
          </p:txBody>
        </p:sp>
        <p:sp>
          <p:nvSpPr>
            <p:cNvPr id="33" name="Oval 36"/>
            <p:cNvSpPr>
              <a:spLocks noChangeArrowheads="1"/>
            </p:cNvSpPr>
            <p:nvPr/>
          </p:nvSpPr>
          <p:spPr bwMode="auto">
            <a:xfrm>
              <a:off x="5062" y="2958"/>
              <a:ext cx="127" cy="127"/>
            </a:xfrm>
            <a:prstGeom prst="ellipse">
              <a:avLst/>
            </a:prstGeom>
            <a:solidFill>
              <a:schemeClr val="folHlink"/>
            </a:solidFill>
            <a:ln w="9525">
              <a:noFill/>
              <a:round/>
              <a:headEnd/>
              <a:tailEnd/>
            </a:ln>
            <a:effectLst/>
          </p:spPr>
          <p:txBody>
            <a:bodyPr wrap="none" anchor="ctr"/>
            <a:lstStyle/>
            <a:p>
              <a:pPr>
                <a:defRPr/>
              </a:pPr>
              <a:endParaRPr lang="es-EC"/>
            </a:p>
          </p:txBody>
        </p:sp>
        <p:sp>
          <p:nvSpPr>
            <p:cNvPr id="34" name="Oval 37"/>
            <p:cNvSpPr>
              <a:spLocks noChangeArrowheads="1"/>
            </p:cNvSpPr>
            <p:nvPr/>
          </p:nvSpPr>
          <p:spPr bwMode="auto">
            <a:xfrm>
              <a:off x="5241" y="2958"/>
              <a:ext cx="127" cy="127"/>
            </a:xfrm>
            <a:prstGeom prst="ellipse">
              <a:avLst/>
            </a:prstGeom>
            <a:solidFill>
              <a:schemeClr val="folHlink"/>
            </a:solidFill>
            <a:ln w="9525">
              <a:noFill/>
              <a:round/>
              <a:headEnd/>
              <a:tailEnd/>
            </a:ln>
            <a:effectLst/>
          </p:spPr>
          <p:txBody>
            <a:bodyPr wrap="none" anchor="ctr"/>
            <a:lstStyle/>
            <a:p>
              <a:pPr>
                <a:defRPr/>
              </a:pPr>
              <a:endParaRPr lang="es-EC"/>
            </a:p>
          </p:txBody>
        </p:sp>
        <p:sp>
          <p:nvSpPr>
            <p:cNvPr id="35" name="Oval 38"/>
            <p:cNvSpPr>
              <a:spLocks noChangeArrowheads="1"/>
            </p:cNvSpPr>
            <p:nvPr/>
          </p:nvSpPr>
          <p:spPr bwMode="auto">
            <a:xfrm>
              <a:off x="4883" y="3137"/>
              <a:ext cx="127" cy="127"/>
            </a:xfrm>
            <a:prstGeom prst="ellipse">
              <a:avLst/>
            </a:prstGeom>
            <a:solidFill>
              <a:schemeClr val="folHlink"/>
            </a:solidFill>
            <a:ln w="9525">
              <a:noFill/>
              <a:round/>
              <a:headEnd/>
              <a:tailEnd/>
            </a:ln>
            <a:effectLst/>
          </p:spPr>
          <p:txBody>
            <a:bodyPr wrap="none" anchor="ctr"/>
            <a:lstStyle/>
            <a:p>
              <a:pPr>
                <a:defRPr/>
              </a:pPr>
              <a:endParaRPr lang="es-EC"/>
            </a:p>
          </p:txBody>
        </p:sp>
        <p:sp>
          <p:nvSpPr>
            <p:cNvPr id="36" name="Oval 39"/>
            <p:cNvSpPr>
              <a:spLocks noChangeArrowheads="1"/>
            </p:cNvSpPr>
            <p:nvPr/>
          </p:nvSpPr>
          <p:spPr bwMode="auto">
            <a:xfrm>
              <a:off x="5241" y="3137"/>
              <a:ext cx="127" cy="127"/>
            </a:xfrm>
            <a:prstGeom prst="ellipse">
              <a:avLst/>
            </a:prstGeom>
            <a:solidFill>
              <a:schemeClr val="folHlink"/>
            </a:solidFill>
            <a:ln w="9525">
              <a:noFill/>
              <a:round/>
              <a:headEnd/>
              <a:tailEnd/>
            </a:ln>
            <a:effectLst/>
          </p:spPr>
          <p:txBody>
            <a:bodyPr wrap="none" anchor="ctr"/>
            <a:lstStyle/>
            <a:p>
              <a:pPr>
                <a:defRPr/>
              </a:pPr>
              <a:endParaRPr lang="es-EC"/>
            </a:p>
          </p:txBody>
        </p:sp>
      </p:grpSp>
      <p:sp>
        <p:nvSpPr>
          <p:cNvPr id="37" name="Line 40"/>
          <p:cNvSpPr>
            <a:spLocks noChangeShapeType="1"/>
          </p:cNvSpPr>
          <p:nvPr/>
        </p:nvSpPr>
        <p:spPr bwMode="auto">
          <a:xfrm>
            <a:off x="304800" y="2819400"/>
            <a:ext cx="8229600" cy="0"/>
          </a:xfrm>
          <a:prstGeom prst="line">
            <a:avLst/>
          </a:prstGeom>
          <a:noFill/>
          <a:ln w="6350">
            <a:solidFill>
              <a:schemeClr val="tx1"/>
            </a:solidFill>
            <a:round/>
            <a:headEnd/>
            <a:tailEnd/>
          </a:ln>
          <a:effectLst/>
        </p:spPr>
        <p:txBody>
          <a:bodyPr/>
          <a:lstStyle/>
          <a:p>
            <a:pPr>
              <a:defRPr/>
            </a:pPr>
            <a:endParaRPr lang="es-EC"/>
          </a:p>
        </p:txBody>
      </p:sp>
      <p:sp>
        <p:nvSpPr>
          <p:cNvPr id="5123" name="Rectangle 3"/>
          <p:cNvSpPr>
            <a:spLocks noGrp="1" noChangeArrowheads="1"/>
          </p:cNvSpPr>
          <p:nvPr>
            <p:ph type="ctrTitle"/>
          </p:nvPr>
        </p:nvSpPr>
        <p:spPr>
          <a:xfrm>
            <a:off x="315913" y="466725"/>
            <a:ext cx="6781800" cy="2133600"/>
          </a:xfrm>
        </p:spPr>
        <p:txBody>
          <a:bodyPr/>
          <a:lstStyle>
            <a:lvl1pPr algn="r">
              <a:defRPr sz="4800"/>
            </a:lvl1pPr>
          </a:lstStyle>
          <a:p>
            <a:r>
              <a:rPr lang="es-ES" altLang="en-US"/>
              <a:t>Haga clic para cambiar el estilo de título	</a:t>
            </a:r>
          </a:p>
        </p:txBody>
      </p:sp>
      <p:sp>
        <p:nvSpPr>
          <p:cNvPr id="5124" name="Rectangle 4"/>
          <p:cNvSpPr>
            <a:spLocks noGrp="1" noChangeArrowheads="1"/>
          </p:cNvSpPr>
          <p:nvPr>
            <p:ph type="subTitle" idx="1"/>
          </p:nvPr>
        </p:nvSpPr>
        <p:spPr>
          <a:xfrm>
            <a:off x="849313" y="3049588"/>
            <a:ext cx="6248400" cy="2362200"/>
          </a:xfrm>
        </p:spPr>
        <p:txBody>
          <a:bodyPr/>
          <a:lstStyle>
            <a:lvl1pPr marL="0" indent="0" algn="r">
              <a:buFont typeface="Wingdings" pitchFamily="2" charset="2"/>
              <a:buNone/>
              <a:defRPr sz="3200"/>
            </a:lvl1pPr>
          </a:lstStyle>
          <a:p>
            <a:r>
              <a:rPr lang="es-ES" altLang="en-US"/>
              <a:t>Haga clic para modificar el estilo de subtítulo del patrón</a:t>
            </a:r>
          </a:p>
        </p:txBody>
      </p:sp>
      <p:sp>
        <p:nvSpPr>
          <p:cNvPr id="38" name="Rectangle 5"/>
          <p:cNvSpPr>
            <a:spLocks noGrp="1" noChangeArrowheads="1"/>
          </p:cNvSpPr>
          <p:nvPr>
            <p:ph type="dt" sz="half" idx="10"/>
          </p:nvPr>
        </p:nvSpPr>
        <p:spPr/>
        <p:txBody>
          <a:bodyPr/>
          <a:lstStyle>
            <a:lvl1pPr>
              <a:defRPr/>
            </a:lvl1pPr>
          </a:lstStyle>
          <a:p>
            <a:pPr>
              <a:defRPr/>
            </a:pPr>
            <a:endParaRPr lang="es-ES" altLang="en-US"/>
          </a:p>
        </p:txBody>
      </p:sp>
      <p:sp>
        <p:nvSpPr>
          <p:cNvPr id="39" name="Rectangle 6"/>
          <p:cNvSpPr>
            <a:spLocks noGrp="1" noChangeArrowheads="1"/>
          </p:cNvSpPr>
          <p:nvPr>
            <p:ph type="ftr" sz="quarter" idx="11"/>
          </p:nvPr>
        </p:nvSpPr>
        <p:spPr/>
        <p:txBody>
          <a:bodyPr/>
          <a:lstStyle>
            <a:lvl1pPr>
              <a:defRPr/>
            </a:lvl1pPr>
          </a:lstStyle>
          <a:p>
            <a:pPr>
              <a:defRPr/>
            </a:pPr>
            <a:endParaRPr lang="es-ES" altLang="en-US"/>
          </a:p>
        </p:txBody>
      </p:sp>
      <p:sp>
        <p:nvSpPr>
          <p:cNvPr id="40" name="Rectangle 7"/>
          <p:cNvSpPr>
            <a:spLocks noGrp="1" noChangeArrowheads="1"/>
          </p:cNvSpPr>
          <p:nvPr>
            <p:ph type="sldNum" sz="quarter" idx="12"/>
          </p:nvPr>
        </p:nvSpPr>
        <p:spPr/>
        <p:txBody>
          <a:bodyPr/>
          <a:lstStyle>
            <a:lvl1pPr>
              <a:defRPr/>
            </a:lvl1pPr>
          </a:lstStyle>
          <a:p>
            <a:pPr>
              <a:defRPr/>
            </a:pPr>
            <a:fld id="{4D7CAC7C-6596-4506-BA78-13BD2381EFC3}" type="slidenum">
              <a:rPr lang="es-ES" altLang="en-US"/>
              <a:pPr>
                <a:defRPr/>
              </a:pPr>
              <a:t>‹Nº›</a:t>
            </a:fld>
            <a:endParaRPr lang="es-E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Rectangle 5"/>
          <p:cNvSpPr>
            <a:spLocks noGrp="1" noChangeArrowheads="1"/>
          </p:cNvSpPr>
          <p:nvPr>
            <p:ph type="dt" sz="half" idx="10"/>
          </p:nvPr>
        </p:nvSpPr>
        <p:spPr>
          <a:ln/>
        </p:spPr>
        <p:txBody>
          <a:bodyPr/>
          <a:lstStyle>
            <a:lvl1pPr>
              <a:defRPr/>
            </a:lvl1pPr>
          </a:lstStyle>
          <a:p>
            <a:pPr>
              <a:defRPr/>
            </a:pPr>
            <a:endParaRPr lang="es-ES" alt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s-ES" altLang="en-US"/>
          </a:p>
        </p:txBody>
      </p:sp>
      <p:sp>
        <p:nvSpPr>
          <p:cNvPr id="6" name="Rectangle 7"/>
          <p:cNvSpPr>
            <a:spLocks noGrp="1" noChangeArrowheads="1"/>
          </p:cNvSpPr>
          <p:nvPr>
            <p:ph type="sldNum" sz="quarter" idx="12"/>
          </p:nvPr>
        </p:nvSpPr>
        <p:spPr>
          <a:ln/>
        </p:spPr>
        <p:txBody>
          <a:bodyPr/>
          <a:lstStyle>
            <a:lvl1pPr>
              <a:defRPr/>
            </a:lvl1pPr>
          </a:lstStyle>
          <a:p>
            <a:pPr>
              <a:defRPr/>
            </a:pPr>
            <a:fld id="{AA0CB86C-90E9-4C42-8D9E-416B6A73683C}" type="slidenum">
              <a:rPr lang="es-ES" altLang="en-US"/>
              <a:pPr>
                <a:defRPr/>
              </a:pPr>
              <a:t>‹Nº›</a:t>
            </a:fld>
            <a:endParaRPr lang="es-E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122238"/>
            <a:ext cx="2057400" cy="6008687"/>
          </a:xfrm>
        </p:spPr>
        <p:txBody>
          <a:bodyPr vert="eaVert"/>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a:xfrm>
            <a:off x="457200" y="122238"/>
            <a:ext cx="6019800" cy="6008687"/>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Rectangle 5"/>
          <p:cNvSpPr>
            <a:spLocks noGrp="1" noChangeArrowheads="1"/>
          </p:cNvSpPr>
          <p:nvPr>
            <p:ph type="dt" sz="half" idx="10"/>
          </p:nvPr>
        </p:nvSpPr>
        <p:spPr>
          <a:ln/>
        </p:spPr>
        <p:txBody>
          <a:bodyPr/>
          <a:lstStyle>
            <a:lvl1pPr>
              <a:defRPr/>
            </a:lvl1pPr>
          </a:lstStyle>
          <a:p>
            <a:pPr>
              <a:defRPr/>
            </a:pPr>
            <a:endParaRPr lang="es-ES" alt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s-ES" altLang="en-US"/>
          </a:p>
        </p:txBody>
      </p:sp>
      <p:sp>
        <p:nvSpPr>
          <p:cNvPr id="6" name="Rectangle 7"/>
          <p:cNvSpPr>
            <a:spLocks noGrp="1" noChangeArrowheads="1"/>
          </p:cNvSpPr>
          <p:nvPr>
            <p:ph type="sldNum" sz="quarter" idx="12"/>
          </p:nvPr>
        </p:nvSpPr>
        <p:spPr>
          <a:ln/>
        </p:spPr>
        <p:txBody>
          <a:bodyPr/>
          <a:lstStyle>
            <a:lvl1pPr>
              <a:defRPr/>
            </a:lvl1pPr>
          </a:lstStyle>
          <a:p>
            <a:pPr>
              <a:defRPr/>
            </a:pPr>
            <a:fld id="{333C4F6F-D398-41AD-8B8C-8B54F6CEBEE3}" type="slidenum">
              <a:rPr lang="es-ES" altLang="en-US"/>
              <a:pPr>
                <a:defRPr/>
              </a:pPr>
              <a:t>‹Nº›</a:t>
            </a:fld>
            <a:endParaRPr lang="es-ES"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ítulo, text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122238"/>
            <a:ext cx="7543800" cy="1295400"/>
          </a:xfrm>
        </p:spPr>
        <p:txBody>
          <a:bodyPr/>
          <a:lstStyle/>
          <a:p>
            <a:r>
              <a:rPr lang="es-ES" smtClean="0"/>
              <a:t>Haga clic para modificar el estilo de título del patrón</a:t>
            </a:r>
            <a:endParaRPr lang="es-EC"/>
          </a:p>
        </p:txBody>
      </p:sp>
      <p:sp>
        <p:nvSpPr>
          <p:cNvPr id="3" name="2 Marcador de texto"/>
          <p:cNvSpPr>
            <a:spLocks noGrp="1"/>
          </p:cNvSpPr>
          <p:nvPr>
            <p:ph type="body" sz="half" idx="1"/>
          </p:nvPr>
        </p:nvSpPr>
        <p:spPr>
          <a:xfrm>
            <a:off x="457200" y="1719263"/>
            <a:ext cx="4038600" cy="441166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contenido"/>
          <p:cNvSpPr>
            <a:spLocks noGrp="1"/>
          </p:cNvSpPr>
          <p:nvPr>
            <p:ph sz="half" idx="2"/>
          </p:nvPr>
        </p:nvSpPr>
        <p:spPr>
          <a:xfrm>
            <a:off x="4648200" y="1719263"/>
            <a:ext cx="4038600" cy="441166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Rectangle 5"/>
          <p:cNvSpPr>
            <a:spLocks noGrp="1" noChangeArrowheads="1"/>
          </p:cNvSpPr>
          <p:nvPr>
            <p:ph type="dt" sz="half" idx="10"/>
          </p:nvPr>
        </p:nvSpPr>
        <p:spPr>
          <a:ln/>
        </p:spPr>
        <p:txBody>
          <a:bodyPr/>
          <a:lstStyle>
            <a:lvl1pPr>
              <a:defRPr/>
            </a:lvl1pPr>
          </a:lstStyle>
          <a:p>
            <a:pPr>
              <a:defRPr/>
            </a:pPr>
            <a:endParaRPr lang="es-ES" alt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s-ES" altLang="en-US"/>
          </a:p>
        </p:txBody>
      </p:sp>
      <p:sp>
        <p:nvSpPr>
          <p:cNvPr id="7" name="Rectangle 7"/>
          <p:cNvSpPr>
            <a:spLocks noGrp="1" noChangeArrowheads="1"/>
          </p:cNvSpPr>
          <p:nvPr>
            <p:ph type="sldNum" sz="quarter" idx="12"/>
          </p:nvPr>
        </p:nvSpPr>
        <p:spPr>
          <a:ln/>
        </p:spPr>
        <p:txBody>
          <a:bodyPr/>
          <a:lstStyle>
            <a:lvl1pPr>
              <a:defRPr/>
            </a:lvl1pPr>
          </a:lstStyle>
          <a:p>
            <a:pPr>
              <a:defRPr/>
            </a:pPr>
            <a:fld id="{902C9072-88DE-44E5-A12C-06C6D4D7881D}" type="slidenum">
              <a:rPr lang="es-ES" altLang="en-US"/>
              <a:pPr>
                <a:defRPr/>
              </a:pPr>
              <a:t>‹Nº›</a:t>
            </a:fld>
            <a:endParaRPr lang="es-E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Rectangle 5"/>
          <p:cNvSpPr>
            <a:spLocks noGrp="1" noChangeArrowheads="1"/>
          </p:cNvSpPr>
          <p:nvPr>
            <p:ph type="dt" sz="half" idx="10"/>
          </p:nvPr>
        </p:nvSpPr>
        <p:spPr>
          <a:ln/>
        </p:spPr>
        <p:txBody>
          <a:bodyPr/>
          <a:lstStyle>
            <a:lvl1pPr>
              <a:defRPr/>
            </a:lvl1pPr>
          </a:lstStyle>
          <a:p>
            <a:pPr>
              <a:defRPr/>
            </a:pPr>
            <a:endParaRPr lang="es-ES" alt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s-ES" altLang="en-US"/>
          </a:p>
        </p:txBody>
      </p:sp>
      <p:sp>
        <p:nvSpPr>
          <p:cNvPr id="6" name="Rectangle 7"/>
          <p:cNvSpPr>
            <a:spLocks noGrp="1" noChangeArrowheads="1"/>
          </p:cNvSpPr>
          <p:nvPr>
            <p:ph type="sldNum" sz="quarter" idx="12"/>
          </p:nvPr>
        </p:nvSpPr>
        <p:spPr>
          <a:ln/>
        </p:spPr>
        <p:txBody>
          <a:bodyPr/>
          <a:lstStyle>
            <a:lvl1pPr>
              <a:defRPr/>
            </a:lvl1pPr>
          </a:lstStyle>
          <a:p>
            <a:pPr>
              <a:defRPr/>
            </a:pPr>
            <a:fld id="{F9AA5073-7C45-47C1-B3C6-6DFE19332C64}" type="slidenum">
              <a:rPr lang="es-ES" altLang="en-US"/>
              <a:pPr>
                <a:defRPr/>
              </a:pPr>
              <a:t>‹Nº›</a:t>
            </a:fld>
            <a:endParaRPr lang="es-E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5"/>
          <p:cNvSpPr>
            <a:spLocks noGrp="1" noChangeArrowheads="1"/>
          </p:cNvSpPr>
          <p:nvPr>
            <p:ph type="dt" sz="half" idx="10"/>
          </p:nvPr>
        </p:nvSpPr>
        <p:spPr>
          <a:ln/>
        </p:spPr>
        <p:txBody>
          <a:bodyPr/>
          <a:lstStyle>
            <a:lvl1pPr>
              <a:defRPr/>
            </a:lvl1pPr>
          </a:lstStyle>
          <a:p>
            <a:pPr>
              <a:defRPr/>
            </a:pPr>
            <a:endParaRPr lang="es-ES" alt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s-ES" altLang="en-US"/>
          </a:p>
        </p:txBody>
      </p:sp>
      <p:sp>
        <p:nvSpPr>
          <p:cNvPr id="6" name="Rectangle 7"/>
          <p:cNvSpPr>
            <a:spLocks noGrp="1" noChangeArrowheads="1"/>
          </p:cNvSpPr>
          <p:nvPr>
            <p:ph type="sldNum" sz="quarter" idx="12"/>
          </p:nvPr>
        </p:nvSpPr>
        <p:spPr>
          <a:ln/>
        </p:spPr>
        <p:txBody>
          <a:bodyPr/>
          <a:lstStyle>
            <a:lvl1pPr>
              <a:defRPr/>
            </a:lvl1pPr>
          </a:lstStyle>
          <a:p>
            <a:pPr>
              <a:defRPr/>
            </a:pPr>
            <a:fld id="{D4DCDB78-F5F2-4190-8077-96855D338DDF}" type="slidenum">
              <a:rPr lang="es-ES" altLang="en-US"/>
              <a:pPr>
                <a:defRPr/>
              </a:pPr>
              <a:t>‹Nº›</a:t>
            </a:fld>
            <a:endParaRPr lang="es-E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contenido"/>
          <p:cNvSpPr>
            <a:spLocks noGrp="1"/>
          </p:cNvSpPr>
          <p:nvPr>
            <p:ph sz="half" idx="1"/>
          </p:nvPr>
        </p:nvSpPr>
        <p:spPr>
          <a:xfrm>
            <a:off x="457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contenido"/>
          <p:cNvSpPr>
            <a:spLocks noGrp="1"/>
          </p:cNvSpPr>
          <p:nvPr>
            <p:ph sz="half" idx="2"/>
          </p:nvPr>
        </p:nvSpPr>
        <p:spPr>
          <a:xfrm>
            <a:off x="4648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Rectangle 5"/>
          <p:cNvSpPr>
            <a:spLocks noGrp="1" noChangeArrowheads="1"/>
          </p:cNvSpPr>
          <p:nvPr>
            <p:ph type="dt" sz="half" idx="10"/>
          </p:nvPr>
        </p:nvSpPr>
        <p:spPr>
          <a:ln/>
        </p:spPr>
        <p:txBody>
          <a:bodyPr/>
          <a:lstStyle>
            <a:lvl1pPr>
              <a:defRPr/>
            </a:lvl1pPr>
          </a:lstStyle>
          <a:p>
            <a:pPr>
              <a:defRPr/>
            </a:pPr>
            <a:endParaRPr lang="es-ES" alt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s-ES" altLang="en-US"/>
          </a:p>
        </p:txBody>
      </p:sp>
      <p:sp>
        <p:nvSpPr>
          <p:cNvPr id="7" name="Rectangle 7"/>
          <p:cNvSpPr>
            <a:spLocks noGrp="1" noChangeArrowheads="1"/>
          </p:cNvSpPr>
          <p:nvPr>
            <p:ph type="sldNum" sz="quarter" idx="12"/>
          </p:nvPr>
        </p:nvSpPr>
        <p:spPr>
          <a:ln/>
        </p:spPr>
        <p:txBody>
          <a:bodyPr/>
          <a:lstStyle>
            <a:lvl1pPr>
              <a:defRPr/>
            </a:lvl1pPr>
          </a:lstStyle>
          <a:p>
            <a:pPr>
              <a:defRPr/>
            </a:pPr>
            <a:fld id="{7AFB2971-BA2E-49BA-B8DC-60B0587CBEC5}" type="slidenum">
              <a:rPr lang="es-ES" altLang="en-US"/>
              <a:pPr>
                <a:defRPr/>
              </a:pPr>
              <a:t>‹Nº›</a:t>
            </a:fld>
            <a:endParaRPr lang="es-E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7" name="Rectangle 5"/>
          <p:cNvSpPr>
            <a:spLocks noGrp="1" noChangeArrowheads="1"/>
          </p:cNvSpPr>
          <p:nvPr>
            <p:ph type="dt" sz="half" idx="10"/>
          </p:nvPr>
        </p:nvSpPr>
        <p:spPr>
          <a:ln/>
        </p:spPr>
        <p:txBody>
          <a:bodyPr/>
          <a:lstStyle>
            <a:lvl1pPr>
              <a:defRPr/>
            </a:lvl1pPr>
          </a:lstStyle>
          <a:p>
            <a:pPr>
              <a:defRPr/>
            </a:pPr>
            <a:endParaRPr lang="es-ES" altLang="en-US"/>
          </a:p>
        </p:txBody>
      </p:sp>
      <p:sp>
        <p:nvSpPr>
          <p:cNvPr id="8" name="Rectangle 6"/>
          <p:cNvSpPr>
            <a:spLocks noGrp="1" noChangeArrowheads="1"/>
          </p:cNvSpPr>
          <p:nvPr>
            <p:ph type="ftr" sz="quarter" idx="11"/>
          </p:nvPr>
        </p:nvSpPr>
        <p:spPr>
          <a:ln/>
        </p:spPr>
        <p:txBody>
          <a:bodyPr/>
          <a:lstStyle>
            <a:lvl1pPr>
              <a:defRPr/>
            </a:lvl1pPr>
          </a:lstStyle>
          <a:p>
            <a:pPr>
              <a:defRPr/>
            </a:pPr>
            <a:endParaRPr lang="es-ES" altLang="en-US"/>
          </a:p>
        </p:txBody>
      </p:sp>
      <p:sp>
        <p:nvSpPr>
          <p:cNvPr id="9" name="Rectangle 7"/>
          <p:cNvSpPr>
            <a:spLocks noGrp="1" noChangeArrowheads="1"/>
          </p:cNvSpPr>
          <p:nvPr>
            <p:ph type="sldNum" sz="quarter" idx="12"/>
          </p:nvPr>
        </p:nvSpPr>
        <p:spPr>
          <a:ln/>
        </p:spPr>
        <p:txBody>
          <a:bodyPr/>
          <a:lstStyle>
            <a:lvl1pPr>
              <a:defRPr/>
            </a:lvl1pPr>
          </a:lstStyle>
          <a:p>
            <a:pPr>
              <a:defRPr/>
            </a:pPr>
            <a:fld id="{C3EC7D85-B7A0-4793-BC23-F9008ECE1EC3}" type="slidenum">
              <a:rPr lang="es-ES" altLang="en-US"/>
              <a:pPr>
                <a:defRPr/>
              </a:pPr>
              <a:t>‹Nº›</a:t>
            </a:fld>
            <a:endParaRPr lang="es-E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Rectangle 5"/>
          <p:cNvSpPr>
            <a:spLocks noGrp="1" noChangeArrowheads="1"/>
          </p:cNvSpPr>
          <p:nvPr>
            <p:ph type="dt" sz="half" idx="10"/>
          </p:nvPr>
        </p:nvSpPr>
        <p:spPr>
          <a:ln/>
        </p:spPr>
        <p:txBody>
          <a:bodyPr/>
          <a:lstStyle>
            <a:lvl1pPr>
              <a:defRPr/>
            </a:lvl1pPr>
          </a:lstStyle>
          <a:p>
            <a:pPr>
              <a:defRPr/>
            </a:pPr>
            <a:endParaRPr lang="es-ES" altLang="en-US"/>
          </a:p>
        </p:txBody>
      </p:sp>
      <p:sp>
        <p:nvSpPr>
          <p:cNvPr id="4" name="Rectangle 6"/>
          <p:cNvSpPr>
            <a:spLocks noGrp="1" noChangeArrowheads="1"/>
          </p:cNvSpPr>
          <p:nvPr>
            <p:ph type="ftr" sz="quarter" idx="11"/>
          </p:nvPr>
        </p:nvSpPr>
        <p:spPr>
          <a:ln/>
        </p:spPr>
        <p:txBody>
          <a:bodyPr/>
          <a:lstStyle>
            <a:lvl1pPr>
              <a:defRPr/>
            </a:lvl1pPr>
          </a:lstStyle>
          <a:p>
            <a:pPr>
              <a:defRPr/>
            </a:pPr>
            <a:endParaRPr lang="es-ES" altLang="en-US"/>
          </a:p>
        </p:txBody>
      </p:sp>
      <p:sp>
        <p:nvSpPr>
          <p:cNvPr id="5" name="Rectangle 7"/>
          <p:cNvSpPr>
            <a:spLocks noGrp="1" noChangeArrowheads="1"/>
          </p:cNvSpPr>
          <p:nvPr>
            <p:ph type="sldNum" sz="quarter" idx="12"/>
          </p:nvPr>
        </p:nvSpPr>
        <p:spPr>
          <a:ln/>
        </p:spPr>
        <p:txBody>
          <a:bodyPr/>
          <a:lstStyle>
            <a:lvl1pPr>
              <a:defRPr/>
            </a:lvl1pPr>
          </a:lstStyle>
          <a:p>
            <a:pPr>
              <a:defRPr/>
            </a:pPr>
            <a:fld id="{EC939B4A-FDDC-4635-AAC9-D1AB6AF352EF}" type="slidenum">
              <a:rPr lang="es-ES" altLang="en-US"/>
              <a:pPr>
                <a:defRPr/>
              </a:pPr>
              <a:t>‹Nº›</a:t>
            </a:fld>
            <a:endParaRPr lang="es-E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s-ES" altLang="en-US"/>
          </a:p>
        </p:txBody>
      </p:sp>
      <p:sp>
        <p:nvSpPr>
          <p:cNvPr id="3" name="Rectangle 6"/>
          <p:cNvSpPr>
            <a:spLocks noGrp="1" noChangeArrowheads="1"/>
          </p:cNvSpPr>
          <p:nvPr>
            <p:ph type="ftr" sz="quarter" idx="11"/>
          </p:nvPr>
        </p:nvSpPr>
        <p:spPr>
          <a:ln/>
        </p:spPr>
        <p:txBody>
          <a:bodyPr/>
          <a:lstStyle>
            <a:lvl1pPr>
              <a:defRPr/>
            </a:lvl1pPr>
          </a:lstStyle>
          <a:p>
            <a:pPr>
              <a:defRPr/>
            </a:pPr>
            <a:endParaRPr lang="es-ES" altLang="en-US"/>
          </a:p>
        </p:txBody>
      </p:sp>
      <p:sp>
        <p:nvSpPr>
          <p:cNvPr id="4" name="Rectangle 7"/>
          <p:cNvSpPr>
            <a:spLocks noGrp="1" noChangeArrowheads="1"/>
          </p:cNvSpPr>
          <p:nvPr>
            <p:ph type="sldNum" sz="quarter" idx="12"/>
          </p:nvPr>
        </p:nvSpPr>
        <p:spPr>
          <a:ln/>
        </p:spPr>
        <p:txBody>
          <a:bodyPr/>
          <a:lstStyle>
            <a:lvl1pPr>
              <a:defRPr/>
            </a:lvl1pPr>
          </a:lstStyle>
          <a:p>
            <a:pPr>
              <a:defRPr/>
            </a:pPr>
            <a:fld id="{CB5CC30B-452B-466A-A4E6-3E607E132256}" type="slidenum">
              <a:rPr lang="es-ES" altLang="en-US"/>
              <a:pPr>
                <a:defRPr/>
              </a:pPr>
              <a:t>‹Nº›</a:t>
            </a:fld>
            <a:endParaRPr lang="es-E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lstStyle>
            <a:lvl1pPr algn="l">
              <a:defRPr sz="2000" b="1"/>
            </a:lvl1pPr>
          </a:lstStyle>
          <a:p>
            <a:r>
              <a:rPr lang="es-ES" smtClean="0"/>
              <a:t>Haga clic para modificar el estilo de título del patrón</a:t>
            </a:r>
            <a:endParaRPr lang="es-EC"/>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5"/>
          <p:cNvSpPr>
            <a:spLocks noGrp="1" noChangeArrowheads="1"/>
          </p:cNvSpPr>
          <p:nvPr>
            <p:ph type="dt" sz="half" idx="10"/>
          </p:nvPr>
        </p:nvSpPr>
        <p:spPr>
          <a:ln/>
        </p:spPr>
        <p:txBody>
          <a:bodyPr/>
          <a:lstStyle>
            <a:lvl1pPr>
              <a:defRPr/>
            </a:lvl1pPr>
          </a:lstStyle>
          <a:p>
            <a:pPr>
              <a:defRPr/>
            </a:pPr>
            <a:endParaRPr lang="es-ES" alt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s-ES" altLang="en-US"/>
          </a:p>
        </p:txBody>
      </p:sp>
      <p:sp>
        <p:nvSpPr>
          <p:cNvPr id="7" name="Rectangle 7"/>
          <p:cNvSpPr>
            <a:spLocks noGrp="1" noChangeArrowheads="1"/>
          </p:cNvSpPr>
          <p:nvPr>
            <p:ph type="sldNum" sz="quarter" idx="12"/>
          </p:nvPr>
        </p:nvSpPr>
        <p:spPr>
          <a:ln/>
        </p:spPr>
        <p:txBody>
          <a:bodyPr/>
          <a:lstStyle>
            <a:lvl1pPr>
              <a:defRPr/>
            </a:lvl1pPr>
          </a:lstStyle>
          <a:p>
            <a:pPr>
              <a:defRPr/>
            </a:pPr>
            <a:fld id="{E8D77074-9D98-47FA-A4DD-42A446A3676D}" type="slidenum">
              <a:rPr lang="es-ES" altLang="en-US"/>
              <a:pPr>
                <a:defRPr/>
              </a:pPr>
              <a:t>‹Nº›</a:t>
            </a:fld>
            <a:endParaRPr lang="es-E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lstStyle>
            <a:lvl1pPr algn="l">
              <a:defRPr sz="2000" b="1"/>
            </a:lvl1pPr>
          </a:lstStyle>
          <a:p>
            <a:r>
              <a:rPr lang="es-ES" smtClean="0"/>
              <a:t>Haga clic para modificar el estilo de título del patrón</a:t>
            </a:r>
            <a:endParaRPr lang="es-EC"/>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C"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5"/>
          <p:cNvSpPr>
            <a:spLocks noGrp="1" noChangeArrowheads="1"/>
          </p:cNvSpPr>
          <p:nvPr>
            <p:ph type="dt" sz="half" idx="10"/>
          </p:nvPr>
        </p:nvSpPr>
        <p:spPr>
          <a:ln/>
        </p:spPr>
        <p:txBody>
          <a:bodyPr/>
          <a:lstStyle>
            <a:lvl1pPr>
              <a:defRPr/>
            </a:lvl1pPr>
          </a:lstStyle>
          <a:p>
            <a:pPr>
              <a:defRPr/>
            </a:pPr>
            <a:endParaRPr lang="es-ES" alt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s-ES" altLang="en-US"/>
          </a:p>
        </p:txBody>
      </p:sp>
      <p:sp>
        <p:nvSpPr>
          <p:cNvPr id="7" name="Rectangle 7"/>
          <p:cNvSpPr>
            <a:spLocks noGrp="1" noChangeArrowheads="1"/>
          </p:cNvSpPr>
          <p:nvPr>
            <p:ph type="sldNum" sz="quarter" idx="12"/>
          </p:nvPr>
        </p:nvSpPr>
        <p:spPr>
          <a:ln/>
        </p:spPr>
        <p:txBody>
          <a:bodyPr/>
          <a:lstStyle>
            <a:lvl1pPr>
              <a:defRPr/>
            </a:lvl1pPr>
          </a:lstStyle>
          <a:p>
            <a:pPr>
              <a:defRPr/>
            </a:pPr>
            <a:fld id="{FD6A86F5-FA91-40D7-BDE5-FE8953786982}" type="slidenum">
              <a:rPr lang="es-ES" altLang="en-US"/>
              <a:pPr>
                <a:defRPr/>
              </a:pPr>
              <a:t>‹Nº›</a:t>
            </a:fld>
            <a:endParaRPr lang="es-ES"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098" name="Line 2"/>
          <p:cNvSpPr>
            <a:spLocks noChangeShapeType="1"/>
          </p:cNvSpPr>
          <p:nvPr/>
        </p:nvSpPr>
        <p:spPr bwMode="auto">
          <a:xfrm>
            <a:off x="7962900" y="152400"/>
            <a:ext cx="0" cy="1524000"/>
          </a:xfrm>
          <a:prstGeom prst="line">
            <a:avLst/>
          </a:prstGeom>
          <a:noFill/>
          <a:ln w="9525">
            <a:solidFill>
              <a:schemeClr val="tx1"/>
            </a:solidFill>
            <a:round/>
            <a:headEnd/>
            <a:tailEnd/>
          </a:ln>
          <a:effectLst/>
        </p:spPr>
        <p:txBody>
          <a:bodyPr/>
          <a:lstStyle/>
          <a:p>
            <a:pPr>
              <a:defRPr/>
            </a:pPr>
            <a:endParaRPr lang="es-EC"/>
          </a:p>
        </p:txBody>
      </p:sp>
      <p:sp>
        <p:nvSpPr>
          <p:cNvPr id="1027" name="Rectangle 3"/>
          <p:cNvSpPr>
            <a:spLocks noGrp="1" noChangeArrowheads="1"/>
          </p:cNvSpPr>
          <p:nvPr>
            <p:ph type="title"/>
          </p:nvPr>
        </p:nvSpPr>
        <p:spPr bwMode="auto">
          <a:xfrm>
            <a:off x="457200" y="122238"/>
            <a:ext cx="7543800" cy="12954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s-ES" altLang="en-US" smtClean="0"/>
              <a:t>Haga clic para cambiar el estilo de título	</a:t>
            </a:r>
          </a:p>
        </p:txBody>
      </p:sp>
      <p:sp>
        <p:nvSpPr>
          <p:cNvPr id="1028" name="Rectangle 4"/>
          <p:cNvSpPr>
            <a:spLocks noGrp="1" noChangeArrowheads="1"/>
          </p:cNvSpPr>
          <p:nvPr>
            <p:ph type="body" idx="1"/>
          </p:nvPr>
        </p:nvSpPr>
        <p:spPr bwMode="auto">
          <a:xfrm>
            <a:off x="457200" y="1719263"/>
            <a:ext cx="8229600" cy="44116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altLang="en-US" smtClean="0"/>
              <a:t>Haga clic para modificar el estilo de texto del patrón</a:t>
            </a:r>
          </a:p>
          <a:p>
            <a:pPr lvl="1"/>
            <a:r>
              <a:rPr lang="es-ES" altLang="en-US" smtClean="0"/>
              <a:t>Segundo nivel</a:t>
            </a:r>
          </a:p>
          <a:p>
            <a:pPr lvl="2"/>
            <a:r>
              <a:rPr lang="es-ES" altLang="en-US" smtClean="0"/>
              <a:t>Tercer nivel</a:t>
            </a:r>
          </a:p>
          <a:p>
            <a:pPr lvl="3"/>
            <a:r>
              <a:rPr lang="es-ES" altLang="en-US" smtClean="0"/>
              <a:t>Cuarto nivel</a:t>
            </a:r>
          </a:p>
          <a:p>
            <a:pPr lvl="4"/>
            <a:r>
              <a:rPr lang="es-ES" altLang="en-US" smtClean="0"/>
              <a:t>Quinto nivel</a:t>
            </a:r>
          </a:p>
        </p:txBody>
      </p:sp>
      <p:sp>
        <p:nvSpPr>
          <p:cNvPr id="4101" name="Rectangle 5"/>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vl1pPr>
          </a:lstStyle>
          <a:p>
            <a:pPr>
              <a:defRPr/>
            </a:pPr>
            <a:endParaRPr lang="es-ES" altLang="en-US"/>
          </a:p>
        </p:txBody>
      </p:sp>
      <p:sp>
        <p:nvSpPr>
          <p:cNvPr id="4102" name="Rectangle 6"/>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pPr>
              <a:defRPr/>
            </a:pPr>
            <a:endParaRPr lang="es-ES" altLang="en-US"/>
          </a:p>
        </p:txBody>
      </p:sp>
      <p:sp>
        <p:nvSpPr>
          <p:cNvPr id="4103" name="Rectangle 7"/>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vl1pPr>
          </a:lstStyle>
          <a:p>
            <a:pPr>
              <a:defRPr/>
            </a:pPr>
            <a:fld id="{596594F5-8C63-4565-B2F5-F6672AC1EA88}" type="slidenum">
              <a:rPr lang="es-ES" altLang="en-US"/>
              <a:pPr>
                <a:defRPr/>
              </a:pPr>
              <a:t>‹Nº›</a:t>
            </a:fld>
            <a:endParaRPr lang="es-ES" altLang="en-US"/>
          </a:p>
        </p:txBody>
      </p:sp>
      <p:grpSp>
        <p:nvGrpSpPr>
          <p:cNvPr id="1032" name="Group 8"/>
          <p:cNvGrpSpPr>
            <a:grpSpLocks/>
          </p:cNvGrpSpPr>
          <p:nvPr/>
        </p:nvGrpSpPr>
        <p:grpSpPr bwMode="auto">
          <a:xfrm>
            <a:off x="8153400" y="152400"/>
            <a:ext cx="792163" cy="1295400"/>
            <a:chOff x="5136" y="960"/>
            <a:chExt cx="528" cy="864"/>
          </a:xfrm>
        </p:grpSpPr>
        <p:sp>
          <p:nvSpPr>
            <p:cNvPr id="4105" name="Oval 9"/>
            <p:cNvSpPr>
              <a:spLocks noChangeArrowheads="1"/>
            </p:cNvSpPr>
            <p:nvPr/>
          </p:nvSpPr>
          <p:spPr bwMode="auto">
            <a:xfrm>
              <a:off x="5136" y="960"/>
              <a:ext cx="80" cy="80"/>
            </a:xfrm>
            <a:prstGeom prst="ellipse">
              <a:avLst/>
            </a:prstGeom>
            <a:solidFill>
              <a:schemeClr val="tx2"/>
            </a:solidFill>
            <a:ln w="9525">
              <a:noFill/>
              <a:round/>
              <a:headEnd/>
              <a:tailEnd/>
            </a:ln>
            <a:effectLst/>
          </p:spPr>
          <p:txBody>
            <a:bodyPr wrap="none" anchor="ctr"/>
            <a:lstStyle/>
            <a:p>
              <a:pPr>
                <a:defRPr/>
              </a:pPr>
              <a:endParaRPr lang="es-EC"/>
            </a:p>
          </p:txBody>
        </p:sp>
        <p:sp>
          <p:nvSpPr>
            <p:cNvPr id="4106" name="Oval 10"/>
            <p:cNvSpPr>
              <a:spLocks noChangeArrowheads="1"/>
            </p:cNvSpPr>
            <p:nvPr/>
          </p:nvSpPr>
          <p:spPr bwMode="auto">
            <a:xfrm>
              <a:off x="5248" y="960"/>
              <a:ext cx="79" cy="80"/>
            </a:xfrm>
            <a:prstGeom prst="ellipse">
              <a:avLst/>
            </a:prstGeom>
            <a:solidFill>
              <a:schemeClr val="tx2"/>
            </a:solidFill>
            <a:ln w="9525">
              <a:noFill/>
              <a:round/>
              <a:headEnd/>
              <a:tailEnd/>
            </a:ln>
            <a:effectLst/>
          </p:spPr>
          <p:txBody>
            <a:bodyPr wrap="none" anchor="ctr"/>
            <a:lstStyle/>
            <a:p>
              <a:pPr>
                <a:defRPr/>
              </a:pPr>
              <a:endParaRPr lang="es-EC"/>
            </a:p>
          </p:txBody>
        </p:sp>
        <p:sp>
          <p:nvSpPr>
            <p:cNvPr id="4107" name="Oval 11"/>
            <p:cNvSpPr>
              <a:spLocks noChangeArrowheads="1"/>
            </p:cNvSpPr>
            <p:nvPr/>
          </p:nvSpPr>
          <p:spPr bwMode="auto">
            <a:xfrm>
              <a:off x="5360" y="960"/>
              <a:ext cx="76" cy="80"/>
            </a:xfrm>
            <a:prstGeom prst="ellipse">
              <a:avLst/>
            </a:prstGeom>
            <a:solidFill>
              <a:schemeClr val="tx2"/>
            </a:solidFill>
            <a:ln w="9525">
              <a:noFill/>
              <a:round/>
              <a:headEnd/>
              <a:tailEnd/>
            </a:ln>
            <a:effectLst/>
          </p:spPr>
          <p:txBody>
            <a:bodyPr wrap="none" anchor="ctr"/>
            <a:lstStyle/>
            <a:p>
              <a:pPr>
                <a:defRPr/>
              </a:pPr>
              <a:endParaRPr lang="es-EC"/>
            </a:p>
          </p:txBody>
        </p:sp>
        <p:sp>
          <p:nvSpPr>
            <p:cNvPr id="4108" name="Oval 12"/>
            <p:cNvSpPr>
              <a:spLocks noChangeArrowheads="1"/>
            </p:cNvSpPr>
            <p:nvPr/>
          </p:nvSpPr>
          <p:spPr bwMode="auto">
            <a:xfrm>
              <a:off x="5136" y="1072"/>
              <a:ext cx="80" cy="77"/>
            </a:xfrm>
            <a:prstGeom prst="ellipse">
              <a:avLst/>
            </a:prstGeom>
            <a:solidFill>
              <a:schemeClr val="tx2"/>
            </a:solidFill>
            <a:ln w="9525">
              <a:noFill/>
              <a:round/>
              <a:headEnd/>
              <a:tailEnd/>
            </a:ln>
            <a:effectLst/>
          </p:spPr>
          <p:txBody>
            <a:bodyPr wrap="none" anchor="ctr"/>
            <a:lstStyle/>
            <a:p>
              <a:pPr>
                <a:defRPr/>
              </a:pPr>
              <a:endParaRPr lang="es-EC"/>
            </a:p>
          </p:txBody>
        </p:sp>
        <p:sp>
          <p:nvSpPr>
            <p:cNvPr id="4109" name="Oval 13"/>
            <p:cNvSpPr>
              <a:spLocks noChangeArrowheads="1"/>
            </p:cNvSpPr>
            <p:nvPr/>
          </p:nvSpPr>
          <p:spPr bwMode="auto">
            <a:xfrm>
              <a:off x="5248" y="1072"/>
              <a:ext cx="79" cy="77"/>
            </a:xfrm>
            <a:prstGeom prst="ellipse">
              <a:avLst/>
            </a:prstGeom>
            <a:solidFill>
              <a:schemeClr val="tx2"/>
            </a:solidFill>
            <a:ln w="9525">
              <a:noFill/>
              <a:round/>
              <a:headEnd/>
              <a:tailEnd/>
            </a:ln>
            <a:effectLst/>
          </p:spPr>
          <p:txBody>
            <a:bodyPr wrap="none" anchor="ctr"/>
            <a:lstStyle/>
            <a:p>
              <a:pPr>
                <a:defRPr/>
              </a:pPr>
              <a:endParaRPr lang="es-EC"/>
            </a:p>
          </p:txBody>
        </p:sp>
        <p:sp>
          <p:nvSpPr>
            <p:cNvPr id="4110" name="Oval 14"/>
            <p:cNvSpPr>
              <a:spLocks noChangeArrowheads="1"/>
            </p:cNvSpPr>
            <p:nvPr/>
          </p:nvSpPr>
          <p:spPr bwMode="auto">
            <a:xfrm>
              <a:off x="5360" y="1072"/>
              <a:ext cx="76" cy="77"/>
            </a:xfrm>
            <a:prstGeom prst="ellipse">
              <a:avLst/>
            </a:prstGeom>
            <a:solidFill>
              <a:schemeClr val="tx2"/>
            </a:solidFill>
            <a:ln w="9525">
              <a:noFill/>
              <a:round/>
              <a:headEnd/>
              <a:tailEnd/>
            </a:ln>
            <a:effectLst/>
          </p:spPr>
          <p:txBody>
            <a:bodyPr wrap="none" anchor="ctr"/>
            <a:lstStyle/>
            <a:p>
              <a:pPr>
                <a:defRPr/>
              </a:pPr>
              <a:endParaRPr lang="es-EC"/>
            </a:p>
          </p:txBody>
        </p:sp>
        <p:sp>
          <p:nvSpPr>
            <p:cNvPr id="4111" name="Oval 15"/>
            <p:cNvSpPr>
              <a:spLocks noChangeArrowheads="1"/>
            </p:cNvSpPr>
            <p:nvPr/>
          </p:nvSpPr>
          <p:spPr bwMode="auto">
            <a:xfrm>
              <a:off x="5472" y="1072"/>
              <a:ext cx="75" cy="77"/>
            </a:xfrm>
            <a:prstGeom prst="ellipse">
              <a:avLst/>
            </a:prstGeom>
            <a:solidFill>
              <a:schemeClr val="accent2"/>
            </a:solidFill>
            <a:ln w="9525">
              <a:noFill/>
              <a:round/>
              <a:headEnd/>
              <a:tailEnd/>
            </a:ln>
            <a:effectLst/>
          </p:spPr>
          <p:txBody>
            <a:bodyPr wrap="none" anchor="ctr"/>
            <a:lstStyle/>
            <a:p>
              <a:pPr>
                <a:defRPr/>
              </a:pPr>
              <a:endParaRPr lang="es-EC"/>
            </a:p>
          </p:txBody>
        </p:sp>
        <p:sp>
          <p:nvSpPr>
            <p:cNvPr id="4112" name="Oval 16"/>
            <p:cNvSpPr>
              <a:spLocks noChangeArrowheads="1"/>
            </p:cNvSpPr>
            <p:nvPr/>
          </p:nvSpPr>
          <p:spPr bwMode="auto">
            <a:xfrm>
              <a:off x="5136" y="1184"/>
              <a:ext cx="80" cy="75"/>
            </a:xfrm>
            <a:prstGeom prst="ellipse">
              <a:avLst/>
            </a:prstGeom>
            <a:solidFill>
              <a:schemeClr val="tx2"/>
            </a:solidFill>
            <a:ln w="9525">
              <a:noFill/>
              <a:round/>
              <a:headEnd/>
              <a:tailEnd/>
            </a:ln>
            <a:effectLst/>
          </p:spPr>
          <p:txBody>
            <a:bodyPr wrap="none" anchor="ctr"/>
            <a:lstStyle/>
            <a:p>
              <a:pPr>
                <a:defRPr/>
              </a:pPr>
              <a:endParaRPr lang="es-EC"/>
            </a:p>
          </p:txBody>
        </p:sp>
        <p:sp>
          <p:nvSpPr>
            <p:cNvPr id="4113" name="Oval 17"/>
            <p:cNvSpPr>
              <a:spLocks noChangeArrowheads="1"/>
            </p:cNvSpPr>
            <p:nvPr/>
          </p:nvSpPr>
          <p:spPr bwMode="auto">
            <a:xfrm>
              <a:off x="5248" y="1184"/>
              <a:ext cx="79" cy="75"/>
            </a:xfrm>
            <a:prstGeom prst="ellipse">
              <a:avLst/>
            </a:prstGeom>
            <a:solidFill>
              <a:schemeClr val="tx2"/>
            </a:solidFill>
            <a:ln w="9525">
              <a:noFill/>
              <a:round/>
              <a:headEnd/>
              <a:tailEnd/>
            </a:ln>
            <a:effectLst/>
          </p:spPr>
          <p:txBody>
            <a:bodyPr wrap="none" anchor="ctr"/>
            <a:lstStyle/>
            <a:p>
              <a:pPr>
                <a:defRPr/>
              </a:pPr>
              <a:endParaRPr lang="es-EC"/>
            </a:p>
          </p:txBody>
        </p:sp>
        <p:sp>
          <p:nvSpPr>
            <p:cNvPr id="4114" name="Oval 18"/>
            <p:cNvSpPr>
              <a:spLocks noChangeArrowheads="1"/>
            </p:cNvSpPr>
            <p:nvPr/>
          </p:nvSpPr>
          <p:spPr bwMode="auto">
            <a:xfrm>
              <a:off x="5360" y="1184"/>
              <a:ext cx="76" cy="75"/>
            </a:xfrm>
            <a:prstGeom prst="ellipse">
              <a:avLst/>
            </a:prstGeom>
            <a:solidFill>
              <a:schemeClr val="accent2"/>
            </a:solidFill>
            <a:ln w="9525">
              <a:noFill/>
              <a:round/>
              <a:headEnd/>
              <a:tailEnd/>
            </a:ln>
            <a:effectLst/>
          </p:spPr>
          <p:txBody>
            <a:bodyPr wrap="none" anchor="ctr"/>
            <a:lstStyle/>
            <a:p>
              <a:pPr>
                <a:defRPr/>
              </a:pPr>
              <a:endParaRPr lang="es-EC"/>
            </a:p>
          </p:txBody>
        </p:sp>
        <p:sp>
          <p:nvSpPr>
            <p:cNvPr id="4115" name="Oval 19"/>
            <p:cNvSpPr>
              <a:spLocks noChangeArrowheads="1"/>
            </p:cNvSpPr>
            <p:nvPr/>
          </p:nvSpPr>
          <p:spPr bwMode="auto">
            <a:xfrm>
              <a:off x="5472" y="1184"/>
              <a:ext cx="75" cy="75"/>
            </a:xfrm>
            <a:prstGeom prst="ellipse">
              <a:avLst/>
            </a:prstGeom>
            <a:solidFill>
              <a:schemeClr val="accent2"/>
            </a:solidFill>
            <a:ln w="9525">
              <a:noFill/>
              <a:round/>
              <a:headEnd/>
              <a:tailEnd/>
            </a:ln>
            <a:effectLst/>
          </p:spPr>
          <p:txBody>
            <a:bodyPr wrap="none" anchor="ctr"/>
            <a:lstStyle/>
            <a:p>
              <a:pPr>
                <a:defRPr/>
              </a:pPr>
              <a:endParaRPr lang="es-EC"/>
            </a:p>
          </p:txBody>
        </p:sp>
        <p:sp>
          <p:nvSpPr>
            <p:cNvPr id="4116" name="Oval 20"/>
            <p:cNvSpPr>
              <a:spLocks noChangeArrowheads="1"/>
            </p:cNvSpPr>
            <p:nvPr/>
          </p:nvSpPr>
          <p:spPr bwMode="auto">
            <a:xfrm>
              <a:off x="5584" y="1184"/>
              <a:ext cx="80" cy="75"/>
            </a:xfrm>
            <a:prstGeom prst="ellipse">
              <a:avLst/>
            </a:prstGeom>
            <a:solidFill>
              <a:schemeClr val="accent1"/>
            </a:solidFill>
            <a:ln w="9525">
              <a:noFill/>
              <a:round/>
              <a:headEnd/>
              <a:tailEnd/>
            </a:ln>
            <a:effectLst/>
          </p:spPr>
          <p:txBody>
            <a:bodyPr wrap="none" anchor="ctr"/>
            <a:lstStyle/>
            <a:p>
              <a:pPr>
                <a:defRPr/>
              </a:pPr>
              <a:endParaRPr lang="es-EC"/>
            </a:p>
          </p:txBody>
        </p:sp>
        <p:sp>
          <p:nvSpPr>
            <p:cNvPr id="4117" name="Oval 21"/>
            <p:cNvSpPr>
              <a:spLocks noChangeArrowheads="1"/>
            </p:cNvSpPr>
            <p:nvPr/>
          </p:nvSpPr>
          <p:spPr bwMode="auto">
            <a:xfrm>
              <a:off x="5136" y="1296"/>
              <a:ext cx="80" cy="80"/>
            </a:xfrm>
            <a:prstGeom prst="ellipse">
              <a:avLst/>
            </a:prstGeom>
            <a:solidFill>
              <a:schemeClr val="tx2"/>
            </a:solidFill>
            <a:ln w="9525">
              <a:noFill/>
              <a:round/>
              <a:headEnd/>
              <a:tailEnd/>
            </a:ln>
            <a:effectLst/>
          </p:spPr>
          <p:txBody>
            <a:bodyPr wrap="none" anchor="ctr"/>
            <a:lstStyle/>
            <a:p>
              <a:pPr>
                <a:defRPr/>
              </a:pPr>
              <a:endParaRPr lang="es-EC"/>
            </a:p>
          </p:txBody>
        </p:sp>
        <p:sp>
          <p:nvSpPr>
            <p:cNvPr id="4118" name="Oval 22"/>
            <p:cNvSpPr>
              <a:spLocks noChangeArrowheads="1"/>
            </p:cNvSpPr>
            <p:nvPr/>
          </p:nvSpPr>
          <p:spPr bwMode="auto">
            <a:xfrm>
              <a:off x="5248" y="1296"/>
              <a:ext cx="79" cy="80"/>
            </a:xfrm>
            <a:prstGeom prst="ellipse">
              <a:avLst/>
            </a:prstGeom>
            <a:solidFill>
              <a:schemeClr val="accent2"/>
            </a:solidFill>
            <a:ln w="9525">
              <a:noFill/>
              <a:round/>
              <a:headEnd/>
              <a:tailEnd/>
            </a:ln>
            <a:effectLst/>
          </p:spPr>
          <p:txBody>
            <a:bodyPr wrap="none" anchor="ctr"/>
            <a:lstStyle/>
            <a:p>
              <a:pPr>
                <a:defRPr/>
              </a:pPr>
              <a:endParaRPr lang="es-EC"/>
            </a:p>
          </p:txBody>
        </p:sp>
        <p:sp>
          <p:nvSpPr>
            <p:cNvPr id="4119" name="Oval 23"/>
            <p:cNvSpPr>
              <a:spLocks noChangeArrowheads="1"/>
            </p:cNvSpPr>
            <p:nvPr/>
          </p:nvSpPr>
          <p:spPr bwMode="auto">
            <a:xfrm>
              <a:off x="5360" y="1296"/>
              <a:ext cx="76" cy="80"/>
            </a:xfrm>
            <a:prstGeom prst="ellipse">
              <a:avLst/>
            </a:prstGeom>
            <a:solidFill>
              <a:schemeClr val="accent2"/>
            </a:solidFill>
            <a:ln w="9525">
              <a:noFill/>
              <a:round/>
              <a:headEnd/>
              <a:tailEnd/>
            </a:ln>
            <a:effectLst/>
          </p:spPr>
          <p:txBody>
            <a:bodyPr wrap="none" anchor="ctr"/>
            <a:lstStyle/>
            <a:p>
              <a:pPr>
                <a:defRPr/>
              </a:pPr>
              <a:endParaRPr lang="es-EC"/>
            </a:p>
          </p:txBody>
        </p:sp>
        <p:sp>
          <p:nvSpPr>
            <p:cNvPr id="4120" name="Oval 24"/>
            <p:cNvSpPr>
              <a:spLocks noChangeArrowheads="1"/>
            </p:cNvSpPr>
            <p:nvPr/>
          </p:nvSpPr>
          <p:spPr bwMode="auto">
            <a:xfrm>
              <a:off x="5472" y="1296"/>
              <a:ext cx="75" cy="80"/>
            </a:xfrm>
            <a:prstGeom prst="ellipse">
              <a:avLst/>
            </a:prstGeom>
            <a:solidFill>
              <a:schemeClr val="accent1"/>
            </a:solidFill>
            <a:ln w="9525">
              <a:noFill/>
              <a:round/>
              <a:headEnd/>
              <a:tailEnd/>
            </a:ln>
            <a:effectLst/>
          </p:spPr>
          <p:txBody>
            <a:bodyPr wrap="none" anchor="ctr"/>
            <a:lstStyle/>
            <a:p>
              <a:pPr>
                <a:defRPr/>
              </a:pPr>
              <a:endParaRPr lang="es-EC"/>
            </a:p>
          </p:txBody>
        </p:sp>
        <p:sp>
          <p:nvSpPr>
            <p:cNvPr id="4121" name="Oval 25"/>
            <p:cNvSpPr>
              <a:spLocks noChangeArrowheads="1"/>
            </p:cNvSpPr>
            <p:nvPr/>
          </p:nvSpPr>
          <p:spPr bwMode="auto">
            <a:xfrm>
              <a:off x="5136" y="1408"/>
              <a:ext cx="80" cy="80"/>
            </a:xfrm>
            <a:prstGeom prst="ellipse">
              <a:avLst/>
            </a:prstGeom>
            <a:solidFill>
              <a:schemeClr val="accent2"/>
            </a:solidFill>
            <a:ln w="9525">
              <a:noFill/>
              <a:round/>
              <a:headEnd/>
              <a:tailEnd/>
            </a:ln>
            <a:effectLst/>
          </p:spPr>
          <p:txBody>
            <a:bodyPr wrap="none" anchor="ctr"/>
            <a:lstStyle/>
            <a:p>
              <a:pPr>
                <a:defRPr/>
              </a:pPr>
              <a:endParaRPr lang="es-EC"/>
            </a:p>
          </p:txBody>
        </p:sp>
        <p:sp>
          <p:nvSpPr>
            <p:cNvPr id="4122" name="Oval 26"/>
            <p:cNvSpPr>
              <a:spLocks noChangeArrowheads="1"/>
            </p:cNvSpPr>
            <p:nvPr/>
          </p:nvSpPr>
          <p:spPr bwMode="auto">
            <a:xfrm>
              <a:off x="5248" y="1408"/>
              <a:ext cx="79" cy="80"/>
            </a:xfrm>
            <a:prstGeom prst="ellipse">
              <a:avLst/>
            </a:prstGeom>
            <a:solidFill>
              <a:schemeClr val="accent2"/>
            </a:solidFill>
            <a:ln w="9525">
              <a:noFill/>
              <a:round/>
              <a:headEnd/>
              <a:tailEnd/>
            </a:ln>
            <a:effectLst/>
          </p:spPr>
          <p:txBody>
            <a:bodyPr wrap="none" anchor="ctr"/>
            <a:lstStyle/>
            <a:p>
              <a:pPr>
                <a:defRPr/>
              </a:pPr>
              <a:endParaRPr lang="es-EC"/>
            </a:p>
          </p:txBody>
        </p:sp>
        <p:sp>
          <p:nvSpPr>
            <p:cNvPr id="4123" name="Oval 27"/>
            <p:cNvSpPr>
              <a:spLocks noChangeArrowheads="1"/>
            </p:cNvSpPr>
            <p:nvPr/>
          </p:nvSpPr>
          <p:spPr bwMode="auto">
            <a:xfrm>
              <a:off x="5360" y="1408"/>
              <a:ext cx="76" cy="80"/>
            </a:xfrm>
            <a:prstGeom prst="ellipse">
              <a:avLst/>
            </a:prstGeom>
            <a:solidFill>
              <a:schemeClr val="accent1"/>
            </a:solidFill>
            <a:ln w="9525">
              <a:noFill/>
              <a:round/>
              <a:headEnd/>
              <a:tailEnd/>
            </a:ln>
            <a:effectLst/>
          </p:spPr>
          <p:txBody>
            <a:bodyPr wrap="none" anchor="ctr"/>
            <a:lstStyle/>
            <a:p>
              <a:pPr>
                <a:defRPr/>
              </a:pPr>
              <a:endParaRPr lang="es-EC"/>
            </a:p>
          </p:txBody>
        </p:sp>
        <p:sp>
          <p:nvSpPr>
            <p:cNvPr id="4124" name="Oval 28"/>
            <p:cNvSpPr>
              <a:spLocks noChangeArrowheads="1"/>
            </p:cNvSpPr>
            <p:nvPr/>
          </p:nvSpPr>
          <p:spPr bwMode="auto">
            <a:xfrm>
              <a:off x="5472" y="1408"/>
              <a:ext cx="75" cy="80"/>
            </a:xfrm>
            <a:prstGeom prst="ellipse">
              <a:avLst/>
            </a:prstGeom>
            <a:solidFill>
              <a:schemeClr val="accent1"/>
            </a:solidFill>
            <a:ln w="9525">
              <a:noFill/>
              <a:round/>
              <a:headEnd/>
              <a:tailEnd/>
            </a:ln>
            <a:effectLst/>
          </p:spPr>
          <p:txBody>
            <a:bodyPr wrap="none" anchor="ctr"/>
            <a:lstStyle/>
            <a:p>
              <a:pPr>
                <a:defRPr/>
              </a:pPr>
              <a:endParaRPr lang="es-EC"/>
            </a:p>
          </p:txBody>
        </p:sp>
        <p:sp>
          <p:nvSpPr>
            <p:cNvPr id="4125" name="Oval 29"/>
            <p:cNvSpPr>
              <a:spLocks noChangeArrowheads="1"/>
            </p:cNvSpPr>
            <p:nvPr/>
          </p:nvSpPr>
          <p:spPr bwMode="auto">
            <a:xfrm>
              <a:off x="5584" y="1408"/>
              <a:ext cx="80" cy="80"/>
            </a:xfrm>
            <a:prstGeom prst="ellipse">
              <a:avLst/>
            </a:prstGeom>
            <a:solidFill>
              <a:schemeClr val="folHlink"/>
            </a:solidFill>
            <a:ln w="9525">
              <a:noFill/>
              <a:round/>
              <a:headEnd/>
              <a:tailEnd/>
            </a:ln>
            <a:effectLst/>
          </p:spPr>
          <p:txBody>
            <a:bodyPr wrap="none" anchor="ctr"/>
            <a:lstStyle/>
            <a:p>
              <a:pPr>
                <a:defRPr/>
              </a:pPr>
              <a:endParaRPr lang="es-EC"/>
            </a:p>
          </p:txBody>
        </p:sp>
        <p:sp>
          <p:nvSpPr>
            <p:cNvPr id="4126" name="Oval 30"/>
            <p:cNvSpPr>
              <a:spLocks noChangeArrowheads="1"/>
            </p:cNvSpPr>
            <p:nvPr/>
          </p:nvSpPr>
          <p:spPr bwMode="auto">
            <a:xfrm>
              <a:off x="5136" y="1520"/>
              <a:ext cx="80" cy="79"/>
            </a:xfrm>
            <a:prstGeom prst="ellipse">
              <a:avLst/>
            </a:prstGeom>
            <a:solidFill>
              <a:schemeClr val="accent2"/>
            </a:solidFill>
            <a:ln w="9525">
              <a:noFill/>
              <a:round/>
              <a:headEnd/>
              <a:tailEnd/>
            </a:ln>
            <a:effectLst/>
          </p:spPr>
          <p:txBody>
            <a:bodyPr wrap="none" anchor="ctr"/>
            <a:lstStyle/>
            <a:p>
              <a:pPr>
                <a:defRPr/>
              </a:pPr>
              <a:endParaRPr lang="es-EC"/>
            </a:p>
          </p:txBody>
        </p:sp>
        <p:sp>
          <p:nvSpPr>
            <p:cNvPr id="4127" name="Oval 31"/>
            <p:cNvSpPr>
              <a:spLocks noChangeArrowheads="1"/>
            </p:cNvSpPr>
            <p:nvPr/>
          </p:nvSpPr>
          <p:spPr bwMode="auto">
            <a:xfrm>
              <a:off x="5248" y="1520"/>
              <a:ext cx="79" cy="79"/>
            </a:xfrm>
            <a:prstGeom prst="ellipse">
              <a:avLst/>
            </a:prstGeom>
            <a:solidFill>
              <a:schemeClr val="accent1"/>
            </a:solidFill>
            <a:ln w="9525">
              <a:noFill/>
              <a:round/>
              <a:headEnd/>
              <a:tailEnd/>
            </a:ln>
            <a:effectLst/>
          </p:spPr>
          <p:txBody>
            <a:bodyPr wrap="none" anchor="ctr"/>
            <a:lstStyle/>
            <a:p>
              <a:pPr>
                <a:defRPr/>
              </a:pPr>
              <a:endParaRPr lang="es-EC"/>
            </a:p>
          </p:txBody>
        </p:sp>
        <p:sp>
          <p:nvSpPr>
            <p:cNvPr id="4128" name="Oval 32"/>
            <p:cNvSpPr>
              <a:spLocks noChangeArrowheads="1"/>
            </p:cNvSpPr>
            <p:nvPr/>
          </p:nvSpPr>
          <p:spPr bwMode="auto">
            <a:xfrm>
              <a:off x="5360" y="1520"/>
              <a:ext cx="76" cy="79"/>
            </a:xfrm>
            <a:prstGeom prst="ellipse">
              <a:avLst/>
            </a:prstGeom>
            <a:solidFill>
              <a:schemeClr val="accent1"/>
            </a:solidFill>
            <a:ln w="9525">
              <a:noFill/>
              <a:round/>
              <a:headEnd/>
              <a:tailEnd/>
            </a:ln>
            <a:effectLst/>
          </p:spPr>
          <p:txBody>
            <a:bodyPr wrap="none" anchor="ctr"/>
            <a:lstStyle/>
            <a:p>
              <a:pPr>
                <a:defRPr/>
              </a:pPr>
              <a:endParaRPr lang="es-EC"/>
            </a:p>
          </p:txBody>
        </p:sp>
        <p:sp>
          <p:nvSpPr>
            <p:cNvPr id="4129" name="Oval 33"/>
            <p:cNvSpPr>
              <a:spLocks noChangeArrowheads="1"/>
            </p:cNvSpPr>
            <p:nvPr/>
          </p:nvSpPr>
          <p:spPr bwMode="auto">
            <a:xfrm>
              <a:off x="5472" y="1520"/>
              <a:ext cx="75" cy="79"/>
            </a:xfrm>
            <a:prstGeom prst="ellipse">
              <a:avLst/>
            </a:prstGeom>
            <a:solidFill>
              <a:schemeClr val="folHlink"/>
            </a:solidFill>
            <a:ln w="9525">
              <a:noFill/>
              <a:round/>
              <a:headEnd/>
              <a:tailEnd/>
            </a:ln>
            <a:effectLst/>
          </p:spPr>
          <p:txBody>
            <a:bodyPr wrap="none" anchor="ctr"/>
            <a:lstStyle/>
            <a:p>
              <a:pPr>
                <a:defRPr/>
              </a:pPr>
              <a:endParaRPr lang="es-EC"/>
            </a:p>
          </p:txBody>
        </p:sp>
        <p:sp>
          <p:nvSpPr>
            <p:cNvPr id="4130" name="Oval 34"/>
            <p:cNvSpPr>
              <a:spLocks noChangeArrowheads="1"/>
            </p:cNvSpPr>
            <p:nvPr/>
          </p:nvSpPr>
          <p:spPr bwMode="auto">
            <a:xfrm>
              <a:off x="5136" y="1632"/>
              <a:ext cx="80" cy="75"/>
            </a:xfrm>
            <a:prstGeom prst="ellipse">
              <a:avLst/>
            </a:prstGeom>
            <a:solidFill>
              <a:schemeClr val="accent1"/>
            </a:solidFill>
            <a:ln w="9525">
              <a:noFill/>
              <a:round/>
              <a:headEnd/>
              <a:tailEnd/>
            </a:ln>
            <a:effectLst/>
          </p:spPr>
          <p:txBody>
            <a:bodyPr wrap="none" anchor="ctr"/>
            <a:lstStyle/>
            <a:p>
              <a:pPr>
                <a:defRPr/>
              </a:pPr>
              <a:endParaRPr lang="es-EC"/>
            </a:p>
          </p:txBody>
        </p:sp>
        <p:sp>
          <p:nvSpPr>
            <p:cNvPr id="4131" name="Oval 35"/>
            <p:cNvSpPr>
              <a:spLocks noChangeArrowheads="1"/>
            </p:cNvSpPr>
            <p:nvPr/>
          </p:nvSpPr>
          <p:spPr bwMode="auto">
            <a:xfrm>
              <a:off x="5248" y="1632"/>
              <a:ext cx="79" cy="75"/>
            </a:xfrm>
            <a:prstGeom prst="ellipse">
              <a:avLst/>
            </a:prstGeom>
            <a:solidFill>
              <a:schemeClr val="accent1"/>
            </a:solidFill>
            <a:ln w="9525">
              <a:noFill/>
              <a:round/>
              <a:headEnd/>
              <a:tailEnd/>
            </a:ln>
            <a:effectLst/>
          </p:spPr>
          <p:txBody>
            <a:bodyPr wrap="none" anchor="ctr"/>
            <a:lstStyle/>
            <a:p>
              <a:pPr>
                <a:defRPr/>
              </a:pPr>
              <a:endParaRPr lang="es-EC"/>
            </a:p>
          </p:txBody>
        </p:sp>
        <p:sp>
          <p:nvSpPr>
            <p:cNvPr id="4132" name="Oval 36"/>
            <p:cNvSpPr>
              <a:spLocks noChangeArrowheads="1"/>
            </p:cNvSpPr>
            <p:nvPr/>
          </p:nvSpPr>
          <p:spPr bwMode="auto">
            <a:xfrm>
              <a:off x="5360" y="1632"/>
              <a:ext cx="76" cy="75"/>
            </a:xfrm>
            <a:prstGeom prst="ellipse">
              <a:avLst/>
            </a:prstGeom>
            <a:solidFill>
              <a:schemeClr val="folHlink"/>
            </a:solidFill>
            <a:ln w="9525">
              <a:noFill/>
              <a:round/>
              <a:headEnd/>
              <a:tailEnd/>
            </a:ln>
            <a:effectLst/>
          </p:spPr>
          <p:txBody>
            <a:bodyPr wrap="none" anchor="ctr"/>
            <a:lstStyle/>
            <a:p>
              <a:pPr>
                <a:defRPr/>
              </a:pPr>
              <a:endParaRPr lang="es-EC"/>
            </a:p>
          </p:txBody>
        </p:sp>
        <p:sp>
          <p:nvSpPr>
            <p:cNvPr id="4133" name="Oval 37"/>
            <p:cNvSpPr>
              <a:spLocks noChangeArrowheads="1"/>
            </p:cNvSpPr>
            <p:nvPr/>
          </p:nvSpPr>
          <p:spPr bwMode="auto">
            <a:xfrm>
              <a:off x="5472" y="1632"/>
              <a:ext cx="75" cy="75"/>
            </a:xfrm>
            <a:prstGeom prst="ellipse">
              <a:avLst/>
            </a:prstGeom>
            <a:solidFill>
              <a:schemeClr val="folHlink"/>
            </a:solidFill>
            <a:ln w="9525">
              <a:noFill/>
              <a:round/>
              <a:headEnd/>
              <a:tailEnd/>
            </a:ln>
            <a:effectLst/>
          </p:spPr>
          <p:txBody>
            <a:bodyPr wrap="none" anchor="ctr"/>
            <a:lstStyle/>
            <a:p>
              <a:pPr>
                <a:defRPr/>
              </a:pPr>
              <a:endParaRPr lang="es-EC"/>
            </a:p>
          </p:txBody>
        </p:sp>
        <p:sp>
          <p:nvSpPr>
            <p:cNvPr id="4134" name="Oval 38"/>
            <p:cNvSpPr>
              <a:spLocks noChangeArrowheads="1"/>
            </p:cNvSpPr>
            <p:nvPr/>
          </p:nvSpPr>
          <p:spPr bwMode="auto">
            <a:xfrm>
              <a:off x="5248" y="1744"/>
              <a:ext cx="79" cy="80"/>
            </a:xfrm>
            <a:prstGeom prst="ellipse">
              <a:avLst/>
            </a:prstGeom>
            <a:solidFill>
              <a:schemeClr val="folHlink"/>
            </a:solidFill>
            <a:ln w="9525">
              <a:noFill/>
              <a:round/>
              <a:headEnd/>
              <a:tailEnd/>
            </a:ln>
            <a:effectLst/>
          </p:spPr>
          <p:txBody>
            <a:bodyPr wrap="none" anchor="ctr"/>
            <a:lstStyle/>
            <a:p>
              <a:pPr>
                <a:defRPr/>
              </a:pPr>
              <a:endParaRPr lang="es-EC"/>
            </a:p>
          </p:txBody>
        </p:sp>
        <p:sp>
          <p:nvSpPr>
            <p:cNvPr id="4135" name="Oval 39"/>
            <p:cNvSpPr>
              <a:spLocks noChangeArrowheads="1"/>
            </p:cNvSpPr>
            <p:nvPr/>
          </p:nvSpPr>
          <p:spPr bwMode="auto">
            <a:xfrm>
              <a:off x="5472" y="1744"/>
              <a:ext cx="75" cy="80"/>
            </a:xfrm>
            <a:prstGeom prst="ellipse">
              <a:avLst/>
            </a:prstGeom>
            <a:solidFill>
              <a:schemeClr val="folHlink"/>
            </a:solidFill>
            <a:ln w="9525">
              <a:noFill/>
              <a:round/>
              <a:headEnd/>
              <a:tailEnd/>
            </a:ln>
            <a:effectLst/>
          </p:spPr>
          <p:txBody>
            <a:bodyPr wrap="none" anchor="ctr"/>
            <a:lstStyle/>
            <a:p>
              <a:pPr>
                <a:defRPr/>
              </a:pPr>
              <a:endParaRPr lang="es-EC"/>
            </a:p>
          </p:txBody>
        </p:sp>
      </p:grpSp>
    </p:spTree>
  </p:cSld>
  <p:clrMap bg1="lt1" tx1="dk1" bg2="lt2" tx2="dk2" accent1="accent1" accent2="accent2" accent3="accent3" accent4="accent4" accent5="accent5" accent6="accent6" hlink="hlink" folHlink="folHlink"/>
  <p:sldLayoutIdLst>
    <p:sldLayoutId id="2147483726"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Lst>
  <p:timing>
    <p:tnLst>
      <p:par>
        <p:cTn id="1" dur="indefinite" restart="never" nodeType="tmRoot"/>
      </p:par>
    </p:tnLst>
  </p:timing>
  <p:txStyles>
    <p:title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p:titleStyle>
    <p:bodyStyle>
      <a:lvl1pPr marL="342900" indent="-342900" algn="l" rtl="0" eaLnBrk="0" fontAlgn="base" hangingPunct="0">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SzPct val="70000"/>
        <a:buFont typeface="Wingdings" pitchFamily="2" charset="2"/>
        <a:buChar char="l"/>
        <a:defRPr sz="2600">
          <a:solidFill>
            <a:schemeClr val="tx1"/>
          </a:solidFill>
          <a:latin typeface="+mn-lt"/>
        </a:defRPr>
      </a:lvl2pPr>
      <a:lvl3pPr marL="987425" indent="-293688" algn="l" rtl="0" eaLnBrk="0" fontAlgn="base" hangingPunct="0">
        <a:spcBef>
          <a:spcPct val="20000"/>
        </a:spcBef>
        <a:spcAft>
          <a:spcPct val="0"/>
        </a:spcAft>
        <a:buClr>
          <a:schemeClr val="accent1"/>
        </a:buClr>
        <a:buSzPct val="70000"/>
        <a:buFont typeface="Wingdings" pitchFamily="2" charset="2"/>
        <a:buChar char="l"/>
        <a:defRPr sz="2300">
          <a:solidFill>
            <a:schemeClr val="tx1"/>
          </a:solidFill>
          <a:latin typeface="+mn-lt"/>
        </a:defRPr>
      </a:lvl3pPr>
      <a:lvl4pPr marL="1281113" indent="-292100" algn="l" rtl="0" eaLnBrk="0" fontAlgn="base" hangingPunct="0">
        <a:spcBef>
          <a:spcPct val="20000"/>
        </a:spcBef>
        <a:spcAft>
          <a:spcPct val="0"/>
        </a:spcAft>
        <a:buClr>
          <a:schemeClr val="tx2"/>
        </a:buClr>
        <a:buSzPct val="75000"/>
        <a:buFont typeface="Wingdings" pitchFamily="2" charset="2"/>
        <a:buChar char="§"/>
        <a:defRPr sz="2000">
          <a:solidFill>
            <a:schemeClr val="tx1"/>
          </a:solidFill>
          <a:latin typeface="+mn-lt"/>
        </a:defRPr>
      </a:lvl4pPr>
      <a:lvl5pPr marL="1598613" indent="-315913" algn="l" rtl="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mn-lt"/>
        </a:defRPr>
      </a:lvl5pPr>
      <a:lvl6pPr marL="20558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4.xml"/><Relationship Id="rId5" Type="http://schemas.openxmlformats.org/officeDocument/2006/relationships/image" Target="../media/image11.emf"/><Relationship Id="rId4" Type="http://schemas.openxmlformats.org/officeDocument/2006/relationships/image" Target="../media/image10.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ctrTitle"/>
          </p:nvPr>
        </p:nvSpPr>
        <p:spPr>
          <a:xfrm>
            <a:off x="142875" y="785813"/>
            <a:ext cx="7185025" cy="1528762"/>
          </a:xfrm>
        </p:spPr>
        <p:txBody>
          <a:bodyPr/>
          <a:lstStyle/>
          <a:p>
            <a:pPr algn="ctr"/>
            <a:r>
              <a:rPr lang="en-US" sz="4400" smtClean="0"/>
              <a:t>CÓDIGO GENÉTICO Y SÍNTESIS DE PROTEÍNAS</a:t>
            </a:r>
          </a:p>
        </p:txBody>
      </p:sp>
      <p:sp>
        <p:nvSpPr>
          <p:cNvPr id="3075" name="Subtitle 2"/>
          <p:cNvSpPr>
            <a:spLocks noGrp="1"/>
          </p:cNvSpPr>
          <p:nvPr>
            <p:ph type="subTitle" idx="1"/>
          </p:nvPr>
        </p:nvSpPr>
        <p:spPr/>
        <p:txBody>
          <a:bodyPr/>
          <a:lstStyle/>
          <a:p>
            <a:endParaRPr lang="en-US" smtClean="0"/>
          </a:p>
        </p:txBody>
      </p:sp>
      <p:pic>
        <p:nvPicPr>
          <p:cNvPr id="3076" name="Picture 4" descr="genoma"/>
          <p:cNvPicPr>
            <a:picLocks noChangeAspect="1" noChangeArrowheads="1"/>
          </p:cNvPicPr>
          <p:nvPr/>
        </p:nvPicPr>
        <p:blipFill>
          <a:blip r:embed="rId2"/>
          <a:srcRect/>
          <a:stretch>
            <a:fillRect/>
          </a:stretch>
        </p:blipFill>
        <p:spPr bwMode="auto">
          <a:xfrm>
            <a:off x="1571625" y="2857500"/>
            <a:ext cx="4786313" cy="3670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5" name="Rectangle 5"/>
          <p:cNvSpPr>
            <a:spLocks noGrp="1" noChangeArrowheads="1"/>
          </p:cNvSpPr>
          <p:nvPr>
            <p:ph type="body" sz="half" idx="1"/>
          </p:nvPr>
        </p:nvSpPr>
        <p:spPr>
          <a:xfrm>
            <a:off x="179388" y="836613"/>
            <a:ext cx="4321175" cy="5616575"/>
          </a:xfrm>
        </p:spPr>
        <p:txBody>
          <a:bodyPr/>
          <a:lstStyle/>
          <a:p>
            <a:r>
              <a:rPr lang="es-EC" sz="1900" smtClean="0"/>
              <a:t>De igual manera que las miles de combinaciones de palabras para expresar ideas en un alfabeto, las combinaciones de las bases nitrogenadas componen el “alfabeto” del ADN.</a:t>
            </a:r>
          </a:p>
          <a:p>
            <a:endParaRPr lang="es-EC" sz="1900" smtClean="0"/>
          </a:p>
          <a:p>
            <a:r>
              <a:rPr lang="es-EC" sz="1900" smtClean="0"/>
              <a:t>Una molécula de ADN puede estar formada de miles de nucleótidos, cada uno de ellos con una de las bases.</a:t>
            </a:r>
          </a:p>
          <a:p>
            <a:endParaRPr lang="es-EC" sz="1900" smtClean="0"/>
          </a:p>
          <a:p>
            <a:r>
              <a:rPr lang="es-EC" sz="1900" smtClean="0"/>
              <a:t>El </a:t>
            </a:r>
            <a:r>
              <a:rPr lang="es-EC" sz="1900" b="1" smtClean="0"/>
              <a:t>código genético</a:t>
            </a:r>
            <a:r>
              <a:rPr lang="es-EC" sz="1900" smtClean="0"/>
              <a:t> lo componen “palabras” de tres letras formadas por las bases. (AGC, CGT, sucesivamente) obteniendo 64 grupos o “palabras” diferentes.</a:t>
            </a:r>
            <a:endParaRPr lang="es-ES" sz="1900" smtClean="0"/>
          </a:p>
        </p:txBody>
      </p:sp>
      <p:sp>
        <p:nvSpPr>
          <p:cNvPr id="35846" name="Rectangle 6"/>
          <p:cNvSpPr>
            <a:spLocks noGrp="1" noChangeArrowheads="1"/>
          </p:cNvSpPr>
          <p:nvPr>
            <p:ph type="body" sz="half" idx="2"/>
          </p:nvPr>
        </p:nvSpPr>
        <p:spPr>
          <a:xfrm>
            <a:off x="4606925" y="1700213"/>
            <a:ext cx="4286250" cy="4824412"/>
          </a:xfrm>
        </p:spPr>
        <p:txBody>
          <a:bodyPr/>
          <a:lstStyle/>
          <a:p>
            <a:r>
              <a:rPr lang="es-EC" sz="1900" smtClean="0"/>
              <a:t>Las 64 combinaciones son suficiente para codificar los 20 aminoácidos diferentes.</a:t>
            </a:r>
          </a:p>
          <a:p>
            <a:endParaRPr lang="es-EC" sz="1900" smtClean="0"/>
          </a:p>
          <a:p>
            <a:r>
              <a:rPr lang="es-EC" sz="1900" smtClean="0"/>
              <a:t>Las sucesiones de tres bases de nucleótidos en el ADN se llaman “</a:t>
            </a:r>
            <a:r>
              <a:rPr lang="es-EC" sz="1900" b="1" smtClean="0"/>
              <a:t>tripletas</a:t>
            </a:r>
            <a:r>
              <a:rPr lang="es-EC" sz="1900" smtClean="0"/>
              <a:t>”.</a:t>
            </a:r>
          </a:p>
          <a:p>
            <a:endParaRPr lang="es-EC" sz="1900" smtClean="0"/>
          </a:p>
          <a:p>
            <a:r>
              <a:rPr lang="es-EC" sz="1900" smtClean="0"/>
              <a:t>Cada tripleta del ADN codifica solo para un tipo de aminoácido.</a:t>
            </a:r>
          </a:p>
          <a:p>
            <a:endParaRPr lang="es-EC" sz="1900" smtClean="0"/>
          </a:p>
          <a:p>
            <a:r>
              <a:rPr lang="es-EC" sz="1900" smtClean="0"/>
              <a:t>La disposición de las bases de la molécula de ADN codifica para la sucesión de aminoácidos que forman una proteína en particular.</a:t>
            </a:r>
            <a:endParaRPr lang="es-ES" sz="190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Content Placeholder 2"/>
          <p:cNvSpPr>
            <a:spLocks noGrp="1"/>
          </p:cNvSpPr>
          <p:nvPr>
            <p:ph sz="half" idx="1"/>
          </p:nvPr>
        </p:nvSpPr>
        <p:spPr>
          <a:xfrm>
            <a:off x="357188" y="1000125"/>
            <a:ext cx="4214812" cy="5429250"/>
          </a:xfrm>
        </p:spPr>
        <p:txBody>
          <a:bodyPr/>
          <a:lstStyle/>
          <a:p>
            <a:r>
              <a:rPr lang="es-EC" sz="2000" smtClean="0"/>
              <a:t>El </a:t>
            </a:r>
            <a:r>
              <a:rPr lang="es-EC" sz="2000" b="1" smtClean="0"/>
              <a:t>ARN</a:t>
            </a:r>
            <a:r>
              <a:rPr lang="es-EC" sz="2000" smtClean="0"/>
              <a:t> es un ácido nucleico que se compone de </a:t>
            </a:r>
            <a:r>
              <a:rPr lang="es-EC" sz="2000" b="1" smtClean="0"/>
              <a:t>una</a:t>
            </a:r>
            <a:r>
              <a:rPr lang="es-EC" sz="2000" smtClean="0"/>
              <a:t> sola cadena de nucleótidos, a diferencia del ADN que se compone de dos.</a:t>
            </a:r>
          </a:p>
          <a:p>
            <a:endParaRPr lang="es-EC" sz="2000" smtClean="0"/>
          </a:p>
          <a:p>
            <a:r>
              <a:rPr lang="es-EC" sz="2000" smtClean="0"/>
              <a:t>El azúcar en el ARN es la </a:t>
            </a:r>
            <a:r>
              <a:rPr lang="es-EC" sz="2000" b="1" smtClean="0"/>
              <a:t>ribosa</a:t>
            </a:r>
            <a:r>
              <a:rPr lang="es-EC" sz="2000" smtClean="0"/>
              <a:t>, que es ligeramente distinta a la </a:t>
            </a:r>
            <a:r>
              <a:rPr lang="es-EC" sz="2000" b="1" smtClean="0"/>
              <a:t>desoxirribosa</a:t>
            </a:r>
            <a:r>
              <a:rPr lang="es-EC" sz="2000" smtClean="0"/>
              <a:t> del ADN.</a:t>
            </a:r>
          </a:p>
          <a:p>
            <a:endParaRPr lang="es-EC" sz="2000" smtClean="0"/>
          </a:p>
          <a:p>
            <a:r>
              <a:rPr lang="es-EC" sz="2000" smtClean="0"/>
              <a:t>La diferencia entre el ARN y ADN es el tipo de bases  en los nucleótidos.  En vez de la base timina en el ADN, el ARN tiene la base </a:t>
            </a:r>
            <a:r>
              <a:rPr lang="es-EC" sz="2000" b="1" smtClean="0"/>
              <a:t>uracilo </a:t>
            </a:r>
            <a:r>
              <a:rPr lang="es-EC" sz="2000" smtClean="0"/>
              <a:t>(U), que forma enlaces solo con la adenina.</a:t>
            </a:r>
          </a:p>
        </p:txBody>
      </p:sp>
      <p:sp>
        <p:nvSpPr>
          <p:cNvPr id="4" name="Content Placeholder 3"/>
          <p:cNvSpPr>
            <a:spLocks noGrp="1"/>
          </p:cNvSpPr>
          <p:nvPr>
            <p:ph sz="half" idx="2"/>
          </p:nvPr>
        </p:nvSpPr>
        <p:spPr>
          <a:xfrm>
            <a:off x="4643438" y="2143125"/>
            <a:ext cx="4038600" cy="3924300"/>
          </a:xfrm>
        </p:spPr>
        <p:txBody>
          <a:bodyPr/>
          <a:lstStyle/>
          <a:p>
            <a:r>
              <a:rPr lang="es-EC" sz="2000" smtClean="0"/>
              <a:t>En las células encontramos tres tipos de ARN:</a:t>
            </a:r>
          </a:p>
          <a:p>
            <a:endParaRPr lang="es-EC" sz="2000" smtClean="0"/>
          </a:p>
          <a:p>
            <a:pPr>
              <a:buFont typeface="Arial" charset="0"/>
              <a:buAutoNum type="arabicPeriod"/>
            </a:pPr>
            <a:r>
              <a:rPr lang="es-EC" sz="2000" smtClean="0"/>
              <a:t>El </a:t>
            </a:r>
            <a:r>
              <a:rPr lang="es-EC" sz="2000" b="1" smtClean="0"/>
              <a:t>ARN mensajero </a:t>
            </a:r>
            <a:r>
              <a:rPr lang="es-EC" sz="2000" smtClean="0"/>
              <a:t>o </a:t>
            </a:r>
            <a:r>
              <a:rPr lang="es-EC" sz="2000" b="1" smtClean="0"/>
              <a:t>ARNm</a:t>
            </a:r>
            <a:r>
              <a:rPr lang="es-EC" sz="2000" smtClean="0"/>
              <a:t> lleva las instrucciones para hacer una proteína en particular, desde el ADN en el núcleo hasta los ribosomas. Las moléculas de ARNm se disponen según el código contenido en el ADN.</a:t>
            </a:r>
          </a:p>
          <a:p>
            <a:pPr>
              <a:buFont typeface="Arial" charset="0"/>
              <a:buAutoNum type="arabicPeriod"/>
            </a:pPr>
            <a:endParaRPr lang="es-EC" sz="2000" b="1"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Content Placeholder 2"/>
          <p:cNvSpPr>
            <a:spLocks noGrp="1"/>
          </p:cNvSpPr>
          <p:nvPr>
            <p:ph sz="half" idx="1"/>
          </p:nvPr>
        </p:nvSpPr>
        <p:spPr>
          <a:xfrm>
            <a:off x="357188" y="857250"/>
            <a:ext cx="4038600" cy="5357813"/>
          </a:xfrm>
        </p:spPr>
        <p:txBody>
          <a:bodyPr/>
          <a:lstStyle/>
          <a:p>
            <a:pPr marL="457200" indent="-457200">
              <a:buFont typeface="Arial" charset="0"/>
              <a:buAutoNum type="arabicPeriod" startAt="2"/>
            </a:pPr>
            <a:r>
              <a:rPr lang="es-EC" sz="2000" smtClean="0"/>
              <a:t>El </a:t>
            </a:r>
            <a:r>
              <a:rPr lang="es-EC" sz="2000" b="1" smtClean="0"/>
              <a:t>ARN de transferencia </a:t>
            </a:r>
            <a:r>
              <a:rPr lang="es-EC" sz="2000" smtClean="0"/>
              <a:t>o </a:t>
            </a:r>
            <a:r>
              <a:rPr lang="es-EC" sz="2000" b="1" smtClean="0"/>
              <a:t>ARNt</a:t>
            </a:r>
            <a:r>
              <a:rPr lang="es-EC" sz="2000" smtClean="0"/>
              <a:t>.- lleva los aminoácidos a los ribosomas.   El ARNt se encuentra en el citoplasma de las células.</a:t>
            </a:r>
          </a:p>
          <a:p>
            <a:pPr marL="457200" indent="-457200">
              <a:buFont typeface="Arial" charset="0"/>
              <a:buAutoNum type="arabicPeriod" startAt="2"/>
            </a:pPr>
            <a:endParaRPr lang="es-EC" sz="2000" smtClean="0"/>
          </a:p>
          <a:p>
            <a:pPr marL="457200" indent="-457200">
              <a:buFont typeface="Arial" charset="0"/>
              <a:buAutoNum type="arabicPeriod" startAt="2"/>
            </a:pPr>
            <a:r>
              <a:rPr lang="es-EC" sz="2000" smtClean="0"/>
              <a:t>El </a:t>
            </a:r>
            <a:r>
              <a:rPr lang="es-EC" sz="2000" b="1" smtClean="0"/>
              <a:t>ARN ribosomal </a:t>
            </a:r>
            <a:r>
              <a:rPr lang="es-EC" sz="2000" smtClean="0"/>
              <a:t>o </a:t>
            </a:r>
            <a:r>
              <a:rPr lang="es-EC" sz="2000" b="1" smtClean="0"/>
              <a:t>ARNr</a:t>
            </a:r>
            <a:r>
              <a:rPr lang="es-EC" sz="2000" smtClean="0"/>
              <a:t>, es una de las sustancias químicas de las que están compuestos los ribosomas.</a:t>
            </a:r>
          </a:p>
          <a:p>
            <a:pPr marL="457200" indent="-457200">
              <a:buFont typeface="Arial" charset="0"/>
              <a:buAutoNum type="arabicPeriod" startAt="2"/>
            </a:pPr>
            <a:endParaRPr lang="es-EC" sz="2000" smtClean="0"/>
          </a:p>
          <a:p>
            <a:pPr marL="457200" indent="-457200"/>
            <a:r>
              <a:rPr lang="es-EC" sz="2000" smtClean="0"/>
              <a:t>El ADN en el núcleo contiene instrucciones para hacer miles de proteínas diferentes.  El ADN </a:t>
            </a:r>
            <a:r>
              <a:rPr lang="es-EC" sz="2000" b="1" smtClean="0"/>
              <a:t>no puede </a:t>
            </a:r>
            <a:r>
              <a:rPr lang="es-EC" sz="2000" smtClean="0"/>
              <a:t>salir del núcleo.</a:t>
            </a:r>
          </a:p>
        </p:txBody>
      </p:sp>
      <p:sp>
        <p:nvSpPr>
          <p:cNvPr id="14339" name="Content Placeholder 3"/>
          <p:cNvSpPr>
            <a:spLocks noGrp="1"/>
          </p:cNvSpPr>
          <p:nvPr>
            <p:ph sz="half" idx="2"/>
          </p:nvPr>
        </p:nvSpPr>
        <p:spPr>
          <a:xfrm>
            <a:off x="4572000" y="1714500"/>
            <a:ext cx="4357688" cy="4857750"/>
          </a:xfrm>
        </p:spPr>
        <p:txBody>
          <a:bodyPr/>
          <a:lstStyle/>
          <a:p>
            <a:r>
              <a:rPr lang="es-EC" sz="2000" smtClean="0"/>
              <a:t>Cuando se necesita cierta proteína , se forma el ARNm, de la información que hay en el ADN.</a:t>
            </a:r>
          </a:p>
          <a:p>
            <a:endParaRPr lang="es-EC" sz="2000" smtClean="0"/>
          </a:p>
          <a:p>
            <a:r>
              <a:rPr lang="es-EC" sz="2000" smtClean="0"/>
              <a:t>El proceso de producir  ARNm, a partir de las instrucciones del ADN, se llama </a:t>
            </a:r>
            <a:r>
              <a:rPr lang="es-EC" sz="2000" b="1" smtClean="0"/>
              <a:t>transcripción</a:t>
            </a:r>
            <a:r>
              <a:rPr lang="en-US" sz="2000" smtClean="0"/>
              <a:t>.</a:t>
            </a:r>
          </a:p>
        </p:txBody>
      </p:sp>
      <p:pic>
        <p:nvPicPr>
          <p:cNvPr id="14340" name="Picture 5" descr="tipos de ARN.jpg"/>
          <p:cNvPicPr>
            <a:picLocks noChangeAspect="1"/>
          </p:cNvPicPr>
          <p:nvPr/>
        </p:nvPicPr>
        <p:blipFill>
          <a:blip r:embed="rId2"/>
          <a:srcRect/>
          <a:stretch>
            <a:fillRect/>
          </a:stretch>
        </p:blipFill>
        <p:spPr bwMode="auto">
          <a:xfrm>
            <a:off x="4572000" y="4429125"/>
            <a:ext cx="4384675" cy="22145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85750" y="500063"/>
            <a:ext cx="4210050" cy="5857875"/>
          </a:xfrm>
        </p:spPr>
        <p:txBody>
          <a:bodyPr/>
          <a:lstStyle/>
          <a:p>
            <a:pPr>
              <a:buFont typeface="Wingdings" pitchFamily="2" charset="2"/>
              <a:buNone/>
            </a:pPr>
            <a:r>
              <a:rPr lang="es-EC" sz="1800" b="1" smtClean="0"/>
              <a:t>Pasos para la transcripción:</a:t>
            </a:r>
          </a:p>
          <a:p>
            <a:pPr>
              <a:buFont typeface="Arial" charset="0"/>
              <a:buAutoNum type="arabicPeriod"/>
            </a:pPr>
            <a:r>
              <a:rPr lang="es-EC" sz="1800" smtClean="0"/>
              <a:t>La porción de ADN que contiene el código para la proteína que se necesita se desdobla y se separa, exponiendo las bases.  Proceso similar a la replicación del ADN.</a:t>
            </a:r>
          </a:p>
          <a:p>
            <a:pPr>
              <a:buFont typeface="Arial" charset="0"/>
              <a:buAutoNum type="arabicPeriod"/>
            </a:pPr>
            <a:endParaRPr lang="es-EC" sz="1800" smtClean="0"/>
          </a:p>
          <a:p>
            <a:pPr>
              <a:buFont typeface="Arial" charset="0"/>
              <a:buAutoNum type="arabicPeriod"/>
            </a:pPr>
            <a:r>
              <a:rPr lang="es-EC" sz="1800" smtClean="0"/>
              <a:t>Los nucleótidos de ARN libres que están en el núcleo, se parean con las bases expuestas del ADN.  El </a:t>
            </a:r>
            <a:r>
              <a:rPr lang="es-EC" sz="1800" b="1" smtClean="0"/>
              <a:t>uracilo</a:t>
            </a:r>
            <a:r>
              <a:rPr lang="es-EC" sz="1800" smtClean="0"/>
              <a:t> se parea con la </a:t>
            </a:r>
            <a:r>
              <a:rPr lang="es-EC" sz="1800" b="1" smtClean="0"/>
              <a:t>adenina </a:t>
            </a:r>
            <a:r>
              <a:rPr lang="es-EC" sz="1800" smtClean="0"/>
              <a:t>.  Como resultado de las tripletas del ADN, se forman tripletas complementarias en la molécula de ARNm.</a:t>
            </a:r>
          </a:p>
          <a:p>
            <a:pPr>
              <a:buFont typeface="Arial" charset="0"/>
              <a:buAutoNum type="arabicPeriod"/>
            </a:pPr>
            <a:endParaRPr lang="es-EC" sz="1800" smtClean="0"/>
          </a:p>
          <a:p>
            <a:pPr>
              <a:buFont typeface="Wingdings" pitchFamily="2" charset="2"/>
              <a:buChar char="Ø"/>
            </a:pPr>
            <a:r>
              <a:rPr lang="es-EC" sz="1800" smtClean="0"/>
              <a:t>La sucesión de tres bases de nucleótidos en una molécula de ARNm se llama </a:t>
            </a:r>
            <a:r>
              <a:rPr lang="es-EC" sz="1800" b="1" smtClean="0"/>
              <a:t>codón</a:t>
            </a:r>
            <a:r>
              <a:rPr lang="es-EC" sz="1800" smtClean="0"/>
              <a:t>.</a:t>
            </a:r>
          </a:p>
          <a:p>
            <a:pPr>
              <a:buFont typeface="Arial" charset="0"/>
              <a:buAutoNum type="arabicPeriod"/>
            </a:pPr>
            <a:endParaRPr lang="es-EC" sz="1800" smtClean="0"/>
          </a:p>
        </p:txBody>
      </p:sp>
      <p:sp>
        <p:nvSpPr>
          <p:cNvPr id="15363" name="Content Placeholder 3"/>
          <p:cNvSpPr>
            <a:spLocks noGrp="1"/>
          </p:cNvSpPr>
          <p:nvPr>
            <p:ph sz="half" idx="2"/>
          </p:nvPr>
        </p:nvSpPr>
        <p:spPr>
          <a:xfrm>
            <a:off x="4643438" y="285750"/>
            <a:ext cx="4281487" cy="6429375"/>
          </a:xfrm>
        </p:spPr>
        <p:txBody>
          <a:bodyPr/>
          <a:lstStyle/>
          <a:p>
            <a:pPr>
              <a:buFont typeface="Wingdings" pitchFamily="2" charset="2"/>
              <a:buChar char="v"/>
            </a:pPr>
            <a:endParaRPr lang="es-EC" sz="1800" smtClean="0"/>
          </a:p>
          <a:p>
            <a:pPr>
              <a:buFont typeface="Wingdings" pitchFamily="2" charset="2"/>
              <a:buChar char="v"/>
            </a:pPr>
            <a:endParaRPr lang="es-EC" sz="1800" smtClean="0"/>
          </a:p>
          <a:p>
            <a:pPr>
              <a:buFont typeface="Wingdings" pitchFamily="2" charset="2"/>
              <a:buChar char="v"/>
            </a:pPr>
            <a:endParaRPr lang="es-EC" sz="1800" smtClean="0"/>
          </a:p>
          <a:p>
            <a:pPr>
              <a:buFont typeface="Wingdings" pitchFamily="2" charset="2"/>
              <a:buChar char="v"/>
            </a:pPr>
            <a:endParaRPr lang="es-EC" sz="1800" smtClean="0"/>
          </a:p>
          <a:p>
            <a:pPr>
              <a:buFont typeface="Wingdings" pitchFamily="2" charset="2"/>
              <a:buChar char="v"/>
            </a:pPr>
            <a:endParaRPr lang="es-EC" sz="1800" smtClean="0"/>
          </a:p>
          <a:p>
            <a:pPr>
              <a:buFont typeface="Wingdings" pitchFamily="2" charset="2"/>
              <a:buChar char="v"/>
            </a:pPr>
            <a:endParaRPr lang="es-EC" sz="1800" smtClean="0"/>
          </a:p>
          <a:p>
            <a:pPr>
              <a:buFont typeface="Wingdings" pitchFamily="2" charset="2"/>
              <a:buNone/>
            </a:pPr>
            <a:endParaRPr lang="es-EC" sz="1800" smtClean="0"/>
          </a:p>
          <a:p>
            <a:pPr>
              <a:buFont typeface="Wingdings" pitchFamily="2" charset="2"/>
              <a:buNone/>
            </a:pPr>
            <a:endParaRPr lang="es-EC" sz="1800" smtClean="0"/>
          </a:p>
          <a:p>
            <a:pPr>
              <a:buFont typeface="Wingdings" pitchFamily="2" charset="2"/>
              <a:buNone/>
            </a:pPr>
            <a:endParaRPr lang="es-EC" sz="1800" smtClean="0"/>
          </a:p>
          <a:p>
            <a:pPr>
              <a:buFont typeface="Wingdings" pitchFamily="2" charset="2"/>
              <a:buNone/>
            </a:pPr>
            <a:endParaRPr lang="es-EC" sz="1800" smtClean="0"/>
          </a:p>
          <a:p>
            <a:pPr>
              <a:buFont typeface="Arial" charset="0"/>
              <a:buAutoNum type="arabicPeriod" startAt="3"/>
            </a:pPr>
            <a:r>
              <a:rPr lang="es-EC" sz="1800" smtClean="0"/>
              <a:t>La molécula de ARNm se completa por la formación de enlaces entre los nucleótidos del ARN.  La molécula de ARNm se separa de las molécula de ADN.  La molécula completa de ARNm, que lleva un código para hacer un solo tipo de proteína, sale del núcleo, pasa por la membrana nuclear y se dirige a los ribosomas del citoplasma.</a:t>
            </a:r>
          </a:p>
          <a:p>
            <a:pPr>
              <a:buFont typeface="Wingdings" pitchFamily="2" charset="2"/>
              <a:buChar char="v"/>
            </a:pPr>
            <a:endParaRPr lang="es-EC" sz="1800" smtClean="0"/>
          </a:p>
          <a:p>
            <a:pPr>
              <a:buFont typeface="Wingdings" pitchFamily="2" charset="2"/>
              <a:buChar char="v"/>
            </a:pPr>
            <a:endParaRPr lang="es-EC" sz="1800" smtClean="0"/>
          </a:p>
        </p:txBody>
      </p:sp>
      <p:pic>
        <p:nvPicPr>
          <p:cNvPr id="15364" name="Picture 5" descr="CODON.png"/>
          <p:cNvPicPr>
            <a:picLocks noChangeAspect="1"/>
          </p:cNvPicPr>
          <p:nvPr/>
        </p:nvPicPr>
        <p:blipFill>
          <a:blip r:embed="rId2"/>
          <a:srcRect/>
          <a:stretch>
            <a:fillRect/>
          </a:stretch>
        </p:blipFill>
        <p:spPr bwMode="auto">
          <a:xfrm>
            <a:off x="5643563" y="357188"/>
            <a:ext cx="1857375" cy="3143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92" name="Picture 8" descr="Imagen1"/>
          <p:cNvPicPr>
            <a:picLocks noChangeAspect="1" noChangeArrowheads="1"/>
          </p:cNvPicPr>
          <p:nvPr/>
        </p:nvPicPr>
        <p:blipFill>
          <a:blip r:embed="rId2"/>
          <a:srcRect/>
          <a:stretch>
            <a:fillRect/>
          </a:stretch>
        </p:blipFill>
        <p:spPr bwMode="auto">
          <a:xfrm>
            <a:off x="468313" y="1125538"/>
            <a:ext cx="3529012" cy="2422525"/>
          </a:xfrm>
          <a:prstGeom prst="rect">
            <a:avLst/>
          </a:prstGeom>
          <a:noFill/>
        </p:spPr>
      </p:pic>
      <p:pic>
        <p:nvPicPr>
          <p:cNvPr id="16393" name="Picture 9" descr="Imagen2"/>
          <p:cNvPicPr>
            <a:picLocks noChangeAspect="1" noChangeArrowheads="1"/>
          </p:cNvPicPr>
          <p:nvPr/>
        </p:nvPicPr>
        <p:blipFill>
          <a:blip r:embed="rId3"/>
          <a:srcRect/>
          <a:stretch>
            <a:fillRect/>
          </a:stretch>
        </p:blipFill>
        <p:spPr bwMode="auto">
          <a:xfrm>
            <a:off x="900113" y="3716338"/>
            <a:ext cx="3529012" cy="2411412"/>
          </a:xfrm>
          <a:prstGeom prst="rect">
            <a:avLst/>
          </a:prstGeom>
          <a:noFill/>
        </p:spPr>
      </p:pic>
      <p:pic>
        <p:nvPicPr>
          <p:cNvPr id="16394" name="Picture 10" descr="Imagen3"/>
          <p:cNvPicPr>
            <a:picLocks noChangeAspect="1" noChangeArrowheads="1"/>
          </p:cNvPicPr>
          <p:nvPr/>
        </p:nvPicPr>
        <p:blipFill>
          <a:blip r:embed="rId4"/>
          <a:srcRect/>
          <a:stretch>
            <a:fillRect/>
          </a:stretch>
        </p:blipFill>
        <p:spPr bwMode="auto">
          <a:xfrm>
            <a:off x="4643438" y="1700213"/>
            <a:ext cx="3527425" cy="2449512"/>
          </a:xfrm>
          <a:prstGeom prst="rect">
            <a:avLst/>
          </a:prstGeom>
          <a:noFill/>
        </p:spPr>
      </p:pic>
      <p:pic>
        <p:nvPicPr>
          <p:cNvPr id="16395" name="Picture 11" descr="Imagen4"/>
          <p:cNvPicPr>
            <a:picLocks noChangeAspect="1" noChangeArrowheads="1"/>
          </p:cNvPicPr>
          <p:nvPr/>
        </p:nvPicPr>
        <p:blipFill>
          <a:blip r:embed="rId5"/>
          <a:srcRect/>
          <a:stretch>
            <a:fillRect/>
          </a:stretch>
        </p:blipFill>
        <p:spPr bwMode="auto">
          <a:xfrm>
            <a:off x="5003800" y="4221163"/>
            <a:ext cx="3529013" cy="2447925"/>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4"/>
          <p:cNvSpPr>
            <a:spLocks noGrp="1"/>
          </p:cNvSpPr>
          <p:nvPr>
            <p:ph type="title"/>
          </p:nvPr>
        </p:nvSpPr>
        <p:spPr>
          <a:xfrm>
            <a:off x="827088" y="404813"/>
            <a:ext cx="7543800" cy="846137"/>
          </a:xfrm>
        </p:spPr>
        <p:txBody>
          <a:bodyPr/>
          <a:lstStyle/>
          <a:p>
            <a:pPr algn="ctr"/>
            <a:r>
              <a:rPr lang="en-US" sz="4000" b="0" smtClean="0"/>
              <a:t>La traducción</a:t>
            </a:r>
          </a:p>
        </p:txBody>
      </p:sp>
      <p:sp>
        <p:nvSpPr>
          <p:cNvPr id="17411" name="Content Placeholder 5"/>
          <p:cNvSpPr>
            <a:spLocks noGrp="1"/>
          </p:cNvSpPr>
          <p:nvPr>
            <p:ph idx="1"/>
          </p:nvPr>
        </p:nvSpPr>
        <p:spPr>
          <a:xfrm>
            <a:off x="214313" y="1714500"/>
            <a:ext cx="8786812" cy="4852988"/>
          </a:xfrm>
        </p:spPr>
        <p:txBody>
          <a:bodyPr/>
          <a:lstStyle/>
          <a:p>
            <a:r>
              <a:rPr lang="es-EC" sz="2000" smtClean="0"/>
              <a:t>El ensamblaje de una molécula de proteína de acuerdo con el código de una molécula de ARNm, se conoce  como </a:t>
            </a:r>
            <a:r>
              <a:rPr lang="es-EC" sz="2000" b="1" smtClean="0"/>
              <a:t>traducción</a:t>
            </a:r>
            <a:r>
              <a:rPr lang="es-EC" sz="2000" smtClean="0"/>
              <a:t>.</a:t>
            </a:r>
          </a:p>
          <a:p>
            <a:endParaRPr lang="es-EC" sz="2000" smtClean="0"/>
          </a:p>
          <a:p>
            <a:r>
              <a:rPr lang="es-EC" sz="2000" smtClean="0"/>
              <a:t>Se denomina traducción porque comprende el cambio del “lenguaje” de ácidos nucleicos (sucesión de nucleótidos) al “lenguaje” de las proteínas (sucesión de aminoácidos).</a:t>
            </a:r>
          </a:p>
          <a:p>
            <a:endParaRPr lang="es-EC" sz="2000" smtClean="0"/>
          </a:p>
          <a:p>
            <a:r>
              <a:rPr lang="es-EC" sz="2000" smtClean="0"/>
              <a:t>En el citoplasma, el ARNm se mueve hacia los ribosomas.  Para que se pueda sintetizar una molécula de proteína deben llegar los aminoácidos a los ribosomas. </a:t>
            </a:r>
          </a:p>
          <a:p>
            <a:endParaRPr lang="es-EC" sz="2000" smtClean="0"/>
          </a:p>
          <a:p>
            <a:r>
              <a:rPr lang="es-EC" sz="2000" smtClean="0"/>
              <a:t>Los aminoácidos que se necesitan están dispersos en el citoplasma.  Se encuentran los aminoácidos correctos y llegan al ARNm por el ARN de transferencia (ARNt)</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Content Placeholder 4"/>
          <p:cNvSpPr>
            <a:spLocks noGrp="1"/>
          </p:cNvSpPr>
          <p:nvPr>
            <p:ph sz="half" idx="1"/>
          </p:nvPr>
        </p:nvSpPr>
        <p:spPr>
          <a:xfrm>
            <a:off x="214313" y="1000125"/>
            <a:ext cx="4281487" cy="5214938"/>
          </a:xfrm>
        </p:spPr>
        <p:txBody>
          <a:bodyPr/>
          <a:lstStyle/>
          <a:p>
            <a:r>
              <a:rPr lang="es-EC" sz="2000" smtClean="0"/>
              <a:t>Las moléculas ARNt son más  cortas que las de ARNm y tienen forma de </a:t>
            </a:r>
            <a:r>
              <a:rPr lang="es-EC" sz="2000" b="1" smtClean="0"/>
              <a:t>trébol</a:t>
            </a:r>
            <a:r>
              <a:rPr lang="es-EC" sz="2000" smtClean="0"/>
              <a:t>.</a:t>
            </a:r>
          </a:p>
          <a:p>
            <a:endParaRPr lang="es-EC" sz="2000" smtClean="0"/>
          </a:p>
          <a:p>
            <a:r>
              <a:rPr lang="es-EC" sz="2000" smtClean="0"/>
              <a:t>En uno de los extremos de la molécula ARNt, hay un conjunto de bases llamada </a:t>
            </a:r>
            <a:r>
              <a:rPr lang="es-EC" sz="2000" b="1" smtClean="0"/>
              <a:t>anticodón</a:t>
            </a:r>
            <a:r>
              <a:rPr lang="es-EC" sz="2000" smtClean="0"/>
              <a:t>.</a:t>
            </a:r>
          </a:p>
          <a:p>
            <a:endParaRPr lang="es-EC" sz="2000" smtClean="0"/>
          </a:p>
          <a:p>
            <a:r>
              <a:rPr lang="es-EC" sz="2000" smtClean="0"/>
              <a:t>El lado opuesto del ARNt transporta un aminoácido.</a:t>
            </a:r>
          </a:p>
          <a:p>
            <a:endParaRPr lang="es-EC" sz="2000" smtClean="0"/>
          </a:p>
          <a:p>
            <a:r>
              <a:rPr lang="es-EC" sz="2000" smtClean="0"/>
              <a:t>Las bases de los anticodones del ARNt son complementarias a las bases de los codones del ARNm.</a:t>
            </a:r>
          </a:p>
        </p:txBody>
      </p:sp>
      <p:pic>
        <p:nvPicPr>
          <p:cNvPr id="18437" name="Picture 5" descr="ARN transferencia"/>
          <p:cNvPicPr>
            <a:picLocks noChangeAspect="1" noChangeArrowheads="1"/>
          </p:cNvPicPr>
          <p:nvPr>
            <p:ph sz="half" idx="4294967295"/>
          </p:nvPr>
        </p:nvPicPr>
        <p:blipFill>
          <a:blip r:embed="rId2"/>
          <a:srcRect/>
          <a:stretch>
            <a:fillRect/>
          </a:stretch>
        </p:blipFill>
        <p:spPr>
          <a:xfrm>
            <a:off x="5508625" y="1484313"/>
            <a:ext cx="2819400" cy="4762500"/>
          </a:xfr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79388" y="692150"/>
            <a:ext cx="4210050" cy="5448300"/>
          </a:xfrm>
        </p:spPr>
        <p:txBody>
          <a:bodyPr/>
          <a:lstStyle/>
          <a:p>
            <a:pPr>
              <a:buFont typeface="Wingdings" pitchFamily="2" charset="2"/>
              <a:buNone/>
            </a:pPr>
            <a:r>
              <a:rPr lang="en-US" sz="2000" b="1" smtClean="0"/>
              <a:t>Pasos para la traducción:</a:t>
            </a:r>
          </a:p>
          <a:p>
            <a:pPr>
              <a:buFont typeface="Arial" charset="0"/>
              <a:buAutoNum type="arabicPeriod"/>
            </a:pPr>
            <a:r>
              <a:rPr lang="en-US" sz="2000" smtClean="0"/>
              <a:t>Un extremo del ARNm se pega al ribosoma.</a:t>
            </a:r>
          </a:p>
          <a:p>
            <a:pPr>
              <a:buFont typeface="Arial" charset="0"/>
              <a:buAutoNum type="arabicPeriod"/>
            </a:pPr>
            <a:endParaRPr lang="en-US" sz="2000" smtClean="0"/>
          </a:p>
          <a:p>
            <a:pPr>
              <a:buFont typeface="Arial" charset="0"/>
              <a:buAutoNum type="arabicPeriod"/>
            </a:pPr>
            <a:r>
              <a:rPr lang="en-US" sz="2000" smtClean="0"/>
              <a:t>Las moléculas de ARNt que están en el citoplasma recogen ciertos aminoácidos.  Con los aminoácidos pegados, las moléculas de ARNt se mueven hacia el punto donde el ARNm está pegado al ribosoma.</a:t>
            </a:r>
          </a:p>
          <a:p>
            <a:pPr>
              <a:buFont typeface="Arial" charset="0"/>
              <a:buAutoNum type="arabicPeriod"/>
            </a:pPr>
            <a:endParaRPr lang="en-US" sz="2000" smtClean="0"/>
          </a:p>
          <a:p>
            <a:pPr>
              <a:buFont typeface="Arial" charset="0"/>
              <a:buAutoNum type="arabicPeriod"/>
            </a:pPr>
            <a:r>
              <a:rPr lang="en-US" sz="2000" smtClean="0"/>
              <a:t>Una molécula de ARNt con el anticodón correcto, se enlaza con el codón complementario den el ARNm.</a:t>
            </a:r>
          </a:p>
        </p:txBody>
      </p:sp>
      <p:sp>
        <p:nvSpPr>
          <p:cNvPr id="19459" name="Content Placeholder 3"/>
          <p:cNvSpPr>
            <a:spLocks noGrp="1"/>
          </p:cNvSpPr>
          <p:nvPr>
            <p:ph sz="half" idx="2"/>
          </p:nvPr>
        </p:nvSpPr>
        <p:spPr>
          <a:xfrm>
            <a:off x="4429125" y="1714500"/>
            <a:ext cx="4572000" cy="4929188"/>
          </a:xfrm>
        </p:spPr>
        <p:txBody>
          <a:bodyPr/>
          <a:lstStyle/>
          <a:p>
            <a:pPr marL="457200" indent="-457200">
              <a:buFont typeface="Arial" charset="0"/>
              <a:buAutoNum type="arabicPeriod" startAt="4"/>
            </a:pPr>
            <a:r>
              <a:rPr lang="es-EC" sz="2000" smtClean="0"/>
              <a:t>A medida que el ARNm se mueve a lo largo del ribosoma, el siguiente codón hace contacto con el ribosoma.  El siguiente ARNt se mueve a su posición con su aminoácido.                               Los aminoácidos adyacentes se enlazan por medio de un </a:t>
            </a:r>
            <a:r>
              <a:rPr lang="es-EC" sz="2000" b="1" smtClean="0"/>
              <a:t>enlace peptídico</a:t>
            </a:r>
            <a:r>
              <a:rPr lang="es-EC" sz="2000" smtClean="0"/>
              <a:t>.</a:t>
            </a:r>
          </a:p>
          <a:p>
            <a:pPr marL="457200" indent="-457200">
              <a:buFont typeface="Arial" charset="0"/>
              <a:buAutoNum type="arabicPeriod" startAt="4"/>
            </a:pPr>
            <a:endParaRPr lang="es-EC" sz="2000" smtClean="0"/>
          </a:p>
          <a:p>
            <a:pPr marL="457200" indent="-457200">
              <a:buFont typeface="Arial" charset="0"/>
              <a:buAutoNum type="arabicPeriod" startAt="4"/>
            </a:pPr>
            <a:r>
              <a:rPr lang="es-EC" sz="2000" smtClean="0"/>
              <a:t>Se desprende la primera molécula de ARNt . El siguiente codón se mueve a su posición y el siguiente aminoácido se coloca en su posición.</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Traduct"/>
          <p:cNvPicPr>
            <a:picLocks noChangeAspect="1" noChangeArrowheads="1"/>
          </p:cNvPicPr>
          <p:nvPr/>
        </p:nvPicPr>
        <p:blipFill>
          <a:blip r:embed="rId2"/>
          <a:srcRect/>
          <a:stretch>
            <a:fillRect/>
          </a:stretch>
        </p:blipFill>
        <p:spPr bwMode="auto">
          <a:xfrm>
            <a:off x="4716463" y="1700213"/>
            <a:ext cx="3455987" cy="2381250"/>
          </a:xfrm>
          <a:prstGeom prst="rect">
            <a:avLst/>
          </a:prstGeom>
          <a:noFill/>
          <a:ln w="9525">
            <a:noFill/>
            <a:miter lim="800000"/>
            <a:headEnd/>
            <a:tailEnd/>
          </a:ln>
        </p:spPr>
      </p:pic>
      <p:pic>
        <p:nvPicPr>
          <p:cNvPr id="20483" name="Picture 3" descr="ARNt+Aminoacids"/>
          <p:cNvPicPr>
            <a:picLocks noChangeAspect="1" noChangeArrowheads="1"/>
          </p:cNvPicPr>
          <p:nvPr/>
        </p:nvPicPr>
        <p:blipFill>
          <a:blip r:embed="rId3"/>
          <a:srcRect/>
          <a:stretch>
            <a:fillRect/>
          </a:stretch>
        </p:blipFill>
        <p:spPr bwMode="auto">
          <a:xfrm>
            <a:off x="900113" y="3716338"/>
            <a:ext cx="3527425" cy="2376487"/>
          </a:xfrm>
          <a:prstGeom prst="rect">
            <a:avLst/>
          </a:prstGeom>
          <a:noFill/>
          <a:ln w="9525">
            <a:noFill/>
            <a:miter lim="800000"/>
            <a:headEnd/>
            <a:tailEnd/>
          </a:ln>
        </p:spPr>
      </p:pic>
      <p:pic>
        <p:nvPicPr>
          <p:cNvPr id="20484" name="Picture 4" descr="ARNm+Ribosoma"/>
          <p:cNvPicPr>
            <a:picLocks noChangeAspect="1" noChangeArrowheads="1"/>
          </p:cNvPicPr>
          <p:nvPr/>
        </p:nvPicPr>
        <p:blipFill>
          <a:blip r:embed="rId4"/>
          <a:srcRect/>
          <a:stretch>
            <a:fillRect/>
          </a:stretch>
        </p:blipFill>
        <p:spPr bwMode="auto">
          <a:xfrm>
            <a:off x="539750" y="1196975"/>
            <a:ext cx="3527425" cy="2379663"/>
          </a:xfrm>
          <a:prstGeom prst="rect">
            <a:avLst/>
          </a:prstGeom>
          <a:noFill/>
          <a:ln w="9525">
            <a:noFill/>
            <a:miter lim="800000"/>
            <a:headEnd/>
            <a:tailEnd/>
          </a:ln>
        </p:spPr>
      </p:pic>
      <p:pic>
        <p:nvPicPr>
          <p:cNvPr id="20485" name="Picture 9" descr="InterruptPolipept"/>
          <p:cNvPicPr>
            <a:picLocks noChangeAspect="1" noChangeArrowheads="1"/>
          </p:cNvPicPr>
          <p:nvPr/>
        </p:nvPicPr>
        <p:blipFill>
          <a:blip r:embed="rId5"/>
          <a:srcRect/>
          <a:stretch>
            <a:fillRect/>
          </a:stretch>
        </p:blipFill>
        <p:spPr bwMode="auto">
          <a:xfrm>
            <a:off x="5148263" y="4221163"/>
            <a:ext cx="3455987" cy="23844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Content Placeholder 4"/>
          <p:cNvSpPr>
            <a:spLocks noGrp="1"/>
          </p:cNvSpPr>
          <p:nvPr>
            <p:ph sz="half" idx="1"/>
          </p:nvPr>
        </p:nvSpPr>
        <p:spPr>
          <a:xfrm>
            <a:off x="214313" y="642938"/>
            <a:ext cx="4286250" cy="5929312"/>
          </a:xfrm>
        </p:spPr>
        <p:txBody>
          <a:bodyPr/>
          <a:lstStyle/>
          <a:p>
            <a:r>
              <a:rPr lang="en-US" sz="2000" smtClean="0"/>
              <a:t>Los pasos 3 al 5 se repiten  hasta que se ha traducido el mensaje completo.                                      De esta manera se forma una cadena de aminoácidos.</a:t>
            </a:r>
          </a:p>
          <a:p>
            <a:endParaRPr lang="en-US" sz="2000" smtClean="0"/>
          </a:p>
          <a:p>
            <a:r>
              <a:rPr lang="en-US" sz="2000" smtClean="0"/>
              <a:t>Como una proteína es una cadena de aminoácidos, se construye entonces una proteína.</a:t>
            </a:r>
          </a:p>
        </p:txBody>
      </p:sp>
      <p:sp>
        <p:nvSpPr>
          <p:cNvPr id="21507" name="Content Placeholder 7"/>
          <p:cNvSpPr>
            <a:spLocks noGrp="1"/>
          </p:cNvSpPr>
          <p:nvPr>
            <p:ph sz="half" idx="2"/>
          </p:nvPr>
        </p:nvSpPr>
        <p:spPr>
          <a:xfrm>
            <a:off x="4648200" y="1719263"/>
            <a:ext cx="4038600" cy="3495675"/>
          </a:xfrm>
        </p:spPr>
        <p:txBody>
          <a:bodyPr/>
          <a:lstStyle/>
          <a:p>
            <a:r>
              <a:rPr lang="es-EC" sz="2000" smtClean="0"/>
              <a:t>En resumen, el ADN codifica para ARN mensajero, el ARN mensajero lleva la información necesaria para la síntesis de la proteína a los ribosomas, donde se hace la proteína.</a:t>
            </a:r>
          </a:p>
          <a:p>
            <a:endParaRPr lang="es-EC" sz="2000" smtClean="0"/>
          </a:p>
          <a:p>
            <a:pPr>
              <a:buFont typeface="Wingdings" pitchFamily="2" charset="2"/>
              <a:buNone/>
            </a:pPr>
            <a:endParaRPr lang="es-EC" sz="2400" b="1" smtClean="0"/>
          </a:p>
          <a:p>
            <a:pPr>
              <a:buFont typeface="Wingdings" pitchFamily="2" charset="2"/>
              <a:buNone/>
            </a:pPr>
            <a:r>
              <a:rPr lang="es-EC" sz="2400" b="1" smtClean="0"/>
              <a:t>Ecuación:</a:t>
            </a:r>
          </a:p>
          <a:p>
            <a:pPr>
              <a:buFont typeface="Wingdings" pitchFamily="2" charset="2"/>
              <a:buNone/>
            </a:pPr>
            <a:endParaRPr lang="en-US" sz="2000" b="1" smtClean="0"/>
          </a:p>
        </p:txBody>
      </p:sp>
      <p:sp>
        <p:nvSpPr>
          <p:cNvPr id="9" name="TextBox 8"/>
          <p:cNvSpPr txBox="1"/>
          <p:nvPr/>
        </p:nvSpPr>
        <p:spPr>
          <a:xfrm>
            <a:off x="4214813" y="5072063"/>
            <a:ext cx="4929187" cy="1311275"/>
          </a:xfrm>
          <a:prstGeom prst="rect">
            <a:avLst/>
          </a:prstGeom>
          <a:noFill/>
        </p:spPr>
        <p:txBody>
          <a:bodyPr>
            <a:spAutoFit/>
          </a:bodyPr>
          <a:lstStyle/>
          <a:p>
            <a:pPr>
              <a:defRPr/>
            </a:pPr>
            <a:endParaRPr lang="en-US" sz="2000" b="1" dirty="0"/>
          </a:p>
          <a:p>
            <a:pPr>
              <a:defRPr/>
            </a:pPr>
            <a:r>
              <a:rPr lang="en-US" sz="1400" dirty="0"/>
              <a:t>             </a:t>
            </a:r>
            <a:r>
              <a:rPr lang="en-US" sz="1400" dirty="0" err="1"/>
              <a:t>trasncripción</a:t>
            </a:r>
            <a:r>
              <a:rPr lang="en-US" sz="2000" b="1" dirty="0"/>
              <a:t>                </a:t>
            </a:r>
            <a:r>
              <a:rPr lang="en-US" sz="1400" dirty="0" err="1"/>
              <a:t>traducción</a:t>
            </a:r>
            <a:endParaRPr lang="en-US" sz="1400" dirty="0"/>
          </a:p>
          <a:p>
            <a:pPr>
              <a:defRPr/>
            </a:pPr>
            <a:r>
              <a:rPr lang="en-US" sz="2000" b="1" dirty="0"/>
              <a:t>ADN </a:t>
            </a:r>
            <a:r>
              <a:rPr lang="en-US" sz="2000" b="1" dirty="0">
                <a:solidFill>
                  <a:schemeClr val="tx2">
                    <a:lumMod val="60000"/>
                    <a:lumOff val="40000"/>
                  </a:schemeClr>
                </a:solidFill>
              </a:rPr>
              <a:t>               </a:t>
            </a:r>
            <a:r>
              <a:rPr lang="en-US" sz="2000" b="1" dirty="0"/>
              <a:t> </a:t>
            </a:r>
            <a:r>
              <a:rPr lang="en-US" sz="2000" b="1" dirty="0" err="1"/>
              <a:t>ARNm</a:t>
            </a:r>
            <a:r>
              <a:rPr lang="en-US" sz="2000" b="1" dirty="0"/>
              <a:t>                 </a:t>
            </a:r>
            <a:r>
              <a:rPr lang="en-US" sz="2000" b="1" dirty="0" err="1"/>
              <a:t>proteína</a:t>
            </a:r>
            <a:endParaRPr lang="en-US" sz="2000" b="1" dirty="0"/>
          </a:p>
          <a:p>
            <a:pPr>
              <a:defRPr/>
            </a:pPr>
            <a:endParaRPr lang="en-US" sz="2000" dirty="0"/>
          </a:p>
        </p:txBody>
      </p:sp>
      <p:cxnSp>
        <p:nvCxnSpPr>
          <p:cNvPr id="11" name="Straight Arrow Connector 10"/>
          <p:cNvCxnSpPr/>
          <p:nvPr/>
        </p:nvCxnSpPr>
        <p:spPr>
          <a:xfrm>
            <a:off x="4929188" y="5857875"/>
            <a:ext cx="1000125"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6948488" y="5876925"/>
            <a:ext cx="1000125"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21511" name="Picture 13" descr="Sintesis proteica 9.jpg"/>
          <p:cNvPicPr>
            <a:picLocks noChangeAspect="1"/>
          </p:cNvPicPr>
          <p:nvPr/>
        </p:nvPicPr>
        <p:blipFill>
          <a:blip r:embed="rId2"/>
          <a:srcRect/>
          <a:stretch>
            <a:fillRect/>
          </a:stretch>
        </p:blipFill>
        <p:spPr bwMode="auto">
          <a:xfrm>
            <a:off x="684213" y="4076700"/>
            <a:ext cx="3168650" cy="24415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457200" y="642938"/>
            <a:ext cx="7543800" cy="774700"/>
          </a:xfrm>
        </p:spPr>
        <p:txBody>
          <a:bodyPr/>
          <a:lstStyle/>
          <a:p>
            <a:pPr algn="ctr"/>
            <a:r>
              <a:rPr lang="en-US" sz="4000" b="0" smtClean="0"/>
              <a:t>Sumario</a:t>
            </a:r>
          </a:p>
        </p:txBody>
      </p:sp>
      <p:sp>
        <p:nvSpPr>
          <p:cNvPr id="3" name="Content Placeholder 2"/>
          <p:cNvSpPr>
            <a:spLocks noGrp="1"/>
          </p:cNvSpPr>
          <p:nvPr>
            <p:ph idx="1"/>
          </p:nvPr>
        </p:nvSpPr>
        <p:spPr>
          <a:xfrm>
            <a:off x="428625" y="2000250"/>
            <a:ext cx="8229600" cy="4071938"/>
          </a:xfrm>
        </p:spPr>
        <p:txBody>
          <a:bodyPr/>
          <a:lstStyle/>
          <a:p>
            <a:pPr marL="457200" indent="-457200" algn="just" eaLnBrk="1" hangingPunct="1">
              <a:lnSpc>
                <a:spcPct val="80000"/>
              </a:lnSpc>
              <a:buFont typeface="Arial" pitchFamily="34" charset="0"/>
              <a:buChar char="●"/>
              <a:defRPr/>
            </a:pPr>
            <a:r>
              <a:rPr lang="es-ES" sz="3200" dirty="0" smtClean="0"/>
              <a:t>Mitosis y meiosis</a:t>
            </a:r>
            <a:endParaRPr lang="es-ES" sz="3200" b="1" dirty="0" smtClean="0"/>
          </a:p>
          <a:p>
            <a:pPr marL="514350" indent="-514350" algn="just" eaLnBrk="1" hangingPunct="1">
              <a:lnSpc>
                <a:spcPct val="80000"/>
              </a:lnSpc>
              <a:buClr>
                <a:srgbClr val="002060"/>
              </a:buClr>
              <a:defRPr/>
            </a:pPr>
            <a:r>
              <a:rPr lang="es-ES" sz="3200" dirty="0" smtClean="0"/>
              <a:t>Código genético y síntesis de proteínas:</a:t>
            </a:r>
          </a:p>
          <a:p>
            <a:pPr marL="514350" indent="-514350" algn="just" eaLnBrk="1" hangingPunct="1">
              <a:lnSpc>
                <a:spcPct val="80000"/>
              </a:lnSpc>
              <a:buClr>
                <a:srgbClr val="002060"/>
              </a:buClr>
              <a:buFont typeface="+mj-lt"/>
              <a:buAutoNum type="arabicPeriod"/>
              <a:defRPr/>
            </a:pPr>
            <a:r>
              <a:rPr lang="es-ES" sz="3200" dirty="0" smtClean="0"/>
              <a:t>Concepto de gen </a:t>
            </a:r>
          </a:p>
          <a:p>
            <a:pPr marL="514350" indent="-514350" algn="just" eaLnBrk="1" hangingPunct="1">
              <a:lnSpc>
                <a:spcPct val="80000"/>
              </a:lnSpc>
              <a:buClr>
                <a:srgbClr val="002060"/>
              </a:buClr>
              <a:buFont typeface="+mj-lt"/>
              <a:buAutoNum type="arabicPeriod"/>
              <a:defRPr/>
            </a:pPr>
            <a:r>
              <a:rPr lang="es-ES" sz="3200" dirty="0" smtClean="0"/>
              <a:t>Estructura del ADN </a:t>
            </a:r>
          </a:p>
          <a:p>
            <a:pPr marL="514350" indent="-514350" algn="just" eaLnBrk="1" hangingPunct="1">
              <a:lnSpc>
                <a:spcPct val="80000"/>
              </a:lnSpc>
              <a:buClr>
                <a:srgbClr val="002060"/>
              </a:buClr>
              <a:buFont typeface="+mj-lt"/>
              <a:buAutoNum type="arabicPeriod"/>
              <a:defRPr/>
            </a:pPr>
            <a:r>
              <a:rPr lang="es-ES" sz="3200" dirty="0" smtClean="0"/>
              <a:t>La replicación del ADN </a:t>
            </a:r>
          </a:p>
          <a:p>
            <a:pPr marL="514350" indent="-514350" algn="just" eaLnBrk="1" hangingPunct="1">
              <a:lnSpc>
                <a:spcPct val="80000"/>
              </a:lnSpc>
              <a:buClr>
                <a:srgbClr val="002060"/>
              </a:buClr>
              <a:buFont typeface="+mj-lt"/>
              <a:buAutoNum type="arabicPeriod"/>
              <a:defRPr/>
            </a:pPr>
            <a:r>
              <a:rPr lang="es-ES" sz="3200" dirty="0" smtClean="0"/>
              <a:t>La transcripción </a:t>
            </a:r>
          </a:p>
          <a:p>
            <a:pPr marL="514350" indent="-514350" algn="just" eaLnBrk="1" hangingPunct="1">
              <a:lnSpc>
                <a:spcPct val="80000"/>
              </a:lnSpc>
              <a:buClr>
                <a:srgbClr val="002060"/>
              </a:buClr>
              <a:buFont typeface="+mj-lt"/>
              <a:buAutoNum type="arabicPeriod"/>
              <a:defRPr/>
            </a:pPr>
            <a:r>
              <a:rPr lang="es-ES" sz="3200" dirty="0" smtClean="0"/>
              <a:t>La traducción </a:t>
            </a:r>
            <a:endParaRPr lang="es-ES" sz="3200" b="1" dirty="0" smtClean="0"/>
          </a:p>
          <a:p>
            <a:pPr marL="457200" indent="-457200" algn="just" eaLnBrk="1" hangingPunct="1">
              <a:lnSpc>
                <a:spcPct val="80000"/>
              </a:lnSpc>
              <a:buFont typeface="Arial" pitchFamily="34" charset="0"/>
              <a:buChar char="●"/>
              <a:defRPr/>
            </a:pPr>
            <a:r>
              <a:rPr lang="es-ES" sz="3200" dirty="0" smtClean="0"/>
              <a:t>La genética y </a:t>
            </a:r>
            <a:r>
              <a:rPr lang="es-ES" sz="3200" dirty="0" err="1" smtClean="0"/>
              <a:t>Gregor</a:t>
            </a:r>
            <a:r>
              <a:rPr lang="es-ES" sz="3200" dirty="0" smtClean="0"/>
              <a:t> </a:t>
            </a:r>
            <a:r>
              <a:rPr lang="es-ES" sz="3200" dirty="0" err="1" smtClean="0"/>
              <a:t>Mendel</a:t>
            </a:r>
            <a:endParaRPr lang="es-ES" sz="3200" dirty="0" smtClean="0"/>
          </a:p>
          <a:p>
            <a:pPr>
              <a:defRPr/>
            </a:pP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500063" y="571500"/>
            <a:ext cx="7543800" cy="703263"/>
          </a:xfrm>
        </p:spPr>
        <p:txBody>
          <a:bodyPr/>
          <a:lstStyle/>
          <a:p>
            <a:pPr algn="ctr"/>
            <a:r>
              <a:rPr lang="en-US" b="0" smtClean="0"/>
              <a:t>Concepto de gen</a:t>
            </a:r>
          </a:p>
        </p:txBody>
      </p:sp>
      <p:sp>
        <p:nvSpPr>
          <p:cNvPr id="5123" name="Content Placeholder 2"/>
          <p:cNvSpPr>
            <a:spLocks noGrp="1"/>
          </p:cNvSpPr>
          <p:nvPr>
            <p:ph sz="half" idx="1"/>
          </p:nvPr>
        </p:nvSpPr>
        <p:spPr>
          <a:xfrm>
            <a:off x="250825" y="1341438"/>
            <a:ext cx="4357688" cy="5040312"/>
          </a:xfrm>
        </p:spPr>
        <p:txBody>
          <a:bodyPr/>
          <a:lstStyle/>
          <a:p>
            <a:r>
              <a:rPr lang="es-EC" sz="2000" smtClean="0"/>
              <a:t>El </a:t>
            </a:r>
            <a:r>
              <a:rPr lang="es-EC" sz="2000" b="1" smtClean="0"/>
              <a:t>gen</a:t>
            </a:r>
            <a:r>
              <a:rPr lang="es-EC" sz="2000" smtClean="0"/>
              <a:t> o </a:t>
            </a:r>
            <a:r>
              <a:rPr lang="es-EC" sz="2000" b="1" smtClean="0"/>
              <a:t>gene</a:t>
            </a:r>
            <a:r>
              <a:rPr lang="es-EC" sz="2000" smtClean="0"/>
              <a:t> es un segmento de ADN que da la clave  para una proteína en particular.</a:t>
            </a:r>
          </a:p>
          <a:p>
            <a:pPr>
              <a:buFont typeface="Wingdings" pitchFamily="2" charset="2"/>
              <a:buNone/>
            </a:pPr>
            <a:endParaRPr lang="es-EC" sz="2000" smtClean="0"/>
          </a:p>
          <a:p>
            <a:r>
              <a:rPr lang="es-EC" sz="2000" smtClean="0"/>
              <a:t>Los genes son las unidades de herencia y controlan las características del individuo: color del pelo, tipo de sangre, color de la piel y color de los ojos.</a:t>
            </a:r>
          </a:p>
          <a:p>
            <a:endParaRPr lang="es-EC" sz="2000" smtClean="0"/>
          </a:p>
          <a:p>
            <a:r>
              <a:rPr lang="es-EC" sz="2000" smtClean="0"/>
              <a:t>Un gen contiene la información suficiente para formar una proteína, la misma que será usada para las necesidades celulares o del organismo</a:t>
            </a:r>
            <a:endParaRPr lang="en-US" sz="2000" smtClean="0"/>
          </a:p>
        </p:txBody>
      </p:sp>
      <p:sp>
        <p:nvSpPr>
          <p:cNvPr id="5124" name="Content Placeholder 3"/>
          <p:cNvSpPr>
            <a:spLocks noGrp="1"/>
          </p:cNvSpPr>
          <p:nvPr>
            <p:ph sz="half" idx="2"/>
          </p:nvPr>
        </p:nvSpPr>
        <p:spPr>
          <a:xfrm>
            <a:off x="4716463" y="1916113"/>
            <a:ext cx="4281487" cy="4249737"/>
          </a:xfrm>
        </p:spPr>
        <p:txBody>
          <a:bodyPr/>
          <a:lstStyle/>
          <a:p>
            <a:r>
              <a:rPr lang="es-EC" sz="2000" smtClean="0"/>
              <a:t>Los genes son parte de los cromosomas.  </a:t>
            </a:r>
          </a:p>
          <a:p>
            <a:endParaRPr lang="es-EC" sz="2000" smtClean="0"/>
          </a:p>
          <a:p>
            <a:endParaRPr lang="es-EC" sz="2000" smtClean="0"/>
          </a:p>
          <a:p>
            <a:endParaRPr lang="en-US" sz="2000" smtClean="0"/>
          </a:p>
        </p:txBody>
      </p:sp>
      <p:pic>
        <p:nvPicPr>
          <p:cNvPr id="5127" name="Picture 7" descr="GENE"/>
          <p:cNvPicPr>
            <a:picLocks noChangeAspect="1" noChangeArrowheads="1"/>
          </p:cNvPicPr>
          <p:nvPr/>
        </p:nvPicPr>
        <p:blipFill>
          <a:blip r:embed="rId2"/>
          <a:srcRect/>
          <a:stretch>
            <a:fillRect/>
          </a:stretch>
        </p:blipFill>
        <p:spPr bwMode="auto">
          <a:xfrm>
            <a:off x="4932363" y="2997200"/>
            <a:ext cx="3743325" cy="299720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500063" y="285750"/>
            <a:ext cx="7543800" cy="917575"/>
          </a:xfrm>
        </p:spPr>
        <p:txBody>
          <a:bodyPr/>
          <a:lstStyle/>
          <a:p>
            <a:pPr algn="ctr"/>
            <a:r>
              <a:rPr lang="en-US" b="0" smtClean="0"/>
              <a:t>Estructura del ADN</a:t>
            </a:r>
          </a:p>
        </p:txBody>
      </p:sp>
      <p:sp>
        <p:nvSpPr>
          <p:cNvPr id="6147" name="Content Placeholder 3"/>
          <p:cNvSpPr>
            <a:spLocks noGrp="1"/>
          </p:cNvSpPr>
          <p:nvPr>
            <p:ph sz="half" idx="1"/>
          </p:nvPr>
        </p:nvSpPr>
        <p:spPr>
          <a:xfrm>
            <a:off x="142875" y="1714500"/>
            <a:ext cx="4357688" cy="4929188"/>
          </a:xfrm>
        </p:spPr>
        <p:txBody>
          <a:bodyPr/>
          <a:lstStyle/>
          <a:p>
            <a:r>
              <a:rPr lang="es-EC" sz="2000" smtClean="0"/>
              <a:t>Saber que el ADN es el material hereditario llevó muchos años de estudio.</a:t>
            </a:r>
          </a:p>
          <a:p>
            <a:endParaRPr lang="es-EC" sz="2000" smtClean="0"/>
          </a:p>
          <a:p>
            <a:r>
              <a:rPr lang="es-EC" sz="2000" smtClean="0"/>
              <a:t>En 1953, </a:t>
            </a:r>
            <a:r>
              <a:rPr lang="es-EC" sz="2000" b="1" smtClean="0"/>
              <a:t>James Watson</a:t>
            </a:r>
            <a:r>
              <a:rPr lang="es-EC" sz="2000" smtClean="0"/>
              <a:t>, biólogo estadounidense y </a:t>
            </a:r>
            <a:r>
              <a:rPr lang="es-EC" sz="2000" b="1" smtClean="0"/>
              <a:t>Francis Crick</a:t>
            </a:r>
            <a:r>
              <a:rPr lang="es-EC" sz="2000" smtClean="0"/>
              <a:t>, biofísico británico, propusieron un modelo para la estructura del ADN.</a:t>
            </a:r>
          </a:p>
          <a:p>
            <a:endParaRPr lang="es-EC" sz="2000" smtClean="0"/>
          </a:p>
          <a:p>
            <a:r>
              <a:rPr lang="es-EC" sz="2000" smtClean="0"/>
              <a:t>El ADN es una molécula muy grande pero compuesta solo de pocas sustancias químicas diferentes.</a:t>
            </a:r>
          </a:p>
        </p:txBody>
      </p:sp>
      <p:sp>
        <p:nvSpPr>
          <p:cNvPr id="6148" name="Content Placeholder 4"/>
          <p:cNvSpPr>
            <a:spLocks noGrp="1"/>
          </p:cNvSpPr>
          <p:nvPr>
            <p:ph sz="half" idx="2"/>
          </p:nvPr>
        </p:nvSpPr>
        <p:spPr>
          <a:xfrm>
            <a:off x="4648200" y="1719263"/>
            <a:ext cx="4138613" cy="4924425"/>
          </a:xfrm>
        </p:spPr>
        <p:txBody>
          <a:bodyPr/>
          <a:lstStyle/>
          <a:p>
            <a:r>
              <a:rPr lang="es-EC" sz="2000" smtClean="0"/>
              <a:t>Una molécula de ADN esta formada por unidades llamadas </a:t>
            </a:r>
            <a:r>
              <a:rPr lang="es-EC" sz="2000" b="1" smtClean="0"/>
              <a:t>nucleótidos</a:t>
            </a:r>
            <a:r>
              <a:rPr lang="es-EC" sz="2000" smtClean="0"/>
              <a:t>.</a:t>
            </a:r>
          </a:p>
          <a:p>
            <a:endParaRPr lang="es-EC" sz="2000" smtClean="0"/>
          </a:p>
          <a:p>
            <a:r>
              <a:rPr lang="es-EC" sz="2000" smtClean="0"/>
              <a:t>Cada nucleótido contiene un grupo fosfato, un azúcar de cinco carbonos llamada </a:t>
            </a:r>
            <a:r>
              <a:rPr lang="es-EC" sz="2000" b="1" smtClean="0"/>
              <a:t>desoxirribosa </a:t>
            </a:r>
            <a:r>
              <a:rPr lang="es-EC" sz="2000" smtClean="0"/>
              <a:t>y una base nitrogenada.</a:t>
            </a:r>
          </a:p>
          <a:p>
            <a:endParaRPr lang="es-EC" sz="2000" smtClean="0"/>
          </a:p>
          <a:p>
            <a:r>
              <a:rPr lang="es-EC" sz="2000" smtClean="0"/>
              <a:t>Los nucleótidos están unidos por enlaces entre el grupo fosfato de  un nucleótido y el azúcar del siguiente nucleótido.</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Content Placeholder 2"/>
          <p:cNvSpPr>
            <a:spLocks noGrp="1"/>
          </p:cNvSpPr>
          <p:nvPr>
            <p:ph sz="half" idx="1"/>
          </p:nvPr>
        </p:nvSpPr>
        <p:spPr>
          <a:xfrm>
            <a:off x="142875" y="714375"/>
            <a:ext cx="4714875" cy="5715000"/>
          </a:xfrm>
        </p:spPr>
        <p:txBody>
          <a:bodyPr/>
          <a:lstStyle/>
          <a:p>
            <a:r>
              <a:rPr lang="en-US" sz="2000" smtClean="0"/>
              <a:t>El fosfato del segundo nucleótico se une al azúcar del tercero y asi sucesivamente.</a:t>
            </a:r>
          </a:p>
          <a:p>
            <a:endParaRPr lang="en-US" sz="2000" smtClean="0"/>
          </a:p>
          <a:p>
            <a:r>
              <a:rPr lang="en-US" sz="2000" smtClean="0"/>
              <a:t>Se forma una cadena de nucleótidos enlazados del fosfato al azúcar.</a:t>
            </a:r>
          </a:p>
        </p:txBody>
      </p:sp>
      <p:sp>
        <p:nvSpPr>
          <p:cNvPr id="9" name="Content Placeholder 8"/>
          <p:cNvSpPr>
            <a:spLocks noGrp="1"/>
          </p:cNvSpPr>
          <p:nvPr>
            <p:ph sz="half" idx="2"/>
          </p:nvPr>
        </p:nvSpPr>
        <p:spPr>
          <a:xfrm>
            <a:off x="4857750" y="1719263"/>
            <a:ext cx="4143375" cy="4852987"/>
          </a:xfrm>
        </p:spPr>
        <p:txBody>
          <a:bodyPr/>
          <a:lstStyle/>
          <a:p>
            <a:pPr>
              <a:defRPr/>
            </a:pPr>
            <a:r>
              <a:rPr lang="es-EC" sz="2000" dirty="0" smtClean="0"/>
              <a:t>Las bases nitrogenadas se extienden hacia afuera desde la cadena azúcar-fosfato.  En el ADN hay cuatro bases:</a:t>
            </a:r>
          </a:p>
          <a:p>
            <a:pPr marL="457200" indent="-457200">
              <a:buFont typeface="+mj-lt"/>
              <a:buAutoNum type="arabicPeriod"/>
              <a:defRPr/>
            </a:pPr>
            <a:r>
              <a:rPr lang="es-EC" sz="2000" b="1" dirty="0" err="1" smtClean="0"/>
              <a:t>adenina</a:t>
            </a:r>
            <a:endParaRPr lang="es-EC" sz="2000" b="1" dirty="0" smtClean="0"/>
          </a:p>
          <a:p>
            <a:pPr marL="457200" indent="-457200">
              <a:buFont typeface="+mj-lt"/>
              <a:buAutoNum type="arabicPeriod"/>
              <a:defRPr/>
            </a:pPr>
            <a:r>
              <a:rPr lang="es-EC" sz="2000" b="1" dirty="0" err="1" smtClean="0"/>
              <a:t>citosina</a:t>
            </a:r>
            <a:endParaRPr lang="es-EC" sz="2000" b="1" dirty="0" smtClean="0"/>
          </a:p>
          <a:p>
            <a:pPr marL="457200" indent="-457200">
              <a:buFont typeface="+mj-lt"/>
              <a:buAutoNum type="arabicPeriod"/>
              <a:defRPr/>
            </a:pPr>
            <a:r>
              <a:rPr lang="es-EC" sz="2000" b="1" dirty="0" smtClean="0"/>
              <a:t>guanina</a:t>
            </a:r>
          </a:p>
          <a:p>
            <a:pPr marL="457200" indent="-457200">
              <a:buFont typeface="+mj-lt"/>
              <a:buAutoNum type="arabicPeriod"/>
              <a:defRPr/>
            </a:pPr>
            <a:r>
              <a:rPr lang="es-EC" sz="2000" b="1" dirty="0" err="1" smtClean="0"/>
              <a:t>timina</a:t>
            </a:r>
            <a:endParaRPr lang="es-EC" sz="2000" b="1" dirty="0" smtClean="0"/>
          </a:p>
          <a:p>
            <a:pPr>
              <a:buFont typeface="Wingdings" pitchFamily="2" charset="2"/>
              <a:buNone/>
              <a:defRPr/>
            </a:pPr>
            <a:r>
              <a:rPr lang="es-EC" sz="2000" b="1" dirty="0" smtClean="0"/>
              <a:t> </a:t>
            </a:r>
          </a:p>
          <a:p>
            <a:pPr>
              <a:defRPr/>
            </a:pPr>
            <a:r>
              <a:rPr lang="es-EC" sz="2000" dirty="0" smtClean="0"/>
              <a:t>La molécula de ADN se compone de dos cadenas de nucleótidos unidas por puentes débiles de hidrógeno entre las bases nitrogenadas.</a:t>
            </a:r>
            <a:endParaRPr lang="es-EC" sz="2000" dirty="0"/>
          </a:p>
        </p:txBody>
      </p:sp>
      <p:pic>
        <p:nvPicPr>
          <p:cNvPr id="7172" name="Picture 9" descr="estructura ADN.jpg"/>
          <p:cNvPicPr>
            <a:picLocks noChangeAspect="1"/>
          </p:cNvPicPr>
          <p:nvPr/>
        </p:nvPicPr>
        <p:blipFill>
          <a:blip r:embed="rId2"/>
          <a:srcRect/>
          <a:stretch>
            <a:fillRect/>
          </a:stretch>
        </p:blipFill>
        <p:spPr bwMode="auto">
          <a:xfrm>
            <a:off x="428625" y="3143250"/>
            <a:ext cx="4248150" cy="32289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Content Placeholder 2"/>
          <p:cNvSpPr>
            <a:spLocks noGrp="1"/>
          </p:cNvSpPr>
          <p:nvPr>
            <p:ph sz="half" idx="1"/>
          </p:nvPr>
        </p:nvSpPr>
        <p:spPr>
          <a:xfrm>
            <a:off x="285750" y="428625"/>
            <a:ext cx="4429125" cy="6215063"/>
          </a:xfrm>
        </p:spPr>
        <p:txBody>
          <a:bodyPr/>
          <a:lstStyle/>
          <a:p>
            <a:r>
              <a:rPr lang="es-EC" sz="2000" smtClean="0"/>
              <a:t>Las cadenas de nucleótidos forman un espiral alrededor de un centro común.</a:t>
            </a:r>
          </a:p>
          <a:p>
            <a:endParaRPr lang="es-EC" sz="2000" smtClean="0"/>
          </a:p>
          <a:p>
            <a:r>
              <a:rPr lang="es-EC" sz="2000" smtClean="0"/>
              <a:t>La forma espiral de la molécula es una </a:t>
            </a:r>
            <a:r>
              <a:rPr lang="es-EC" sz="2000" b="1" smtClean="0"/>
              <a:t>doble hélice</a:t>
            </a:r>
            <a:r>
              <a:rPr lang="es-EC" sz="2000" smtClean="0"/>
              <a:t>.</a:t>
            </a:r>
          </a:p>
          <a:p>
            <a:endParaRPr lang="es-EC" sz="2000" smtClean="0"/>
          </a:p>
          <a:p>
            <a:r>
              <a:rPr lang="es-EC" sz="2000" smtClean="0"/>
              <a:t>Los enlaces entre las bases nitrogenadas solo se forman entre pares específicos:</a:t>
            </a:r>
          </a:p>
          <a:p>
            <a:pPr>
              <a:buFont typeface="Wingdings 2" pitchFamily="18" charset="2"/>
              <a:buChar char="ã"/>
            </a:pPr>
            <a:r>
              <a:rPr lang="es-EC" sz="2000" smtClean="0"/>
              <a:t>la </a:t>
            </a:r>
            <a:r>
              <a:rPr lang="es-EC" sz="2000" b="1" smtClean="0"/>
              <a:t>adenina</a:t>
            </a:r>
            <a:r>
              <a:rPr lang="es-EC" sz="2000" smtClean="0"/>
              <a:t> (A) con la </a:t>
            </a:r>
            <a:r>
              <a:rPr lang="es-EC" sz="2000" b="1" smtClean="0"/>
              <a:t>timina</a:t>
            </a:r>
            <a:r>
              <a:rPr lang="es-EC" sz="2000" smtClean="0"/>
              <a:t> (T)</a:t>
            </a:r>
          </a:p>
          <a:p>
            <a:pPr>
              <a:buFont typeface="Wingdings 2" pitchFamily="18" charset="2"/>
              <a:buChar char="ã"/>
            </a:pPr>
            <a:r>
              <a:rPr lang="es-EC" sz="2000" smtClean="0"/>
              <a:t>la </a:t>
            </a:r>
            <a:r>
              <a:rPr lang="es-EC" sz="2000" b="1" smtClean="0"/>
              <a:t>citosina</a:t>
            </a:r>
            <a:r>
              <a:rPr lang="es-EC" sz="2000" smtClean="0"/>
              <a:t> (C) con la </a:t>
            </a:r>
            <a:r>
              <a:rPr lang="es-EC" sz="2000" b="1" smtClean="0"/>
              <a:t>guanina</a:t>
            </a:r>
            <a:r>
              <a:rPr lang="es-EC" sz="2000" smtClean="0"/>
              <a:t> (G)</a:t>
            </a:r>
          </a:p>
          <a:p>
            <a:endParaRPr lang="es-EC" sz="2000" smtClean="0"/>
          </a:p>
          <a:p>
            <a:r>
              <a:rPr lang="es-EC" sz="2000" smtClean="0"/>
              <a:t>Debido a que solo se parean bases específicas, la sucesión de bases de una cadena de nucleótidos, determina la sucesión de bases en la otra cadena.</a:t>
            </a:r>
          </a:p>
        </p:txBody>
      </p:sp>
      <p:pic>
        <p:nvPicPr>
          <p:cNvPr id="8195" name="Content Placeholder 7" descr="estructura ADN 2.jpg"/>
          <p:cNvPicPr>
            <a:picLocks noGrp="1" noChangeAspect="1"/>
          </p:cNvPicPr>
          <p:nvPr>
            <p:ph sz="half" idx="2"/>
          </p:nvPr>
        </p:nvPicPr>
        <p:blipFill>
          <a:blip r:embed="rId2"/>
          <a:srcRect/>
          <a:stretch>
            <a:fillRect/>
          </a:stretch>
        </p:blipFill>
        <p:spPr>
          <a:xfrm>
            <a:off x="5143500" y="2857500"/>
            <a:ext cx="3727450" cy="2486025"/>
          </a:xfr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500063" y="428625"/>
            <a:ext cx="7543800" cy="774700"/>
          </a:xfrm>
        </p:spPr>
        <p:txBody>
          <a:bodyPr/>
          <a:lstStyle/>
          <a:p>
            <a:pPr algn="ctr"/>
            <a:r>
              <a:rPr lang="en-US" sz="4000" b="0" smtClean="0"/>
              <a:t>La replicación del ADN</a:t>
            </a:r>
          </a:p>
        </p:txBody>
      </p:sp>
      <p:sp>
        <p:nvSpPr>
          <p:cNvPr id="9219" name="Content Placeholder 2"/>
          <p:cNvSpPr>
            <a:spLocks noGrp="1"/>
          </p:cNvSpPr>
          <p:nvPr>
            <p:ph sz="half" idx="1"/>
          </p:nvPr>
        </p:nvSpPr>
        <p:spPr>
          <a:xfrm>
            <a:off x="428625" y="1714500"/>
            <a:ext cx="4038600" cy="4857750"/>
          </a:xfrm>
        </p:spPr>
        <p:txBody>
          <a:bodyPr/>
          <a:lstStyle/>
          <a:p>
            <a:r>
              <a:rPr lang="es-EC" sz="2000" smtClean="0"/>
              <a:t>Los cromosomas se duplican durante la interfase, antes de que empiece la división celular (mitosis).</a:t>
            </a:r>
          </a:p>
          <a:p>
            <a:endParaRPr lang="es-EC" sz="2000" smtClean="0"/>
          </a:p>
          <a:p>
            <a:r>
              <a:rPr lang="es-EC" sz="2000" smtClean="0"/>
              <a:t>Como resultado de la mitosis, las células hijas reciben copias idénticas del material hereditario de la célula madre.</a:t>
            </a:r>
          </a:p>
          <a:p>
            <a:endParaRPr lang="es-EC" sz="2000" smtClean="0"/>
          </a:p>
          <a:p>
            <a:r>
              <a:rPr lang="es-EC" sz="2000" smtClean="0"/>
              <a:t>Las células hijas formadas durante la meiosis, recibirán la mitad del material hereditario de la célula parental.</a:t>
            </a:r>
          </a:p>
        </p:txBody>
      </p:sp>
      <p:sp>
        <p:nvSpPr>
          <p:cNvPr id="4" name="Content Placeholder 3"/>
          <p:cNvSpPr>
            <a:spLocks noGrp="1"/>
          </p:cNvSpPr>
          <p:nvPr>
            <p:ph sz="half" idx="2"/>
          </p:nvPr>
        </p:nvSpPr>
        <p:spPr>
          <a:xfrm>
            <a:off x="4643438" y="1643063"/>
            <a:ext cx="4281487" cy="4924425"/>
          </a:xfrm>
        </p:spPr>
        <p:txBody>
          <a:bodyPr/>
          <a:lstStyle/>
          <a:p>
            <a:pPr>
              <a:defRPr/>
            </a:pPr>
            <a:r>
              <a:rPr lang="es-EC" sz="2000" dirty="0" smtClean="0"/>
              <a:t>El proceso mediante el cual la molécula de ADN hace copias de sí misma (cromosomas) se llama </a:t>
            </a:r>
            <a:r>
              <a:rPr lang="es-EC" sz="2000" b="1" dirty="0" smtClean="0"/>
              <a:t>replicación del ADN</a:t>
            </a:r>
            <a:r>
              <a:rPr lang="es-EC" sz="2000" dirty="0" smtClean="0"/>
              <a:t>.</a:t>
            </a:r>
          </a:p>
          <a:p>
            <a:pPr>
              <a:defRPr/>
            </a:pPr>
            <a:endParaRPr lang="es-EC" sz="2000" dirty="0" smtClean="0"/>
          </a:p>
          <a:p>
            <a:pPr>
              <a:buFont typeface="Wingdings" pitchFamily="2" charset="2"/>
              <a:buNone/>
              <a:defRPr/>
            </a:pPr>
            <a:r>
              <a:rPr lang="es-EC" sz="2000" b="1" dirty="0" smtClean="0"/>
              <a:t>Pasos de la replicación del ADN:</a:t>
            </a:r>
          </a:p>
          <a:p>
            <a:pPr marL="457200" indent="-457200">
              <a:buFont typeface="+mj-lt"/>
              <a:buAutoNum type="arabicPeriod"/>
              <a:defRPr/>
            </a:pPr>
            <a:r>
              <a:rPr lang="es-EC" sz="2000" dirty="0" smtClean="0"/>
              <a:t>La doble hélice se desdobla de manera que las dos cadenas de nucleótidos quedan paralelas.  Se rompen los enlaces entre las bases de las moléculas de ADN. Las dos cadenas de nucleótidos se separan, empezando en un extremo y abriéndose hasta el otro</a:t>
            </a:r>
            <a:r>
              <a:rPr lang="en-US" sz="2000" dirty="0" smtClean="0"/>
              <a:t>.</a:t>
            </a:r>
            <a:endParaRPr lang="en-US" sz="20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Content Placeholder 2"/>
          <p:cNvSpPr>
            <a:spLocks noGrp="1"/>
          </p:cNvSpPr>
          <p:nvPr>
            <p:ph sz="half" idx="1"/>
          </p:nvPr>
        </p:nvSpPr>
        <p:spPr>
          <a:xfrm>
            <a:off x="357188" y="500063"/>
            <a:ext cx="4138612" cy="6143625"/>
          </a:xfrm>
        </p:spPr>
        <p:txBody>
          <a:bodyPr/>
          <a:lstStyle/>
          <a:p>
            <a:pPr marL="457200" indent="-457200">
              <a:buFont typeface="Arial" charset="0"/>
              <a:buAutoNum type="arabicPeriod" startAt="2"/>
            </a:pPr>
            <a:r>
              <a:rPr lang="es-EC" sz="2000" smtClean="0"/>
              <a:t>Cada mitad de ADN sirve como patrón para la formación de una nueva mitad de la molécula de ADN. Las bases de los </a:t>
            </a:r>
            <a:r>
              <a:rPr lang="es-EC" sz="2000" b="1" smtClean="0"/>
              <a:t>nucleótidos libres </a:t>
            </a:r>
            <a:r>
              <a:rPr lang="es-EC" sz="2000" smtClean="0"/>
              <a:t>se unen con las bases correspondientes en las dos cadenas expuestas de nucleótidos: adenina-timina, citosina-guanina. Este pareo asegura que las copias nuevas de ADN sean copias exactas del ADN original.</a:t>
            </a:r>
          </a:p>
          <a:p>
            <a:pPr marL="457200" indent="-457200">
              <a:buFont typeface="Arial" charset="0"/>
              <a:buAutoNum type="arabicPeriod" startAt="2"/>
            </a:pPr>
            <a:endParaRPr lang="es-EC" sz="2000" smtClean="0"/>
          </a:p>
          <a:p>
            <a:pPr marL="457200" indent="-457200">
              <a:buFont typeface="Arial" charset="0"/>
              <a:buAutoNum type="arabicPeriod" startAt="2"/>
            </a:pPr>
            <a:r>
              <a:rPr lang="es-EC" sz="2000" smtClean="0"/>
              <a:t>Se forman enlaces entre los fosfatos y las azúcares de los nucleótidos que se han pareado con las cadenas de ADN.</a:t>
            </a:r>
          </a:p>
        </p:txBody>
      </p:sp>
      <p:sp>
        <p:nvSpPr>
          <p:cNvPr id="10243" name="Content Placeholder 3"/>
          <p:cNvSpPr>
            <a:spLocks noGrp="1"/>
          </p:cNvSpPr>
          <p:nvPr>
            <p:ph sz="half" idx="2"/>
          </p:nvPr>
        </p:nvSpPr>
        <p:spPr>
          <a:xfrm>
            <a:off x="4643438" y="2133600"/>
            <a:ext cx="4038600" cy="4090988"/>
          </a:xfrm>
        </p:spPr>
        <p:txBody>
          <a:bodyPr/>
          <a:lstStyle/>
          <a:p>
            <a:pPr marL="514350" indent="-514350">
              <a:buFont typeface="Arial" charset="0"/>
              <a:buAutoNum type="arabicPeriod" startAt="4"/>
            </a:pPr>
            <a:r>
              <a:rPr lang="es-EC" sz="2000" smtClean="0"/>
              <a:t>Las dos muevas moléculas de ADN se enroscan y de nuevo toman forma de una doble hélice.</a:t>
            </a:r>
          </a:p>
        </p:txBody>
      </p:sp>
      <p:pic>
        <p:nvPicPr>
          <p:cNvPr id="10244" name="Picture 5" descr="doble helices hijas"/>
          <p:cNvPicPr>
            <a:picLocks noChangeAspect="1" noChangeArrowheads="1"/>
          </p:cNvPicPr>
          <p:nvPr/>
        </p:nvPicPr>
        <p:blipFill>
          <a:blip r:embed="rId2"/>
          <a:srcRect/>
          <a:stretch>
            <a:fillRect/>
          </a:stretch>
        </p:blipFill>
        <p:spPr bwMode="auto">
          <a:xfrm>
            <a:off x="4427538" y="3933825"/>
            <a:ext cx="4500562" cy="13128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642938" y="500063"/>
            <a:ext cx="7543800" cy="774700"/>
          </a:xfrm>
        </p:spPr>
        <p:txBody>
          <a:bodyPr/>
          <a:lstStyle/>
          <a:p>
            <a:pPr algn="ctr"/>
            <a:r>
              <a:rPr lang="en-US" sz="4000" b="0" smtClean="0"/>
              <a:t>La transcripción</a:t>
            </a:r>
          </a:p>
        </p:txBody>
      </p:sp>
      <p:sp>
        <p:nvSpPr>
          <p:cNvPr id="11267" name="Content Placeholder 2"/>
          <p:cNvSpPr>
            <a:spLocks noGrp="1"/>
          </p:cNvSpPr>
          <p:nvPr>
            <p:ph idx="1"/>
          </p:nvPr>
        </p:nvSpPr>
        <p:spPr>
          <a:xfrm>
            <a:off x="214313" y="1643063"/>
            <a:ext cx="8786812" cy="5072062"/>
          </a:xfrm>
        </p:spPr>
        <p:txBody>
          <a:bodyPr/>
          <a:lstStyle/>
          <a:p>
            <a:r>
              <a:rPr lang="es-EC" sz="2000" smtClean="0"/>
              <a:t>Las </a:t>
            </a:r>
            <a:r>
              <a:rPr lang="es-EC" sz="2000" b="1" smtClean="0"/>
              <a:t>enzimas</a:t>
            </a:r>
            <a:r>
              <a:rPr lang="es-EC" sz="2000" smtClean="0"/>
              <a:t> controlan todas las reacciones químicas de los organismos vivos.</a:t>
            </a:r>
          </a:p>
          <a:p>
            <a:endParaRPr lang="es-EC" sz="2000" smtClean="0"/>
          </a:p>
          <a:p>
            <a:r>
              <a:rPr lang="es-EC" sz="2000" smtClean="0"/>
              <a:t>Todas las enzimas son proteínas.</a:t>
            </a:r>
          </a:p>
          <a:p>
            <a:endParaRPr lang="es-EC" sz="2000" smtClean="0"/>
          </a:p>
          <a:p>
            <a:r>
              <a:rPr lang="es-EC" sz="2000" smtClean="0"/>
              <a:t>Las células están formadas parcialmente de proteínas.</a:t>
            </a:r>
          </a:p>
          <a:p>
            <a:endParaRPr lang="es-EC" sz="2000" smtClean="0"/>
          </a:p>
          <a:p>
            <a:r>
              <a:rPr lang="es-EC" sz="2000" smtClean="0"/>
              <a:t>La información para fabricar todas las proteínas está almacenada en las moléculas de ADN de los cromosomas.</a:t>
            </a:r>
          </a:p>
          <a:p>
            <a:endParaRPr lang="es-EC" sz="2000" smtClean="0"/>
          </a:p>
          <a:p>
            <a:r>
              <a:rPr lang="es-EC" sz="2000" smtClean="0"/>
              <a:t>La sucesión de bases en las moléculas de ADN es un </a:t>
            </a:r>
            <a:r>
              <a:rPr lang="es-EC" sz="2000" b="1" smtClean="0"/>
              <a:t>código químico </a:t>
            </a:r>
            <a:r>
              <a:rPr lang="es-EC" sz="2000" smtClean="0"/>
              <a:t>para la sucesión de aminoácidos en las proteínas.</a:t>
            </a:r>
          </a:p>
          <a:p>
            <a:endParaRPr lang="es-EC" sz="2000" smtClean="0"/>
          </a:p>
          <a:p>
            <a:r>
              <a:rPr lang="es-EC" sz="2000" smtClean="0"/>
              <a:t>Un segmento que codifica para una proteína en particular se llama </a:t>
            </a:r>
            <a:r>
              <a:rPr lang="es-EC" sz="2000" b="1" smtClean="0"/>
              <a:t>gene</a:t>
            </a:r>
            <a:r>
              <a:rPr lang="es-EC" sz="2000" smtClean="0"/>
              <a:t>.</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Red">
  <a:themeElements>
    <a:clrScheme name="Red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fontScheme name="Re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Red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Red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Red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Red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Red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Red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Red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Red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Red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Red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Network</Template>
  <TotalTime>856</TotalTime>
  <Words>1656</Words>
  <Application>Microsoft Office PowerPoint</Application>
  <PresentationFormat>Presentación en pantalla (4:3)</PresentationFormat>
  <Paragraphs>153</Paragraphs>
  <Slides>19</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19</vt:i4>
      </vt:variant>
    </vt:vector>
  </HeadingPairs>
  <TitlesOfParts>
    <vt:vector size="25" baseType="lpstr">
      <vt:lpstr>Arial</vt:lpstr>
      <vt:lpstr>Wingdings</vt:lpstr>
      <vt:lpstr>Calibri</vt:lpstr>
      <vt:lpstr>Wingdings 2</vt:lpstr>
      <vt:lpstr>Times New Roman</vt:lpstr>
      <vt:lpstr>Red</vt:lpstr>
      <vt:lpstr>CÓDIGO GENÉTICO Y SÍNTESIS DE PROTEÍNAS</vt:lpstr>
      <vt:lpstr>Sumario</vt:lpstr>
      <vt:lpstr>Concepto de gen</vt:lpstr>
      <vt:lpstr>Estructura del ADN</vt:lpstr>
      <vt:lpstr>Diapositiva 5</vt:lpstr>
      <vt:lpstr>Diapositiva 6</vt:lpstr>
      <vt:lpstr>La replicación del ADN</vt:lpstr>
      <vt:lpstr>Diapositiva 8</vt:lpstr>
      <vt:lpstr>La transcripción</vt:lpstr>
      <vt:lpstr>Diapositiva 10</vt:lpstr>
      <vt:lpstr>Diapositiva 11</vt:lpstr>
      <vt:lpstr>Diapositiva 12</vt:lpstr>
      <vt:lpstr>Diapositiva 13</vt:lpstr>
      <vt:lpstr>Diapositiva 14</vt:lpstr>
      <vt:lpstr>La traducción</vt:lpstr>
      <vt:lpstr>Diapositiva 16</vt:lpstr>
      <vt:lpstr>Diapositiva 17</vt:lpstr>
      <vt:lpstr>Diapositiva 18</vt:lpstr>
      <vt:lpstr>Diapositiva 19</vt:lpstr>
    </vt:vector>
  </TitlesOfParts>
  <Company>Fernando Lopez Moran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CÓDIGO GENÉTICO Transcripción, Traducción y Síntesis Proteica</dc:title>
  <dc:creator>Ing. Jorge G. Lopez Y.</dc:creator>
  <cp:lastModifiedBy>Administrador</cp:lastModifiedBy>
  <cp:revision>133</cp:revision>
  <dcterms:created xsi:type="dcterms:W3CDTF">2006-08-09T02:05:10Z</dcterms:created>
  <dcterms:modified xsi:type="dcterms:W3CDTF">2009-08-03T17:56:02Z</dcterms:modified>
</cp:coreProperties>
</file>