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323" r:id="rId2"/>
    <p:sldId id="324" r:id="rId3"/>
    <p:sldId id="325" r:id="rId4"/>
    <p:sldId id="326" r:id="rId5"/>
    <p:sldId id="327" r:id="rId6"/>
    <p:sldId id="329" r:id="rId7"/>
    <p:sldId id="330" r:id="rId8"/>
    <p:sldId id="331" r:id="rId9"/>
    <p:sldId id="332" r:id="rId10"/>
    <p:sldId id="333" r:id="rId11"/>
    <p:sldId id="334" r:id="rId12"/>
    <p:sldId id="335" r:id="rId13"/>
    <p:sldId id="336" r:id="rId14"/>
    <p:sldId id="337" r:id="rId15"/>
    <p:sldId id="342" r:id="rId16"/>
    <p:sldId id="343" r:id="rId17"/>
    <p:sldId id="344" r:id="rId18"/>
    <p:sldId id="345" r:id="rId19"/>
    <p:sldId id="350" r:id="rId20"/>
    <p:sldId id="351" r:id="rId21"/>
    <p:sldId id="285" r:id="rId22"/>
    <p:sldId id="346" r:id="rId23"/>
    <p:sldId id="347" r:id="rId24"/>
    <p:sldId id="348" r:id="rId25"/>
    <p:sldId id="349" r:id="rId26"/>
    <p:sldId id="338" r:id="rId27"/>
    <p:sldId id="339" r:id="rId28"/>
    <p:sldId id="340" r:id="rId29"/>
  </p:sldIdLst>
  <p:sldSz cx="9144000" cy="6858000" type="screen4x3"/>
  <p:notesSz cx="6858000" cy="9144000"/>
  <p:defaultTextStyle>
    <a:defPPr>
      <a:defRPr lang="es-E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CCCCFF"/>
    <a:srgbClr val="A1FDF2"/>
    <a:srgbClr val="D8C6D6"/>
    <a:srgbClr val="D3F9A5"/>
    <a:srgbClr val="FFFFCC"/>
    <a:srgbClr val="FF6600"/>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412" autoAdjust="0"/>
    <p:restoredTop sz="94660"/>
  </p:normalViewPr>
  <p:slideViewPr>
    <p:cSldViewPr>
      <p:cViewPr>
        <p:scale>
          <a:sx n="66" d="100"/>
          <a:sy n="66" d="100"/>
        </p:scale>
        <p:origin x="-40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defRPr/>
            </a:pPr>
            <a:endParaRPr lang="en-US"/>
          </a:p>
        </p:txBody>
      </p:sp>
      <p:sp>
        <p:nvSpPr>
          <p:cNvPr id="5" name="Oval 13"/>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endParaRPr lang="es-ES"/>
          </a:p>
        </p:txBody>
      </p:sp>
      <p:sp>
        <p:nvSpPr>
          <p:cNvPr id="7" name="Footer Placeholder 19"/>
          <p:cNvSpPr>
            <a:spLocks noGrp="1"/>
          </p:cNvSpPr>
          <p:nvPr>
            <p:ph type="ftr" sz="quarter" idx="11"/>
          </p:nvPr>
        </p:nvSpPr>
        <p:spPr/>
        <p:txBody>
          <a:bodyPr/>
          <a:lstStyle>
            <a:lvl1pPr>
              <a:defRPr/>
            </a:lvl1pPr>
            <a:extLst/>
          </a:lstStyle>
          <a:p>
            <a:pPr>
              <a:defRPr/>
            </a:pPr>
            <a:endParaRPr lang="es-ES"/>
          </a:p>
        </p:txBody>
      </p:sp>
      <p:sp>
        <p:nvSpPr>
          <p:cNvPr id="8" name="Slide Number Placeholder 9"/>
          <p:cNvSpPr>
            <a:spLocks noGrp="1"/>
          </p:cNvSpPr>
          <p:nvPr>
            <p:ph type="sldNum" sz="quarter" idx="12"/>
          </p:nvPr>
        </p:nvSpPr>
        <p:spPr/>
        <p:txBody>
          <a:bodyPr/>
          <a:lstStyle>
            <a:lvl1pPr>
              <a:defRPr/>
            </a:lvl1pPr>
            <a:extLst/>
          </a:lstStyle>
          <a:p>
            <a:pPr>
              <a:defRPr/>
            </a:pPr>
            <a:fld id="{20B5E540-8AFE-485B-ADF6-5D8E75519B0E}"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s-ES"/>
          </a:p>
        </p:txBody>
      </p:sp>
      <p:sp>
        <p:nvSpPr>
          <p:cNvPr id="5" name="Footer Placeholder 9"/>
          <p:cNvSpPr>
            <a:spLocks noGrp="1"/>
          </p:cNvSpPr>
          <p:nvPr>
            <p:ph type="ftr" sz="quarter" idx="11"/>
          </p:nvPr>
        </p:nvSpPr>
        <p:spPr/>
        <p:txBody>
          <a:bodyPr/>
          <a:lstStyle>
            <a:lvl1pPr>
              <a:defRPr/>
            </a:lvl1pPr>
          </a:lstStyle>
          <a:p>
            <a:pPr>
              <a:defRPr/>
            </a:pPr>
            <a:endParaRPr lang="es-ES"/>
          </a:p>
        </p:txBody>
      </p:sp>
      <p:sp>
        <p:nvSpPr>
          <p:cNvPr id="6" name="Slide Number Placeholder 21"/>
          <p:cNvSpPr>
            <a:spLocks noGrp="1"/>
          </p:cNvSpPr>
          <p:nvPr>
            <p:ph type="sldNum" sz="quarter" idx="12"/>
          </p:nvPr>
        </p:nvSpPr>
        <p:spPr/>
        <p:txBody>
          <a:bodyPr/>
          <a:lstStyle>
            <a:lvl1pPr>
              <a:defRPr/>
            </a:lvl1pPr>
          </a:lstStyle>
          <a:p>
            <a:pPr>
              <a:defRPr/>
            </a:pPr>
            <a:fld id="{2BB7FEC4-5441-4B4E-9968-F625307CC21C}"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s-ES"/>
          </a:p>
        </p:txBody>
      </p:sp>
      <p:sp>
        <p:nvSpPr>
          <p:cNvPr id="5" name="Footer Placeholder 9"/>
          <p:cNvSpPr>
            <a:spLocks noGrp="1"/>
          </p:cNvSpPr>
          <p:nvPr>
            <p:ph type="ftr" sz="quarter" idx="11"/>
          </p:nvPr>
        </p:nvSpPr>
        <p:spPr/>
        <p:txBody>
          <a:bodyPr/>
          <a:lstStyle>
            <a:lvl1pPr>
              <a:defRPr/>
            </a:lvl1pPr>
          </a:lstStyle>
          <a:p>
            <a:pPr>
              <a:defRPr/>
            </a:pPr>
            <a:endParaRPr lang="es-ES"/>
          </a:p>
        </p:txBody>
      </p:sp>
      <p:sp>
        <p:nvSpPr>
          <p:cNvPr id="6" name="Slide Number Placeholder 21"/>
          <p:cNvSpPr>
            <a:spLocks noGrp="1"/>
          </p:cNvSpPr>
          <p:nvPr>
            <p:ph type="sldNum" sz="quarter" idx="12"/>
          </p:nvPr>
        </p:nvSpPr>
        <p:spPr/>
        <p:txBody>
          <a:bodyPr/>
          <a:lstStyle>
            <a:lvl1pPr>
              <a:defRPr/>
            </a:lvl1pPr>
          </a:lstStyle>
          <a:p>
            <a:pPr>
              <a:defRPr/>
            </a:pPr>
            <a:fld id="{D2C593BD-A32D-45B7-870A-7B324C36EB17}"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100" y="274638"/>
            <a:ext cx="749935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435100" y="1447800"/>
            <a:ext cx="3673475" cy="4800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260975" y="1447800"/>
            <a:ext cx="3673475" cy="4800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3581400" y="6305550"/>
            <a:ext cx="2133600" cy="476250"/>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5715000" y="6305550"/>
            <a:ext cx="2895600" cy="476250"/>
          </a:xfrm>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8613775" y="6305550"/>
            <a:ext cx="457200" cy="476250"/>
          </a:xfrm>
        </p:spPr>
        <p:txBody>
          <a:bodyPr/>
          <a:lstStyle>
            <a:lvl1pPr>
              <a:defRPr smtClean="0"/>
            </a:lvl1pPr>
          </a:lstStyle>
          <a:p>
            <a:pPr>
              <a:defRPr/>
            </a:pPr>
            <a:fld id="{86BCF73C-1558-42FC-98FB-0CC9140B2628}"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s-ES"/>
          </a:p>
        </p:txBody>
      </p:sp>
      <p:sp>
        <p:nvSpPr>
          <p:cNvPr id="5" name="Footer Placeholder 9"/>
          <p:cNvSpPr>
            <a:spLocks noGrp="1"/>
          </p:cNvSpPr>
          <p:nvPr>
            <p:ph type="ftr" sz="quarter" idx="11"/>
          </p:nvPr>
        </p:nvSpPr>
        <p:spPr/>
        <p:txBody>
          <a:bodyPr/>
          <a:lstStyle>
            <a:lvl1pPr>
              <a:defRPr/>
            </a:lvl1pPr>
          </a:lstStyle>
          <a:p>
            <a:pPr>
              <a:defRPr/>
            </a:pPr>
            <a:endParaRPr lang="es-ES"/>
          </a:p>
        </p:txBody>
      </p:sp>
      <p:sp>
        <p:nvSpPr>
          <p:cNvPr id="6" name="Slide Number Placeholder 21"/>
          <p:cNvSpPr>
            <a:spLocks noGrp="1"/>
          </p:cNvSpPr>
          <p:nvPr>
            <p:ph type="sldNum" sz="quarter" idx="12"/>
          </p:nvPr>
        </p:nvSpPr>
        <p:spPr/>
        <p:txBody>
          <a:bodyPr/>
          <a:lstStyle>
            <a:lvl1pPr>
              <a:defRPr/>
            </a:lvl1pPr>
          </a:lstStyle>
          <a:p>
            <a:pPr>
              <a:defRPr/>
            </a:pPr>
            <a:fld id="{460807B6-5DBC-41E8-A638-4671CE451C63}"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5" name="Rectangle 13"/>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6" name="Oval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defRPr/>
            </a:pPr>
            <a:endParaRPr lang="en-US"/>
          </a:p>
        </p:txBody>
      </p:sp>
      <p:sp>
        <p:nvSpPr>
          <p:cNvPr id="7" name="Oval 1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s-ES"/>
          </a:p>
        </p:txBody>
      </p:sp>
      <p:sp>
        <p:nvSpPr>
          <p:cNvPr id="9" name="Footer Placeholder 4"/>
          <p:cNvSpPr>
            <a:spLocks noGrp="1"/>
          </p:cNvSpPr>
          <p:nvPr>
            <p:ph type="ftr" sz="quarter" idx="11"/>
          </p:nvPr>
        </p:nvSpPr>
        <p:spPr/>
        <p:txBody>
          <a:bodyPr/>
          <a:lstStyle>
            <a:lvl1pPr>
              <a:defRPr/>
            </a:lvl1pPr>
            <a:extLst/>
          </a:lstStyle>
          <a:p>
            <a:pPr>
              <a:defRPr/>
            </a:pPr>
            <a:endParaRPr lang="es-ES"/>
          </a:p>
        </p:txBody>
      </p:sp>
      <p:sp>
        <p:nvSpPr>
          <p:cNvPr id="10" name="Slide Number Placeholder 5"/>
          <p:cNvSpPr>
            <a:spLocks noGrp="1"/>
          </p:cNvSpPr>
          <p:nvPr>
            <p:ph type="sldNum" sz="quarter" idx="12"/>
          </p:nvPr>
        </p:nvSpPr>
        <p:spPr/>
        <p:txBody>
          <a:bodyPr/>
          <a:lstStyle>
            <a:lvl1pPr>
              <a:defRPr/>
            </a:lvl1pPr>
            <a:extLst/>
          </a:lstStyle>
          <a:p>
            <a:pPr>
              <a:defRPr/>
            </a:pPr>
            <a:fld id="{725E0C15-C6BD-4719-9CAF-2AB115549446}"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s-ES"/>
          </a:p>
        </p:txBody>
      </p:sp>
      <p:sp>
        <p:nvSpPr>
          <p:cNvPr id="6" name="Footer Placeholder 9"/>
          <p:cNvSpPr>
            <a:spLocks noGrp="1"/>
          </p:cNvSpPr>
          <p:nvPr>
            <p:ph type="ftr" sz="quarter" idx="11"/>
          </p:nvPr>
        </p:nvSpPr>
        <p:spPr/>
        <p:txBody>
          <a:bodyPr/>
          <a:lstStyle>
            <a:lvl1pPr>
              <a:defRPr/>
            </a:lvl1pPr>
          </a:lstStyle>
          <a:p>
            <a:pPr>
              <a:defRPr/>
            </a:pPr>
            <a:endParaRPr lang="es-ES"/>
          </a:p>
        </p:txBody>
      </p:sp>
      <p:sp>
        <p:nvSpPr>
          <p:cNvPr id="7" name="Slide Number Placeholder 21"/>
          <p:cNvSpPr>
            <a:spLocks noGrp="1"/>
          </p:cNvSpPr>
          <p:nvPr>
            <p:ph type="sldNum" sz="quarter" idx="12"/>
          </p:nvPr>
        </p:nvSpPr>
        <p:spPr/>
        <p:txBody>
          <a:bodyPr/>
          <a:lstStyle>
            <a:lvl1pPr>
              <a:defRPr/>
            </a:lvl1pPr>
          </a:lstStyle>
          <a:p>
            <a:pPr>
              <a:defRPr/>
            </a:pPr>
            <a:fld id="{7A254313-821F-4CC9-92CB-F1DB0F79AB23}"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s-ES"/>
          </a:p>
        </p:txBody>
      </p:sp>
      <p:sp>
        <p:nvSpPr>
          <p:cNvPr id="8" name="Footer Placeholder 7"/>
          <p:cNvSpPr>
            <a:spLocks noGrp="1"/>
          </p:cNvSpPr>
          <p:nvPr>
            <p:ph type="ftr" sz="quarter" idx="11"/>
          </p:nvPr>
        </p:nvSpPr>
        <p:spPr/>
        <p:txBody>
          <a:bodyPr/>
          <a:lstStyle>
            <a:lvl1pPr>
              <a:defRPr/>
            </a:lvl1pPr>
            <a:extLst/>
          </a:lstStyle>
          <a:p>
            <a:pPr>
              <a:defRPr/>
            </a:pPr>
            <a:endParaRPr lang="es-ES"/>
          </a:p>
        </p:txBody>
      </p:sp>
      <p:sp>
        <p:nvSpPr>
          <p:cNvPr id="9" name="Slide Number Placeholder 8"/>
          <p:cNvSpPr>
            <a:spLocks noGrp="1"/>
          </p:cNvSpPr>
          <p:nvPr>
            <p:ph type="sldNum" sz="quarter" idx="12"/>
          </p:nvPr>
        </p:nvSpPr>
        <p:spPr/>
        <p:txBody>
          <a:bodyPr/>
          <a:lstStyle>
            <a:lvl1pPr>
              <a:defRPr/>
            </a:lvl1pPr>
            <a:extLst/>
          </a:lstStyle>
          <a:p>
            <a:pPr>
              <a:defRPr/>
            </a:pPr>
            <a:fld id="{3590CEC6-50DF-4B44-B678-49180E6345E3}"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s-ES"/>
          </a:p>
        </p:txBody>
      </p:sp>
      <p:sp>
        <p:nvSpPr>
          <p:cNvPr id="4" name="Footer Placeholder 9"/>
          <p:cNvSpPr>
            <a:spLocks noGrp="1"/>
          </p:cNvSpPr>
          <p:nvPr>
            <p:ph type="ftr" sz="quarter" idx="11"/>
          </p:nvPr>
        </p:nvSpPr>
        <p:spPr/>
        <p:txBody>
          <a:bodyPr/>
          <a:lstStyle>
            <a:lvl1pPr>
              <a:defRPr/>
            </a:lvl1pPr>
          </a:lstStyle>
          <a:p>
            <a:pPr>
              <a:defRPr/>
            </a:pPr>
            <a:endParaRPr lang="es-ES"/>
          </a:p>
        </p:txBody>
      </p:sp>
      <p:sp>
        <p:nvSpPr>
          <p:cNvPr id="5" name="Slide Number Placeholder 21"/>
          <p:cNvSpPr>
            <a:spLocks noGrp="1"/>
          </p:cNvSpPr>
          <p:nvPr>
            <p:ph type="sldNum" sz="quarter" idx="12"/>
          </p:nvPr>
        </p:nvSpPr>
        <p:spPr/>
        <p:txBody>
          <a:bodyPr/>
          <a:lstStyle>
            <a:lvl1pPr>
              <a:defRPr/>
            </a:lvl1pPr>
          </a:lstStyle>
          <a:p>
            <a:pPr>
              <a:defRPr/>
            </a:pPr>
            <a:fld id="{C380172E-415B-4624-BD59-4D0EB3F7F4B5}"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3" name="Rectangle 13"/>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4" name="Date Placeholder 1"/>
          <p:cNvSpPr>
            <a:spLocks noGrp="1"/>
          </p:cNvSpPr>
          <p:nvPr>
            <p:ph type="dt" sz="half" idx="10"/>
          </p:nvPr>
        </p:nvSpPr>
        <p:spPr/>
        <p:txBody>
          <a:bodyPr/>
          <a:lstStyle>
            <a:lvl1pPr>
              <a:defRPr/>
            </a:lvl1pPr>
            <a:extLst/>
          </a:lstStyle>
          <a:p>
            <a:pPr>
              <a:defRPr/>
            </a:pPr>
            <a:endParaRPr lang="es-ES"/>
          </a:p>
        </p:txBody>
      </p:sp>
      <p:sp>
        <p:nvSpPr>
          <p:cNvPr id="5" name="Footer Placeholder 2"/>
          <p:cNvSpPr>
            <a:spLocks noGrp="1"/>
          </p:cNvSpPr>
          <p:nvPr>
            <p:ph type="ftr" sz="quarter" idx="11"/>
          </p:nvPr>
        </p:nvSpPr>
        <p:spPr/>
        <p:txBody>
          <a:bodyPr/>
          <a:lstStyle>
            <a:lvl1pPr>
              <a:defRPr/>
            </a:lvl1pPr>
            <a:extLst/>
          </a:lstStyle>
          <a:p>
            <a:pPr>
              <a:defRPr/>
            </a:pPr>
            <a:endParaRPr lang="es-ES"/>
          </a:p>
        </p:txBody>
      </p:sp>
      <p:sp>
        <p:nvSpPr>
          <p:cNvPr id="6" name="Slide Number Placeholder 3"/>
          <p:cNvSpPr>
            <a:spLocks noGrp="1"/>
          </p:cNvSpPr>
          <p:nvPr>
            <p:ph type="sldNum" sz="quarter" idx="12"/>
          </p:nvPr>
        </p:nvSpPr>
        <p:spPr/>
        <p:txBody>
          <a:bodyPr/>
          <a:lstStyle>
            <a:lvl1pPr>
              <a:defRPr/>
            </a:lvl1pPr>
            <a:extLst/>
          </a:lstStyle>
          <a:p>
            <a:pPr>
              <a:defRPr/>
            </a:pPr>
            <a:fld id="{999E2B61-D03C-4715-9A55-634574E791B4}"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s-ES"/>
          </a:p>
        </p:txBody>
      </p:sp>
      <p:sp>
        <p:nvSpPr>
          <p:cNvPr id="6" name="Footer Placeholder 5"/>
          <p:cNvSpPr>
            <a:spLocks noGrp="1"/>
          </p:cNvSpPr>
          <p:nvPr>
            <p:ph type="ftr" sz="quarter" idx="11"/>
          </p:nvPr>
        </p:nvSpPr>
        <p:spPr/>
        <p:txBody>
          <a:bodyPr/>
          <a:lstStyle>
            <a:lvl1pPr>
              <a:defRPr/>
            </a:lvl1pPr>
            <a:extLst/>
          </a:lstStyle>
          <a:p>
            <a:pPr>
              <a:defRPr/>
            </a:pPr>
            <a:endParaRPr lang="es-ES"/>
          </a:p>
        </p:txBody>
      </p:sp>
      <p:sp>
        <p:nvSpPr>
          <p:cNvPr id="7" name="Slide Number Placeholder 6"/>
          <p:cNvSpPr>
            <a:spLocks noGrp="1"/>
          </p:cNvSpPr>
          <p:nvPr>
            <p:ph type="sldNum" sz="quarter" idx="12"/>
          </p:nvPr>
        </p:nvSpPr>
        <p:spPr/>
        <p:txBody>
          <a:bodyPr/>
          <a:lstStyle>
            <a:lvl1pPr>
              <a:defRPr/>
            </a:lvl1pPr>
            <a:extLst/>
          </a:lstStyle>
          <a:p>
            <a:pPr>
              <a:defRPr/>
            </a:pPr>
            <a:fld id="{2D1C1A30-7A4F-40B6-8C67-A6E5EC3F1632}"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gn="l">
              <a:lnSpc>
                <a:spcPts val="3000"/>
              </a:lnSpc>
              <a:spcBef>
                <a:spcPts val="600"/>
              </a:spcBef>
              <a:buClr>
                <a:schemeClr val="accent1"/>
              </a:buClr>
              <a:buSzPct val="80000"/>
              <a:buFont typeface="Wingdings 2"/>
              <a:buNone/>
              <a:defRPr/>
            </a:pPr>
            <a:endParaRPr lang="en-US" sz="3200">
              <a:latin typeface="+mn-lt"/>
            </a:endParaRPr>
          </a:p>
        </p:txBody>
      </p:sp>
      <p:sp>
        <p:nvSpPr>
          <p:cNvPr id="6" name="Flowchart: Process 13"/>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7" name="Flowchart: Process 15"/>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s-ES"/>
          </a:p>
        </p:txBody>
      </p:sp>
      <p:sp>
        <p:nvSpPr>
          <p:cNvPr id="9" name="Footer Placeholder 5"/>
          <p:cNvSpPr>
            <a:spLocks noGrp="1"/>
          </p:cNvSpPr>
          <p:nvPr>
            <p:ph type="ftr" sz="quarter" idx="11"/>
          </p:nvPr>
        </p:nvSpPr>
        <p:spPr/>
        <p:txBody>
          <a:bodyPr/>
          <a:lstStyle>
            <a:lvl1pPr>
              <a:defRPr/>
            </a:lvl1pPr>
            <a:extLst/>
          </a:lstStyle>
          <a:p>
            <a:pPr>
              <a:defRPr/>
            </a:pPr>
            <a:endParaRPr lang="es-ES"/>
          </a:p>
        </p:txBody>
      </p:sp>
      <p:sp>
        <p:nvSpPr>
          <p:cNvPr id="10" name="Slide Number Placeholder 6"/>
          <p:cNvSpPr>
            <a:spLocks noGrp="1"/>
          </p:cNvSpPr>
          <p:nvPr>
            <p:ph type="sldNum" sz="quarter" idx="12"/>
          </p:nvPr>
        </p:nvSpPr>
        <p:spPr/>
        <p:txBody>
          <a:bodyPr/>
          <a:lstStyle>
            <a:lvl1pPr>
              <a:defRPr/>
            </a:lvl1pPr>
            <a:extLst/>
          </a:lstStyle>
          <a:p>
            <a:pPr>
              <a:defRPr/>
            </a:pPr>
            <a:fld id="{E45FFCBE-201A-40A1-AA6E-A5B0B5F54448}"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s-E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algn="l" eaLnBrk="1" latinLnBrk="0" hangingPunct="1">
              <a:defRPr kumimoji="0" sz="1200">
                <a:solidFill>
                  <a:schemeClr val="bg2">
                    <a:shade val="50000"/>
                    <a:satMod val="200000"/>
                  </a:schemeClr>
                </a:solidFill>
                <a:effectLst/>
              </a:defRPr>
            </a:lvl1pPr>
            <a:extLst/>
          </a:lstStyle>
          <a:p>
            <a:pPr>
              <a:defRPr/>
            </a:pPr>
            <a:endParaRPr lang="es-E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3B679101-9175-43B0-BF83-503A24738C50}" type="slidenum">
              <a:rPr lang="es-ES"/>
              <a:pPr>
                <a:defRPr/>
              </a:pPr>
              <a:t>‹Nº›</a:t>
            </a:fld>
            <a:endParaRPr lang="es-E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Tree>
  </p:cSld>
  <p:clrMap bg1="lt1" tx1="dk1" bg2="lt2" tx2="dk2" accent1="accent1" accent2="accent2" accent3="accent3" accent4="accent4" accent5="accent5" accent6="accent6" hlink="hlink" folHlink="folHlink"/>
  <p:sldLayoutIdLst>
    <p:sldLayoutId id="2147483909" r:id="rId1"/>
    <p:sldLayoutId id="2147483907" r:id="rId2"/>
    <p:sldLayoutId id="2147483910" r:id="rId3"/>
    <p:sldLayoutId id="2147483906" r:id="rId4"/>
    <p:sldLayoutId id="2147483911" r:id="rId5"/>
    <p:sldLayoutId id="2147483905" r:id="rId6"/>
    <p:sldLayoutId id="2147483912" r:id="rId7"/>
    <p:sldLayoutId id="2147483913" r:id="rId8"/>
    <p:sldLayoutId id="2147483914" r:id="rId9"/>
    <p:sldLayoutId id="2147483904" r:id="rId10"/>
    <p:sldLayoutId id="2147483903" r:id="rId11"/>
    <p:sldLayoutId id="2147483908" r:id="rId12"/>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Arial" charset="0"/>
        </a:defRPr>
      </a:lvl2pPr>
      <a:lvl3pPr algn="l" rtl="0" eaLnBrk="0" fontAlgn="base" hangingPunct="0">
        <a:spcBef>
          <a:spcPct val="0"/>
        </a:spcBef>
        <a:spcAft>
          <a:spcPct val="0"/>
        </a:spcAft>
        <a:defRPr sz="4300">
          <a:solidFill>
            <a:srgbClr val="572314"/>
          </a:solidFill>
          <a:latin typeface="Arial" charset="0"/>
        </a:defRPr>
      </a:lvl3pPr>
      <a:lvl4pPr algn="l" rtl="0" eaLnBrk="0" fontAlgn="base" hangingPunct="0">
        <a:spcBef>
          <a:spcPct val="0"/>
        </a:spcBef>
        <a:spcAft>
          <a:spcPct val="0"/>
        </a:spcAft>
        <a:defRPr sz="4300">
          <a:solidFill>
            <a:srgbClr val="572314"/>
          </a:solidFill>
          <a:latin typeface="Arial" charset="0"/>
        </a:defRPr>
      </a:lvl4pPr>
      <a:lvl5pPr algn="l" rtl="0" eaLnBrk="0" fontAlgn="base" hangingPunct="0">
        <a:spcBef>
          <a:spcPct val="0"/>
        </a:spcBef>
        <a:spcAft>
          <a:spcPct val="0"/>
        </a:spcAft>
        <a:defRPr sz="4300">
          <a:solidFill>
            <a:srgbClr val="572314"/>
          </a:solidFill>
          <a:latin typeface="Arial" charset="0"/>
        </a:defRPr>
      </a:lvl5pPr>
      <a:lvl6pPr marL="457200" algn="l" rtl="0" fontAlgn="base">
        <a:spcBef>
          <a:spcPct val="0"/>
        </a:spcBef>
        <a:spcAft>
          <a:spcPct val="0"/>
        </a:spcAft>
        <a:defRPr sz="4300">
          <a:solidFill>
            <a:srgbClr val="572314"/>
          </a:solidFill>
          <a:latin typeface="Arial" charset="0"/>
        </a:defRPr>
      </a:lvl6pPr>
      <a:lvl7pPr marL="914400" algn="l" rtl="0" fontAlgn="base">
        <a:spcBef>
          <a:spcPct val="0"/>
        </a:spcBef>
        <a:spcAft>
          <a:spcPct val="0"/>
        </a:spcAft>
        <a:defRPr sz="4300">
          <a:solidFill>
            <a:srgbClr val="572314"/>
          </a:solidFill>
          <a:latin typeface="Arial" charset="0"/>
        </a:defRPr>
      </a:lvl7pPr>
      <a:lvl8pPr marL="1371600" algn="l" rtl="0" fontAlgn="base">
        <a:spcBef>
          <a:spcPct val="0"/>
        </a:spcBef>
        <a:spcAft>
          <a:spcPct val="0"/>
        </a:spcAft>
        <a:defRPr sz="4300">
          <a:solidFill>
            <a:srgbClr val="572314"/>
          </a:solidFill>
          <a:latin typeface="Arial" charset="0"/>
        </a:defRPr>
      </a:lvl8pPr>
      <a:lvl9pPr marL="1828800" algn="l" rtl="0" fontAlgn="base">
        <a:spcBef>
          <a:spcPct val="0"/>
        </a:spcBef>
        <a:spcAft>
          <a:spcPct val="0"/>
        </a:spcAft>
        <a:defRPr sz="4300">
          <a:solidFill>
            <a:srgbClr val="572314"/>
          </a:solidFill>
          <a:latin typeface="Arial"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ages.google.com/imgres?imgurl=www.coloredhome.com/paisajes/paisajes_Candeleda/fondos_de_pantalla/paisaje_Candeleda_37.JPG&amp;imgrefurl=http://www.coloredhome.com/paisajes/paisajes_Candeleda/fondo_de_pantalla_37.htm&amp;h=768&amp;w=1024&amp;prev=/images%3Fq%3Dflor%2Broja%26svnum%3D10%26hl%3Des%26lr%3D%26ie%3DUTF-8%26oe%3DUTF-8"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images.google.com/imgres?imgurl=pobladores.lycos.es/data/pobladores.com/ro/ci/rocioo/channels/rincones_del_mundo/images/mariposa.jpg&amp;imgrefurl=http://pobladores.lycos.es/channels/gente_y_ciudades/Rincones_del_mundo/area/2&amp;h=284&amp;w=350&amp;prev=/images%3Fq%3Dflor%2Bblanca%26start%3D20%26svnum%3D10%26hl%3Des%26lr%3D%26ie%3DUTF-8%26oe%3DUTF-8%26sa%3DN"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http://www.biotech.bioetica.org/images/ap1.ht1.gif" TargetMode="External"/><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http://www.biotech.bioetica.org/images/ap1.ht2.gif" TargetMode="Externa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http://www.biotech.bioetica.org/images/ap1.ht3.gif"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571500"/>
            <a:ext cx="7835900" cy="1117600"/>
          </a:xfrm>
        </p:spPr>
        <p:txBody>
          <a:bodyPr>
            <a:normAutofit fontScale="90000"/>
          </a:bodyPr>
          <a:lstStyle/>
          <a:p>
            <a:pPr algn="ctr" eaLnBrk="1" fontAlgn="auto" hangingPunct="1">
              <a:spcAft>
                <a:spcPts val="0"/>
              </a:spcAft>
              <a:defRPr/>
            </a:pPr>
            <a:r>
              <a:rPr lang="en-US" sz="4000" dirty="0" smtClean="0">
                <a:solidFill>
                  <a:schemeClr val="tx2">
                    <a:satMod val="130000"/>
                  </a:schemeClr>
                </a:solidFill>
                <a:effectLst/>
              </a:rPr>
              <a:t>LA GENÉTICA Y GREGOR MENDEL</a:t>
            </a:r>
            <a:endParaRPr lang="en-US" sz="4000" dirty="0">
              <a:solidFill>
                <a:schemeClr val="tx2">
                  <a:satMod val="130000"/>
                </a:schemeClr>
              </a:solidFill>
              <a:effectLst/>
            </a:endParaRPr>
          </a:p>
        </p:txBody>
      </p:sp>
      <p:sp>
        <p:nvSpPr>
          <p:cNvPr id="3" name="Subtitle 2"/>
          <p:cNvSpPr>
            <a:spLocks noGrp="1"/>
          </p:cNvSpPr>
          <p:nvPr>
            <p:ph type="subTitle" idx="1"/>
          </p:nvPr>
        </p:nvSpPr>
        <p:spPr>
          <a:xfrm>
            <a:off x="1357313" y="1928813"/>
            <a:ext cx="7407275" cy="4508500"/>
          </a:xfrm>
        </p:spPr>
        <p:txBody>
          <a:bodyPr>
            <a:normAutofit/>
          </a:bodyPr>
          <a:lstStyle/>
          <a:p>
            <a:pPr eaLnBrk="1" fontAlgn="auto" hangingPunct="1">
              <a:spcAft>
                <a:spcPts val="0"/>
              </a:spcAft>
              <a:buFont typeface="Wingdings 2"/>
              <a:buNone/>
              <a:defRPr/>
            </a:pPr>
            <a:endParaRPr lang="en-US" sz="4000" dirty="0">
              <a:latin typeface="Arial" pitchFamily="34" charset="0"/>
              <a:cs typeface="Arial" pitchFamily="34" charset="0"/>
            </a:endParaRPr>
          </a:p>
        </p:txBody>
      </p:sp>
      <p:pic>
        <p:nvPicPr>
          <p:cNvPr id="4" name="Picture 3" descr="ADN genetica.jpg"/>
          <p:cNvPicPr>
            <a:picLocks noChangeAspect="1"/>
          </p:cNvPicPr>
          <p:nvPr/>
        </p:nvPicPr>
        <p:blipFill>
          <a:blip r:embed="rId2"/>
          <a:stretch>
            <a:fillRect/>
          </a:stretch>
        </p:blipFill>
        <p:spPr>
          <a:xfrm>
            <a:off x="2928926" y="2000240"/>
            <a:ext cx="4286280" cy="32977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1285875" y="285750"/>
            <a:ext cx="7648575" cy="6429375"/>
          </a:xfrm>
        </p:spPr>
        <p:txBody>
          <a:bodyPr/>
          <a:lstStyle/>
          <a:p>
            <a:pPr eaLnBrk="1" hangingPunct="1"/>
            <a:r>
              <a:rPr lang="es-EC" sz="1800" smtClean="0">
                <a:latin typeface="Arial" charset="0"/>
                <a:cs typeface="Arial" charset="0"/>
              </a:rPr>
              <a:t>Una </a:t>
            </a:r>
            <a:r>
              <a:rPr lang="es-EC" sz="1800" b="1" smtClean="0">
                <a:latin typeface="Arial" charset="0"/>
                <a:cs typeface="Arial" charset="0"/>
              </a:rPr>
              <a:t>razón </a:t>
            </a:r>
            <a:r>
              <a:rPr lang="es-EC" sz="1800" smtClean="0">
                <a:latin typeface="Arial" charset="0"/>
                <a:cs typeface="Arial" charset="0"/>
              </a:rPr>
              <a:t>es una expresión matemática que muestra la relación que hay entres dos o más números.</a:t>
            </a:r>
          </a:p>
          <a:p>
            <a:pPr eaLnBrk="1" hangingPunct="1"/>
            <a:endParaRPr lang="es-EC" sz="1800" smtClean="0">
              <a:latin typeface="Arial" charset="0"/>
              <a:cs typeface="Arial" charset="0"/>
            </a:endParaRPr>
          </a:p>
          <a:p>
            <a:pPr eaLnBrk="1" hangingPunct="1"/>
            <a:r>
              <a:rPr lang="es-EC" sz="1800" smtClean="0">
                <a:latin typeface="Arial" charset="0"/>
                <a:cs typeface="Arial" charset="0"/>
              </a:rPr>
              <a:t>En el cruce entre plantas híbridas de semillas redondas, la razón de plantas con semilla redonda a plantas con semilla arrugada, se expresa así:</a:t>
            </a:r>
          </a:p>
          <a:p>
            <a:pPr eaLnBrk="1" hangingPunct="1">
              <a:spcBef>
                <a:spcPct val="0"/>
              </a:spcBef>
            </a:pPr>
            <a:endParaRPr lang="es-EC" sz="2000" smtClean="0">
              <a:latin typeface="Arial" charset="0"/>
              <a:cs typeface="Arial" charset="0"/>
            </a:endParaRPr>
          </a:p>
          <a:p>
            <a:pPr eaLnBrk="1" hangingPunct="1">
              <a:spcBef>
                <a:spcPct val="0"/>
              </a:spcBef>
              <a:buFont typeface="Wingdings 2" pitchFamily="18" charset="2"/>
              <a:buNone/>
            </a:pPr>
            <a:r>
              <a:rPr lang="es-EC" sz="2000" smtClean="0">
                <a:latin typeface="Arial" charset="0"/>
                <a:cs typeface="Arial" charset="0"/>
              </a:rPr>
              <a:t>	   </a:t>
            </a:r>
            <a:r>
              <a:rPr lang="es-EC" sz="1600" u="sng" smtClean="0">
                <a:latin typeface="Arial" charset="0"/>
                <a:cs typeface="Arial" charset="0"/>
              </a:rPr>
              <a:t>5474 plantas de semilla redonda</a:t>
            </a:r>
            <a:r>
              <a:rPr lang="es-EC" sz="1600" smtClean="0">
                <a:latin typeface="Arial" charset="0"/>
                <a:cs typeface="Arial" charset="0"/>
              </a:rPr>
              <a:t>	        </a:t>
            </a:r>
            <a:r>
              <a:rPr lang="es-EC" sz="1600" u="sng" smtClean="0">
                <a:latin typeface="Arial" charset="0"/>
                <a:cs typeface="Arial" charset="0"/>
              </a:rPr>
              <a:t>2.96</a:t>
            </a:r>
            <a:r>
              <a:rPr lang="es-EC" sz="1600" smtClean="0">
                <a:latin typeface="Arial" charset="0"/>
                <a:cs typeface="Arial" charset="0"/>
              </a:rPr>
              <a:t>     redondeando     3:1</a:t>
            </a:r>
            <a:endParaRPr lang="es-EC" sz="1600" u="sng" smtClean="0">
              <a:latin typeface="Arial" charset="0"/>
              <a:cs typeface="Arial" charset="0"/>
            </a:endParaRPr>
          </a:p>
          <a:p>
            <a:pPr eaLnBrk="1" hangingPunct="1">
              <a:spcBef>
                <a:spcPct val="0"/>
              </a:spcBef>
              <a:buFont typeface="Wingdings 2" pitchFamily="18" charset="2"/>
              <a:buNone/>
            </a:pPr>
            <a:r>
              <a:rPr lang="es-EC" sz="1600" smtClean="0">
                <a:latin typeface="Arial" charset="0"/>
                <a:cs typeface="Arial" charset="0"/>
              </a:rPr>
              <a:t>	   1850 plantas de semilla arrugada             1	</a:t>
            </a:r>
            <a:r>
              <a:rPr lang="es-EC" sz="1600" u="sng" smtClean="0">
                <a:latin typeface="Arial" charset="0"/>
                <a:cs typeface="Arial" charset="0"/>
              </a:rPr>
              <a:t>  </a:t>
            </a:r>
          </a:p>
          <a:p>
            <a:pPr eaLnBrk="1" hangingPunct="1">
              <a:spcBef>
                <a:spcPct val="0"/>
              </a:spcBef>
              <a:buFont typeface="Wingdings 2" pitchFamily="18" charset="2"/>
              <a:buNone/>
            </a:pPr>
            <a:r>
              <a:rPr lang="es-EC" sz="1600" u="sng" smtClean="0">
                <a:latin typeface="Arial" charset="0"/>
                <a:cs typeface="Arial" charset="0"/>
              </a:rPr>
              <a:t>    </a:t>
            </a:r>
          </a:p>
          <a:p>
            <a:pPr algn="ctr" eaLnBrk="1" hangingPunct="1">
              <a:buFont typeface="Wingdings 2" pitchFamily="18" charset="2"/>
              <a:buNone/>
            </a:pPr>
            <a:r>
              <a:rPr lang="es-EC" sz="1800" b="1" smtClean="0">
                <a:latin typeface="Arial" charset="0"/>
                <a:cs typeface="Arial" charset="0"/>
              </a:rPr>
              <a:t>Generación F</a:t>
            </a:r>
            <a:r>
              <a:rPr lang="es-EC" sz="1600" b="1" smtClean="0">
                <a:latin typeface="Arial" charset="0"/>
                <a:cs typeface="Arial" charset="0"/>
              </a:rPr>
              <a:t>2</a:t>
            </a:r>
            <a:r>
              <a:rPr lang="es-EC" sz="1800" b="1" smtClean="0">
                <a:latin typeface="Arial" charset="0"/>
                <a:cs typeface="Arial" charset="0"/>
              </a:rPr>
              <a:t>, producto de los cruces monohíbridos de Mende</a:t>
            </a:r>
            <a:r>
              <a:rPr lang="es-EC" sz="1800" smtClean="0">
                <a:latin typeface="Arial" charset="0"/>
                <a:cs typeface="Arial" charset="0"/>
              </a:rPr>
              <a:t>l</a:t>
            </a:r>
          </a:p>
          <a:p>
            <a:pPr eaLnBrk="1" hangingPunct="1">
              <a:buFont typeface="Wingdings 2" pitchFamily="18" charset="2"/>
              <a:buNone/>
            </a:pPr>
            <a:endParaRPr lang="es-EC" sz="2000" smtClean="0">
              <a:latin typeface="Arial" charset="0"/>
              <a:cs typeface="Arial" charset="0"/>
            </a:endParaRPr>
          </a:p>
        </p:txBody>
      </p:sp>
      <p:graphicFrame>
        <p:nvGraphicFramePr>
          <p:cNvPr id="4" name="Table 3"/>
          <p:cNvGraphicFramePr>
            <a:graphicFrameLocks noGrp="1"/>
          </p:cNvGraphicFramePr>
          <p:nvPr/>
        </p:nvGraphicFramePr>
        <p:xfrm>
          <a:off x="1285875" y="3714750"/>
          <a:ext cx="7572375" cy="2928938"/>
        </p:xfrm>
        <a:graphic>
          <a:graphicData uri="http://schemas.openxmlformats.org/drawingml/2006/table">
            <a:tbl>
              <a:tblPr/>
              <a:tblGrid>
                <a:gridCol w="1211588"/>
                <a:gridCol w="1665934"/>
                <a:gridCol w="2120280"/>
                <a:gridCol w="1287312"/>
                <a:gridCol w="1287312"/>
              </a:tblGrid>
              <a:tr h="5510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cs typeface="Arial" pitchFamily="34" charset="0"/>
                        </a:rPr>
                        <a:t>F1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3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cs typeface="Arial" pitchFamily="34" charset="0"/>
                        </a:rPr>
                        <a:t>Autopolinización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3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cs typeface="Arial" pitchFamily="34" charset="0"/>
                        </a:rPr>
                        <a:t>Generación  F2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3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cs typeface="Arial" pitchFamily="34" charset="0"/>
                        </a:rPr>
                        <a:t>Razón de F2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3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cs typeface="Arial" pitchFamily="34" charset="0"/>
                        </a:rPr>
                        <a:t>Razón de F2,</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cs typeface="Arial" pitchFamily="34" charset="0"/>
                        </a:rPr>
                        <a:t>redondeada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33"/>
                    </a:solidFill>
                  </a:tcPr>
                </a:tc>
              </a:tr>
              <a:tr h="79264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Híbrido de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semillas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redondas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Híbrido de semillas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redondas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5474 semillas redondas</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1850 semillas arrugadas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2.96:1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r h="79264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Híbrido de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semillas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amarillas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Híbrido de semillas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amarillas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6022 semillas amarillas</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2001 semillas verdes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3.01:1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r h="79264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Híbrido de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semillas de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cubierta gris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Híbrido de semillas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de cubierta gris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cs typeface="Arial" pitchFamily="34" charset="0"/>
                        </a:rPr>
                        <a:t>705 de cubierta gris</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cs typeface="Arial" pitchFamily="34" charset="0"/>
                        </a:rPr>
                        <a:t>224 de cubierta blanca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cs typeface="Arial" pitchFamily="34" charset="0"/>
                        </a:rPr>
                        <a:t>3.1:1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
        <p:nvSpPr>
          <p:cNvPr id="5" name="Equal 4"/>
          <p:cNvSpPr/>
          <p:nvPr/>
        </p:nvSpPr>
        <p:spPr>
          <a:xfrm>
            <a:off x="5072063" y="2500313"/>
            <a:ext cx="200025" cy="3429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hangingPunct="1">
              <a:defRPr/>
            </a:pPr>
            <a:r>
              <a:rPr lang="en-US" sz="4000" dirty="0" smtClean="0"/>
              <a:t>La </a:t>
            </a:r>
            <a:r>
              <a:rPr lang="en-US" sz="4000" dirty="0" err="1" smtClean="0"/>
              <a:t>explicación</a:t>
            </a:r>
            <a:r>
              <a:rPr lang="en-US" sz="4000" dirty="0" smtClean="0"/>
              <a:t> de los </a:t>
            </a:r>
            <a:r>
              <a:rPr lang="en-US" sz="4000" dirty="0" err="1" smtClean="0"/>
              <a:t>resultados</a:t>
            </a:r>
            <a:r>
              <a:rPr lang="en-US" sz="4000" dirty="0" smtClean="0"/>
              <a:t> de Mendel</a:t>
            </a:r>
            <a:endParaRPr lang="en-US" sz="4000" dirty="0"/>
          </a:p>
        </p:txBody>
      </p:sp>
      <p:sp>
        <p:nvSpPr>
          <p:cNvPr id="20483" name="Content Placeholder 2"/>
          <p:cNvSpPr>
            <a:spLocks noGrp="1"/>
          </p:cNvSpPr>
          <p:nvPr>
            <p:ph idx="1"/>
          </p:nvPr>
        </p:nvSpPr>
        <p:spPr>
          <a:xfrm>
            <a:off x="928688" y="1500188"/>
            <a:ext cx="8072437" cy="5000625"/>
          </a:xfrm>
        </p:spPr>
        <p:txBody>
          <a:bodyPr/>
          <a:lstStyle/>
          <a:p>
            <a:pPr eaLnBrk="1" hangingPunct="1"/>
            <a:r>
              <a:rPr lang="es-EC" sz="2000" smtClean="0">
                <a:latin typeface="Arial" charset="0"/>
                <a:cs typeface="Arial" charset="0"/>
              </a:rPr>
              <a:t>Mendel desarrolló varias </a:t>
            </a:r>
            <a:r>
              <a:rPr lang="es-EC" sz="2000" b="1" smtClean="0">
                <a:latin typeface="Arial" charset="0"/>
                <a:cs typeface="Arial" charset="0"/>
              </a:rPr>
              <a:t>hipótesis</a:t>
            </a:r>
            <a:r>
              <a:rPr lang="es-EC" sz="2000" smtClean="0">
                <a:latin typeface="Arial" charset="0"/>
                <a:cs typeface="Arial" charset="0"/>
              </a:rPr>
              <a:t> para explicar sus resultados.  Su visión para entender los procesos que gobiernan la herencia fue sorprendente, ya que se ha comprobado que todas sus hipótesis eran correctas.</a:t>
            </a:r>
          </a:p>
          <a:p>
            <a:pPr eaLnBrk="1" hangingPunct="1"/>
            <a:endParaRPr lang="es-EC" sz="2000" smtClean="0">
              <a:latin typeface="Arial" charset="0"/>
              <a:cs typeface="Arial" charset="0"/>
            </a:endParaRPr>
          </a:p>
          <a:p>
            <a:pPr eaLnBrk="1" hangingPunct="1"/>
            <a:r>
              <a:rPr lang="es-EC" sz="2000" smtClean="0">
                <a:latin typeface="Arial" charset="0"/>
                <a:cs typeface="Arial" charset="0"/>
              </a:rPr>
              <a:t>En su primera hipótesis, Mendel sugirió que cada característica hereditaria esta bajo el control de dos </a:t>
            </a:r>
            <a:r>
              <a:rPr lang="es-EC" sz="2000" b="1" smtClean="0">
                <a:latin typeface="Arial" charset="0"/>
                <a:cs typeface="Arial" charset="0"/>
              </a:rPr>
              <a:t>factores</a:t>
            </a:r>
            <a:r>
              <a:rPr lang="es-EC" sz="2000" smtClean="0">
                <a:latin typeface="Arial" charset="0"/>
                <a:cs typeface="Arial" charset="0"/>
              </a:rPr>
              <a:t> separados, uno de cada padre. Los factores a los que se refería Mendel, eran </a:t>
            </a:r>
            <a:r>
              <a:rPr lang="es-EC" sz="2000" b="1" smtClean="0">
                <a:latin typeface="Arial" charset="0"/>
                <a:cs typeface="Arial" charset="0"/>
              </a:rPr>
              <a:t>unidades de herencia</a:t>
            </a:r>
            <a:r>
              <a:rPr lang="es-EC" sz="2000" smtClean="0">
                <a:latin typeface="Arial" charset="0"/>
                <a:cs typeface="Arial" charset="0"/>
              </a:rPr>
              <a:t> conocidos actualmente como </a:t>
            </a:r>
            <a:r>
              <a:rPr lang="es-EC" sz="2000" b="1" smtClean="0">
                <a:latin typeface="Arial" charset="0"/>
                <a:cs typeface="Arial" charset="0"/>
              </a:rPr>
              <a:t>genes</a:t>
            </a:r>
            <a:r>
              <a:rPr lang="es-EC" sz="2000" smtClean="0">
                <a:latin typeface="Arial" charset="0"/>
                <a:cs typeface="Arial" charset="0"/>
              </a:rPr>
              <a:t>.</a:t>
            </a:r>
          </a:p>
          <a:p>
            <a:pPr eaLnBrk="1" hangingPunct="1"/>
            <a:endParaRPr lang="es-EC" sz="2000" smtClean="0">
              <a:latin typeface="Arial" charset="0"/>
              <a:cs typeface="Arial" charset="0"/>
            </a:endParaRPr>
          </a:p>
          <a:p>
            <a:pPr eaLnBrk="1" hangingPunct="1"/>
            <a:r>
              <a:rPr lang="es-EC" sz="2000" smtClean="0">
                <a:latin typeface="Arial" charset="0"/>
                <a:cs typeface="Arial" charset="0"/>
              </a:rPr>
              <a:t>Mendel estableció el uso de letras para representar las parejas de genes que controlan las características hereditarias. Así tenemos que el gen para semillas amarillas se representa con la letra mayúscula </a:t>
            </a:r>
            <a:r>
              <a:rPr lang="es-EC" sz="2000" b="1" smtClean="0">
                <a:latin typeface="Arial" charset="0"/>
                <a:cs typeface="Arial" charset="0"/>
              </a:rPr>
              <a:t>Y</a:t>
            </a:r>
            <a:r>
              <a:rPr lang="es-EC" sz="2000" smtClean="0">
                <a:latin typeface="Arial" charset="0"/>
                <a:cs typeface="Arial" charset="0"/>
              </a:rPr>
              <a:t> y el gen en contraste para la característica de semilla verde se representa con  una </a:t>
            </a:r>
            <a:r>
              <a:rPr lang="es-EC" sz="2000" b="1" smtClean="0">
                <a:latin typeface="Arial" charset="0"/>
                <a:cs typeface="Arial" charset="0"/>
              </a:rPr>
              <a:t>y</a:t>
            </a:r>
            <a:r>
              <a:rPr lang="es-EC" sz="2000" smtClean="0">
                <a:latin typeface="Arial" charset="0"/>
                <a:cs typeface="Arial" charset="0"/>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1143000" y="571500"/>
            <a:ext cx="7791450" cy="5786438"/>
          </a:xfrm>
        </p:spPr>
        <p:txBody>
          <a:bodyPr/>
          <a:lstStyle/>
          <a:p>
            <a:pPr eaLnBrk="1" hangingPunct="1"/>
            <a:r>
              <a:rPr lang="es-EC" sz="2000" smtClean="0">
                <a:latin typeface="Arial" charset="0"/>
                <a:cs typeface="Arial" charset="0"/>
              </a:rPr>
              <a:t>Como los genes están en pares, cada planta de guisantes debe tener dos genes para determinar el color de su semilla.  Sin embargo, los genes de un par pueden ser iguales (YY o yy) o diferentes (Yy).</a:t>
            </a:r>
          </a:p>
          <a:p>
            <a:pPr eaLnBrk="1" hangingPunct="1"/>
            <a:endParaRPr lang="es-EC" sz="2000" smtClean="0">
              <a:latin typeface="Arial" charset="0"/>
              <a:cs typeface="Arial" charset="0"/>
            </a:endParaRPr>
          </a:p>
          <a:p>
            <a:pPr eaLnBrk="1" hangingPunct="1"/>
            <a:r>
              <a:rPr lang="es-EC" sz="2000" smtClean="0">
                <a:latin typeface="Arial" charset="0"/>
                <a:cs typeface="Arial" charset="0"/>
              </a:rPr>
              <a:t>Un ser vivo en el cual los dos genes para una característica dada son iguales es </a:t>
            </a:r>
            <a:r>
              <a:rPr lang="es-EC" sz="2000" b="1" smtClean="0">
                <a:latin typeface="Arial" charset="0"/>
                <a:cs typeface="Arial" charset="0"/>
              </a:rPr>
              <a:t>homocigoto</a:t>
            </a:r>
            <a:r>
              <a:rPr lang="es-EC" sz="2000" smtClean="0">
                <a:latin typeface="Arial" charset="0"/>
                <a:cs typeface="Arial" charset="0"/>
              </a:rPr>
              <a:t>, y un organismo en el cual los dos genes para una característica dada son diferentes es </a:t>
            </a:r>
            <a:r>
              <a:rPr lang="es-EC" sz="2000" b="1" smtClean="0">
                <a:latin typeface="Arial" charset="0"/>
                <a:cs typeface="Arial" charset="0"/>
              </a:rPr>
              <a:t>heterocigoto</a:t>
            </a:r>
            <a:r>
              <a:rPr lang="es-EC" sz="2000" smtClean="0">
                <a:latin typeface="Arial" charset="0"/>
                <a:cs typeface="Arial" charset="0"/>
              </a:rPr>
              <a:t>.</a:t>
            </a:r>
          </a:p>
          <a:p>
            <a:pPr eaLnBrk="1" hangingPunct="1"/>
            <a:endParaRPr lang="es-EC" sz="2000" smtClean="0">
              <a:latin typeface="Arial" charset="0"/>
              <a:cs typeface="Arial" charset="0"/>
            </a:endParaRPr>
          </a:p>
          <a:p>
            <a:pPr eaLnBrk="1" hangingPunct="1"/>
            <a:r>
              <a:rPr lang="es-EC" sz="2000" smtClean="0">
                <a:latin typeface="Arial" charset="0"/>
                <a:cs typeface="Arial" charset="0"/>
              </a:rPr>
              <a:t>Para su segunda hipótesis, Mendel llegó a la conclusión de que solo un gen pasa a un gameto.  De esta manera, cada uno de los gametos de un padre con semilla amarilla contiene solo un gen </a:t>
            </a:r>
            <a:r>
              <a:rPr lang="es-EC" sz="2000" b="1" smtClean="0">
                <a:latin typeface="Arial" charset="0"/>
                <a:cs typeface="Arial" charset="0"/>
              </a:rPr>
              <a:t>Y</a:t>
            </a:r>
            <a:r>
              <a:rPr lang="es-EC" sz="2000" smtClean="0">
                <a:latin typeface="Arial" charset="0"/>
                <a:cs typeface="Arial" charset="0"/>
              </a:rPr>
              <a:t>, mientras que cada uno de los gametos producidos por el padre con semilla verde contiene un solo gen </a:t>
            </a:r>
            <a:r>
              <a:rPr lang="es-EC" sz="2000" b="1" smtClean="0">
                <a:latin typeface="Arial" charset="0"/>
                <a:cs typeface="Arial" charset="0"/>
              </a:rPr>
              <a:t>y</a:t>
            </a:r>
            <a:r>
              <a:rPr lang="es-EC" sz="2000" smtClean="0">
                <a:latin typeface="Arial" charset="0"/>
                <a:cs typeface="Arial" charset="0"/>
              </a:rPr>
              <a:t>.  Cuando estos gametos se combinan en la fecundación, solo una combinación es posible para la generación </a:t>
            </a:r>
            <a:r>
              <a:rPr lang="es-EC" sz="2000" b="1" smtClean="0">
                <a:latin typeface="Arial" charset="0"/>
                <a:cs typeface="Arial" charset="0"/>
              </a:rPr>
              <a:t>F</a:t>
            </a:r>
            <a:r>
              <a:rPr lang="es-EC" sz="1800" b="1" smtClean="0">
                <a:latin typeface="Arial" charset="0"/>
                <a:cs typeface="Arial" charset="0"/>
              </a:rPr>
              <a:t>1</a:t>
            </a:r>
            <a:r>
              <a:rPr lang="es-EC" sz="2000" b="1" smtClean="0">
                <a:latin typeface="Arial" charset="0"/>
                <a:cs typeface="Arial" charset="0"/>
              </a:rPr>
              <a:t>:Yy</a:t>
            </a:r>
            <a:r>
              <a:rPr lang="es-EC" sz="2000" smtClean="0">
                <a:latin typeface="Arial" charset="0"/>
                <a:cs typeface="Arial"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1214438" y="928688"/>
            <a:ext cx="7720012" cy="4929187"/>
          </a:xfrm>
        </p:spPr>
        <p:txBody>
          <a:bodyPr/>
          <a:lstStyle/>
          <a:p>
            <a:pPr eaLnBrk="1" hangingPunct="1">
              <a:buFont typeface="Wingdings 2" pitchFamily="18" charset="2"/>
              <a:buNone/>
            </a:pPr>
            <a:r>
              <a:rPr lang="es-EC" sz="2400" b="1" smtClean="0">
                <a:latin typeface="Arial" charset="0"/>
                <a:cs typeface="Arial" charset="0"/>
              </a:rPr>
              <a:t>La dominancia</a:t>
            </a:r>
          </a:p>
          <a:p>
            <a:pPr eaLnBrk="1" hangingPunct="1"/>
            <a:r>
              <a:rPr lang="es-EC" sz="2000" smtClean="0">
                <a:latin typeface="Arial" charset="0"/>
                <a:cs typeface="Arial" charset="0"/>
              </a:rPr>
              <a:t>Mendel llegó a la conclusión de que en los híbridos de la generación F</a:t>
            </a:r>
            <a:r>
              <a:rPr lang="es-EC" sz="1800" smtClean="0">
                <a:latin typeface="Arial" charset="0"/>
                <a:cs typeface="Arial" charset="0"/>
              </a:rPr>
              <a:t>1</a:t>
            </a:r>
            <a:r>
              <a:rPr lang="es-EC" sz="2000" smtClean="0">
                <a:latin typeface="Arial" charset="0"/>
                <a:cs typeface="Arial" charset="0"/>
              </a:rPr>
              <a:t>, un solo gen determinaba la expresión de una característica, esto evitaba que apareciera o se expresara la forma en contraste de la característica.</a:t>
            </a:r>
          </a:p>
          <a:p>
            <a:pPr eaLnBrk="1" hangingPunct="1"/>
            <a:endParaRPr lang="es-EC" sz="2000" smtClean="0">
              <a:latin typeface="Arial" charset="0"/>
              <a:cs typeface="Arial" charset="0"/>
            </a:endParaRPr>
          </a:p>
          <a:p>
            <a:pPr eaLnBrk="1" hangingPunct="1"/>
            <a:r>
              <a:rPr lang="es-EC" sz="2000" smtClean="0">
                <a:latin typeface="Arial" charset="0"/>
                <a:cs typeface="Arial" charset="0"/>
              </a:rPr>
              <a:t>En un organismo híbrido, al gen que evita la expresión del otro gen se le llama </a:t>
            </a:r>
            <a:r>
              <a:rPr lang="es-EC" sz="2000" b="1" smtClean="0">
                <a:latin typeface="Arial" charset="0"/>
                <a:cs typeface="Arial" charset="0"/>
              </a:rPr>
              <a:t>dominante</a:t>
            </a:r>
            <a:r>
              <a:rPr lang="es-EC" sz="2000" smtClean="0">
                <a:latin typeface="Arial" charset="0"/>
                <a:cs typeface="Arial" charset="0"/>
              </a:rPr>
              <a:t>.  El gen que no se expresa se llama </a:t>
            </a:r>
            <a:r>
              <a:rPr lang="es-EC" sz="2000" b="1" smtClean="0">
                <a:latin typeface="Arial" charset="0"/>
                <a:cs typeface="Arial" charset="0"/>
              </a:rPr>
              <a:t>recesivo</a:t>
            </a:r>
            <a:r>
              <a:rPr lang="es-EC" sz="2000" smtClean="0">
                <a:latin typeface="Arial" charset="0"/>
                <a:cs typeface="Arial" charset="0"/>
              </a:rPr>
              <a:t>.</a:t>
            </a:r>
          </a:p>
          <a:p>
            <a:pPr eaLnBrk="1" hangingPunct="1"/>
            <a:endParaRPr lang="es-EC" sz="2000" smtClean="0">
              <a:latin typeface="Arial" charset="0"/>
              <a:cs typeface="Arial" charset="0"/>
            </a:endParaRPr>
          </a:p>
          <a:p>
            <a:pPr eaLnBrk="1" hangingPunct="1">
              <a:buFont typeface="Wingdings 2" pitchFamily="18" charset="2"/>
              <a:buNone/>
            </a:pPr>
            <a:r>
              <a:rPr lang="es-EC" sz="2000" b="1" smtClean="0">
                <a:latin typeface="Arial" charset="0"/>
                <a:cs typeface="Arial" charset="0"/>
              </a:rPr>
              <a:t>Principio de Dominancia</a:t>
            </a:r>
            <a:r>
              <a:rPr lang="es-EC" sz="2000" smtClean="0">
                <a:latin typeface="Arial" charset="0"/>
                <a:cs typeface="Arial" charset="0"/>
              </a:rPr>
              <a:t>.- en un organismo híbrido, un gen </a:t>
            </a:r>
          </a:p>
          <a:p>
            <a:pPr eaLnBrk="1" hangingPunct="1">
              <a:buFont typeface="Wingdings 2" pitchFamily="18" charset="2"/>
              <a:buNone/>
            </a:pPr>
            <a:r>
              <a:rPr lang="es-EC" sz="2000" smtClean="0">
                <a:latin typeface="Arial" charset="0"/>
                <a:cs typeface="Arial" charset="0"/>
              </a:rPr>
              <a:t>determina la expresión de una característica particular y evita la</a:t>
            </a:r>
          </a:p>
          <a:p>
            <a:pPr eaLnBrk="1" hangingPunct="1">
              <a:buFont typeface="Wingdings 2" pitchFamily="18" charset="2"/>
              <a:buNone/>
            </a:pPr>
            <a:r>
              <a:rPr lang="es-EC" sz="2000" smtClean="0">
                <a:latin typeface="Arial" charset="0"/>
                <a:cs typeface="Arial" charset="0"/>
              </a:rPr>
              <a:t>expresión de la forma en contraste de esa característica.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1285875" y="214313"/>
            <a:ext cx="7648575" cy="6429375"/>
          </a:xfrm>
        </p:spPr>
        <p:txBody>
          <a:bodyPr/>
          <a:lstStyle/>
          <a:p>
            <a:pPr eaLnBrk="1" hangingPunct="1"/>
            <a:r>
              <a:rPr lang="es-EC" sz="2000" smtClean="0">
                <a:latin typeface="Arial" charset="0"/>
                <a:cs typeface="Arial" charset="0"/>
              </a:rPr>
              <a:t>Mendel formuló la tercera hipótesis para explicar por qué las características que desaparecían en la generación F</a:t>
            </a:r>
            <a:r>
              <a:rPr lang="es-EC" sz="1800" smtClean="0">
                <a:latin typeface="Arial" charset="0"/>
                <a:cs typeface="Arial" charset="0"/>
              </a:rPr>
              <a:t>1 </a:t>
            </a:r>
            <a:r>
              <a:rPr lang="es-EC" sz="2000" smtClean="0">
                <a:latin typeface="Arial" charset="0"/>
                <a:cs typeface="Arial" charset="0"/>
              </a:rPr>
              <a:t>reaparecían en la generación F</a:t>
            </a:r>
            <a:r>
              <a:rPr lang="es-EC" sz="1800" smtClean="0">
                <a:latin typeface="Arial" charset="0"/>
                <a:cs typeface="Arial" charset="0"/>
              </a:rPr>
              <a:t>2</a:t>
            </a:r>
            <a:r>
              <a:rPr lang="es-EC" sz="2000" smtClean="0">
                <a:latin typeface="Arial" charset="0"/>
                <a:cs typeface="Arial" charset="0"/>
              </a:rPr>
              <a:t>.</a:t>
            </a:r>
          </a:p>
          <a:p>
            <a:pPr eaLnBrk="1" hangingPunct="1"/>
            <a:endParaRPr lang="es-EC" sz="2000" smtClean="0">
              <a:latin typeface="Arial" charset="0"/>
              <a:cs typeface="Arial" charset="0"/>
            </a:endParaRPr>
          </a:p>
          <a:p>
            <a:pPr eaLnBrk="1" hangingPunct="1">
              <a:buFont typeface="Wingdings 2" pitchFamily="18" charset="2"/>
              <a:buNone/>
            </a:pPr>
            <a:r>
              <a:rPr lang="es-EC" sz="2400" b="1" smtClean="0">
                <a:latin typeface="Arial" charset="0"/>
                <a:cs typeface="Arial" charset="0"/>
              </a:rPr>
              <a:t>La segregación</a:t>
            </a:r>
          </a:p>
          <a:p>
            <a:pPr eaLnBrk="1" hangingPunct="1"/>
            <a:r>
              <a:rPr lang="es-EC" sz="2000" smtClean="0">
                <a:latin typeface="Arial" charset="0"/>
                <a:cs typeface="Arial" charset="0"/>
              </a:rPr>
              <a:t>Mendel pensó que en cualquier cruce cada planta progenitora de guisantes transmitía solo un gen a cada gameto que se formaba, es decir, que los genes se separaban o se segregaban uno del otro durante la formación de los gametos y se recombinaban cuando ocurría la fecundación.</a:t>
            </a:r>
          </a:p>
          <a:p>
            <a:pPr eaLnBrk="1" hangingPunct="1"/>
            <a:endParaRPr lang="es-EC" sz="2000" smtClean="0">
              <a:latin typeface="Arial" charset="0"/>
              <a:cs typeface="Arial" charset="0"/>
            </a:endParaRPr>
          </a:p>
          <a:p>
            <a:pPr eaLnBrk="1" hangingPunct="1">
              <a:buFont typeface="Wingdings 2" pitchFamily="18" charset="2"/>
              <a:buNone/>
            </a:pPr>
            <a:r>
              <a:rPr lang="es-EC" sz="2000" b="1" smtClean="0">
                <a:latin typeface="Arial" charset="0"/>
                <a:cs typeface="Arial" charset="0"/>
              </a:rPr>
              <a:t>Principio de Segregación</a:t>
            </a:r>
            <a:r>
              <a:rPr lang="es-EC" sz="2000" smtClean="0">
                <a:latin typeface="Arial" charset="0"/>
                <a:cs typeface="Arial" charset="0"/>
              </a:rPr>
              <a:t>.- al formarse los gametos, los genes</a:t>
            </a:r>
          </a:p>
          <a:p>
            <a:pPr eaLnBrk="1" hangingPunct="1">
              <a:buFont typeface="Wingdings 2" pitchFamily="18" charset="2"/>
              <a:buNone/>
            </a:pPr>
            <a:r>
              <a:rPr lang="es-EC" sz="2000" smtClean="0">
                <a:latin typeface="Arial" charset="0"/>
                <a:cs typeface="Arial" charset="0"/>
              </a:rPr>
              <a:t>que controlan una característica determinada van a gametos</a:t>
            </a:r>
          </a:p>
          <a:p>
            <a:pPr eaLnBrk="1" hangingPunct="1">
              <a:buFont typeface="Wingdings 2" pitchFamily="18" charset="2"/>
              <a:buNone/>
            </a:pPr>
            <a:r>
              <a:rPr lang="es-EC" sz="2000" smtClean="0">
                <a:latin typeface="Arial" charset="0"/>
                <a:cs typeface="Arial" charset="0"/>
              </a:rPr>
              <a:t>diferentes.</a:t>
            </a:r>
          </a:p>
          <a:p>
            <a:pPr eaLnBrk="1" hangingPunct="1">
              <a:buFont typeface="Wingdings 2" pitchFamily="18" charset="2"/>
              <a:buNone/>
            </a:pPr>
            <a:endParaRPr lang="es-EC" sz="2000" smtClean="0">
              <a:latin typeface="Arial" charset="0"/>
              <a:cs typeface="Arial" charset="0"/>
            </a:endParaRPr>
          </a:p>
          <a:p>
            <a:pPr eaLnBrk="1" hangingPunct="1">
              <a:buFont typeface="Wingdings 2" pitchFamily="18" charset="2"/>
              <a:buNone/>
            </a:pPr>
            <a:r>
              <a:rPr lang="es-EC" sz="2000" smtClean="0">
                <a:latin typeface="Arial" charset="0"/>
                <a:cs typeface="Arial" charset="0"/>
              </a:rPr>
              <a:t>El </a:t>
            </a:r>
            <a:r>
              <a:rPr lang="es-EC" sz="2000" b="1" smtClean="0">
                <a:latin typeface="Arial" charset="0"/>
                <a:cs typeface="Arial" charset="0"/>
              </a:rPr>
              <a:t>genotipo</a:t>
            </a:r>
            <a:r>
              <a:rPr lang="es-EC" sz="2000" smtClean="0">
                <a:latin typeface="Arial" charset="0"/>
                <a:cs typeface="Arial" charset="0"/>
              </a:rPr>
              <a:t> es la constitución genética de un organismo.</a:t>
            </a:r>
          </a:p>
          <a:p>
            <a:pPr eaLnBrk="1" hangingPunct="1">
              <a:buFont typeface="Wingdings 2" pitchFamily="18" charset="2"/>
              <a:buNone/>
            </a:pPr>
            <a:r>
              <a:rPr lang="es-EC" sz="2000" smtClean="0">
                <a:latin typeface="Arial" charset="0"/>
                <a:cs typeface="Arial" charset="0"/>
              </a:rPr>
              <a:t>El </a:t>
            </a:r>
            <a:r>
              <a:rPr lang="es-EC" sz="2000" b="1" smtClean="0">
                <a:latin typeface="Arial" charset="0"/>
                <a:cs typeface="Arial" charset="0"/>
              </a:rPr>
              <a:t>fenotipo</a:t>
            </a:r>
            <a:r>
              <a:rPr lang="es-EC" sz="2000" smtClean="0">
                <a:latin typeface="Arial" charset="0"/>
                <a:cs typeface="Arial" charset="0"/>
              </a:rPr>
              <a:t> es la apariencia externa de un organismo.</a:t>
            </a:r>
          </a:p>
          <a:p>
            <a:pPr eaLnBrk="1" hangingPunct="1">
              <a:buFont typeface="Wingdings 2" pitchFamily="18" charset="2"/>
              <a:buNone/>
            </a:pPr>
            <a:endParaRPr lang="es-EC" sz="2000" smtClean="0">
              <a:solidFill>
                <a:srgbClr val="7030A0"/>
              </a:solidFill>
              <a:latin typeface="Arial" charset="0"/>
              <a:cs typeface="Arial" charset="0"/>
            </a:endParaRPr>
          </a:p>
          <a:p>
            <a:pPr eaLnBrk="1" hangingPunct="1">
              <a:buFont typeface="Wingdings 2" pitchFamily="18" charset="2"/>
              <a:buNone/>
            </a:pPr>
            <a:endParaRPr lang="es-EC" sz="2000" smtClean="0">
              <a:solidFill>
                <a:srgbClr val="7030A0"/>
              </a:solidFill>
              <a:latin typeface="Arial" charset="0"/>
              <a:cs typeface="Arial" charset="0"/>
            </a:endParaRPr>
          </a:p>
        </p:txBody>
      </p:sp>
    </p:spTree>
  </p:cSld>
  <p:clrMapOvr>
    <a:masterClrMapping/>
  </p:clrMapOvr>
  <p:transition advTm="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1143000" y="428625"/>
            <a:ext cx="7862888" cy="796925"/>
          </a:xfrm>
        </p:spPr>
        <p:txBody>
          <a:bodyPr vert="horz" wrap="square" lIns="91440" tIns="45720" rIns="91440" bIns="45720" numCol="1" anchorCtr="0" compatLnSpc="1">
            <a:prstTxWarp prst="textNoShape">
              <a:avLst/>
            </a:prstTxWarp>
          </a:bodyPr>
          <a:lstStyle/>
          <a:p>
            <a:pPr algn="ctr"/>
            <a:r>
              <a:rPr lang="en-US" sz="3600" smtClean="0">
                <a:effectLst/>
              </a:rPr>
              <a:t>La probabilidad</a:t>
            </a:r>
          </a:p>
        </p:txBody>
      </p:sp>
      <p:sp>
        <p:nvSpPr>
          <p:cNvPr id="24579" name="Content Placeholder 2"/>
          <p:cNvSpPr>
            <a:spLocks noGrp="1"/>
          </p:cNvSpPr>
          <p:nvPr>
            <p:ph idx="1"/>
          </p:nvPr>
        </p:nvSpPr>
        <p:spPr>
          <a:xfrm>
            <a:off x="1214438" y="1571625"/>
            <a:ext cx="7720012" cy="4586288"/>
          </a:xfrm>
        </p:spPr>
        <p:txBody>
          <a:bodyPr/>
          <a:lstStyle/>
          <a:p>
            <a:r>
              <a:rPr lang="es-EC" sz="2000" smtClean="0">
                <a:latin typeface="Arial" charset="0"/>
                <a:cs typeface="Arial" charset="0"/>
              </a:rPr>
              <a:t>Mendel fue la primera persona que produjo y clasificó miles de híbridos y aplicó análisis matemático a sus datos.  Usó la probabilidad en su razonamiento.</a:t>
            </a:r>
          </a:p>
          <a:p>
            <a:endParaRPr lang="es-EC" sz="2000" smtClean="0">
              <a:latin typeface="Arial" charset="0"/>
              <a:cs typeface="Arial" charset="0"/>
            </a:endParaRPr>
          </a:p>
          <a:p>
            <a:r>
              <a:rPr lang="es-EC" sz="2000" smtClean="0">
                <a:latin typeface="Arial" charset="0"/>
                <a:cs typeface="Arial" charset="0"/>
              </a:rPr>
              <a:t>La </a:t>
            </a:r>
            <a:r>
              <a:rPr lang="es-EC" sz="2000" b="1" smtClean="0">
                <a:latin typeface="Arial" charset="0"/>
                <a:cs typeface="Arial" charset="0"/>
              </a:rPr>
              <a:t>probabilidad</a:t>
            </a:r>
            <a:r>
              <a:rPr lang="es-EC" sz="2000" smtClean="0">
                <a:latin typeface="Arial" charset="0"/>
                <a:cs typeface="Arial" charset="0"/>
              </a:rPr>
              <a:t> es el estudio de la forma en que operan las </a:t>
            </a:r>
            <a:r>
              <a:rPr lang="es-EC" sz="2000" i="1" smtClean="0">
                <a:latin typeface="Arial" charset="0"/>
                <a:cs typeface="Arial" charset="0"/>
              </a:rPr>
              <a:t>leyes del azar</a:t>
            </a:r>
            <a:r>
              <a:rPr lang="es-EC" sz="2000" smtClean="0">
                <a:latin typeface="Arial" charset="0"/>
                <a:cs typeface="Arial" charset="0"/>
              </a:rPr>
              <a:t>.  El azar se refiere a la posibilidad de que ocurra cierto evento.</a:t>
            </a:r>
          </a:p>
          <a:p>
            <a:endParaRPr lang="es-EC" sz="2000" smtClean="0">
              <a:latin typeface="Arial" charset="0"/>
              <a:cs typeface="Arial" charset="0"/>
            </a:endParaRPr>
          </a:p>
          <a:p>
            <a:endParaRPr lang="es-EC" sz="2000" smtClean="0">
              <a:latin typeface="Arial" charset="0"/>
              <a:cs typeface="Arial" charset="0"/>
            </a:endParaRPr>
          </a:p>
          <a:p>
            <a:pPr>
              <a:spcBef>
                <a:spcPct val="0"/>
              </a:spcBef>
              <a:buFont typeface="Wingdings 2" pitchFamily="18" charset="2"/>
              <a:buNone/>
            </a:pPr>
            <a:r>
              <a:rPr lang="es-EC" sz="2000" smtClean="0">
                <a:latin typeface="Arial" charset="0"/>
                <a:cs typeface="Arial" charset="0"/>
              </a:rPr>
              <a:t>	</a:t>
            </a:r>
          </a:p>
        </p:txBody>
      </p:sp>
      <p:pic>
        <p:nvPicPr>
          <p:cNvPr id="24580" name="Picture 4"/>
          <p:cNvPicPr>
            <a:picLocks noChangeAspect="1" noChangeArrowheads="1"/>
          </p:cNvPicPr>
          <p:nvPr/>
        </p:nvPicPr>
        <p:blipFill>
          <a:blip r:embed="rId2"/>
          <a:srcRect/>
          <a:stretch>
            <a:fillRect/>
          </a:stretch>
        </p:blipFill>
        <p:spPr bwMode="auto">
          <a:xfrm>
            <a:off x="1428750" y="4465638"/>
            <a:ext cx="7391400" cy="1239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25" y="785813"/>
            <a:ext cx="8143875" cy="5286375"/>
          </a:xfrm>
        </p:spPr>
        <p:txBody>
          <a:bodyPr/>
          <a:lstStyle/>
          <a:p>
            <a:r>
              <a:rPr lang="es-EC" sz="2000" smtClean="0">
                <a:latin typeface="Arial" charset="0"/>
                <a:cs typeface="Arial" charset="0"/>
              </a:rPr>
              <a:t>En genética se usan dos principios importantes de la probabilidad.</a:t>
            </a:r>
          </a:p>
          <a:p>
            <a:pPr>
              <a:buFont typeface="Arial" charset="0"/>
              <a:buAutoNum type="arabicPeriod"/>
            </a:pPr>
            <a:r>
              <a:rPr lang="es-EC" sz="2000" b="1" smtClean="0">
                <a:latin typeface="Arial" charset="0"/>
                <a:cs typeface="Arial" charset="0"/>
              </a:rPr>
              <a:t>La regla de eventos independientes</a:t>
            </a:r>
            <a:r>
              <a:rPr lang="es-EC" sz="2000" smtClean="0">
                <a:latin typeface="Arial" charset="0"/>
                <a:cs typeface="Arial" charset="0"/>
              </a:rPr>
              <a:t>.- los eventos que ya ocurrieron, no afectan la probabilidad de que pueda ocurrir uno de esos mismos eventos.  Por ejemplo, si tiras una moneda de 5 centavos al aire, la probabilidad de que caiga cara es</a:t>
            </a:r>
            <a:r>
              <a:rPr lang="es-EC" sz="2000" smtClean="0">
                <a:solidFill>
                  <a:srgbClr val="000000"/>
                </a:solidFill>
                <a:latin typeface="Arial" charset="0"/>
                <a:cs typeface="Arial" charset="0"/>
              </a:rPr>
              <a:t> </a:t>
            </a:r>
            <a:r>
              <a:rPr lang="es-EC" sz="2000" b="1" smtClean="0">
                <a:solidFill>
                  <a:srgbClr val="000000"/>
                </a:solidFill>
                <a:latin typeface="Arial" charset="0"/>
                <a:cs typeface="Arial" charset="0"/>
              </a:rPr>
              <a:t>½</a:t>
            </a:r>
            <a:r>
              <a:rPr lang="es-EC" sz="1800" b="1" smtClean="0">
                <a:latin typeface="Arial" charset="0"/>
                <a:cs typeface="Arial" charset="0"/>
              </a:rPr>
              <a:t> </a:t>
            </a:r>
            <a:r>
              <a:rPr lang="es-EC" sz="2000" smtClean="0">
                <a:latin typeface="Arial" charset="0"/>
                <a:cs typeface="Arial" charset="0"/>
              </a:rPr>
              <a:t>no importa cuantas veces se repita el evento, ni sus resultados.</a:t>
            </a:r>
          </a:p>
          <a:p>
            <a:pPr>
              <a:buFont typeface="Arial" charset="0"/>
              <a:buAutoNum type="arabicPeriod"/>
            </a:pPr>
            <a:endParaRPr lang="es-EC" sz="2000" smtClean="0">
              <a:latin typeface="Arial" charset="0"/>
              <a:cs typeface="Arial" charset="0"/>
            </a:endParaRPr>
          </a:p>
          <a:p>
            <a:pPr>
              <a:buFont typeface="Arial" charset="0"/>
              <a:buAutoNum type="arabicPeriod"/>
            </a:pPr>
            <a:endParaRPr lang="es-EC" sz="1800" smtClean="0">
              <a:latin typeface="Arial" charset="0"/>
              <a:cs typeface="Arial" charset="0"/>
            </a:endParaRPr>
          </a:p>
          <a:p>
            <a:pPr>
              <a:buFont typeface="Arial" charset="0"/>
              <a:buAutoNum type="arabicPeriod"/>
            </a:pPr>
            <a:endParaRPr lang="es-EC" sz="1800" smtClean="0">
              <a:latin typeface="Arial" charset="0"/>
              <a:cs typeface="Arial" charset="0"/>
            </a:endParaRPr>
          </a:p>
          <a:p>
            <a:pPr>
              <a:buFont typeface="Arial" charset="0"/>
              <a:buAutoNum type="arabicPeriod"/>
            </a:pPr>
            <a:endParaRPr lang="es-EC" sz="1800" smtClean="0">
              <a:latin typeface="Arial" charset="0"/>
              <a:cs typeface="Arial" charset="0"/>
            </a:endParaRPr>
          </a:p>
          <a:p>
            <a:pPr>
              <a:buFont typeface="Arial" charset="0"/>
              <a:buAutoNum type="arabicPeriod"/>
            </a:pPr>
            <a:endParaRPr lang="es-EC" sz="1800" smtClean="0">
              <a:latin typeface="Arial" charset="0"/>
              <a:cs typeface="Arial" charset="0"/>
            </a:endParaRPr>
          </a:p>
          <a:p>
            <a:pPr>
              <a:buFont typeface="Arial" charset="0"/>
              <a:buAutoNum type="arabicPeriod"/>
            </a:pPr>
            <a:endParaRPr lang="es-EC" sz="1800" smtClean="0">
              <a:latin typeface="Arial" charset="0"/>
              <a:cs typeface="Arial" charset="0"/>
            </a:endParaRPr>
          </a:p>
          <a:p>
            <a:pPr>
              <a:buFont typeface="Arial" charset="0"/>
              <a:buAutoNum type="arabicPeriod"/>
            </a:pPr>
            <a:r>
              <a:rPr lang="es-EC" sz="2000" b="1" smtClean="0">
                <a:latin typeface="Arial" charset="0"/>
                <a:cs typeface="Arial" charset="0"/>
              </a:rPr>
              <a:t>La regla del producto</a:t>
            </a:r>
            <a:r>
              <a:rPr lang="es-EC" sz="2000" smtClean="0">
                <a:latin typeface="Arial" charset="0"/>
                <a:cs typeface="Arial" charset="0"/>
              </a:rPr>
              <a:t>.- la probabilidad de que ocurran a la vez eventos independientes es el producto de las probabilidades de que esos eventos ocurran por separado.</a:t>
            </a:r>
          </a:p>
        </p:txBody>
      </p:sp>
      <p:pic>
        <p:nvPicPr>
          <p:cNvPr id="25603" name="Picture 11"/>
          <p:cNvPicPr>
            <a:picLocks noChangeAspect="1" noChangeArrowheads="1"/>
          </p:cNvPicPr>
          <p:nvPr/>
        </p:nvPicPr>
        <p:blipFill>
          <a:blip r:embed="rId2"/>
          <a:srcRect/>
          <a:stretch>
            <a:fillRect/>
          </a:stretch>
        </p:blipFill>
        <p:spPr bwMode="auto">
          <a:xfrm>
            <a:off x="3571875" y="3000375"/>
            <a:ext cx="3025775"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1357313" y="500063"/>
            <a:ext cx="7648575" cy="6000750"/>
          </a:xfrm>
        </p:spPr>
        <p:txBody>
          <a:bodyPr/>
          <a:lstStyle/>
          <a:p>
            <a:r>
              <a:rPr lang="es-EC" sz="2000" smtClean="0">
                <a:latin typeface="Arial" charset="0"/>
                <a:cs typeface="Arial" charset="0"/>
              </a:rPr>
              <a:t>Por ejemplo, si tiras al aire a la vez un centavo y una moneda de cinco centavos, la posibilidad de que ambas monedas caigan en cara se obtiene multiplicando las probabilidades de que cada una de las monedas caiga cara.</a:t>
            </a:r>
          </a:p>
        </p:txBody>
      </p:sp>
      <p:pic>
        <p:nvPicPr>
          <p:cNvPr id="26627" name="Picture 4"/>
          <p:cNvPicPr>
            <a:picLocks noChangeAspect="1" noChangeArrowheads="1"/>
          </p:cNvPicPr>
          <p:nvPr/>
        </p:nvPicPr>
        <p:blipFill>
          <a:blip r:embed="rId2"/>
          <a:srcRect/>
          <a:stretch>
            <a:fillRect/>
          </a:stretch>
        </p:blipFill>
        <p:spPr bwMode="auto">
          <a:xfrm>
            <a:off x="1714500" y="2286000"/>
            <a:ext cx="6964363" cy="1198563"/>
          </a:xfrm>
          <a:prstGeom prst="rect">
            <a:avLst/>
          </a:prstGeom>
          <a:noFill/>
          <a:ln w="9525">
            <a:noFill/>
            <a:miter lim="800000"/>
            <a:headEnd/>
            <a:tailEnd/>
          </a:ln>
        </p:spPr>
      </p:pic>
      <p:pic>
        <p:nvPicPr>
          <p:cNvPr id="26628" name="Picture 10"/>
          <p:cNvPicPr>
            <a:picLocks noChangeAspect="1" noChangeArrowheads="1"/>
          </p:cNvPicPr>
          <p:nvPr/>
        </p:nvPicPr>
        <p:blipFill>
          <a:blip r:embed="rId3"/>
          <a:srcRect/>
          <a:stretch>
            <a:fillRect/>
          </a:stretch>
        </p:blipFill>
        <p:spPr bwMode="auto">
          <a:xfrm>
            <a:off x="2000250" y="4143375"/>
            <a:ext cx="3068638" cy="1455738"/>
          </a:xfrm>
          <a:prstGeom prst="rect">
            <a:avLst/>
          </a:prstGeom>
          <a:noFill/>
          <a:ln w="9525">
            <a:noFill/>
            <a:miter lim="800000"/>
            <a:headEnd/>
            <a:tailEnd/>
          </a:ln>
        </p:spPr>
      </p:pic>
      <p:pic>
        <p:nvPicPr>
          <p:cNvPr id="26629" name="Picture 11"/>
          <p:cNvPicPr>
            <a:picLocks noChangeAspect="1" noChangeArrowheads="1"/>
          </p:cNvPicPr>
          <p:nvPr/>
        </p:nvPicPr>
        <p:blipFill>
          <a:blip r:embed="rId4"/>
          <a:srcRect/>
          <a:stretch>
            <a:fillRect/>
          </a:stretch>
        </p:blipFill>
        <p:spPr bwMode="auto">
          <a:xfrm>
            <a:off x="5429250" y="4143375"/>
            <a:ext cx="2957513" cy="1471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1435100" y="274638"/>
            <a:ext cx="7499350" cy="1143000"/>
          </a:xfrm>
        </p:spPr>
        <p:txBody>
          <a:bodyPr vert="horz" wrap="square" lIns="91440" tIns="45720" rIns="91440" bIns="45720" numCol="1" anchorCtr="0" compatLnSpc="1">
            <a:prstTxWarp prst="textNoShape">
              <a:avLst/>
            </a:prstTxWarp>
            <a:normAutofit fontScale="90000"/>
          </a:bodyPr>
          <a:lstStyle/>
          <a:p>
            <a:pPr algn="ctr">
              <a:defRPr/>
            </a:pPr>
            <a:r>
              <a:rPr lang="en-US" sz="3600" smtClean="0">
                <a:effectLst/>
              </a:rPr>
              <a:t>Los resultados de Mendel y la probabilidad</a:t>
            </a:r>
          </a:p>
        </p:txBody>
      </p:sp>
      <p:sp>
        <p:nvSpPr>
          <p:cNvPr id="27651" name="Content Placeholder 2"/>
          <p:cNvSpPr>
            <a:spLocks noGrp="1"/>
          </p:cNvSpPr>
          <p:nvPr>
            <p:ph sz="half" idx="1"/>
          </p:nvPr>
        </p:nvSpPr>
        <p:spPr>
          <a:xfrm>
            <a:off x="928688" y="2357438"/>
            <a:ext cx="3929062" cy="2976562"/>
          </a:xfrm>
        </p:spPr>
        <p:txBody>
          <a:bodyPr/>
          <a:lstStyle/>
          <a:p>
            <a:r>
              <a:rPr lang="es-EC" sz="2000" smtClean="0">
                <a:latin typeface="Arial" charset="0"/>
                <a:cs typeface="Arial" charset="0"/>
              </a:rPr>
              <a:t>Las reglas de la probabilidad se pueden usar para ayudar a predecir los resultados de cruces genéticos simples.</a:t>
            </a:r>
          </a:p>
          <a:p>
            <a:endParaRPr lang="es-EC" sz="2000" smtClean="0">
              <a:latin typeface="Arial" charset="0"/>
              <a:cs typeface="Arial" charset="0"/>
            </a:endParaRPr>
          </a:p>
          <a:p>
            <a:r>
              <a:rPr lang="es-EC" sz="2000" smtClean="0">
                <a:latin typeface="Arial" charset="0"/>
                <a:cs typeface="Arial" charset="0"/>
              </a:rPr>
              <a:t>Un método para calcular probabilidades es construir un </a:t>
            </a:r>
            <a:r>
              <a:rPr lang="es-EC" sz="2000" b="1" smtClean="0">
                <a:latin typeface="Arial" charset="0"/>
                <a:cs typeface="Arial" charset="0"/>
              </a:rPr>
              <a:t>cuadrado o cuadro de Punnett.</a:t>
            </a:r>
            <a:endParaRPr lang="es-EC" sz="2000" smtClean="0">
              <a:latin typeface="Arial" charset="0"/>
              <a:cs typeface="Arial" charset="0"/>
            </a:endParaRPr>
          </a:p>
        </p:txBody>
      </p:sp>
      <p:sp>
        <p:nvSpPr>
          <p:cNvPr id="27652" name="Content Placeholder 5"/>
          <p:cNvSpPr>
            <a:spLocks noGrp="1"/>
          </p:cNvSpPr>
          <p:nvPr>
            <p:ph sz="half" idx="2"/>
          </p:nvPr>
        </p:nvSpPr>
        <p:spPr>
          <a:xfrm>
            <a:off x="4787900" y="1773238"/>
            <a:ext cx="4035425" cy="4786312"/>
          </a:xfrm>
        </p:spPr>
        <p:txBody>
          <a:bodyPr/>
          <a:lstStyle/>
          <a:p>
            <a:r>
              <a:rPr lang="es-EC" sz="2000" smtClean="0">
                <a:latin typeface="Arial" charset="0"/>
                <a:cs typeface="Arial" charset="0"/>
              </a:rPr>
              <a:t>El cuadrado de Punnett es una tabla que presenta las combinaciones posibles de genes en la progenie, llamado así en honor al genetista inglés Reginald Crundall Punnett, quien fue su creador.</a:t>
            </a:r>
          </a:p>
          <a:p>
            <a:endParaRPr lang="en-US" sz="2000" smtClean="0">
              <a:latin typeface="Arial" charset="0"/>
              <a:cs typeface="Arial" charset="0"/>
            </a:endParaRPr>
          </a:p>
        </p:txBody>
      </p:sp>
      <p:pic>
        <p:nvPicPr>
          <p:cNvPr id="27653" name="Picture 4" descr="punnett"/>
          <p:cNvPicPr>
            <a:picLocks noChangeAspect="1" noChangeArrowheads="1"/>
          </p:cNvPicPr>
          <p:nvPr/>
        </p:nvPicPr>
        <p:blipFill>
          <a:blip r:embed="rId2"/>
          <a:srcRect/>
          <a:stretch>
            <a:fillRect/>
          </a:stretch>
        </p:blipFill>
        <p:spPr bwMode="auto">
          <a:xfrm>
            <a:off x="6156325" y="4365625"/>
            <a:ext cx="1508125" cy="192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bwMode="auto">
          <a:xfrm>
            <a:off x="1116013" y="549275"/>
            <a:ext cx="7818437" cy="576263"/>
          </a:xfrm>
          <a:noFill/>
        </p:spPr>
        <p:txBody>
          <a:bodyPr vert="horz" wrap="square" lIns="91440" tIns="45720" rIns="91440" bIns="45720" numCol="1" anchorCtr="0" compatLnSpc="1">
            <a:prstTxWarp prst="textNoShape">
              <a:avLst/>
            </a:prstTxWarp>
          </a:bodyPr>
          <a:lstStyle/>
          <a:p>
            <a:r>
              <a:rPr lang="es-EC" sz="2800" b="1" smtClean="0">
                <a:solidFill>
                  <a:schemeClr val="tx1"/>
                </a:solidFill>
                <a:effectLst/>
              </a:rPr>
              <a:t>Pasos para preparar un cuadrado de Punnett</a:t>
            </a:r>
            <a:endParaRPr lang="es-ES" sz="2800" b="1" smtClean="0">
              <a:solidFill>
                <a:schemeClr val="tx1"/>
              </a:solidFill>
              <a:effectLst/>
            </a:endParaRPr>
          </a:p>
        </p:txBody>
      </p:sp>
      <p:sp>
        <p:nvSpPr>
          <p:cNvPr id="54275" name="Rectangle 3"/>
          <p:cNvSpPr>
            <a:spLocks noGrp="1"/>
          </p:cNvSpPr>
          <p:nvPr>
            <p:ph type="body" sz="half" idx="1"/>
          </p:nvPr>
        </p:nvSpPr>
        <p:spPr>
          <a:xfrm>
            <a:off x="1403350" y="1557338"/>
            <a:ext cx="4000500" cy="4213225"/>
          </a:xfrm>
        </p:spPr>
        <p:txBody>
          <a:bodyPr/>
          <a:lstStyle/>
          <a:p>
            <a:pPr marL="692150" indent="-609600">
              <a:buFont typeface="Wingdings 2" pitchFamily="18" charset="2"/>
              <a:buAutoNum type="arabicPeriod"/>
            </a:pPr>
            <a:r>
              <a:rPr lang="es-EC" sz="2000" smtClean="0">
                <a:solidFill>
                  <a:srgbClr val="000000"/>
                </a:solidFill>
                <a:latin typeface="Arial" charset="0"/>
                <a:cs typeface="Arial" charset="0"/>
              </a:rPr>
              <a:t>En la parte de arriba de la tabla se escribe sobre las columnas las letras que representan los gametos que produce un padre.</a:t>
            </a:r>
          </a:p>
          <a:p>
            <a:pPr marL="692150" indent="-609600">
              <a:buFont typeface="Wingdings 2" pitchFamily="18" charset="2"/>
              <a:buAutoNum type="arabicPeriod"/>
            </a:pPr>
            <a:endParaRPr lang="es-EC" sz="2000" smtClean="0">
              <a:solidFill>
                <a:srgbClr val="000000"/>
              </a:solidFill>
              <a:latin typeface="Arial" charset="0"/>
              <a:cs typeface="Arial" charset="0"/>
            </a:endParaRPr>
          </a:p>
          <a:p>
            <a:pPr marL="692150" indent="-609600">
              <a:buFont typeface="Wingdings 2" pitchFamily="18" charset="2"/>
              <a:buAutoNum type="arabicPeriod"/>
            </a:pPr>
            <a:endParaRPr lang="es-EC" sz="2000" smtClean="0">
              <a:solidFill>
                <a:srgbClr val="000000"/>
              </a:solidFill>
              <a:latin typeface="Arial" charset="0"/>
              <a:cs typeface="Arial" charset="0"/>
            </a:endParaRPr>
          </a:p>
          <a:p>
            <a:pPr marL="692150" indent="-609600">
              <a:buFont typeface="Wingdings 2" pitchFamily="18" charset="2"/>
              <a:buAutoNum type="arabicPeriod"/>
            </a:pPr>
            <a:r>
              <a:rPr lang="es-EC" sz="2000" smtClean="0">
                <a:solidFill>
                  <a:srgbClr val="000000"/>
                </a:solidFill>
                <a:latin typeface="Arial" charset="0"/>
                <a:cs typeface="Arial" charset="0"/>
              </a:rPr>
              <a:t>Las letras que representan los gametos que produce el otro padre se escriben al lado de las filas, a la izquierda de la tabla.</a:t>
            </a:r>
            <a:endParaRPr lang="es-ES" sz="2000" smtClean="0">
              <a:solidFill>
                <a:srgbClr val="000000"/>
              </a:solidFill>
              <a:latin typeface="Arial" charset="0"/>
              <a:cs typeface="Arial" charset="0"/>
            </a:endParaRPr>
          </a:p>
        </p:txBody>
      </p:sp>
      <p:graphicFrame>
        <p:nvGraphicFramePr>
          <p:cNvPr id="54296" name="Group 24"/>
          <p:cNvGraphicFramePr>
            <a:graphicFrameLocks noGrp="1"/>
          </p:cNvGraphicFramePr>
          <p:nvPr>
            <p:ph sz="half" idx="2"/>
          </p:nvPr>
        </p:nvGraphicFramePr>
        <p:xfrm>
          <a:off x="6659563" y="2781300"/>
          <a:ext cx="1698625" cy="1584325"/>
        </p:xfrm>
        <a:graphic>
          <a:graphicData uri="http://schemas.openxmlformats.org/drawingml/2006/table">
            <a:tbl>
              <a:tblPr/>
              <a:tblGrid>
                <a:gridCol w="849312"/>
                <a:gridCol w="849313"/>
              </a:tblGrid>
              <a:tr h="831850">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297" name="Text Box 25"/>
          <p:cNvSpPr txBox="1">
            <a:spLocks noChangeArrowheads="1"/>
          </p:cNvSpPr>
          <p:nvPr/>
        </p:nvSpPr>
        <p:spPr bwMode="auto">
          <a:xfrm>
            <a:off x="6948488" y="2205038"/>
            <a:ext cx="1295400" cy="457200"/>
          </a:xfrm>
          <a:prstGeom prst="rect">
            <a:avLst/>
          </a:prstGeom>
          <a:noFill/>
          <a:ln w="9525">
            <a:noFill/>
            <a:miter lim="800000"/>
            <a:headEnd/>
            <a:tailEnd/>
          </a:ln>
          <a:effectLst/>
        </p:spPr>
        <p:txBody>
          <a:bodyPr>
            <a:spAutoFit/>
          </a:bodyPr>
          <a:lstStyle/>
          <a:p>
            <a:pPr algn="l">
              <a:spcBef>
                <a:spcPct val="50000"/>
              </a:spcBef>
            </a:pPr>
            <a:r>
              <a:rPr lang="es-ES" sz="2400" b="1"/>
              <a:t>R       R</a:t>
            </a:r>
          </a:p>
        </p:txBody>
      </p:sp>
      <p:sp>
        <p:nvSpPr>
          <p:cNvPr id="54298" name="Text Box 26"/>
          <p:cNvSpPr txBox="1">
            <a:spLocks noChangeArrowheads="1"/>
          </p:cNvSpPr>
          <p:nvPr/>
        </p:nvSpPr>
        <p:spPr bwMode="auto">
          <a:xfrm>
            <a:off x="6227763" y="2997200"/>
            <a:ext cx="287337" cy="1158875"/>
          </a:xfrm>
          <a:prstGeom prst="rect">
            <a:avLst/>
          </a:prstGeom>
          <a:noFill/>
          <a:ln w="9525">
            <a:noFill/>
            <a:miter lim="800000"/>
            <a:headEnd/>
            <a:tailEnd/>
          </a:ln>
          <a:effectLst/>
        </p:spPr>
        <p:txBody>
          <a:bodyPr>
            <a:spAutoFit/>
          </a:bodyPr>
          <a:lstStyle/>
          <a:p>
            <a:pPr algn="l">
              <a:spcBef>
                <a:spcPct val="50000"/>
              </a:spcBef>
            </a:pPr>
            <a:r>
              <a:rPr lang="es-ES" sz="2000" b="1"/>
              <a:t>r</a:t>
            </a:r>
          </a:p>
          <a:p>
            <a:pPr algn="l"/>
            <a:endParaRPr lang="es-ES" sz="2000" b="1"/>
          </a:p>
          <a:p>
            <a:pPr algn="l">
              <a:spcBef>
                <a:spcPct val="50000"/>
              </a:spcBef>
            </a:pPr>
            <a:r>
              <a:rPr lang="es-ES" sz="2000" b="1"/>
              <a:t>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1357313" y="500063"/>
            <a:ext cx="7497762" cy="796925"/>
          </a:xfrm>
        </p:spPr>
        <p:txBody>
          <a:bodyPr vert="horz" wrap="square" lIns="91440" tIns="45720" rIns="91440" bIns="45720" numCol="1" anchorCtr="0" compatLnSpc="1">
            <a:prstTxWarp prst="textNoShape">
              <a:avLst/>
            </a:prstTxWarp>
          </a:bodyPr>
          <a:lstStyle/>
          <a:p>
            <a:pPr algn="ctr" eaLnBrk="1" hangingPunct="1"/>
            <a:r>
              <a:rPr lang="en-US" sz="4000" smtClean="0">
                <a:effectLst/>
              </a:rPr>
              <a:t>Sumario</a:t>
            </a:r>
          </a:p>
        </p:txBody>
      </p:sp>
      <p:sp>
        <p:nvSpPr>
          <p:cNvPr id="3" name="Content Placeholder 2"/>
          <p:cNvSpPr>
            <a:spLocks noGrp="1"/>
          </p:cNvSpPr>
          <p:nvPr>
            <p:ph idx="1"/>
          </p:nvPr>
        </p:nvSpPr>
        <p:spPr>
          <a:xfrm>
            <a:off x="1071563" y="1785938"/>
            <a:ext cx="8072437" cy="3714750"/>
          </a:xfrm>
        </p:spPr>
        <p:txBody>
          <a:bodyPr>
            <a:normAutofit/>
          </a:bodyPr>
          <a:lstStyle/>
          <a:p>
            <a:pPr marL="457200" indent="-457200" algn="just" eaLnBrk="1" hangingPunct="1">
              <a:lnSpc>
                <a:spcPct val="80000"/>
              </a:lnSpc>
              <a:spcBef>
                <a:spcPts val="575"/>
              </a:spcBef>
              <a:buClr>
                <a:srgbClr val="835E01"/>
              </a:buClr>
              <a:buFont typeface="Wingdings" pitchFamily="2" charset="2"/>
              <a:buChar char="Ø"/>
            </a:pPr>
            <a:r>
              <a:rPr lang="es-ES" sz="3000" smtClean="0">
                <a:latin typeface="Arial" charset="0"/>
                <a:cs typeface="Arial" charset="0"/>
              </a:rPr>
              <a:t>Mitosis y meiosis: </a:t>
            </a:r>
          </a:p>
          <a:p>
            <a:pPr marL="457200" indent="-457200" algn="just" eaLnBrk="1" hangingPunct="1">
              <a:lnSpc>
                <a:spcPct val="80000"/>
              </a:lnSpc>
              <a:spcBef>
                <a:spcPts val="575"/>
              </a:spcBef>
              <a:buClr>
                <a:srgbClr val="835E01"/>
              </a:buClr>
              <a:buFont typeface="Wingdings" pitchFamily="2" charset="2"/>
              <a:buChar char="Ø"/>
            </a:pPr>
            <a:r>
              <a:rPr lang="es-ES" sz="3000" smtClean="0">
                <a:latin typeface="Arial" charset="0"/>
                <a:cs typeface="Arial" charset="0"/>
              </a:rPr>
              <a:t>Código genético y síntesis de proteínas</a:t>
            </a:r>
            <a:endParaRPr lang="es-ES" sz="3000" b="1" smtClean="0">
              <a:latin typeface="Arial" charset="0"/>
              <a:cs typeface="Arial" charset="0"/>
            </a:endParaRPr>
          </a:p>
          <a:p>
            <a:pPr marL="457200" indent="-457200" algn="just" eaLnBrk="1" hangingPunct="1">
              <a:lnSpc>
                <a:spcPct val="80000"/>
              </a:lnSpc>
              <a:spcBef>
                <a:spcPts val="575"/>
              </a:spcBef>
              <a:buClr>
                <a:srgbClr val="84AA33"/>
              </a:buClr>
              <a:buFont typeface="Wingdings" pitchFamily="2" charset="2"/>
              <a:buChar char="Ø"/>
            </a:pPr>
            <a:r>
              <a:rPr lang="es-ES" sz="3000" smtClean="0">
                <a:latin typeface="Arial" charset="0"/>
                <a:cs typeface="Arial" charset="0"/>
              </a:rPr>
              <a:t>La genética y Gregor Mendel</a:t>
            </a:r>
          </a:p>
          <a:p>
            <a:pPr marL="457200" indent="-457200" algn="just" eaLnBrk="1" hangingPunct="1">
              <a:lnSpc>
                <a:spcPct val="80000"/>
              </a:lnSpc>
              <a:spcBef>
                <a:spcPts val="575"/>
              </a:spcBef>
              <a:buClr>
                <a:srgbClr val="84AA33"/>
              </a:buClr>
              <a:buFont typeface="Arial" charset="0"/>
              <a:buAutoNum type="arabicPeriod"/>
            </a:pPr>
            <a:r>
              <a:rPr lang="es-ES" sz="3000" smtClean="0">
                <a:latin typeface="Arial" charset="0"/>
                <a:cs typeface="Arial" charset="0"/>
              </a:rPr>
              <a:t>¿Qué es la genética? </a:t>
            </a:r>
          </a:p>
          <a:p>
            <a:pPr marL="457200" indent="-457200" algn="just" eaLnBrk="1" hangingPunct="1">
              <a:lnSpc>
                <a:spcPct val="80000"/>
              </a:lnSpc>
              <a:spcBef>
                <a:spcPts val="575"/>
              </a:spcBef>
              <a:buClr>
                <a:srgbClr val="84AA33"/>
              </a:buClr>
              <a:buFont typeface="Arial" charset="0"/>
              <a:buAutoNum type="arabicPeriod"/>
            </a:pPr>
            <a:r>
              <a:rPr lang="es-ES" sz="3000" smtClean="0">
                <a:latin typeface="Arial" charset="0"/>
                <a:cs typeface="Arial" charset="0"/>
              </a:rPr>
              <a:t>Los primeros experimentos de Mendel </a:t>
            </a:r>
          </a:p>
          <a:p>
            <a:pPr marL="457200" indent="-457200" algn="just" eaLnBrk="1" hangingPunct="1">
              <a:lnSpc>
                <a:spcPct val="80000"/>
              </a:lnSpc>
              <a:spcBef>
                <a:spcPts val="575"/>
              </a:spcBef>
              <a:buClr>
                <a:srgbClr val="84AA33"/>
              </a:buClr>
              <a:buFont typeface="Arial" charset="0"/>
              <a:buAutoNum type="arabicPeriod"/>
            </a:pPr>
            <a:r>
              <a:rPr lang="es-ES" sz="3000" smtClean="0">
                <a:latin typeface="Arial" charset="0"/>
                <a:cs typeface="Arial" charset="0"/>
              </a:rPr>
              <a:t>La explicación de los resultados de Mendel </a:t>
            </a:r>
          </a:p>
          <a:p>
            <a:pPr marL="457200" indent="-457200" algn="just" eaLnBrk="1" hangingPunct="1">
              <a:lnSpc>
                <a:spcPct val="80000"/>
              </a:lnSpc>
              <a:spcBef>
                <a:spcPts val="575"/>
              </a:spcBef>
              <a:buClr>
                <a:srgbClr val="84AA33"/>
              </a:buClr>
              <a:buFont typeface="Arial" charset="0"/>
              <a:buAutoNum type="arabicPeriod"/>
            </a:pPr>
            <a:r>
              <a:rPr lang="es-ES" sz="3000" smtClean="0">
                <a:latin typeface="Arial" charset="0"/>
                <a:cs typeface="Arial" charset="0"/>
              </a:rPr>
              <a:t>La probabilidad </a:t>
            </a:r>
          </a:p>
          <a:p>
            <a:pPr marL="457200" indent="-457200" algn="just" eaLnBrk="1" hangingPunct="1">
              <a:lnSpc>
                <a:spcPct val="80000"/>
              </a:lnSpc>
              <a:spcBef>
                <a:spcPts val="575"/>
              </a:spcBef>
              <a:buClr>
                <a:srgbClr val="84AA33"/>
              </a:buClr>
              <a:buFont typeface="Arial" charset="0"/>
              <a:buAutoNum type="arabicPeriod"/>
            </a:pPr>
            <a:r>
              <a:rPr lang="es-ES" sz="3000" smtClean="0">
                <a:latin typeface="Arial" charset="0"/>
                <a:cs typeface="Arial" charset="0"/>
              </a:rPr>
              <a:t>Los resultados de Mendel y la probabilidad</a:t>
            </a:r>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0" name="Rectangle 8"/>
          <p:cNvSpPr>
            <a:spLocks noGrp="1"/>
          </p:cNvSpPr>
          <p:nvPr>
            <p:ph type="body" sz="half" idx="1"/>
          </p:nvPr>
        </p:nvSpPr>
        <p:spPr>
          <a:xfrm>
            <a:off x="1116013" y="620713"/>
            <a:ext cx="3992562" cy="5627687"/>
          </a:xfrm>
        </p:spPr>
        <p:txBody>
          <a:bodyPr/>
          <a:lstStyle/>
          <a:p>
            <a:pPr marL="615950" indent="-533400">
              <a:buFont typeface="Wingdings 2" pitchFamily="18" charset="2"/>
              <a:buAutoNum type="arabicPeriod" startAt="3"/>
            </a:pPr>
            <a:r>
              <a:rPr lang="es-EC" sz="2000" smtClean="0">
                <a:solidFill>
                  <a:srgbClr val="000000"/>
                </a:solidFill>
                <a:latin typeface="Arial" charset="0"/>
                <a:cs typeface="Arial" charset="0"/>
              </a:rPr>
              <a:t>Los cuadrados del interior de la tabla deben ilustrar qué genotipos pueden resultar al combinarse los gametos en la fecundación. En cada cuadrado, se escriben las letras para los gametos que están arriba y a la izquierda de ese cuadrado.</a:t>
            </a:r>
          </a:p>
          <a:p>
            <a:pPr marL="615950" indent="-533400">
              <a:buFont typeface="Wingdings 2" pitchFamily="18" charset="2"/>
              <a:buAutoNum type="arabicPeriod" startAt="3"/>
            </a:pPr>
            <a:endParaRPr lang="es-EC" sz="2000" smtClean="0">
              <a:solidFill>
                <a:srgbClr val="000000"/>
              </a:solidFill>
              <a:latin typeface="Arial" charset="0"/>
              <a:cs typeface="Arial" charset="0"/>
            </a:endParaRPr>
          </a:p>
          <a:p>
            <a:pPr marL="615950" indent="-533400">
              <a:buFont typeface="Wingdings 2" pitchFamily="18" charset="2"/>
              <a:buAutoNum type="arabicPeriod" startAt="3"/>
            </a:pPr>
            <a:endParaRPr lang="es-EC" sz="2000" smtClean="0">
              <a:solidFill>
                <a:srgbClr val="000000"/>
              </a:solidFill>
              <a:latin typeface="Arial" charset="0"/>
              <a:cs typeface="Arial" charset="0"/>
            </a:endParaRPr>
          </a:p>
          <a:p>
            <a:pPr marL="615950" indent="-533400">
              <a:buFont typeface="Wingdings 2" pitchFamily="18" charset="2"/>
              <a:buAutoNum type="arabicPeriod" startAt="3"/>
            </a:pPr>
            <a:r>
              <a:rPr lang="es-EC" sz="2000" smtClean="0">
                <a:solidFill>
                  <a:srgbClr val="000000"/>
                </a:solidFill>
                <a:latin typeface="Arial" charset="0"/>
              </a:rPr>
              <a:t>Los cuadrados interiores ayudan también a ilustrar la razón de fenotipos que se obtendrá al hacer un cruce.</a:t>
            </a:r>
            <a:endParaRPr lang="es-ES" sz="2000" smtClean="0">
              <a:solidFill>
                <a:srgbClr val="000000"/>
              </a:solidFill>
              <a:latin typeface="Arial" charset="0"/>
              <a:cs typeface="Arial" charset="0"/>
            </a:endParaRPr>
          </a:p>
        </p:txBody>
      </p:sp>
      <p:graphicFrame>
        <p:nvGraphicFramePr>
          <p:cNvPr id="64558" name="Group 46"/>
          <p:cNvGraphicFramePr>
            <a:graphicFrameLocks noGrp="1"/>
          </p:cNvGraphicFramePr>
          <p:nvPr>
            <p:ph sz="half" idx="2"/>
          </p:nvPr>
        </p:nvGraphicFramePr>
        <p:xfrm>
          <a:off x="6732588" y="1268413"/>
          <a:ext cx="1727200" cy="1544637"/>
        </p:xfrm>
        <a:graphic>
          <a:graphicData uri="http://schemas.openxmlformats.org/drawingml/2006/table">
            <a:tbl>
              <a:tblPr/>
              <a:tblGrid>
                <a:gridCol w="863600"/>
                <a:gridCol w="863600"/>
              </a:tblGrid>
              <a:tr h="792163">
                <a:tc>
                  <a:txBody>
                    <a:bodyPr/>
                    <a:lstStyle/>
                    <a:p>
                      <a:pPr marL="8255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2400" b="0" i="0" u="none" strike="noStrike" cap="none" normalizeH="0" baseline="0" smtClean="0">
                          <a:ln>
                            <a:noFill/>
                          </a:ln>
                          <a:solidFill>
                            <a:schemeClr val="tx1"/>
                          </a:solidFill>
                          <a:effectLst/>
                          <a:latin typeface="Arial" charset="0"/>
                        </a:rPr>
                        <a:t>Rr</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2400" b="0" i="0" u="none" strike="noStrike" cap="none" normalizeH="0" baseline="0" smtClean="0">
                          <a:ln>
                            <a:noFill/>
                          </a:ln>
                          <a:solidFill>
                            <a:schemeClr val="tx1"/>
                          </a:solidFill>
                          <a:effectLst/>
                          <a:latin typeface="Arial" charset="0"/>
                        </a:rPr>
                        <a:t>Rr</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8255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2400" b="0" i="0" u="none" strike="noStrike" cap="none" normalizeH="0" baseline="0" smtClean="0">
                          <a:ln>
                            <a:noFill/>
                          </a:ln>
                          <a:solidFill>
                            <a:schemeClr val="tx1"/>
                          </a:solidFill>
                          <a:effectLst/>
                          <a:latin typeface="Arial" charset="0"/>
                        </a:rPr>
                        <a:t>Rr</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2400" b="0" i="0" u="none" strike="noStrike" cap="none" normalizeH="0" baseline="0" smtClean="0">
                          <a:ln>
                            <a:noFill/>
                          </a:ln>
                          <a:solidFill>
                            <a:schemeClr val="tx1"/>
                          </a:solidFill>
                          <a:effectLst/>
                          <a:latin typeface="Arial" charset="0"/>
                        </a:rPr>
                        <a:t>Rr</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556" name="Text Box 44"/>
          <p:cNvSpPr txBox="1">
            <a:spLocks noChangeArrowheads="1"/>
          </p:cNvSpPr>
          <p:nvPr/>
        </p:nvSpPr>
        <p:spPr bwMode="auto">
          <a:xfrm>
            <a:off x="6948488" y="765175"/>
            <a:ext cx="1223962" cy="457200"/>
          </a:xfrm>
          <a:prstGeom prst="rect">
            <a:avLst/>
          </a:prstGeom>
          <a:noFill/>
          <a:ln w="9525">
            <a:noFill/>
            <a:miter lim="800000"/>
            <a:headEnd/>
            <a:tailEnd/>
          </a:ln>
          <a:effectLst/>
        </p:spPr>
        <p:txBody>
          <a:bodyPr>
            <a:spAutoFit/>
          </a:bodyPr>
          <a:lstStyle/>
          <a:p>
            <a:pPr algn="l">
              <a:spcBef>
                <a:spcPct val="50000"/>
              </a:spcBef>
            </a:pPr>
            <a:r>
              <a:rPr lang="es-ES" sz="2400" b="1"/>
              <a:t>R       R </a:t>
            </a:r>
          </a:p>
        </p:txBody>
      </p:sp>
      <p:sp>
        <p:nvSpPr>
          <p:cNvPr id="64557" name="Text Box 45"/>
          <p:cNvSpPr txBox="1">
            <a:spLocks noChangeArrowheads="1"/>
          </p:cNvSpPr>
          <p:nvPr/>
        </p:nvSpPr>
        <p:spPr bwMode="auto">
          <a:xfrm>
            <a:off x="6300788" y="1484313"/>
            <a:ext cx="287337" cy="1158875"/>
          </a:xfrm>
          <a:prstGeom prst="rect">
            <a:avLst/>
          </a:prstGeom>
          <a:noFill/>
          <a:ln w="9525">
            <a:noFill/>
            <a:miter lim="800000"/>
            <a:headEnd/>
            <a:tailEnd/>
          </a:ln>
          <a:effectLst/>
        </p:spPr>
        <p:txBody>
          <a:bodyPr>
            <a:spAutoFit/>
          </a:bodyPr>
          <a:lstStyle/>
          <a:p>
            <a:pPr algn="l">
              <a:spcBef>
                <a:spcPct val="50000"/>
              </a:spcBef>
            </a:pPr>
            <a:r>
              <a:rPr lang="es-ES" sz="2000" b="1"/>
              <a:t>r</a:t>
            </a:r>
          </a:p>
          <a:p>
            <a:pPr algn="l"/>
            <a:endParaRPr lang="es-ES" sz="2000" b="1"/>
          </a:p>
          <a:p>
            <a:pPr algn="l">
              <a:spcBef>
                <a:spcPct val="50000"/>
              </a:spcBef>
            </a:pPr>
            <a:r>
              <a:rPr lang="es-ES" sz="2000" b="1"/>
              <a:t>r</a:t>
            </a:r>
          </a:p>
        </p:txBody>
      </p:sp>
      <p:pic>
        <p:nvPicPr>
          <p:cNvPr id="64559" name="Picture 22" descr="Imagen3"/>
          <p:cNvPicPr>
            <a:picLocks noChangeAspect="1" noChangeArrowheads="1"/>
          </p:cNvPicPr>
          <p:nvPr/>
        </p:nvPicPr>
        <p:blipFill>
          <a:blip r:embed="rId2"/>
          <a:srcRect/>
          <a:stretch>
            <a:fillRect/>
          </a:stretch>
        </p:blipFill>
        <p:spPr bwMode="auto">
          <a:xfrm>
            <a:off x="6804025" y="4437063"/>
            <a:ext cx="1698625" cy="143668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3"/>
          <p:cNvSpPr>
            <a:spLocks noChangeArrowheads="1"/>
          </p:cNvSpPr>
          <p:nvPr/>
        </p:nvSpPr>
        <p:spPr bwMode="auto">
          <a:xfrm>
            <a:off x="1908175" y="3716338"/>
            <a:ext cx="6215063" cy="2376487"/>
          </a:xfrm>
          <a:prstGeom prst="rect">
            <a:avLst/>
          </a:prstGeom>
          <a:solidFill>
            <a:schemeClr val="bg1"/>
          </a:solidFill>
          <a:ln w="9525">
            <a:solidFill>
              <a:schemeClr val="bg1"/>
            </a:solidFill>
            <a:miter lim="800000"/>
            <a:headEnd/>
            <a:tailEnd/>
          </a:ln>
        </p:spPr>
        <p:txBody>
          <a:bodyPr wrap="none" anchor="ctr"/>
          <a:lstStyle/>
          <a:p>
            <a:pPr algn="l"/>
            <a:endParaRPr lang="en-US"/>
          </a:p>
        </p:txBody>
      </p:sp>
      <p:sp>
        <p:nvSpPr>
          <p:cNvPr id="32771" name="Rectangle 3"/>
          <p:cNvSpPr>
            <a:spLocks noGrp="1" noChangeArrowheads="1"/>
          </p:cNvSpPr>
          <p:nvPr>
            <p:ph idx="1"/>
          </p:nvPr>
        </p:nvSpPr>
        <p:spPr>
          <a:xfrm>
            <a:off x="1071563" y="1071563"/>
            <a:ext cx="8072437" cy="1925637"/>
          </a:xfrm>
          <a:solidFill>
            <a:schemeClr val="bg1"/>
          </a:solidFill>
        </p:spPr>
        <p:txBody>
          <a:bodyPr/>
          <a:lstStyle/>
          <a:p>
            <a:pPr eaLnBrk="1" hangingPunct="1"/>
            <a:r>
              <a:rPr lang="es-EC" sz="2000" smtClean="0">
                <a:solidFill>
                  <a:srgbClr val="000000"/>
                </a:solidFill>
                <a:latin typeface="Arial" charset="0"/>
                <a:cs typeface="Arial" charset="0"/>
              </a:rPr>
              <a:t>El cuadrado de Punnett también puede mostrar las probabilidades de obtener ciertos fenotipos y genotipos en la generación F2.</a:t>
            </a:r>
          </a:p>
          <a:p>
            <a:pPr eaLnBrk="1" hangingPunct="1"/>
            <a:endParaRPr lang="es-EC" sz="2000" smtClean="0">
              <a:solidFill>
                <a:srgbClr val="000000"/>
              </a:solidFill>
              <a:latin typeface="Arial" charset="0"/>
              <a:cs typeface="Arial" charset="0"/>
            </a:endParaRPr>
          </a:p>
          <a:p>
            <a:pPr eaLnBrk="1" hangingPunct="1"/>
            <a:r>
              <a:rPr lang="es-EC" sz="2000" smtClean="0">
                <a:solidFill>
                  <a:srgbClr val="000000"/>
                </a:solidFill>
                <a:latin typeface="Arial" charset="0"/>
                <a:cs typeface="Arial" charset="0"/>
              </a:rPr>
              <a:t>La proporción de los genotipos resultantes es tres plantas de flores rojas y una de flores blancas.</a:t>
            </a:r>
            <a:endParaRPr lang="es-ES" sz="2000" smtClean="0">
              <a:solidFill>
                <a:srgbClr val="000000"/>
              </a:solidFill>
              <a:latin typeface="Arial" charset="0"/>
              <a:cs typeface="Arial" charset="0"/>
            </a:endParaRPr>
          </a:p>
        </p:txBody>
      </p:sp>
      <p:sp>
        <p:nvSpPr>
          <p:cNvPr id="32772" name="Text Box 4"/>
          <p:cNvSpPr txBox="1">
            <a:spLocks noChangeArrowheads="1"/>
          </p:cNvSpPr>
          <p:nvPr/>
        </p:nvSpPr>
        <p:spPr bwMode="auto">
          <a:xfrm>
            <a:off x="2643188" y="3786188"/>
            <a:ext cx="5089525" cy="461962"/>
          </a:xfrm>
          <a:prstGeom prst="rect">
            <a:avLst/>
          </a:prstGeom>
          <a:noFill/>
          <a:ln w="9525">
            <a:solidFill>
              <a:schemeClr val="bg1"/>
            </a:solidFill>
            <a:miter lim="800000"/>
            <a:headEnd/>
            <a:tailEnd/>
          </a:ln>
        </p:spPr>
        <p:txBody>
          <a:bodyPr>
            <a:spAutoFit/>
          </a:bodyPr>
          <a:lstStyle/>
          <a:p>
            <a:pPr algn="l">
              <a:spcBef>
                <a:spcPct val="50000"/>
              </a:spcBef>
            </a:pPr>
            <a:r>
              <a:rPr lang="es-EC" sz="2400">
                <a:latin typeface="Tahoma" pitchFamily="34" charset="0"/>
              </a:rPr>
              <a:t>    </a:t>
            </a:r>
            <a:r>
              <a:rPr lang="es-EC" sz="2400">
                <a:solidFill>
                  <a:srgbClr val="000000"/>
                </a:solidFill>
                <a:latin typeface="Tahoma" pitchFamily="34" charset="0"/>
              </a:rPr>
              <a:t>R       r                      R       r</a:t>
            </a:r>
            <a:r>
              <a:rPr lang="es-EC" sz="2400">
                <a:latin typeface="Tahoma" pitchFamily="34" charset="0"/>
              </a:rPr>
              <a:t>  </a:t>
            </a:r>
            <a:endParaRPr lang="es-ES" sz="2400">
              <a:latin typeface="Tahoma" pitchFamily="34" charset="0"/>
            </a:endParaRPr>
          </a:p>
        </p:txBody>
      </p:sp>
      <p:sp>
        <p:nvSpPr>
          <p:cNvPr id="32773" name="Line 5"/>
          <p:cNvSpPr>
            <a:spLocks noChangeShapeType="1"/>
          </p:cNvSpPr>
          <p:nvPr/>
        </p:nvSpPr>
        <p:spPr bwMode="auto">
          <a:xfrm>
            <a:off x="2714625" y="4286250"/>
            <a:ext cx="0" cy="1524000"/>
          </a:xfrm>
          <a:prstGeom prst="line">
            <a:avLst/>
          </a:prstGeom>
          <a:noFill/>
          <a:ln w="28575">
            <a:solidFill>
              <a:srgbClr val="000000"/>
            </a:solidFill>
            <a:miter lim="800000"/>
            <a:headEnd/>
            <a:tailEnd/>
          </a:ln>
        </p:spPr>
        <p:txBody>
          <a:bodyPr wrap="none"/>
          <a:lstStyle/>
          <a:p>
            <a:endParaRPr lang="es-ES"/>
          </a:p>
        </p:txBody>
      </p:sp>
      <p:sp>
        <p:nvSpPr>
          <p:cNvPr id="32774" name="Line 6"/>
          <p:cNvSpPr>
            <a:spLocks noChangeShapeType="1"/>
          </p:cNvSpPr>
          <p:nvPr/>
        </p:nvSpPr>
        <p:spPr bwMode="auto">
          <a:xfrm>
            <a:off x="2714625" y="5072063"/>
            <a:ext cx="1752600" cy="0"/>
          </a:xfrm>
          <a:prstGeom prst="line">
            <a:avLst/>
          </a:prstGeom>
          <a:noFill/>
          <a:ln w="28575">
            <a:solidFill>
              <a:srgbClr val="000000"/>
            </a:solidFill>
            <a:miter lim="800000"/>
            <a:headEnd/>
            <a:tailEnd/>
          </a:ln>
        </p:spPr>
        <p:txBody>
          <a:bodyPr wrap="none"/>
          <a:lstStyle/>
          <a:p>
            <a:endParaRPr lang="es-ES"/>
          </a:p>
        </p:txBody>
      </p:sp>
      <p:sp>
        <p:nvSpPr>
          <p:cNvPr id="32775" name="Line 7"/>
          <p:cNvSpPr>
            <a:spLocks noChangeShapeType="1"/>
          </p:cNvSpPr>
          <p:nvPr/>
        </p:nvSpPr>
        <p:spPr bwMode="auto">
          <a:xfrm>
            <a:off x="4429125" y="4286250"/>
            <a:ext cx="0" cy="1524000"/>
          </a:xfrm>
          <a:prstGeom prst="line">
            <a:avLst/>
          </a:prstGeom>
          <a:noFill/>
          <a:ln w="28575">
            <a:solidFill>
              <a:srgbClr val="000000"/>
            </a:solidFill>
            <a:miter lim="800000"/>
            <a:headEnd/>
            <a:tailEnd/>
          </a:ln>
        </p:spPr>
        <p:txBody>
          <a:bodyPr wrap="none"/>
          <a:lstStyle/>
          <a:p>
            <a:endParaRPr lang="es-ES"/>
          </a:p>
        </p:txBody>
      </p:sp>
      <p:sp>
        <p:nvSpPr>
          <p:cNvPr id="32776" name="Line 8"/>
          <p:cNvSpPr>
            <a:spLocks noChangeShapeType="1"/>
          </p:cNvSpPr>
          <p:nvPr/>
        </p:nvSpPr>
        <p:spPr bwMode="auto">
          <a:xfrm flipH="1">
            <a:off x="3571875" y="4286250"/>
            <a:ext cx="0" cy="1524000"/>
          </a:xfrm>
          <a:prstGeom prst="line">
            <a:avLst/>
          </a:prstGeom>
          <a:noFill/>
          <a:ln w="28575">
            <a:solidFill>
              <a:srgbClr val="000000"/>
            </a:solidFill>
            <a:miter lim="800000"/>
            <a:headEnd/>
            <a:tailEnd/>
          </a:ln>
        </p:spPr>
        <p:txBody>
          <a:bodyPr wrap="none"/>
          <a:lstStyle/>
          <a:p>
            <a:endParaRPr lang="es-ES"/>
          </a:p>
        </p:txBody>
      </p:sp>
      <p:sp>
        <p:nvSpPr>
          <p:cNvPr id="32777" name="Line 9"/>
          <p:cNvSpPr>
            <a:spLocks noChangeShapeType="1"/>
          </p:cNvSpPr>
          <p:nvPr/>
        </p:nvSpPr>
        <p:spPr bwMode="auto">
          <a:xfrm>
            <a:off x="2714625" y="4286250"/>
            <a:ext cx="1752600" cy="0"/>
          </a:xfrm>
          <a:prstGeom prst="line">
            <a:avLst/>
          </a:prstGeom>
          <a:noFill/>
          <a:ln w="28575">
            <a:solidFill>
              <a:srgbClr val="000000"/>
            </a:solidFill>
            <a:miter lim="800000"/>
            <a:headEnd/>
            <a:tailEnd/>
          </a:ln>
        </p:spPr>
        <p:txBody>
          <a:bodyPr wrap="none"/>
          <a:lstStyle/>
          <a:p>
            <a:endParaRPr lang="es-ES"/>
          </a:p>
        </p:txBody>
      </p:sp>
      <p:sp>
        <p:nvSpPr>
          <p:cNvPr id="32778" name="Line 10"/>
          <p:cNvSpPr>
            <a:spLocks noChangeShapeType="1"/>
          </p:cNvSpPr>
          <p:nvPr/>
        </p:nvSpPr>
        <p:spPr bwMode="auto">
          <a:xfrm>
            <a:off x="2714625" y="5786438"/>
            <a:ext cx="1752600" cy="0"/>
          </a:xfrm>
          <a:prstGeom prst="line">
            <a:avLst/>
          </a:prstGeom>
          <a:noFill/>
          <a:ln w="28575">
            <a:solidFill>
              <a:srgbClr val="000000"/>
            </a:solidFill>
            <a:miter lim="800000"/>
            <a:headEnd/>
            <a:tailEnd/>
          </a:ln>
        </p:spPr>
        <p:txBody>
          <a:bodyPr wrap="none"/>
          <a:lstStyle/>
          <a:p>
            <a:endParaRPr lang="es-ES"/>
          </a:p>
        </p:txBody>
      </p:sp>
      <p:sp>
        <p:nvSpPr>
          <p:cNvPr id="32779" name="Text Box 11"/>
          <p:cNvSpPr txBox="1">
            <a:spLocks noChangeArrowheads="1"/>
          </p:cNvSpPr>
          <p:nvPr/>
        </p:nvSpPr>
        <p:spPr bwMode="auto">
          <a:xfrm>
            <a:off x="2143125" y="4429125"/>
            <a:ext cx="3524250" cy="1187450"/>
          </a:xfrm>
          <a:prstGeom prst="rect">
            <a:avLst/>
          </a:prstGeom>
          <a:noFill/>
          <a:ln w="9525">
            <a:noFill/>
            <a:miter lim="800000"/>
            <a:headEnd/>
            <a:tailEnd/>
          </a:ln>
        </p:spPr>
        <p:txBody>
          <a:bodyPr wrap="none">
            <a:spAutoFit/>
          </a:bodyPr>
          <a:lstStyle/>
          <a:p>
            <a:pPr algn="l"/>
            <a:r>
              <a:rPr lang="es-EC" sz="2400">
                <a:solidFill>
                  <a:srgbClr val="000000"/>
                </a:solidFill>
                <a:latin typeface="Tahoma" pitchFamily="34" charset="0"/>
              </a:rPr>
              <a:t>R      RR     Rr             R</a:t>
            </a:r>
          </a:p>
          <a:p>
            <a:pPr algn="l"/>
            <a:r>
              <a:rPr lang="es-EC" sz="2400">
                <a:solidFill>
                  <a:srgbClr val="000000"/>
                </a:solidFill>
                <a:latin typeface="Tahoma" pitchFamily="34" charset="0"/>
              </a:rPr>
              <a:t>                           =</a:t>
            </a:r>
          </a:p>
          <a:p>
            <a:pPr algn="l"/>
            <a:r>
              <a:rPr lang="es-EC" sz="2400">
                <a:solidFill>
                  <a:srgbClr val="000000"/>
                </a:solidFill>
                <a:latin typeface="Tahoma" pitchFamily="34" charset="0"/>
              </a:rPr>
              <a:t>r       Rr      rr              r</a:t>
            </a:r>
            <a:endParaRPr lang="es-ES" sz="2400">
              <a:solidFill>
                <a:srgbClr val="000000"/>
              </a:solidFill>
              <a:latin typeface="Tahoma" pitchFamily="34" charset="0"/>
            </a:endParaRPr>
          </a:p>
        </p:txBody>
      </p:sp>
      <p:pic>
        <p:nvPicPr>
          <p:cNvPr id="32780" name="Picture 18" descr="paisaje_Candeleda_37">
            <a:hlinkClick r:id="rId2"/>
          </p:cNvPr>
          <p:cNvPicPr>
            <a:picLocks noChangeAspect="1" noChangeArrowheads="1"/>
          </p:cNvPicPr>
          <p:nvPr/>
        </p:nvPicPr>
        <p:blipFill>
          <a:blip r:embed="rId3"/>
          <a:srcRect/>
          <a:stretch>
            <a:fillRect/>
          </a:stretch>
        </p:blipFill>
        <p:spPr bwMode="auto">
          <a:xfrm>
            <a:off x="5724525" y="4292600"/>
            <a:ext cx="914400" cy="742950"/>
          </a:xfrm>
          <a:prstGeom prst="rect">
            <a:avLst/>
          </a:prstGeom>
          <a:noFill/>
          <a:ln w="9525">
            <a:noFill/>
            <a:miter lim="800000"/>
            <a:headEnd/>
            <a:tailEnd/>
          </a:ln>
        </p:spPr>
      </p:pic>
      <p:pic>
        <p:nvPicPr>
          <p:cNvPr id="32781" name="Picture 19" descr="paisaje_Candeleda_37">
            <a:hlinkClick r:id="rId2"/>
          </p:cNvPr>
          <p:cNvPicPr>
            <a:picLocks noChangeAspect="1" noChangeArrowheads="1"/>
          </p:cNvPicPr>
          <p:nvPr/>
        </p:nvPicPr>
        <p:blipFill>
          <a:blip r:embed="rId3"/>
          <a:srcRect/>
          <a:stretch>
            <a:fillRect/>
          </a:stretch>
        </p:blipFill>
        <p:spPr bwMode="auto">
          <a:xfrm>
            <a:off x="6588125" y="4292600"/>
            <a:ext cx="914400" cy="742950"/>
          </a:xfrm>
          <a:prstGeom prst="rect">
            <a:avLst/>
          </a:prstGeom>
          <a:noFill/>
          <a:ln w="9525">
            <a:noFill/>
            <a:miter lim="800000"/>
            <a:headEnd/>
            <a:tailEnd/>
          </a:ln>
        </p:spPr>
      </p:pic>
      <p:pic>
        <p:nvPicPr>
          <p:cNvPr id="32782" name="Picture 20" descr="paisaje_Candeleda_37">
            <a:hlinkClick r:id="rId2"/>
          </p:cNvPr>
          <p:cNvPicPr>
            <a:picLocks noChangeAspect="1" noChangeArrowheads="1"/>
          </p:cNvPicPr>
          <p:nvPr/>
        </p:nvPicPr>
        <p:blipFill>
          <a:blip r:embed="rId3"/>
          <a:srcRect/>
          <a:stretch>
            <a:fillRect/>
          </a:stretch>
        </p:blipFill>
        <p:spPr bwMode="auto">
          <a:xfrm>
            <a:off x="5724525" y="5013325"/>
            <a:ext cx="914400" cy="742950"/>
          </a:xfrm>
          <a:prstGeom prst="rect">
            <a:avLst/>
          </a:prstGeom>
          <a:noFill/>
          <a:ln w="9525">
            <a:noFill/>
            <a:miter lim="800000"/>
            <a:headEnd/>
            <a:tailEnd/>
          </a:ln>
        </p:spPr>
      </p:pic>
      <p:pic>
        <p:nvPicPr>
          <p:cNvPr id="32783" name="Picture 21" descr="mariposa">
            <a:hlinkClick r:id="rId4"/>
          </p:cNvPr>
          <p:cNvPicPr>
            <a:picLocks noChangeAspect="1" noChangeArrowheads="1"/>
          </p:cNvPicPr>
          <p:nvPr/>
        </p:nvPicPr>
        <p:blipFill>
          <a:blip r:embed="rId5"/>
          <a:srcRect/>
          <a:stretch>
            <a:fillRect/>
          </a:stretch>
        </p:blipFill>
        <p:spPr bwMode="auto">
          <a:xfrm>
            <a:off x="6588125" y="5013325"/>
            <a:ext cx="914400" cy="747713"/>
          </a:xfrm>
          <a:prstGeom prst="rect">
            <a:avLst/>
          </a:prstGeom>
          <a:noFill/>
          <a:ln w="9525">
            <a:noFill/>
            <a:miter lim="800000"/>
            <a:headEnd/>
            <a:tailEnd/>
          </a:ln>
        </p:spPr>
      </p:pic>
      <p:sp>
        <p:nvSpPr>
          <p:cNvPr id="32785" name="Text Box 17"/>
          <p:cNvSpPr txBox="1">
            <a:spLocks noChangeArrowheads="1"/>
          </p:cNvSpPr>
          <p:nvPr/>
        </p:nvSpPr>
        <p:spPr bwMode="auto">
          <a:xfrm>
            <a:off x="2843213" y="6165850"/>
            <a:ext cx="1511300" cy="396875"/>
          </a:xfrm>
          <a:prstGeom prst="rect">
            <a:avLst/>
          </a:prstGeom>
          <a:noFill/>
          <a:ln w="9525">
            <a:noFill/>
            <a:miter lim="800000"/>
            <a:headEnd/>
            <a:tailEnd/>
          </a:ln>
          <a:effectLst/>
        </p:spPr>
        <p:txBody>
          <a:bodyPr>
            <a:spAutoFit/>
          </a:bodyPr>
          <a:lstStyle/>
          <a:p>
            <a:pPr>
              <a:spcBef>
                <a:spcPct val="50000"/>
              </a:spcBef>
            </a:pPr>
            <a:r>
              <a:rPr lang="es-ES" sz="2000"/>
              <a:t>Razón</a:t>
            </a:r>
            <a:r>
              <a:rPr lang="es-ES"/>
              <a:t> </a:t>
            </a:r>
            <a:r>
              <a:rPr lang="es-ES" sz="2000"/>
              <a:t>3:1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1071563" y="285750"/>
            <a:ext cx="7862887" cy="6357938"/>
          </a:xfrm>
        </p:spPr>
        <p:txBody>
          <a:bodyPr/>
          <a:lstStyle/>
          <a:p>
            <a:r>
              <a:rPr lang="es-EC" sz="2000" smtClean="0">
                <a:latin typeface="Arial" charset="0"/>
                <a:cs typeface="Arial" charset="0"/>
              </a:rPr>
              <a:t>El cruce que hizo Mendel del híbrido de la F</a:t>
            </a:r>
            <a:r>
              <a:rPr lang="es-EC" sz="1600" smtClean="0">
                <a:latin typeface="Arial" charset="0"/>
                <a:cs typeface="Arial" charset="0"/>
              </a:rPr>
              <a:t>1</a:t>
            </a:r>
            <a:r>
              <a:rPr lang="es-EC" sz="2000" smtClean="0">
                <a:latin typeface="Arial" charset="0"/>
                <a:cs typeface="Arial" charset="0"/>
              </a:rPr>
              <a:t> con un homocigoto recesivo fue un cruce de prueba.</a:t>
            </a:r>
          </a:p>
          <a:p>
            <a:endParaRPr lang="es-EC" sz="2000" smtClean="0">
              <a:latin typeface="Arial" charset="0"/>
              <a:cs typeface="Arial" charset="0"/>
            </a:endParaRPr>
          </a:p>
          <a:p>
            <a:r>
              <a:rPr lang="es-EC" sz="2000" b="1" smtClean="0">
                <a:latin typeface="Arial" charset="0"/>
                <a:cs typeface="Arial" charset="0"/>
              </a:rPr>
              <a:t>Cruce de prueba</a:t>
            </a:r>
            <a:r>
              <a:rPr lang="es-EC" sz="2000" smtClean="0">
                <a:latin typeface="Arial" charset="0"/>
                <a:cs typeface="Arial" charset="0"/>
              </a:rPr>
              <a:t>.- es un cruce entre un ser vivo que muestra el fenotipo dominante, pero de genotipo incierto, y un ser vivo que es homocigoto recesivo.</a:t>
            </a:r>
          </a:p>
          <a:p>
            <a:endParaRPr lang="es-EC" sz="2000" smtClean="0">
              <a:latin typeface="Arial" charset="0"/>
              <a:cs typeface="Arial" charset="0"/>
            </a:endParaRPr>
          </a:p>
          <a:p>
            <a:endParaRPr lang="es-EC" sz="2000" smtClean="0">
              <a:latin typeface="Arial" charset="0"/>
              <a:cs typeface="Arial" charset="0"/>
            </a:endParaRPr>
          </a:p>
          <a:p>
            <a:endParaRPr lang="es-EC" sz="2000" smtClean="0">
              <a:latin typeface="Arial" charset="0"/>
              <a:cs typeface="Arial" charset="0"/>
            </a:endParaRPr>
          </a:p>
          <a:p>
            <a:endParaRPr lang="es-EC" sz="2000" smtClean="0">
              <a:latin typeface="Arial" charset="0"/>
              <a:cs typeface="Arial" charset="0"/>
            </a:endParaRPr>
          </a:p>
          <a:p>
            <a:endParaRPr lang="es-EC" sz="2000" smtClean="0">
              <a:latin typeface="Arial" charset="0"/>
              <a:cs typeface="Arial" charset="0"/>
            </a:endParaRPr>
          </a:p>
          <a:p>
            <a:endParaRPr lang="es-EC" sz="2000" smtClean="0">
              <a:latin typeface="Arial" charset="0"/>
              <a:cs typeface="Arial" charset="0"/>
            </a:endParaRPr>
          </a:p>
          <a:p>
            <a:pPr>
              <a:buClr>
                <a:srgbClr val="FF0000"/>
              </a:buClr>
              <a:buFont typeface="Wingdings" pitchFamily="2" charset="2"/>
              <a:buChar char="Ø"/>
            </a:pPr>
            <a:r>
              <a:rPr lang="es-EC" sz="2000" smtClean="0">
                <a:latin typeface="Arial" charset="0"/>
                <a:cs typeface="Arial" charset="0"/>
              </a:rPr>
              <a:t>Un cuadrado de Punnett es utilizado para buscar los resultados probables de cruces genéticos.  Sin embargo, los resultados que se obtienen pueden ser muy diferentes de los que se esperaban.  Los resultados obtenidos de un cruce genético coincidirán con los esperados solo cuando hay un gran número de cruces o si se obtiene una progenie numerosa.</a:t>
            </a:r>
          </a:p>
        </p:txBody>
      </p:sp>
      <p:pic>
        <p:nvPicPr>
          <p:cNvPr id="33795" name="Picture 10" descr="Imagen9"/>
          <p:cNvPicPr>
            <a:picLocks noChangeAspect="1" noChangeArrowheads="1"/>
          </p:cNvPicPr>
          <p:nvPr/>
        </p:nvPicPr>
        <p:blipFill>
          <a:blip r:embed="rId2"/>
          <a:srcRect/>
          <a:stretch>
            <a:fillRect/>
          </a:stretch>
        </p:blipFill>
        <p:spPr bwMode="auto">
          <a:xfrm>
            <a:off x="2357438" y="2428875"/>
            <a:ext cx="5499100" cy="1998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sz="half" idx="1"/>
          </p:nvPr>
        </p:nvSpPr>
        <p:spPr>
          <a:xfrm>
            <a:off x="1143000" y="285750"/>
            <a:ext cx="7715250" cy="3571875"/>
          </a:xfrm>
        </p:spPr>
        <p:txBody>
          <a:bodyPr/>
          <a:lstStyle/>
          <a:p>
            <a:r>
              <a:rPr lang="es-EC" sz="2000" smtClean="0">
                <a:latin typeface="Arial" charset="0"/>
                <a:cs typeface="Arial" charset="0"/>
              </a:rPr>
              <a:t>Mendel también estudió la herencia de dos característica a la vez.  Mediante la  polinización, obtuvo plantas puras en dos características.  Ej. Desarrolló plantas puras para la forma redonda de la semilla como para el color amarillo de la semilla (RRYY) y también desarrolló plantas homocigóticas recesivas para la semilla arrugada y para el color verde de la semilla (rryy).  El resultado de la primera generación F1 fue el 100% de semillas redondas amarillas y de genotipo RrYy, las cuales eran híbridas para ambas características y las llamó </a:t>
            </a:r>
            <a:r>
              <a:rPr lang="es-EC" sz="2000" b="1" smtClean="0">
                <a:latin typeface="Arial" charset="0"/>
                <a:cs typeface="Arial" charset="0"/>
              </a:rPr>
              <a:t>dihíbridas</a:t>
            </a:r>
            <a:r>
              <a:rPr lang="es-EC" sz="2000" smtClean="0">
                <a:latin typeface="Arial" charset="0"/>
                <a:cs typeface="Arial" charset="0"/>
              </a:rPr>
              <a:t>. A autopolinizarse estos dihíbridos se obtuvo  una generación F2.</a:t>
            </a:r>
          </a:p>
          <a:p>
            <a:endParaRPr lang="es-EC" sz="2000" smtClean="0">
              <a:latin typeface="Arial" charset="0"/>
              <a:cs typeface="Arial" charset="0"/>
            </a:endParaRPr>
          </a:p>
        </p:txBody>
      </p:sp>
      <p:sp>
        <p:nvSpPr>
          <p:cNvPr id="34819" name="Content Placeholder 4"/>
          <p:cNvSpPr>
            <a:spLocks noGrp="1"/>
          </p:cNvSpPr>
          <p:nvPr>
            <p:ph sz="half" idx="2"/>
          </p:nvPr>
        </p:nvSpPr>
        <p:spPr>
          <a:xfrm>
            <a:off x="1143000" y="3929063"/>
            <a:ext cx="3643313" cy="2143125"/>
          </a:xfrm>
        </p:spPr>
        <p:txBody>
          <a:bodyPr/>
          <a:lstStyle/>
          <a:p>
            <a:r>
              <a:rPr lang="es-EC" sz="2000" smtClean="0">
                <a:latin typeface="Arial" charset="0"/>
                <a:cs typeface="Arial" charset="0"/>
              </a:rPr>
              <a:t>Un cruce que comprende dos grupos diferentes de características se llama </a:t>
            </a:r>
            <a:r>
              <a:rPr lang="es-EC" sz="2000" b="1" smtClean="0">
                <a:latin typeface="Arial" charset="0"/>
                <a:cs typeface="Arial" charset="0"/>
              </a:rPr>
              <a:t>cruce dihíbrido</a:t>
            </a:r>
            <a:r>
              <a:rPr lang="es-EC" sz="2000" smtClean="0">
                <a:latin typeface="Arial" charset="0"/>
                <a:cs typeface="Arial" charset="0"/>
              </a:rPr>
              <a:t>.  La razón de estos fenotipos es aproximadamente </a:t>
            </a:r>
            <a:r>
              <a:rPr lang="es-EC" sz="2000" b="1" smtClean="0">
                <a:latin typeface="Arial" charset="0"/>
                <a:cs typeface="Arial" charset="0"/>
              </a:rPr>
              <a:t>9:3:3:1</a:t>
            </a:r>
          </a:p>
        </p:txBody>
      </p:sp>
      <p:pic>
        <p:nvPicPr>
          <p:cNvPr id="34820" name="Picture 5" descr="image023"/>
          <p:cNvPicPr>
            <a:picLocks noChangeAspect="1" noChangeArrowheads="1"/>
          </p:cNvPicPr>
          <p:nvPr/>
        </p:nvPicPr>
        <p:blipFill>
          <a:blip r:embed="rId2"/>
          <a:srcRect/>
          <a:stretch>
            <a:fillRect/>
          </a:stretch>
        </p:blipFill>
        <p:spPr bwMode="auto">
          <a:xfrm>
            <a:off x="5500688" y="3500438"/>
            <a:ext cx="2541587" cy="316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1214438" y="357188"/>
            <a:ext cx="7572375" cy="6286500"/>
          </a:xfrm>
        </p:spPr>
        <p:txBody>
          <a:bodyPr/>
          <a:lstStyle/>
          <a:p>
            <a:pPr>
              <a:buFont typeface="Wingdings 2" pitchFamily="18" charset="2"/>
              <a:buNone/>
            </a:pPr>
            <a:r>
              <a:rPr lang="en-US" sz="2000" b="1" smtClean="0">
                <a:latin typeface="Arial" charset="0"/>
                <a:cs typeface="Arial" charset="0"/>
              </a:rPr>
              <a:t>Los alelos múltiples</a:t>
            </a:r>
          </a:p>
          <a:p>
            <a:r>
              <a:rPr lang="es-EC" sz="2000" smtClean="0">
                <a:latin typeface="Arial" charset="0"/>
                <a:cs typeface="Arial" charset="0"/>
              </a:rPr>
              <a:t>Cada una de las características que estudió Mendel estaba bajo el control de una de dos posibles formas de un gen.  Por ejemplo, las semillas de los guisantes son de color verde o amarillo dependiendo de la combinación particular de genes en su genotipo.</a:t>
            </a:r>
          </a:p>
          <a:p>
            <a:endParaRPr lang="es-EC" sz="2000" smtClean="0">
              <a:latin typeface="Arial" charset="0"/>
              <a:cs typeface="Arial" charset="0"/>
            </a:endParaRPr>
          </a:p>
          <a:p>
            <a:r>
              <a:rPr lang="es-EC" sz="2000" smtClean="0">
                <a:latin typeface="Arial" charset="0"/>
                <a:cs typeface="Arial" charset="0"/>
              </a:rPr>
              <a:t>Las distintas formas de un gen para una característica dada se llaman </a:t>
            </a:r>
            <a:r>
              <a:rPr lang="es-EC" sz="2000" b="1" smtClean="0">
                <a:latin typeface="Arial" charset="0"/>
                <a:cs typeface="Arial" charset="0"/>
              </a:rPr>
              <a:t>alelos</a:t>
            </a:r>
            <a:r>
              <a:rPr lang="es-EC" sz="2000" smtClean="0">
                <a:latin typeface="Arial" charset="0"/>
                <a:cs typeface="Arial" charset="0"/>
              </a:rPr>
              <a:t>.  Las características para las que hay tres o mas alelos se dice que las controlan </a:t>
            </a:r>
            <a:r>
              <a:rPr lang="es-EC" sz="2000" b="1" smtClean="0">
                <a:latin typeface="Arial" charset="0"/>
                <a:cs typeface="Arial" charset="0"/>
              </a:rPr>
              <a:t>alelos múltiples</a:t>
            </a:r>
            <a:r>
              <a:rPr lang="es-EC" sz="2000" smtClean="0">
                <a:latin typeface="Arial" charset="0"/>
                <a:cs typeface="Arial" charset="0"/>
              </a:rPr>
              <a:t>.  Los alelos múltiples existen cuando hay mas de dos alelos para una característica en particular.  Los tipos de sangre son ejemplo de alelos múltiples en los seres humanos.</a:t>
            </a:r>
          </a:p>
          <a:p>
            <a:endParaRPr lang="es-EC" sz="2000" smtClean="0">
              <a:latin typeface="Arial" charset="0"/>
              <a:cs typeface="Arial" charset="0"/>
            </a:endParaRPr>
          </a:p>
        </p:txBody>
      </p:sp>
      <p:graphicFrame>
        <p:nvGraphicFramePr>
          <p:cNvPr id="4" name="Table 3"/>
          <p:cNvGraphicFramePr>
            <a:graphicFrameLocks noGrp="1"/>
          </p:cNvGraphicFramePr>
          <p:nvPr/>
        </p:nvGraphicFramePr>
        <p:xfrm>
          <a:off x="3643313" y="4786313"/>
          <a:ext cx="2928937" cy="1828800"/>
        </p:xfrm>
        <a:graphic>
          <a:graphicData uri="http://schemas.openxmlformats.org/drawingml/2006/table">
            <a:tbl>
              <a:tblPr firstRow="1" bandRow="1">
                <a:tableStyleId>{21E4AEA4-8DFA-4A89-87EB-49C32662AFE0}</a:tableStyleId>
              </a:tblPr>
              <a:tblGrid>
                <a:gridCol w="1156168"/>
                <a:gridCol w="1772790"/>
              </a:tblGrid>
              <a:tr h="335918">
                <a:tc>
                  <a:txBody>
                    <a:bodyPr/>
                    <a:lstStyle/>
                    <a:p>
                      <a:r>
                        <a:rPr lang="en-US" dirty="0" err="1" smtClean="0">
                          <a:solidFill>
                            <a:schemeClr val="tx1"/>
                          </a:solidFill>
                        </a:rPr>
                        <a:t>Genotipo</a:t>
                      </a:r>
                      <a:endParaRPr lang="en-US" dirty="0">
                        <a:solidFill>
                          <a:schemeClr val="tx1"/>
                        </a:solidFill>
                      </a:endParaRPr>
                    </a:p>
                  </a:txBody>
                  <a:tcPr>
                    <a:solidFill>
                      <a:schemeClr val="accent5">
                        <a:lumMod val="40000"/>
                        <a:lumOff val="60000"/>
                      </a:schemeClr>
                    </a:solidFill>
                  </a:tcPr>
                </a:tc>
                <a:tc>
                  <a:txBody>
                    <a:bodyPr/>
                    <a:lstStyle/>
                    <a:p>
                      <a:r>
                        <a:rPr lang="en-US" dirty="0" err="1" smtClean="0">
                          <a:solidFill>
                            <a:schemeClr val="tx1"/>
                          </a:solidFill>
                        </a:rPr>
                        <a:t>Tipo</a:t>
                      </a:r>
                      <a:r>
                        <a:rPr lang="en-US" dirty="0" smtClean="0">
                          <a:solidFill>
                            <a:schemeClr val="tx1"/>
                          </a:solidFill>
                        </a:rPr>
                        <a:t> de </a:t>
                      </a:r>
                      <a:r>
                        <a:rPr lang="en-US" dirty="0" err="1" smtClean="0">
                          <a:solidFill>
                            <a:schemeClr val="tx1"/>
                          </a:solidFill>
                        </a:rPr>
                        <a:t>sangre</a:t>
                      </a:r>
                      <a:endParaRPr lang="en-US" dirty="0">
                        <a:solidFill>
                          <a:schemeClr val="tx1"/>
                        </a:solidFill>
                      </a:endParaRPr>
                    </a:p>
                  </a:txBody>
                  <a:tcPr>
                    <a:solidFill>
                      <a:schemeClr val="accent5">
                        <a:lumMod val="40000"/>
                        <a:lumOff val="60000"/>
                      </a:schemeClr>
                    </a:solidFill>
                  </a:tcPr>
                </a:tc>
              </a:tr>
              <a:tr h="335918">
                <a:tc>
                  <a:txBody>
                    <a:bodyPr/>
                    <a:lstStyle/>
                    <a:p>
                      <a:r>
                        <a:rPr lang="en-US" sz="1800" spc="0" dirty="0" smtClean="0"/>
                        <a:t>I</a:t>
                      </a:r>
                      <a:r>
                        <a:rPr lang="en-US" sz="1800" spc="0" baseline="30000" dirty="0" smtClean="0"/>
                        <a:t>A</a:t>
                      </a:r>
                      <a:r>
                        <a:rPr lang="en-US" sz="1800" spc="0" dirty="0" smtClean="0"/>
                        <a:t>I</a:t>
                      </a:r>
                      <a:r>
                        <a:rPr lang="en-US" sz="1800" spc="0" baseline="30000" dirty="0" smtClean="0"/>
                        <a:t>A </a:t>
                      </a:r>
                      <a:r>
                        <a:rPr lang="en-US" sz="1800" spc="0" baseline="0" dirty="0" smtClean="0"/>
                        <a:t> ó  </a:t>
                      </a:r>
                      <a:r>
                        <a:rPr lang="en-US" sz="1800" spc="0" baseline="0" dirty="0" err="1" smtClean="0"/>
                        <a:t>I</a:t>
                      </a:r>
                      <a:r>
                        <a:rPr lang="en-US" sz="1800" spc="0" baseline="30000" dirty="0" err="1" smtClean="0"/>
                        <a:t>A</a:t>
                      </a:r>
                      <a:r>
                        <a:rPr lang="en-US" sz="1800" spc="0" baseline="0" dirty="0" err="1" smtClean="0"/>
                        <a:t>i</a:t>
                      </a:r>
                      <a:endParaRPr lang="en-US" sz="1800" spc="0" dirty="0"/>
                    </a:p>
                  </a:txBody>
                  <a:tcPr/>
                </a:tc>
                <a:tc>
                  <a:txBody>
                    <a:bodyPr/>
                    <a:lstStyle/>
                    <a:p>
                      <a:pPr algn="ctr"/>
                      <a:r>
                        <a:rPr lang="en-US" sz="1800" dirty="0" smtClean="0"/>
                        <a:t>A</a:t>
                      </a:r>
                      <a:endParaRPr lang="en-US" sz="1800" dirty="0"/>
                    </a:p>
                  </a:txBody>
                  <a:tcPr/>
                </a:tc>
              </a:tr>
              <a:tr h="335918">
                <a:tc>
                  <a:txBody>
                    <a:bodyPr/>
                    <a:lstStyle/>
                    <a:p>
                      <a:r>
                        <a:rPr lang="en-US" sz="1800" dirty="0" smtClean="0"/>
                        <a:t>I</a:t>
                      </a:r>
                      <a:r>
                        <a:rPr lang="en-US" sz="1800" baseline="30000" dirty="0" smtClean="0"/>
                        <a:t>B</a:t>
                      </a:r>
                      <a:r>
                        <a:rPr lang="en-US" sz="1800" dirty="0" smtClean="0"/>
                        <a:t>I</a:t>
                      </a:r>
                      <a:r>
                        <a:rPr lang="en-US" sz="1800" baseline="30000" dirty="0" smtClean="0"/>
                        <a:t>B</a:t>
                      </a:r>
                      <a:r>
                        <a:rPr lang="en-US" sz="1800" dirty="0" smtClean="0"/>
                        <a:t>  ó  </a:t>
                      </a:r>
                      <a:r>
                        <a:rPr lang="en-US" sz="1800" dirty="0" err="1" smtClean="0"/>
                        <a:t>I</a:t>
                      </a:r>
                      <a:r>
                        <a:rPr lang="en-US" sz="1800" baseline="30000" dirty="0" err="1" smtClean="0"/>
                        <a:t>B</a:t>
                      </a:r>
                      <a:r>
                        <a:rPr lang="en-US" sz="1800" dirty="0" err="1" smtClean="0"/>
                        <a:t>i</a:t>
                      </a:r>
                      <a:endParaRPr lang="en-US" sz="1800" dirty="0"/>
                    </a:p>
                  </a:txBody>
                  <a:tcPr/>
                </a:tc>
                <a:tc>
                  <a:txBody>
                    <a:bodyPr/>
                    <a:lstStyle/>
                    <a:p>
                      <a:pPr algn="ctr"/>
                      <a:r>
                        <a:rPr lang="en-US" sz="1800" dirty="0" smtClean="0"/>
                        <a:t>B</a:t>
                      </a:r>
                      <a:endParaRPr lang="en-US" sz="1800" dirty="0"/>
                    </a:p>
                  </a:txBody>
                  <a:tcPr/>
                </a:tc>
              </a:tr>
              <a:tr h="335918">
                <a:tc>
                  <a:txBody>
                    <a:bodyPr/>
                    <a:lstStyle/>
                    <a:p>
                      <a:r>
                        <a:rPr lang="en-US" sz="1800" dirty="0" smtClean="0"/>
                        <a:t>I</a:t>
                      </a:r>
                      <a:r>
                        <a:rPr lang="en-US" sz="1800" baseline="30000" dirty="0" smtClean="0"/>
                        <a:t>A</a:t>
                      </a:r>
                      <a:r>
                        <a:rPr lang="en-US" sz="1800" dirty="0" smtClean="0"/>
                        <a:t>I</a:t>
                      </a:r>
                      <a:r>
                        <a:rPr lang="en-US" sz="1800" baseline="30000" dirty="0" smtClean="0"/>
                        <a:t>B</a:t>
                      </a:r>
                      <a:endParaRPr lang="en-US" sz="1800" baseline="30000" dirty="0"/>
                    </a:p>
                  </a:txBody>
                  <a:tcPr/>
                </a:tc>
                <a:tc>
                  <a:txBody>
                    <a:bodyPr/>
                    <a:lstStyle/>
                    <a:p>
                      <a:pPr algn="ctr"/>
                      <a:r>
                        <a:rPr lang="en-US" sz="1800" dirty="0" smtClean="0"/>
                        <a:t>AB</a:t>
                      </a:r>
                      <a:endParaRPr lang="en-US" sz="1800" dirty="0"/>
                    </a:p>
                  </a:txBody>
                  <a:tcPr/>
                </a:tc>
              </a:tr>
              <a:tr h="335918">
                <a:tc>
                  <a:txBody>
                    <a:bodyPr/>
                    <a:lstStyle/>
                    <a:p>
                      <a:r>
                        <a:rPr lang="en-US" sz="1800" dirty="0" smtClean="0"/>
                        <a:t>ii</a:t>
                      </a:r>
                      <a:endParaRPr lang="en-US" sz="1800" dirty="0"/>
                    </a:p>
                  </a:txBody>
                  <a:tcPr/>
                </a:tc>
                <a:tc>
                  <a:txBody>
                    <a:bodyPr/>
                    <a:lstStyle/>
                    <a:p>
                      <a:pPr algn="ctr"/>
                      <a:r>
                        <a:rPr lang="en-US" sz="1800" dirty="0" smtClean="0"/>
                        <a:t>O</a:t>
                      </a:r>
                      <a:endParaRPr lang="en-US" sz="1800"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sz="half" idx="1"/>
          </p:nvPr>
        </p:nvSpPr>
        <p:spPr>
          <a:xfrm>
            <a:off x="1071563" y="333375"/>
            <a:ext cx="4076700" cy="6335713"/>
          </a:xfrm>
        </p:spPr>
        <p:txBody>
          <a:bodyPr/>
          <a:lstStyle/>
          <a:p>
            <a:pPr>
              <a:buFont typeface="Wingdings 2" pitchFamily="18" charset="2"/>
              <a:buNone/>
            </a:pPr>
            <a:r>
              <a:rPr lang="es-EC" sz="2000" b="1" smtClean="0">
                <a:latin typeface="Arial" charset="0"/>
                <a:cs typeface="Arial" charset="0"/>
              </a:rPr>
              <a:t>Herencia poligénica</a:t>
            </a:r>
          </a:p>
          <a:p>
            <a:r>
              <a:rPr lang="es-EC" sz="2000" smtClean="0">
                <a:latin typeface="Arial" charset="0"/>
                <a:cs typeface="Arial" charset="0"/>
              </a:rPr>
              <a:t> </a:t>
            </a:r>
            <a:r>
              <a:rPr lang="es-EC" sz="1800" smtClean="0">
                <a:latin typeface="Arial" charset="0"/>
                <a:cs typeface="Arial" charset="0"/>
              </a:rPr>
              <a:t>Las características como la estatura, el peso y el color de la piel muestran variaciones de un individuo a otro.  A estas características variables las controlan varios pares de genes independientes.</a:t>
            </a:r>
          </a:p>
          <a:p>
            <a:pPr>
              <a:buFont typeface="Wingdings 2" pitchFamily="18" charset="2"/>
              <a:buNone/>
            </a:pPr>
            <a:endParaRPr lang="es-EC" sz="1800" smtClean="0">
              <a:latin typeface="Arial" charset="0"/>
              <a:cs typeface="Arial" charset="0"/>
            </a:endParaRPr>
          </a:p>
          <a:p>
            <a:pPr>
              <a:buFont typeface="Wingdings 2" pitchFamily="18" charset="2"/>
              <a:buNone/>
            </a:pPr>
            <a:r>
              <a:rPr lang="es-EC" sz="2000" smtClean="0">
                <a:latin typeface="Arial" charset="0"/>
                <a:cs typeface="Arial" charset="0"/>
              </a:rPr>
              <a:t>	</a:t>
            </a:r>
            <a:r>
              <a:rPr lang="es-EC" sz="1800" smtClean="0">
                <a:latin typeface="Arial" charset="0"/>
                <a:cs typeface="Arial" charset="0"/>
              </a:rPr>
              <a:t>La </a:t>
            </a:r>
            <a:r>
              <a:rPr lang="es-EC" sz="1800" b="1" smtClean="0">
                <a:latin typeface="Arial" charset="0"/>
                <a:cs typeface="Arial" charset="0"/>
              </a:rPr>
              <a:t>herencia poligénica </a:t>
            </a:r>
            <a:r>
              <a:rPr lang="es-EC" sz="1800" smtClean="0">
                <a:latin typeface="Arial" charset="0"/>
                <a:cs typeface="Arial" charset="0"/>
              </a:rPr>
              <a:t>es cuando la interacción de dos o más pares de genes determinan una sola característica.   Ej. La herencia del color del grano en el trigo, que puede ir del rojo oscuro hasta el blanco.</a:t>
            </a:r>
          </a:p>
        </p:txBody>
      </p:sp>
      <p:sp>
        <p:nvSpPr>
          <p:cNvPr id="36867" name="Content Placeholder 5"/>
          <p:cNvSpPr>
            <a:spLocks noGrp="1"/>
          </p:cNvSpPr>
          <p:nvPr>
            <p:ph sz="half" idx="2"/>
          </p:nvPr>
        </p:nvSpPr>
        <p:spPr>
          <a:xfrm>
            <a:off x="5143500" y="928688"/>
            <a:ext cx="3790950" cy="5429250"/>
          </a:xfrm>
        </p:spPr>
        <p:txBody>
          <a:bodyPr/>
          <a:lstStyle/>
          <a:p>
            <a:pPr>
              <a:buFont typeface="Wingdings 2" pitchFamily="18" charset="2"/>
              <a:buNone/>
            </a:pPr>
            <a:r>
              <a:rPr lang="es-EC" sz="2000" b="1" smtClean="0">
                <a:latin typeface="Arial" charset="0"/>
                <a:cs typeface="Arial" charset="0"/>
              </a:rPr>
              <a:t>Dominancia incompleta</a:t>
            </a:r>
          </a:p>
          <a:p>
            <a:pPr>
              <a:buFont typeface="Wingdings 2" pitchFamily="18" charset="2"/>
              <a:buNone/>
            </a:pPr>
            <a:r>
              <a:rPr lang="es-EC" sz="2000" smtClean="0">
                <a:latin typeface="Arial" charset="0"/>
                <a:cs typeface="Arial" charset="0"/>
              </a:rPr>
              <a:t>	La condición en la que un híbrido tiene un fenotipo intermedio entre las características contrastadas de sus padres se llama </a:t>
            </a:r>
            <a:r>
              <a:rPr lang="es-EC" sz="2000" b="1" smtClean="0">
                <a:latin typeface="Arial" charset="0"/>
                <a:cs typeface="Arial" charset="0"/>
              </a:rPr>
              <a:t>dominancia incompleta</a:t>
            </a:r>
            <a:endParaRPr lang="en-US" sz="2000" smtClean="0">
              <a:latin typeface="Arial" charset="0"/>
              <a:cs typeface="Arial" charset="0"/>
            </a:endParaRPr>
          </a:p>
        </p:txBody>
      </p:sp>
      <p:pic>
        <p:nvPicPr>
          <p:cNvPr id="36868" name="Picture 5"/>
          <p:cNvPicPr>
            <a:picLocks noChangeAspect="1" noChangeArrowheads="1"/>
          </p:cNvPicPr>
          <p:nvPr/>
        </p:nvPicPr>
        <p:blipFill>
          <a:blip r:embed="rId2"/>
          <a:srcRect/>
          <a:stretch>
            <a:fillRect/>
          </a:stretch>
        </p:blipFill>
        <p:spPr bwMode="auto">
          <a:xfrm>
            <a:off x="5572125" y="3500438"/>
            <a:ext cx="3048000" cy="2357437"/>
          </a:xfrm>
          <a:prstGeom prst="rect">
            <a:avLst/>
          </a:prstGeom>
          <a:noFill/>
          <a:ln w="9525">
            <a:noFill/>
            <a:miter lim="800000"/>
            <a:headEnd/>
            <a:tailEnd/>
          </a:ln>
        </p:spPr>
      </p:pic>
      <p:pic>
        <p:nvPicPr>
          <p:cNvPr id="36870" name="Picture 6" descr="mazorca de maiz"/>
          <p:cNvPicPr>
            <a:picLocks noChangeAspect="1" noChangeArrowheads="1"/>
          </p:cNvPicPr>
          <p:nvPr/>
        </p:nvPicPr>
        <p:blipFill>
          <a:blip r:embed="rId3"/>
          <a:srcRect/>
          <a:stretch>
            <a:fillRect/>
          </a:stretch>
        </p:blipFill>
        <p:spPr bwMode="auto">
          <a:xfrm>
            <a:off x="2771775" y="5157788"/>
            <a:ext cx="1125538" cy="148431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1000125" y="285750"/>
            <a:ext cx="7854950" cy="774700"/>
          </a:xfrm>
        </p:spPr>
        <p:txBody>
          <a:bodyPr vert="horz" wrap="square" lIns="91440" tIns="45720" rIns="91440" bIns="45720" numCol="1" anchorCtr="0" compatLnSpc="1">
            <a:prstTxWarp prst="textNoShape">
              <a:avLst/>
            </a:prstTxWarp>
          </a:bodyPr>
          <a:lstStyle/>
          <a:p>
            <a:pPr algn="ctr" eaLnBrk="1" hangingPunct="1"/>
            <a:r>
              <a:rPr lang="en-US" sz="3600" smtClean="0">
                <a:effectLst/>
              </a:rPr>
              <a:t>Primera ley de Mendel</a:t>
            </a:r>
          </a:p>
        </p:txBody>
      </p:sp>
      <p:sp>
        <p:nvSpPr>
          <p:cNvPr id="3" name="Content Placeholder 2"/>
          <p:cNvSpPr>
            <a:spLocks noGrp="1"/>
          </p:cNvSpPr>
          <p:nvPr>
            <p:ph sz="half" idx="1"/>
          </p:nvPr>
        </p:nvSpPr>
        <p:spPr>
          <a:xfrm>
            <a:off x="1000125" y="1143000"/>
            <a:ext cx="8143875" cy="3357563"/>
          </a:xfrm>
        </p:spPr>
        <p:txBody>
          <a:bodyPr/>
          <a:lstStyle/>
          <a:p>
            <a:pPr eaLnBrk="1" hangingPunct="1">
              <a:spcBef>
                <a:spcPts val="0"/>
              </a:spcBef>
              <a:buFont typeface="Wingdings" pitchFamily="2" charset="2"/>
              <a:buChar char="Ø"/>
              <a:defRPr/>
            </a:pPr>
            <a:r>
              <a:rPr lang="es-ES" sz="2000" b="1" dirty="0" smtClean="0">
                <a:effectLst>
                  <a:outerShdw blurRad="38100" dist="38100" dir="2700000" algn="tl">
                    <a:srgbClr val="C0C0C0"/>
                  </a:outerShdw>
                </a:effectLst>
                <a:latin typeface="Arial" pitchFamily="34" charset="0"/>
                <a:cs typeface="Arial" pitchFamily="34" charset="0"/>
              </a:rPr>
              <a:t>Ley de la uniformidad de la primera generación filial</a:t>
            </a:r>
          </a:p>
          <a:p>
            <a:pPr eaLnBrk="1" hangingPunct="1">
              <a:spcBef>
                <a:spcPts val="0"/>
              </a:spcBef>
              <a:buFont typeface="Wingdings 2" pitchFamily="18" charset="2"/>
              <a:buNone/>
              <a:defRPr/>
            </a:pPr>
            <a:r>
              <a:rPr lang="es-ES" sz="2000" dirty="0" smtClean="0">
                <a:effectLst>
                  <a:outerShdw blurRad="38100" dist="38100" dir="2700000" algn="tl">
                    <a:srgbClr val="C0C0C0"/>
                  </a:outerShdw>
                </a:effectLst>
                <a:latin typeface="Arial" pitchFamily="34" charset="0"/>
                <a:cs typeface="Arial" pitchFamily="34" charset="0"/>
              </a:rPr>
              <a:t>	Establece que al cruzar dos variedades cuyos individuos tienen razas puras ambos para determinado </a:t>
            </a:r>
            <a:r>
              <a:rPr lang="es-ES" sz="2000" dirty="0" err="1" smtClean="0">
                <a:effectLst>
                  <a:outerShdw blurRad="38100" dist="38100" dir="2700000" algn="tl">
                    <a:srgbClr val="C0C0C0"/>
                  </a:outerShdw>
                </a:effectLst>
                <a:latin typeface="Arial" pitchFamily="34" charset="0"/>
                <a:cs typeface="Arial" pitchFamily="34" charset="0"/>
              </a:rPr>
              <a:t>caracter</a:t>
            </a:r>
            <a:r>
              <a:rPr lang="es-ES" sz="2000" dirty="0" smtClean="0">
                <a:effectLst>
                  <a:outerShdw blurRad="38100" dist="38100" dir="2700000" algn="tl">
                    <a:srgbClr val="C0C0C0"/>
                  </a:outerShdw>
                </a:effectLst>
                <a:latin typeface="Arial" pitchFamily="34" charset="0"/>
                <a:cs typeface="Arial" pitchFamily="34" charset="0"/>
              </a:rPr>
              <a:t> (un genotipo es AA o </a:t>
            </a:r>
            <a:r>
              <a:rPr lang="es-ES" sz="2000" dirty="0" err="1" smtClean="0">
                <a:effectLst>
                  <a:outerShdw blurRad="38100" dist="38100" dir="2700000" algn="tl">
                    <a:srgbClr val="C0C0C0"/>
                  </a:outerShdw>
                </a:effectLst>
                <a:latin typeface="Arial" pitchFamily="34" charset="0"/>
                <a:cs typeface="Arial" pitchFamily="34" charset="0"/>
              </a:rPr>
              <a:t>aa</a:t>
            </a:r>
            <a:r>
              <a:rPr lang="es-ES" sz="2000" dirty="0" smtClean="0">
                <a:effectLst>
                  <a:outerShdw blurRad="38100" dist="38100" dir="2700000" algn="tl">
                    <a:srgbClr val="C0C0C0"/>
                  </a:outerShdw>
                </a:effectLst>
                <a:latin typeface="Arial" pitchFamily="34" charset="0"/>
                <a:cs typeface="Arial" pitchFamily="34" charset="0"/>
              </a:rPr>
              <a:t>), todos los híbridos de la primera generación son similares fenotípicamente.</a:t>
            </a:r>
          </a:p>
          <a:p>
            <a:pPr eaLnBrk="1" hangingPunct="1">
              <a:spcBef>
                <a:spcPts val="0"/>
              </a:spcBef>
              <a:buFont typeface="Wingdings 2" pitchFamily="18" charset="2"/>
              <a:buNone/>
              <a:defRPr/>
            </a:pPr>
            <a:endParaRPr lang="es-ES" sz="2000" dirty="0" smtClean="0">
              <a:latin typeface="Arial" pitchFamily="34" charset="0"/>
              <a:cs typeface="Arial" pitchFamily="34" charset="0"/>
            </a:endParaRPr>
          </a:p>
          <a:p>
            <a:pPr eaLnBrk="1" hangingPunct="1">
              <a:defRPr/>
            </a:pPr>
            <a:r>
              <a:rPr lang="es-ES" sz="2000" dirty="0" smtClean="0">
                <a:effectLst>
                  <a:outerShdw blurRad="38100" dist="38100" dir="2700000" algn="tl">
                    <a:srgbClr val="C0C0C0"/>
                  </a:outerShdw>
                </a:effectLst>
                <a:latin typeface="Arial" pitchFamily="34" charset="0"/>
                <a:cs typeface="Arial" pitchFamily="34" charset="0"/>
              </a:rPr>
              <a:t> La primera ley de </a:t>
            </a:r>
            <a:r>
              <a:rPr lang="es-ES" sz="2000" dirty="0" err="1" smtClean="0">
                <a:effectLst>
                  <a:outerShdw blurRad="38100" dist="38100" dir="2700000" algn="tl">
                    <a:srgbClr val="C0C0C0"/>
                  </a:outerShdw>
                </a:effectLst>
                <a:latin typeface="Arial" pitchFamily="34" charset="0"/>
                <a:cs typeface="Arial" pitchFamily="34" charset="0"/>
              </a:rPr>
              <a:t>Mendel</a:t>
            </a:r>
            <a:r>
              <a:rPr lang="es-ES" sz="2000" dirty="0" smtClean="0">
                <a:effectLst>
                  <a:outerShdw blurRad="38100" dist="38100" dir="2700000" algn="tl">
                    <a:srgbClr val="C0C0C0"/>
                  </a:outerShdw>
                </a:effectLst>
                <a:latin typeface="Arial" pitchFamily="34" charset="0"/>
                <a:cs typeface="Arial" pitchFamily="34" charset="0"/>
              </a:rPr>
              <a:t> se cumple también en los cruzamientos en los que hay una “herencia intermedia” o sin dominancia, los individuos heterocigotos para cierta característica expresan una condición intermedia de los genes alelos. </a:t>
            </a:r>
            <a:endParaRPr lang="es-ES" sz="2000" dirty="0" smtClean="0">
              <a:latin typeface="Arial" pitchFamily="34" charset="0"/>
              <a:cs typeface="Arial" pitchFamily="34" charset="0"/>
            </a:endParaRPr>
          </a:p>
          <a:p>
            <a:pPr eaLnBrk="1" hangingPunct="1">
              <a:buFont typeface="Wingdings 2" pitchFamily="18" charset="2"/>
              <a:buNone/>
              <a:defRPr/>
            </a:pPr>
            <a:endParaRPr lang="es-ES" sz="2000" dirty="0" smtClean="0">
              <a:latin typeface="Arial" pitchFamily="34" charset="0"/>
              <a:cs typeface="Arial" pitchFamily="34" charset="0"/>
            </a:endParaRPr>
          </a:p>
          <a:p>
            <a:pPr eaLnBrk="1" hangingPunct="1">
              <a:buFont typeface="Wingdings 2" pitchFamily="18" charset="2"/>
              <a:buNone/>
              <a:defRPr/>
            </a:pPr>
            <a:endParaRPr lang="en-US" sz="2000" dirty="0">
              <a:latin typeface="Arial" pitchFamily="34" charset="0"/>
              <a:cs typeface="Arial" pitchFamily="34" charset="0"/>
            </a:endParaRPr>
          </a:p>
        </p:txBody>
      </p:sp>
      <p:pic>
        <p:nvPicPr>
          <p:cNvPr id="37892" name="Picture 4" descr="http://www.biotech.bioetica.org/images/ap1.ht1.gif"/>
          <p:cNvPicPr>
            <a:picLocks noGrp="1" noChangeAspect="1" noChangeArrowheads="1"/>
          </p:cNvPicPr>
          <p:nvPr>
            <p:ph sz="half" idx="2"/>
          </p:nvPr>
        </p:nvPicPr>
        <p:blipFill>
          <a:blip r:embed="rId2" r:link="rId3"/>
          <a:srcRect/>
          <a:stretch>
            <a:fillRect/>
          </a:stretch>
        </p:blipFill>
        <p:spPr>
          <a:xfrm>
            <a:off x="2714625" y="4643438"/>
            <a:ext cx="1500188" cy="1785937"/>
          </a:xfrm>
          <a:noFill/>
        </p:spPr>
      </p:pic>
      <p:pic>
        <p:nvPicPr>
          <p:cNvPr id="37893" name="Picture 4" descr="http://www.biotech.bioetica.org/images/ap1.ht2.gif"/>
          <p:cNvPicPr>
            <a:picLocks noChangeAspect="1" noChangeArrowheads="1"/>
          </p:cNvPicPr>
          <p:nvPr/>
        </p:nvPicPr>
        <p:blipFill>
          <a:blip r:embed="rId4" r:link="rId5"/>
          <a:srcRect/>
          <a:stretch>
            <a:fillRect/>
          </a:stretch>
        </p:blipFill>
        <p:spPr bwMode="auto">
          <a:xfrm>
            <a:off x="5286375" y="4572000"/>
            <a:ext cx="1731963" cy="1928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p:txBody>
          <a:bodyPr vert="horz" wrap="square" lIns="91440" tIns="45720" rIns="91440" bIns="45720" numCol="1" anchorCtr="0" compatLnSpc="1">
            <a:prstTxWarp prst="textNoShape">
              <a:avLst/>
            </a:prstTxWarp>
          </a:bodyPr>
          <a:lstStyle/>
          <a:p>
            <a:pPr algn="ctr" eaLnBrk="1" hangingPunct="1"/>
            <a:r>
              <a:rPr lang="en-US" sz="3600" smtClean="0">
                <a:effectLst/>
              </a:rPr>
              <a:t>Segunda ley de Mendel</a:t>
            </a:r>
          </a:p>
        </p:txBody>
      </p:sp>
      <p:sp>
        <p:nvSpPr>
          <p:cNvPr id="38915" name="Content Placeholder 4"/>
          <p:cNvSpPr>
            <a:spLocks noGrp="1"/>
          </p:cNvSpPr>
          <p:nvPr>
            <p:ph idx="1"/>
          </p:nvPr>
        </p:nvSpPr>
        <p:spPr>
          <a:xfrm>
            <a:off x="1000125" y="1428750"/>
            <a:ext cx="7715250" cy="5286375"/>
          </a:xfrm>
        </p:spPr>
        <p:txBody>
          <a:bodyPr/>
          <a:lstStyle/>
          <a:p>
            <a:pPr>
              <a:buFont typeface="Wingdings" pitchFamily="2" charset="2"/>
              <a:buChar char="Ø"/>
            </a:pPr>
            <a:r>
              <a:rPr lang="es-EC" sz="2000" b="1" smtClean="0">
                <a:latin typeface="Arial" charset="0"/>
                <a:cs typeface="Arial" charset="0"/>
              </a:rPr>
              <a:t>Ley de la segregación de caracteres independientes</a:t>
            </a:r>
          </a:p>
          <a:p>
            <a:pPr>
              <a:buFont typeface="Wingdings 2" pitchFamily="18" charset="2"/>
              <a:buNone/>
            </a:pPr>
            <a:r>
              <a:rPr lang="es-EC" sz="2000" b="1" smtClean="0">
                <a:latin typeface="Arial" charset="0"/>
                <a:cs typeface="Arial" charset="0"/>
              </a:rPr>
              <a:t>	</a:t>
            </a:r>
            <a:r>
              <a:rPr lang="es-EC" sz="2000" smtClean="0">
                <a:latin typeface="Arial" charset="0"/>
                <a:cs typeface="Arial" charset="0"/>
              </a:rPr>
              <a:t>Establece que durante la formación de gametos, cada alelo de  un par se separa del otro para terminar la constitución genética del gameto filial.</a:t>
            </a:r>
          </a:p>
          <a:p>
            <a:pPr>
              <a:buFont typeface="Wingdings 2" pitchFamily="18" charset="2"/>
              <a:buNone/>
            </a:pPr>
            <a:endParaRPr lang="es-EC" sz="2000" b="1" smtClean="0">
              <a:latin typeface="Arial" charset="0"/>
              <a:cs typeface="Arial" charset="0"/>
            </a:endParaRPr>
          </a:p>
          <a:p>
            <a:r>
              <a:rPr lang="es-EC" sz="2000" smtClean="0">
                <a:latin typeface="Arial" charset="0"/>
                <a:cs typeface="Arial" charset="0"/>
              </a:rPr>
              <a:t>Es muy habitual presentar las posibilidades de hibridación mediante un cuadro de Punnett.</a:t>
            </a:r>
          </a:p>
        </p:txBody>
      </p:sp>
      <p:pic>
        <p:nvPicPr>
          <p:cNvPr id="38916" name="Picture 4" descr="http://www.biotech.bioetica.org/images/ap1.ht3.gif"/>
          <p:cNvPicPr>
            <a:picLocks noChangeAspect="1" noChangeArrowheads="1"/>
          </p:cNvPicPr>
          <p:nvPr/>
        </p:nvPicPr>
        <p:blipFill>
          <a:blip r:embed="rId2" r:link="rId3"/>
          <a:srcRect/>
          <a:stretch>
            <a:fillRect/>
          </a:stretch>
        </p:blipFill>
        <p:spPr bwMode="auto">
          <a:xfrm>
            <a:off x="3929063" y="4000500"/>
            <a:ext cx="2143125" cy="261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1071563" y="357188"/>
            <a:ext cx="7862887" cy="846137"/>
          </a:xfrm>
        </p:spPr>
        <p:txBody>
          <a:bodyPr vert="horz" wrap="square" lIns="91440" tIns="45720" rIns="91440" bIns="45720" numCol="1" anchorCtr="0" compatLnSpc="1">
            <a:prstTxWarp prst="textNoShape">
              <a:avLst/>
            </a:prstTxWarp>
          </a:bodyPr>
          <a:lstStyle/>
          <a:p>
            <a:pPr algn="ctr"/>
            <a:r>
              <a:rPr lang="en-US" sz="3600" smtClean="0">
                <a:effectLst/>
              </a:rPr>
              <a:t>Tercera ley de Mendel</a:t>
            </a:r>
          </a:p>
        </p:txBody>
      </p:sp>
      <p:sp>
        <p:nvSpPr>
          <p:cNvPr id="39939" name="Content Placeholder 2"/>
          <p:cNvSpPr>
            <a:spLocks noGrp="1"/>
          </p:cNvSpPr>
          <p:nvPr>
            <p:ph idx="1"/>
          </p:nvPr>
        </p:nvSpPr>
        <p:spPr>
          <a:xfrm>
            <a:off x="1071563" y="1447800"/>
            <a:ext cx="7858125" cy="5124450"/>
          </a:xfrm>
        </p:spPr>
        <p:txBody>
          <a:bodyPr/>
          <a:lstStyle/>
          <a:p>
            <a:pPr>
              <a:buFont typeface="Wingdings" pitchFamily="2" charset="2"/>
              <a:buChar char="Ø"/>
            </a:pPr>
            <a:r>
              <a:rPr lang="en-US" sz="2000" b="1" smtClean="0">
                <a:latin typeface="Arial" charset="0"/>
                <a:cs typeface="Arial" charset="0"/>
              </a:rPr>
              <a:t>Ley de la herencia independiente de caracteres</a:t>
            </a:r>
          </a:p>
          <a:p>
            <a:pPr>
              <a:buFont typeface="Wingdings 2" pitchFamily="18" charset="2"/>
              <a:buNone/>
            </a:pPr>
            <a:r>
              <a:rPr lang="en-US" sz="2000" b="1" smtClean="0">
                <a:latin typeface="Arial" charset="0"/>
                <a:cs typeface="Arial" charset="0"/>
              </a:rPr>
              <a:t>	</a:t>
            </a:r>
            <a:r>
              <a:rPr lang="en-US" sz="2000" smtClean="0">
                <a:latin typeface="Arial" charset="0"/>
                <a:cs typeface="Arial" charset="0"/>
              </a:rPr>
              <a:t>Contempla la posibilidad de investigar dos caracteres distintos,  ej. tipo de hoja y longitud del tallo, color de ojos y color de pelo.  Cada uno de ellos se transmite a las siguentes generaciones con completa independencia de la presencia del otro caracter.</a:t>
            </a:r>
            <a:endParaRPr lang="en-US" sz="2000" b="1" smtClean="0">
              <a:latin typeface="Arial" charset="0"/>
              <a:cs typeface="Arial" charset="0"/>
            </a:endParaRPr>
          </a:p>
        </p:txBody>
      </p:sp>
      <p:pic>
        <p:nvPicPr>
          <p:cNvPr id="39940" name="Picture 2" descr="ap1"/>
          <p:cNvPicPr>
            <a:picLocks noChangeAspect="1" noChangeArrowheads="1"/>
          </p:cNvPicPr>
          <p:nvPr/>
        </p:nvPicPr>
        <p:blipFill>
          <a:blip r:embed="rId2"/>
          <a:srcRect/>
          <a:stretch>
            <a:fillRect/>
          </a:stretch>
        </p:blipFill>
        <p:spPr bwMode="auto">
          <a:xfrm>
            <a:off x="3786188" y="3357563"/>
            <a:ext cx="2767012" cy="3106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313" y="214313"/>
            <a:ext cx="7497762" cy="846137"/>
          </a:xfrm>
        </p:spPr>
        <p:txBody>
          <a:bodyPr/>
          <a:lstStyle/>
          <a:p>
            <a:pPr algn="ctr" eaLnBrk="1" fontAlgn="auto" hangingPunct="1">
              <a:spcAft>
                <a:spcPts val="0"/>
              </a:spcAft>
              <a:defRPr/>
            </a:pPr>
            <a:r>
              <a:rPr lang="es-ES" sz="4000" dirty="0" smtClean="0">
                <a:solidFill>
                  <a:schemeClr val="tx2">
                    <a:satMod val="130000"/>
                  </a:schemeClr>
                </a:solidFill>
                <a:cs typeface="Arial" pitchFamily="34" charset="0"/>
              </a:rPr>
              <a:t>¿Qué es la genética? </a:t>
            </a:r>
            <a:endParaRPr lang="en-US" sz="4000" dirty="0">
              <a:solidFill>
                <a:schemeClr val="tx2">
                  <a:satMod val="130000"/>
                </a:schemeClr>
              </a:solidFill>
            </a:endParaRPr>
          </a:p>
        </p:txBody>
      </p:sp>
      <p:sp>
        <p:nvSpPr>
          <p:cNvPr id="3" name="Content Placeholder 2"/>
          <p:cNvSpPr>
            <a:spLocks noGrp="1"/>
          </p:cNvSpPr>
          <p:nvPr>
            <p:ph sz="half" idx="1"/>
          </p:nvPr>
        </p:nvSpPr>
        <p:spPr>
          <a:xfrm>
            <a:off x="1000125" y="1285875"/>
            <a:ext cx="3949700" cy="5429250"/>
          </a:xfrm>
        </p:spPr>
        <p:txBody>
          <a:bodyPr>
            <a:normAutofit fontScale="92500" lnSpcReduction="20000"/>
          </a:bodyPr>
          <a:lstStyle/>
          <a:p>
            <a:pPr marL="365760" indent="-283464" eaLnBrk="1" fontAlgn="auto" hangingPunct="1">
              <a:spcAft>
                <a:spcPts val="0"/>
              </a:spcAft>
              <a:buFont typeface="Wingdings 2"/>
              <a:buChar char=""/>
              <a:defRPr/>
            </a:pPr>
            <a:r>
              <a:rPr lang="es-EC" sz="2000" dirty="0" smtClean="0">
                <a:latin typeface="Arial" pitchFamily="34" charset="0"/>
                <a:cs typeface="Arial" pitchFamily="34" charset="0"/>
              </a:rPr>
              <a:t>Los primeros seres humanos se fijaron que algunas cosas eran iguales y otras diferentes entre miembros de una generación y de la siguiente.  Se habían dado cuenta que ciertas características físicas de las plantas, de los animales y de los seres humanos eran iguales en los padres y en los hijos.</a:t>
            </a:r>
          </a:p>
          <a:p>
            <a:pPr marL="365760" indent="-283464" eaLnBrk="1" fontAlgn="auto" hangingPunct="1">
              <a:spcAft>
                <a:spcPts val="0"/>
              </a:spcAft>
              <a:buFont typeface="Wingdings 2"/>
              <a:buChar char=""/>
              <a:defRPr/>
            </a:pPr>
            <a:endParaRPr lang="es-EC" sz="2000" dirty="0" smtClean="0">
              <a:latin typeface="Arial" pitchFamily="34" charset="0"/>
              <a:cs typeface="Arial" pitchFamily="34" charset="0"/>
            </a:endParaRPr>
          </a:p>
          <a:p>
            <a:pPr marL="365760" indent="-283464" eaLnBrk="1" fontAlgn="auto" hangingPunct="1">
              <a:spcAft>
                <a:spcPts val="0"/>
              </a:spcAft>
              <a:buFont typeface="Wingdings 2"/>
              <a:buChar char=""/>
              <a:defRPr/>
            </a:pPr>
            <a:r>
              <a:rPr lang="es-EC" sz="2000" dirty="0" smtClean="0">
                <a:latin typeface="Arial" pitchFamily="34" charset="0"/>
                <a:cs typeface="Arial" pitchFamily="34" charset="0"/>
              </a:rPr>
              <a:t>La explicación de los parecidos y las diferencias entre las generaciones se consiguió hace muy poco tiempo.  La mayor parte de lo que se conoce acerca de cómo los seres vivientes transmiten ciertas características a sus hijos se ha descubierto a partir del 1900.</a:t>
            </a:r>
            <a:endParaRPr lang="es-EC" sz="2000" dirty="0">
              <a:latin typeface="Arial" pitchFamily="34" charset="0"/>
              <a:cs typeface="Arial" pitchFamily="34" charset="0"/>
            </a:endParaRPr>
          </a:p>
        </p:txBody>
      </p:sp>
      <p:sp>
        <p:nvSpPr>
          <p:cNvPr id="4" name="Content Placeholder 3"/>
          <p:cNvSpPr>
            <a:spLocks noGrp="1"/>
          </p:cNvSpPr>
          <p:nvPr>
            <p:ph sz="half" idx="2"/>
          </p:nvPr>
        </p:nvSpPr>
        <p:spPr>
          <a:xfrm>
            <a:off x="4929188" y="1643063"/>
            <a:ext cx="4000500" cy="4357687"/>
          </a:xfrm>
        </p:spPr>
        <p:txBody>
          <a:bodyPr>
            <a:normAutofit fontScale="92500" lnSpcReduction="20000"/>
          </a:bodyPr>
          <a:lstStyle/>
          <a:p>
            <a:pPr marL="365760" indent="-283464" eaLnBrk="1" fontAlgn="auto" hangingPunct="1">
              <a:spcAft>
                <a:spcPts val="0"/>
              </a:spcAft>
              <a:buFont typeface="Wingdings 2"/>
              <a:buChar char=""/>
              <a:defRPr/>
            </a:pPr>
            <a:endParaRPr lang="es-EC" sz="2000" dirty="0" smtClean="0">
              <a:latin typeface="Arial" pitchFamily="34" charset="0"/>
              <a:cs typeface="Arial" pitchFamily="34" charset="0"/>
            </a:endParaRPr>
          </a:p>
          <a:p>
            <a:pPr marL="365760" indent="-283464" eaLnBrk="1" fontAlgn="auto" hangingPunct="1">
              <a:spcAft>
                <a:spcPts val="0"/>
              </a:spcAft>
              <a:buFont typeface="Wingdings 2"/>
              <a:buChar char=""/>
              <a:defRPr/>
            </a:pPr>
            <a:r>
              <a:rPr lang="es-EC" sz="2000" dirty="0" smtClean="0">
                <a:latin typeface="Arial" pitchFamily="34" charset="0"/>
                <a:cs typeface="Arial" pitchFamily="34" charset="0"/>
              </a:rPr>
              <a:t>La característica que un ser viviente puede transmitir a su progenie es una </a:t>
            </a:r>
            <a:r>
              <a:rPr lang="es-EC" sz="2000" b="1" dirty="0" smtClean="0">
                <a:latin typeface="Arial" pitchFamily="34" charset="0"/>
                <a:cs typeface="Arial" pitchFamily="34" charset="0"/>
              </a:rPr>
              <a:t>característica hereditaria</a:t>
            </a:r>
            <a:r>
              <a:rPr lang="es-EC" sz="2000" dirty="0" smtClean="0">
                <a:latin typeface="Arial" pitchFamily="34" charset="0"/>
                <a:cs typeface="Arial" pitchFamily="34" charset="0"/>
              </a:rPr>
              <a:t>.</a:t>
            </a:r>
          </a:p>
          <a:p>
            <a:pPr marL="365760" indent="-283464" eaLnBrk="1" fontAlgn="auto" hangingPunct="1">
              <a:spcAft>
                <a:spcPts val="0"/>
              </a:spcAft>
              <a:buFont typeface="Wingdings 2"/>
              <a:buChar char=""/>
              <a:defRPr/>
            </a:pPr>
            <a:endParaRPr lang="es-EC" sz="2000" dirty="0" smtClean="0">
              <a:latin typeface="Arial" pitchFamily="34" charset="0"/>
              <a:cs typeface="Arial" pitchFamily="34" charset="0"/>
            </a:endParaRPr>
          </a:p>
          <a:p>
            <a:pPr marL="365760" indent="-283464" eaLnBrk="1" fontAlgn="auto" hangingPunct="1">
              <a:spcAft>
                <a:spcPts val="0"/>
              </a:spcAft>
              <a:buFont typeface="Wingdings 2"/>
              <a:buChar char=""/>
              <a:defRPr/>
            </a:pPr>
            <a:r>
              <a:rPr lang="es-EC" sz="2000" dirty="0" smtClean="0">
                <a:latin typeface="Arial" pitchFamily="34" charset="0"/>
                <a:cs typeface="Arial" pitchFamily="34" charset="0"/>
              </a:rPr>
              <a:t>La </a:t>
            </a:r>
            <a:r>
              <a:rPr lang="es-EC" sz="2000" b="1" dirty="0" smtClean="0">
                <a:latin typeface="Arial" pitchFamily="34" charset="0"/>
                <a:cs typeface="Arial" pitchFamily="34" charset="0"/>
              </a:rPr>
              <a:t>herencia </a:t>
            </a:r>
            <a:r>
              <a:rPr lang="es-EC" sz="2000" dirty="0" smtClean="0">
                <a:latin typeface="Arial" pitchFamily="34" charset="0"/>
                <a:cs typeface="Arial" pitchFamily="34" charset="0"/>
              </a:rPr>
              <a:t>es la transmisión de dichas características de padres a hijos.</a:t>
            </a:r>
          </a:p>
          <a:p>
            <a:pPr marL="365760" indent="-283464" eaLnBrk="1" fontAlgn="auto" hangingPunct="1">
              <a:spcAft>
                <a:spcPts val="0"/>
              </a:spcAft>
              <a:buFont typeface="Wingdings 2"/>
              <a:buChar char=""/>
              <a:defRPr/>
            </a:pPr>
            <a:endParaRPr lang="es-EC" sz="2000" dirty="0" smtClean="0">
              <a:latin typeface="Arial" pitchFamily="34" charset="0"/>
              <a:cs typeface="Arial" pitchFamily="34" charset="0"/>
            </a:endParaRPr>
          </a:p>
          <a:p>
            <a:pPr marL="365760" indent="-283464" eaLnBrk="1" fontAlgn="auto" hangingPunct="1">
              <a:spcAft>
                <a:spcPts val="0"/>
              </a:spcAft>
              <a:buFont typeface="Wingdings 2"/>
              <a:buChar char=""/>
              <a:defRPr/>
            </a:pPr>
            <a:r>
              <a:rPr lang="es-EC" sz="2000" dirty="0" smtClean="0">
                <a:latin typeface="Arial" pitchFamily="34" charset="0"/>
                <a:cs typeface="Arial" pitchFamily="34" charset="0"/>
              </a:rPr>
              <a:t>La rama de la biología que estudia la herencia es la </a:t>
            </a:r>
            <a:r>
              <a:rPr lang="es-EC" sz="2000" b="1" dirty="0" smtClean="0">
                <a:latin typeface="Arial" pitchFamily="34" charset="0"/>
                <a:cs typeface="Arial" pitchFamily="34" charset="0"/>
              </a:rPr>
              <a:t>genética</a:t>
            </a:r>
            <a:r>
              <a:rPr lang="es-EC" sz="2000" dirty="0" smtClean="0">
                <a:latin typeface="Arial" pitchFamily="34" charset="0"/>
                <a:cs typeface="Arial" pitchFamily="34" charset="0"/>
              </a:rPr>
              <a:t>.  La genética es una de las áreas mas activas de la investigación científica.</a:t>
            </a:r>
            <a:endParaRPr lang="es-EC"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14313"/>
            <a:ext cx="7862888" cy="1143000"/>
          </a:xfrm>
        </p:spPr>
        <p:txBody>
          <a:bodyPr>
            <a:noAutofit/>
          </a:bodyPr>
          <a:lstStyle/>
          <a:p>
            <a:pPr algn="ctr" eaLnBrk="1" fontAlgn="auto" hangingPunct="1">
              <a:spcAft>
                <a:spcPts val="0"/>
              </a:spcAft>
              <a:defRPr/>
            </a:pPr>
            <a:r>
              <a:rPr lang="es-ES" sz="4000" dirty="0" smtClean="0">
                <a:solidFill>
                  <a:schemeClr val="tx2">
                    <a:satMod val="130000"/>
                  </a:schemeClr>
                </a:solidFill>
                <a:cs typeface="Arial" pitchFamily="34" charset="0"/>
              </a:rPr>
              <a:t>Los primeros experimentos de </a:t>
            </a:r>
            <a:r>
              <a:rPr lang="es-ES" sz="4000" dirty="0" err="1" smtClean="0">
                <a:solidFill>
                  <a:schemeClr val="tx2">
                    <a:satMod val="130000"/>
                  </a:schemeClr>
                </a:solidFill>
                <a:cs typeface="Arial" pitchFamily="34" charset="0"/>
              </a:rPr>
              <a:t>Mendel</a:t>
            </a:r>
            <a:r>
              <a:rPr lang="es-ES" sz="4000" dirty="0" smtClean="0">
                <a:solidFill>
                  <a:schemeClr val="tx2">
                    <a:satMod val="130000"/>
                  </a:schemeClr>
                </a:solidFill>
                <a:cs typeface="Arial" pitchFamily="34" charset="0"/>
              </a:rPr>
              <a:t> </a:t>
            </a:r>
            <a:endParaRPr lang="en-US" sz="4000" dirty="0">
              <a:solidFill>
                <a:schemeClr val="tx2">
                  <a:satMod val="130000"/>
                </a:schemeClr>
              </a:solidFill>
              <a:effectLst/>
            </a:endParaRPr>
          </a:p>
        </p:txBody>
      </p:sp>
      <p:sp>
        <p:nvSpPr>
          <p:cNvPr id="13315" name="Content Placeholder 2"/>
          <p:cNvSpPr>
            <a:spLocks noGrp="1"/>
          </p:cNvSpPr>
          <p:nvPr>
            <p:ph sz="half" idx="1"/>
          </p:nvPr>
        </p:nvSpPr>
        <p:spPr>
          <a:xfrm>
            <a:off x="1000125" y="1428750"/>
            <a:ext cx="4021138" cy="5143500"/>
          </a:xfrm>
        </p:spPr>
        <p:txBody>
          <a:bodyPr/>
          <a:lstStyle/>
          <a:p>
            <a:pPr eaLnBrk="1" hangingPunct="1">
              <a:buFont typeface="Wingdings 2" pitchFamily="18" charset="2"/>
              <a:buNone/>
            </a:pPr>
            <a:r>
              <a:rPr lang="es-EC" sz="2400" b="1" smtClean="0">
                <a:latin typeface="Arial" charset="0"/>
                <a:cs typeface="Arial" charset="0"/>
              </a:rPr>
              <a:t>Gregor Mendel</a:t>
            </a:r>
          </a:p>
          <a:p>
            <a:pPr eaLnBrk="1" hangingPunct="1"/>
            <a:r>
              <a:rPr lang="es-EC" sz="2000" smtClean="0">
                <a:latin typeface="Arial" charset="0"/>
                <a:cs typeface="Arial" charset="0"/>
              </a:rPr>
              <a:t>Monje austriaco (1822-1884), quien sentó las bases de la genética moderna.  Vivió en un monasterio en lo que es hoy la ciudad de Brno, en Checoslovaquia.</a:t>
            </a:r>
          </a:p>
          <a:p>
            <a:pPr eaLnBrk="1" hangingPunct="1"/>
            <a:endParaRPr lang="es-EC" sz="2000" smtClean="0">
              <a:latin typeface="Arial" charset="0"/>
              <a:cs typeface="Arial" charset="0"/>
            </a:endParaRPr>
          </a:p>
          <a:p>
            <a:pPr eaLnBrk="1" hangingPunct="1"/>
            <a:r>
              <a:rPr lang="es-EC" sz="2000" smtClean="0">
                <a:latin typeface="Arial" charset="0"/>
                <a:cs typeface="Arial" charset="0"/>
              </a:rPr>
              <a:t>Estudió en la Universidad de Viena biología y matemáticas y fue donde se interesó en mejorar las plantas mediante cruces en organismos que eran diferentes en una o más características heredadas.</a:t>
            </a:r>
          </a:p>
        </p:txBody>
      </p:sp>
      <p:sp>
        <p:nvSpPr>
          <p:cNvPr id="13316" name="Content Placeholder 3"/>
          <p:cNvSpPr>
            <a:spLocks noGrp="1"/>
          </p:cNvSpPr>
          <p:nvPr>
            <p:ph sz="half" idx="2"/>
          </p:nvPr>
        </p:nvSpPr>
        <p:spPr>
          <a:xfrm>
            <a:off x="4857750" y="1500188"/>
            <a:ext cx="4143375" cy="5072062"/>
          </a:xfrm>
        </p:spPr>
        <p:txBody>
          <a:bodyPr/>
          <a:lstStyle/>
          <a:p>
            <a:pPr eaLnBrk="1" hangingPunct="1"/>
            <a:r>
              <a:rPr lang="es-EC" sz="2000" smtClean="0">
                <a:latin typeface="Arial" charset="0"/>
                <a:cs typeface="Arial" charset="0"/>
              </a:rPr>
              <a:t>Mendel tenía un pequeño jardín en el monasterio y realizaba cruces experimentales con guisantes, los cuales tenían ciertas características en contraste que eran fáciles de distinguir</a:t>
            </a:r>
          </a:p>
        </p:txBody>
      </p:sp>
      <p:pic>
        <p:nvPicPr>
          <p:cNvPr id="13317" name="Picture 4" descr="guisantes.png"/>
          <p:cNvPicPr>
            <a:picLocks noChangeAspect="1"/>
          </p:cNvPicPr>
          <p:nvPr/>
        </p:nvPicPr>
        <p:blipFill>
          <a:blip r:embed="rId2"/>
          <a:srcRect/>
          <a:stretch>
            <a:fillRect/>
          </a:stretch>
        </p:blipFill>
        <p:spPr bwMode="auto">
          <a:xfrm>
            <a:off x="6072188" y="4000500"/>
            <a:ext cx="2071687" cy="242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7450" y="1052513"/>
            <a:ext cx="3878263" cy="5072062"/>
          </a:xfrm>
        </p:spPr>
        <p:txBody>
          <a:bodyPr>
            <a:normAutofit/>
          </a:bodyPr>
          <a:lstStyle/>
          <a:p>
            <a:pPr marL="365760" indent="-283464" eaLnBrk="1" fontAlgn="auto" hangingPunct="1">
              <a:spcAft>
                <a:spcPts val="0"/>
              </a:spcAft>
              <a:buFont typeface="Wingdings 2"/>
              <a:buChar char=""/>
              <a:defRPr/>
            </a:pPr>
            <a:r>
              <a:rPr lang="es-EC" sz="1800" dirty="0" smtClean="0">
                <a:latin typeface="+mj-lt"/>
              </a:rPr>
              <a:t>La estructura de la flor de los guisantes fue también ideal para los cruces experimentales de </a:t>
            </a:r>
            <a:r>
              <a:rPr lang="es-EC" sz="1800" dirty="0" err="1" smtClean="0">
                <a:latin typeface="+mj-lt"/>
              </a:rPr>
              <a:t>Mendel</a:t>
            </a:r>
            <a:r>
              <a:rPr lang="es-EC" sz="1800" dirty="0" smtClean="0">
                <a:latin typeface="+mj-lt"/>
              </a:rPr>
              <a:t>. </a:t>
            </a:r>
          </a:p>
          <a:p>
            <a:pPr marL="365760" indent="-283464" eaLnBrk="1" fontAlgn="auto" hangingPunct="1">
              <a:spcAft>
                <a:spcPts val="0"/>
              </a:spcAft>
              <a:buFont typeface="Wingdings 2"/>
              <a:buNone/>
              <a:defRPr/>
            </a:pPr>
            <a:r>
              <a:rPr lang="es-EC" sz="1800" dirty="0" smtClean="0">
                <a:latin typeface="+mj-lt"/>
              </a:rPr>
              <a:t> </a:t>
            </a:r>
          </a:p>
          <a:p>
            <a:pPr marL="365760" indent="-283464" eaLnBrk="1" fontAlgn="auto" hangingPunct="1">
              <a:spcAft>
                <a:spcPts val="0"/>
              </a:spcAft>
              <a:buFont typeface="Wingdings 2"/>
              <a:buChar char=""/>
              <a:defRPr/>
            </a:pPr>
            <a:r>
              <a:rPr lang="es-EC" sz="1800" dirty="0" smtClean="0">
                <a:latin typeface="+mj-lt"/>
              </a:rPr>
              <a:t>Las plantas de los guisantes se reproducen sexualmente. Los estambres son las estructuras reproductoras masculinas y el pistilo la estructura reproductora femenina.</a:t>
            </a:r>
          </a:p>
          <a:p>
            <a:pPr marL="365760" indent="-283464" eaLnBrk="1" fontAlgn="auto" hangingPunct="1">
              <a:spcAft>
                <a:spcPts val="0"/>
              </a:spcAft>
              <a:buFont typeface="Wingdings 2"/>
              <a:buChar char=""/>
              <a:defRPr/>
            </a:pPr>
            <a:endParaRPr lang="es-EC" sz="1800" dirty="0" smtClean="0">
              <a:latin typeface="+mj-lt"/>
            </a:endParaRPr>
          </a:p>
          <a:p>
            <a:pPr marL="365760" indent="-283464" eaLnBrk="1" fontAlgn="auto" hangingPunct="1">
              <a:spcAft>
                <a:spcPts val="0"/>
              </a:spcAft>
              <a:buFont typeface="Wingdings 2"/>
              <a:buChar char=""/>
              <a:defRPr/>
            </a:pPr>
            <a:r>
              <a:rPr lang="es-EC" sz="1800" dirty="0" smtClean="0">
                <a:latin typeface="+mj-lt"/>
              </a:rPr>
              <a:t>El polen, que contiene los gametos masculinos, se forma en los estambres, y los gametos femeninos se forman dentro del pistilo.</a:t>
            </a:r>
            <a:endParaRPr lang="es-EC" sz="1800" dirty="0">
              <a:latin typeface="+mj-lt"/>
            </a:endParaRPr>
          </a:p>
        </p:txBody>
      </p:sp>
      <p:sp>
        <p:nvSpPr>
          <p:cNvPr id="14339" name="Content Placeholder 3"/>
          <p:cNvSpPr>
            <a:spLocks noGrp="1"/>
          </p:cNvSpPr>
          <p:nvPr>
            <p:ph sz="half" idx="2"/>
          </p:nvPr>
        </p:nvSpPr>
        <p:spPr>
          <a:xfrm>
            <a:off x="5143500" y="1000125"/>
            <a:ext cx="3790950" cy="5357813"/>
          </a:xfrm>
        </p:spPr>
        <p:txBody>
          <a:bodyPr/>
          <a:lstStyle/>
          <a:p>
            <a:pPr eaLnBrk="1" hangingPunct="1"/>
            <a:r>
              <a:rPr lang="es-EC" sz="1800" smtClean="0">
                <a:latin typeface="Arial" charset="0"/>
                <a:cs typeface="Arial" charset="0"/>
              </a:rPr>
              <a:t>Para que ocurra la fecundación, el polen debe moverse desde un estambre hacia el pistilo mediante el proceso de la </a:t>
            </a:r>
            <a:r>
              <a:rPr lang="es-EC" sz="1800" b="1" smtClean="0">
                <a:latin typeface="Arial" charset="0"/>
                <a:cs typeface="Arial" charset="0"/>
              </a:rPr>
              <a:t>polinización</a:t>
            </a:r>
            <a:r>
              <a:rPr lang="es-EC" sz="1800" smtClean="0">
                <a:latin typeface="Arial" charset="0"/>
                <a:cs typeface="Arial" charset="0"/>
              </a:rPr>
              <a:t>.</a:t>
            </a:r>
          </a:p>
          <a:p>
            <a:pPr eaLnBrk="1" hangingPunct="1"/>
            <a:endParaRPr lang="es-EC" sz="1800" smtClean="0">
              <a:latin typeface="Arial" charset="0"/>
              <a:cs typeface="Arial" charset="0"/>
            </a:endParaRPr>
          </a:p>
          <a:p>
            <a:pPr eaLnBrk="1" hangingPunct="1"/>
            <a:r>
              <a:rPr lang="es-EC" sz="1800" smtClean="0">
                <a:latin typeface="Arial" charset="0"/>
                <a:cs typeface="Arial" charset="0"/>
              </a:rPr>
              <a:t>La </a:t>
            </a:r>
            <a:r>
              <a:rPr lang="es-EC" sz="1800" b="1" smtClean="0">
                <a:latin typeface="Arial" charset="0"/>
                <a:cs typeface="Arial" charset="0"/>
              </a:rPr>
              <a:t>polinización cruzada </a:t>
            </a:r>
            <a:r>
              <a:rPr lang="es-EC" sz="1800" smtClean="0">
                <a:latin typeface="Arial" charset="0"/>
                <a:cs typeface="Arial" charset="0"/>
              </a:rPr>
              <a:t>es cuando el polen que se forma en la flor de una planta se mueve al pistilo de la flor de otra planta de la misma clase por acción del viento o de  los insectos.</a:t>
            </a:r>
          </a:p>
          <a:p>
            <a:pPr eaLnBrk="1" hangingPunct="1"/>
            <a:endParaRPr lang="es-EC" sz="1800" smtClean="0">
              <a:latin typeface="Arial" charset="0"/>
              <a:cs typeface="Arial" charset="0"/>
            </a:endParaRPr>
          </a:p>
          <a:p>
            <a:pPr eaLnBrk="1" hangingPunct="1"/>
            <a:r>
              <a:rPr lang="es-EC" sz="1800" smtClean="0">
                <a:latin typeface="Arial" charset="0"/>
                <a:cs typeface="Arial" charset="0"/>
              </a:rPr>
              <a:t>La transferencia de polen dentro de la misma flor, o entre flores de la misma planta, se llama </a:t>
            </a:r>
            <a:r>
              <a:rPr lang="es-EC" sz="1800" b="1" smtClean="0">
                <a:latin typeface="Arial" charset="0"/>
                <a:cs typeface="Arial" charset="0"/>
              </a:rPr>
              <a:t>autopolinización</a:t>
            </a:r>
            <a:r>
              <a:rPr lang="es-EC" sz="1800" smtClean="0">
                <a:latin typeface="Arial" charset="0"/>
                <a:cs typeface="Arial"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63" y="142875"/>
            <a:ext cx="7926387" cy="6429375"/>
          </a:xfrm>
        </p:spPr>
        <p:txBody>
          <a:bodyPr>
            <a:normAutofit/>
          </a:bodyPr>
          <a:lstStyle/>
          <a:p>
            <a:pPr marL="365760" indent="-283464" algn="ctr" eaLnBrk="1" fontAlgn="auto" hangingPunct="1">
              <a:spcAft>
                <a:spcPts val="0"/>
              </a:spcAft>
              <a:buFont typeface="Wingdings 2"/>
              <a:buNone/>
              <a:defRPr/>
            </a:pPr>
            <a:r>
              <a:rPr lang="es-EC" sz="2200" b="1" dirty="0" smtClean="0">
                <a:latin typeface="+mj-lt"/>
              </a:rPr>
              <a:t>Características de los guisantes</a:t>
            </a:r>
          </a:p>
          <a:p>
            <a:pPr marL="365760" indent="-283464" eaLnBrk="1" fontAlgn="auto" hangingPunct="1">
              <a:spcAft>
                <a:spcPts val="0"/>
              </a:spcAft>
              <a:buFont typeface="Wingdings 2"/>
              <a:buNone/>
              <a:defRPr/>
            </a:pPr>
            <a:r>
              <a:rPr lang="es-EC" sz="2200" b="1" dirty="0" smtClean="0">
                <a:latin typeface="+mj-lt"/>
              </a:rPr>
              <a:t>							</a:t>
            </a:r>
            <a:endParaRPr lang="es-EC" sz="2400" dirty="0" smtClean="0">
              <a:latin typeface="+mj-lt"/>
            </a:endParaRPr>
          </a:p>
          <a:p>
            <a:pPr marL="365760" indent="-283464" algn="ctr" eaLnBrk="1" fontAlgn="auto" hangingPunct="1">
              <a:spcAft>
                <a:spcPts val="0"/>
              </a:spcAft>
              <a:buFont typeface="Wingdings 2"/>
              <a:buNone/>
              <a:defRPr/>
            </a:pPr>
            <a:r>
              <a:rPr lang="es-EC" sz="2400" dirty="0" smtClean="0">
                <a:latin typeface="+mj-lt"/>
              </a:rPr>
              <a:t>			</a:t>
            </a:r>
          </a:p>
          <a:p>
            <a:pPr marL="365760" indent="-283464" algn="ctr" eaLnBrk="1" fontAlgn="auto" hangingPunct="1">
              <a:spcAft>
                <a:spcPts val="0"/>
              </a:spcAft>
              <a:buFont typeface="Wingdings 2"/>
              <a:buNone/>
              <a:defRPr/>
            </a:pPr>
            <a:endParaRPr lang="es-EC" sz="2400" dirty="0" smtClean="0">
              <a:latin typeface="+mj-lt"/>
            </a:endParaRPr>
          </a:p>
          <a:p>
            <a:pPr marL="365760" indent="-283464" algn="ctr" eaLnBrk="1" fontAlgn="auto" hangingPunct="1">
              <a:spcAft>
                <a:spcPts val="0"/>
              </a:spcAft>
              <a:buFont typeface="Wingdings 2"/>
              <a:buNone/>
              <a:defRPr/>
            </a:pPr>
            <a:endParaRPr lang="es-EC" sz="2400" dirty="0" smtClean="0">
              <a:latin typeface="+mj-lt"/>
            </a:endParaRPr>
          </a:p>
          <a:p>
            <a:pPr marL="365760" indent="-283464" algn="ctr" eaLnBrk="1" fontAlgn="auto" hangingPunct="1">
              <a:spcAft>
                <a:spcPts val="0"/>
              </a:spcAft>
              <a:buFont typeface="Wingdings 2"/>
              <a:buNone/>
              <a:defRPr/>
            </a:pPr>
            <a:endParaRPr lang="es-EC" sz="2400" dirty="0" smtClean="0">
              <a:latin typeface="+mj-lt"/>
            </a:endParaRPr>
          </a:p>
          <a:p>
            <a:pPr marL="365760" indent="-283464" algn="ctr" eaLnBrk="1" fontAlgn="auto" hangingPunct="1">
              <a:spcAft>
                <a:spcPts val="0"/>
              </a:spcAft>
              <a:buFont typeface="Wingdings 2"/>
              <a:buNone/>
              <a:defRPr/>
            </a:pPr>
            <a:endParaRPr lang="es-EC" sz="2400" dirty="0" smtClean="0">
              <a:latin typeface="+mj-lt"/>
            </a:endParaRPr>
          </a:p>
          <a:p>
            <a:pPr marL="365760" indent="-283464" algn="ctr" eaLnBrk="1" fontAlgn="auto" hangingPunct="1">
              <a:spcAft>
                <a:spcPts val="0"/>
              </a:spcAft>
              <a:buFont typeface="Wingdings 2"/>
              <a:buNone/>
              <a:defRPr/>
            </a:pPr>
            <a:endParaRPr lang="es-EC" sz="2400" dirty="0" smtClean="0">
              <a:latin typeface="+mj-lt"/>
            </a:endParaRPr>
          </a:p>
          <a:p>
            <a:pPr marL="365760" indent="-283464" eaLnBrk="1" fontAlgn="auto" hangingPunct="1">
              <a:spcAft>
                <a:spcPts val="0"/>
              </a:spcAft>
              <a:buFont typeface="Wingdings 2"/>
              <a:buChar char=""/>
              <a:defRPr/>
            </a:pPr>
            <a:endParaRPr lang="es-EC" sz="2000" dirty="0" smtClean="0">
              <a:latin typeface="+mj-lt"/>
            </a:endParaRPr>
          </a:p>
          <a:p>
            <a:pPr marL="365760" indent="-283464" eaLnBrk="1" fontAlgn="auto" hangingPunct="1">
              <a:spcAft>
                <a:spcPts val="0"/>
              </a:spcAft>
              <a:buFont typeface="Wingdings 2"/>
              <a:buChar char=""/>
              <a:defRPr/>
            </a:pPr>
            <a:r>
              <a:rPr lang="es-EC" sz="2000" dirty="0" err="1" smtClean="0">
                <a:latin typeface="+mj-lt"/>
              </a:rPr>
              <a:t>Mendel</a:t>
            </a:r>
            <a:r>
              <a:rPr lang="es-EC" sz="2000" dirty="0" smtClean="0">
                <a:latin typeface="+mj-lt"/>
              </a:rPr>
              <a:t> empezó sus experimentos desarrollando un número de tipos o líneas de plantas que eran </a:t>
            </a:r>
            <a:r>
              <a:rPr lang="es-EC" sz="2000" i="1" dirty="0" smtClean="0">
                <a:latin typeface="+mj-lt"/>
              </a:rPr>
              <a:t>puras</a:t>
            </a:r>
            <a:r>
              <a:rPr lang="es-EC" sz="2000" dirty="0" smtClean="0">
                <a:latin typeface="+mj-lt"/>
              </a:rPr>
              <a:t> para cada uno de los siete pares de las características de los guisantes.  </a:t>
            </a:r>
            <a:r>
              <a:rPr lang="es-EC" sz="2000" dirty="0" err="1" smtClean="0">
                <a:latin typeface="+mj-lt"/>
              </a:rPr>
              <a:t>Mendel</a:t>
            </a:r>
            <a:r>
              <a:rPr lang="es-EC" sz="2000" dirty="0" smtClean="0">
                <a:latin typeface="+mj-lt"/>
              </a:rPr>
              <a:t> escogió estas características porque cada una de ellas presentaban un pronunciado contraste entre sí: </a:t>
            </a:r>
          </a:p>
          <a:p>
            <a:pPr marL="365760" indent="-283464" eaLnBrk="1" fontAlgn="auto" hangingPunct="1">
              <a:spcAft>
                <a:spcPts val="0"/>
              </a:spcAft>
              <a:buFont typeface="Wingdings 2"/>
              <a:buNone/>
              <a:defRPr/>
            </a:pPr>
            <a:r>
              <a:rPr lang="es-EC" sz="2000" dirty="0" smtClean="0">
                <a:latin typeface="+mj-lt"/>
              </a:rPr>
              <a:t>	</a:t>
            </a:r>
            <a:r>
              <a:rPr lang="es-EC" sz="1200" b="1" dirty="0" smtClean="0">
                <a:latin typeface="+mj-lt"/>
              </a:rPr>
              <a:t>Semilla</a:t>
            </a:r>
            <a:r>
              <a:rPr lang="es-EC" sz="1200" dirty="0" smtClean="0">
                <a:latin typeface="+mj-lt"/>
              </a:rPr>
              <a:t>: </a:t>
            </a:r>
            <a:r>
              <a:rPr lang="es-EC" sz="1400" b="1" dirty="0" smtClean="0">
                <a:latin typeface="+mj-lt"/>
              </a:rPr>
              <a:t>1</a:t>
            </a:r>
            <a:r>
              <a:rPr lang="es-EC" sz="1200" dirty="0" smtClean="0">
                <a:latin typeface="+mj-lt"/>
              </a:rPr>
              <a:t>gris-redonda/blanca-arrugada  </a:t>
            </a:r>
            <a:r>
              <a:rPr lang="es-EC" sz="1400" b="1" dirty="0" smtClean="0">
                <a:latin typeface="+mj-lt"/>
              </a:rPr>
              <a:t>2</a:t>
            </a:r>
            <a:r>
              <a:rPr lang="es-EC" sz="1200" b="1" dirty="0" smtClean="0">
                <a:latin typeface="+mj-lt"/>
              </a:rPr>
              <a:t> </a:t>
            </a:r>
            <a:r>
              <a:rPr lang="es-EC" sz="1200" dirty="0" smtClean="0">
                <a:latin typeface="+mj-lt"/>
              </a:rPr>
              <a:t>amarilla/verde	</a:t>
            </a:r>
            <a:r>
              <a:rPr lang="es-EC" sz="1200" b="1" dirty="0" smtClean="0">
                <a:latin typeface="+mj-lt"/>
              </a:rPr>
              <a:t>Vaina</a:t>
            </a:r>
            <a:r>
              <a:rPr lang="es-EC" sz="1200" dirty="0" smtClean="0">
                <a:latin typeface="+mj-lt"/>
              </a:rPr>
              <a:t>: </a:t>
            </a:r>
            <a:r>
              <a:rPr lang="es-EC" sz="1400" b="1" dirty="0" smtClean="0">
                <a:latin typeface="+mj-lt"/>
              </a:rPr>
              <a:t>4</a:t>
            </a:r>
            <a:r>
              <a:rPr lang="es-EC" sz="1200" dirty="0" smtClean="0">
                <a:latin typeface="+mj-lt"/>
              </a:rPr>
              <a:t> lisa/arrugada  </a:t>
            </a:r>
            <a:r>
              <a:rPr lang="es-EC" sz="1400" b="1" dirty="0" smtClean="0">
                <a:latin typeface="+mj-lt"/>
              </a:rPr>
              <a:t>5</a:t>
            </a:r>
            <a:r>
              <a:rPr lang="es-EC" sz="1200" dirty="0" smtClean="0">
                <a:latin typeface="+mj-lt"/>
              </a:rPr>
              <a:t> amarilla/verde</a:t>
            </a:r>
          </a:p>
          <a:p>
            <a:pPr marL="365760" indent="-283464" eaLnBrk="1" fontAlgn="auto" hangingPunct="1">
              <a:spcAft>
                <a:spcPts val="0"/>
              </a:spcAft>
              <a:buFont typeface="Wingdings 2"/>
              <a:buNone/>
              <a:defRPr/>
            </a:pPr>
            <a:r>
              <a:rPr lang="es-EC" sz="1200" b="1" dirty="0" smtClean="0">
                <a:latin typeface="+mj-lt"/>
              </a:rPr>
              <a:t>	Flor: </a:t>
            </a:r>
            <a:r>
              <a:rPr lang="es-EC" sz="1400" b="1" dirty="0" smtClean="0">
                <a:latin typeface="+mj-lt"/>
              </a:rPr>
              <a:t>3 </a:t>
            </a:r>
            <a:r>
              <a:rPr lang="es-EC" sz="1200" dirty="0" smtClean="0">
                <a:latin typeface="+mj-lt"/>
              </a:rPr>
              <a:t>blanca/violeta</a:t>
            </a:r>
            <a:r>
              <a:rPr lang="es-EC" sz="1200" b="1" dirty="0" smtClean="0">
                <a:latin typeface="+mj-lt"/>
              </a:rPr>
              <a:t>				Tallo: </a:t>
            </a:r>
            <a:r>
              <a:rPr lang="es-EC" sz="1400" b="1" dirty="0" smtClean="0">
                <a:latin typeface="+mj-lt"/>
              </a:rPr>
              <a:t>6</a:t>
            </a:r>
            <a:r>
              <a:rPr lang="es-EC" sz="1200" b="1" dirty="0" smtClean="0">
                <a:latin typeface="+mj-lt"/>
              </a:rPr>
              <a:t> </a:t>
            </a:r>
            <a:r>
              <a:rPr lang="es-EC" sz="1200" dirty="0" smtClean="0">
                <a:latin typeface="+mj-lt"/>
              </a:rPr>
              <a:t>axial/terminal </a:t>
            </a:r>
            <a:r>
              <a:rPr lang="es-EC" sz="1400" b="1" dirty="0" smtClean="0">
                <a:latin typeface="+mj-lt"/>
              </a:rPr>
              <a:t>7 </a:t>
            </a:r>
            <a:r>
              <a:rPr lang="es-EC" sz="1200" dirty="0" smtClean="0">
                <a:latin typeface="+mj-lt"/>
              </a:rPr>
              <a:t>largo/corto</a:t>
            </a:r>
            <a:endParaRPr lang="es-EC" sz="2000" dirty="0" smtClean="0">
              <a:latin typeface="+mj-lt"/>
            </a:endParaRPr>
          </a:p>
        </p:txBody>
      </p:sp>
      <p:pic>
        <p:nvPicPr>
          <p:cNvPr id="15363" name="Picture 3" descr="caracteristicas guisantes Mendel.png"/>
          <p:cNvPicPr>
            <a:picLocks noChangeAspect="1"/>
          </p:cNvPicPr>
          <p:nvPr/>
        </p:nvPicPr>
        <p:blipFill>
          <a:blip r:embed="rId2"/>
          <a:srcRect/>
          <a:stretch>
            <a:fillRect/>
          </a:stretch>
        </p:blipFill>
        <p:spPr bwMode="auto">
          <a:xfrm>
            <a:off x="2357438" y="714375"/>
            <a:ext cx="5378450"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4"/>
          <p:cNvSpPr>
            <a:spLocks noGrp="1"/>
          </p:cNvSpPr>
          <p:nvPr>
            <p:ph idx="1"/>
          </p:nvPr>
        </p:nvSpPr>
        <p:spPr>
          <a:xfrm>
            <a:off x="1357313" y="571500"/>
            <a:ext cx="7499350" cy="5857875"/>
          </a:xfrm>
        </p:spPr>
        <p:txBody>
          <a:bodyPr/>
          <a:lstStyle/>
          <a:p>
            <a:pPr eaLnBrk="1" hangingPunct="1"/>
            <a:r>
              <a:rPr lang="es-EC" sz="2000" smtClean="0">
                <a:latin typeface="Arial" charset="0"/>
                <a:cs typeface="Arial" charset="0"/>
              </a:rPr>
              <a:t>Una </a:t>
            </a:r>
            <a:r>
              <a:rPr lang="es-EC" sz="2000" b="1" smtClean="0">
                <a:latin typeface="Arial" charset="0"/>
                <a:cs typeface="Arial" charset="0"/>
              </a:rPr>
              <a:t>línea pura </a:t>
            </a:r>
            <a:r>
              <a:rPr lang="es-EC" sz="2000" smtClean="0">
                <a:latin typeface="Arial" charset="0"/>
                <a:cs typeface="Arial" charset="0"/>
              </a:rPr>
              <a:t>es un grupo de seres vivientes que produce progenie que muestra una sola forma de una característica en cada generación.</a:t>
            </a:r>
          </a:p>
          <a:p>
            <a:pPr eaLnBrk="1" hangingPunct="1"/>
            <a:endParaRPr lang="es-EC" sz="2000" smtClean="0">
              <a:latin typeface="Arial" charset="0"/>
              <a:cs typeface="Arial" charset="0"/>
            </a:endParaRPr>
          </a:p>
          <a:p>
            <a:pPr eaLnBrk="1" hangingPunct="1"/>
            <a:r>
              <a:rPr lang="es-EC" sz="2000" smtClean="0">
                <a:latin typeface="Arial" charset="0"/>
                <a:cs typeface="Arial" charset="0"/>
              </a:rPr>
              <a:t>Generalmente, las flores del guisante se autopoliniza y eso fue muy importante para los cruces experimentales de Mendel y la obtención de los siete pares de líneas puras.</a:t>
            </a:r>
          </a:p>
          <a:p>
            <a:pPr eaLnBrk="1" hangingPunct="1"/>
            <a:endParaRPr lang="es-EC" sz="2000" smtClean="0">
              <a:latin typeface="Arial" charset="0"/>
              <a:cs typeface="Arial" charset="0"/>
            </a:endParaRPr>
          </a:p>
          <a:p>
            <a:pPr eaLnBrk="1" hangingPunct="1"/>
            <a:r>
              <a:rPr lang="es-EC" sz="2000" smtClean="0">
                <a:latin typeface="Arial" charset="0"/>
                <a:cs typeface="Arial" charset="0"/>
              </a:rPr>
              <a:t>Después de establecer las líneas puras, Mendel hizo cientos de cruces, transfiriendo el polen desde los estambres de plantas que tenían una característica hasta los pistilos de las plantas que tenían la característica contraria.</a:t>
            </a:r>
          </a:p>
          <a:p>
            <a:pPr eaLnBrk="1" hangingPunct="1"/>
            <a:endParaRPr lang="es-EC" sz="2000" smtClean="0">
              <a:latin typeface="Arial" charset="0"/>
              <a:cs typeface="Arial" charset="0"/>
            </a:endParaRPr>
          </a:p>
          <a:p>
            <a:pPr eaLnBrk="1" hangingPunct="1"/>
            <a:r>
              <a:rPr lang="es-EC" sz="2000" smtClean="0">
                <a:latin typeface="Arial" charset="0"/>
                <a:cs typeface="Arial" charset="0"/>
              </a:rPr>
              <a:t>Las plantas puras que usó para hacer estos cruces era la </a:t>
            </a:r>
            <a:r>
              <a:rPr lang="es-EC" sz="2000" b="1" smtClean="0">
                <a:latin typeface="Arial" charset="0"/>
                <a:cs typeface="Arial" charset="0"/>
              </a:rPr>
              <a:t>generación progenitora (P</a:t>
            </a:r>
            <a:r>
              <a:rPr lang="es-EC" sz="1800" b="1" smtClean="0">
                <a:latin typeface="Arial" charset="0"/>
                <a:cs typeface="Arial" charset="0"/>
              </a:rPr>
              <a:t>1</a:t>
            </a:r>
            <a:r>
              <a:rPr lang="es-EC" sz="2000" b="1" smtClean="0">
                <a:latin typeface="Arial" charset="0"/>
                <a:cs typeface="Arial" charset="0"/>
              </a:rPr>
              <a:t>)</a:t>
            </a:r>
            <a:r>
              <a:rPr lang="es-EC" sz="2000" smtClean="0">
                <a:latin typeface="Arial" charset="0"/>
                <a:cs typeface="Arial" charset="0"/>
              </a:rPr>
              <a:t>, que corresponde al grupo de organismos que se usa para hacer el primer cruce en una serie de cruces experimentales.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sz="half" idx="1"/>
          </p:nvPr>
        </p:nvSpPr>
        <p:spPr>
          <a:xfrm>
            <a:off x="1000125" y="357188"/>
            <a:ext cx="4714875" cy="6215062"/>
          </a:xfrm>
        </p:spPr>
        <p:txBody>
          <a:bodyPr/>
          <a:lstStyle/>
          <a:p>
            <a:pPr eaLnBrk="1" hangingPunct="1"/>
            <a:r>
              <a:rPr lang="es-EC" sz="1800" smtClean="0">
                <a:latin typeface="Arial" charset="0"/>
                <a:cs typeface="Arial" charset="0"/>
              </a:rPr>
              <a:t>Mendel cruzó plantas que  producían semillas redondas con plantas que producían semillas arrugadas.</a:t>
            </a:r>
          </a:p>
          <a:p>
            <a:pPr eaLnBrk="1" hangingPunct="1"/>
            <a:endParaRPr lang="es-EC" sz="1800" smtClean="0">
              <a:latin typeface="Arial" charset="0"/>
              <a:cs typeface="Arial" charset="0"/>
            </a:endParaRPr>
          </a:p>
          <a:p>
            <a:pPr eaLnBrk="1" hangingPunct="1"/>
            <a:r>
              <a:rPr lang="es-EC" sz="1800" smtClean="0">
                <a:latin typeface="Arial" charset="0"/>
                <a:cs typeface="Arial" charset="0"/>
              </a:rPr>
              <a:t>Todas las semillas de las plantas que se producen de este cruce fueron redondas.</a:t>
            </a:r>
          </a:p>
          <a:p>
            <a:pPr eaLnBrk="1" hangingPunct="1"/>
            <a:endParaRPr lang="es-EC" sz="1800" smtClean="0">
              <a:latin typeface="Arial" charset="0"/>
              <a:cs typeface="Arial" charset="0"/>
            </a:endParaRPr>
          </a:p>
          <a:p>
            <a:pPr eaLnBrk="1" hangingPunct="1"/>
            <a:r>
              <a:rPr lang="es-EC" sz="1800" smtClean="0">
                <a:latin typeface="Arial" charset="0"/>
                <a:cs typeface="Arial" charset="0"/>
              </a:rPr>
              <a:t>Los guisantes de semillas redondas producto del cruce experimental eran organismos de una primera generación, que se llama la </a:t>
            </a:r>
            <a:r>
              <a:rPr lang="es-EC" sz="1800" b="1" smtClean="0">
                <a:latin typeface="Arial" charset="0"/>
                <a:cs typeface="Arial" charset="0"/>
              </a:rPr>
              <a:t>primera generación filial (F</a:t>
            </a:r>
            <a:r>
              <a:rPr lang="es-EC" sz="1600" b="1" smtClean="0">
                <a:latin typeface="Arial" charset="0"/>
                <a:cs typeface="Arial" charset="0"/>
              </a:rPr>
              <a:t>1</a:t>
            </a:r>
            <a:r>
              <a:rPr lang="es-EC" sz="1800" b="1" smtClean="0">
                <a:latin typeface="Arial" charset="0"/>
                <a:cs typeface="Arial" charset="0"/>
              </a:rPr>
              <a:t>)</a:t>
            </a:r>
            <a:r>
              <a:rPr lang="es-EC" sz="1800" smtClean="0">
                <a:latin typeface="Arial" charset="0"/>
                <a:cs typeface="Arial" charset="0"/>
              </a:rPr>
              <a:t>.</a:t>
            </a:r>
          </a:p>
          <a:p>
            <a:pPr eaLnBrk="1" hangingPunct="1"/>
            <a:endParaRPr lang="es-EC" sz="1800" smtClean="0">
              <a:latin typeface="Arial" charset="0"/>
              <a:cs typeface="Arial" charset="0"/>
            </a:endParaRPr>
          </a:p>
          <a:p>
            <a:pPr eaLnBrk="1" hangingPunct="1"/>
            <a:r>
              <a:rPr lang="es-EC" sz="1800" smtClean="0">
                <a:latin typeface="Arial" charset="0"/>
                <a:cs typeface="Arial" charset="0"/>
              </a:rPr>
              <a:t>Todas las plantas de semilla redonda de la F</a:t>
            </a:r>
            <a:r>
              <a:rPr lang="es-EC" sz="1600" smtClean="0">
                <a:latin typeface="Arial" charset="0"/>
                <a:cs typeface="Arial" charset="0"/>
              </a:rPr>
              <a:t>1</a:t>
            </a:r>
            <a:r>
              <a:rPr lang="es-EC" sz="1800" smtClean="0">
                <a:latin typeface="Arial" charset="0"/>
                <a:cs typeface="Arial" charset="0"/>
              </a:rPr>
              <a:t> son híbridas.</a:t>
            </a:r>
          </a:p>
          <a:p>
            <a:pPr eaLnBrk="1" hangingPunct="1"/>
            <a:endParaRPr lang="es-EC" sz="1800" smtClean="0">
              <a:latin typeface="Arial" charset="0"/>
              <a:cs typeface="Arial" charset="0"/>
            </a:endParaRPr>
          </a:p>
          <a:p>
            <a:pPr eaLnBrk="1" hangingPunct="1"/>
            <a:r>
              <a:rPr lang="es-EC" sz="1800" smtClean="0">
                <a:latin typeface="Arial" charset="0"/>
                <a:cs typeface="Arial" charset="0"/>
              </a:rPr>
              <a:t>Un </a:t>
            </a:r>
            <a:r>
              <a:rPr lang="es-EC" sz="1800" b="1" smtClean="0">
                <a:latin typeface="Arial" charset="0"/>
                <a:cs typeface="Arial" charset="0"/>
              </a:rPr>
              <a:t>híbrido</a:t>
            </a:r>
            <a:r>
              <a:rPr lang="es-EC" sz="1800" smtClean="0">
                <a:latin typeface="Arial" charset="0"/>
                <a:cs typeface="Arial" charset="0"/>
              </a:rPr>
              <a:t> es un hijo de dos padres que difieren en una o más características heredadas.</a:t>
            </a:r>
          </a:p>
          <a:p>
            <a:pPr eaLnBrk="1" hangingPunct="1"/>
            <a:endParaRPr lang="es-EC" sz="1800" smtClean="0">
              <a:latin typeface="Arial" charset="0"/>
              <a:cs typeface="Arial" charset="0"/>
            </a:endParaRPr>
          </a:p>
        </p:txBody>
      </p:sp>
      <p:pic>
        <p:nvPicPr>
          <p:cNvPr id="17411" name="Content Placeholder 4" descr="F1.png"/>
          <p:cNvPicPr>
            <a:picLocks noGrp="1" noChangeAspect="1"/>
          </p:cNvPicPr>
          <p:nvPr>
            <p:ph sz="half" idx="2"/>
          </p:nvPr>
        </p:nvPicPr>
        <p:blipFill>
          <a:blip r:embed="rId2"/>
          <a:srcRect/>
          <a:stretch>
            <a:fillRect/>
          </a:stretch>
        </p:blipFill>
        <p:spPr>
          <a:xfrm>
            <a:off x="6286500" y="2000250"/>
            <a:ext cx="2408238" cy="27733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sz="half" idx="1"/>
          </p:nvPr>
        </p:nvSpPr>
        <p:spPr>
          <a:xfrm>
            <a:off x="928688" y="428625"/>
            <a:ext cx="4143375" cy="6215063"/>
          </a:xfrm>
        </p:spPr>
        <p:txBody>
          <a:bodyPr/>
          <a:lstStyle/>
          <a:p>
            <a:pPr eaLnBrk="1" hangingPunct="1"/>
            <a:r>
              <a:rPr lang="es-EC" sz="1800" smtClean="0">
                <a:latin typeface="Arial" charset="0"/>
                <a:cs typeface="Arial" charset="0"/>
              </a:rPr>
              <a:t>Cuando Mendel cruzó una línea pura de plantas de semillas redondas con una línea pura de plantas de semillas arrugadas, llegó a cabo un </a:t>
            </a:r>
            <a:r>
              <a:rPr lang="es-EC" sz="1800" i="1" smtClean="0">
                <a:latin typeface="Arial" charset="0"/>
                <a:cs typeface="Arial" charset="0"/>
              </a:rPr>
              <a:t>cruce monohíbrido</a:t>
            </a:r>
            <a:r>
              <a:rPr lang="es-EC" sz="1800" smtClean="0">
                <a:latin typeface="Arial" charset="0"/>
                <a:cs typeface="Arial" charset="0"/>
              </a:rPr>
              <a:t>.</a:t>
            </a:r>
          </a:p>
          <a:p>
            <a:pPr eaLnBrk="1" hangingPunct="1"/>
            <a:endParaRPr lang="es-EC" sz="1800" smtClean="0">
              <a:latin typeface="Arial" charset="0"/>
              <a:cs typeface="Arial" charset="0"/>
            </a:endParaRPr>
          </a:p>
          <a:p>
            <a:pPr eaLnBrk="1" hangingPunct="1"/>
            <a:r>
              <a:rPr lang="es-EC" sz="1800" smtClean="0">
                <a:latin typeface="Arial" charset="0"/>
                <a:cs typeface="Arial" charset="0"/>
              </a:rPr>
              <a:t>Un </a:t>
            </a:r>
            <a:r>
              <a:rPr lang="es-EC" sz="1800" b="1" smtClean="0">
                <a:latin typeface="Arial" charset="0"/>
                <a:cs typeface="Arial" charset="0"/>
              </a:rPr>
              <a:t>cruce monohíbrido</a:t>
            </a:r>
            <a:r>
              <a:rPr lang="es-EC" sz="1800" smtClean="0">
                <a:latin typeface="Arial" charset="0"/>
                <a:cs typeface="Arial" charset="0"/>
              </a:rPr>
              <a:t> es el que comprende un par de características en contraste.</a:t>
            </a:r>
          </a:p>
          <a:p>
            <a:pPr eaLnBrk="1" hangingPunct="1"/>
            <a:endParaRPr lang="es-EC" sz="1800" smtClean="0">
              <a:latin typeface="Arial" charset="0"/>
              <a:cs typeface="Arial" charset="0"/>
            </a:endParaRPr>
          </a:p>
          <a:p>
            <a:pPr eaLnBrk="1" hangingPunct="1"/>
            <a:r>
              <a:rPr lang="es-EC" sz="1800" smtClean="0">
                <a:latin typeface="Arial" charset="0"/>
                <a:cs typeface="Arial" charset="0"/>
              </a:rPr>
              <a:t>En todos los casos los individuos de la F</a:t>
            </a:r>
            <a:r>
              <a:rPr lang="es-EC" sz="1600" smtClean="0">
                <a:latin typeface="Arial" charset="0"/>
                <a:cs typeface="Arial" charset="0"/>
              </a:rPr>
              <a:t>1</a:t>
            </a:r>
            <a:r>
              <a:rPr lang="es-EC" sz="1800" smtClean="0">
                <a:latin typeface="Arial" charset="0"/>
                <a:cs typeface="Arial" charset="0"/>
              </a:rPr>
              <a:t> se parecen a uno solo de los padres.</a:t>
            </a:r>
          </a:p>
        </p:txBody>
      </p:sp>
      <p:sp>
        <p:nvSpPr>
          <p:cNvPr id="18435" name="Content Placeholder 3"/>
          <p:cNvSpPr>
            <a:spLocks noGrp="1"/>
          </p:cNvSpPr>
          <p:nvPr>
            <p:ph sz="half" idx="2"/>
          </p:nvPr>
        </p:nvSpPr>
        <p:spPr>
          <a:xfrm>
            <a:off x="4929188" y="1143000"/>
            <a:ext cx="4071937" cy="4429125"/>
          </a:xfrm>
        </p:spPr>
        <p:txBody>
          <a:bodyPr/>
          <a:lstStyle/>
          <a:p>
            <a:pPr eaLnBrk="1" hangingPunct="1"/>
            <a:r>
              <a:rPr lang="es-EC" sz="2000" smtClean="0">
                <a:latin typeface="Arial" charset="0"/>
                <a:cs typeface="Arial" charset="0"/>
              </a:rPr>
              <a:t>En su segundo grupo de experimentos, Mendel permitió que la generación F</a:t>
            </a:r>
            <a:r>
              <a:rPr lang="es-EC" sz="1800" smtClean="0">
                <a:latin typeface="Arial" charset="0"/>
                <a:cs typeface="Arial" charset="0"/>
              </a:rPr>
              <a:t>1</a:t>
            </a:r>
            <a:r>
              <a:rPr lang="es-EC" sz="2000" smtClean="0">
                <a:latin typeface="Arial" charset="0"/>
                <a:cs typeface="Arial" charset="0"/>
              </a:rPr>
              <a:t> se autopolinizara.  La progenie de la autopolinización de la F</a:t>
            </a:r>
            <a:r>
              <a:rPr lang="es-EC" sz="1800" smtClean="0">
                <a:latin typeface="Arial" charset="0"/>
                <a:cs typeface="Arial" charset="0"/>
              </a:rPr>
              <a:t>1</a:t>
            </a:r>
            <a:r>
              <a:rPr lang="es-EC" sz="2000" smtClean="0">
                <a:latin typeface="Arial" charset="0"/>
                <a:cs typeface="Arial" charset="0"/>
              </a:rPr>
              <a:t> es la </a:t>
            </a:r>
            <a:r>
              <a:rPr lang="es-EC" sz="2000" b="1" smtClean="0">
                <a:latin typeface="Arial" charset="0"/>
                <a:cs typeface="Arial" charset="0"/>
              </a:rPr>
              <a:t>segunda generación filial (F</a:t>
            </a:r>
            <a:r>
              <a:rPr lang="es-EC" sz="1800" b="1" smtClean="0">
                <a:latin typeface="Arial" charset="0"/>
                <a:cs typeface="Arial" charset="0"/>
              </a:rPr>
              <a:t>2</a:t>
            </a:r>
            <a:r>
              <a:rPr lang="es-EC" sz="2000" b="1" smtClean="0">
                <a:latin typeface="Arial" charset="0"/>
                <a:cs typeface="Arial" charset="0"/>
              </a:rPr>
              <a:t>)</a:t>
            </a:r>
            <a:r>
              <a:rPr lang="es-EC" sz="2000" smtClean="0">
                <a:latin typeface="Arial" charset="0"/>
                <a:cs typeface="Arial" charset="0"/>
              </a:rPr>
              <a:t>.</a:t>
            </a:r>
          </a:p>
          <a:p>
            <a:pPr eaLnBrk="1" hangingPunct="1"/>
            <a:endParaRPr lang="es-EC" sz="2000" smtClean="0">
              <a:latin typeface="Arial" charset="0"/>
              <a:cs typeface="Arial" charset="0"/>
            </a:endParaRPr>
          </a:p>
          <a:p>
            <a:pPr eaLnBrk="1" hangingPunct="1"/>
            <a:r>
              <a:rPr lang="es-EC" sz="2000" smtClean="0">
                <a:latin typeface="Arial" charset="0"/>
                <a:cs typeface="Arial" charset="0"/>
              </a:rPr>
              <a:t>Mendel encontró que las semillas de algunas plantas de la F</a:t>
            </a:r>
            <a:r>
              <a:rPr lang="es-EC" sz="1800" smtClean="0">
                <a:latin typeface="Arial" charset="0"/>
                <a:cs typeface="Arial" charset="0"/>
              </a:rPr>
              <a:t>2</a:t>
            </a:r>
            <a:r>
              <a:rPr lang="es-EC" sz="2000" smtClean="0">
                <a:latin typeface="Arial" charset="0"/>
                <a:cs typeface="Arial" charset="0"/>
              </a:rPr>
              <a:t> eran redondas y las de otras plantas de la F</a:t>
            </a:r>
            <a:r>
              <a:rPr lang="es-EC" sz="1800" smtClean="0">
                <a:latin typeface="Arial" charset="0"/>
                <a:cs typeface="Arial" charset="0"/>
              </a:rPr>
              <a:t>2 </a:t>
            </a:r>
            <a:r>
              <a:rPr lang="es-EC" sz="2000" smtClean="0">
                <a:latin typeface="Arial" charset="0"/>
                <a:cs typeface="Arial" charset="0"/>
              </a:rPr>
              <a:t>eran arrugadas.</a:t>
            </a:r>
          </a:p>
        </p:txBody>
      </p:sp>
      <p:pic>
        <p:nvPicPr>
          <p:cNvPr id="18436" name="Content Placeholder 4" descr="F1.png"/>
          <p:cNvPicPr>
            <a:picLocks noChangeAspect="1"/>
          </p:cNvPicPr>
          <p:nvPr/>
        </p:nvPicPr>
        <p:blipFill>
          <a:blip r:embed="rId2"/>
          <a:srcRect/>
          <a:stretch>
            <a:fillRect/>
          </a:stretch>
        </p:blipFill>
        <p:spPr bwMode="auto">
          <a:xfrm>
            <a:off x="2214563" y="4714875"/>
            <a:ext cx="1638300" cy="18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2577</TotalTime>
  <Words>2318</Words>
  <Application>Microsoft Office PowerPoint</Application>
  <PresentationFormat>Presentación en pantalla (4:3)</PresentationFormat>
  <Paragraphs>239</Paragraphs>
  <Slides>28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28</vt:i4>
      </vt:variant>
    </vt:vector>
  </HeadingPairs>
  <TitlesOfParts>
    <vt:vector size="36" baseType="lpstr">
      <vt:lpstr>Arial</vt:lpstr>
      <vt:lpstr>Times New Roman</vt:lpstr>
      <vt:lpstr>Wingdings 2</vt:lpstr>
      <vt:lpstr>Verdana</vt:lpstr>
      <vt:lpstr>Calibri</vt:lpstr>
      <vt:lpstr>Wingdings</vt:lpstr>
      <vt:lpstr>Tahoma</vt:lpstr>
      <vt:lpstr>Solstice</vt:lpstr>
      <vt:lpstr>LA GENÉTICA Y GREGOR MENDEL</vt:lpstr>
      <vt:lpstr>Sumario</vt:lpstr>
      <vt:lpstr>¿Qué es la genética? </vt:lpstr>
      <vt:lpstr>Los primeros experimentos de Mendel </vt:lpstr>
      <vt:lpstr>Diapositiva 5</vt:lpstr>
      <vt:lpstr>Diapositiva 6</vt:lpstr>
      <vt:lpstr>Diapositiva 7</vt:lpstr>
      <vt:lpstr>Diapositiva 8</vt:lpstr>
      <vt:lpstr>Diapositiva 9</vt:lpstr>
      <vt:lpstr>Diapositiva 10</vt:lpstr>
      <vt:lpstr>La explicación de los resultados de Mendel</vt:lpstr>
      <vt:lpstr>Diapositiva 12</vt:lpstr>
      <vt:lpstr>Diapositiva 13</vt:lpstr>
      <vt:lpstr>Diapositiva 14</vt:lpstr>
      <vt:lpstr>La probabilidad</vt:lpstr>
      <vt:lpstr>Diapositiva 16</vt:lpstr>
      <vt:lpstr>Diapositiva 17</vt:lpstr>
      <vt:lpstr>Los resultados de Mendel y la probabilidad</vt:lpstr>
      <vt:lpstr>Pasos para preparar un cuadrado de Punnett</vt:lpstr>
      <vt:lpstr>Diapositiva 20</vt:lpstr>
      <vt:lpstr>Diapositiva 21</vt:lpstr>
      <vt:lpstr>Diapositiva 22</vt:lpstr>
      <vt:lpstr>Diapositiva 23</vt:lpstr>
      <vt:lpstr>Diapositiva 24</vt:lpstr>
      <vt:lpstr>Diapositiva 25</vt:lpstr>
      <vt:lpstr>Primera ley de Mendel</vt:lpstr>
      <vt:lpstr>Segunda ley de Mendel</vt:lpstr>
      <vt:lpstr>Tercera ley de Mendel</vt:lpstr>
    </vt:vector>
  </TitlesOfParts>
  <Company>Casa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 Y CROMOSOMAS</dc:title>
  <dc:creator>Tanya</dc:creator>
  <cp:lastModifiedBy>Administrador</cp:lastModifiedBy>
  <cp:revision>164</cp:revision>
  <dcterms:created xsi:type="dcterms:W3CDTF">2008-01-11T00:35:47Z</dcterms:created>
  <dcterms:modified xsi:type="dcterms:W3CDTF">2009-08-03T17:56:25Z</dcterms:modified>
</cp:coreProperties>
</file>