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7" r:id="rId2"/>
    <p:sldId id="268" r:id="rId3"/>
    <p:sldId id="257" r:id="rId4"/>
    <p:sldId id="269" r:id="rId5"/>
    <p:sldId id="258" r:id="rId6"/>
    <p:sldId id="260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74" r:id="rId15"/>
    <p:sldId id="273" r:id="rId16"/>
  </p:sldIdLst>
  <p:sldSz cx="9144000" cy="6858000" type="screen4x3"/>
  <p:notesSz cx="6858000" cy="1001395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3300"/>
    <a:srgbClr val="FFCC99"/>
    <a:srgbClr val="CC9900"/>
    <a:srgbClr val="990000"/>
    <a:srgbClr val="CC6600"/>
    <a:srgbClr val="0033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8D0BB7-4BCC-444A-A468-B32C446915B6}" type="datetimeFigureOut">
              <a:rPr lang="es-ES"/>
              <a:pPr>
                <a:defRPr/>
              </a:pPr>
              <a:t>16/12/2009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23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51230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E827B9A-EBD7-4925-9B9D-AA813595544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56150"/>
            <a:ext cx="5486400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23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512300"/>
            <a:ext cx="29718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2655518-060E-4213-B78A-2B49163599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6B70BC-1803-424C-B993-3612CCDE774D}" type="slidenum">
              <a:rPr lang="es-ES" sz="1200"/>
              <a:pPr algn="r"/>
              <a:t>1</a:t>
            </a:fld>
            <a:endParaRPr lang="es-ES" sz="120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7D000CD-3626-49A4-9885-713CF7C831C7}" type="slidenum">
              <a:rPr lang="es-ES" sz="1200"/>
              <a:pPr algn="r"/>
              <a:t>10</a:t>
            </a:fld>
            <a:endParaRPr lang="es-ES" sz="120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12290C-22D3-4467-97D2-F61E64A6D299}" type="slidenum">
              <a:rPr lang="es-ES" sz="1200"/>
              <a:pPr algn="r"/>
              <a:t>15</a:t>
            </a:fld>
            <a:endParaRPr lang="es-ES" sz="120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85B29-1010-4B7B-A4E4-624EC065FEA6}" type="slidenum">
              <a:rPr lang="es-ES"/>
              <a:pPr/>
              <a:t>3</a:t>
            </a:fld>
            <a:endParaRPr lang="es-E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D587F8-D831-422E-AB0F-32D183951912}" type="slidenum">
              <a:rPr lang="es-ES"/>
              <a:pPr/>
              <a:t>5</a:t>
            </a:fld>
            <a:endParaRPr lang="es-E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BC5D3-ABF9-446F-90B0-269A811D584C}" type="slidenum">
              <a:rPr lang="es-ES"/>
              <a:pPr/>
              <a:t>6</a:t>
            </a:fld>
            <a:endParaRPr lang="es-E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4CC7810-66E6-4312-9BB3-D4F7C1A4D75F}" type="slidenum">
              <a:rPr lang="es-ES" sz="1200"/>
              <a:pPr algn="r"/>
              <a:t>7</a:t>
            </a:fld>
            <a:endParaRPr lang="es-ES" sz="12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D3202C-0F51-4301-BAD4-A5A7C1C46EBA}" type="slidenum">
              <a:rPr lang="es-ES" sz="1200"/>
              <a:pPr algn="r"/>
              <a:t>8</a:t>
            </a:fld>
            <a:endParaRPr lang="es-ES" sz="12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84613" y="9510713"/>
            <a:ext cx="29718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279A51D-E50A-49A3-8CAB-267609C95D63}" type="slidenum">
              <a:rPr lang="es-ES" sz="1200"/>
              <a:pPr algn="r"/>
              <a:t>9</a:t>
            </a:fld>
            <a:endParaRPr lang="es-ES" sz="120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27100" y="750888"/>
            <a:ext cx="5005388" cy="375443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757738"/>
            <a:ext cx="5486400" cy="4505325"/>
          </a:xfrm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3619A-EC1D-4798-9A24-E573BBCEB8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07772-1DF7-471A-9CC0-F1ED13C631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BD941-BE58-4122-ACA2-2AD9D041C6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A7B49-74AB-40F9-8A17-B51F463301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32026-F9F5-4308-BF23-968A358E3C6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CBAFD-62B3-498D-9ABF-DDE7B5F3C3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2CD8E-96C9-4317-A885-7F59750A29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15BF0-6351-4AD9-84CE-D8CFE6FC666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FD94C-E014-4DB8-8A71-D38F11A55AD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D9DC5-72EB-494D-878A-960138E295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C7259-C4C8-4B98-962C-28C175669C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6633"/>
            </a:gs>
            <a:gs pos="100000">
              <a:srgbClr val="EBC4A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B017B68-9D1F-4E01-A59D-E80CEAF497B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jpeg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oleObject" Target="../embeddings/Gr_fico_de_Microsoft_Office_Excel1.xls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23963" y="188913"/>
            <a:ext cx="7920037" cy="720725"/>
          </a:xfrm>
        </p:spPr>
        <p:txBody>
          <a:bodyPr/>
          <a:lstStyle/>
          <a:p>
            <a:pPr eaLnBrk="1" hangingPunct="1"/>
            <a:r>
              <a:rPr lang="es-ES_tradnl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ESTUDIO DE MERCADO</a:t>
            </a:r>
            <a:endParaRPr lang="es-ES" sz="3600" b="1" smtClean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6475" y="1628775"/>
            <a:ext cx="8137525" cy="50387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800" b="1" smtClean="0"/>
              <a:t>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1806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0325" y="1925638"/>
            <a:ext cx="227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latin typeface="Century Gothic" pitchFamily="34" charset="0"/>
                <a:cs typeface="Times New Roman" pitchFamily="18" charset="0"/>
              </a:rPr>
              <a:t> </a:t>
            </a:r>
            <a:endParaRPr lang="es-ES" sz="1100">
              <a:latin typeface="Tahoma" pitchFamily="34" charset="0"/>
            </a:endParaRPr>
          </a:p>
          <a:p>
            <a:pPr eaLnBrk="0" hangingPunct="0"/>
            <a:endParaRPr lang="es-E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2309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971550" y="1341438"/>
            <a:ext cx="74168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ES" altLang="zh-CN" sz="2000" b="1">
              <a:solidFill>
                <a:srgbClr val="0000FF"/>
              </a:solidFill>
              <a:ea typeface="宋体" pitchFamily="2" charset="-122"/>
            </a:endParaRPr>
          </a:p>
          <a:p>
            <a:endParaRPr lang="es-ES" altLang="zh-CN" sz="2000" b="1">
              <a:solidFill>
                <a:srgbClr val="0000FF"/>
              </a:solidFill>
              <a:ea typeface="宋体" pitchFamily="2" charset="-122"/>
            </a:endParaRPr>
          </a:p>
          <a:p>
            <a:pPr>
              <a:buFont typeface="Wingdings" pitchFamily="2" charset="2"/>
              <a:buChar char="ü"/>
            </a:pPr>
            <a:r>
              <a:rPr lang="es-ES" altLang="zh-CN" sz="2000" b="1">
                <a:solidFill>
                  <a:srgbClr val="0000FF"/>
                </a:solidFill>
                <a:ea typeface="宋体" pitchFamily="2" charset="-122"/>
              </a:rPr>
              <a:t>Muestreo aleatorio estratificado.</a:t>
            </a:r>
          </a:p>
          <a:p>
            <a:pPr>
              <a:buFont typeface="Wingdings" pitchFamily="2" charset="2"/>
              <a:buChar char="ü"/>
            </a:pPr>
            <a:endParaRPr lang="es-ES" altLang="zh-CN" sz="2000" b="1">
              <a:solidFill>
                <a:srgbClr val="0000FF"/>
              </a:solidFill>
              <a:ea typeface="宋体" pitchFamily="2" charset="-122"/>
            </a:endParaRPr>
          </a:p>
          <a:p>
            <a:pPr>
              <a:buFont typeface="Wingdings" pitchFamily="2" charset="2"/>
              <a:buChar char="ü"/>
            </a:pPr>
            <a:r>
              <a:rPr lang="es-ES" altLang="zh-CN" sz="2000" b="1">
                <a:solidFill>
                  <a:srgbClr val="0000FF"/>
                </a:solidFill>
                <a:ea typeface="宋体" pitchFamily="2" charset="-122"/>
              </a:rPr>
              <a:t>Grado de confianza (z) del 95% y margen de error (e) del 5% .</a:t>
            </a:r>
          </a:p>
          <a:p>
            <a:pPr>
              <a:buFont typeface="Wingdings" pitchFamily="2" charset="2"/>
              <a:buChar char="ü"/>
            </a:pPr>
            <a:endParaRPr lang="es-ES" altLang="zh-CN" sz="2000" b="1">
              <a:solidFill>
                <a:srgbClr val="0000FF"/>
              </a:solidFill>
              <a:ea typeface="宋体" pitchFamily="2" charset="-122"/>
            </a:endParaRPr>
          </a:p>
          <a:p>
            <a:pPr>
              <a:buFont typeface="Wingdings" pitchFamily="2" charset="2"/>
              <a:buChar char="ü"/>
            </a:pPr>
            <a:r>
              <a:rPr lang="es-ES" altLang="zh-CN" sz="2000" b="1">
                <a:solidFill>
                  <a:srgbClr val="0000FF"/>
                </a:solidFill>
                <a:ea typeface="宋体" pitchFamily="2" charset="-122"/>
              </a:rPr>
              <a:t>Fórmula de población infinita (mayor a 100,000 unidades):</a:t>
            </a:r>
          </a:p>
          <a:p>
            <a:endParaRPr lang="es-ES_tradnl" altLang="zh-CN" sz="2000" b="1">
              <a:solidFill>
                <a:srgbClr val="0000FF"/>
              </a:solidFill>
              <a:ea typeface="宋体" pitchFamily="2" charset="-122"/>
            </a:endParaRPr>
          </a:p>
          <a:p>
            <a:pPr algn="ctr"/>
            <a:endParaRPr lang="es-ES_tradnl" altLang="zh-CN" sz="2000" b="1">
              <a:solidFill>
                <a:srgbClr val="0000FF"/>
              </a:solidFill>
              <a:ea typeface="宋体" pitchFamily="2" charset="-122"/>
            </a:endParaRPr>
          </a:p>
          <a:p>
            <a:endParaRPr lang="es-ES_tradnl" altLang="zh-CN" sz="2000" b="1">
              <a:solidFill>
                <a:srgbClr val="0000FF"/>
              </a:solidFill>
              <a:ea typeface="宋体" pitchFamily="2" charset="-122"/>
            </a:endParaRPr>
          </a:p>
          <a:p>
            <a:r>
              <a:rPr lang="es-ES_tradnl" altLang="zh-CN" sz="2000" b="1">
                <a:solidFill>
                  <a:srgbClr val="0000FF"/>
                </a:solidFill>
                <a:ea typeface="宋体" pitchFamily="2" charset="-122"/>
              </a:rPr>
              <a:t>Donde:</a:t>
            </a:r>
          </a:p>
          <a:p>
            <a:r>
              <a:rPr lang="es-ES_tradnl" altLang="zh-CN" sz="2000" b="1">
                <a:solidFill>
                  <a:srgbClr val="0000FF"/>
                </a:solidFill>
                <a:ea typeface="宋体" pitchFamily="2" charset="-122"/>
              </a:rPr>
              <a:t>n = Tamaño de la muestra</a:t>
            </a:r>
          </a:p>
          <a:p>
            <a:r>
              <a:rPr lang="es-ES_tradnl" altLang="zh-CN" sz="2000" b="1">
                <a:solidFill>
                  <a:srgbClr val="0000FF"/>
                </a:solidFill>
                <a:ea typeface="宋体" pitchFamily="2" charset="-122"/>
              </a:rPr>
              <a:t>z = 1,96</a:t>
            </a:r>
          </a:p>
          <a:p>
            <a:r>
              <a:rPr lang="es-ES_tradnl" altLang="zh-CN" sz="2000" b="1">
                <a:solidFill>
                  <a:srgbClr val="0000FF"/>
                </a:solidFill>
                <a:ea typeface="宋体" pitchFamily="2" charset="-122"/>
              </a:rPr>
              <a:t>p = 0,5</a:t>
            </a:r>
          </a:p>
          <a:p>
            <a:r>
              <a:rPr lang="es-ES_tradnl" altLang="zh-CN" sz="2000" b="1">
                <a:solidFill>
                  <a:srgbClr val="0000FF"/>
                </a:solidFill>
                <a:ea typeface="宋体" pitchFamily="2" charset="-122"/>
              </a:rPr>
              <a:t> q =  (1-0,5) = 0,5</a:t>
            </a:r>
          </a:p>
          <a:p>
            <a:r>
              <a:rPr lang="es-ES_tradnl" sz="2000" b="1">
                <a:solidFill>
                  <a:srgbClr val="0000FF"/>
                </a:solidFill>
              </a:rPr>
              <a:t>e2 = 0,0025</a:t>
            </a:r>
            <a:endParaRPr lang="es-ES" sz="2000" b="1">
              <a:solidFill>
                <a:srgbClr val="0000FF"/>
              </a:solidFill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264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600" b="1"/>
          </a:p>
        </p:txBody>
      </p:sp>
      <p:graphicFrame>
        <p:nvGraphicFramePr>
          <p:cNvPr id="134156" name="Object 12"/>
          <p:cNvGraphicFramePr>
            <a:graphicFrameLocks noChangeAspect="1"/>
          </p:cNvGraphicFramePr>
          <p:nvPr/>
        </p:nvGraphicFramePr>
        <p:xfrm>
          <a:off x="1692275" y="3716338"/>
          <a:ext cx="2159000" cy="741362"/>
        </p:xfrm>
        <a:graphic>
          <a:graphicData uri="http://schemas.openxmlformats.org/presentationml/2006/ole">
            <p:oleObj spid="_x0000_s35852" name="Ecuación" r:id="rId4" imgW="850680" imgH="419040" progId="Equation.3">
              <p:embed/>
            </p:oleObj>
          </a:graphicData>
        </a:graphic>
      </p:graphicFrame>
      <p:graphicFrame>
        <p:nvGraphicFramePr>
          <p:cNvPr id="134157" name="Object 13"/>
          <p:cNvGraphicFramePr>
            <a:graphicFrameLocks noChangeAspect="1"/>
          </p:cNvGraphicFramePr>
          <p:nvPr/>
        </p:nvGraphicFramePr>
        <p:xfrm>
          <a:off x="4572000" y="3789363"/>
          <a:ext cx="3313113" cy="703262"/>
        </p:xfrm>
        <a:graphic>
          <a:graphicData uri="http://schemas.openxmlformats.org/presentationml/2006/ole">
            <p:oleObj spid="_x0000_s35853" name="Ecuación" r:id="rId5" imgW="2120760" imgH="444240" progId="Equation.3">
              <p:embed/>
            </p:oleObj>
          </a:graphicData>
        </a:graphic>
      </p:graphicFrame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600" b="1"/>
          </a:p>
        </p:txBody>
      </p:sp>
      <p:sp>
        <p:nvSpPr>
          <p:cNvPr id="35855" name="Rectangle 21"/>
          <p:cNvSpPr>
            <a:spLocks noChangeArrowheads="1"/>
          </p:cNvSpPr>
          <p:nvPr/>
        </p:nvSpPr>
        <p:spPr bwMode="auto">
          <a:xfrm>
            <a:off x="2627313" y="1125538"/>
            <a:ext cx="69945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s-ES" sz="2600" b="1">
                <a:solidFill>
                  <a:srgbClr val="FFFF66"/>
                </a:solidFill>
              </a:rPr>
              <a:t>DEFINICIÓN DE LA MUESTRA</a:t>
            </a:r>
          </a:p>
        </p:txBody>
      </p:sp>
      <p:pic>
        <p:nvPicPr>
          <p:cNvPr id="35856" name="Picture 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5478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7" name="Picture 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96188" y="5346700"/>
            <a:ext cx="15478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4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4938" y="0"/>
            <a:ext cx="7739062" cy="1368425"/>
          </a:xfrm>
          <a:ln/>
        </p:spPr>
        <p:txBody>
          <a:bodyPr/>
          <a:lstStyle/>
          <a:p>
            <a:pPr eaLnBrk="1" hangingPunct="1"/>
            <a:r>
              <a:rPr lang="es-ES_tradnl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s-ES_tradnl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ES_tradnl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DISTRIBUCIÓN GEOGRÁFICA DE LA PRODUCCIÓN NACIONAL</a:t>
            </a:r>
            <a:endParaRPr lang="es-ES" sz="3600" b="1" smtClean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088" y="1773238"/>
            <a:ext cx="7775575" cy="1223962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s-ES_tradnl" sz="1800" b="1" smtClean="0">
                <a:solidFill>
                  <a:srgbClr val="0000FF"/>
                </a:solidFill>
              </a:rPr>
              <a:t>Sitios más representativos para el cultivo de la nuez son:  Santo Domingo de los Colorados, La Concordia, Patricia Pilar, La Maná, El Carmen y la parte Noroccidental de Pichincha: desde Pedro Vicente Maldonado hasta La Abundancia.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es-ES_tradnl" sz="1800" b="1" smtClean="0">
              <a:solidFill>
                <a:srgbClr val="0000FF"/>
              </a:solidFill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endParaRPr lang="es-ES_tradnl" b="1" smtClean="0">
              <a:solidFill>
                <a:srgbClr val="0000FF"/>
              </a:solidFill>
            </a:endParaRP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1806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60325" y="1925638"/>
            <a:ext cx="227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latin typeface="Century Gothic" pitchFamily="34" charset="0"/>
                <a:cs typeface="Times New Roman" pitchFamily="18" charset="0"/>
              </a:rPr>
              <a:t> </a:t>
            </a:r>
            <a:endParaRPr lang="es-ES" sz="1100">
              <a:latin typeface="Tahoma" pitchFamily="34" charset="0"/>
            </a:endParaRPr>
          </a:p>
          <a:p>
            <a:pPr eaLnBrk="0" hangingPunct="0"/>
            <a:endParaRPr lang="es-E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60325" y="2182813"/>
            <a:ext cx="914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ES" sz="2000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2309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60325" y="2474913"/>
            <a:ext cx="269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latin typeface="Century Gothic" pitchFamily="34" charset="0"/>
                <a:cs typeface="Times New Roman" pitchFamily="18" charset="0"/>
              </a:rPr>
              <a:t>  </a:t>
            </a:r>
            <a:endParaRPr lang="es-ES" sz="1100">
              <a:latin typeface="Tahoma" pitchFamily="34" charset="0"/>
            </a:endParaRPr>
          </a:p>
          <a:p>
            <a:pPr eaLnBrk="0" hangingPunct="0"/>
            <a:endParaRPr lang="es-ES"/>
          </a:p>
        </p:txBody>
      </p:sp>
      <p:pic>
        <p:nvPicPr>
          <p:cNvPr id="3380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068638"/>
            <a:ext cx="5545138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4" name="Picture 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5478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5" name="Picture 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96188" y="5346700"/>
            <a:ext cx="15478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1187450" y="404813"/>
            <a:ext cx="79200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OTROS CRITERIOS DE DECISIÓN</a:t>
            </a:r>
            <a:endParaRPr lang="es-ES" sz="36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98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25" y="5656263"/>
            <a:ext cx="125888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588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539750" y="1412875"/>
            <a:ext cx="8353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2600" b="1">
                <a:solidFill>
                  <a:srgbClr val="FFFF66"/>
                </a:solidFill>
              </a:rPr>
              <a:t>COEFICIENTE BENEFICIO/COSTO DEL PROYECTO </a:t>
            </a:r>
          </a:p>
        </p:txBody>
      </p:sp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22575" y="1952625"/>
            <a:ext cx="3549650" cy="4213225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1187450" y="404813"/>
            <a:ext cx="79200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CAPITAL DE TRABAJO</a:t>
            </a:r>
            <a:endParaRPr lang="es-ES" sz="36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403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5768975"/>
            <a:ext cx="1116012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588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2413" y="1322388"/>
            <a:ext cx="8712200" cy="4411662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2" name="Rectangle 4"/>
          <p:cNvSpPr>
            <a:spLocks noChangeArrowheads="1"/>
          </p:cNvSpPr>
          <p:nvPr/>
        </p:nvSpPr>
        <p:spPr bwMode="auto">
          <a:xfrm>
            <a:off x="1187450" y="404813"/>
            <a:ext cx="792003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PRÉSTAMO</a:t>
            </a:r>
            <a:endParaRPr lang="es-ES" sz="36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813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7988" y="5768975"/>
            <a:ext cx="1116012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588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1412875"/>
            <a:ext cx="4581525" cy="49625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1692275" y="115888"/>
            <a:ext cx="62642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s-ES_tradnl" sz="36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INFLUENCIA DE LA</a:t>
            </a:r>
            <a:b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MACADAMIA</a:t>
            </a:r>
            <a:b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s-ES" sz="36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4275" name="Picture 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31913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6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5113" y="5629275"/>
            <a:ext cx="1258887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7" name="Text Box 7"/>
          <p:cNvSpPr txBox="1">
            <a:spLocks noChangeArrowheads="1"/>
          </p:cNvSpPr>
          <p:nvPr/>
        </p:nvSpPr>
        <p:spPr bwMode="auto">
          <a:xfrm>
            <a:off x="900113" y="1268413"/>
            <a:ext cx="74882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endParaRPr lang="es-ES" sz="2000" b="1"/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2000" b="1"/>
              <a:t>Beneficio de otras industrias que elaboran productos complementarios 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2000" b="1"/>
              <a:t>Según grupo focal, precio y valor nutricional del productos son los factores claves para la compra del producto.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2000" b="1"/>
              <a:t>El 71% de los encuestados de acuerdo que se incluya la macadamia en la dieta familiar, para que forme parte de la lista de productos no tradicionales con oportunidad comercial (CORPEI).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ES" sz="2000" b="1"/>
              <a:t>Excedente de producción se podría colocar en los mercados internacionales con un mejor precio.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endParaRPr lang="es-ES" sz="2000" b="1"/>
          </a:p>
          <a:p>
            <a:pPr algn="just">
              <a:spcBef>
                <a:spcPct val="50000"/>
              </a:spcBef>
              <a:buFontTx/>
              <a:buChar char="•"/>
            </a:pPr>
            <a:endParaRPr lang="es-ES" sz="2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620713"/>
            <a:ext cx="7920037" cy="720725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3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PUBLICIDAD</a:t>
            </a:r>
            <a:endParaRPr lang="es-ES" sz="38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6475" y="1916113"/>
            <a:ext cx="8137525" cy="4751387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800" b="1" smtClean="0"/>
              <a:t> 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1806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0325" y="1925638"/>
            <a:ext cx="227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latin typeface="Century Gothic" pitchFamily="34" charset="0"/>
                <a:cs typeface="Times New Roman" pitchFamily="18" charset="0"/>
              </a:rPr>
              <a:t> </a:t>
            </a:r>
            <a:endParaRPr lang="es-ES" sz="1100">
              <a:latin typeface="Tahoma" pitchFamily="34" charset="0"/>
            </a:endParaRPr>
          </a:p>
          <a:p>
            <a:pPr eaLnBrk="0" hangingPunct="0"/>
            <a:endParaRPr lang="es-ES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2309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600" b="1"/>
          </a:p>
        </p:txBody>
      </p:sp>
      <p:sp>
        <p:nvSpPr>
          <p:cNvPr id="52235" name="Rectangle 15"/>
          <p:cNvSpPr>
            <a:spLocks noChangeArrowheads="1"/>
          </p:cNvSpPr>
          <p:nvPr/>
        </p:nvSpPr>
        <p:spPr bwMode="auto">
          <a:xfrm>
            <a:off x="900113" y="1412875"/>
            <a:ext cx="79200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s-ES_tradnl" sz="2600" b="1">
                <a:solidFill>
                  <a:srgbClr val="FFFF66"/>
                </a:solidFill>
                <a:ea typeface="宋体" pitchFamily="2" charset="-122"/>
              </a:rPr>
              <a:t>PRESENTACI</a:t>
            </a:r>
            <a:r>
              <a:rPr lang="es-ES_tradnl" sz="2600" b="1">
                <a:solidFill>
                  <a:srgbClr val="FFFF66"/>
                </a:solidFill>
                <a:latin typeface="Tahoma" pitchFamily="34" charset="0"/>
                <a:ea typeface="宋体" pitchFamily="2" charset="-122"/>
              </a:rPr>
              <a:t>Ó</a:t>
            </a:r>
            <a:r>
              <a:rPr lang="es-ES_tradnl" sz="2600" b="1">
                <a:solidFill>
                  <a:srgbClr val="FFFF66"/>
                </a:solidFill>
                <a:ea typeface="宋体" pitchFamily="2" charset="-122"/>
              </a:rPr>
              <a:t>N EN BANNERS</a:t>
            </a:r>
            <a:endParaRPr lang="es-ES" sz="2600" b="1">
              <a:solidFill>
                <a:srgbClr val="FFFF66"/>
              </a:solidFill>
              <a:ea typeface="宋体" pitchFamily="2" charset="-122"/>
            </a:endParaRPr>
          </a:p>
        </p:txBody>
      </p:sp>
      <p:pic>
        <p:nvPicPr>
          <p:cNvPr id="52236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2420938"/>
            <a:ext cx="3675062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7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420938"/>
            <a:ext cx="3768725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/>
            <a:r>
              <a:rPr lang="es-ES_tradnl" altLang="zh-CN" sz="2000" b="1" smtClean="0">
                <a:solidFill>
                  <a:srgbClr val="0000FF"/>
                </a:solidFill>
                <a:ea typeface="宋体" pitchFamily="2" charset="-122"/>
              </a:rPr>
              <a:t>Información sobre el consumo de nuez de macadamia y otros productos similares</a:t>
            </a:r>
          </a:p>
          <a:p>
            <a:pPr algn="just"/>
            <a:endParaRPr lang="es-ES" altLang="zh-CN" sz="2000" b="1" smtClean="0">
              <a:solidFill>
                <a:srgbClr val="0000FF"/>
              </a:solidFill>
              <a:ea typeface="宋体" pitchFamily="2" charset="-122"/>
            </a:endParaRPr>
          </a:p>
          <a:p>
            <a:pPr algn="just"/>
            <a:r>
              <a:rPr lang="es-ES_tradnl" altLang="zh-CN" sz="2000" b="1" smtClean="0">
                <a:solidFill>
                  <a:srgbClr val="0000FF"/>
                </a:solidFill>
                <a:ea typeface="宋体" pitchFamily="2" charset="-122"/>
              </a:rPr>
              <a:t>Opinión sobre la sustitución o reemplazo de macadamia</a:t>
            </a:r>
          </a:p>
          <a:p>
            <a:pPr algn="just"/>
            <a:endParaRPr lang="es-ES" altLang="zh-CN" sz="2000" b="1" smtClean="0">
              <a:solidFill>
                <a:srgbClr val="0000FF"/>
              </a:solidFill>
              <a:ea typeface="宋体" pitchFamily="2" charset="-122"/>
            </a:endParaRPr>
          </a:p>
          <a:p>
            <a:pPr algn="just"/>
            <a:r>
              <a:rPr lang="es-ES_tradnl" altLang="zh-CN" sz="2000" b="1" smtClean="0">
                <a:solidFill>
                  <a:srgbClr val="0000FF"/>
                </a:solidFill>
                <a:ea typeface="宋体" pitchFamily="2" charset="-122"/>
              </a:rPr>
              <a:t>Conocer en qué presentaciones el consumidor quisiera degustar la macadamia u otros productos similares</a:t>
            </a:r>
          </a:p>
          <a:p>
            <a:pPr algn="just"/>
            <a:endParaRPr lang="es-ES" altLang="zh-CN" sz="2000" b="1" smtClean="0">
              <a:solidFill>
                <a:srgbClr val="0000FF"/>
              </a:solidFill>
              <a:ea typeface="宋体" pitchFamily="2" charset="-122"/>
            </a:endParaRPr>
          </a:p>
          <a:p>
            <a:pPr algn="just"/>
            <a:r>
              <a:rPr lang="es-ES_tradnl" altLang="zh-CN" sz="2000" b="1" smtClean="0">
                <a:solidFill>
                  <a:srgbClr val="0000FF"/>
                </a:solidFill>
                <a:ea typeface="宋体" pitchFamily="2" charset="-122"/>
              </a:rPr>
              <a:t>Factores influyentes en la preferencia de macadamia y otros productos similares</a:t>
            </a:r>
          </a:p>
          <a:p>
            <a:pPr algn="just">
              <a:buFontTx/>
              <a:buNone/>
            </a:pPr>
            <a:endParaRPr lang="es-ES" altLang="zh-CN" sz="2000" b="1" smtClean="0">
              <a:solidFill>
                <a:srgbClr val="0000FF"/>
              </a:solidFill>
              <a:ea typeface="宋体" pitchFamily="2" charset="-122"/>
            </a:endParaRPr>
          </a:p>
          <a:p>
            <a:pPr algn="just"/>
            <a:r>
              <a:rPr lang="es-ES_tradnl" altLang="zh-CN" sz="2000" b="1" smtClean="0">
                <a:solidFill>
                  <a:srgbClr val="0000FF"/>
                </a:solidFill>
                <a:ea typeface="宋体" pitchFamily="2" charset="-122"/>
              </a:rPr>
              <a:t>Degustación de la macadamia </a:t>
            </a:r>
            <a:endParaRPr lang="es-ES" altLang="zh-CN" sz="2000" b="1" smtClean="0">
              <a:solidFill>
                <a:srgbClr val="0000FF"/>
              </a:solidFill>
              <a:ea typeface="宋体" pitchFamily="2" charset="-122"/>
            </a:endParaRPr>
          </a:p>
          <a:p>
            <a:pPr algn="just">
              <a:buFontTx/>
              <a:buNone/>
            </a:pPr>
            <a:endParaRPr lang="es-ES" altLang="zh-CN" sz="2000" b="1" smtClean="0">
              <a:solidFill>
                <a:srgbClr val="0000FF"/>
              </a:solidFill>
              <a:ea typeface="宋体" pitchFamily="2" charset="-122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9509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/>
            <a:r>
              <a:rPr lang="es-ES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OBJETIVOS DEL GRUPO FOCAL</a:t>
            </a:r>
          </a:p>
        </p:txBody>
      </p:sp>
      <p:pic>
        <p:nvPicPr>
          <p:cNvPr id="37892" name="Picture 1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588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15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5699125"/>
            <a:ext cx="11874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1331913" y="404813"/>
            <a:ext cx="76358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s-ES_tradnl" sz="38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es-ES_tradnl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COSTO  DE  FOMENTO  AGRÍCOLA   </a:t>
            </a:r>
          </a:p>
          <a:p>
            <a:pPr algn="ctr"/>
            <a:r>
              <a:rPr lang="es-ES_tradnl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EN  MILES  USD</a:t>
            </a:r>
            <a:endParaRPr lang="es-ES" sz="36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Gothic" pitchFamily="34" charset="0"/>
            </a:endParaRP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319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5557838"/>
            <a:ext cx="1331912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2276475"/>
            <a:ext cx="7920037" cy="2665413"/>
          </a:xfrm>
          <a:prstGeom prst="rect">
            <a:avLst/>
          </a:prstGeom>
          <a:noFill/>
          <a:ln w="9525">
            <a:solidFill>
              <a:srgbClr val="000000">
                <a:alpha val="98822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1189038" y="404813"/>
            <a:ext cx="79200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OTROS CRITERIOS DE DECISIÓN</a:t>
            </a:r>
            <a:endParaRPr lang="es-ES" sz="36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1625" y="5656263"/>
            <a:ext cx="125888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5888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2051050" y="1268413"/>
            <a:ext cx="51212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2600" b="1">
                <a:solidFill>
                  <a:srgbClr val="FFFF66"/>
                </a:solidFill>
              </a:rPr>
              <a:t>PERÍODO DE RECUPERACIÓN </a:t>
            </a:r>
          </a:p>
        </p:txBody>
      </p:sp>
      <p:pic>
        <p:nvPicPr>
          <p:cNvPr id="39942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11413" y="2060575"/>
            <a:ext cx="4392612" cy="3455988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CAPITAL DE TRABAJO</a:t>
            </a: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331913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5557838"/>
            <a:ext cx="1331912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16013" y="2420938"/>
            <a:ext cx="6985000" cy="201612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973138" y="333375"/>
            <a:ext cx="792003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2400">
                <a:solidFill>
                  <a:schemeClr val="hlink"/>
                </a:solidFill>
              </a:rPr>
              <a:t/>
            </a:r>
            <a:br>
              <a:rPr lang="es-ES_tradnl" sz="2400">
                <a:solidFill>
                  <a:schemeClr val="hlink"/>
                </a:solidFill>
              </a:rPr>
            </a:br>
            <a:r>
              <a:rPr lang="es-ES_tradnl" sz="2400">
                <a:solidFill>
                  <a:schemeClr val="hlink"/>
                </a:solidFill>
              </a:rPr>
              <a:t/>
            </a:r>
            <a:br>
              <a:rPr lang="es-ES_tradnl" sz="2400">
                <a:solidFill>
                  <a:schemeClr val="hlink"/>
                </a:solidFill>
              </a:rPr>
            </a:br>
            <a:endParaRPr lang="es-ES_tradnl" sz="2400">
              <a:solidFill>
                <a:schemeClr val="hlink"/>
              </a:solidFill>
            </a:endParaRPr>
          </a:p>
          <a:p>
            <a:pPr algn="ctr"/>
            <a:r>
              <a:rPr lang="es-ES_tradnl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</a:rPr>
              <a:t>EVALUACIÓN AMBIENTAL</a:t>
            </a:r>
            <a: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s-ES_tradnl" sz="36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s-ES" sz="3600" b="1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478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5346700"/>
            <a:ext cx="15478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755650" y="2276475"/>
            <a:ext cx="7848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_tradnl" sz="2000" b="1">
                <a:solidFill>
                  <a:srgbClr val="800000"/>
                </a:solidFill>
              </a:rPr>
              <a:t> FASE DE OPERACIÓN</a:t>
            </a:r>
            <a:r>
              <a:rPr lang="es-ES" sz="2000" b="1">
                <a:solidFill>
                  <a:srgbClr val="800000"/>
                </a:solidFill>
              </a:rPr>
              <a:t>:</a:t>
            </a:r>
            <a:r>
              <a:rPr lang="es-ES" sz="2000" b="1"/>
              <a:t> </a:t>
            </a:r>
            <a:r>
              <a:rPr lang="es-ES" sz="2000" b="1">
                <a:solidFill>
                  <a:srgbClr val="0000FF"/>
                </a:solidFill>
              </a:rPr>
              <a:t>El principal </a:t>
            </a:r>
            <a:r>
              <a:rPr lang="es-ES_tradnl" sz="2000" b="1">
                <a:solidFill>
                  <a:srgbClr val="0000FF"/>
                </a:solidFill>
              </a:rPr>
              <a:t>impacto negativo sería ocasionado por el uso de plaguicidas dañinos para la salud humana, presentado síntomas (malestar, nauseas, mareos, pérdidas de la visión, desmayos). Y provocando también,  la contaminación de ríos y afluyentes ocasionando daños a los habitantes del sector.</a:t>
            </a:r>
            <a:endParaRPr lang="es-ES" sz="20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s-ES" sz="20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1"/>
          <p:cNvSpPr txBox="1">
            <a:spLocks noChangeArrowheads="1"/>
          </p:cNvSpPr>
          <p:nvPr/>
        </p:nvSpPr>
        <p:spPr bwMode="auto">
          <a:xfrm>
            <a:off x="1762125" y="1844675"/>
            <a:ext cx="497046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>
              <a:buFont typeface="Wingdings" pitchFamily="2" charset="2"/>
              <a:buChar char="Ø"/>
            </a:pPr>
            <a:r>
              <a:rPr lang="es-ES_tradnl" sz="2000" b="1">
                <a:solidFill>
                  <a:srgbClr val="0000FF"/>
                </a:solidFill>
              </a:rPr>
              <a:t>Almendra</a:t>
            </a:r>
          </a:p>
          <a:p>
            <a:pPr lvl="4">
              <a:buFont typeface="Wingdings" pitchFamily="2" charset="2"/>
              <a:buChar char="Ø"/>
            </a:pPr>
            <a:r>
              <a:rPr lang="es-ES_tradnl" sz="2000" b="1">
                <a:solidFill>
                  <a:srgbClr val="0000FF"/>
                </a:solidFill>
              </a:rPr>
              <a:t>Avellana </a:t>
            </a:r>
          </a:p>
          <a:p>
            <a:pPr lvl="4">
              <a:buFont typeface="Wingdings" pitchFamily="2" charset="2"/>
              <a:buChar char="Ø"/>
            </a:pPr>
            <a:r>
              <a:rPr lang="es-ES_tradnl" sz="2000" b="1">
                <a:solidFill>
                  <a:srgbClr val="0000FF"/>
                </a:solidFill>
              </a:rPr>
              <a:t>Marañón </a:t>
            </a:r>
          </a:p>
          <a:p>
            <a:pPr lvl="4">
              <a:buFont typeface="Wingdings" pitchFamily="2" charset="2"/>
              <a:buChar char="Ø"/>
            </a:pPr>
            <a:r>
              <a:rPr lang="es-ES_tradnl" sz="2000" b="1">
                <a:solidFill>
                  <a:srgbClr val="0000FF"/>
                </a:solidFill>
              </a:rPr>
              <a:t>Pistacho </a:t>
            </a:r>
          </a:p>
          <a:p>
            <a:pPr lvl="4">
              <a:buFont typeface="Wingdings" pitchFamily="2" charset="2"/>
              <a:buChar char="Ø"/>
            </a:pPr>
            <a:r>
              <a:rPr lang="es-ES_tradnl" sz="2000" b="1">
                <a:solidFill>
                  <a:srgbClr val="0000FF"/>
                </a:solidFill>
              </a:rPr>
              <a:t>Cacahuate</a:t>
            </a:r>
          </a:p>
          <a:p>
            <a:pPr>
              <a:buFont typeface="Wingdings" pitchFamily="2" charset="2"/>
              <a:buChar char="Ø"/>
            </a:pPr>
            <a:endParaRPr lang="es-ES_tradnl" sz="2000" b="1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s-ES" sz="2000" b="1">
              <a:solidFill>
                <a:srgbClr val="0000FF"/>
              </a:solidFill>
            </a:endParaRPr>
          </a:p>
        </p:txBody>
      </p:sp>
      <p:sp>
        <p:nvSpPr>
          <p:cNvPr id="27651" name="Text Box 12"/>
          <p:cNvSpPr txBox="1">
            <a:spLocks noChangeArrowheads="1"/>
          </p:cNvSpPr>
          <p:nvPr/>
        </p:nvSpPr>
        <p:spPr bwMode="auto">
          <a:xfrm>
            <a:off x="1835150" y="3876675"/>
            <a:ext cx="64817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600" b="1">
                <a:solidFill>
                  <a:srgbClr val="FFFF66"/>
                </a:solidFill>
              </a:rPr>
              <a:t>PRODUCTOS COMPLEMENTARIOS</a:t>
            </a:r>
            <a:endParaRPr lang="es-ES" sz="2600" b="1">
              <a:solidFill>
                <a:srgbClr val="FFFF66"/>
              </a:solidFill>
            </a:endParaRPr>
          </a:p>
        </p:txBody>
      </p:sp>
      <p:sp>
        <p:nvSpPr>
          <p:cNvPr id="27652" name="Text Box 13"/>
          <p:cNvSpPr txBox="1">
            <a:spLocks noChangeArrowheads="1"/>
          </p:cNvSpPr>
          <p:nvPr/>
        </p:nvSpPr>
        <p:spPr bwMode="auto">
          <a:xfrm>
            <a:off x="3635375" y="4365625"/>
            <a:ext cx="4392613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endParaRPr lang="es-ES_tradnl" sz="2000" b="1">
              <a:solidFill>
                <a:srgbClr val="FFFF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ES_tradnl" sz="2000" b="1">
                <a:solidFill>
                  <a:srgbClr val="0000FF"/>
                </a:solidFill>
              </a:rPr>
              <a:t>Chocolates</a:t>
            </a:r>
          </a:p>
          <a:p>
            <a:pPr>
              <a:buFont typeface="Wingdings" pitchFamily="2" charset="2"/>
              <a:buChar char="Ø"/>
            </a:pPr>
            <a:r>
              <a:rPr lang="es-ES_tradnl" sz="2000" b="1">
                <a:solidFill>
                  <a:srgbClr val="0000FF"/>
                </a:solidFill>
              </a:rPr>
              <a:t>Helados </a:t>
            </a:r>
          </a:p>
          <a:p>
            <a:pPr>
              <a:buFont typeface="Wingdings" pitchFamily="2" charset="2"/>
              <a:buChar char="Ø"/>
            </a:pPr>
            <a:r>
              <a:rPr lang="es-ES_tradnl" sz="2000" b="1">
                <a:solidFill>
                  <a:srgbClr val="0000FF"/>
                </a:solidFill>
              </a:rPr>
              <a:t>Pasteles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s-ES" sz="2000" b="1">
              <a:solidFill>
                <a:srgbClr val="0000FF"/>
              </a:solidFill>
            </a:endParaRPr>
          </a:p>
        </p:txBody>
      </p:sp>
      <p:pic>
        <p:nvPicPr>
          <p:cNvPr id="27653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478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5346700"/>
            <a:ext cx="15478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547813" y="404813"/>
            <a:ext cx="71278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PRODUCTOS SUSTITUTOS</a:t>
            </a:r>
            <a:endParaRPr lang="es-ES" sz="36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6475" y="1916113"/>
            <a:ext cx="8137525" cy="4751387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2800" b="1" smtClean="0"/>
              <a:t> </a:t>
            </a:r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0" y="1806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60325" y="1925638"/>
            <a:ext cx="227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latin typeface="Century Gothic" pitchFamily="34" charset="0"/>
                <a:cs typeface="Times New Roman" pitchFamily="18" charset="0"/>
              </a:rPr>
              <a:t> </a:t>
            </a:r>
            <a:endParaRPr lang="es-ES" sz="1100">
              <a:latin typeface="Tahoma" pitchFamily="34" charset="0"/>
            </a:endParaRPr>
          </a:p>
          <a:p>
            <a:pPr eaLnBrk="0" hangingPunct="0"/>
            <a:endParaRPr lang="es-ES"/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0" y="2670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0" y="2309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827088" y="2087563"/>
            <a:ext cx="74168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endParaRPr lang="es-ES_tradnl" altLang="zh-CN" sz="2600" b="1">
              <a:solidFill>
                <a:srgbClr val="0000FF"/>
              </a:solidFill>
              <a:ea typeface="宋体" pitchFamily="2" charset="-122"/>
            </a:endParaRPr>
          </a:p>
          <a:p>
            <a:pPr algn="just"/>
            <a:r>
              <a:rPr lang="es-ES_tradnl" altLang="zh-CN" sz="2000" b="1">
                <a:solidFill>
                  <a:srgbClr val="0000FF"/>
                </a:solidFill>
                <a:ea typeface="宋体" pitchFamily="2" charset="-122"/>
              </a:rPr>
              <a:t>El 33% de los encuestados han escuchado y probado la nuez de macadamia, mientras que el restante 67% no conocían.</a:t>
            </a:r>
            <a:endParaRPr lang="es-ES" altLang="zh-CN" sz="2000" b="1">
              <a:solidFill>
                <a:srgbClr val="0000FF"/>
              </a:solidFill>
              <a:ea typeface="宋体" pitchFamily="2" charset="-122"/>
            </a:endParaRPr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600" b="1"/>
          </a:p>
        </p:txBody>
      </p: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 sz="2600" b="1"/>
          </a:p>
        </p:txBody>
      </p:sp>
      <p:graphicFrame>
        <p:nvGraphicFramePr>
          <p:cNvPr id="29708" name="Object 20"/>
          <p:cNvGraphicFramePr>
            <a:graphicFrameLocks noChangeAspect="1"/>
          </p:cNvGraphicFramePr>
          <p:nvPr/>
        </p:nvGraphicFramePr>
        <p:xfrm>
          <a:off x="611188" y="3554413"/>
          <a:ext cx="6299200" cy="3259137"/>
        </p:xfrm>
        <a:graphic>
          <a:graphicData uri="http://schemas.openxmlformats.org/presentationml/2006/ole">
            <p:oleObj spid="_x0000_s29708" name="Gráfico" r:id="rId5" imgW="4676775" imgH="2419350" progId="Excel.Chart.8">
              <p:embed/>
            </p:oleObj>
          </a:graphicData>
        </a:graphic>
      </p:graphicFrame>
      <p:pic>
        <p:nvPicPr>
          <p:cNvPr id="29709" name="Picture 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36513" y="0"/>
            <a:ext cx="15478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0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96188" y="5346700"/>
            <a:ext cx="15478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8264" name="Rectangle 24"/>
          <p:cNvSpPr>
            <a:spLocks noChangeArrowheads="1"/>
          </p:cNvSpPr>
          <p:nvPr/>
        </p:nvSpPr>
        <p:spPr bwMode="auto">
          <a:xfrm>
            <a:off x="1223963" y="404813"/>
            <a:ext cx="792003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_tradnl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RESULTADOS PRINCIPALES </a:t>
            </a:r>
          </a:p>
          <a:p>
            <a:pPr algn="ctr"/>
            <a:r>
              <a:rPr lang="es-ES_tradnl" sz="36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LA ENCUESTA</a:t>
            </a:r>
            <a:endParaRPr lang="es-ES" sz="36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549275"/>
            <a:ext cx="7920037" cy="647700"/>
          </a:xfrm>
          <a:ln/>
        </p:spPr>
        <p:txBody>
          <a:bodyPr/>
          <a:lstStyle/>
          <a:p>
            <a:pPr eaLnBrk="1" hangingPunct="1"/>
            <a:r>
              <a:rPr lang="es-ES_tradnl" sz="3600" b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Marketing Mix</a:t>
            </a:r>
            <a:endParaRPr lang="es-ES" sz="3600" b="1" smtClean="0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1341438"/>
            <a:ext cx="7775575" cy="48958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FF"/>
              </a:solidFill>
              <a:ea typeface="宋体" pitchFamily="2" charset="-122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_tradnl" sz="2000" b="1" smtClean="0">
              <a:solidFill>
                <a:srgbClr val="0000FF"/>
              </a:solidFill>
              <a:ea typeface="宋体" pitchFamily="2" charset="-122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000" b="1" i="1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s-ES" sz="2000" b="1" i="1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ES" sz="2000" b="1" i="1" smtClean="0">
                <a:solidFill>
                  <a:srgbClr val="0000FF"/>
                </a:solidFill>
              </a:rPr>
              <a:t>“Ahora en el Ecuador, la nuez más rica y nutritiva del mundo”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FF"/>
              </a:solidFill>
              <a:ea typeface="宋体" pitchFamily="2" charset="-122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FF"/>
              </a:solidFill>
              <a:ea typeface="宋体" pitchFamily="2" charset="-122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00FF"/>
                </a:solidFill>
              </a:rPr>
              <a:t>Macadamia Natural :  Tonos café claro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00FF"/>
                </a:solidFill>
              </a:rPr>
              <a:t>Macadamia Tostada: Tonos café oscuro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smtClean="0">
              <a:solidFill>
                <a:srgbClr val="0000FF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smtClean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187450" y="1676400"/>
            <a:ext cx="7200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600" b="1">
                <a:solidFill>
                  <a:srgbClr val="FFFF66"/>
                </a:solidFill>
                <a:ea typeface="宋体" pitchFamily="2" charset="-122"/>
              </a:rPr>
              <a:t>SLOGAN</a:t>
            </a:r>
          </a:p>
          <a:p>
            <a:pPr algn="ctr"/>
            <a:endParaRPr lang="en-US" sz="2600" b="1">
              <a:solidFill>
                <a:srgbClr val="FFFF66"/>
              </a:solidFill>
              <a:ea typeface="宋体" pitchFamily="2" charset="-122"/>
            </a:endParaRPr>
          </a:p>
          <a:p>
            <a:endParaRPr lang="es-ES" sz="2000" b="1"/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0" y="18065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0" y="17335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60325" y="1925638"/>
            <a:ext cx="227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latin typeface="Century Gothic" pitchFamily="34" charset="0"/>
                <a:cs typeface="Times New Roman" pitchFamily="18" charset="0"/>
              </a:rPr>
              <a:t> </a:t>
            </a:r>
            <a:endParaRPr lang="es-ES" sz="1100">
              <a:latin typeface="Tahoma" pitchFamily="34" charset="0"/>
            </a:endParaRPr>
          </a:p>
          <a:p>
            <a:pPr eaLnBrk="0" hangingPunct="0"/>
            <a:endParaRPr lang="es-ES"/>
          </a:p>
        </p:txBody>
      </p:sp>
      <p:sp>
        <p:nvSpPr>
          <p:cNvPr id="31753" name="Rectangle 11"/>
          <p:cNvSpPr>
            <a:spLocks noChangeArrowheads="1"/>
          </p:cNvSpPr>
          <p:nvPr/>
        </p:nvSpPr>
        <p:spPr bwMode="auto">
          <a:xfrm>
            <a:off x="0" y="23098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31754" name="Rectangle 12"/>
          <p:cNvSpPr>
            <a:spLocks noChangeArrowheads="1"/>
          </p:cNvSpPr>
          <p:nvPr/>
        </p:nvSpPr>
        <p:spPr bwMode="auto">
          <a:xfrm>
            <a:off x="60325" y="2474913"/>
            <a:ext cx="2698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s-ES" sz="1200">
                <a:latin typeface="Century Gothic" pitchFamily="34" charset="0"/>
                <a:cs typeface="Times New Roman" pitchFamily="18" charset="0"/>
              </a:rPr>
              <a:t>  </a:t>
            </a:r>
            <a:endParaRPr lang="es-ES" sz="1100">
              <a:latin typeface="Tahoma" pitchFamily="34" charset="0"/>
            </a:endParaRPr>
          </a:p>
          <a:p>
            <a:pPr eaLnBrk="0" hangingPunct="0"/>
            <a:endParaRPr lang="es-ES"/>
          </a:p>
        </p:txBody>
      </p:sp>
      <p:sp>
        <p:nvSpPr>
          <p:cNvPr id="31755" name="Rectangle 27"/>
          <p:cNvSpPr>
            <a:spLocks noChangeArrowheads="1"/>
          </p:cNvSpPr>
          <p:nvPr/>
        </p:nvSpPr>
        <p:spPr bwMode="auto">
          <a:xfrm>
            <a:off x="1187450" y="3311525"/>
            <a:ext cx="72009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600" b="1">
                <a:solidFill>
                  <a:srgbClr val="FFFF66"/>
                </a:solidFill>
                <a:ea typeface="宋体" pitchFamily="2" charset="-122"/>
              </a:rPr>
              <a:t>ETIQUETAS</a:t>
            </a:r>
          </a:p>
          <a:p>
            <a:pPr algn="ctr"/>
            <a:endParaRPr lang="en-US" sz="2600" b="1">
              <a:solidFill>
                <a:srgbClr val="FFFF66"/>
              </a:solidFill>
              <a:ea typeface="宋体" pitchFamily="2" charset="-122"/>
            </a:endParaRPr>
          </a:p>
          <a:p>
            <a:pPr algn="ctr"/>
            <a:endParaRPr lang="en-US" sz="2600" b="1">
              <a:solidFill>
                <a:srgbClr val="FFFF66"/>
              </a:solidFill>
              <a:ea typeface="宋体" pitchFamily="2" charset="-122"/>
            </a:endParaRPr>
          </a:p>
          <a:p>
            <a:endParaRPr lang="es-ES" b="1"/>
          </a:p>
        </p:txBody>
      </p:sp>
      <p:pic>
        <p:nvPicPr>
          <p:cNvPr id="31756" name="Picture 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47813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7" name="Picture 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5346700"/>
            <a:ext cx="154781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427</Words>
  <Application>Microsoft Office PowerPoint</Application>
  <PresentationFormat>Presentación en pantalla (4:3)</PresentationFormat>
  <Paragraphs>110</Paragraphs>
  <Slides>15</Slides>
  <Notes>15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24" baseType="lpstr">
      <vt:lpstr>Arial</vt:lpstr>
      <vt:lpstr>Wingdings</vt:lpstr>
      <vt:lpstr>Century Gothic</vt:lpstr>
      <vt:lpstr>Times New Roman</vt:lpstr>
      <vt:lpstr>Tahoma</vt:lpstr>
      <vt:lpstr>宋体</vt:lpstr>
      <vt:lpstr>Diseño predeterminado</vt:lpstr>
      <vt:lpstr>Gráfico de Microsoft Office Excel</vt:lpstr>
      <vt:lpstr>Microsoft Editor de ecuaciones 3.0</vt:lpstr>
      <vt:lpstr>ESTUDIO DE MERCADO</vt:lpstr>
      <vt:lpstr>Diapositiva 2</vt:lpstr>
      <vt:lpstr>Diapositiva 3</vt:lpstr>
      <vt:lpstr>Diapositiva 4</vt:lpstr>
      <vt:lpstr>CAPITAL DE TRABAJO</vt:lpstr>
      <vt:lpstr>Diapositiva 6</vt:lpstr>
      <vt:lpstr>Diapositiva 7</vt:lpstr>
      <vt:lpstr>Diapositiva 8</vt:lpstr>
      <vt:lpstr>Marketing Mix</vt:lpstr>
      <vt:lpstr> DISTRIBUCIÓN GEOGRÁFICA DE LA PRODUCCIÓN NACIONAL</vt:lpstr>
      <vt:lpstr>Diapositiva 11</vt:lpstr>
      <vt:lpstr>Diapositiva 12</vt:lpstr>
      <vt:lpstr>Diapositiva 13</vt:lpstr>
      <vt:lpstr>Diapositiva 14</vt:lpstr>
      <vt:lpstr>PUBLICIDAD</vt:lpstr>
    </vt:vector>
  </TitlesOfParts>
  <Company>MY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RYM</dc:creator>
  <cp:lastModifiedBy>Administrador</cp:lastModifiedBy>
  <cp:revision>9</cp:revision>
  <dcterms:created xsi:type="dcterms:W3CDTF">2007-07-30T18:59:00Z</dcterms:created>
  <dcterms:modified xsi:type="dcterms:W3CDTF">2009-12-16T17:57:08Z</dcterms:modified>
</cp:coreProperties>
</file>