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450" r:id="rId16"/>
    <p:sldId id="271" r:id="rId17"/>
    <p:sldId id="272" r:id="rId18"/>
    <p:sldId id="471" r:id="rId19"/>
    <p:sldId id="472" r:id="rId20"/>
    <p:sldId id="270" r:id="rId21"/>
    <p:sldId id="273" r:id="rId22"/>
    <p:sldId id="473" r:id="rId23"/>
    <p:sldId id="274" r:id="rId24"/>
    <p:sldId id="474" r:id="rId25"/>
    <p:sldId id="475" r:id="rId26"/>
    <p:sldId id="480" r:id="rId27"/>
    <p:sldId id="451" r:id="rId28"/>
    <p:sldId id="479" r:id="rId29"/>
    <p:sldId id="481" r:id="rId30"/>
    <p:sldId id="276" r:id="rId31"/>
    <p:sldId id="278" r:id="rId32"/>
    <p:sldId id="452" r:id="rId33"/>
    <p:sldId id="478" r:id="rId34"/>
    <p:sldId id="280" r:id="rId35"/>
    <p:sldId id="281" r:id="rId36"/>
    <p:sldId id="282" r:id="rId37"/>
    <p:sldId id="453" r:id="rId38"/>
    <p:sldId id="283" r:id="rId39"/>
    <p:sldId id="284" r:id="rId40"/>
    <p:sldId id="477" r:id="rId41"/>
    <p:sldId id="285" r:id="rId42"/>
    <p:sldId id="476" r:id="rId43"/>
    <p:sldId id="286" r:id="rId44"/>
    <p:sldId id="291" r:id="rId45"/>
    <p:sldId id="468" r:id="rId46"/>
    <p:sldId id="288" r:id="rId47"/>
    <p:sldId id="289" r:id="rId48"/>
    <p:sldId id="290" r:id="rId49"/>
    <p:sldId id="482" r:id="rId50"/>
    <p:sldId id="296" r:id="rId51"/>
    <p:sldId id="486" r:id="rId52"/>
    <p:sldId id="297" r:id="rId53"/>
    <p:sldId id="487" r:id="rId54"/>
    <p:sldId id="483" r:id="rId55"/>
    <p:sldId id="488" r:id="rId56"/>
    <p:sldId id="484" r:id="rId57"/>
    <p:sldId id="489" r:id="rId58"/>
    <p:sldId id="298" r:id="rId59"/>
    <p:sldId id="485" r:id="rId60"/>
    <p:sldId id="467" r:id="rId61"/>
    <p:sldId id="455" r:id="rId62"/>
    <p:sldId id="363" r:id="rId63"/>
    <p:sldId id="490" r:id="rId64"/>
    <p:sldId id="299" r:id="rId65"/>
    <p:sldId id="349" r:id="rId66"/>
    <p:sldId id="309" r:id="rId67"/>
    <p:sldId id="491" r:id="rId68"/>
    <p:sldId id="310" r:id="rId69"/>
    <p:sldId id="492" r:id="rId70"/>
    <p:sldId id="351" r:id="rId71"/>
    <p:sldId id="352" r:id="rId72"/>
    <p:sldId id="354" r:id="rId73"/>
    <p:sldId id="371" r:id="rId74"/>
    <p:sldId id="469" r:id="rId75"/>
    <p:sldId id="470" r:id="rId76"/>
    <p:sldId id="374" r:id="rId77"/>
    <p:sldId id="375" r:id="rId78"/>
    <p:sldId id="500" r:id="rId79"/>
    <p:sldId id="377" r:id="rId80"/>
    <p:sldId id="376" r:id="rId81"/>
    <p:sldId id="379" r:id="rId82"/>
    <p:sldId id="380" r:id="rId83"/>
    <p:sldId id="383" r:id="rId84"/>
    <p:sldId id="381" r:id="rId85"/>
    <p:sldId id="382" r:id="rId86"/>
    <p:sldId id="436" r:id="rId87"/>
    <p:sldId id="437" r:id="rId88"/>
    <p:sldId id="384" r:id="rId89"/>
    <p:sldId id="460" r:id="rId90"/>
    <p:sldId id="432" r:id="rId91"/>
    <p:sldId id="385" r:id="rId92"/>
    <p:sldId id="433" r:id="rId93"/>
    <p:sldId id="435" r:id="rId94"/>
    <p:sldId id="386" r:id="rId95"/>
    <p:sldId id="434" r:id="rId96"/>
    <p:sldId id="387" r:id="rId97"/>
    <p:sldId id="388" r:id="rId98"/>
    <p:sldId id="439" r:id="rId99"/>
    <p:sldId id="449" r:id="rId100"/>
    <p:sldId id="438" r:id="rId101"/>
    <p:sldId id="392" r:id="rId102"/>
    <p:sldId id="493" r:id="rId103"/>
    <p:sldId id="456" r:id="rId104"/>
    <p:sldId id="393" r:id="rId105"/>
    <p:sldId id="494" r:id="rId106"/>
    <p:sldId id="457" r:id="rId107"/>
    <p:sldId id="394" r:id="rId108"/>
    <p:sldId id="497" r:id="rId109"/>
    <p:sldId id="496" r:id="rId110"/>
    <p:sldId id="395" r:id="rId111"/>
    <p:sldId id="396" r:id="rId112"/>
    <p:sldId id="495" r:id="rId113"/>
    <p:sldId id="397" r:id="rId114"/>
    <p:sldId id="499" r:id="rId115"/>
    <p:sldId id="522" r:id="rId116"/>
    <p:sldId id="409" r:id="rId117"/>
    <p:sldId id="501" r:id="rId118"/>
    <p:sldId id="524" r:id="rId119"/>
    <p:sldId id="401" r:id="rId120"/>
    <p:sldId id="402" r:id="rId121"/>
    <p:sldId id="403" r:id="rId122"/>
    <p:sldId id="502" r:id="rId123"/>
    <p:sldId id="458" r:id="rId124"/>
    <p:sldId id="404" r:id="rId125"/>
    <p:sldId id="503" r:id="rId126"/>
    <p:sldId id="405" r:id="rId127"/>
    <p:sldId id="504" r:id="rId128"/>
    <p:sldId id="459" r:id="rId129"/>
    <p:sldId id="406" r:id="rId130"/>
    <p:sldId id="505" r:id="rId131"/>
    <p:sldId id="440" r:id="rId132"/>
    <p:sldId id="407" r:id="rId133"/>
    <p:sldId id="441" r:id="rId134"/>
    <p:sldId id="510" r:id="rId135"/>
    <p:sldId id="511" r:id="rId136"/>
    <p:sldId id="512" r:id="rId137"/>
    <p:sldId id="513" r:id="rId138"/>
    <p:sldId id="514" r:id="rId139"/>
    <p:sldId id="515" r:id="rId140"/>
    <p:sldId id="516" r:id="rId141"/>
    <p:sldId id="521" r:id="rId142"/>
    <p:sldId id="517" r:id="rId143"/>
    <p:sldId id="518" r:id="rId144"/>
    <p:sldId id="519" r:id="rId145"/>
    <p:sldId id="523" r:id="rId146"/>
    <p:sldId id="506" r:id="rId147"/>
    <p:sldId id="400" r:id="rId148"/>
    <p:sldId id="442" r:id="rId149"/>
    <p:sldId id="443" r:id="rId150"/>
    <p:sldId id="413" r:id="rId151"/>
    <p:sldId id="444" r:id="rId152"/>
    <p:sldId id="414" r:id="rId153"/>
    <p:sldId id="445" r:id="rId154"/>
    <p:sldId id="415" r:id="rId155"/>
    <p:sldId id="446" r:id="rId156"/>
    <p:sldId id="416" r:id="rId157"/>
    <p:sldId id="447" r:id="rId158"/>
    <p:sldId id="507" r:id="rId159"/>
    <p:sldId id="417" r:id="rId160"/>
    <p:sldId id="448" r:id="rId161"/>
    <p:sldId id="418" r:id="rId162"/>
    <p:sldId id="419" r:id="rId163"/>
    <p:sldId id="508" r:id="rId164"/>
    <p:sldId id="420" r:id="rId165"/>
    <p:sldId id="421" r:id="rId166"/>
    <p:sldId id="422" r:id="rId167"/>
    <p:sldId id="509" r:id="rId168"/>
    <p:sldId id="423" r:id="rId169"/>
    <p:sldId id="424" r:id="rId170"/>
    <p:sldId id="425" r:id="rId171"/>
    <p:sldId id="426" r:id="rId172"/>
    <p:sldId id="427" r:id="rId173"/>
    <p:sldId id="428" r:id="rId174"/>
    <p:sldId id="466" r:id="rId175"/>
    <p:sldId id="429" r:id="rId176"/>
    <p:sldId id="430" r:id="rId177"/>
    <p:sldId id="365" r:id="rId178"/>
    <p:sldId id="366" r:id="rId179"/>
    <p:sldId id="367" r:id="rId180"/>
    <p:sldId id="369" r:id="rId181"/>
    <p:sldId id="358" r:id="rId182"/>
  </p:sldIdLst>
  <p:sldSz cx="9144000" cy="6858000" type="screen4x3"/>
  <p:notesSz cx="6858000" cy="9144000"/>
  <p:defaultTextStyle>
    <a:defPPr>
      <a:defRPr lang="es-ES"/>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6047" autoAdjust="0"/>
    <p:restoredTop sz="90929"/>
  </p:normalViewPr>
  <p:slideViewPr>
    <p:cSldViewPr>
      <p:cViewPr varScale="1">
        <p:scale>
          <a:sx n="59" d="100"/>
          <a:sy n="59" d="100"/>
        </p:scale>
        <p:origin x="-1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064"/>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s-ES"/>
          </a:p>
        </p:txBody>
      </p:sp>
      <p:pic>
        <p:nvPicPr>
          <p:cNvPr id="5" name="Picture 3" descr="ANABNR2"/>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s-ES"/>
          </a:p>
        </p:txBody>
      </p:sp>
      <p:sp>
        <p:nvSpPr>
          <p:cNvPr id="321541" name="Rectangle 5"/>
          <p:cNvSpPr>
            <a:spLocks noGrp="1" noChangeArrowheads="1"/>
          </p:cNvSpPr>
          <p:nvPr>
            <p:ph type="ctrTitle"/>
          </p:nvPr>
        </p:nvSpPr>
        <p:spPr>
          <a:xfrm>
            <a:off x="1143000" y="1981200"/>
            <a:ext cx="7772400" cy="1143000"/>
          </a:xfrm>
        </p:spPr>
        <p:txBody>
          <a:bodyPr/>
          <a:lstStyle>
            <a:lvl1pPr>
              <a:defRPr/>
            </a:lvl1pPr>
          </a:lstStyle>
          <a:p>
            <a:r>
              <a:rPr lang="es-ES"/>
              <a:t>Haga clic para modificar el estilo de título del patrón</a:t>
            </a:r>
          </a:p>
        </p:txBody>
      </p:sp>
      <p:sp>
        <p:nvSpPr>
          <p:cNvPr id="321542"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s-ES"/>
              <a:t>Haga clic para modificar el estilo de subtítulo del patrón</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es-ES"/>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es-ES"/>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pPr>
              <a:defRPr/>
            </a:pPr>
            <a:fld id="{FE150FA3-F547-42A7-8D9E-22935745F07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133DA632-6DDA-4B15-AB46-019089ED139A}" type="slidenum">
              <a:rPr lang="es-ES"/>
              <a:pPr>
                <a:defRPr/>
              </a:pPr>
              <a:t>‹Nº›</a:t>
            </a:fld>
            <a:endParaRPr lang="es-E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96100" y="838200"/>
            <a:ext cx="1943100" cy="53784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838200"/>
            <a:ext cx="5676900" cy="5378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DD5708E6-85D5-4829-9A79-7492CD314CEE}" type="slidenum">
              <a:rPr lang="es-ES"/>
              <a:pPr>
                <a:defRPr/>
              </a:pPr>
              <a:t>‹Nº›</a:t>
            </a:fld>
            <a:endParaRPr lang="es-E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066800" y="8382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066800" y="210185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5029200" y="2101850"/>
            <a:ext cx="3810000" cy="4114800"/>
          </a:xfrm>
        </p:spPr>
        <p:txBody>
          <a:bodyPr/>
          <a:lstStyle/>
          <a:p>
            <a:pPr lvl="0"/>
            <a:endParaRPr lang="es-E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27F4BA18-9475-4617-BDB3-1755A2702E07}" type="slidenum">
              <a:rPr lang="es-ES"/>
              <a:pPr>
                <a:defRPr/>
              </a:pPr>
              <a:t>‹Nº›</a:t>
            </a:fld>
            <a:endParaRPr lang="es-E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C8465B77-A974-43FB-AA56-92FD3FCAC8D9}" type="slidenum">
              <a:rPr lang="es-ES"/>
              <a:pPr>
                <a:defRPr/>
              </a:pPr>
              <a:t>‹Nº›</a:t>
            </a:fld>
            <a:endParaRPr lang="es-E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2A009B3F-7EC7-48D5-A9B5-223BC9C2F5A7}" type="slidenum">
              <a:rPr lang="es-ES"/>
              <a:pPr>
                <a:defRPr/>
              </a:pPr>
              <a:t>‹Nº›</a:t>
            </a:fld>
            <a:endParaRPr lang="es-E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9F0CE170-3DF3-4BCE-A4BC-FFB2D2E006FA}" type="slidenum">
              <a:rPr lang="es-ES"/>
              <a:pPr>
                <a:defRPr/>
              </a:pPr>
              <a:t>‹Nº›</a:t>
            </a:fld>
            <a:endParaRPr lang="es-E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7"/>
          <p:cNvSpPr>
            <a:spLocks noGrp="1" noChangeArrowheads="1"/>
          </p:cNvSpPr>
          <p:nvPr>
            <p:ph type="dt" sz="half" idx="10"/>
          </p:nvPr>
        </p:nvSpPr>
        <p:spPr>
          <a:ln/>
        </p:spPr>
        <p:txBody>
          <a:bodyPr/>
          <a:lstStyle>
            <a:lvl1pPr>
              <a:defRPr/>
            </a:lvl1pPr>
          </a:lstStyle>
          <a:p>
            <a:pPr>
              <a:defRPr/>
            </a:pPr>
            <a:endParaRPr lang="es-ES"/>
          </a:p>
        </p:txBody>
      </p:sp>
      <p:sp>
        <p:nvSpPr>
          <p:cNvPr id="8" name="Rectangle 8"/>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C902233F-CE86-402A-A304-86440FCC64F8}" type="slidenum">
              <a:rPr lang="es-ES"/>
              <a:pPr>
                <a:defRPr/>
              </a:pPr>
              <a:t>‹Nº›</a:t>
            </a:fld>
            <a:endParaRPr lang="es-E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7"/>
          <p:cNvSpPr>
            <a:spLocks noGrp="1" noChangeArrowheads="1"/>
          </p:cNvSpPr>
          <p:nvPr>
            <p:ph type="dt" sz="half" idx="10"/>
          </p:nvPr>
        </p:nvSpPr>
        <p:spPr>
          <a:ln/>
        </p:spPr>
        <p:txBody>
          <a:bodyPr/>
          <a:lstStyle>
            <a:lvl1pPr>
              <a:defRPr/>
            </a:lvl1pPr>
          </a:lstStyle>
          <a:p>
            <a:pPr>
              <a:defRPr/>
            </a:pPr>
            <a:endParaRPr lang="es-ES"/>
          </a:p>
        </p:txBody>
      </p:sp>
      <p:sp>
        <p:nvSpPr>
          <p:cNvPr id="4" name="Rectangle 8"/>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9A3C5B8E-EA0E-4469-B365-FF0440F4A990}" type="slidenum">
              <a:rPr lang="es-ES"/>
              <a:pPr>
                <a:defRPr/>
              </a:pPr>
              <a:t>‹Nº›</a:t>
            </a:fld>
            <a:endParaRPr lang="es-E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
          </a:p>
        </p:txBody>
      </p:sp>
      <p:sp>
        <p:nvSpPr>
          <p:cNvPr id="3" name="Rectangle 8"/>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DA39BBF8-70A1-4C27-B301-542494097EE8}" type="slidenum">
              <a:rPr lang="es-ES"/>
              <a:pPr>
                <a:defRPr/>
              </a:pPr>
              <a:t>‹Nº›</a:t>
            </a:fld>
            <a:endParaRPr lang="es-E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0B14C827-E94E-4A8B-A102-BDA50503D585}" type="slidenum">
              <a:rPr lang="es-ES"/>
              <a:pPr>
                <a:defRPr/>
              </a:pPr>
              <a:t>‹Nº›</a:t>
            </a:fld>
            <a:endParaRPr lang="es-E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440A93EB-C97F-4356-A843-0BEDC8E57D7D}" type="slidenum">
              <a:rPr lang="es-ES"/>
              <a:pPr>
                <a:defRPr/>
              </a:pPr>
              <a:t>‹Nº›</a:t>
            </a:fld>
            <a:endParaRPr lang="es-E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es-ES"/>
          </a:p>
        </p:txBody>
      </p:sp>
      <p:sp>
        <p:nvSpPr>
          <p:cNvPr id="320515"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s-ES"/>
          </a:p>
        </p:txBody>
      </p:sp>
      <p:sp>
        <p:nvSpPr>
          <p:cNvPr id="320516" name="Rectangle 4" descr="Stationery"/>
          <p:cNvSpPr>
            <a:spLocks noChangeArrowheads="1"/>
          </p:cNvSpPr>
          <p:nvPr/>
        </p:nvSpPr>
        <p:spPr bwMode="auto">
          <a:xfrm>
            <a:off x="457200" y="0"/>
            <a:ext cx="1219200" cy="762000"/>
          </a:xfrm>
          <a:prstGeom prst="rect">
            <a:avLst/>
          </a:prstGeom>
          <a:blipFill dpi="0" rotWithShape="0">
            <a:blip r:embed="rId14"/>
            <a:srcRect/>
            <a:tile tx="0" ty="0" sx="100000" sy="100000" flip="none" algn="tl"/>
          </a:blipFill>
          <a:ln w="9525">
            <a:noFill/>
            <a:miter lim="800000"/>
            <a:headEnd/>
            <a:tailEnd/>
          </a:ln>
          <a:effectLst/>
        </p:spPr>
        <p:txBody>
          <a:bodyPr wrap="none" anchor="ctr"/>
          <a:lstStyle/>
          <a:p>
            <a:pPr algn="ctr">
              <a:defRPr/>
            </a:pPr>
            <a:endParaRPr lang="es-ES"/>
          </a:p>
        </p:txBody>
      </p:sp>
      <p:sp>
        <p:nvSpPr>
          <p:cNvPr id="320517" name="Rectangle 5" descr="Stationery"/>
          <p:cNvSpPr>
            <a:spLocks noChangeArrowheads="1"/>
          </p:cNvSpPr>
          <p:nvPr/>
        </p:nvSpPr>
        <p:spPr bwMode="auto">
          <a:xfrm>
            <a:off x="0" y="0"/>
            <a:ext cx="457200" cy="6858000"/>
          </a:xfrm>
          <a:prstGeom prst="rect">
            <a:avLst/>
          </a:prstGeom>
          <a:blipFill dpi="0" rotWithShape="0">
            <a:blip r:embed="rId14"/>
            <a:srcRect/>
            <a:tile tx="0" ty="0" sx="100000" sy="100000" flip="none" algn="tl"/>
          </a:blipFill>
          <a:ln w="9525">
            <a:noFill/>
            <a:miter lim="800000"/>
            <a:headEnd/>
            <a:tailEnd/>
          </a:ln>
          <a:effectLst/>
        </p:spPr>
        <p:txBody>
          <a:bodyPr wrap="none" anchor="ctr"/>
          <a:lstStyle/>
          <a:p>
            <a:pPr algn="ctr">
              <a:defRPr/>
            </a:pPr>
            <a:endParaRPr lang="es-ES"/>
          </a:p>
        </p:txBody>
      </p:sp>
      <p:sp>
        <p:nvSpPr>
          <p:cNvPr id="103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320519"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pPr>
              <a:defRPr/>
            </a:pPr>
            <a:endParaRPr lang="es-ES"/>
          </a:p>
        </p:txBody>
      </p:sp>
      <p:sp>
        <p:nvSpPr>
          <p:cNvPr id="320520"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pPr>
              <a:defRPr/>
            </a:pPr>
            <a:endParaRPr lang="es-ES"/>
          </a:p>
        </p:txBody>
      </p:sp>
      <p:pic>
        <p:nvPicPr>
          <p:cNvPr id="1033" name="Picture 9" descr="anabnr2"/>
          <p:cNvPicPr>
            <a:picLocks noChangeAspect="1" noChangeArrowheads="1"/>
          </p:cNvPicPr>
          <p:nvPr/>
        </p:nvPicPr>
        <p:blipFill>
          <a:blip r:embed="rId15"/>
          <a:srcRect/>
          <a:stretch>
            <a:fillRect/>
          </a:stretch>
        </p:blipFill>
        <p:spPr bwMode="auto">
          <a:xfrm>
            <a:off x="1228725" y="0"/>
            <a:ext cx="7915275" cy="754063"/>
          </a:xfrm>
          <a:prstGeom prst="rect">
            <a:avLst/>
          </a:prstGeom>
          <a:noFill/>
          <a:ln w="9525">
            <a:noFill/>
            <a:miter lim="800000"/>
            <a:headEnd/>
            <a:tailEnd/>
          </a:ln>
        </p:spPr>
      </p:pic>
      <p:sp>
        <p:nvSpPr>
          <p:cNvPr id="320522"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s-ES"/>
          </a:p>
        </p:txBody>
      </p:sp>
      <p:sp>
        <p:nvSpPr>
          <p:cNvPr id="320523"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a:solidFill>
                  <a:schemeClr val="tx2"/>
                </a:solidFill>
              </a:defRPr>
            </a:lvl1pPr>
          </a:lstStyle>
          <a:p>
            <a:pPr>
              <a:defRPr/>
            </a:pPr>
            <a:fld id="{09F96085-E3B3-452D-8674-340EBB53B1C5}" type="slidenum">
              <a:rPr lang="es-ES"/>
              <a:pPr>
                <a:defRPr/>
              </a:pPr>
              <a:t>‹Nº›</a:t>
            </a:fld>
            <a:endParaRPr lang="es-ES"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lt1" tx1="dk1" bg2="lt2" tx2="dk2" accent1="accent1" accent2="accent2" accent3="accent3" accent4="accent4" accent5="accent5" accent6="accent6" hlink="hlink" folHlink="folHlink"/>
  <p:sldLayoutIdLst>
    <p:sldLayoutId id="2147483691"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38200"/>
            <a:ext cx="7772400" cy="1143000"/>
          </a:xfrm>
        </p:spPr>
        <p:txBody>
          <a:bodyPr/>
          <a:lstStyle/>
          <a:p>
            <a:pPr eaLnBrk="1" hangingPunct="1"/>
            <a:r>
              <a:rPr lang="es-MX" smtClean="0"/>
              <a:t>    LA CELULA </a:t>
            </a:r>
            <a:endParaRPr lang="es-ES" smtClean="0"/>
          </a:p>
        </p:txBody>
      </p:sp>
      <p:sp>
        <p:nvSpPr>
          <p:cNvPr id="3075" name="Rectangle 3"/>
          <p:cNvSpPr>
            <a:spLocks noGrp="1" noChangeArrowheads="1"/>
          </p:cNvSpPr>
          <p:nvPr>
            <p:ph type="subTitle" idx="1"/>
          </p:nvPr>
        </p:nvSpPr>
        <p:spPr>
          <a:xfrm>
            <a:off x="1752600" y="2514600"/>
            <a:ext cx="6400800" cy="1752600"/>
          </a:xfrm>
        </p:spPr>
        <p:txBody>
          <a:bodyPr/>
          <a:lstStyle/>
          <a:p>
            <a:pPr eaLnBrk="1" hangingPunct="1"/>
            <a:r>
              <a:rPr lang="es-MX" smtClean="0"/>
              <a:t>ESTRUCTURA Y FUNCIONES</a:t>
            </a:r>
            <a:endParaRPr lang="es-E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MX" smtClean="0"/>
              <a:t>Continuación de profase</a:t>
            </a:r>
            <a:endParaRPr lang="es-ES" smtClean="0"/>
          </a:p>
        </p:txBody>
      </p:sp>
      <p:sp>
        <p:nvSpPr>
          <p:cNvPr id="12291" name="Rectangle 3"/>
          <p:cNvSpPr>
            <a:spLocks noGrp="1" noChangeArrowheads="1"/>
          </p:cNvSpPr>
          <p:nvPr>
            <p:ph type="body" sz="half" idx="1"/>
          </p:nvPr>
        </p:nvSpPr>
        <p:spPr>
          <a:xfrm>
            <a:off x="1066800" y="2101850"/>
            <a:ext cx="4648200" cy="4114800"/>
          </a:xfrm>
        </p:spPr>
        <p:txBody>
          <a:bodyPr/>
          <a:lstStyle/>
          <a:p>
            <a:pPr eaLnBrk="1" hangingPunct="1">
              <a:lnSpc>
                <a:spcPct val="90000"/>
              </a:lnSpc>
            </a:pPr>
            <a:r>
              <a:rPr lang="es-MX" sz="2800" smtClean="0"/>
              <a:t>El centríolo se divide en dos centríolos hijos cada uno de los cuales emigra a extremos opuestos de la célula</a:t>
            </a:r>
          </a:p>
          <a:p>
            <a:pPr eaLnBrk="1" hangingPunct="1">
              <a:lnSpc>
                <a:spcPct val="90000"/>
              </a:lnSpc>
            </a:pPr>
            <a:r>
              <a:rPr lang="es-MX" sz="2800" smtClean="0"/>
              <a:t>Desde cada centríolo se proyectan los áster y luego se forman los husos.</a:t>
            </a:r>
          </a:p>
          <a:p>
            <a:pPr eaLnBrk="1" hangingPunct="1">
              <a:lnSpc>
                <a:spcPct val="90000"/>
              </a:lnSpc>
            </a:pPr>
            <a:r>
              <a:rPr lang="es-MX" sz="2800" smtClean="0"/>
              <a:t>Se contraen los cromosomas</a:t>
            </a:r>
            <a:endParaRPr lang="es-ES" sz="280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3048000"/>
            <a:ext cx="5638800" cy="1143000"/>
          </a:xfrm>
        </p:spPr>
        <p:txBody>
          <a:bodyPr/>
          <a:lstStyle/>
          <a:p>
            <a:pPr eaLnBrk="1" hangingPunct="1"/>
            <a:r>
              <a:rPr lang="es-MX" b="1" smtClean="0"/>
              <a:t>SINTESIS DE COMPUESTOS ORGANICOS</a:t>
            </a:r>
            <a:endParaRPr lang="es-ES" b="1"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600200" y="685800"/>
            <a:ext cx="7239000" cy="838200"/>
          </a:xfrm>
        </p:spPr>
        <p:txBody>
          <a:bodyPr/>
          <a:lstStyle/>
          <a:p>
            <a:pPr eaLnBrk="1" hangingPunct="1"/>
            <a:r>
              <a:rPr lang="es-MX" b="1" smtClean="0"/>
              <a:t>CARBOHIDRATOS</a:t>
            </a:r>
            <a:endParaRPr lang="es-ES" b="1" smtClean="0"/>
          </a:p>
        </p:txBody>
      </p:sp>
      <p:sp>
        <p:nvSpPr>
          <p:cNvPr id="105475" name="Rectangle 3"/>
          <p:cNvSpPr>
            <a:spLocks noGrp="1" noChangeArrowheads="1"/>
          </p:cNvSpPr>
          <p:nvPr>
            <p:ph type="body" idx="1"/>
          </p:nvPr>
        </p:nvSpPr>
        <p:spPr>
          <a:xfrm>
            <a:off x="990600" y="1676400"/>
            <a:ext cx="7772400" cy="4648200"/>
          </a:xfrm>
        </p:spPr>
        <p:txBody>
          <a:bodyPr/>
          <a:lstStyle/>
          <a:p>
            <a:pPr eaLnBrk="1" hangingPunct="1">
              <a:buFont typeface="Wingdings" pitchFamily="2" charset="2"/>
              <a:buNone/>
            </a:pPr>
            <a:r>
              <a:rPr lang="es-MX" sz="3600" smtClean="0"/>
              <a:t>En las células vegetales se producen procesos enzimáticos especiales que favorecen las reacciones para formar primero disacáridos, como la </a:t>
            </a:r>
            <a:r>
              <a:rPr lang="es-MX" sz="3600" b="1" smtClean="0"/>
              <a:t>sacarosa </a:t>
            </a:r>
            <a:r>
              <a:rPr lang="es-MX" sz="3600" smtClean="0"/>
              <a:t>o azúcar común, que es la unión de una molécula de glucosa fosfarada con una de fructosa fosfarada. </a:t>
            </a:r>
            <a:endParaRPr lang="es-ES" sz="3600"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027"/>
          <p:cNvSpPr>
            <a:spLocks noGrp="1" noChangeArrowheads="1"/>
          </p:cNvSpPr>
          <p:nvPr>
            <p:ph type="body" idx="1"/>
          </p:nvPr>
        </p:nvSpPr>
        <p:spPr/>
        <p:txBody>
          <a:bodyPr/>
          <a:lstStyle/>
          <a:p>
            <a:pPr eaLnBrk="1" hangingPunct="1">
              <a:buFont typeface="Wingdings" pitchFamily="2" charset="2"/>
              <a:buNone/>
            </a:pPr>
            <a:r>
              <a:rPr lang="es-MX" sz="3600" smtClean="0"/>
              <a:t>Si se unen VARIAS moléculas de monosacáridos se forman los polisacáridos de los cuales el más importante es el </a:t>
            </a:r>
            <a:r>
              <a:rPr lang="es-MX" sz="3600" b="1" smtClean="0"/>
              <a:t>almidón</a:t>
            </a:r>
            <a:r>
              <a:rPr lang="es-MX" sz="3600" smtClean="0"/>
              <a:t>.</a:t>
            </a:r>
          </a:p>
          <a:p>
            <a:pPr eaLnBrk="1" hangingPunct="1"/>
            <a:endParaRPr lang="es-ES" smtClean="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s-MX" smtClean="0"/>
              <a:t>Síntesis de carbohidratos</a:t>
            </a:r>
            <a:endParaRPr lang="es-ES" smtClean="0"/>
          </a:p>
        </p:txBody>
      </p:sp>
      <p:sp>
        <p:nvSpPr>
          <p:cNvPr id="107523" name="Text Box 4"/>
          <p:cNvSpPr txBox="1">
            <a:spLocks noChangeArrowheads="1"/>
          </p:cNvSpPr>
          <p:nvPr/>
        </p:nvSpPr>
        <p:spPr bwMode="auto">
          <a:xfrm>
            <a:off x="457200" y="2209800"/>
            <a:ext cx="1905000" cy="1066800"/>
          </a:xfrm>
          <a:prstGeom prst="rect">
            <a:avLst/>
          </a:prstGeom>
          <a:noFill/>
          <a:ln w="9525">
            <a:noFill/>
            <a:miter lim="800000"/>
            <a:headEnd/>
            <a:tailEnd/>
          </a:ln>
        </p:spPr>
        <p:txBody>
          <a:bodyPr>
            <a:spAutoFit/>
          </a:bodyPr>
          <a:lstStyle/>
          <a:p>
            <a:pPr>
              <a:spcBef>
                <a:spcPct val="50000"/>
              </a:spcBef>
            </a:pPr>
            <a:r>
              <a:rPr kumimoji="0" lang="es-MX" sz="3200"/>
              <a:t>Glucosa fosfarada</a:t>
            </a:r>
            <a:endParaRPr kumimoji="0" lang="es-ES" sz="3200"/>
          </a:p>
        </p:txBody>
      </p:sp>
      <p:sp>
        <p:nvSpPr>
          <p:cNvPr id="107524" name="Text Box 5"/>
          <p:cNvSpPr txBox="1">
            <a:spLocks noChangeArrowheads="1"/>
          </p:cNvSpPr>
          <p:nvPr/>
        </p:nvSpPr>
        <p:spPr bwMode="auto">
          <a:xfrm>
            <a:off x="2514600" y="2286000"/>
            <a:ext cx="5334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07525" name="Text Box 6"/>
          <p:cNvSpPr txBox="1">
            <a:spLocks noChangeArrowheads="1"/>
          </p:cNvSpPr>
          <p:nvPr/>
        </p:nvSpPr>
        <p:spPr bwMode="auto">
          <a:xfrm>
            <a:off x="2971800" y="2133600"/>
            <a:ext cx="1905000" cy="1066800"/>
          </a:xfrm>
          <a:prstGeom prst="rect">
            <a:avLst/>
          </a:prstGeom>
          <a:noFill/>
          <a:ln w="9525">
            <a:noFill/>
            <a:miter lim="800000"/>
            <a:headEnd/>
            <a:tailEnd/>
          </a:ln>
        </p:spPr>
        <p:txBody>
          <a:bodyPr>
            <a:spAutoFit/>
          </a:bodyPr>
          <a:lstStyle/>
          <a:p>
            <a:pPr>
              <a:spcBef>
                <a:spcPct val="50000"/>
              </a:spcBef>
            </a:pPr>
            <a:r>
              <a:rPr kumimoji="0" lang="es-MX" sz="3200"/>
              <a:t>Fructosa fosfarada</a:t>
            </a:r>
            <a:endParaRPr kumimoji="0" lang="es-ES" sz="3200"/>
          </a:p>
        </p:txBody>
      </p:sp>
      <p:sp>
        <p:nvSpPr>
          <p:cNvPr id="107526" name="Text Box 7"/>
          <p:cNvSpPr txBox="1">
            <a:spLocks noChangeArrowheads="1"/>
          </p:cNvSpPr>
          <p:nvPr/>
        </p:nvSpPr>
        <p:spPr bwMode="auto">
          <a:xfrm>
            <a:off x="4876800" y="2286000"/>
            <a:ext cx="6096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07527" name="Text Box 8"/>
          <p:cNvSpPr txBox="1">
            <a:spLocks noChangeArrowheads="1"/>
          </p:cNvSpPr>
          <p:nvPr/>
        </p:nvSpPr>
        <p:spPr bwMode="auto">
          <a:xfrm>
            <a:off x="5562600" y="2286000"/>
            <a:ext cx="3200400" cy="1066800"/>
          </a:xfrm>
          <a:prstGeom prst="rect">
            <a:avLst/>
          </a:prstGeom>
          <a:noFill/>
          <a:ln w="9525">
            <a:noFill/>
            <a:miter lim="800000"/>
            <a:headEnd/>
            <a:tailEnd/>
          </a:ln>
        </p:spPr>
        <p:txBody>
          <a:bodyPr>
            <a:spAutoFit/>
          </a:bodyPr>
          <a:lstStyle/>
          <a:p>
            <a:pPr>
              <a:spcBef>
                <a:spcPct val="50000"/>
              </a:spcBef>
            </a:pPr>
            <a:r>
              <a:rPr kumimoji="0" lang="es-MX" sz="3200"/>
              <a:t>Sacarosa  o azúcar común</a:t>
            </a:r>
            <a:endParaRPr kumimoji="0" lang="es-ES" sz="3200"/>
          </a:p>
        </p:txBody>
      </p:sp>
      <p:sp>
        <p:nvSpPr>
          <p:cNvPr id="107528" name="Text Box 11"/>
          <p:cNvSpPr txBox="1">
            <a:spLocks noChangeArrowheads="1"/>
          </p:cNvSpPr>
          <p:nvPr/>
        </p:nvSpPr>
        <p:spPr bwMode="auto">
          <a:xfrm>
            <a:off x="609600" y="4267200"/>
            <a:ext cx="2514600" cy="579438"/>
          </a:xfrm>
          <a:prstGeom prst="rect">
            <a:avLst/>
          </a:prstGeom>
          <a:noFill/>
          <a:ln w="9525">
            <a:noFill/>
            <a:miter lim="800000"/>
            <a:headEnd/>
            <a:tailEnd/>
          </a:ln>
        </p:spPr>
        <p:txBody>
          <a:bodyPr>
            <a:spAutoFit/>
          </a:bodyPr>
          <a:lstStyle/>
          <a:p>
            <a:pPr>
              <a:spcBef>
                <a:spcPct val="50000"/>
              </a:spcBef>
            </a:pPr>
            <a:r>
              <a:rPr kumimoji="0" lang="es-MX" sz="3200"/>
              <a:t>Monosacárido</a:t>
            </a:r>
            <a:endParaRPr kumimoji="0" lang="es-ES" sz="3200"/>
          </a:p>
        </p:txBody>
      </p:sp>
      <p:sp>
        <p:nvSpPr>
          <p:cNvPr id="107529" name="Text Box 12"/>
          <p:cNvSpPr txBox="1">
            <a:spLocks noChangeArrowheads="1"/>
          </p:cNvSpPr>
          <p:nvPr/>
        </p:nvSpPr>
        <p:spPr bwMode="auto">
          <a:xfrm>
            <a:off x="4953000" y="4267200"/>
            <a:ext cx="2667000" cy="579438"/>
          </a:xfrm>
          <a:prstGeom prst="rect">
            <a:avLst/>
          </a:prstGeom>
          <a:noFill/>
          <a:ln w="9525">
            <a:noFill/>
            <a:miter lim="800000"/>
            <a:headEnd/>
            <a:tailEnd/>
          </a:ln>
        </p:spPr>
        <p:txBody>
          <a:bodyPr>
            <a:spAutoFit/>
          </a:bodyPr>
          <a:lstStyle/>
          <a:p>
            <a:pPr>
              <a:spcBef>
                <a:spcPct val="50000"/>
              </a:spcBef>
            </a:pPr>
            <a:r>
              <a:rPr kumimoji="0" lang="es-MX" sz="3200"/>
              <a:t>Monosacárido</a:t>
            </a:r>
            <a:endParaRPr kumimoji="0" lang="es-ES" sz="3200"/>
          </a:p>
        </p:txBody>
      </p:sp>
      <p:sp>
        <p:nvSpPr>
          <p:cNvPr id="107530" name="Text Box 13"/>
          <p:cNvSpPr txBox="1">
            <a:spLocks noChangeArrowheads="1"/>
          </p:cNvSpPr>
          <p:nvPr/>
        </p:nvSpPr>
        <p:spPr bwMode="auto">
          <a:xfrm>
            <a:off x="533400" y="5181600"/>
            <a:ext cx="2590800" cy="579438"/>
          </a:xfrm>
          <a:prstGeom prst="rect">
            <a:avLst/>
          </a:prstGeom>
          <a:noFill/>
          <a:ln w="9525">
            <a:noFill/>
            <a:miter lim="800000"/>
            <a:headEnd/>
            <a:tailEnd/>
          </a:ln>
        </p:spPr>
        <p:txBody>
          <a:bodyPr>
            <a:spAutoFit/>
          </a:bodyPr>
          <a:lstStyle/>
          <a:p>
            <a:pPr>
              <a:spcBef>
                <a:spcPct val="50000"/>
              </a:spcBef>
            </a:pPr>
            <a:r>
              <a:rPr kumimoji="0" lang="es-MX" sz="3200"/>
              <a:t>Monosacárido</a:t>
            </a:r>
            <a:endParaRPr kumimoji="0" lang="es-ES" sz="3200"/>
          </a:p>
        </p:txBody>
      </p:sp>
      <p:sp>
        <p:nvSpPr>
          <p:cNvPr id="107531" name="Text Box 16"/>
          <p:cNvSpPr txBox="1">
            <a:spLocks noChangeArrowheads="1"/>
          </p:cNvSpPr>
          <p:nvPr/>
        </p:nvSpPr>
        <p:spPr bwMode="auto">
          <a:xfrm>
            <a:off x="3124200" y="5181600"/>
            <a:ext cx="4572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07532" name="Text Box 17"/>
          <p:cNvSpPr txBox="1">
            <a:spLocks noChangeArrowheads="1"/>
          </p:cNvSpPr>
          <p:nvPr/>
        </p:nvSpPr>
        <p:spPr bwMode="auto">
          <a:xfrm>
            <a:off x="3733800" y="5105400"/>
            <a:ext cx="11430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07533" name="Text Box 18"/>
          <p:cNvSpPr txBox="1">
            <a:spLocks noChangeArrowheads="1"/>
          </p:cNvSpPr>
          <p:nvPr/>
        </p:nvSpPr>
        <p:spPr bwMode="auto">
          <a:xfrm>
            <a:off x="4953000" y="5181600"/>
            <a:ext cx="6096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07534" name="Text Box 19"/>
          <p:cNvSpPr txBox="1">
            <a:spLocks noChangeArrowheads="1"/>
          </p:cNvSpPr>
          <p:nvPr/>
        </p:nvSpPr>
        <p:spPr bwMode="auto">
          <a:xfrm>
            <a:off x="5791200" y="5029200"/>
            <a:ext cx="2743200" cy="1066800"/>
          </a:xfrm>
          <a:prstGeom prst="rect">
            <a:avLst/>
          </a:prstGeom>
          <a:noFill/>
          <a:ln w="9525">
            <a:noFill/>
            <a:miter lim="800000"/>
            <a:headEnd/>
            <a:tailEnd/>
          </a:ln>
        </p:spPr>
        <p:txBody>
          <a:bodyPr>
            <a:spAutoFit/>
          </a:bodyPr>
          <a:lstStyle/>
          <a:p>
            <a:pPr>
              <a:spcBef>
                <a:spcPct val="50000"/>
              </a:spcBef>
            </a:pPr>
            <a:r>
              <a:rPr kumimoji="0" lang="es-MX" sz="3200"/>
              <a:t>Polisacárido ej: Almidón</a:t>
            </a:r>
            <a:endParaRPr kumimoji="0" lang="es-ES" sz="3200"/>
          </a:p>
        </p:txBody>
      </p:sp>
      <p:sp>
        <p:nvSpPr>
          <p:cNvPr id="107535" name="Text Box 21"/>
          <p:cNvSpPr txBox="1">
            <a:spLocks noChangeArrowheads="1"/>
          </p:cNvSpPr>
          <p:nvPr/>
        </p:nvSpPr>
        <p:spPr bwMode="auto">
          <a:xfrm>
            <a:off x="3657600" y="4419600"/>
            <a:ext cx="609600" cy="579438"/>
          </a:xfrm>
          <a:prstGeom prst="rect">
            <a:avLst/>
          </a:prstGeom>
          <a:noFill/>
          <a:ln w="9525">
            <a:noFill/>
            <a:miter lim="800000"/>
            <a:headEnd/>
            <a:tailEnd/>
          </a:ln>
        </p:spPr>
        <p:txBody>
          <a:bodyPr>
            <a:spAutoFit/>
          </a:bodyPr>
          <a:lstStyle/>
          <a:p>
            <a:pPr>
              <a:spcBef>
                <a:spcPct val="50000"/>
              </a:spcBef>
            </a:pPr>
            <a:r>
              <a:rPr lang="es-MX" sz="3200"/>
              <a:t>+</a:t>
            </a:r>
            <a:endParaRPr lang="es-ES" sz="3200"/>
          </a:p>
        </p:txBody>
      </p:sp>
      <p:sp>
        <p:nvSpPr>
          <p:cNvPr id="107536" name="Text Box 22"/>
          <p:cNvSpPr txBox="1">
            <a:spLocks noChangeArrowheads="1"/>
          </p:cNvSpPr>
          <p:nvPr/>
        </p:nvSpPr>
        <p:spPr bwMode="auto">
          <a:xfrm>
            <a:off x="8001000" y="4267200"/>
            <a:ext cx="457200" cy="579438"/>
          </a:xfrm>
          <a:prstGeom prst="rect">
            <a:avLst/>
          </a:prstGeom>
          <a:noFill/>
          <a:ln w="9525">
            <a:noFill/>
            <a:miter lim="800000"/>
            <a:headEnd/>
            <a:tailEnd/>
          </a:ln>
        </p:spPr>
        <p:txBody>
          <a:bodyPr>
            <a:spAutoFit/>
          </a:bodyPr>
          <a:lstStyle/>
          <a:p>
            <a:pPr>
              <a:spcBef>
                <a:spcPct val="50000"/>
              </a:spcBef>
            </a:pPr>
            <a:r>
              <a:rPr lang="es-MX" sz="3200"/>
              <a:t>+</a:t>
            </a:r>
            <a:endParaRPr lang="es-ES" sz="32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048000" y="838200"/>
            <a:ext cx="3581400" cy="1143000"/>
          </a:xfrm>
        </p:spPr>
        <p:txBody>
          <a:bodyPr/>
          <a:lstStyle/>
          <a:p>
            <a:pPr eaLnBrk="1" hangingPunct="1"/>
            <a:r>
              <a:rPr lang="es-MX" smtClean="0"/>
              <a:t>LIPIDOS</a:t>
            </a:r>
            <a:endParaRPr lang="es-ES" smtClean="0"/>
          </a:p>
        </p:txBody>
      </p:sp>
      <p:sp>
        <p:nvSpPr>
          <p:cNvPr id="108547" name="Rectangle 3"/>
          <p:cNvSpPr>
            <a:spLocks noGrp="1" noChangeArrowheads="1"/>
          </p:cNvSpPr>
          <p:nvPr>
            <p:ph type="body" idx="1"/>
          </p:nvPr>
        </p:nvSpPr>
        <p:spPr>
          <a:xfrm>
            <a:off x="1066800" y="2362200"/>
            <a:ext cx="7772400" cy="3200400"/>
          </a:xfrm>
        </p:spPr>
        <p:txBody>
          <a:bodyPr/>
          <a:lstStyle/>
          <a:p>
            <a:pPr eaLnBrk="1" hangingPunct="1"/>
            <a:r>
              <a:rPr lang="es-MX" smtClean="0"/>
              <a:t>Están formadas por la unión de ácidos grasos como: palmítico, esteárico, oleico, linoleico, etc con glicerina.  Son ternarios, el O2 interviene en menor proporción que en los hidratos de carbono.</a:t>
            </a:r>
          </a:p>
          <a:p>
            <a:pPr eaLnBrk="1" hangingPunct="1">
              <a:buFont typeface="Wingdings" pitchFamily="2" charset="2"/>
              <a:buNone/>
            </a:pPr>
            <a:endParaRPr lang="es-ES"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body" idx="1"/>
          </p:nvPr>
        </p:nvSpPr>
        <p:spPr>
          <a:xfrm>
            <a:off x="762000" y="1600200"/>
            <a:ext cx="7772400" cy="4114800"/>
          </a:xfrm>
        </p:spPr>
        <p:txBody>
          <a:bodyPr/>
          <a:lstStyle/>
          <a:p>
            <a:pPr eaLnBrk="1" hangingPunct="1">
              <a:lnSpc>
                <a:spcPct val="90000"/>
              </a:lnSpc>
            </a:pPr>
            <a:r>
              <a:rPr lang="es-MX" smtClean="0"/>
              <a:t>Los ácidos grasos son formados por la célula gracias a los polisacáridos debido a procesos de oxidación, reducción, desdoblamientos o unión de los mismos.</a:t>
            </a:r>
          </a:p>
          <a:p>
            <a:pPr eaLnBrk="1" hangingPunct="1">
              <a:lnSpc>
                <a:spcPct val="90000"/>
              </a:lnSpc>
            </a:pPr>
            <a:r>
              <a:rPr lang="es-MX" smtClean="0"/>
              <a:t>La glicerina proviene de la glucosa por desmolisis.</a:t>
            </a:r>
          </a:p>
          <a:p>
            <a:pPr eaLnBrk="1" hangingPunct="1">
              <a:lnSpc>
                <a:spcPct val="90000"/>
              </a:lnSpc>
            </a:pPr>
            <a:r>
              <a:rPr lang="es-MX" smtClean="0"/>
              <a:t>Las grasas provienen de los hidratos de carbono</a:t>
            </a:r>
            <a:endParaRPr lang="es-ES"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s-MX" smtClean="0"/>
              <a:t>Síntesis de lípidos</a:t>
            </a:r>
            <a:endParaRPr lang="es-ES" smtClean="0"/>
          </a:p>
        </p:txBody>
      </p:sp>
      <p:sp>
        <p:nvSpPr>
          <p:cNvPr id="110595" name="Text Box 4"/>
          <p:cNvSpPr txBox="1">
            <a:spLocks noChangeArrowheads="1"/>
          </p:cNvSpPr>
          <p:nvPr/>
        </p:nvSpPr>
        <p:spPr bwMode="auto">
          <a:xfrm>
            <a:off x="457200" y="1828800"/>
            <a:ext cx="3429000" cy="457200"/>
          </a:xfrm>
          <a:prstGeom prst="rect">
            <a:avLst/>
          </a:prstGeom>
          <a:noFill/>
          <a:ln w="9525">
            <a:noFill/>
            <a:miter lim="800000"/>
            <a:headEnd/>
            <a:tailEnd/>
          </a:ln>
        </p:spPr>
        <p:txBody>
          <a:bodyPr>
            <a:spAutoFit/>
          </a:bodyPr>
          <a:lstStyle/>
          <a:p>
            <a:pPr>
              <a:spcBef>
                <a:spcPct val="50000"/>
              </a:spcBef>
            </a:pPr>
            <a:r>
              <a:rPr kumimoji="0" lang="es-MX"/>
              <a:t>Acidos grasos + Glicerina </a:t>
            </a:r>
            <a:endParaRPr kumimoji="0" lang="es-ES"/>
          </a:p>
        </p:txBody>
      </p:sp>
      <p:sp>
        <p:nvSpPr>
          <p:cNvPr id="110596" name="Line 5"/>
          <p:cNvSpPr>
            <a:spLocks noChangeShapeType="1"/>
          </p:cNvSpPr>
          <p:nvPr/>
        </p:nvSpPr>
        <p:spPr bwMode="auto">
          <a:xfrm>
            <a:off x="4419600" y="2057400"/>
            <a:ext cx="685800" cy="0"/>
          </a:xfrm>
          <a:prstGeom prst="line">
            <a:avLst/>
          </a:prstGeom>
          <a:noFill/>
          <a:ln w="9525">
            <a:solidFill>
              <a:schemeClr val="tx1"/>
            </a:solidFill>
            <a:round/>
            <a:headEnd/>
            <a:tailEnd type="triangle" w="med" len="med"/>
          </a:ln>
        </p:spPr>
        <p:txBody>
          <a:bodyPr wrap="none"/>
          <a:lstStyle/>
          <a:p>
            <a:endParaRPr lang="es-ES"/>
          </a:p>
        </p:txBody>
      </p:sp>
      <p:sp>
        <p:nvSpPr>
          <p:cNvPr id="110597" name="Text Box 6"/>
          <p:cNvSpPr txBox="1">
            <a:spLocks noChangeArrowheads="1"/>
          </p:cNvSpPr>
          <p:nvPr/>
        </p:nvSpPr>
        <p:spPr bwMode="auto">
          <a:xfrm>
            <a:off x="5486400" y="1752600"/>
            <a:ext cx="1219200" cy="1004888"/>
          </a:xfrm>
          <a:prstGeom prst="rect">
            <a:avLst/>
          </a:prstGeom>
          <a:noFill/>
          <a:ln w="9525">
            <a:noFill/>
            <a:miter lim="800000"/>
            <a:headEnd/>
            <a:tailEnd/>
          </a:ln>
        </p:spPr>
        <p:txBody>
          <a:bodyPr>
            <a:spAutoFit/>
          </a:bodyPr>
          <a:lstStyle/>
          <a:p>
            <a:pPr>
              <a:spcBef>
                <a:spcPct val="50000"/>
              </a:spcBef>
            </a:pPr>
            <a:r>
              <a:rPr kumimoji="0" lang="es-MX"/>
              <a:t>Lípidos</a:t>
            </a:r>
          </a:p>
          <a:p>
            <a:pPr>
              <a:spcBef>
                <a:spcPct val="50000"/>
              </a:spcBef>
            </a:pPr>
            <a:r>
              <a:rPr kumimoji="0" lang="es-MX"/>
              <a:t>(grasas)</a:t>
            </a:r>
            <a:endParaRPr kumimoji="0" lang="es-ES"/>
          </a:p>
        </p:txBody>
      </p:sp>
      <p:sp>
        <p:nvSpPr>
          <p:cNvPr id="110598" name="Text Box 7"/>
          <p:cNvSpPr txBox="1">
            <a:spLocks noChangeArrowheads="1"/>
          </p:cNvSpPr>
          <p:nvPr/>
        </p:nvSpPr>
        <p:spPr bwMode="auto">
          <a:xfrm>
            <a:off x="609600" y="3505200"/>
            <a:ext cx="1905000" cy="457200"/>
          </a:xfrm>
          <a:prstGeom prst="rect">
            <a:avLst/>
          </a:prstGeom>
          <a:noFill/>
          <a:ln w="9525">
            <a:noFill/>
            <a:miter lim="800000"/>
            <a:headEnd/>
            <a:tailEnd/>
          </a:ln>
        </p:spPr>
        <p:txBody>
          <a:bodyPr>
            <a:spAutoFit/>
          </a:bodyPr>
          <a:lstStyle/>
          <a:p>
            <a:pPr>
              <a:spcBef>
                <a:spcPct val="50000"/>
              </a:spcBef>
            </a:pPr>
            <a:r>
              <a:rPr kumimoji="0" lang="es-MX"/>
              <a:t>Polisacáridos</a:t>
            </a:r>
            <a:endParaRPr kumimoji="0" lang="es-ES"/>
          </a:p>
        </p:txBody>
      </p:sp>
      <p:sp>
        <p:nvSpPr>
          <p:cNvPr id="110599" name="Line 8"/>
          <p:cNvSpPr>
            <a:spLocks noChangeShapeType="1"/>
          </p:cNvSpPr>
          <p:nvPr/>
        </p:nvSpPr>
        <p:spPr bwMode="auto">
          <a:xfrm>
            <a:off x="3048000" y="3810000"/>
            <a:ext cx="2667000" cy="0"/>
          </a:xfrm>
          <a:prstGeom prst="line">
            <a:avLst/>
          </a:prstGeom>
          <a:noFill/>
          <a:ln w="9525">
            <a:solidFill>
              <a:schemeClr val="tx1"/>
            </a:solidFill>
            <a:round/>
            <a:headEnd/>
            <a:tailEnd type="triangle" w="med" len="med"/>
          </a:ln>
        </p:spPr>
        <p:txBody>
          <a:bodyPr wrap="none"/>
          <a:lstStyle/>
          <a:p>
            <a:endParaRPr lang="es-ES"/>
          </a:p>
        </p:txBody>
      </p:sp>
      <p:sp>
        <p:nvSpPr>
          <p:cNvPr id="110600" name="Text Box 9"/>
          <p:cNvSpPr txBox="1">
            <a:spLocks noChangeArrowheads="1"/>
          </p:cNvSpPr>
          <p:nvPr/>
        </p:nvSpPr>
        <p:spPr bwMode="auto">
          <a:xfrm>
            <a:off x="2971800" y="3352800"/>
            <a:ext cx="3048000" cy="457200"/>
          </a:xfrm>
          <a:prstGeom prst="rect">
            <a:avLst/>
          </a:prstGeom>
          <a:noFill/>
          <a:ln w="9525">
            <a:noFill/>
            <a:miter lim="800000"/>
            <a:headEnd/>
            <a:tailEnd/>
          </a:ln>
        </p:spPr>
        <p:txBody>
          <a:bodyPr>
            <a:spAutoFit/>
          </a:bodyPr>
          <a:lstStyle/>
          <a:p>
            <a:pPr>
              <a:spcBef>
                <a:spcPct val="50000"/>
              </a:spcBef>
            </a:pPr>
            <a:r>
              <a:rPr kumimoji="0" lang="es-MX"/>
              <a:t>Oxidación-reducción</a:t>
            </a:r>
            <a:endParaRPr kumimoji="0" lang="es-ES"/>
          </a:p>
        </p:txBody>
      </p:sp>
      <p:sp>
        <p:nvSpPr>
          <p:cNvPr id="110601" name="Text Box 10"/>
          <p:cNvSpPr txBox="1">
            <a:spLocks noChangeArrowheads="1"/>
          </p:cNvSpPr>
          <p:nvPr/>
        </p:nvSpPr>
        <p:spPr bwMode="auto">
          <a:xfrm>
            <a:off x="2971800" y="3810000"/>
            <a:ext cx="3048000" cy="457200"/>
          </a:xfrm>
          <a:prstGeom prst="rect">
            <a:avLst/>
          </a:prstGeom>
          <a:noFill/>
          <a:ln w="9525">
            <a:noFill/>
            <a:miter lim="800000"/>
            <a:headEnd/>
            <a:tailEnd/>
          </a:ln>
        </p:spPr>
        <p:txBody>
          <a:bodyPr>
            <a:spAutoFit/>
          </a:bodyPr>
          <a:lstStyle/>
          <a:p>
            <a:pPr>
              <a:spcBef>
                <a:spcPct val="50000"/>
              </a:spcBef>
            </a:pPr>
            <a:r>
              <a:rPr kumimoji="0" lang="es-MX"/>
              <a:t>Desdoblamiento-unión</a:t>
            </a:r>
            <a:endParaRPr kumimoji="0" lang="es-ES"/>
          </a:p>
        </p:txBody>
      </p:sp>
      <p:sp>
        <p:nvSpPr>
          <p:cNvPr id="110602" name="Text Box 11"/>
          <p:cNvSpPr txBox="1">
            <a:spLocks noChangeArrowheads="1"/>
          </p:cNvSpPr>
          <p:nvPr/>
        </p:nvSpPr>
        <p:spPr bwMode="auto">
          <a:xfrm>
            <a:off x="6324600" y="3581400"/>
            <a:ext cx="2209800" cy="457200"/>
          </a:xfrm>
          <a:prstGeom prst="rect">
            <a:avLst/>
          </a:prstGeom>
          <a:noFill/>
          <a:ln w="9525">
            <a:noFill/>
            <a:miter lim="800000"/>
            <a:headEnd/>
            <a:tailEnd/>
          </a:ln>
        </p:spPr>
        <p:txBody>
          <a:bodyPr>
            <a:spAutoFit/>
          </a:bodyPr>
          <a:lstStyle/>
          <a:p>
            <a:pPr>
              <a:spcBef>
                <a:spcPct val="50000"/>
              </a:spcBef>
            </a:pPr>
            <a:r>
              <a:rPr kumimoji="0" lang="es-MX"/>
              <a:t>Acidos grasos</a:t>
            </a:r>
            <a:endParaRPr kumimoji="0" lang="es-ES"/>
          </a:p>
        </p:txBody>
      </p:sp>
      <p:sp>
        <p:nvSpPr>
          <p:cNvPr id="110603" name="Text Box 12"/>
          <p:cNvSpPr txBox="1">
            <a:spLocks noChangeArrowheads="1"/>
          </p:cNvSpPr>
          <p:nvPr/>
        </p:nvSpPr>
        <p:spPr bwMode="auto">
          <a:xfrm>
            <a:off x="762000" y="4800600"/>
            <a:ext cx="1371600" cy="457200"/>
          </a:xfrm>
          <a:prstGeom prst="rect">
            <a:avLst/>
          </a:prstGeom>
          <a:noFill/>
          <a:ln w="9525">
            <a:noFill/>
            <a:miter lim="800000"/>
            <a:headEnd/>
            <a:tailEnd/>
          </a:ln>
        </p:spPr>
        <p:txBody>
          <a:bodyPr>
            <a:spAutoFit/>
          </a:bodyPr>
          <a:lstStyle/>
          <a:p>
            <a:pPr>
              <a:spcBef>
                <a:spcPct val="50000"/>
              </a:spcBef>
            </a:pPr>
            <a:r>
              <a:rPr kumimoji="0" lang="es-MX"/>
              <a:t>Glucosa</a:t>
            </a:r>
            <a:endParaRPr kumimoji="0" lang="es-ES"/>
          </a:p>
        </p:txBody>
      </p:sp>
      <p:sp>
        <p:nvSpPr>
          <p:cNvPr id="110604" name="Line 13"/>
          <p:cNvSpPr>
            <a:spLocks noChangeShapeType="1"/>
          </p:cNvSpPr>
          <p:nvPr/>
        </p:nvSpPr>
        <p:spPr bwMode="auto">
          <a:xfrm>
            <a:off x="3124200" y="5105400"/>
            <a:ext cx="2590800" cy="0"/>
          </a:xfrm>
          <a:prstGeom prst="line">
            <a:avLst/>
          </a:prstGeom>
          <a:noFill/>
          <a:ln w="9525">
            <a:solidFill>
              <a:schemeClr val="tx1"/>
            </a:solidFill>
            <a:round/>
            <a:headEnd/>
            <a:tailEnd type="triangle" w="med" len="med"/>
          </a:ln>
        </p:spPr>
        <p:txBody>
          <a:bodyPr wrap="none"/>
          <a:lstStyle/>
          <a:p>
            <a:endParaRPr lang="es-ES"/>
          </a:p>
        </p:txBody>
      </p:sp>
      <p:sp>
        <p:nvSpPr>
          <p:cNvPr id="110605" name="Text Box 14"/>
          <p:cNvSpPr txBox="1">
            <a:spLocks noChangeArrowheads="1"/>
          </p:cNvSpPr>
          <p:nvPr/>
        </p:nvSpPr>
        <p:spPr bwMode="auto">
          <a:xfrm>
            <a:off x="3276600" y="4648200"/>
            <a:ext cx="1905000" cy="457200"/>
          </a:xfrm>
          <a:prstGeom prst="rect">
            <a:avLst/>
          </a:prstGeom>
          <a:noFill/>
          <a:ln w="9525">
            <a:noFill/>
            <a:miter lim="800000"/>
            <a:headEnd/>
            <a:tailEnd/>
          </a:ln>
        </p:spPr>
        <p:txBody>
          <a:bodyPr>
            <a:spAutoFit/>
          </a:bodyPr>
          <a:lstStyle/>
          <a:p>
            <a:pPr>
              <a:spcBef>
                <a:spcPct val="50000"/>
              </a:spcBef>
            </a:pPr>
            <a:r>
              <a:rPr kumimoji="0" lang="es-MX"/>
              <a:t>Desmolisis</a:t>
            </a:r>
            <a:endParaRPr kumimoji="0" lang="es-ES"/>
          </a:p>
        </p:txBody>
      </p:sp>
      <p:sp>
        <p:nvSpPr>
          <p:cNvPr id="110606" name="Text Box 15"/>
          <p:cNvSpPr txBox="1">
            <a:spLocks noChangeArrowheads="1"/>
          </p:cNvSpPr>
          <p:nvPr/>
        </p:nvSpPr>
        <p:spPr bwMode="auto">
          <a:xfrm>
            <a:off x="6172200" y="4724400"/>
            <a:ext cx="1524000" cy="457200"/>
          </a:xfrm>
          <a:prstGeom prst="rect">
            <a:avLst/>
          </a:prstGeom>
          <a:noFill/>
          <a:ln w="9525">
            <a:noFill/>
            <a:miter lim="800000"/>
            <a:headEnd/>
            <a:tailEnd/>
          </a:ln>
        </p:spPr>
        <p:txBody>
          <a:bodyPr>
            <a:spAutoFit/>
          </a:bodyPr>
          <a:lstStyle/>
          <a:p>
            <a:pPr>
              <a:spcBef>
                <a:spcPct val="50000"/>
              </a:spcBef>
            </a:pPr>
            <a:r>
              <a:rPr kumimoji="0" lang="es-MX"/>
              <a:t>Glicerina</a:t>
            </a:r>
            <a:endParaRPr kumimoji="0" lang="es-ES"/>
          </a:p>
        </p:txBody>
      </p:sp>
      <p:sp>
        <p:nvSpPr>
          <p:cNvPr id="110607" name="Rectangle 16"/>
          <p:cNvSpPr>
            <a:spLocks noChangeArrowheads="1"/>
          </p:cNvSpPr>
          <p:nvPr/>
        </p:nvSpPr>
        <p:spPr bwMode="auto">
          <a:xfrm>
            <a:off x="1371600" y="5715000"/>
            <a:ext cx="7086600" cy="457200"/>
          </a:xfrm>
          <a:prstGeom prst="rect">
            <a:avLst/>
          </a:prstGeom>
          <a:solidFill>
            <a:schemeClr val="bg2"/>
          </a:solidFill>
          <a:ln w="9525">
            <a:solidFill>
              <a:schemeClr val="tx1"/>
            </a:solidFill>
            <a:miter lim="800000"/>
            <a:headEnd/>
            <a:tailEnd/>
          </a:ln>
        </p:spPr>
        <p:txBody>
          <a:bodyPr wrap="none" anchor="ctr"/>
          <a:lstStyle/>
          <a:p>
            <a:pPr algn="ctr"/>
            <a:r>
              <a:rPr kumimoji="0" lang="es-MX" sz="2800"/>
              <a:t>Las grasas provienen de los hidratos de carbono</a:t>
            </a:r>
            <a:endParaRPr kumimoji="0" lang="es-ES" sz="28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819400" y="914400"/>
            <a:ext cx="5334000" cy="838200"/>
          </a:xfrm>
        </p:spPr>
        <p:txBody>
          <a:bodyPr/>
          <a:lstStyle/>
          <a:p>
            <a:pPr eaLnBrk="1" hangingPunct="1"/>
            <a:r>
              <a:rPr lang="es-MX" smtClean="0"/>
              <a:t>PROTEINAS</a:t>
            </a:r>
            <a:endParaRPr lang="es-ES" smtClean="0"/>
          </a:p>
        </p:txBody>
      </p:sp>
      <p:sp>
        <p:nvSpPr>
          <p:cNvPr id="111619" name="Rectangle 3"/>
          <p:cNvSpPr>
            <a:spLocks noGrp="1" noChangeArrowheads="1"/>
          </p:cNvSpPr>
          <p:nvPr>
            <p:ph type="body" idx="1"/>
          </p:nvPr>
        </p:nvSpPr>
        <p:spPr>
          <a:xfrm>
            <a:off x="1371600" y="2057400"/>
            <a:ext cx="6400800" cy="4191000"/>
          </a:xfrm>
        </p:spPr>
        <p:txBody>
          <a:bodyPr/>
          <a:lstStyle/>
          <a:p>
            <a:pPr eaLnBrk="1" hangingPunct="1"/>
            <a:r>
              <a:rPr lang="es-MX" smtClean="0"/>
              <a:t>Son cuaternarios: COHN.</a:t>
            </a:r>
          </a:p>
          <a:p>
            <a:pPr eaLnBrk="1" hangingPunct="1"/>
            <a:r>
              <a:rPr lang="es-MX" smtClean="0"/>
              <a:t>Las bacterias fijadoras de nitrogeno, transforman el N2 atmosférico en amoníaco (NH3) que al oxidarse (dentro de un vegetal) se transforma en hidroxilamina.</a:t>
            </a:r>
          </a:p>
          <a:p>
            <a:pPr eaLnBrk="1" hangingPunct="1">
              <a:buFont typeface="Wingdings" pitchFamily="2" charset="2"/>
              <a:buNone/>
            </a:pPr>
            <a:endParaRPr lang="es-ES"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1"/>
          </p:nvPr>
        </p:nvSpPr>
        <p:spPr>
          <a:xfrm>
            <a:off x="1066800" y="1600200"/>
            <a:ext cx="7772400" cy="4616450"/>
          </a:xfrm>
        </p:spPr>
        <p:txBody>
          <a:bodyPr/>
          <a:lstStyle/>
          <a:p>
            <a:pPr eaLnBrk="1" hangingPunct="1"/>
            <a:r>
              <a:rPr lang="es-MX" smtClean="0"/>
              <a:t>Las bacterias amoniacales descomponen los desechos orgánicos de animales y vegetales que contengan proteínas, los reducen hasta amoníaco (NH3).</a:t>
            </a:r>
          </a:p>
          <a:p>
            <a:pPr eaLnBrk="1" hangingPunct="1"/>
            <a:r>
              <a:rPr lang="es-MX" smtClean="0"/>
              <a:t> La planta se sirve del N que obtiene de sales inorgánicas y amoniacales que absorbe por sus raíces. </a:t>
            </a:r>
          </a:p>
          <a:p>
            <a:pPr eaLnBrk="1" hangingPunct="1"/>
            <a:endParaRPr lang="es-MX" smtClean="0"/>
          </a:p>
          <a:p>
            <a:pPr eaLnBrk="1" hangingPunct="1"/>
            <a:endParaRPr lang="es-ES"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762000" y="1676400"/>
            <a:ext cx="7772400" cy="4114800"/>
          </a:xfrm>
        </p:spPr>
        <p:txBody>
          <a:bodyPr/>
          <a:lstStyle/>
          <a:p>
            <a:pPr eaLnBrk="1" hangingPunct="1"/>
            <a:r>
              <a:rPr lang="es-MX" smtClean="0"/>
              <a:t>La planta forma la hidroxilamina debido a reducciones sucesivas de los nitratos a nitritos y éstos a amoníaco, que oxidándolo lo transformará en hidroxilamina. </a:t>
            </a:r>
          </a:p>
          <a:p>
            <a:pPr eaLnBrk="1" hangingPunct="1"/>
            <a:r>
              <a:rPr lang="es-MX" smtClean="0"/>
              <a:t>Hidroxilamina (NH2OH) + acidos orgánicos            aminoácidos</a:t>
            </a:r>
          </a:p>
          <a:p>
            <a:pPr eaLnBrk="1" hangingPunct="1"/>
            <a:endParaRPr lang="es-ES" smtClean="0"/>
          </a:p>
        </p:txBody>
      </p:sp>
      <p:sp>
        <p:nvSpPr>
          <p:cNvPr id="113667" name="Line 4"/>
          <p:cNvSpPr>
            <a:spLocks noChangeShapeType="1"/>
          </p:cNvSpPr>
          <p:nvPr/>
        </p:nvSpPr>
        <p:spPr bwMode="auto">
          <a:xfrm>
            <a:off x="3124200" y="4572000"/>
            <a:ext cx="914400" cy="0"/>
          </a:xfrm>
          <a:prstGeom prst="line">
            <a:avLst/>
          </a:prstGeom>
          <a:noFill/>
          <a:ln w="38100">
            <a:solidFill>
              <a:schemeClr val="tx1"/>
            </a:solidFill>
            <a:miter lim="800000"/>
            <a:headEnd/>
            <a:tailEnd type="triangle" w="med" len="med"/>
          </a:ln>
        </p:spPr>
        <p:txBody>
          <a:bodyPr wrap="none"/>
          <a:lstStyle/>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MX" smtClean="0"/>
              <a:t>METAFASE</a:t>
            </a:r>
            <a:endParaRPr lang="es-ES" smtClean="0"/>
          </a:p>
        </p:txBody>
      </p:sp>
      <p:sp>
        <p:nvSpPr>
          <p:cNvPr id="13315" name="Rectangle 3"/>
          <p:cNvSpPr>
            <a:spLocks noGrp="1" noChangeArrowheads="1"/>
          </p:cNvSpPr>
          <p:nvPr>
            <p:ph type="body" sz="half" idx="1"/>
          </p:nvPr>
        </p:nvSpPr>
        <p:spPr>
          <a:xfrm>
            <a:off x="1066800" y="2101850"/>
            <a:ext cx="5715000" cy="4114800"/>
          </a:xfrm>
        </p:spPr>
        <p:txBody>
          <a:bodyPr/>
          <a:lstStyle/>
          <a:p>
            <a:pPr eaLnBrk="1" hangingPunct="1"/>
            <a:r>
              <a:rPr lang="es-MX" sz="2800" smtClean="0"/>
              <a:t>Desaparece la membrana nuclear </a:t>
            </a:r>
          </a:p>
          <a:p>
            <a:pPr eaLnBrk="1" hangingPunct="1"/>
            <a:r>
              <a:rPr lang="es-MX" sz="2800" smtClean="0"/>
              <a:t>Los cromosomas se disponen alineados en el plano ecuatorial del huso</a:t>
            </a:r>
          </a:p>
          <a:p>
            <a:pPr eaLnBrk="1" hangingPunct="1"/>
            <a:r>
              <a:rPr lang="es-MX" sz="2800" smtClean="0"/>
              <a:t>Se divide el centrómero y los dos cromátides se separan en dos cromosomas hijos</a:t>
            </a:r>
          </a:p>
          <a:p>
            <a:pPr eaLnBrk="1" hangingPunct="1"/>
            <a:r>
              <a:rPr lang="es-MX" sz="2800" smtClean="0"/>
              <a:t>Dura 2 a 6 minutos</a:t>
            </a:r>
          </a:p>
          <a:p>
            <a:pPr eaLnBrk="1" hangingPunct="1">
              <a:buFont typeface="Wingdings" pitchFamily="2" charset="2"/>
              <a:buNone/>
            </a:pPr>
            <a:endParaRPr lang="es-ES" sz="280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276600" y="228600"/>
            <a:ext cx="2971800" cy="1143000"/>
          </a:xfrm>
        </p:spPr>
        <p:txBody>
          <a:bodyPr/>
          <a:lstStyle/>
          <a:p>
            <a:pPr eaLnBrk="1" hangingPunct="1"/>
            <a:r>
              <a:rPr lang="es-MX" smtClean="0"/>
              <a:t>Proteínas</a:t>
            </a:r>
            <a:endParaRPr lang="es-ES" smtClean="0"/>
          </a:p>
        </p:txBody>
      </p:sp>
      <p:sp>
        <p:nvSpPr>
          <p:cNvPr id="114691" name="Text Box 4"/>
          <p:cNvSpPr txBox="1">
            <a:spLocks noChangeArrowheads="1"/>
          </p:cNvSpPr>
          <p:nvPr/>
        </p:nvSpPr>
        <p:spPr bwMode="auto">
          <a:xfrm>
            <a:off x="3429000" y="1676400"/>
            <a:ext cx="2362200" cy="579438"/>
          </a:xfrm>
          <a:prstGeom prst="rect">
            <a:avLst/>
          </a:prstGeom>
          <a:noFill/>
          <a:ln w="9525">
            <a:noFill/>
            <a:miter lim="800000"/>
            <a:headEnd/>
            <a:tailEnd/>
          </a:ln>
        </p:spPr>
        <p:txBody>
          <a:bodyPr>
            <a:spAutoFit/>
          </a:bodyPr>
          <a:lstStyle/>
          <a:p>
            <a:pPr>
              <a:spcBef>
                <a:spcPct val="50000"/>
              </a:spcBef>
            </a:pPr>
            <a:r>
              <a:rPr kumimoji="0" lang="es-MX" sz="3200"/>
              <a:t>Ac.orgánico</a:t>
            </a:r>
            <a:endParaRPr kumimoji="0" lang="es-ES" sz="3200"/>
          </a:p>
        </p:txBody>
      </p:sp>
      <p:sp>
        <p:nvSpPr>
          <p:cNvPr id="114692" name="Text Box 5"/>
          <p:cNvSpPr txBox="1">
            <a:spLocks noChangeArrowheads="1"/>
          </p:cNvSpPr>
          <p:nvPr/>
        </p:nvSpPr>
        <p:spPr bwMode="auto">
          <a:xfrm>
            <a:off x="4267200" y="2667000"/>
            <a:ext cx="9144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14693" name="Text Box 6"/>
          <p:cNvSpPr txBox="1">
            <a:spLocks noChangeArrowheads="1"/>
          </p:cNvSpPr>
          <p:nvPr/>
        </p:nvSpPr>
        <p:spPr bwMode="auto">
          <a:xfrm>
            <a:off x="3352800" y="3352800"/>
            <a:ext cx="2667000" cy="579438"/>
          </a:xfrm>
          <a:prstGeom prst="rect">
            <a:avLst/>
          </a:prstGeom>
          <a:noFill/>
          <a:ln w="9525">
            <a:noFill/>
            <a:miter lim="800000"/>
            <a:headEnd/>
            <a:tailEnd/>
          </a:ln>
        </p:spPr>
        <p:txBody>
          <a:bodyPr>
            <a:spAutoFit/>
          </a:bodyPr>
          <a:lstStyle/>
          <a:p>
            <a:pPr>
              <a:spcBef>
                <a:spcPct val="50000"/>
              </a:spcBef>
            </a:pPr>
            <a:r>
              <a:rPr kumimoji="0" lang="es-MX" sz="3200"/>
              <a:t>Hidroxilamina</a:t>
            </a:r>
            <a:endParaRPr kumimoji="0" lang="es-ES" sz="3200"/>
          </a:p>
        </p:txBody>
      </p:sp>
      <p:sp>
        <p:nvSpPr>
          <p:cNvPr id="114694" name="Line 7"/>
          <p:cNvSpPr>
            <a:spLocks noChangeShapeType="1"/>
          </p:cNvSpPr>
          <p:nvPr/>
        </p:nvSpPr>
        <p:spPr bwMode="auto">
          <a:xfrm flipH="1">
            <a:off x="4495800" y="4038600"/>
            <a:ext cx="0" cy="838200"/>
          </a:xfrm>
          <a:prstGeom prst="line">
            <a:avLst/>
          </a:prstGeom>
          <a:noFill/>
          <a:ln w="9525">
            <a:solidFill>
              <a:schemeClr val="tx1"/>
            </a:solidFill>
            <a:round/>
            <a:headEnd/>
            <a:tailEnd type="triangle" w="med" len="med"/>
          </a:ln>
        </p:spPr>
        <p:txBody>
          <a:bodyPr wrap="none"/>
          <a:lstStyle/>
          <a:p>
            <a:endParaRPr lang="es-ES"/>
          </a:p>
        </p:txBody>
      </p:sp>
      <p:sp>
        <p:nvSpPr>
          <p:cNvPr id="114695" name="Text Box 8"/>
          <p:cNvSpPr txBox="1">
            <a:spLocks noChangeArrowheads="1"/>
          </p:cNvSpPr>
          <p:nvPr/>
        </p:nvSpPr>
        <p:spPr bwMode="auto">
          <a:xfrm>
            <a:off x="3429000" y="4876800"/>
            <a:ext cx="2590800" cy="579438"/>
          </a:xfrm>
          <a:prstGeom prst="rect">
            <a:avLst/>
          </a:prstGeom>
          <a:noFill/>
          <a:ln w="9525">
            <a:noFill/>
            <a:miter lim="800000"/>
            <a:headEnd/>
            <a:tailEnd/>
          </a:ln>
        </p:spPr>
        <p:txBody>
          <a:bodyPr>
            <a:spAutoFit/>
          </a:bodyPr>
          <a:lstStyle/>
          <a:p>
            <a:pPr>
              <a:spcBef>
                <a:spcPct val="50000"/>
              </a:spcBef>
            </a:pPr>
            <a:r>
              <a:rPr kumimoji="0" lang="es-MX" sz="3200"/>
              <a:t>Aminoácidos</a:t>
            </a:r>
            <a:endParaRPr kumimoji="0" lang="es-ES" sz="32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1"/>
          </p:nvPr>
        </p:nvSpPr>
        <p:spPr>
          <a:xfrm>
            <a:off x="1295400" y="1752600"/>
            <a:ext cx="6324600" cy="3657600"/>
          </a:xfrm>
        </p:spPr>
        <p:txBody>
          <a:bodyPr/>
          <a:lstStyle/>
          <a:p>
            <a:pPr eaLnBrk="1" hangingPunct="1">
              <a:buFont typeface="Wingdings" pitchFamily="2" charset="2"/>
              <a:buNone/>
            </a:pPr>
            <a:r>
              <a:rPr lang="es-MX" smtClean="0"/>
              <a:t>Constituído el aminoácido, varias reacciones enzimáticas entran a formar las proteínas y son específicas para la especie e incluso para cada planta.</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1"/>
          </p:nvPr>
        </p:nvSpPr>
        <p:spPr>
          <a:xfrm>
            <a:off x="990600" y="1600200"/>
            <a:ext cx="7467600" cy="4114800"/>
          </a:xfrm>
        </p:spPr>
        <p:txBody>
          <a:bodyPr/>
          <a:lstStyle/>
          <a:p>
            <a:pPr eaLnBrk="1" hangingPunct="1">
              <a:buFont typeface="Wingdings" pitchFamily="2" charset="2"/>
              <a:buNone/>
            </a:pPr>
            <a:r>
              <a:rPr lang="es-MX" smtClean="0"/>
              <a:t>En los animales se sintetizan pocos aminoácidos.Los necesarios para elaborar sus proteínas específicas provienen de los ingeridos. Al ingerir las proteínas los van desdoblando hasta transformarlos en aminoácidos los cuales unidos a los elaborados por el animal forman las proteínas propias .</a:t>
            </a:r>
            <a:endParaRPr lang="es-ES" smtClean="0"/>
          </a:p>
          <a:p>
            <a:pPr eaLnBrk="1" hangingPunct="1"/>
            <a:endParaRPr lang="es-ES"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1371600" y="2101850"/>
            <a:ext cx="7467600" cy="4114800"/>
          </a:xfrm>
        </p:spPr>
        <p:txBody>
          <a:bodyPr/>
          <a:lstStyle/>
          <a:p>
            <a:pPr eaLnBrk="1" hangingPunct="1">
              <a:buFont typeface="Wingdings" pitchFamily="2" charset="2"/>
              <a:buNone/>
            </a:pPr>
            <a:r>
              <a:rPr lang="es-MX" smtClean="0"/>
              <a:t>Los vegetales elaboran todas sus proteínas.</a:t>
            </a:r>
          </a:p>
          <a:p>
            <a:pPr eaLnBrk="1" hangingPunct="1">
              <a:buFont typeface="Wingdings" pitchFamily="2" charset="2"/>
              <a:buNone/>
            </a:pPr>
            <a:r>
              <a:rPr lang="es-MX" smtClean="0"/>
              <a:t>Los animales las toman directa o indirectamente de los vegetales.</a:t>
            </a:r>
            <a:endParaRPr lang="es-ES"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s-MX" smtClean="0"/>
              <a:t>Examen</a:t>
            </a:r>
            <a:endParaRPr lang="es-ES" smtClean="0"/>
          </a:p>
        </p:txBody>
      </p:sp>
      <p:sp>
        <p:nvSpPr>
          <p:cNvPr id="118787" name="Rectangle 3"/>
          <p:cNvSpPr>
            <a:spLocks noGrp="1" noChangeArrowheads="1"/>
          </p:cNvSpPr>
          <p:nvPr>
            <p:ph type="body" idx="1"/>
          </p:nvPr>
        </p:nvSpPr>
        <p:spPr/>
        <p:txBody>
          <a:bodyPr/>
          <a:lstStyle/>
          <a:p>
            <a:pPr eaLnBrk="1" hangingPunct="1"/>
            <a:r>
              <a:rPr lang="es-MX" smtClean="0"/>
              <a:t>Qué compuesto forman los ácidos grasos + glicerina.</a:t>
            </a:r>
          </a:p>
          <a:p>
            <a:pPr eaLnBrk="1" hangingPunct="1"/>
            <a:r>
              <a:rPr lang="es-MX" smtClean="0"/>
              <a:t>Qué compuesto forman los ácidos orgánicos  + hidroxilamina.</a:t>
            </a:r>
          </a:p>
          <a:p>
            <a:pPr eaLnBrk="1" hangingPunct="1"/>
            <a:r>
              <a:rPr lang="es-MX" smtClean="0"/>
              <a:t>Qué compuesto forma la unión de monosacáridos</a:t>
            </a:r>
            <a:endParaRPr lang="es-ES" smtClean="0"/>
          </a:p>
          <a:p>
            <a:pPr eaLnBrk="1" hangingPunct="1"/>
            <a:endParaRPr lang="es-ES"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body" idx="1"/>
          </p:nvPr>
        </p:nvSpPr>
        <p:spPr/>
        <p:txBody>
          <a:bodyPr/>
          <a:lstStyle/>
          <a:p>
            <a:pPr eaLnBrk="1" hangingPunct="1"/>
            <a:r>
              <a:rPr lang="es-MX" smtClean="0"/>
              <a:t>De donde provienen las grasas...................</a:t>
            </a:r>
          </a:p>
          <a:p>
            <a:pPr eaLnBrk="1" hangingPunct="1"/>
            <a:r>
              <a:rPr lang="es-MX" smtClean="0"/>
              <a:t>Las grasas provienen de: a)hidratos de carbono  b)lípidos c)proteínas</a:t>
            </a:r>
          </a:p>
          <a:p>
            <a:pPr eaLnBrk="1" hangingPunct="1"/>
            <a:r>
              <a:rPr lang="es-MX" smtClean="0"/>
              <a:t>Qué compuestos forman los aminoácidos</a:t>
            </a:r>
          </a:p>
          <a:p>
            <a:pPr eaLnBrk="1" hangingPunct="1"/>
            <a:r>
              <a:rPr lang="es-MX" smtClean="0"/>
              <a:t>Como forma la planta la hidroxilamina</a:t>
            </a:r>
          </a:p>
          <a:p>
            <a:pPr eaLnBrk="1" hangingPunct="1"/>
            <a:r>
              <a:rPr lang="es-MX" smtClean="0"/>
              <a:t>Porque dependemos de las plantas y de las bacterias</a:t>
            </a:r>
          </a:p>
          <a:p>
            <a:pPr eaLnBrk="1" hangingPunct="1"/>
            <a:endParaRPr lang="es-ES"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352800" y="838200"/>
            <a:ext cx="5486400" cy="1143000"/>
          </a:xfrm>
        </p:spPr>
        <p:txBody>
          <a:bodyPr/>
          <a:lstStyle/>
          <a:p>
            <a:pPr eaLnBrk="1" hangingPunct="1"/>
            <a:r>
              <a:rPr lang="es-MX" smtClean="0"/>
              <a:t>ABSORCION </a:t>
            </a:r>
            <a:endParaRPr lang="es-ES" smtClean="0"/>
          </a:p>
        </p:txBody>
      </p:sp>
      <p:sp>
        <p:nvSpPr>
          <p:cNvPr id="120835" name="Rectangle 3"/>
          <p:cNvSpPr>
            <a:spLocks noGrp="1" noChangeArrowheads="1"/>
          </p:cNvSpPr>
          <p:nvPr>
            <p:ph type="body" idx="1"/>
          </p:nvPr>
        </p:nvSpPr>
        <p:spPr>
          <a:xfrm>
            <a:off x="1066800" y="2514600"/>
            <a:ext cx="7772400" cy="3702050"/>
          </a:xfrm>
        </p:spPr>
        <p:txBody>
          <a:bodyPr/>
          <a:lstStyle/>
          <a:p>
            <a:pPr eaLnBrk="1" hangingPunct="1">
              <a:buFont typeface="Wingdings" pitchFamily="2" charset="2"/>
              <a:buNone/>
            </a:pPr>
            <a:r>
              <a:rPr lang="es-MX" smtClean="0"/>
              <a:t>En los organismos unicelulares los alimentos pueden pasar al citoplasma a través de cualquier sitio de la membrana aún en aquellos que tienen citostomo. </a:t>
            </a:r>
          </a:p>
          <a:p>
            <a:pPr eaLnBrk="1" hangingPunct="1">
              <a:buFont typeface="Wingdings" pitchFamily="2" charset="2"/>
              <a:buNone/>
            </a:pPr>
            <a:endParaRPr lang="es-ES"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body" idx="1"/>
          </p:nvPr>
        </p:nvSpPr>
        <p:spPr>
          <a:xfrm>
            <a:off x="1066800" y="1371600"/>
            <a:ext cx="7467600" cy="4648200"/>
          </a:xfrm>
        </p:spPr>
        <p:txBody>
          <a:bodyPr/>
          <a:lstStyle/>
          <a:p>
            <a:pPr eaLnBrk="1" hangingPunct="1">
              <a:buFont typeface="Wingdings" pitchFamily="2" charset="2"/>
              <a:buNone/>
            </a:pPr>
            <a:r>
              <a:rPr lang="es-MX" smtClean="0"/>
              <a:t>Cuando la substancia absorbida o ingerida es un sólido se rodea de un tonoplasto convirtiéndose en una vacuola digestiva, la cual luego de digerir los alimentos permitirá que las sustancias que van a ser aprovechadas se difundan en el resto del citoplasma y que los residuos sean expulsados.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p:txBody>
          <a:bodyPr/>
          <a:lstStyle/>
          <a:p>
            <a:pPr eaLnBrk="1" hangingPunct="1">
              <a:buFont typeface="Wingdings" pitchFamily="2" charset="2"/>
              <a:buNone/>
            </a:pPr>
            <a:r>
              <a:rPr lang="es-MX" smtClean="0"/>
              <a:t>En los pluricelulares animales primero se produce la </a:t>
            </a:r>
            <a:r>
              <a:rPr lang="es-MX" b="1" smtClean="0"/>
              <a:t>ingestión</a:t>
            </a:r>
            <a:r>
              <a:rPr lang="es-MX" smtClean="0"/>
              <a:t> para dar paso a la absorción por medio de las vellocidades intestinales y de esta manera los nutrientes son arrojados al torrente sanguíneo, de esta manera son transportados a todas las células integrantes del cuerpo.</a:t>
            </a:r>
            <a:endParaRPr lang="es-ES" smtClean="0"/>
          </a:p>
          <a:p>
            <a:pPr eaLnBrk="1" hangingPunct="1"/>
            <a:endParaRPr lang="es-ES" smtClean="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es-MX" smtClean="0"/>
              <a:t>DIGESTION DE LOS </a:t>
            </a:r>
            <a:br>
              <a:rPr lang="es-MX" smtClean="0"/>
            </a:br>
            <a:r>
              <a:rPr lang="es-MX" smtClean="0"/>
              <a:t>HIDRATOS DE CARBONO</a:t>
            </a:r>
            <a:endParaRPr lang="es-ES" smtClean="0"/>
          </a:p>
        </p:txBody>
      </p:sp>
      <p:sp>
        <p:nvSpPr>
          <p:cNvPr id="123907" name="Rectangle 3"/>
          <p:cNvSpPr>
            <a:spLocks noGrp="1" noChangeArrowheads="1"/>
          </p:cNvSpPr>
          <p:nvPr>
            <p:ph type="body" idx="1"/>
          </p:nvPr>
        </p:nvSpPr>
        <p:spPr/>
        <p:txBody>
          <a:bodyPr/>
          <a:lstStyle/>
          <a:p>
            <a:pPr eaLnBrk="1" hangingPunct="1">
              <a:buFont typeface="Wingdings" pitchFamily="2" charset="2"/>
              <a:buNone/>
            </a:pPr>
            <a:r>
              <a:rPr lang="es-MX" smtClean="0"/>
              <a:t>El almidón en los vegetales y el glucógeno en los animales quedan en el interior del citoplasma a manera de depósito ambos son insolubles en el agua.</a:t>
            </a:r>
          </a:p>
          <a:p>
            <a:pPr eaLnBrk="1" hangingPunct="1">
              <a:buFont typeface="Wingdings" pitchFamily="2" charset="2"/>
              <a:buNone/>
            </a:pPr>
            <a:r>
              <a:rPr lang="es-MX" smtClean="0"/>
              <a:t>Para ser aprovechados deben descomponerse siguiendo un camino inverso al de su síntesis: almidón       disacáridos         monosacáridos      CO2 + H20 + calorías.</a:t>
            </a:r>
            <a:endParaRPr lang="es-ES" smtClean="0"/>
          </a:p>
        </p:txBody>
      </p:sp>
      <p:sp>
        <p:nvSpPr>
          <p:cNvPr id="123908" name="Line 4"/>
          <p:cNvSpPr>
            <a:spLocks noChangeShapeType="1"/>
          </p:cNvSpPr>
          <p:nvPr/>
        </p:nvSpPr>
        <p:spPr bwMode="auto">
          <a:xfrm>
            <a:off x="2438400" y="4876800"/>
            <a:ext cx="457200" cy="0"/>
          </a:xfrm>
          <a:prstGeom prst="line">
            <a:avLst/>
          </a:prstGeom>
          <a:noFill/>
          <a:ln w="9525">
            <a:solidFill>
              <a:schemeClr val="tx1"/>
            </a:solidFill>
            <a:round/>
            <a:headEnd/>
            <a:tailEnd type="triangle" w="med" len="med"/>
          </a:ln>
        </p:spPr>
        <p:txBody>
          <a:bodyPr wrap="none"/>
          <a:lstStyle/>
          <a:p>
            <a:endParaRPr lang="es-ES"/>
          </a:p>
        </p:txBody>
      </p:sp>
      <p:sp>
        <p:nvSpPr>
          <p:cNvPr id="123909" name="Line 5"/>
          <p:cNvSpPr>
            <a:spLocks noChangeShapeType="1"/>
          </p:cNvSpPr>
          <p:nvPr/>
        </p:nvSpPr>
        <p:spPr bwMode="auto">
          <a:xfrm>
            <a:off x="7391400" y="5410200"/>
            <a:ext cx="457200" cy="0"/>
          </a:xfrm>
          <a:prstGeom prst="line">
            <a:avLst/>
          </a:prstGeom>
          <a:noFill/>
          <a:ln w="9525">
            <a:solidFill>
              <a:schemeClr val="tx1"/>
            </a:solidFill>
            <a:round/>
            <a:headEnd/>
            <a:tailEnd type="triangle" w="med" len="med"/>
          </a:ln>
        </p:spPr>
        <p:txBody>
          <a:bodyPr wrap="none"/>
          <a:lstStyle/>
          <a:p>
            <a:endParaRPr lang="es-ES"/>
          </a:p>
        </p:txBody>
      </p:sp>
      <p:sp>
        <p:nvSpPr>
          <p:cNvPr id="123910" name="Line 6"/>
          <p:cNvSpPr>
            <a:spLocks noChangeShapeType="1"/>
          </p:cNvSpPr>
          <p:nvPr/>
        </p:nvSpPr>
        <p:spPr bwMode="auto">
          <a:xfrm>
            <a:off x="4419600" y="5410200"/>
            <a:ext cx="609600" cy="0"/>
          </a:xfrm>
          <a:prstGeom prst="line">
            <a:avLst/>
          </a:prstGeom>
          <a:noFill/>
          <a:ln w="9525">
            <a:solidFill>
              <a:schemeClr val="tx1"/>
            </a:solidFill>
            <a:round/>
            <a:headEnd/>
            <a:tailEnd type="triangle" w="med" len="med"/>
          </a:ln>
        </p:spPr>
        <p:txBody>
          <a:bodyPr wrap="none"/>
          <a:lstStyle/>
          <a:p>
            <a:endParaRPr lang="es-ES"/>
          </a:p>
        </p:txBody>
      </p:sp>
      <p:sp>
        <p:nvSpPr>
          <p:cNvPr id="123911" name="Line 7"/>
          <p:cNvSpPr>
            <a:spLocks noChangeShapeType="1"/>
          </p:cNvSpPr>
          <p:nvPr/>
        </p:nvSpPr>
        <p:spPr bwMode="auto">
          <a:xfrm>
            <a:off x="4267200" y="5943600"/>
            <a:ext cx="304800" cy="0"/>
          </a:xfrm>
          <a:prstGeom prst="line">
            <a:avLst/>
          </a:prstGeom>
          <a:noFill/>
          <a:ln w="9525">
            <a:solidFill>
              <a:schemeClr val="tx1"/>
            </a:solidFill>
            <a:miter lim="800000"/>
            <a:headEnd/>
            <a:tailEnd type="triangle" w="med" len="med"/>
          </a:ln>
        </p:spPr>
        <p:txBody>
          <a:bodyPr wrap="none"/>
          <a:lstStyle/>
          <a:p>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MX" smtClean="0"/>
              <a:t>ANAFASE</a:t>
            </a:r>
            <a:endParaRPr lang="es-ES" smtClean="0"/>
          </a:p>
        </p:txBody>
      </p:sp>
      <p:sp>
        <p:nvSpPr>
          <p:cNvPr id="14339" name="Rectangle 3"/>
          <p:cNvSpPr>
            <a:spLocks noGrp="1" noChangeArrowheads="1"/>
          </p:cNvSpPr>
          <p:nvPr>
            <p:ph type="body" sz="half" idx="1"/>
          </p:nvPr>
        </p:nvSpPr>
        <p:spPr/>
        <p:txBody>
          <a:bodyPr/>
          <a:lstStyle/>
          <a:p>
            <a:pPr eaLnBrk="1" hangingPunct="1"/>
            <a:r>
              <a:rPr lang="es-MX" sz="2800" smtClean="0"/>
              <a:t>Los centrómeros hijos comienzan a separarse </a:t>
            </a:r>
          </a:p>
          <a:p>
            <a:pPr eaLnBrk="1" hangingPunct="1"/>
            <a:r>
              <a:rPr lang="es-MX" sz="2800" smtClean="0"/>
              <a:t>Cada grupo de cromosomas hijos se dirige a un polo</a:t>
            </a:r>
          </a:p>
          <a:p>
            <a:pPr eaLnBrk="1" hangingPunct="1"/>
            <a:r>
              <a:rPr lang="es-MX" sz="2800" smtClean="0"/>
              <a:t>Dura 3 a 15 minutos</a:t>
            </a:r>
            <a:endParaRPr lang="es-ES" sz="2800"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62000" y="1143000"/>
            <a:ext cx="7848600" cy="1295400"/>
          </a:xfrm>
        </p:spPr>
        <p:txBody>
          <a:bodyPr/>
          <a:lstStyle/>
          <a:p>
            <a:pPr algn="ctr" eaLnBrk="1" hangingPunct="1"/>
            <a:r>
              <a:rPr lang="es-MX" smtClean="0"/>
              <a:t>Digestión de los hidratos de carbono</a:t>
            </a:r>
            <a:br>
              <a:rPr lang="es-MX" smtClean="0"/>
            </a:br>
            <a:endParaRPr lang="es-ES" sz="2400" smtClean="0"/>
          </a:p>
        </p:txBody>
      </p:sp>
      <p:sp>
        <p:nvSpPr>
          <p:cNvPr id="124931" name="Rectangle 3"/>
          <p:cNvSpPr>
            <a:spLocks noGrp="1" noChangeArrowheads="1"/>
          </p:cNvSpPr>
          <p:nvPr>
            <p:ph type="body" idx="1"/>
          </p:nvPr>
        </p:nvSpPr>
        <p:spPr>
          <a:xfrm>
            <a:off x="457200" y="2514600"/>
            <a:ext cx="8001000" cy="4343400"/>
          </a:xfrm>
        </p:spPr>
        <p:txBody>
          <a:bodyPr/>
          <a:lstStyle/>
          <a:p>
            <a:pPr marL="609600" indent="-609600" eaLnBrk="1" hangingPunct="1">
              <a:buFont typeface="Wingdings" pitchFamily="2" charset="2"/>
              <a:buNone/>
            </a:pPr>
            <a:r>
              <a:rPr lang="es-MX" smtClean="0"/>
              <a:t>Almidón (polisacáridos)             Disacáridos</a:t>
            </a:r>
          </a:p>
          <a:p>
            <a:pPr marL="609600" indent="-609600" eaLnBrk="1" hangingPunct="1">
              <a:buFont typeface="Wingdings" pitchFamily="2" charset="2"/>
              <a:buNone/>
            </a:pPr>
            <a:r>
              <a:rPr lang="es-MX" smtClean="0"/>
              <a:t>Monosacáridos.</a:t>
            </a:r>
          </a:p>
          <a:p>
            <a:pPr marL="609600" indent="-609600" eaLnBrk="1" hangingPunct="1">
              <a:buFont typeface="Wingdings" pitchFamily="2" charset="2"/>
              <a:buNone/>
            </a:pPr>
            <a:endParaRPr lang="es-MX" smtClean="0"/>
          </a:p>
          <a:p>
            <a:pPr marL="609600" indent="-609600" eaLnBrk="1" hangingPunct="1">
              <a:buFont typeface="Wingdings" pitchFamily="2" charset="2"/>
              <a:buNone/>
            </a:pPr>
            <a:r>
              <a:rPr lang="es-MX" smtClean="0"/>
              <a:t>Hidratos de carbono            CO2 + H2O y cal.</a:t>
            </a:r>
          </a:p>
          <a:p>
            <a:pPr marL="609600" indent="-609600" eaLnBrk="1" hangingPunct="1">
              <a:buFont typeface="Wingdings" pitchFamily="2" charset="2"/>
              <a:buNone/>
            </a:pPr>
            <a:r>
              <a:rPr lang="es-MX" smtClean="0"/>
              <a:t>Enzimas:</a:t>
            </a:r>
          </a:p>
          <a:p>
            <a:pPr marL="609600" indent="-609600" eaLnBrk="1" hangingPunct="1"/>
            <a:r>
              <a:rPr lang="es-MX" smtClean="0"/>
              <a:t>Amilasa</a:t>
            </a:r>
          </a:p>
          <a:p>
            <a:pPr marL="609600" indent="-609600" eaLnBrk="1" hangingPunct="1"/>
            <a:r>
              <a:rPr lang="es-MX" smtClean="0"/>
              <a:t>Maltosa</a:t>
            </a:r>
            <a:endParaRPr lang="es-ES" smtClean="0"/>
          </a:p>
        </p:txBody>
      </p:sp>
      <p:sp>
        <p:nvSpPr>
          <p:cNvPr id="124932" name="Line 6"/>
          <p:cNvSpPr>
            <a:spLocks noChangeShapeType="1"/>
          </p:cNvSpPr>
          <p:nvPr/>
        </p:nvSpPr>
        <p:spPr bwMode="auto">
          <a:xfrm flipV="1">
            <a:off x="4953000" y="2895600"/>
            <a:ext cx="609600" cy="0"/>
          </a:xfrm>
          <a:prstGeom prst="line">
            <a:avLst/>
          </a:prstGeom>
          <a:noFill/>
          <a:ln w="9525">
            <a:solidFill>
              <a:schemeClr val="tx1"/>
            </a:solidFill>
            <a:round/>
            <a:headEnd/>
            <a:tailEnd type="triangle" w="med" len="med"/>
          </a:ln>
        </p:spPr>
        <p:txBody>
          <a:bodyPr wrap="none"/>
          <a:lstStyle/>
          <a:p>
            <a:endParaRPr lang="es-ES"/>
          </a:p>
        </p:txBody>
      </p:sp>
      <p:sp>
        <p:nvSpPr>
          <p:cNvPr id="124933" name="Line 7"/>
          <p:cNvSpPr>
            <a:spLocks noChangeShapeType="1"/>
          </p:cNvSpPr>
          <p:nvPr/>
        </p:nvSpPr>
        <p:spPr bwMode="auto">
          <a:xfrm>
            <a:off x="4114800" y="4572000"/>
            <a:ext cx="685800" cy="0"/>
          </a:xfrm>
          <a:prstGeom prst="line">
            <a:avLst/>
          </a:prstGeom>
          <a:noFill/>
          <a:ln w="9525">
            <a:solidFill>
              <a:schemeClr val="tx1"/>
            </a:solidFill>
            <a:round/>
            <a:headEnd/>
            <a:tailEnd type="triangle" w="med" len="med"/>
          </a:ln>
        </p:spPr>
        <p:txBody>
          <a:bodyPr wrap="none"/>
          <a:lstStyle/>
          <a:p>
            <a:endParaRPr lang="es-ES"/>
          </a:p>
        </p:txBody>
      </p:sp>
      <p:sp>
        <p:nvSpPr>
          <p:cNvPr id="124934" name="Line 8"/>
          <p:cNvSpPr>
            <a:spLocks noChangeShapeType="1"/>
          </p:cNvSpPr>
          <p:nvPr/>
        </p:nvSpPr>
        <p:spPr bwMode="auto">
          <a:xfrm>
            <a:off x="8001000" y="2819400"/>
            <a:ext cx="685800" cy="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990600" y="762000"/>
            <a:ext cx="7239000" cy="1143000"/>
          </a:xfrm>
        </p:spPr>
        <p:txBody>
          <a:bodyPr/>
          <a:lstStyle/>
          <a:p>
            <a:pPr algn="ctr" eaLnBrk="1" hangingPunct="1"/>
            <a:r>
              <a:rPr lang="es-MX" smtClean="0"/>
              <a:t>Digestión de las grasas</a:t>
            </a:r>
            <a:endParaRPr lang="es-ES" smtClean="0"/>
          </a:p>
        </p:txBody>
      </p:sp>
      <p:sp>
        <p:nvSpPr>
          <p:cNvPr id="125955" name="Rectangle 3"/>
          <p:cNvSpPr>
            <a:spLocks noGrp="1" noChangeArrowheads="1"/>
          </p:cNvSpPr>
          <p:nvPr>
            <p:ph type="body" idx="1"/>
          </p:nvPr>
        </p:nvSpPr>
        <p:spPr>
          <a:xfrm>
            <a:off x="838200" y="2438400"/>
            <a:ext cx="7315200" cy="3429000"/>
          </a:xfrm>
        </p:spPr>
        <p:txBody>
          <a:bodyPr/>
          <a:lstStyle/>
          <a:p>
            <a:pPr eaLnBrk="1" hangingPunct="1">
              <a:buFont typeface="Wingdings" pitchFamily="2" charset="2"/>
              <a:buNone/>
            </a:pPr>
            <a:r>
              <a:rPr lang="es-MX" smtClean="0"/>
              <a:t>Las gotitas de grasa pasan por la membrana plasmática y son almacenadas formando vacuolas.  Para ser aprovechadas deben descomponerse en acidos grasos y glicerina con intervención de la lipasa.  </a:t>
            </a:r>
            <a:endParaRPr lang="es-ES" smtClean="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027"/>
          <p:cNvSpPr>
            <a:spLocks noGrp="1" noChangeArrowheads="1"/>
          </p:cNvSpPr>
          <p:nvPr>
            <p:ph type="body" idx="1"/>
          </p:nvPr>
        </p:nvSpPr>
        <p:spPr>
          <a:xfrm>
            <a:off x="1066800" y="1371600"/>
            <a:ext cx="7772400" cy="4845050"/>
          </a:xfrm>
        </p:spPr>
        <p:txBody>
          <a:bodyPr/>
          <a:lstStyle/>
          <a:p>
            <a:pPr eaLnBrk="1" hangingPunct="1">
              <a:buFont typeface="Wingdings" pitchFamily="2" charset="2"/>
              <a:buNone/>
            </a:pPr>
            <a:r>
              <a:rPr lang="es-MX" smtClean="0"/>
              <a:t>Los ac. Grasos quedan libres para ser oxidados primero dan orígen a la coenzima A, la cual se une al ac.oxalacético (derivado de los hidratos de carbono) se forma la Acetil Coenzima A, que en el ciclo de Krebs se oxida y libera toda su energía y deja como desecho CO2 y H2O esto ocurre en la respiración aerobia.</a:t>
            </a:r>
            <a:endParaRPr lang="es-ES"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026"/>
          <p:cNvSpPr>
            <a:spLocks noGrp="1" noChangeArrowheads="1"/>
          </p:cNvSpPr>
          <p:nvPr>
            <p:ph type="title"/>
          </p:nvPr>
        </p:nvSpPr>
        <p:spPr>
          <a:xfrm>
            <a:off x="1066800" y="685800"/>
            <a:ext cx="7772400" cy="1143000"/>
          </a:xfrm>
        </p:spPr>
        <p:txBody>
          <a:bodyPr/>
          <a:lstStyle/>
          <a:p>
            <a:pPr algn="ctr" eaLnBrk="1" hangingPunct="1"/>
            <a:r>
              <a:rPr lang="es-MX" sz="4000" smtClean="0"/>
              <a:t>Digestión de las grasas</a:t>
            </a:r>
            <a:endParaRPr lang="es-ES" sz="4000" smtClean="0"/>
          </a:p>
        </p:txBody>
      </p:sp>
      <p:sp>
        <p:nvSpPr>
          <p:cNvPr id="128003" name="Line 1028"/>
          <p:cNvSpPr>
            <a:spLocks noChangeShapeType="1"/>
          </p:cNvSpPr>
          <p:nvPr/>
        </p:nvSpPr>
        <p:spPr bwMode="auto">
          <a:xfrm flipH="1">
            <a:off x="3581400" y="1828800"/>
            <a:ext cx="457200" cy="228600"/>
          </a:xfrm>
          <a:prstGeom prst="line">
            <a:avLst/>
          </a:prstGeom>
          <a:noFill/>
          <a:ln w="9525">
            <a:solidFill>
              <a:schemeClr val="tx1"/>
            </a:solidFill>
            <a:round/>
            <a:headEnd/>
            <a:tailEnd type="triangle" w="med" len="med"/>
          </a:ln>
        </p:spPr>
        <p:txBody>
          <a:bodyPr wrap="none"/>
          <a:lstStyle/>
          <a:p>
            <a:endParaRPr lang="es-ES"/>
          </a:p>
        </p:txBody>
      </p:sp>
      <p:sp>
        <p:nvSpPr>
          <p:cNvPr id="128004" name="Line 1029"/>
          <p:cNvSpPr>
            <a:spLocks noChangeShapeType="1"/>
          </p:cNvSpPr>
          <p:nvPr/>
        </p:nvSpPr>
        <p:spPr bwMode="auto">
          <a:xfrm>
            <a:off x="5791200" y="1981200"/>
            <a:ext cx="609600" cy="457200"/>
          </a:xfrm>
          <a:prstGeom prst="line">
            <a:avLst/>
          </a:prstGeom>
          <a:noFill/>
          <a:ln w="9525">
            <a:solidFill>
              <a:schemeClr val="tx1"/>
            </a:solidFill>
            <a:round/>
            <a:headEnd/>
            <a:tailEnd type="triangle" w="med" len="med"/>
          </a:ln>
        </p:spPr>
        <p:txBody>
          <a:bodyPr wrap="none"/>
          <a:lstStyle/>
          <a:p>
            <a:endParaRPr lang="es-ES"/>
          </a:p>
        </p:txBody>
      </p:sp>
      <p:sp>
        <p:nvSpPr>
          <p:cNvPr id="128005" name="Text Box 1030"/>
          <p:cNvSpPr txBox="1">
            <a:spLocks noChangeArrowheads="1"/>
          </p:cNvSpPr>
          <p:nvPr/>
        </p:nvSpPr>
        <p:spPr bwMode="auto">
          <a:xfrm>
            <a:off x="1905000" y="2286000"/>
            <a:ext cx="1981200" cy="1066800"/>
          </a:xfrm>
          <a:prstGeom prst="rect">
            <a:avLst/>
          </a:prstGeom>
          <a:noFill/>
          <a:ln w="9525">
            <a:noFill/>
            <a:miter lim="800000"/>
            <a:headEnd/>
            <a:tailEnd/>
          </a:ln>
        </p:spPr>
        <p:txBody>
          <a:bodyPr>
            <a:spAutoFit/>
          </a:bodyPr>
          <a:lstStyle/>
          <a:p>
            <a:pPr>
              <a:spcBef>
                <a:spcPct val="50000"/>
              </a:spcBef>
            </a:pPr>
            <a:r>
              <a:rPr kumimoji="0" lang="es-MX" sz="3200"/>
              <a:t>Acidos grasos</a:t>
            </a:r>
            <a:endParaRPr kumimoji="0" lang="es-ES" sz="3200"/>
          </a:p>
        </p:txBody>
      </p:sp>
      <p:sp>
        <p:nvSpPr>
          <p:cNvPr id="128006" name="Text Box 1031"/>
          <p:cNvSpPr txBox="1">
            <a:spLocks noChangeArrowheads="1"/>
          </p:cNvSpPr>
          <p:nvPr/>
        </p:nvSpPr>
        <p:spPr bwMode="auto">
          <a:xfrm>
            <a:off x="6172200" y="2895600"/>
            <a:ext cx="1905000" cy="579438"/>
          </a:xfrm>
          <a:prstGeom prst="rect">
            <a:avLst/>
          </a:prstGeom>
          <a:noFill/>
          <a:ln w="9525">
            <a:noFill/>
            <a:miter lim="800000"/>
            <a:headEnd/>
            <a:tailEnd/>
          </a:ln>
        </p:spPr>
        <p:txBody>
          <a:bodyPr>
            <a:spAutoFit/>
          </a:bodyPr>
          <a:lstStyle/>
          <a:p>
            <a:pPr>
              <a:spcBef>
                <a:spcPct val="50000"/>
              </a:spcBef>
            </a:pPr>
            <a:r>
              <a:rPr kumimoji="0" lang="es-MX" sz="3200"/>
              <a:t>Glicerina</a:t>
            </a:r>
            <a:endParaRPr kumimoji="0" lang="es-ES" sz="3200"/>
          </a:p>
        </p:txBody>
      </p:sp>
      <p:sp>
        <p:nvSpPr>
          <p:cNvPr id="128007" name="Line 1034"/>
          <p:cNvSpPr>
            <a:spLocks noChangeShapeType="1"/>
          </p:cNvSpPr>
          <p:nvPr/>
        </p:nvSpPr>
        <p:spPr bwMode="auto">
          <a:xfrm>
            <a:off x="2590800" y="4495800"/>
            <a:ext cx="0" cy="381000"/>
          </a:xfrm>
          <a:prstGeom prst="line">
            <a:avLst/>
          </a:prstGeom>
          <a:noFill/>
          <a:ln w="9525">
            <a:solidFill>
              <a:schemeClr val="tx1"/>
            </a:solidFill>
            <a:round/>
            <a:headEnd/>
            <a:tailEnd type="triangle" w="med" len="med"/>
          </a:ln>
        </p:spPr>
        <p:txBody>
          <a:bodyPr wrap="none"/>
          <a:lstStyle/>
          <a:p>
            <a:endParaRPr lang="es-ES"/>
          </a:p>
        </p:txBody>
      </p:sp>
      <p:sp>
        <p:nvSpPr>
          <p:cNvPr id="128008" name="Text Box 1035"/>
          <p:cNvSpPr txBox="1">
            <a:spLocks noChangeArrowheads="1"/>
          </p:cNvSpPr>
          <p:nvPr/>
        </p:nvSpPr>
        <p:spPr bwMode="auto">
          <a:xfrm>
            <a:off x="2286000" y="3429000"/>
            <a:ext cx="838200" cy="579438"/>
          </a:xfrm>
          <a:prstGeom prst="rect">
            <a:avLst/>
          </a:prstGeom>
          <a:noFill/>
          <a:ln w="9525">
            <a:noFill/>
            <a:miter lim="800000"/>
            <a:headEnd/>
            <a:tailEnd/>
          </a:ln>
        </p:spPr>
        <p:txBody>
          <a:bodyPr>
            <a:spAutoFit/>
          </a:bodyPr>
          <a:lstStyle/>
          <a:p>
            <a:pPr>
              <a:spcBef>
                <a:spcPct val="50000"/>
              </a:spcBef>
            </a:pPr>
            <a:r>
              <a:rPr kumimoji="0" lang="es-MX" sz="3200"/>
              <a:t>+</a:t>
            </a:r>
            <a:endParaRPr kumimoji="0" lang="es-ES" sz="3200"/>
          </a:p>
        </p:txBody>
      </p:sp>
      <p:sp>
        <p:nvSpPr>
          <p:cNvPr id="128009" name="Text Box 1036"/>
          <p:cNvSpPr txBox="1">
            <a:spLocks noChangeArrowheads="1"/>
          </p:cNvSpPr>
          <p:nvPr/>
        </p:nvSpPr>
        <p:spPr bwMode="auto">
          <a:xfrm>
            <a:off x="1905000" y="3810000"/>
            <a:ext cx="2057400" cy="579438"/>
          </a:xfrm>
          <a:prstGeom prst="rect">
            <a:avLst/>
          </a:prstGeom>
          <a:noFill/>
          <a:ln w="9525">
            <a:noFill/>
            <a:miter lim="800000"/>
            <a:headEnd/>
            <a:tailEnd/>
          </a:ln>
        </p:spPr>
        <p:txBody>
          <a:bodyPr>
            <a:spAutoFit/>
          </a:bodyPr>
          <a:lstStyle/>
          <a:p>
            <a:pPr>
              <a:spcBef>
                <a:spcPct val="50000"/>
              </a:spcBef>
            </a:pPr>
            <a:r>
              <a:rPr kumimoji="0" lang="es-MX" sz="3200"/>
              <a:t>Oxígeno</a:t>
            </a:r>
            <a:endParaRPr kumimoji="0" lang="es-ES" sz="3200"/>
          </a:p>
        </p:txBody>
      </p:sp>
      <p:sp>
        <p:nvSpPr>
          <p:cNvPr id="128010" name="Text Box 1037"/>
          <p:cNvSpPr txBox="1">
            <a:spLocks noChangeArrowheads="1"/>
          </p:cNvSpPr>
          <p:nvPr/>
        </p:nvSpPr>
        <p:spPr bwMode="auto">
          <a:xfrm>
            <a:off x="1752600" y="4953000"/>
            <a:ext cx="4724400" cy="2043113"/>
          </a:xfrm>
          <a:prstGeom prst="rect">
            <a:avLst/>
          </a:prstGeom>
          <a:noFill/>
          <a:ln w="9525">
            <a:noFill/>
            <a:miter lim="800000"/>
            <a:headEnd/>
            <a:tailEnd/>
          </a:ln>
        </p:spPr>
        <p:txBody>
          <a:bodyPr>
            <a:spAutoFit/>
          </a:bodyPr>
          <a:lstStyle/>
          <a:p>
            <a:pPr>
              <a:spcBef>
                <a:spcPct val="50000"/>
              </a:spcBef>
            </a:pPr>
            <a:r>
              <a:rPr kumimoji="0" lang="es-MX" sz="3200"/>
              <a:t>Ciclo de Krebs</a:t>
            </a:r>
          </a:p>
          <a:p>
            <a:pPr>
              <a:spcBef>
                <a:spcPct val="50000"/>
              </a:spcBef>
            </a:pPr>
            <a:r>
              <a:rPr kumimoji="0" lang="es-MX" sz="3200"/>
              <a:t>(respiración aerobia)</a:t>
            </a:r>
          </a:p>
          <a:p>
            <a:pPr>
              <a:spcBef>
                <a:spcPct val="50000"/>
              </a:spcBef>
            </a:pPr>
            <a:r>
              <a:rPr kumimoji="0" lang="es-MX" sz="3200"/>
              <a:t>Libera energía, CO2 y H2O</a:t>
            </a:r>
            <a:endParaRPr kumimoji="0" lang="es-ES" sz="32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990600" y="990600"/>
            <a:ext cx="7772400" cy="1143000"/>
          </a:xfrm>
        </p:spPr>
        <p:txBody>
          <a:bodyPr/>
          <a:lstStyle/>
          <a:p>
            <a:pPr algn="ctr" eaLnBrk="1" hangingPunct="1"/>
            <a:r>
              <a:rPr lang="es-MX" smtClean="0"/>
              <a:t>Digestión de las proteínas </a:t>
            </a:r>
            <a:endParaRPr lang="es-ES" smtClean="0"/>
          </a:p>
        </p:txBody>
      </p:sp>
      <p:sp>
        <p:nvSpPr>
          <p:cNvPr id="129027" name="Rectangle 3"/>
          <p:cNvSpPr>
            <a:spLocks noGrp="1" noChangeArrowheads="1"/>
          </p:cNvSpPr>
          <p:nvPr>
            <p:ph type="body" idx="1"/>
          </p:nvPr>
        </p:nvSpPr>
        <p:spPr>
          <a:xfrm>
            <a:off x="990600" y="2286000"/>
            <a:ext cx="7772400" cy="2971800"/>
          </a:xfrm>
        </p:spPr>
        <p:txBody>
          <a:bodyPr/>
          <a:lstStyle/>
          <a:p>
            <a:pPr eaLnBrk="1" hangingPunct="1">
              <a:buFont typeface="Wingdings" pitchFamily="2" charset="2"/>
              <a:buNone/>
            </a:pPr>
            <a:r>
              <a:rPr lang="es-MX" smtClean="0"/>
              <a:t>Las enzimas rompen los enlaces de los amino-ácidos y los liberan para que sean empleados en la síntesis de otras proteínas o transformarlos en energía y desechos nitrogenados.</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body" idx="1"/>
          </p:nvPr>
        </p:nvSpPr>
        <p:spPr>
          <a:xfrm>
            <a:off x="990600" y="1752600"/>
            <a:ext cx="7772400" cy="4114800"/>
          </a:xfrm>
        </p:spPr>
        <p:txBody>
          <a:bodyPr/>
          <a:lstStyle/>
          <a:p>
            <a:pPr eaLnBrk="1" hangingPunct="1">
              <a:buFont typeface="Wingdings" pitchFamily="2" charset="2"/>
              <a:buNone/>
            </a:pPr>
            <a:r>
              <a:rPr lang="es-MX" smtClean="0"/>
              <a:t>Enzimas:</a:t>
            </a:r>
          </a:p>
          <a:p>
            <a:pPr eaLnBrk="1" hangingPunct="1"/>
            <a:r>
              <a:rPr lang="es-MX" smtClean="0"/>
              <a:t>Exopeptidasas</a:t>
            </a:r>
          </a:p>
          <a:p>
            <a:pPr eaLnBrk="1" hangingPunct="1"/>
            <a:r>
              <a:rPr lang="es-MX" smtClean="0"/>
              <a:t>Carboxipeptidasas</a:t>
            </a:r>
          </a:p>
          <a:p>
            <a:pPr eaLnBrk="1" hangingPunct="1"/>
            <a:r>
              <a:rPr lang="es-MX" smtClean="0"/>
              <a:t>Aminopeptidasas</a:t>
            </a:r>
          </a:p>
          <a:p>
            <a:pPr eaLnBrk="1" hangingPunct="1"/>
            <a:r>
              <a:rPr lang="es-MX" smtClean="0"/>
              <a:t>Endopeptidasas (pepsina, tripsina y quimotripsina)</a:t>
            </a:r>
            <a:endParaRPr lang="es-ES" smtClean="0"/>
          </a:p>
          <a:p>
            <a:pPr eaLnBrk="1" hangingPunct="1"/>
            <a:endParaRPr lang="es-ES"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body" idx="1"/>
          </p:nvPr>
        </p:nvSpPr>
        <p:spPr>
          <a:xfrm>
            <a:off x="381000" y="762000"/>
            <a:ext cx="8763000" cy="5791200"/>
          </a:xfrm>
        </p:spPr>
        <p:txBody>
          <a:bodyPr/>
          <a:lstStyle/>
          <a:p>
            <a:pPr eaLnBrk="1" hangingPunct="1">
              <a:lnSpc>
                <a:spcPct val="90000"/>
              </a:lnSpc>
              <a:buFont typeface="Wingdings" pitchFamily="2" charset="2"/>
              <a:buNone/>
            </a:pPr>
            <a:r>
              <a:rPr lang="es-MX" smtClean="0"/>
              <a:t>Cuando las proteínas son digeridas van dejando restos como la </a:t>
            </a:r>
            <a:r>
              <a:rPr lang="es-MX" b="1" smtClean="0"/>
              <a:t>úrea </a:t>
            </a:r>
            <a:r>
              <a:rPr lang="es-MX" smtClean="0"/>
              <a:t>y el </a:t>
            </a:r>
            <a:r>
              <a:rPr lang="es-MX" b="1" smtClean="0"/>
              <a:t>acído úrico</a:t>
            </a:r>
            <a:r>
              <a:rPr lang="es-MX" smtClean="0"/>
              <a:t> que son desechos.</a:t>
            </a:r>
          </a:p>
          <a:p>
            <a:pPr eaLnBrk="1" hangingPunct="1">
              <a:lnSpc>
                <a:spcPct val="90000"/>
              </a:lnSpc>
              <a:buFont typeface="Wingdings" pitchFamily="2" charset="2"/>
              <a:buNone/>
            </a:pPr>
            <a:r>
              <a:rPr lang="es-MX" smtClean="0"/>
              <a:t>Pero si al llegar al estado de aminoácidos no son utilizados para la composición de otras proteínas, entonces se descomponen en ácidos orgánicos y aminas.  Las aminas pueden reunirse con moléculas de CO2 y convertirse en </a:t>
            </a:r>
            <a:r>
              <a:rPr lang="es-MX" b="1" smtClean="0"/>
              <a:t>úrea</a:t>
            </a:r>
            <a:r>
              <a:rPr lang="es-MX" smtClean="0"/>
              <a:t>.  Los ácidos orgánicos pueden reutilizados para formar nuevos aminoácidos o para transformarlos en </a:t>
            </a:r>
            <a:r>
              <a:rPr lang="es-MX" b="1" smtClean="0"/>
              <a:t>glúcidos </a:t>
            </a:r>
            <a:r>
              <a:rPr lang="es-MX" smtClean="0"/>
              <a:t>ya que son compuestos ternarios de </a:t>
            </a:r>
          </a:p>
          <a:p>
            <a:pPr eaLnBrk="1" hangingPunct="1">
              <a:lnSpc>
                <a:spcPct val="90000"/>
              </a:lnSpc>
              <a:buFont typeface="Wingdings" pitchFamily="2" charset="2"/>
              <a:buNone/>
            </a:pPr>
            <a:r>
              <a:rPr lang="es-MX" smtClean="0"/>
              <a:t>    C –H-O.</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body" idx="1"/>
          </p:nvPr>
        </p:nvSpPr>
        <p:spPr>
          <a:xfrm>
            <a:off x="990600" y="1676400"/>
            <a:ext cx="7391400" cy="4114800"/>
          </a:xfrm>
        </p:spPr>
        <p:txBody>
          <a:bodyPr/>
          <a:lstStyle/>
          <a:p>
            <a:pPr eaLnBrk="1" hangingPunct="1">
              <a:buFont typeface="Wingdings" pitchFamily="2" charset="2"/>
              <a:buNone/>
            </a:pPr>
            <a:r>
              <a:rPr lang="es-MX" smtClean="0"/>
              <a:t>Cuando una pequeña porción de aminoácidos no son utilizados para la formación de nuevas proteínas ni desdoblados en aminas y ácidos orgánicos son transformados en cuerpos </a:t>
            </a:r>
            <a:r>
              <a:rPr lang="es-MX" b="1" smtClean="0"/>
              <a:t>cetónicos</a:t>
            </a:r>
            <a:r>
              <a:rPr lang="es-MX" smtClean="0"/>
              <a:t> y eliminados como desechos.</a:t>
            </a:r>
            <a:endParaRPr lang="es-ES" smtClean="0"/>
          </a:p>
          <a:p>
            <a:pPr eaLnBrk="1" hangingPunct="1"/>
            <a:endParaRPr lang="es-ES" smtClean="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066800" y="838200"/>
            <a:ext cx="7772400" cy="990600"/>
          </a:xfrm>
        </p:spPr>
        <p:txBody>
          <a:bodyPr/>
          <a:lstStyle/>
          <a:p>
            <a:pPr algn="ctr" eaLnBrk="1" hangingPunct="1"/>
            <a:r>
              <a:rPr lang="es-MX" sz="4000" smtClean="0"/>
              <a:t>Digestión de las proteínas</a:t>
            </a:r>
            <a:endParaRPr lang="es-ES" sz="4000" smtClean="0"/>
          </a:p>
        </p:txBody>
      </p:sp>
      <p:sp>
        <p:nvSpPr>
          <p:cNvPr id="133123" name="Line 5"/>
          <p:cNvSpPr>
            <a:spLocks noChangeShapeType="1"/>
          </p:cNvSpPr>
          <p:nvPr/>
        </p:nvSpPr>
        <p:spPr bwMode="auto">
          <a:xfrm flipH="1">
            <a:off x="2971800" y="1905000"/>
            <a:ext cx="914400" cy="381000"/>
          </a:xfrm>
          <a:prstGeom prst="line">
            <a:avLst/>
          </a:prstGeom>
          <a:noFill/>
          <a:ln w="9525">
            <a:solidFill>
              <a:schemeClr val="tx1"/>
            </a:solidFill>
            <a:round/>
            <a:headEnd/>
            <a:tailEnd type="triangle" w="med" len="med"/>
          </a:ln>
        </p:spPr>
        <p:txBody>
          <a:bodyPr wrap="none"/>
          <a:lstStyle/>
          <a:p>
            <a:endParaRPr lang="es-ES"/>
          </a:p>
        </p:txBody>
      </p:sp>
      <p:sp>
        <p:nvSpPr>
          <p:cNvPr id="133124" name="Line 6"/>
          <p:cNvSpPr>
            <a:spLocks noChangeShapeType="1"/>
          </p:cNvSpPr>
          <p:nvPr/>
        </p:nvSpPr>
        <p:spPr bwMode="auto">
          <a:xfrm>
            <a:off x="5029200" y="1828800"/>
            <a:ext cx="838200" cy="609600"/>
          </a:xfrm>
          <a:prstGeom prst="line">
            <a:avLst/>
          </a:prstGeom>
          <a:noFill/>
          <a:ln w="9525">
            <a:solidFill>
              <a:schemeClr val="tx1"/>
            </a:solidFill>
            <a:round/>
            <a:headEnd/>
            <a:tailEnd type="triangle" w="med" len="med"/>
          </a:ln>
        </p:spPr>
        <p:txBody>
          <a:bodyPr wrap="none"/>
          <a:lstStyle/>
          <a:p>
            <a:endParaRPr lang="es-ES"/>
          </a:p>
        </p:txBody>
      </p:sp>
      <p:sp>
        <p:nvSpPr>
          <p:cNvPr id="133125" name="Text Box 7"/>
          <p:cNvSpPr txBox="1">
            <a:spLocks noChangeArrowheads="1"/>
          </p:cNvSpPr>
          <p:nvPr/>
        </p:nvSpPr>
        <p:spPr bwMode="auto">
          <a:xfrm>
            <a:off x="990600" y="2743200"/>
            <a:ext cx="2438400" cy="579438"/>
          </a:xfrm>
          <a:prstGeom prst="rect">
            <a:avLst/>
          </a:prstGeom>
          <a:noFill/>
          <a:ln w="9525">
            <a:noFill/>
            <a:miter lim="800000"/>
            <a:headEnd/>
            <a:tailEnd/>
          </a:ln>
        </p:spPr>
        <p:txBody>
          <a:bodyPr>
            <a:spAutoFit/>
          </a:bodyPr>
          <a:lstStyle/>
          <a:p>
            <a:pPr>
              <a:spcBef>
                <a:spcPct val="50000"/>
              </a:spcBef>
            </a:pPr>
            <a:r>
              <a:rPr kumimoji="0" lang="es-MX" sz="3200"/>
              <a:t>Aminoácidos</a:t>
            </a:r>
            <a:endParaRPr kumimoji="0" lang="es-ES" sz="3200"/>
          </a:p>
        </p:txBody>
      </p:sp>
      <p:sp>
        <p:nvSpPr>
          <p:cNvPr id="133126" name="Text Box 10"/>
          <p:cNvSpPr txBox="1">
            <a:spLocks noChangeArrowheads="1"/>
          </p:cNvSpPr>
          <p:nvPr/>
        </p:nvSpPr>
        <p:spPr bwMode="auto">
          <a:xfrm>
            <a:off x="5486400" y="2819400"/>
            <a:ext cx="25146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133127" name="Text Box 11"/>
          <p:cNvSpPr txBox="1">
            <a:spLocks noChangeArrowheads="1"/>
          </p:cNvSpPr>
          <p:nvPr/>
        </p:nvSpPr>
        <p:spPr bwMode="auto">
          <a:xfrm>
            <a:off x="5791200" y="2743200"/>
            <a:ext cx="2362200" cy="1311275"/>
          </a:xfrm>
          <a:prstGeom prst="rect">
            <a:avLst/>
          </a:prstGeom>
          <a:noFill/>
          <a:ln w="9525">
            <a:noFill/>
            <a:miter lim="800000"/>
            <a:headEnd/>
            <a:tailEnd/>
          </a:ln>
        </p:spPr>
        <p:txBody>
          <a:bodyPr>
            <a:spAutoFit/>
          </a:bodyPr>
          <a:lstStyle/>
          <a:p>
            <a:pPr>
              <a:spcBef>
                <a:spcPct val="50000"/>
              </a:spcBef>
            </a:pPr>
            <a:r>
              <a:rPr kumimoji="0" lang="es-MX" sz="3200"/>
              <a:t>Urea</a:t>
            </a:r>
          </a:p>
          <a:p>
            <a:pPr>
              <a:spcBef>
                <a:spcPct val="50000"/>
              </a:spcBef>
            </a:pPr>
            <a:r>
              <a:rPr kumimoji="0" lang="es-MX" sz="3200"/>
              <a:t>Acido úrico</a:t>
            </a:r>
            <a:endParaRPr kumimoji="0" lang="es-ES" sz="3200"/>
          </a:p>
        </p:txBody>
      </p:sp>
      <p:sp>
        <p:nvSpPr>
          <p:cNvPr id="133128" name="Text Box 12"/>
          <p:cNvSpPr txBox="1">
            <a:spLocks noChangeArrowheads="1"/>
          </p:cNvSpPr>
          <p:nvPr/>
        </p:nvSpPr>
        <p:spPr bwMode="auto">
          <a:xfrm>
            <a:off x="5791200" y="4267200"/>
            <a:ext cx="3352800" cy="579438"/>
          </a:xfrm>
          <a:prstGeom prst="rect">
            <a:avLst/>
          </a:prstGeom>
          <a:noFill/>
          <a:ln w="9525">
            <a:noFill/>
            <a:miter lim="800000"/>
            <a:headEnd/>
            <a:tailEnd/>
          </a:ln>
        </p:spPr>
        <p:txBody>
          <a:bodyPr>
            <a:spAutoFit/>
          </a:bodyPr>
          <a:lstStyle/>
          <a:p>
            <a:pPr>
              <a:spcBef>
                <a:spcPct val="50000"/>
              </a:spcBef>
            </a:pPr>
            <a:r>
              <a:rPr kumimoji="0" lang="es-MX" sz="3200"/>
              <a:t>Cuerpos cetónicos</a:t>
            </a:r>
            <a:endParaRPr kumimoji="0" lang="es-ES" sz="320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ctr" eaLnBrk="1" hangingPunct="1"/>
            <a:r>
              <a:rPr lang="es-MX" smtClean="0"/>
              <a:t>ASIMILACION</a:t>
            </a:r>
            <a:endParaRPr lang="es-ES" smtClean="0"/>
          </a:p>
        </p:txBody>
      </p:sp>
      <p:sp>
        <p:nvSpPr>
          <p:cNvPr id="134147" name="Rectangle 3"/>
          <p:cNvSpPr>
            <a:spLocks noGrp="1" noChangeArrowheads="1"/>
          </p:cNvSpPr>
          <p:nvPr>
            <p:ph type="body" idx="1"/>
          </p:nvPr>
        </p:nvSpPr>
        <p:spPr/>
        <p:txBody>
          <a:bodyPr/>
          <a:lstStyle/>
          <a:p>
            <a:pPr eaLnBrk="1" hangingPunct="1">
              <a:lnSpc>
                <a:spcPct val="90000"/>
              </a:lnSpc>
              <a:buFont typeface="Wingdings" pitchFamily="2" charset="2"/>
              <a:buNone/>
            </a:pPr>
            <a:r>
              <a:rPr lang="es-MX" b="1" smtClean="0"/>
              <a:t>Es la fase de la alimentación celular destinada a incorporar a su propia estructura los alimentos digeridos</a:t>
            </a:r>
            <a:r>
              <a:rPr lang="es-MX" smtClean="0"/>
              <a:t>.  Para esto también es necesario la presencia de enzimas que  reconstituyan los hidratos de carbono, grasas y proteínas adaptándolos a su naturaleza particular, a partir de monosacáridos, ácidos grasos, glicerina y aminoácidos.  </a:t>
            </a:r>
            <a:endParaRPr lang="es-E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MX" smtClean="0"/>
              <a:t>TELOFASE</a:t>
            </a:r>
            <a:endParaRPr lang="es-ES" smtClean="0"/>
          </a:p>
        </p:txBody>
      </p:sp>
      <p:sp>
        <p:nvSpPr>
          <p:cNvPr id="15363" name="Rectangle 3"/>
          <p:cNvSpPr>
            <a:spLocks noGrp="1" noChangeArrowheads="1"/>
          </p:cNvSpPr>
          <p:nvPr>
            <p:ph type="body" sz="half" idx="1"/>
          </p:nvPr>
        </p:nvSpPr>
        <p:spPr>
          <a:xfrm>
            <a:off x="1066800" y="2101850"/>
            <a:ext cx="4343400" cy="4114800"/>
          </a:xfrm>
        </p:spPr>
        <p:txBody>
          <a:bodyPr/>
          <a:lstStyle/>
          <a:p>
            <a:pPr eaLnBrk="1" hangingPunct="1"/>
            <a:r>
              <a:rPr lang="es-MX" sz="2800" smtClean="0"/>
              <a:t>Dura 30 a 60 minutos</a:t>
            </a:r>
          </a:p>
          <a:p>
            <a:pPr eaLnBrk="1" hangingPunct="1"/>
            <a:r>
              <a:rPr lang="es-MX" sz="2800" smtClean="0"/>
              <a:t>Los cromosomas se alargan.</a:t>
            </a:r>
          </a:p>
          <a:p>
            <a:pPr eaLnBrk="1" hangingPunct="1"/>
            <a:r>
              <a:rPr lang="es-MX" sz="2800" smtClean="0"/>
              <a:t>Se forma membrana alrededor de los núcleos hijos</a:t>
            </a:r>
          </a:p>
          <a:p>
            <a:pPr eaLnBrk="1" hangingPunct="1"/>
            <a:r>
              <a:rPr lang="es-MX" sz="2800" smtClean="0"/>
              <a:t>Comienza la División del citoplasma de la célula</a:t>
            </a:r>
            <a:endParaRPr lang="es-ES" sz="280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027"/>
          <p:cNvSpPr>
            <a:spLocks noGrp="1" noChangeArrowheads="1"/>
          </p:cNvSpPr>
          <p:nvPr>
            <p:ph type="body" idx="1"/>
          </p:nvPr>
        </p:nvSpPr>
        <p:spPr/>
        <p:txBody>
          <a:bodyPr/>
          <a:lstStyle/>
          <a:p>
            <a:pPr eaLnBrk="1" hangingPunct="1">
              <a:buFont typeface="Wingdings" pitchFamily="2" charset="2"/>
              <a:buNone/>
            </a:pPr>
            <a:r>
              <a:rPr lang="es-MX" smtClean="0"/>
              <a:t>Algunos minerales no sufren un proceso de digestión sólo se difunden en el citoplasma, mientras que otros sufren un complejo proceso digestivo.</a:t>
            </a:r>
            <a:endParaRPr lang="es-ES" smtClean="0"/>
          </a:p>
          <a:p>
            <a:pPr eaLnBrk="1" hangingPunct="1"/>
            <a:endParaRPr lang="es-ES"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09600" y="609600"/>
            <a:ext cx="7772400" cy="990600"/>
          </a:xfrm>
        </p:spPr>
        <p:txBody>
          <a:bodyPr/>
          <a:lstStyle/>
          <a:p>
            <a:pPr algn="ctr" eaLnBrk="1" hangingPunct="1"/>
            <a:r>
              <a:rPr lang="es-MX" smtClean="0"/>
              <a:t>Asimilación</a:t>
            </a:r>
            <a:endParaRPr lang="es-ES" smtClean="0"/>
          </a:p>
        </p:txBody>
      </p:sp>
      <p:sp>
        <p:nvSpPr>
          <p:cNvPr id="136195" name="Text Box 4"/>
          <p:cNvSpPr txBox="1">
            <a:spLocks noChangeArrowheads="1"/>
          </p:cNvSpPr>
          <p:nvPr/>
        </p:nvSpPr>
        <p:spPr bwMode="auto">
          <a:xfrm>
            <a:off x="2819400" y="2057400"/>
            <a:ext cx="38862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136196" name="Text Box 5"/>
          <p:cNvSpPr txBox="1">
            <a:spLocks noChangeArrowheads="1"/>
          </p:cNvSpPr>
          <p:nvPr/>
        </p:nvSpPr>
        <p:spPr bwMode="auto">
          <a:xfrm>
            <a:off x="6019800" y="2286000"/>
            <a:ext cx="2819400" cy="519113"/>
          </a:xfrm>
          <a:prstGeom prst="rect">
            <a:avLst/>
          </a:prstGeom>
          <a:noFill/>
          <a:ln w="9525">
            <a:noFill/>
            <a:miter lim="800000"/>
            <a:headEnd/>
            <a:tailEnd/>
          </a:ln>
        </p:spPr>
        <p:txBody>
          <a:bodyPr>
            <a:spAutoFit/>
          </a:bodyPr>
          <a:lstStyle/>
          <a:p>
            <a:pPr>
              <a:spcBef>
                <a:spcPct val="50000"/>
              </a:spcBef>
            </a:pPr>
            <a:r>
              <a:rPr kumimoji="0" lang="es-MX" sz="2800"/>
              <a:t>Aminoácidos</a:t>
            </a:r>
            <a:endParaRPr kumimoji="0" lang="es-ES" sz="2800"/>
          </a:p>
        </p:txBody>
      </p:sp>
      <p:sp>
        <p:nvSpPr>
          <p:cNvPr id="136197" name="Line 6"/>
          <p:cNvSpPr>
            <a:spLocks noChangeShapeType="1"/>
          </p:cNvSpPr>
          <p:nvPr/>
        </p:nvSpPr>
        <p:spPr bwMode="auto">
          <a:xfrm flipH="1">
            <a:off x="4495800" y="3810000"/>
            <a:ext cx="0" cy="685800"/>
          </a:xfrm>
          <a:prstGeom prst="line">
            <a:avLst/>
          </a:prstGeom>
          <a:noFill/>
          <a:ln w="9525">
            <a:solidFill>
              <a:schemeClr val="tx1"/>
            </a:solidFill>
            <a:round/>
            <a:headEnd/>
            <a:tailEnd/>
          </a:ln>
        </p:spPr>
        <p:txBody>
          <a:bodyPr wrap="none"/>
          <a:lstStyle/>
          <a:p>
            <a:endParaRPr lang="es-ES"/>
          </a:p>
        </p:txBody>
      </p:sp>
      <p:sp>
        <p:nvSpPr>
          <p:cNvPr id="136198" name="Rectangle 7"/>
          <p:cNvSpPr>
            <a:spLocks noChangeArrowheads="1"/>
          </p:cNvSpPr>
          <p:nvPr/>
        </p:nvSpPr>
        <p:spPr bwMode="auto">
          <a:xfrm>
            <a:off x="381000" y="4495800"/>
            <a:ext cx="2590800" cy="990600"/>
          </a:xfrm>
          <a:prstGeom prst="rect">
            <a:avLst/>
          </a:prstGeom>
          <a:solidFill>
            <a:schemeClr val="bg2"/>
          </a:solidFill>
          <a:ln w="9525">
            <a:solidFill>
              <a:schemeClr val="tx1"/>
            </a:solidFill>
            <a:miter lim="800000"/>
            <a:headEnd/>
            <a:tailEnd/>
          </a:ln>
        </p:spPr>
        <p:txBody>
          <a:bodyPr wrap="none" anchor="ctr"/>
          <a:lstStyle/>
          <a:p>
            <a:pPr algn="ctr"/>
            <a:r>
              <a:rPr kumimoji="0" lang="es-MX" sz="3200"/>
              <a:t>Hidratos de </a:t>
            </a:r>
          </a:p>
          <a:p>
            <a:pPr algn="ctr"/>
            <a:r>
              <a:rPr kumimoji="0" lang="es-MX" sz="3200"/>
              <a:t>carbono</a:t>
            </a:r>
            <a:endParaRPr kumimoji="0" lang="es-ES" sz="3200"/>
          </a:p>
        </p:txBody>
      </p:sp>
      <p:sp>
        <p:nvSpPr>
          <p:cNvPr id="136199" name="Rectangle 8"/>
          <p:cNvSpPr>
            <a:spLocks noChangeArrowheads="1"/>
          </p:cNvSpPr>
          <p:nvPr/>
        </p:nvSpPr>
        <p:spPr bwMode="auto">
          <a:xfrm>
            <a:off x="3505200" y="4495800"/>
            <a:ext cx="1905000" cy="1143000"/>
          </a:xfrm>
          <a:prstGeom prst="rect">
            <a:avLst/>
          </a:prstGeom>
          <a:solidFill>
            <a:schemeClr val="bg2"/>
          </a:solidFill>
          <a:ln w="9525">
            <a:solidFill>
              <a:schemeClr val="tx1"/>
            </a:solidFill>
            <a:miter lim="800000"/>
            <a:headEnd/>
            <a:tailEnd/>
          </a:ln>
        </p:spPr>
        <p:txBody>
          <a:bodyPr wrap="none" anchor="ctr"/>
          <a:lstStyle/>
          <a:p>
            <a:pPr algn="ctr"/>
            <a:r>
              <a:rPr kumimoji="0" lang="es-MX" sz="3200"/>
              <a:t>Grasas</a:t>
            </a:r>
            <a:endParaRPr kumimoji="0" lang="es-ES" sz="3200"/>
          </a:p>
        </p:txBody>
      </p:sp>
      <p:sp>
        <p:nvSpPr>
          <p:cNvPr id="136200" name="Rectangle 9"/>
          <p:cNvSpPr>
            <a:spLocks noChangeArrowheads="1"/>
          </p:cNvSpPr>
          <p:nvPr/>
        </p:nvSpPr>
        <p:spPr bwMode="auto">
          <a:xfrm>
            <a:off x="6705600" y="4572000"/>
            <a:ext cx="1600200" cy="1219200"/>
          </a:xfrm>
          <a:prstGeom prst="rect">
            <a:avLst/>
          </a:prstGeom>
          <a:solidFill>
            <a:schemeClr val="bg2"/>
          </a:solidFill>
          <a:ln w="9525">
            <a:solidFill>
              <a:schemeClr val="tx1"/>
            </a:solidFill>
            <a:miter lim="800000"/>
            <a:headEnd/>
            <a:tailEnd/>
          </a:ln>
        </p:spPr>
        <p:txBody>
          <a:bodyPr wrap="none" anchor="ctr"/>
          <a:lstStyle/>
          <a:p>
            <a:pPr algn="ctr"/>
            <a:r>
              <a:rPr kumimoji="0" lang="es-MX" sz="3200"/>
              <a:t>Proteínas</a:t>
            </a:r>
            <a:endParaRPr kumimoji="0" lang="es-ES" sz="3200"/>
          </a:p>
        </p:txBody>
      </p:sp>
      <p:sp>
        <p:nvSpPr>
          <p:cNvPr id="136201" name="Line 10"/>
          <p:cNvSpPr>
            <a:spLocks noChangeShapeType="1"/>
          </p:cNvSpPr>
          <p:nvPr/>
        </p:nvSpPr>
        <p:spPr bwMode="auto">
          <a:xfrm>
            <a:off x="1524000" y="3810000"/>
            <a:ext cx="0" cy="609600"/>
          </a:xfrm>
          <a:prstGeom prst="line">
            <a:avLst/>
          </a:prstGeom>
          <a:noFill/>
          <a:ln w="9525">
            <a:solidFill>
              <a:schemeClr val="tx1"/>
            </a:solidFill>
            <a:round/>
            <a:headEnd/>
            <a:tailEnd/>
          </a:ln>
        </p:spPr>
        <p:txBody>
          <a:bodyPr wrap="none"/>
          <a:lstStyle/>
          <a:p>
            <a:endParaRPr lang="es-ES"/>
          </a:p>
        </p:txBody>
      </p:sp>
      <p:sp>
        <p:nvSpPr>
          <p:cNvPr id="136202" name="Line 11"/>
          <p:cNvSpPr>
            <a:spLocks noChangeShapeType="1"/>
          </p:cNvSpPr>
          <p:nvPr/>
        </p:nvSpPr>
        <p:spPr bwMode="auto">
          <a:xfrm>
            <a:off x="7467600" y="3810000"/>
            <a:ext cx="0" cy="685800"/>
          </a:xfrm>
          <a:prstGeom prst="line">
            <a:avLst/>
          </a:prstGeom>
          <a:noFill/>
          <a:ln w="9525">
            <a:solidFill>
              <a:schemeClr val="tx1"/>
            </a:solidFill>
            <a:round/>
            <a:headEnd/>
            <a:tailEnd/>
          </a:ln>
        </p:spPr>
        <p:txBody>
          <a:bodyPr wrap="none"/>
          <a:lstStyle/>
          <a:p>
            <a:endParaRPr lang="es-ES"/>
          </a:p>
        </p:txBody>
      </p:sp>
      <p:sp>
        <p:nvSpPr>
          <p:cNvPr id="136203" name="Line 12"/>
          <p:cNvSpPr>
            <a:spLocks noChangeShapeType="1"/>
          </p:cNvSpPr>
          <p:nvPr/>
        </p:nvSpPr>
        <p:spPr bwMode="auto">
          <a:xfrm>
            <a:off x="1524000" y="3810000"/>
            <a:ext cx="6019800" cy="0"/>
          </a:xfrm>
          <a:prstGeom prst="line">
            <a:avLst/>
          </a:prstGeom>
          <a:noFill/>
          <a:ln w="9525">
            <a:solidFill>
              <a:schemeClr val="tx1"/>
            </a:solidFill>
            <a:round/>
            <a:headEnd/>
            <a:tailEnd/>
          </a:ln>
        </p:spPr>
        <p:txBody>
          <a:bodyPr wrap="none"/>
          <a:lstStyle/>
          <a:p>
            <a:endParaRPr lang="es-ES"/>
          </a:p>
        </p:txBody>
      </p:sp>
      <p:sp>
        <p:nvSpPr>
          <p:cNvPr id="136204" name="Line 14"/>
          <p:cNvSpPr>
            <a:spLocks noChangeShapeType="1"/>
          </p:cNvSpPr>
          <p:nvPr/>
        </p:nvSpPr>
        <p:spPr bwMode="auto">
          <a:xfrm>
            <a:off x="4495800" y="3352800"/>
            <a:ext cx="0" cy="457200"/>
          </a:xfrm>
          <a:prstGeom prst="line">
            <a:avLst/>
          </a:prstGeom>
          <a:noFill/>
          <a:ln w="57150">
            <a:solidFill>
              <a:schemeClr val="tx1"/>
            </a:solidFill>
            <a:round/>
            <a:headEnd/>
            <a:tailEnd type="triangle" w="med" len="med"/>
          </a:ln>
        </p:spPr>
        <p:txBody>
          <a:bodyPr wrap="none"/>
          <a:lstStyle/>
          <a:p>
            <a:endParaRPr lang="es-ES"/>
          </a:p>
        </p:txBody>
      </p:sp>
      <p:sp>
        <p:nvSpPr>
          <p:cNvPr id="136205" name="Rectangle 15"/>
          <p:cNvSpPr>
            <a:spLocks noChangeArrowheads="1"/>
          </p:cNvSpPr>
          <p:nvPr/>
        </p:nvSpPr>
        <p:spPr bwMode="auto">
          <a:xfrm>
            <a:off x="609600" y="2133600"/>
            <a:ext cx="2354263" cy="519113"/>
          </a:xfrm>
          <a:prstGeom prst="rect">
            <a:avLst/>
          </a:prstGeom>
          <a:noFill/>
          <a:ln w="9525">
            <a:noFill/>
            <a:miter lim="800000"/>
            <a:headEnd/>
            <a:tailEnd/>
          </a:ln>
        </p:spPr>
        <p:txBody>
          <a:bodyPr wrap="none">
            <a:spAutoFit/>
          </a:bodyPr>
          <a:lstStyle/>
          <a:p>
            <a:pPr>
              <a:spcBef>
                <a:spcPct val="50000"/>
              </a:spcBef>
            </a:pPr>
            <a:r>
              <a:rPr kumimoji="0" lang="es-MX" sz="2800"/>
              <a:t>Monosacáridos</a:t>
            </a:r>
          </a:p>
        </p:txBody>
      </p:sp>
      <p:sp>
        <p:nvSpPr>
          <p:cNvPr id="136206" name="Rectangle 16"/>
          <p:cNvSpPr>
            <a:spLocks noChangeArrowheads="1"/>
          </p:cNvSpPr>
          <p:nvPr/>
        </p:nvSpPr>
        <p:spPr bwMode="auto">
          <a:xfrm>
            <a:off x="3429000" y="2057400"/>
            <a:ext cx="2286000" cy="1160463"/>
          </a:xfrm>
          <a:prstGeom prst="rect">
            <a:avLst/>
          </a:prstGeom>
          <a:noFill/>
          <a:ln w="9525">
            <a:noFill/>
            <a:miter lim="800000"/>
            <a:headEnd/>
            <a:tailEnd/>
          </a:ln>
        </p:spPr>
        <p:txBody>
          <a:bodyPr>
            <a:spAutoFit/>
          </a:bodyPr>
          <a:lstStyle/>
          <a:p>
            <a:pPr>
              <a:spcBef>
                <a:spcPct val="50000"/>
              </a:spcBef>
            </a:pPr>
            <a:r>
              <a:rPr kumimoji="0" lang="es-MX" sz="2800"/>
              <a:t>Acidos grasos</a:t>
            </a:r>
          </a:p>
          <a:p>
            <a:pPr>
              <a:spcBef>
                <a:spcPct val="50000"/>
              </a:spcBef>
            </a:pPr>
            <a:r>
              <a:rPr kumimoji="0" lang="es-MX" sz="2800"/>
              <a:t>Glicerina</a:t>
            </a:r>
          </a:p>
        </p:txBody>
      </p:sp>
      <p:sp>
        <p:nvSpPr>
          <p:cNvPr id="136207" name="Line 17"/>
          <p:cNvSpPr>
            <a:spLocks noChangeShapeType="1"/>
          </p:cNvSpPr>
          <p:nvPr/>
        </p:nvSpPr>
        <p:spPr bwMode="auto">
          <a:xfrm>
            <a:off x="1752600" y="2971800"/>
            <a:ext cx="0" cy="533400"/>
          </a:xfrm>
          <a:prstGeom prst="line">
            <a:avLst/>
          </a:prstGeom>
          <a:noFill/>
          <a:ln w="57150">
            <a:solidFill>
              <a:schemeClr val="tx1"/>
            </a:solidFill>
            <a:miter lim="800000"/>
            <a:headEnd/>
            <a:tailEnd type="triangle" w="med" len="med"/>
          </a:ln>
        </p:spPr>
        <p:txBody>
          <a:bodyPr wrap="none"/>
          <a:lstStyle/>
          <a:p>
            <a:endParaRPr lang="es-ES"/>
          </a:p>
        </p:txBody>
      </p:sp>
      <p:sp>
        <p:nvSpPr>
          <p:cNvPr id="136208" name="Line 18"/>
          <p:cNvSpPr>
            <a:spLocks noChangeShapeType="1"/>
          </p:cNvSpPr>
          <p:nvPr/>
        </p:nvSpPr>
        <p:spPr bwMode="auto">
          <a:xfrm>
            <a:off x="7467600" y="2971800"/>
            <a:ext cx="0" cy="533400"/>
          </a:xfrm>
          <a:prstGeom prst="line">
            <a:avLst/>
          </a:prstGeom>
          <a:noFill/>
          <a:ln w="57150">
            <a:solidFill>
              <a:schemeClr val="tx1"/>
            </a:solidFill>
            <a:miter lim="800000"/>
            <a:headEnd/>
            <a:tailEnd type="triangle" w="med" len="med"/>
          </a:ln>
        </p:spPr>
        <p:txBody>
          <a:bodyPr wrap="none"/>
          <a:lstStyle/>
          <a:p>
            <a:endParaRPr lang="es-E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ctr" eaLnBrk="1" hangingPunct="1"/>
            <a:r>
              <a:rPr lang="es-MX" smtClean="0"/>
              <a:t>DESASIMILACION</a:t>
            </a:r>
            <a:endParaRPr lang="es-ES" smtClean="0"/>
          </a:p>
        </p:txBody>
      </p:sp>
      <p:sp>
        <p:nvSpPr>
          <p:cNvPr id="137219" name="Rectangle 3"/>
          <p:cNvSpPr>
            <a:spLocks noGrp="1" noChangeArrowheads="1"/>
          </p:cNvSpPr>
          <p:nvPr>
            <p:ph type="body" idx="1"/>
          </p:nvPr>
        </p:nvSpPr>
        <p:spPr/>
        <p:txBody>
          <a:bodyPr/>
          <a:lstStyle/>
          <a:p>
            <a:pPr eaLnBrk="1" hangingPunct="1">
              <a:lnSpc>
                <a:spcPct val="90000"/>
              </a:lnSpc>
              <a:buFont typeface="Wingdings" pitchFamily="2" charset="2"/>
              <a:buNone/>
            </a:pPr>
            <a:r>
              <a:rPr lang="es-MX" b="1" smtClean="0"/>
              <a:t>Es el proceso para emplear los alimentos almacenados</a:t>
            </a:r>
            <a:r>
              <a:rPr lang="es-MX" smtClean="0"/>
              <a:t>, sigue procesos químicos similares a los de la digestión</a:t>
            </a:r>
            <a:r>
              <a:rPr lang="es-MX" sz="2800" smtClean="0"/>
              <a:t>. </a:t>
            </a:r>
          </a:p>
          <a:p>
            <a:pPr eaLnBrk="1" hangingPunct="1">
              <a:lnSpc>
                <a:spcPct val="90000"/>
              </a:lnSpc>
              <a:buFont typeface="Wingdings" pitchFamily="2" charset="2"/>
              <a:buNone/>
            </a:pPr>
            <a:r>
              <a:rPr lang="es-MX" smtClean="0"/>
              <a:t>La energía que se fue acumulando en la asimilación ahora se la va perdiendo, de modo que si la célula no vuelve a alimentarse terminaría descomponiendo sus hidratos de carbono, sus grasas y aún sus proteínas, lo cual la llevaría a la muerte. </a:t>
            </a:r>
            <a:endParaRPr lang="es-ES"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066800" y="838200"/>
            <a:ext cx="6324600" cy="914400"/>
          </a:xfrm>
        </p:spPr>
        <p:txBody>
          <a:bodyPr/>
          <a:lstStyle/>
          <a:p>
            <a:pPr algn="ctr" eaLnBrk="1" hangingPunct="1"/>
            <a:r>
              <a:rPr lang="es-MX" smtClean="0"/>
              <a:t>Desasimilación</a:t>
            </a:r>
            <a:endParaRPr lang="es-ES" smtClean="0"/>
          </a:p>
        </p:txBody>
      </p:sp>
      <p:sp>
        <p:nvSpPr>
          <p:cNvPr id="138243" name="Rectangle 4"/>
          <p:cNvSpPr>
            <a:spLocks noChangeArrowheads="1"/>
          </p:cNvSpPr>
          <p:nvPr/>
        </p:nvSpPr>
        <p:spPr bwMode="auto">
          <a:xfrm>
            <a:off x="2971800" y="2057400"/>
            <a:ext cx="3124200" cy="1447800"/>
          </a:xfrm>
          <a:prstGeom prst="rect">
            <a:avLst/>
          </a:prstGeom>
          <a:solidFill>
            <a:schemeClr val="bg2"/>
          </a:solidFill>
          <a:ln w="9525">
            <a:solidFill>
              <a:schemeClr val="tx1"/>
            </a:solidFill>
            <a:miter lim="800000"/>
            <a:headEnd/>
            <a:tailEnd/>
          </a:ln>
        </p:spPr>
        <p:txBody>
          <a:bodyPr wrap="none" anchor="ctr"/>
          <a:lstStyle/>
          <a:p>
            <a:pPr algn="ctr"/>
            <a:r>
              <a:rPr kumimoji="0" lang="es-MX" sz="2800"/>
              <a:t>Hidratos de carbono</a:t>
            </a:r>
          </a:p>
          <a:p>
            <a:pPr algn="ctr"/>
            <a:r>
              <a:rPr kumimoji="0" lang="es-MX" sz="3200"/>
              <a:t>Grasas</a:t>
            </a:r>
          </a:p>
          <a:p>
            <a:pPr algn="ctr"/>
            <a:r>
              <a:rPr kumimoji="0" lang="es-MX" sz="3200"/>
              <a:t>Proteínas</a:t>
            </a:r>
            <a:endParaRPr kumimoji="0" lang="es-ES" sz="3200"/>
          </a:p>
        </p:txBody>
      </p:sp>
      <p:sp>
        <p:nvSpPr>
          <p:cNvPr id="138244" name="Text Box 5"/>
          <p:cNvSpPr txBox="1">
            <a:spLocks noChangeArrowheads="1"/>
          </p:cNvSpPr>
          <p:nvPr/>
        </p:nvSpPr>
        <p:spPr bwMode="auto">
          <a:xfrm>
            <a:off x="990600" y="4800600"/>
            <a:ext cx="2133600" cy="1066800"/>
          </a:xfrm>
          <a:prstGeom prst="rect">
            <a:avLst/>
          </a:prstGeom>
          <a:noFill/>
          <a:ln w="9525">
            <a:noFill/>
            <a:miter lim="800000"/>
            <a:headEnd/>
            <a:tailEnd/>
          </a:ln>
        </p:spPr>
        <p:txBody>
          <a:bodyPr>
            <a:spAutoFit/>
          </a:bodyPr>
          <a:lstStyle/>
          <a:p>
            <a:pPr>
              <a:spcBef>
                <a:spcPct val="50000"/>
              </a:spcBef>
            </a:pPr>
            <a:r>
              <a:rPr kumimoji="0" lang="es-MX" sz="3200"/>
              <a:t>Materiales de desecho</a:t>
            </a:r>
            <a:endParaRPr kumimoji="0" lang="es-ES" sz="3200"/>
          </a:p>
        </p:txBody>
      </p:sp>
      <p:sp>
        <p:nvSpPr>
          <p:cNvPr id="138245" name="Text Box 6"/>
          <p:cNvSpPr txBox="1">
            <a:spLocks noChangeArrowheads="1"/>
          </p:cNvSpPr>
          <p:nvPr/>
        </p:nvSpPr>
        <p:spPr bwMode="auto">
          <a:xfrm>
            <a:off x="3200400" y="4724400"/>
            <a:ext cx="1752600" cy="579438"/>
          </a:xfrm>
          <a:prstGeom prst="rect">
            <a:avLst/>
          </a:prstGeom>
          <a:noFill/>
          <a:ln w="9525">
            <a:noFill/>
            <a:miter lim="800000"/>
            <a:headEnd/>
            <a:tailEnd/>
          </a:ln>
        </p:spPr>
        <p:txBody>
          <a:bodyPr>
            <a:spAutoFit/>
          </a:bodyPr>
          <a:lstStyle/>
          <a:p>
            <a:pPr>
              <a:spcBef>
                <a:spcPct val="50000"/>
              </a:spcBef>
            </a:pPr>
            <a:r>
              <a:rPr kumimoji="0" lang="es-MX" sz="3200"/>
              <a:t>Energía</a:t>
            </a:r>
            <a:endParaRPr kumimoji="0" lang="es-ES" sz="3200"/>
          </a:p>
        </p:txBody>
      </p:sp>
      <p:sp>
        <p:nvSpPr>
          <p:cNvPr id="138246" name="Text Box 7"/>
          <p:cNvSpPr txBox="1">
            <a:spLocks noChangeArrowheads="1"/>
          </p:cNvSpPr>
          <p:nvPr/>
        </p:nvSpPr>
        <p:spPr bwMode="auto">
          <a:xfrm>
            <a:off x="5257800" y="4724400"/>
            <a:ext cx="1143000" cy="579438"/>
          </a:xfrm>
          <a:prstGeom prst="rect">
            <a:avLst/>
          </a:prstGeom>
          <a:noFill/>
          <a:ln w="9525">
            <a:noFill/>
            <a:miter lim="800000"/>
            <a:headEnd/>
            <a:tailEnd/>
          </a:ln>
        </p:spPr>
        <p:txBody>
          <a:bodyPr>
            <a:spAutoFit/>
          </a:bodyPr>
          <a:lstStyle/>
          <a:p>
            <a:pPr>
              <a:spcBef>
                <a:spcPct val="50000"/>
              </a:spcBef>
            </a:pPr>
            <a:r>
              <a:rPr kumimoji="0" lang="es-MX" sz="3200"/>
              <a:t>CO2</a:t>
            </a:r>
            <a:endParaRPr kumimoji="0" lang="es-ES" sz="3200"/>
          </a:p>
        </p:txBody>
      </p:sp>
      <p:sp>
        <p:nvSpPr>
          <p:cNvPr id="138247" name="Text Box 8"/>
          <p:cNvSpPr txBox="1">
            <a:spLocks noChangeArrowheads="1"/>
          </p:cNvSpPr>
          <p:nvPr/>
        </p:nvSpPr>
        <p:spPr bwMode="auto">
          <a:xfrm>
            <a:off x="6553200" y="4724400"/>
            <a:ext cx="1371600" cy="579438"/>
          </a:xfrm>
          <a:prstGeom prst="rect">
            <a:avLst/>
          </a:prstGeom>
          <a:noFill/>
          <a:ln w="9525">
            <a:noFill/>
            <a:miter lim="800000"/>
            <a:headEnd/>
            <a:tailEnd/>
          </a:ln>
        </p:spPr>
        <p:txBody>
          <a:bodyPr>
            <a:spAutoFit/>
          </a:bodyPr>
          <a:lstStyle/>
          <a:p>
            <a:pPr>
              <a:spcBef>
                <a:spcPct val="50000"/>
              </a:spcBef>
            </a:pPr>
            <a:r>
              <a:rPr kumimoji="0" lang="es-MX" sz="3200"/>
              <a:t>H2O</a:t>
            </a:r>
            <a:endParaRPr kumimoji="0" lang="es-ES" sz="3200"/>
          </a:p>
        </p:txBody>
      </p:sp>
      <p:sp>
        <p:nvSpPr>
          <p:cNvPr id="138248" name="Line 9"/>
          <p:cNvSpPr>
            <a:spLocks noChangeShapeType="1"/>
          </p:cNvSpPr>
          <p:nvPr/>
        </p:nvSpPr>
        <p:spPr bwMode="auto">
          <a:xfrm>
            <a:off x="4495800" y="3581400"/>
            <a:ext cx="0" cy="533400"/>
          </a:xfrm>
          <a:prstGeom prst="line">
            <a:avLst/>
          </a:prstGeom>
          <a:noFill/>
          <a:ln w="9525">
            <a:solidFill>
              <a:schemeClr val="tx1"/>
            </a:solidFill>
            <a:round/>
            <a:headEnd/>
            <a:tailEnd type="triangle" w="med" len="med"/>
          </a:ln>
        </p:spPr>
        <p:txBody>
          <a:bodyPr wrap="none"/>
          <a:lstStyle/>
          <a:p>
            <a:endParaRPr lang="es-ES"/>
          </a:p>
        </p:txBody>
      </p:sp>
      <p:sp>
        <p:nvSpPr>
          <p:cNvPr id="138249" name="Line 10"/>
          <p:cNvSpPr>
            <a:spLocks noChangeShapeType="1"/>
          </p:cNvSpPr>
          <p:nvPr/>
        </p:nvSpPr>
        <p:spPr bwMode="auto">
          <a:xfrm>
            <a:off x="1752600" y="4267200"/>
            <a:ext cx="5486400" cy="0"/>
          </a:xfrm>
          <a:prstGeom prst="line">
            <a:avLst/>
          </a:prstGeom>
          <a:noFill/>
          <a:ln w="9525">
            <a:solidFill>
              <a:schemeClr val="tx1"/>
            </a:solidFill>
            <a:round/>
            <a:headEnd/>
            <a:tailEnd/>
          </a:ln>
        </p:spPr>
        <p:txBody>
          <a:bodyPr wrap="none"/>
          <a:lstStyle/>
          <a:p>
            <a:endParaRPr lang="es-ES"/>
          </a:p>
        </p:txBody>
      </p:sp>
      <p:sp>
        <p:nvSpPr>
          <p:cNvPr id="138250" name="Line 11"/>
          <p:cNvSpPr>
            <a:spLocks noChangeShapeType="1"/>
          </p:cNvSpPr>
          <p:nvPr/>
        </p:nvSpPr>
        <p:spPr bwMode="auto">
          <a:xfrm>
            <a:off x="1752600" y="4343400"/>
            <a:ext cx="0" cy="381000"/>
          </a:xfrm>
          <a:prstGeom prst="line">
            <a:avLst/>
          </a:prstGeom>
          <a:noFill/>
          <a:ln w="9525">
            <a:solidFill>
              <a:schemeClr val="tx1"/>
            </a:solidFill>
            <a:round/>
            <a:headEnd/>
            <a:tailEnd/>
          </a:ln>
        </p:spPr>
        <p:txBody>
          <a:bodyPr wrap="none"/>
          <a:lstStyle/>
          <a:p>
            <a:endParaRPr lang="es-ES"/>
          </a:p>
        </p:txBody>
      </p:sp>
      <p:sp>
        <p:nvSpPr>
          <p:cNvPr id="138251" name="Line 12"/>
          <p:cNvSpPr>
            <a:spLocks noChangeShapeType="1"/>
          </p:cNvSpPr>
          <p:nvPr/>
        </p:nvSpPr>
        <p:spPr bwMode="auto">
          <a:xfrm>
            <a:off x="4038600" y="4267200"/>
            <a:ext cx="0" cy="457200"/>
          </a:xfrm>
          <a:prstGeom prst="line">
            <a:avLst/>
          </a:prstGeom>
          <a:noFill/>
          <a:ln w="9525">
            <a:solidFill>
              <a:schemeClr val="tx1"/>
            </a:solidFill>
            <a:round/>
            <a:headEnd/>
            <a:tailEnd/>
          </a:ln>
        </p:spPr>
        <p:txBody>
          <a:bodyPr wrap="none"/>
          <a:lstStyle/>
          <a:p>
            <a:endParaRPr lang="es-ES"/>
          </a:p>
        </p:txBody>
      </p:sp>
      <p:sp>
        <p:nvSpPr>
          <p:cNvPr id="138252" name="Line 13"/>
          <p:cNvSpPr>
            <a:spLocks noChangeShapeType="1"/>
          </p:cNvSpPr>
          <p:nvPr/>
        </p:nvSpPr>
        <p:spPr bwMode="auto">
          <a:xfrm>
            <a:off x="5791200" y="4267200"/>
            <a:ext cx="0" cy="381000"/>
          </a:xfrm>
          <a:prstGeom prst="line">
            <a:avLst/>
          </a:prstGeom>
          <a:noFill/>
          <a:ln w="9525">
            <a:solidFill>
              <a:schemeClr val="tx1"/>
            </a:solidFill>
            <a:round/>
            <a:headEnd/>
            <a:tailEnd/>
          </a:ln>
        </p:spPr>
        <p:txBody>
          <a:bodyPr wrap="none"/>
          <a:lstStyle/>
          <a:p>
            <a:endParaRPr lang="es-ES"/>
          </a:p>
        </p:txBody>
      </p:sp>
      <p:sp>
        <p:nvSpPr>
          <p:cNvPr id="138253" name="Line 14"/>
          <p:cNvSpPr>
            <a:spLocks noChangeShapeType="1"/>
          </p:cNvSpPr>
          <p:nvPr/>
        </p:nvSpPr>
        <p:spPr bwMode="auto">
          <a:xfrm>
            <a:off x="7239000" y="4267200"/>
            <a:ext cx="0" cy="381000"/>
          </a:xfrm>
          <a:prstGeom prst="line">
            <a:avLst/>
          </a:prstGeom>
          <a:noFill/>
          <a:ln w="9525">
            <a:solidFill>
              <a:schemeClr val="tx1"/>
            </a:solidFill>
            <a:round/>
            <a:headEnd/>
            <a:tailEnd/>
          </a:ln>
        </p:spPr>
        <p:txBody>
          <a:bodyPr wrap="none"/>
          <a:lstStyle/>
          <a:p>
            <a:endParaRPr lang="es-ES"/>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143000" y="2362200"/>
            <a:ext cx="6781800" cy="1143000"/>
          </a:xfrm>
        </p:spPr>
        <p:txBody>
          <a:bodyPr/>
          <a:lstStyle/>
          <a:p>
            <a:pPr algn="ctr" eaLnBrk="1" hangingPunct="1"/>
            <a:r>
              <a:rPr lang="es-MX" smtClean="0">
                <a:latin typeface="Arial Black" pitchFamily="34" charset="0"/>
              </a:rPr>
              <a:t>LAS ENZIMAS</a:t>
            </a:r>
            <a:endParaRPr lang="es-ES" smtClean="0">
              <a:latin typeface="Arial Black" pitchFamily="34"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990600" y="1600200"/>
            <a:ext cx="7772400" cy="4114800"/>
          </a:xfrm>
        </p:spPr>
        <p:txBody>
          <a:bodyPr/>
          <a:lstStyle/>
          <a:p>
            <a:pPr eaLnBrk="1" hangingPunct="1">
              <a:buFont typeface="Wingdings" pitchFamily="2" charset="2"/>
              <a:buNone/>
            </a:pPr>
            <a:r>
              <a:rPr lang="es-MX" smtClean="0"/>
              <a:t>Las enzimas son </a:t>
            </a:r>
            <a:r>
              <a:rPr lang="es-MX" b="1" smtClean="0"/>
              <a:t>proteínas </a:t>
            </a:r>
            <a:r>
              <a:rPr lang="es-MX" smtClean="0"/>
              <a:t>catalizadoras producidas por las células vivas, regulan la rapidez y especificidad de las miles de reacciones químicas intracelulares. </a:t>
            </a:r>
          </a:p>
          <a:p>
            <a:pPr eaLnBrk="1" hangingPunct="1">
              <a:buFont typeface="Wingdings" pitchFamily="2" charset="2"/>
              <a:buNone/>
            </a:pPr>
            <a:r>
              <a:rPr lang="es-MX" smtClean="0"/>
              <a:t>El nombre de las enzimas suele ser el de la </a:t>
            </a:r>
            <a:r>
              <a:rPr lang="es-MX" b="1" smtClean="0"/>
              <a:t>substancia sobre la cual actúan</a:t>
            </a:r>
            <a:r>
              <a:rPr lang="es-MX" smtClean="0"/>
              <a:t> seguido por el sufijo </a:t>
            </a:r>
            <a:r>
              <a:rPr lang="es-MX" b="1" smtClean="0"/>
              <a:t>asa.</a:t>
            </a:r>
            <a:endParaRPr lang="es-ES" b="1"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609600" y="1447800"/>
            <a:ext cx="8305800" cy="4648200"/>
          </a:xfrm>
        </p:spPr>
        <p:txBody>
          <a:bodyPr/>
          <a:lstStyle/>
          <a:p>
            <a:pPr eaLnBrk="1" hangingPunct="1">
              <a:lnSpc>
                <a:spcPct val="90000"/>
              </a:lnSpc>
              <a:buFont typeface="Wingdings" pitchFamily="2" charset="2"/>
              <a:buNone/>
            </a:pPr>
            <a:r>
              <a:rPr lang="es-MX" smtClean="0"/>
              <a:t>    Por ejemplo la sacarosa es desdoblada por la enzima </a:t>
            </a:r>
            <a:r>
              <a:rPr lang="es-MX" b="1" smtClean="0"/>
              <a:t>sacarasa </a:t>
            </a:r>
            <a:r>
              <a:rPr lang="es-MX" smtClean="0"/>
              <a:t>y se obtiene glucosa y fructosa.</a:t>
            </a:r>
          </a:p>
          <a:p>
            <a:pPr eaLnBrk="1" hangingPunct="1">
              <a:lnSpc>
                <a:spcPct val="90000"/>
              </a:lnSpc>
              <a:buFont typeface="Wingdings" pitchFamily="2" charset="2"/>
              <a:buNone/>
            </a:pPr>
            <a:r>
              <a:rPr lang="es-MX" smtClean="0"/>
              <a:t>    Hay nombres de grupo para las enzimas que catalizan reacciones similares:</a:t>
            </a:r>
          </a:p>
          <a:p>
            <a:pPr eaLnBrk="1" hangingPunct="1">
              <a:lnSpc>
                <a:spcPct val="90000"/>
              </a:lnSpc>
              <a:buFont typeface="Wingdings" pitchFamily="2" charset="2"/>
              <a:buNone/>
            </a:pPr>
            <a:r>
              <a:rPr lang="es-MX" smtClean="0"/>
              <a:t>    Las lipasas desintegran los trigliceroles.</a:t>
            </a:r>
          </a:p>
          <a:p>
            <a:pPr eaLnBrk="1" hangingPunct="1">
              <a:lnSpc>
                <a:spcPct val="90000"/>
              </a:lnSpc>
              <a:buFont typeface="Wingdings" pitchFamily="2" charset="2"/>
              <a:buNone/>
            </a:pPr>
            <a:r>
              <a:rPr lang="es-MX" smtClean="0"/>
              <a:t>    Las proteinasas rompen los enlaces peptídicos.</a:t>
            </a:r>
          </a:p>
          <a:p>
            <a:pPr eaLnBrk="1" hangingPunct="1">
              <a:lnSpc>
                <a:spcPct val="90000"/>
              </a:lnSpc>
              <a:buFont typeface="Wingdings" pitchFamily="2" charset="2"/>
              <a:buNone/>
            </a:pPr>
            <a:r>
              <a:rPr lang="es-MX" smtClean="0"/>
              <a:t>    Las deshidrogenasas transfieren iones de hidrógeno.</a:t>
            </a:r>
            <a:endParaRPr lang="es-ES"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914400" y="1676400"/>
            <a:ext cx="7772400" cy="4114800"/>
          </a:xfrm>
        </p:spPr>
        <p:txBody>
          <a:bodyPr/>
          <a:lstStyle/>
          <a:p>
            <a:pPr eaLnBrk="1" hangingPunct="1">
              <a:buFont typeface="Wingdings" pitchFamily="2" charset="2"/>
              <a:buNone/>
            </a:pPr>
            <a:r>
              <a:rPr lang="es-MX" smtClean="0"/>
              <a:t>Las enzimas en su mayoría son incoloras, hay pocas amarillas, pardas, rojas, verdes y azules. </a:t>
            </a:r>
          </a:p>
          <a:p>
            <a:pPr eaLnBrk="1" hangingPunct="1">
              <a:buFont typeface="Wingdings" pitchFamily="2" charset="2"/>
              <a:buNone/>
            </a:pPr>
            <a:r>
              <a:rPr lang="es-MX" smtClean="0"/>
              <a:t>Un 90% son solubles en agua o soluciones salinas diluidas. Las enzimas de las mitocondrias estan unidas por una lipoproteína por lo tanto son insolubles en agua. </a:t>
            </a:r>
            <a:endParaRPr lang="es-ES"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1066800" y="1447800"/>
            <a:ext cx="7772400" cy="4572000"/>
          </a:xfrm>
        </p:spPr>
        <p:txBody>
          <a:bodyPr/>
          <a:lstStyle/>
          <a:p>
            <a:pPr eaLnBrk="1" hangingPunct="1">
              <a:lnSpc>
                <a:spcPct val="90000"/>
              </a:lnSpc>
              <a:buFont typeface="Wingdings" pitchFamily="2" charset="2"/>
              <a:buNone/>
            </a:pPr>
            <a:r>
              <a:rPr lang="es-MX" smtClean="0"/>
              <a:t>La substancia sobre la cual actúa la enzima se llama </a:t>
            </a:r>
            <a:r>
              <a:rPr lang="es-MX" b="1" smtClean="0"/>
              <a:t>substrato</a:t>
            </a:r>
            <a:r>
              <a:rPr lang="es-MX" smtClean="0"/>
              <a:t>.  Una molécula de enzima actúa sobre millones de moléculas de substrato por minuto.  Las enzimas son específicas osea que no todas actúan sobre los mismos substratos, hay pocas como la lipasa secretada por el páncreas que rompe los enlaces </a:t>
            </a:r>
            <a:r>
              <a:rPr lang="es-MX" b="1" smtClean="0"/>
              <a:t>éster </a:t>
            </a:r>
            <a:r>
              <a:rPr lang="es-MX" smtClean="0"/>
              <a:t>entre la glicerina y los ácidos grasos de gran variedad de grasas distintas</a:t>
            </a:r>
            <a:endParaRPr lang="es-ES"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685800" y="1676400"/>
            <a:ext cx="7010400" cy="4114800"/>
          </a:xfrm>
        </p:spPr>
        <p:txBody>
          <a:bodyPr/>
          <a:lstStyle/>
          <a:p>
            <a:pPr eaLnBrk="1" hangingPunct="1">
              <a:buFont typeface="Wingdings" pitchFamily="2" charset="2"/>
              <a:buNone/>
            </a:pPr>
            <a:r>
              <a:rPr lang="es-MX" smtClean="0"/>
              <a:t>    Las enzimas actúan en grupo, con el producto de una reacción enzimática como substrato de la siguiente. Imaginemos el interior de la célula como una fábrica con muchas líneas de montaje diferentes (y desmontaje), que funcionan simultáneamente. </a:t>
            </a:r>
            <a:endParaRPr lang="es-E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0"/>
            <a:ext cx="7772400" cy="1143000"/>
          </a:xfrm>
        </p:spPr>
        <p:txBody>
          <a:bodyPr/>
          <a:lstStyle/>
          <a:p>
            <a:pPr eaLnBrk="1" hangingPunct="1"/>
            <a:r>
              <a:rPr lang="es-MX" smtClean="0"/>
              <a:t>CITOCINESIS</a:t>
            </a:r>
            <a:endParaRPr lang="es-ES" smtClean="0"/>
          </a:p>
        </p:txBody>
      </p:sp>
      <p:sp>
        <p:nvSpPr>
          <p:cNvPr id="16387" name="Rectangle 3"/>
          <p:cNvSpPr>
            <a:spLocks noGrp="1" noChangeArrowheads="1"/>
          </p:cNvSpPr>
          <p:nvPr>
            <p:ph type="body" sz="half" idx="1"/>
          </p:nvPr>
        </p:nvSpPr>
        <p:spPr>
          <a:xfrm>
            <a:off x="0" y="1143000"/>
            <a:ext cx="6477000" cy="5715000"/>
          </a:xfrm>
        </p:spPr>
        <p:txBody>
          <a:bodyPr/>
          <a:lstStyle/>
          <a:p>
            <a:pPr eaLnBrk="1" hangingPunct="1">
              <a:lnSpc>
                <a:spcPct val="90000"/>
              </a:lnSpc>
            </a:pPr>
            <a:r>
              <a:rPr lang="es-MX" sz="2800" smtClean="0"/>
              <a:t>En las células del reino animal la división se acompaña de un surco que rodea la superficie de la célula en el plano ecuatorial.  Gradualmente se profundiza hasta que se separa en dos mitades.</a:t>
            </a:r>
          </a:p>
          <a:p>
            <a:pPr eaLnBrk="1" hangingPunct="1">
              <a:lnSpc>
                <a:spcPct val="90000"/>
              </a:lnSpc>
            </a:pPr>
            <a:r>
              <a:rPr lang="es-MX" sz="2800" smtClean="0"/>
              <a:t>En los vegetales se forma una placa celular que se prolonga hasta la pared de la célula, es secretada por el retículo endoplasmático. Cada célula hija forma una membrana celular en el lado de la placa, formándose finalmente las paredes celulares de celulosa sobre cada lado de la placa celular. </a:t>
            </a:r>
            <a:endParaRPr lang="es-ES" sz="2800" smtClean="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type="body" idx="1"/>
          </p:nvPr>
        </p:nvSpPr>
        <p:spPr>
          <a:xfrm>
            <a:off x="914400" y="1905000"/>
            <a:ext cx="7772400" cy="4114800"/>
          </a:xfrm>
        </p:spPr>
        <p:txBody>
          <a:bodyPr/>
          <a:lstStyle/>
          <a:p>
            <a:pPr eaLnBrk="1" hangingPunct="1">
              <a:buFont typeface="Wingdings" pitchFamily="2" charset="2"/>
              <a:buNone/>
            </a:pPr>
            <a:r>
              <a:rPr lang="es-MX" smtClean="0"/>
              <a:t>    Algunas enzimas tienen dos componentes: una molécula de proteína (apoenzima) y una molécula orgánica menor (coenzima) generalmente a base de fosfato.</a:t>
            </a:r>
          </a:p>
          <a:p>
            <a:pPr eaLnBrk="1" hangingPunct="1">
              <a:buFont typeface="Wingdings" pitchFamily="2" charset="2"/>
              <a:buNone/>
            </a:pPr>
            <a:r>
              <a:rPr lang="es-MX" smtClean="0"/>
              <a:t>    Las coenzimas contienen en su molécula vitaminas (tiamina, riboflavina, niacina, etc).</a:t>
            </a:r>
            <a:endParaRPr lang="es-ES"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027"/>
          <p:cNvSpPr>
            <a:spLocks noGrp="1" noChangeArrowheads="1"/>
          </p:cNvSpPr>
          <p:nvPr>
            <p:ph type="body" idx="1"/>
          </p:nvPr>
        </p:nvSpPr>
        <p:spPr>
          <a:xfrm>
            <a:off x="1066800" y="1371600"/>
            <a:ext cx="7772400" cy="4997450"/>
          </a:xfrm>
        </p:spPr>
        <p:txBody>
          <a:bodyPr/>
          <a:lstStyle/>
          <a:p>
            <a:pPr eaLnBrk="1" hangingPunct="1">
              <a:lnSpc>
                <a:spcPct val="90000"/>
              </a:lnSpc>
              <a:buFont typeface="Wingdings" pitchFamily="2" charset="2"/>
              <a:buNone/>
            </a:pPr>
            <a:r>
              <a:rPr lang="es-MX" smtClean="0"/>
              <a:t>Hay enzimas que para actuar necesitan a más de la coenzima, la presencia de iones como: Mg++ y Cl-.</a:t>
            </a:r>
          </a:p>
          <a:p>
            <a:pPr eaLnBrk="1" hangingPunct="1">
              <a:lnSpc>
                <a:spcPct val="90000"/>
              </a:lnSpc>
              <a:buFont typeface="Wingdings" pitchFamily="2" charset="2"/>
              <a:buNone/>
            </a:pPr>
            <a:r>
              <a:rPr lang="es-MX" smtClean="0"/>
              <a:t>Elementos como el cobre, manganeso, cobalto, cinc, etc; funcionan como activadores enzimáticos, generalmente como parte integrante de la molécula enzimática.</a:t>
            </a:r>
          </a:p>
          <a:p>
            <a:pPr eaLnBrk="1" hangingPunct="1">
              <a:lnSpc>
                <a:spcPct val="90000"/>
              </a:lnSpc>
              <a:buFont typeface="Wingdings" pitchFamily="2" charset="2"/>
              <a:buNone/>
            </a:pPr>
            <a:r>
              <a:rPr lang="es-MX" smtClean="0"/>
              <a:t>Cada enzima se encuentra regulada por un gen específico.</a:t>
            </a:r>
            <a:endParaRPr lang="es-ES"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26"/>
          <p:cNvSpPr>
            <a:spLocks noGrp="1" noChangeArrowheads="1"/>
          </p:cNvSpPr>
          <p:nvPr>
            <p:ph type="title"/>
          </p:nvPr>
        </p:nvSpPr>
        <p:spPr>
          <a:xfrm>
            <a:off x="762000" y="1447800"/>
            <a:ext cx="7772400" cy="1143000"/>
          </a:xfrm>
        </p:spPr>
        <p:txBody>
          <a:bodyPr/>
          <a:lstStyle/>
          <a:p>
            <a:pPr algn="ctr" eaLnBrk="1" hangingPunct="1"/>
            <a:r>
              <a:rPr lang="es-MX" smtClean="0"/>
              <a:t>Localización de las enzimas en la célula.</a:t>
            </a:r>
            <a:endParaRPr lang="es-ES" smtClean="0"/>
          </a:p>
        </p:txBody>
      </p:sp>
      <p:sp>
        <p:nvSpPr>
          <p:cNvPr id="147459" name="Rectangle 1027"/>
          <p:cNvSpPr>
            <a:spLocks noGrp="1" noChangeArrowheads="1"/>
          </p:cNvSpPr>
          <p:nvPr>
            <p:ph type="body" idx="1"/>
          </p:nvPr>
        </p:nvSpPr>
        <p:spPr>
          <a:xfrm>
            <a:off x="1066800" y="2971800"/>
            <a:ext cx="7772400" cy="3244850"/>
          </a:xfrm>
        </p:spPr>
        <p:txBody>
          <a:bodyPr/>
          <a:lstStyle/>
          <a:p>
            <a:pPr eaLnBrk="1" hangingPunct="1">
              <a:buFont typeface="Wingdings" pitchFamily="2" charset="2"/>
              <a:buNone/>
            </a:pPr>
            <a:r>
              <a:rPr lang="es-MX" smtClean="0"/>
              <a:t>    Muchas se encuentran disueltas en el citoplasma de la célula, otras en las mitocondrias y ribosomas.</a:t>
            </a:r>
            <a:endParaRPr lang="es-ES"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eaLnBrk="1" hangingPunct="1"/>
            <a:r>
              <a:rPr lang="es-MX" smtClean="0"/>
              <a:t>Acción de las enzimas</a:t>
            </a:r>
            <a:endParaRPr lang="es-ES" smtClean="0"/>
          </a:p>
        </p:txBody>
      </p:sp>
      <p:sp>
        <p:nvSpPr>
          <p:cNvPr id="148483" name="Rectangle 3"/>
          <p:cNvSpPr>
            <a:spLocks noGrp="1" noChangeArrowheads="1"/>
          </p:cNvSpPr>
          <p:nvPr>
            <p:ph type="body" idx="1"/>
          </p:nvPr>
        </p:nvSpPr>
        <p:spPr>
          <a:xfrm>
            <a:off x="990600" y="2209800"/>
            <a:ext cx="7772400" cy="4114800"/>
          </a:xfrm>
        </p:spPr>
        <p:txBody>
          <a:bodyPr/>
          <a:lstStyle/>
          <a:p>
            <a:pPr eaLnBrk="1" hangingPunct="1">
              <a:buFont typeface="Wingdings" pitchFamily="2" charset="2"/>
              <a:buNone/>
            </a:pPr>
            <a:r>
              <a:rPr lang="es-MX" smtClean="0"/>
              <a:t>La enzima se combina con su substrato para formar un complejo </a:t>
            </a:r>
            <a:r>
              <a:rPr lang="es-MX" b="1" smtClean="0"/>
              <a:t>enzima-substrato </a:t>
            </a:r>
            <a:r>
              <a:rPr lang="es-MX" smtClean="0"/>
              <a:t>que luego se descompone para liberar la enzima y los productos de la reacción. La enzima ejerce presión en los enlaces del substrato y los hace propensos a romperse con mayor facilidad.</a:t>
            </a:r>
            <a:endParaRPr lang="es-ES"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eaLnBrk="1" hangingPunct="1"/>
            <a:r>
              <a:rPr lang="es-MX" smtClean="0"/>
              <a:t>Factores que afectan la actividad enzimática</a:t>
            </a:r>
            <a:endParaRPr lang="es-ES" smtClean="0"/>
          </a:p>
        </p:txBody>
      </p:sp>
      <p:sp>
        <p:nvSpPr>
          <p:cNvPr id="149507" name="Rectangle 3"/>
          <p:cNvSpPr>
            <a:spLocks noGrp="1" noChangeArrowheads="1"/>
          </p:cNvSpPr>
          <p:nvPr>
            <p:ph type="body" idx="1"/>
          </p:nvPr>
        </p:nvSpPr>
        <p:spPr>
          <a:xfrm>
            <a:off x="609600" y="2101850"/>
            <a:ext cx="8534400" cy="4756150"/>
          </a:xfrm>
        </p:spPr>
        <p:txBody>
          <a:bodyPr/>
          <a:lstStyle/>
          <a:p>
            <a:pPr eaLnBrk="1" hangingPunct="1">
              <a:buFont typeface="Wingdings" pitchFamily="2" charset="2"/>
              <a:buChar char="q"/>
            </a:pPr>
            <a:r>
              <a:rPr lang="es-MX" smtClean="0"/>
              <a:t>Temperaturas mayores a 50|°C inactivan irreversiblemente la mayor parte de las enzimas.</a:t>
            </a:r>
          </a:p>
          <a:p>
            <a:pPr eaLnBrk="1" hangingPunct="1">
              <a:buFont typeface="Wingdings" pitchFamily="2" charset="2"/>
              <a:buNone/>
            </a:pPr>
            <a:r>
              <a:rPr lang="es-MX" smtClean="0"/>
              <a:t>    Por debajo de la temperatura de inactivación la rapidez de casi todas las reacciones enzimáticas se multiplican por dos.</a:t>
            </a:r>
          </a:p>
          <a:p>
            <a:pPr eaLnBrk="1" hangingPunct="1">
              <a:buFont typeface="Wingdings" pitchFamily="2" charset="2"/>
              <a:buNone/>
            </a:pPr>
            <a:r>
              <a:rPr lang="es-MX" smtClean="0"/>
              <a:t>     La congelación no causa inactivación, la actividad catalítica reaparece si la temperatura vuelve a la normal. </a:t>
            </a:r>
            <a:endParaRPr lang="es-ES"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1"/>
          </p:nvPr>
        </p:nvSpPr>
        <p:spPr/>
        <p:txBody>
          <a:bodyPr/>
          <a:lstStyle/>
          <a:p>
            <a:pPr eaLnBrk="1" hangingPunct="1"/>
            <a:r>
              <a:rPr lang="es-MX" smtClean="0"/>
              <a:t>Son sensibles a los cambios de ph.</a:t>
            </a:r>
          </a:p>
          <a:p>
            <a:pPr eaLnBrk="1" hangingPunct="1"/>
            <a:r>
              <a:rPr lang="es-MX" smtClean="0"/>
              <a:t>La cantidad de enzimas vs substrato y cofactores.</a:t>
            </a:r>
          </a:p>
          <a:p>
            <a:pPr eaLnBrk="1" hangingPunct="1"/>
            <a:r>
              <a:rPr lang="es-MX" smtClean="0"/>
              <a:t>Venenos enzimáticos : cianuro y ácido yodo-acético.</a:t>
            </a:r>
            <a:endParaRPr lang="es-ES"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a:xfrm>
            <a:off x="838200" y="2438400"/>
            <a:ext cx="7772400" cy="1600200"/>
          </a:xfrm>
        </p:spPr>
        <p:txBody>
          <a:bodyPr/>
          <a:lstStyle/>
          <a:p>
            <a:pPr algn="ctr" eaLnBrk="1" hangingPunct="1"/>
            <a:r>
              <a:rPr lang="es-MX" smtClean="0">
                <a:latin typeface="Arial Black" pitchFamily="34" charset="0"/>
              </a:rPr>
              <a:t>LA CIRCULACION EN LA CELULA</a:t>
            </a:r>
            <a:endParaRPr lang="es-ES" smtClean="0">
              <a:latin typeface="Arial Black" pitchFamily="34" charset="0"/>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body" idx="1"/>
          </p:nvPr>
        </p:nvSpPr>
        <p:spPr>
          <a:xfrm>
            <a:off x="609600" y="1295400"/>
            <a:ext cx="8229600" cy="3962400"/>
          </a:xfrm>
        </p:spPr>
        <p:txBody>
          <a:bodyPr/>
          <a:lstStyle/>
          <a:p>
            <a:pPr eaLnBrk="1" hangingPunct="1">
              <a:lnSpc>
                <a:spcPct val="90000"/>
              </a:lnSpc>
              <a:buFont typeface="Wingdings" pitchFamily="2" charset="2"/>
              <a:buNone/>
            </a:pPr>
            <a:r>
              <a:rPr lang="es-MX" smtClean="0"/>
              <a:t>Los movimientos de circulación citoplasmática se deben a los siguientes factores:</a:t>
            </a:r>
          </a:p>
          <a:p>
            <a:pPr eaLnBrk="1" hangingPunct="1">
              <a:lnSpc>
                <a:spcPct val="90000"/>
              </a:lnSpc>
              <a:buFont typeface="Wingdings" pitchFamily="2" charset="2"/>
              <a:buNone/>
            </a:pPr>
            <a:endParaRPr lang="es-MX" smtClean="0"/>
          </a:p>
          <a:p>
            <a:pPr eaLnBrk="1" hangingPunct="1">
              <a:lnSpc>
                <a:spcPct val="90000"/>
              </a:lnSpc>
            </a:pPr>
            <a:r>
              <a:rPr lang="es-MX" smtClean="0"/>
              <a:t>Agua</a:t>
            </a:r>
          </a:p>
          <a:p>
            <a:pPr eaLnBrk="1" hangingPunct="1">
              <a:lnSpc>
                <a:spcPct val="90000"/>
              </a:lnSpc>
            </a:pPr>
            <a:r>
              <a:rPr lang="es-MX" smtClean="0"/>
              <a:t>Vacuolas pulsátiles</a:t>
            </a:r>
          </a:p>
          <a:p>
            <a:pPr eaLnBrk="1" hangingPunct="1">
              <a:lnSpc>
                <a:spcPct val="90000"/>
              </a:lnSpc>
            </a:pPr>
            <a:r>
              <a:rPr lang="es-MX" smtClean="0"/>
              <a:t>Nucleo</a:t>
            </a:r>
          </a:p>
          <a:p>
            <a:pPr eaLnBrk="1" hangingPunct="1">
              <a:lnSpc>
                <a:spcPct val="90000"/>
              </a:lnSpc>
            </a:pPr>
            <a:r>
              <a:rPr lang="es-MX" smtClean="0"/>
              <a:t>Pseudópodos</a:t>
            </a:r>
          </a:p>
          <a:p>
            <a:pPr eaLnBrk="1" hangingPunct="1">
              <a:lnSpc>
                <a:spcPct val="90000"/>
              </a:lnSpc>
              <a:buFont typeface="Wingdings" pitchFamily="2" charset="2"/>
              <a:buNone/>
            </a:pPr>
            <a:endParaRPr lang="es-MX" smtClean="0"/>
          </a:p>
          <a:p>
            <a:pPr eaLnBrk="1" hangingPunct="1">
              <a:lnSpc>
                <a:spcPct val="90000"/>
              </a:lnSpc>
            </a:pPr>
            <a:endParaRPr lang="es-ES"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a:xfrm>
            <a:off x="1371600" y="685800"/>
            <a:ext cx="6400800" cy="1143000"/>
          </a:xfrm>
        </p:spPr>
        <p:txBody>
          <a:bodyPr/>
          <a:lstStyle/>
          <a:p>
            <a:pPr algn="ctr" eaLnBrk="1" hangingPunct="1"/>
            <a:r>
              <a:rPr lang="es-MX" smtClean="0"/>
              <a:t>El agua</a:t>
            </a:r>
            <a:endParaRPr lang="es-ES" smtClean="0"/>
          </a:p>
        </p:txBody>
      </p:sp>
      <p:sp>
        <p:nvSpPr>
          <p:cNvPr id="153603" name="Rectangle 1027"/>
          <p:cNvSpPr>
            <a:spLocks noGrp="1" noChangeArrowheads="1"/>
          </p:cNvSpPr>
          <p:nvPr>
            <p:ph type="body" idx="1"/>
          </p:nvPr>
        </p:nvSpPr>
        <p:spPr>
          <a:xfrm>
            <a:off x="457200" y="2057400"/>
            <a:ext cx="8686800" cy="4419600"/>
          </a:xfrm>
        </p:spPr>
        <p:txBody>
          <a:bodyPr/>
          <a:lstStyle/>
          <a:p>
            <a:pPr eaLnBrk="1" hangingPunct="1">
              <a:lnSpc>
                <a:spcPct val="90000"/>
              </a:lnSpc>
              <a:buFont typeface="Wingdings" pitchFamily="2" charset="2"/>
              <a:buNone/>
            </a:pPr>
            <a:r>
              <a:rPr lang="es-MX" smtClean="0"/>
              <a:t>Cuando disminuye los movimientos se hacen más lentos porque la viscosidad del citoplasma aumenta.  En las semillas la deshidratación es tal que los movimientos son imperceptibles, en este caso las células están en estado latente. </a:t>
            </a:r>
          </a:p>
          <a:p>
            <a:pPr eaLnBrk="1" hangingPunct="1">
              <a:lnSpc>
                <a:spcPct val="90000"/>
              </a:lnSpc>
              <a:buFont typeface="Wingdings" pitchFamily="2" charset="2"/>
              <a:buNone/>
            </a:pPr>
            <a:r>
              <a:rPr lang="es-MX" smtClean="0"/>
              <a:t> El exceso de agua tampoco es deseable porque si bien incrementa la fluidez  también desorganiza la estructura celular a tal punto que la célula muere. </a:t>
            </a:r>
          </a:p>
          <a:p>
            <a:pPr eaLnBrk="1" hangingPunct="1">
              <a:lnSpc>
                <a:spcPct val="90000"/>
              </a:lnSpc>
            </a:pPr>
            <a:endParaRPr lang="es-ES"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4"/>
          <p:cNvSpPr txBox="1">
            <a:spLocks noChangeArrowheads="1"/>
          </p:cNvSpPr>
          <p:nvPr/>
        </p:nvSpPr>
        <p:spPr bwMode="auto">
          <a:xfrm>
            <a:off x="1600200" y="1905000"/>
            <a:ext cx="1219200" cy="579438"/>
          </a:xfrm>
          <a:prstGeom prst="rect">
            <a:avLst/>
          </a:prstGeom>
          <a:noFill/>
          <a:ln w="9525">
            <a:noFill/>
            <a:miter lim="800000"/>
            <a:headEnd/>
            <a:tailEnd/>
          </a:ln>
        </p:spPr>
        <p:txBody>
          <a:bodyPr>
            <a:spAutoFit/>
          </a:bodyPr>
          <a:lstStyle/>
          <a:p>
            <a:pPr>
              <a:spcBef>
                <a:spcPct val="50000"/>
              </a:spcBef>
            </a:pPr>
            <a:r>
              <a:rPr kumimoji="0" lang="es-MX" sz="3200"/>
              <a:t>Poco</a:t>
            </a:r>
            <a:endParaRPr kumimoji="0" lang="es-ES" sz="3200"/>
          </a:p>
        </p:txBody>
      </p:sp>
      <p:sp>
        <p:nvSpPr>
          <p:cNvPr id="154627" name="Text Box 5"/>
          <p:cNvSpPr txBox="1">
            <a:spLocks noChangeArrowheads="1"/>
          </p:cNvSpPr>
          <p:nvPr/>
        </p:nvSpPr>
        <p:spPr bwMode="auto">
          <a:xfrm>
            <a:off x="5867400" y="1905000"/>
            <a:ext cx="2133600" cy="579438"/>
          </a:xfrm>
          <a:prstGeom prst="rect">
            <a:avLst/>
          </a:prstGeom>
          <a:noFill/>
          <a:ln w="9525">
            <a:noFill/>
            <a:miter lim="800000"/>
            <a:headEnd/>
            <a:tailEnd/>
          </a:ln>
        </p:spPr>
        <p:txBody>
          <a:bodyPr>
            <a:spAutoFit/>
          </a:bodyPr>
          <a:lstStyle/>
          <a:p>
            <a:pPr>
              <a:spcBef>
                <a:spcPct val="50000"/>
              </a:spcBef>
            </a:pPr>
            <a:r>
              <a:rPr kumimoji="0" lang="es-MX" sz="3200"/>
              <a:t>Demasiado</a:t>
            </a:r>
            <a:endParaRPr kumimoji="0" lang="es-ES" sz="3200"/>
          </a:p>
        </p:txBody>
      </p:sp>
      <p:sp>
        <p:nvSpPr>
          <p:cNvPr id="154628" name="Oval 6"/>
          <p:cNvSpPr>
            <a:spLocks noChangeArrowheads="1"/>
          </p:cNvSpPr>
          <p:nvPr/>
        </p:nvSpPr>
        <p:spPr bwMode="auto">
          <a:xfrm>
            <a:off x="3352800" y="304800"/>
            <a:ext cx="1905000" cy="2286000"/>
          </a:xfrm>
          <a:prstGeom prst="ellipse">
            <a:avLst/>
          </a:prstGeom>
          <a:solidFill>
            <a:schemeClr val="accent1"/>
          </a:solidFill>
          <a:ln w="9525">
            <a:solidFill>
              <a:schemeClr val="tx1"/>
            </a:solidFill>
            <a:round/>
            <a:headEnd/>
            <a:tailEnd/>
          </a:ln>
        </p:spPr>
        <p:txBody>
          <a:bodyPr wrap="none" anchor="ctr"/>
          <a:lstStyle/>
          <a:p>
            <a:pPr algn="ctr"/>
            <a:r>
              <a:rPr kumimoji="0" lang="es-MX" sz="4000"/>
              <a:t>Agua</a:t>
            </a:r>
            <a:endParaRPr kumimoji="0" lang="es-ES" sz="4000"/>
          </a:p>
        </p:txBody>
      </p:sp>
      <p:sp>
        <p:nvSpPr>
          <p:cNvPr id="154629" name="Line 7"/>
          <p:cNvSpPr>
            <a:spLocks noChangeShapeType="1"/>
          </p:cNvSpPr>
          <p:nvPr/>
        </p:nvSpPr>
        <p:spPr bwMode="auto">
          <a:xfrm>
            <a:off x="1905000" y="2514600"/>
            <a:ext cx="0" cy="381000"/>
          </a:xfrm>
          <a:prstGeom prst="line">
            <a:avLst/>
          </a:prstGeom>
          <a:noFill/>
          <a:ln w="9525">
            <a:solidFill>
              <a:schemeClr val="tx1"/>
            </a:solidFill>
            <a:round/>
            <a:headEnd/>
            <a:tailEnd type="triangle" w="med" len="med"/>
          </a:ln>
        </p:spPr>
        <p:txBody>
          <a:bodyPr wrap="none"/>
          <a:lstStyle/>
          <a:p>
            <a:endParaRPr lang="es-ES"/>
          </a:p>
        </p:txBody>
      </p:sp>
      <p:sp>
        <p:nvSpPr>
          <p:cNvPr id="154630" name="Text Box 8"/>
          <p:cNvSpPr txBox="1">
            <a:spLocks noChangeArrowheads="1"/>
          </p:cNvSpPr>
          <p:nvPr/>
        </p:nvSpPr>
        <p:spPr bwMode="auto">
          <a:xfrm>
            <a:off x="609600" y="3276600"/>
            <a:ext cx="3048000" cy="1066800"/>
          </a:xfrm>
          <a:prstGeom prst="rect">
            <a:avLst/>
          </a:prstGeom>
          <a:noFill/>
          <a:ln w="9525">
            <a:noFill/>
            <a:miter lim="800000"/>
            <a:headEnd/>
            <a:tailEnd/>
          </a:ln>
        </p:spPr>
        <p:txBody>
          <a:bodyPr>
            <a:spAutoFit/>
          </a:bodyPr>
          <a:lstStyle/>
          <a:p>
            <a:pPr>
              <a:spcBef>
                <a:spcPct val="50000"/>
              </a:spcBef>
            </a:pPr>
            <a:r>
              <a:rPr kumimoji="0" lang="es-MX" sz="3200"/>
              <a:t>Aumenta la viscocidad</a:t>
            </a:r>
            <a:endParaRPr kumimoji="0" lang="es-ES" sz="3200"/>
          </a:p>
        </p:txBody>
      </p:sp>
      <p:sp>
        <p:nvSpPr>
          <p:cNvPr id="154631" name="Line 9"/>
          <p:cNvSpPr>
            <a:spLocks noChangeShapeType="1"/>
          </p:cNvSpPr>
          <p:nvPr/>
        </p:nvSpPr>
        <p:spPr bwMode="auto">
          <a:xfrm>
            <a:off x="1828800" y="4343400"/>
            <a:ext cx="0" cy="533400"/>
          </a:xfrm>
          <a:prstGeom prst="line">
            <a:avLst/>
          </a:prstGeom>
          <a:noFill/>
          <a:ln w="9525">
            <a:solidFill>
              <a:schemeClr val="tx1"/>
            </a:solidFill>
            <a:round/>
            <a:headEnd/>
            <a:tailEnd type="triangle" w="med" len="med"/>
          </a:ln>
        </p:spPr>
        <p:txBody>
          <a:bodyPr wrap="none"/>
          <a:lstStyle/>
          <a:p>
            <a:endParaRPr lang="es-ES"/>
          </a:p>
        </p:txBody>
      </p:sp>
      <p:sp>
        <p:nvSpPr>
          <p:cNvPr id="154632" name="Text Box 10"/>
          <p:cNvSpPr txBox="1">
            <a:spLocks noChangeArrowheads="1"/>
          </p:cNvSpPr>
          <p:nvPr/>
        </p:nvSpPr>
        <p:spPr bwMode="auto">
          <a:xfrm>
            <a:off x="609600" y="4800600"/>
            <a:ext cx="2819400" cy="1066800"/>
          </a:xfrm>
          <a:prstGeom prst="rect">
            <a:avLst/>
          </a:prstGeom>
          <a:noFill/>
          <a:ln w="9525">
            <a:noFill/>
            <a:miter lim="800000"/>
            <a:headEnd/>
            <a:tailEnd/>
          </a:ln>
        </p:spPr>
        <p:txBody>
          <a:bodyPr>
            <a:spAutoFit/>
          </a:bodyPr>
          <a:lstStyle/>
          <a:p>
            <a:pPr>
              <a:spcBef>
                <a:spcPct val="50000"/>
              </a:spcBef>
            </a:pPr>
            <a:r>
              <a:rPr kumimoji="0" lang="es-MX" sz="3200"/>
              <a:t>Movimientos</a:t>
            </a:r>
            <a:r>
              <a:rPr kumimoji="0" lang="es-MX"/>
              <a:t> </a:t>
            </a:r>
            <a:r>
              <a:rPr kumimoji="0" lang="es-MX" sz="3200"/>
              <a:t>lentos</a:t>
            </a:r>
            <a:endParaRPr kumimoji="0" lang="es-ES" sz="3200"/>
          </a:p>
        </p:txBody>
      </p:sp>
      <p:sp>
        <p:nvSpPr>
          <p:cNvPr id="154633" name="Line 11"/>
          <p:cNvSpPr>
            <a:spLocks noChangeShapeType="1"/>
          </p:cNvSpPr>
          <p:nvPr/>
        </p:nvSpPr>
        <p:spPr bwMode="auto">
          <a:xfrm>
            <a:off x="6705600" y="2667000"/>
            <a:ext cx="0" cy="533400"/>
          </a:xfrm>
          <a:prstGeom prst="line">
            <a:avLst/>
          </a:prstGeom>
          <a:noFill/>
          <a:ln w="9525">
            <a:solidFill>
              <a:schemeClr val="tx1"/>
            </a:solidFill>
            <a:round/>
            <a:headEnd/>
            <a:tailEnd type="triangle" w="med" len="med"/>
          </a:ln>
        </p:spPr>
        <p:txBody>
          <a:bodyPr wrap="none"/>
          <a:lstStyle/>
          <a:p>
            <a:endParaRPr lang="es-ES"/>
          </a:p>
        </p:txBody>
      </p:sp>
      <p:sp>
        <p:nvSpPr>
          <p:cNvPr id="154634" name="Text Box 12"/>
          <p:cNvSpPr txBox="1">
            <a:spLocks noChangeArrowheads="1"/>
          </p:cNvSpPr>
          <p:nvPr/>
        </p:nvSpPr>
        <p:spPr bwMode="auto">
          <a:xfrm>
            <a:off x="5181600" y="3200400"/>
            <a:ext cx="3124200" cy="1066800"/>
          </a:xfrm>
          <a:prstGeom prst="rect">
            <a:avLst/>
          </a:prstGeom>
          <a:noFill/>
          <a:ln w="9525">
            <a:noFill/>
            <a:miter lim="800000"/>
            <a:headEnd/>
            <a:tailEnd/>
          </a:ln>
        </p:spPr>
        <p:txBody>
          <a:bodyPr>
            <a:spAutoFit/>
          </a:bodyPr>
          <a:lstStyle/>
          <a:p>
            <a:pPr>
              <a:spcBef>
                <a:spcPct val="50000"/>
              </a:spcBef>
            </a:pPr>
            <a:r>
              <a:rPr kumimoji="0" lang="es-MX" sz="3200"/>
              <a:t>Incrementa la fluidez</a:t>
            </a:r>
            <a:endParaRPr kumimoji="0" lang="es-ES" sz="3200"/>
          </a:p>
        </p:txBody>
      </p:sp>
      <p:sp>
        <p:nvSpPr>
          <p:cNvPr id="154635" name="Line 13"/>
          <p:cNvSpPr>
            <a:spLocks noChangeShapeType="1"/>
          </p:cNvSpPr>
          <p:nvPr/>
        </p:nvSpPr>
        <p:spPr bwMode="auto">
          <a:xfrm>
            <a:off x="6705600" y="4343400"/>
            <a:ext cx="0" cy="533400"/>
          </a:xfrm>
          <a:prstGeom prst="line">
            <a:avLst/>
          </a:prstGeom>
          <a:noFill/>
          <a:ln w="9525">
            <a:solidFill>
              <a:schemeClr val="tx1"/>
            </a:solidFill>
            <a:round/>
            <a:headEnd/>
            <a:tailEnd type="triangle" w="med" len="med"/>
          </a:ln>
        </p:spPr>
        <p:txBody>
          <a:bodyPr wrap="none"/>
          <a:lstStyle/>
          <a:p>
            <a:endParaRPr lang="es-ES"/>
          </a:p>
        </p:txBody>
      </p:sp>
      <p:sp>
        <p:nvSpPr>
          <p:cNvPr id="154636" name="Text Box 14"/>
          <p:cNvSpPr txBox="1">
            <a:spLocks noChangeArrowheads="1"/>
          </p:cNvSpPr>
          <p:nvPr/>
        </p:nvSpPr>
        <p:spPr bwMode="auto">
          <a:xfrm>
            <a:off x="5334000" y="4876800"/>
            <a:ext cx="2819400" cy="1554163"/>
          </a:xfrm>
          <a:prstGeom prst="rect">
            <a:avLst/>
          </a:prstGeom>
          <a:noFill/>
          <a:ln w="9525">
            <a:noFill/>
            <a:miter lim="800000"/>
            <a:headEnd/>
            <a:tailEnd/>
          </a:ln>
        </p:spPr>
        <p:txBody>
          <a:bodyPr>
            <a:spAutoFit/>
          </a:bodyPr>
          <a:lstStyle/>
          <a:p>
            <a:pPr>
              <a:spcBef>
                <a:spcPct val="50000"/>
              </a:spcBef>
            </a:pPr>
            <a:r>
              <a:rPr kumimoji="0" lang="es-MX" sz="3200"/>
              <a:t>Desorganiza la estructura celular</a:t>
            </a:r>
            <a:endParaRPr kumimoji="0" lang="es-ES" sz="3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MX" smtClean="0"/>
              <a:t>Resumen-Ciclo celular</a:t>
            </a:r>
            <a:endParaRPr lang="es-ES" smtClean="0"/>
          </a:p>
        </p:txBody>
      </p:sp>
      <p:sp>
        <p:nvSpPr>
          <p:cNvPr id="17411" name="Rectangle 3"/>
          <p:cNvSpPr>
            <a:spLocks noGrp="1" noChangeArrowheads="1"/>
          </p:cNvSpPr>
          <p:nvPr>
            <p:ph type="body" idx="1"/>
          </p:nvPr>
        </p:nvSpPr>
        <p:spPr/>
        <p:txBody>
          <a:bodyPr/>
          <a:lstStyle/>
          <a:p>
            <a:pPr eaLnBrk="1" hangingPunct="1"/>
            <a:r>
              <a:rPr lang="es-MX" smtClean="0"/>
              <a:t>Se divide en cariocinesis + citocinesis</a:t>
            </a:r>
          </a:p>
          <a:p>
            <a:pPr eaLnBrk="1" hangingPunct="1"/>
            <a:r>
              <a:rPr lang="es-MX" smtClean="0"/>
              <a:t>Crecimiento, duplicación de subunidades celulares y división en dos células hijas. </a:t>
            </a:r>
          </a:p>
          <a:p>
            <a:pPr eaLnBrk="1" hangingPunct="1"/>
            <a:r>
              <a:rPr lang="es-MX" smtClean="0"/>
              <a:t>Requiere en promedio 20 horas.</a:t>
            </a:r>
          </a:p>
          <a:p>
            <a:pPr eaLnBrk="1" hangingPunct="1"/>
            <a:r>
              <a:rPr lang="es-MX" smtClean="0"/>
              <a:t>El crecimiento esta limitado por las masas relativas de núcleo y citoplasma.</a:t>
            </a:r>
            <a:endParaRPr lang="es-ES"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685800" y="762000"/>
            <a:ext cx="7772400" cy="1143000"/>
          </a:xfrm>
        </p:spPr>
        <p:txBody>
          <a:bodyPr/>
          <a:lstStyle/>
          <a:p>
            <a:pPr algn="ctr" eaLnBrk="1" hangingPunct="1"/>
            <a:r>
              <a:rPr lang="es-MX" smtClean="0"/>
              <a:t>Vacuolas pulsátiles</a:t>
            </a:r>
            <a:endParaRPr lang="es-ES" smtClean="0"/>
          </a:p>
        </p:txBody>
      </p:sp>
      <p:sp>
        <p:nvSpPr>
          <p:cNvPr id="155651" name="Rectangle 3"/>
          <p:cNvSpPr>
            <a:spLocks noGrp="1" noChangeArrowheads="1"/>
          </p:cNvSpPr>
          <p:nvPr>
            <p:ph type="body" idx="1"/>
          </p:nvPr>
        </p:nvSpPr>
        <p:spPr>
          <a:xfrm>
            <a:off x="609600" y="2286000"/>
            <a:ext cx="7772400" cy="3581400"/>
          </a:xfrm>
        </p:spPr>
        <p:txBody>
          <a:bodyPr/>
          <a:lstStyle/>
          <a:p>
            <a:pPr eaLnBrk="1" hangingPunct="1">
              <a:buFont typeface="Wingdings" pitchFamily="2" charset="2"/>
              <a:buNone/>
            </a:pPr>
            <a:r>
              <a:rPr lang="es-MX" smtClean="0"/>
              <a:t> Con sus contracciones y dilataciones activan las áreas peri-vacuolares e indirectamente todo el citoplasma.  También las vacuolas de otro orden, especialmente aquellas que van creciendo por acumulamiento progresivo del material que contienen, desplazan el citoplasma hacia la periferie. </a:t>
            </a:r>
            <a:endParaRPr lang="es-ES" smtClean="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4"/>
          <p:cNvSpPr>
            <a:spLocks noChangeArrowheads="1"/>
          </p:cNvSpPr>
          <p:nvPr/>
        </p:nvSpPr>
        <p:spPr bwMode="auto">
          <a:xfrm>
            <a:off x="684213" y="981075"/>
            <a:ext cx="3733800" cy="1143000"/>
          </a:xfrm>
          <a:prstGeom prst="ellipse">
            <a:avLst/>
          </a:prstGeom>
          <a:solidFill>
            <a:schemeClr val="bg2"/>
          </a:solidFill>
          <a:ln w="9525">
            <a:solidFill>
              <a:schemeClr val="tx1"/>
            </a:solidFill>
            <a:round/>
            <a:headEnd/>
            <a:tailEnd/>
          </a:ln>
        </p:spPr>
        <p:txBody>
          <a:bodyPr wrap="none" anchor="ctr"/>
          <a:lstStyle/>
          <a:p>
            <a:pPr algn="ctr"/>
            <a:r>
              <a:rPr kumimoji="0" lang="es-MX" sz="3200"/>
              <a:t>Vacuolas pulsátiles</a:t>
            </a:r>
            <a:endParaRPr kumimoji="0" lang="es-ES" sz="3200"/>
          </a:p>
        </p:txBody>
      </p:sp>
      <p:sp>
        <p:nvSpPr>
          <p:cNvPr id="156675" name="Line 5"/>
          <p:cNvSpPr>
            <a:spLocks noChangeShapeType="1"/>
          </p:cNvSpPr>
          <p:nvPr/>
        </p:nvSpPr>
        <p:spPr bwMode="auto">
          <a:xfrm>
            <a:off x="1547813" y="2133600"/>
            <a:ext cx="0" cy="609600"/>
          </a:xfrm>
          <a:prstGeom prst="line">
            <a:avLst/>
          </a:prstGeom>
          <a:noFill/>
          <a:ln w="9525">
            <a:solidFill>
              <a:schemeClr val="tx1"/>
            </a:solidFill>
            <a:round/>
            <a:headEnd/>
            <a:tailEnd type="triangle" w="med" len="med"/>
          </a:ln>
        </p:spPr>
        <p:txBody>
          <a:bodyPr wrap="none"/>
          <a:lstStyle/>
          <a:p>
            <a:endParaRPr lang="es-ES"/>
          </a:p>
        </p:txBody>
      </p:sp>
      <p:sp>
        <p:nvSpPr>
          <p:cNvPr id="156676" name="Line 6"/>
          <p:cNvSpPr>
            <a:spLocks noChangeShapeType="1"/>
          </p:cNvSpPr>
          <p:nvPr/>
        </p:nvSpPr>
        <p:spPr bwMode="auto">
          <a:xfrm>
            <a:off x="3419475" y="2133600"/>
            <a:ext cx="0" cy="612775"/>
          </a:xfrm>
          <a:prstGeom prst="line">
            <a:avLst/>
          </a:prstGeom>
          <a:noFill/>
          <a:ln w="9525">
            <a:solidFill>
              <a:schemeClr val="tx1"/>
            </a:solidFill>
            <a:round/>
            <a:headEnd/>
            <a:tailEnd type="triangle" w="med" len="med"/>
          </a:ln>
        </p:spPr>
        <p:txBody>
          <a:bodyPr wrap="none"/>
          <a:lstStyle/>
          <a:p>
            <a:endParaRPr lang="es-ES"/>
          </a:p>
        </p:txBody>
      </p:sp>
      <p:sp>
        <p:nvSpPr>
          <p:cNvPr id="156677" name="Text Box 7"/>
          <p:cNvSpPr txBox="1">
            <a:spLocks noChangeArrowheads="1"/>
          </p:cNvSpPr>
          <p:nvPr/>
        </p:nvSpPr>
        <p:spPr bwMode="auto">
          <a:xfrm>
            <a:off x="0" y="2667000"/>
            <a:ext cx="2514600" cy="519113"/>
          </a:xfrm>
          <a:prstGeom prst="rect">
            <a:avLst/>
          </a:prstGeom>
          <a:noFill/>
          <a:ln w="9525">
            <a:noFill/>
            <a:miter lim="800000"/>
            <a:headEnd/>
            <a:tailEnd/>
          </a:ln>
        </p:spPr>
        <p:txBody>
          <a:bodyPr>
            <a:spAutoFit/>
          </a:bodyPr>
          <a:lstStyle/>
          <a:p>
            <a:pPr>
              <a:spcBef>
                <a:spcPct val="50000"/>
              </a:spcBef>
            </a:pPr>
            <a:r>
              <a:rPr kumimoji="0" lang="es-MX" sz="2800"/>
              <a:t>contracciones</a:t>
            </a:r>
            <a:endParaRPr kumimoji="0" lang="es-ES" sz="2800"/>
          </a:p>
        </p:txBody>
      </p:sp>
      <p:sp>
        <p:nvSpPr>
          <p:cNvPr id="156678" name="Text Box 8"/>
          <p:cNvSpPr txBox="1">
            <a:spLocks noChangeArrowheads="1"/>
          </p:cNvSpPr>
          <p:nvPr/>
        </p:nvSpPr>
        <p:spPr bwMode="auto">
          <a:xfrm>
            <a:off x="2590800" y="2667000"/>
            <a:ext cx="2590800" cy="519113"/>
          </a:xfrm>
          <a:prstGeom prst="rect">
            <a:avLst/>
          </a:prstGeom>
          <a:noFill/>
          <a:ln w="9525">
            <a:noFill/>
            <a:miter lim="800000"/>
            <a:headEnd/>
            <a:tailEnd/>
          </a:ln>
        </p:spPr>
        <p:txBody>
          <a:bodyPr>
            <a:spAutoFit/>
          </a:bodyPr>
          <a:lstStyle/>
          <a:p>
            <a:pPr>
              <a:spcBef>
                <a:spcPct val="50000"/>
              </a:spcBef>
            </a:pPr>
            <a:r>
              <a:rPr kumimoji="0" lang="es-MX" sz="2800"/>
              <a:t>dilataciones</a:t>
            </a:r>
            <a:endParaRPr kumimoji="0" lang="es-ES" sz="2800"/>
          </a:p>
        </p:txBody>
      </p:sp>
      <p:sp>
        <p:nvSpPr>
          <p:cNvPr id="156679" name="Line 10"/>
          <p:cNvSpPr>
            <a:spLocks noChangeShapeType="1"/>
          </p:cNvSpPr>
          <p:nvPr/>
        </p:nvSpPr>
        <p:spPr bwMode="auto">
          <a:xfrm>
            <a:off x="1600200" y="3276600"/>
            <a:ext cx="685800" cy="609600"/>
          </a:xfrm>
          <a:prstGeom prst="line">
            <a:avLst/>
          </a:prstGeom>
          <a:noFill/>
          <a:ln w="9525">
            <a:solidFill>
              <a:schemeClr val="tx1"/>
            </a:solidFill>
            <a:round/>
            <a:headEnd/>
            <a:tailEnd type="triangle" w="med" len="med"/>
          </a:ln>
        </p:spPr>
        <p:txBody>
          <a:bodyPr wrap="none"/>
          <a:lstStyle/>
          <a:p>
            <a:endParaRPr lang="es-ES"/>
          </a:p>
        </p:txBody>
      </p:sp>
      <p:sp>
        <p:nvSpPr>
          <p:cNvPr id="156680" name="Line 11"/>
          <p:cNvSpPr>
            <a:spLocks noChangeShapeType="1"/>
          </p:cNvSpPr>
          <p:nvPr/>
        </p:nvSpPr>
        <p:spPr bwMode="auto">
          <a:xfrm flipH="1">
            <a:off x="2514600" y="3276600"/>
            <a:ext cx="533400" cy="533400"/>
          </a:xfrm>
          <a:prstGeom prst="line">
            <a:avLst/>
          </a:prstGeom>
          <a:noFill/>
          <a:ln w="9525">
            <a:solidFill>
              <a:schemeClr val="tx1"/>
            </a:solidFill>
            <a:round/>
            <a:headEnd/>
            <a:tailEnd type="triangle" w="med" len="med"/>
          </a:ln>
        </p:spPr>
        <p:txBody>
          <a:bodyPr wrap="none"/>
          <a:lstStyle/>
          <a:p>
            <a:endParaRPr lang="es-ES"/>
          </a:p>
        </p:txBody>
      </p:sp>
      <p:sp>
        <p:nvSpPr>
          <p:cNvPr id="156681" name="Text Box 12"/>
          <p:cNvSpPr txBox="1">
            <a:spLocks noChangeArrowheads="1"/>
          </p:cNvSpPr>
          <p:nvPr/>
        </p:nvSpPr>
        <p:spPr bwMode="auto">
          <a:xfrm>
            <a:off x="1371600" y="4114800"/>
            <a:ext cx="2362200" cy="1066800"/>
          </a:xfrm>
          <a:prstGeom prst="rect">
            <a:avLst/>
          </a:prstGeom>
          <a:noFill/>
          <a:ln w="9525">
            <a:noFill/>
            <a:miter lim="800000"/>
            <a:headEnd/>
            <a:tailEnd/>
          </a:ln>
        </p:spPr>
        <p:txBody>
          <a:bodyPr>
            <a:spAutoFit/>
          </a:bodyPr>
          <a:lstStyle/>
          <a:p>
            <a:pPr>
              <a:spcBef>
                <a:spcPct val="50000"/>
              </a:spcBef>
            </a:pPr>
            <a:r>
              <a:rPr kumimoji="0" lang="es-MX" sz="3200"/>
              <a:t>Activan el citoplasma</a:t>
            </a:r>
            <a:endParaRPr kumimoji="0" lang="es-ES" sz="3200"/>
          </a:p>
        </p:txBody>
      </p:sp>
      <p:sp>
        <p:nvSpPr>
          <p:cNvPr id="156682" name="Oval 13"/>
          <p:cNvSpPr>
            <a:spLocks noChangeArrowheads="1"/>
          </p:cNvSpPr>
          <p:nvPr/>
        </p:nvSpPr>
        <p:spPr bwMode="auto">
          <a:xfrm>
            <a:off x="5435600" y="981075"/>
            <a:ext cx="3429000" cy="1143000"/>
          </a:xfrm>
          <a:prstGeom prst="ellipse">
            <a:avLst/>
          </a:prstGeom>
          <a:solidFill>
            <a:schemeClr val="bg2"/>
          </a:solidFill>
          <a:ln w="9525">
            <a:solidFill>
              <a:schemeClr val="tx1"/>
            </a:solidFill>
            <a:round/>
            <a:headEnd/>
            <a:tailEnd/>
          </a:ln>
        </p:spPr>
        <p:txBody>
          <a:bodyPr wrap="none" anchor="ctr"/>
          <a:lstStyle/>
          <a:p>
            <a:pPr algn="ctr"/>
            <a:r>
              <a:rPr kumimoji="0" lang="es-MX" sz="3200"/>
              <a:t>Crecimiento vacuolar</a:t>
            </a:r>
            <a:endParaRPr kumimoji="0" lang="es-ES" sz="3200"/>
          </a:p>
        </p:txBody>
      </p:sp>
      <p:sp>
        <p:nvSpPr>
          <p:cNvPr id="156683" name="Line 14"/>
          <p:cNvSpPr>
            <a:spLocks noChangeShapeType="1"/>
          </p:cNvSpPr>
          <p:nvPr/>
        </p:nvSpPr>
        <p:spPr bwMode="auto">
          <a:xfrm>
            <a:off x="6948488" y="2205038"/>
            <a:ext cx="0" cy="533400"/>
          </a:xfrm>
          <a:prstGeom prst="line">
            <a:avLst/>
          </a:prstGeom>
          <a:noFill/>
          <a:ln w="9525">
            <a:solidFill>
              <a:schemeClr val="tx1"/>
            </a:solidFill>
            <a:round/>
            <a:headEnd/>
            <a:tailEnd type="triangle" w="med" len="med"/>
          </a:ln>
        </p:spPr>
        <p:txBody>
          <a:bodyPr wrap="none"/>
          <a:lstStyle/>
          <a:p>
            <a:endParaRPr lang="es-ES"/>
          </a:p>
        </p:txBody>
      </p:sp>
      <p:sp>
        <p:nvSpPr>
          <p:cNvPr id="156684" name="Text Box 15"/>
          <p:cNvSpPr txBox="1">
            <a:spLocks noChangeArrowheads="1"/>
          </p:cNvSpPr>
          <p:nvPr/>
        </p:nvSpPr>
        <p:spPr bwMode="auto">
          <a:xfrm>
            <a:off x="5943600" y="2895600"/>
            <a:ext cx="3200400" cy="1554163"/>
          </a:xfrm>
          <a:prstGeom prst="rect">
            <a:avLst/>
          </a:prstGeom>
          <a:noFill/>
          <a:ln w="9525">
            <a:noFill/>
            <a:miter lim="800000"/>
            <a:headEnd/>
            <a:tailEnd/>
          </a:ln>
        </p:spPr>
        <p:txBody>
          <a:bodyPr>
            <a:spAutoFit/>
          </a:bodyPr>
          <a:lstStyle/>
          <a:p>
            <a:pPr>
              <a:spcBef>
                <a:spcPct val="50000"/>
              </a:spcBef>
            </a:pPr>
            <a:r>
              <a:rPr kumimoji="0" lang="es-MX" sz="3200"/>
              <a:t>Desplazan el citoplasma hacia la periferie</a:t>
            </a:r>
            <a:endParaRPr kumimoji="0" lang="es-ES" sz="320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s-MX" smtClean="0"/>
              <a:t>Movimiento de circulación</a:t>
            </a:r>
            <a:endParaRPr lang="es-ES" smtClean="0"/>
          </a:p>
        </p:txBody>
      </p:sp>
      <p:sp>
        <p:nvSpPr>
          <p:cNvPr id="157699" name="Rectangle 3"/>
          <p:cNvSpPr>
            <a:spLocks noGrp="1" noChangeArrowheads="1"/>
          </p:cNvSpPr>
          <p:nvPr>
            <p:ph type="body" idx="1"/>
          </p:nvPr>
        </p:nvSpPr>
        <p:spPr>
          <a:xfrm>
            <a:off x="1066800" y="2636838"/>
            <a:ext cx="7772400" cy="3579812"/>
          </a:xfrm>
        </p:spPr>
        <p:txBody>
          <a:bodyPr/>
          <a:lstStyle/>
          <a:p>
            <a:pPr eaLnBrk="1" hangingPunct="1">
              <a:buFont typeface="Wingdings" pitchFamily="2" charset="2"/>
              <a:buNone/>
            </a:pPr>
            <a:r>
              <a:rPr lang="es-MX" smtClean="0"/>
              <a:t> Se observa en las células vegetales alargadas, se inicia alrededor del núcleo y parte por las trabéculas del citoplasma hacia la periferie celular, volviendo al núcleo por  conductos vecinos.</a:t>
            </a:r>
            <a:endParaRPr lang="es-ES" smtClean="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4"/>
          <p:cNvSpPr>
            <a:spLocks noChangeArrowheads="1"/>
          </p:cNvSpPr>
          <p:nvPr/>
        </p:nvSpPr>
        <p:spPr bwMode="auto">
          <a:xfrm>
            <a:off x="2514600" y="1143000"/>
            <a:ext cx="3505200" cy="4724400"/>
          </a:xfrm>
          <a:prstGeom prst="rect">
            <a:avLst/>
          </a:prstGeom>
          <a:solidFill>
            <a:schemeClr val="bg2"/>
          </a:solidFill>
          <a:ln w="9525">
            <a:solidFill>
              <a:schemeClr val="tx1"/>
            </a:solidFill>
            <a:miter lim="800000"/>
            <a:headEnd/>
            <a:tailEnd/>
          </a:ln>
        </p:spPr>
        <p:txBody>
          <a:bodyPr wrap="none" anchor="ctr"/>
          <a:lstStyle/>
          <a:p>
            <a:endParaRPr lang="es-ES"/>
          </a:p>
        </p:txBody>
      </p:sp>
      <p:sp>
        <p:nvSpPr>
          <p:cNvPr id="158723" name="Oval 5"/>
          <p:cNvSpPr>
            <a:spLocks noChangeArrowheads="1"/>
          </p:cNvSpPr>
          <p:nvPr/>
        </p:nvSpPr>
        <p:spPr bwMode="auto">
          <a:xfrm>
            <a:off x="3733800" y="2971800"/>
            <a:ext cx="685800" cy="533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158724" name="Line 6"/>
          <p:cNvSpPr>
            <a:spLocks noChangeShapeType="1"/>
          </p:cNvSpPr>
          <p:nvPr/>
        </p:nvSpPr>
        <p:spPr bwMode="auto">
          <a:xfrm flipH="1">
            <a:off x="3733800" y="3962400"/>
            <a:ext cx="304800" cy="990600"/>
          </a:xfrm>
          <a:prstGeom prst="line">
            <a:avLst/>
          </a:prstGeom>
          <a:noFill/>
          <a:ln w="9525">
            <a:solidFill>
              <a:schemeClr val="tx1"/>
            </a:solidFill>
            <a:round/>
            <a:headEnd/>
            <a:tailEnd type="triangle" w="med" len="med"/>
          </a:ln>
        </p:spPr>
        <p:txBody>
          <a:bodyPr wrap="none"/>
          <a:lstStyle/>
          <a:p>
            <a:endParaRPr lang="es-ES"/>
          </a:p>
        </p:txBody>
      </p:sp>
      <p:sp>
        <p:nvSpPr>
          <p:cNvPr id="158725" name="Line 7"/>
          <p:cNvSpPr>
            <a:spLocks noChangeShapeType="1"/>
          </p:cNvSpPr>
          <p:nvPr/>
        </p:nvSpPr>
        <p:spPr bwMode="auto">
          <a:xfrm flipV="1">
            <a:off x="3352800" y="4191000"/>
            <a:ext cx="304800" cy="1371600"/>
          </a:xfrm>
          <a:prstGeom prst="line">
            <a:avLst/>
          </a:prstGeom>
          <a:noFill/>
          <a:ln w="9525">
            <a:solidFill>
              <a:schemeClr val="tx1"/>
            </a:solidFill>
            <a:round/>
            <a:headEnd/>
            <a:tailEnd type="triangle" w="med" len="med"/>
          </a:ln>
        </p:spPr>
        <p:txBody>
          <a:bodyPr wrap="none"/>
          <a:lstStyle/>
          <a:p>
            <a:endParaRPr lang="es-ES"/>
          </a:p>
        </p:txBody>
      </p:sp>
      <p:sp>
        <p:nvSpPr>
          <p:cNvPr id="158726" name="Line 8"/>
          <p:cNvSpPr>
            <a:spLocks noChangeShapeType="1"/>
          </p:cNvSpPr>
          <p:nvPr/>
        </p:nvSpPr>
        <p:spPr bwMode="auto">
          <a:xfrm>
            <a:off x="4495800" y="3429000"/>
            <a:ext cx="990600" cy="914400"/>
          </a:xfrm>
          <a:prstGeom prst="line">
            <a:avLst/>
          </a:prstGeom>
          <a:noFill/>
          <a:ln w="9525">
            <a:solidFill>
              <a:schemeClr val="tx1"/>
            </a:solidFill>
            <a:round/>
            <a:headEnd/>
            <a:tailEnd type="triangle" w="med" len="med"/>
          </a:ln>
        </p:spPr>
        <p:txBody>
          <a:bodyPr wrap="none"/>
          <a:lstStyle/>
          <a:p>
            <a:endParaRPr lang="es-ES"/>
          </a:p>
        </p:txBody>
      </p:sp>
      <p:sp>
        <p:nvSpPr>
          <p:cNvPr id="158727" name="Line 9"/>
          <p:cNvSpPr>
            <a:spLocks noChangeShapeType="1"/>
          </p:cNvSpPr>
          <p:nvPr/>
        </p:nvSpPr>
        <p:spPr bwMode="auto">
          <a:xfrm flipH="1" flipV="1">
            <a:off x="4572000" y="3810000"/>
            <a:ext cx="1371600" cy="1066800"/>
          </a:xfrm>
          <a:prstGeom prst="line">
            <a:avLst/>
          </a:prstGeom>
          <a:noFill/>
          <a:ln w="9525">
            <a:solidFill>
              <a:schemeClr val="tx1"/>
            </a:solidFill>
            <a:round/>
            <a:headEnd/>
            <a:tailEnd type="triangle" w="med" len="med"/>
          </a:ln>
        </p:spPr>
        <p:txBody>
          <a:bodyPr wrap="none"/>
          <a:lstStyle/>
          <a:p>
            <a:endParaRPr lang="es-ES"/>
          </a:p>
        </p:txBody>
      </p:sp>
      <p:sp>
        <p:nvSpPr>
          <p:cNvPr id="158728" name="Line 10"/>
          <p:cNvSpPr>
            <a:spLocks noChangeShapeType="1"/>
          </p:cNvSpPr>
          <p:nvPr/>
        </p:nvSpPr>
        <p:spPr bwMode="auto">
          <a:xfrm flipV="1">
            <a:off x="4572000" y="1828800"/>
            <a:ext cx="762000" cy="1143000"/>
          </a:xfrm>
          <a:prstGeom prst="line">
            <a:avLst/>
          </a:prstGeom>
          <a:noFill/>
          <a:ln w="9525">
            <a:solidFill>
              <a:schemeClr val="tx1"/>
            </a:solidFill>
            <a:round/>
            <a:headEnd/>
            <a:tailEnd type="triangle" w="med" len="med"/>
          </a:ln>
        </p:spPr>
        <p:txBody>
          <a:bodyPr wrap="none"/>
          <a:lstStyle/>
          <a:p>
            <a:endParaRPr lang="es-ES"/>
          </a:p>
        </p:txBody>
      </p:sp>
      <p:sp>
        <p:nvSpPr>
          <p:cNvPr id="158729" name="Line 11"/>
          <p:cNvSpPr>
            <a:spLocks noChangeShapeType="1"/>
          </p:cNvSpPr>
          <p:nvPr/>
        </p:nvSpPr>
        <p:spPr bwMode="auto">
          <a:xfrm flipH="1">
            <a:off x="4572000" y="1676400"/>
            <a:ext cx="685800" cy="609600"/>
          </a:xfrm>
          <a:prstGeom prst="line">
            <a:avLst/>
          </a:prstGeom>
          <a:noFill/>
          <a:ln w="9525">
            <a:solidFill>
              <a:schemeClr val="tx1"/>
            </a:solidFill>
            <a:round/>
            <a:headEnd/>
            <a:tailEnd type="triangle" w="med" len="med"/>
          </a:ln>
        </p:spPr>
        <p:txBody>
          <a:bodyPr wrap="none"/>
          <a:lstStyle/>
          <a:p>
            <a:endParaRPr lang="es-ES"/>
          </a:p>
        </p:txBody>
      </p:sp>
      <p:sp>
        <p:nvSpPr>
          <p:cNvPr id="158730" name="Line 12"/>
          <p:cNvSpPr>
            <a:spLocks noChangeShapeType="1"/>
          </p:cNvSpPr>
          <p:nvPr/>
        </p:nvSpPr>
        <p:spPr bwMode="auto">
          <a:xfrm flipH="1" flipV="1">
            <a:off x="2819400" y="2057400"/>
            <a:ext cx="838200" cy="990600"/>
          </a:xfrm>
          <a:prstGeom prst="line">
            <a:avLst/>
          </a:prstGeom>
          <a:noFill/>
          <a:ln w="9525">
            <a:solidFill>
              <a:schemeClr val="tx1"/>
            </a:solidFill>
            <a:round/>
            <a:headEnd/>
            <a:tailEnd type="triangle" w="med" len="med"/>
          </a:ln>
        </p:spPr>
        <p:txBody>
          <a:bodyPr wrap="none"/>
          <a:lstStyle/>
          <a:p>
            <a:endParaRPr lang="es-ES"/>
          </a:p>
        </p:txBody>
      </p:sp>
      <p:sp>
        <p:nvSpPr>
          <p:cNvPr id="158731" name="Line 13"/>
          <p:cNvSpPr>
            <a:spLocks noChangeShapeType="1"/>
          </p:cNvSpPr>
          <p:nvPr/>
        </p:nvSpPr>
        <p:spPr bwMode="auto">
          <a:xfrm>
            <a:off x="2971800" y="1981200"/>
            <a:ext cx="1066800" cy="9144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r>
              <a:rPr lang="es-MX" smtClean="0"/>
              <a:t>Movimiento rotatorio </a:t>
            </a:r>
            <a:endParaRPr lang="es-ES" smtClean="0"/>
          </a:p>
        </p:txBody>
      </p:sp>
      <p:sp>
        <p:nvSpPr>
          <p:cNvPr id="159747" name="Rectangle 3"/>
          <p:cNvSpPr>
            <a:spLocks noGrp="1" noChangeArrowheads="1"/>
          </p:cNvSpPr>
          <p:nvPr>
            <p:ph type="body" idx="1"/>
          </p:nvPr>
        </p:nvSpPr>
        <p:spPr/>
        <p:txBody>
          <a:bodyPr/>
          <a:lstStyle/>
          <a:p>
            <a:pPr eaLnBrk="1" hangingPunct="1">
              <a:buFont typeface="Wingdings" pitchFamily="2" charset="2"/>
              <a:buNone/>
            </a:pPr>
            <a:r>
              <a:rPr lang="es-MX" smtClean="0"/>
              <a:t>Es un movimiento del citoplasma alrededor del núcleo siempre en la misma dirección.  Cuando las células se vuelven cancerosas el movimiento se invierte.</a:t>
            </a:r>
            <a:endParaRPr lang="es-ES"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4"/>
          <p:cNvSpPr>
            <a:spLocks noChangeArrowheads="1"/>
          </p:cNvSpPr>
          <p:nvPr/>
        </p:nvSpPr>
        <p:spPr bwMode="auto">
          <a:xfrm>
            <a:off x="2743200" y="1066800"/>
            <a:ext cx="3733800" cy="3886200"/>
          </a:xfrm>
          <a:prstGeom prst="rect">
            <a:avLst/>
          </a:prstGeom>
          <a:solidFill>
            <a:schemeClr val="bg2"/>
          </a:solidFill>
          <a:ln w="9525">
            <a:solidFill>
              <a:schemeClr val="tx1"/>
            </a:solidFill>
            <a:miter lim="800000"/>
            <a:headEnd/>
            <a:tailEnd/>
          </a:ln>
        </p:spPr>
        <p:txBody>
          <a:bodyPr wrap="none" anchor="ctr"/>
          <a:lstStyle/>
          <a:p>
            <a:endParaRPr lang="es-ES"/>
          </a:p>
        </p:txBody>
      </p:sp>
      <p:sp>
        <p:nvSpPr>
          <p:cNvPr id="160771" name="Oval 5"/>
          <p:cNvSpPr>
            <a:spLocks noChangeArrowheads="1"/>
          </p:cNvSpPr>
          <p:nvPr/>
        </p:nvSpPr>
        <p:spPr bwMode="auto">
          <a:xfrm>
            <a:off x="4114800" y="2362200"/>
            <a:ext cx="914400" cy="914400"/>
          </a:xfrm>
          <a:prstGeom prst="ellipse">
            <a:avLst/>
          </a:prstGeom>
          <a:solidFill>
            <a:schemeClr val="folHlink"/>
          </a:solidFill>
          <a:ln w="9525">
            <a:solidFill>
              <a:schemeClr val="tx1"/>
            </a:solidFill>
            <a:round/>
            <a:headEnd/>
            <a:tailEnd/>
          </a:ln>
        </p:spPr>
        <p:txBody>
          <a:bodyPr wrap="none" anchor="ctr"/>
          <a:lstStyle/>
          <a:p>
            <a:endParaRPr lang="es-ES"/>
          </a:p>
        </p:txBody>
      </p:sp>
      <p:sp>
        <p:nvSpPr>
          <p:cNvPr id="160772" name="Line 6"/>
          <p:cNvSpPr>
            <a:spLocks noChangeShapeType="1"/>
          </p:cNvSpPr>
          <p:nvPr/>
        </p:nvSpPr>
        <p:spPr bwMode="auto">
          <a:xfrm flipV="1">
            <a:off x="4038600" y="2057400"/>
            <a:ext cx="457200" cy="76200"/>
          </a:xfrm>
          <a:prstGeom prst="line">
            <a:avLst/>
          </a:prstGeom>
          <a:noFill/>
          <a:ln w="9525">
            <a:solidFill>
              <a:schemeClr val="tx1"/>
            </a:solidFill>
            <a:round/>
            <a:headEnd/>
            <a:tailEnd type="triangle" w="med" len="med"/>
          </a:ln>
        </p:spPr>
        <p:txBody>
          <a:bodyPr wrap="none"/>
          <a:lstStyle/>
          <a:p>
            <a:endParaRPr lang="es-ES"/>
          </a:p>
        </p:txBody>
      </p:sp>
      <p:sp>
        <p:nvSpPr>
          <p:cNvPr id="160773" name="Line 7"/>
          <p:cNvSpPr>
            <a:spLocks noChangeShapeType="1"/>
          </p:cNvSpPr>
          <p:nvPr/>
        </p:nvSpPr>
        <p:spPr bwMode="auto">
          <a:xfrm>
            <a:off x="4953000" y="2057400"/>
            <a:ext cx="152400" cy="457200"/>
          </a:xfrm>
          <a:prstGeom prst="line">
            <a:avLst/>
          </a:prstGeom>
          <a:noFill/>
          <a:ln w="9525">
            <a:solidFill>
              <a:schemeClr val="tx1"/>
            </a:solidFill>
            <a:round/>
            <a:headEnd/>
            <a:tailEnd type="triangle" w="med" len="med"/>
          </a:ln>
        </p:spPr>
        <p:txBody>
          <a:bodyPr wrap="none"/>
          <a:lstStyle/>
          <a:p>
            <a:endParaRPr lang="es-ES"/>
          </a:p>
        </p:txBody>
      </p:sp>
      <p:sp>
        <p:nvSpPr>
          <p:cNvPr id="160774" name="Line 8"/>
          <p:cNvSpPr>
            <a:spLocks noChangeShapeType="1"/>
          </p:cNvSpPr>
          <p:nvPr/>
        </p:nvSpPr>
        <p:spPr bwMode="auto">
          <a:xfrm flipH="1">
            <a:off x="4648200" y="3276600"/>
            <a:ext cx="533400" cy="304800"/>
          </a:xfrm>
          <a:prstGeom prst="line">
            <a:avLst/>
          </a:prstGeom>
          <a:noFill/>
          <a:ln w="9525">
            <a:solidFill>
              <a:schemeClr val="tx1"/>
            </a:solidFill>
            <a:round/>
            <a:headEnd/>
            <a:tailEnd type="triangle" w="med" len="med"/>
          </a:ln>
        </p:spPr>
        <p:txBody>
          <a:bodyPr wrap="none"/>
          <a:lstStyle/>
          <a:p>
            <a:endParaRPr lang="es-ES"/>
          </a:p>
        </p:txBody>
      </p:sp>
      <p:sp>
        <p:nvSpPr>
          <p:cNvPr id="160775" name="Line 9"/>
          <p:cNvSpPr>
            <a:spLocks noChangeShapeType="1"/>
          </p:cNvSpPr>
          <p:nvPr/>
        </p:nvSpPr>
        <p:spPr bwMode="auto">
          <a:xfrm flipH="1" flipV="1">
            <a:off x="3962400" y="3124200"/>
            <a:ext cx="381000" cy="4572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r>
              <a:rPr lang="es-MX" smtClean="0"/>
              <a:t>Movimiento hacia los pseudópodos</a:t>
            </a:r>
            <a:endParaRPr lang="es-ES" smtClean="0"/>
          </a:p>
        </p:txBody>
      </p:sp>
      <p:sp>
        <p:nvSpPr>
          <p:cNvPr id="161795" name="Rectangle 3"/>
          <p:cNvSpPr>
            <a:spLocks noGrp="1" noChangeArrowheads="1"/>
          </p:cNvSpPr>
          <p:nvPr>
            <p:ph type="body" idx="1"/>
          </p:nvPr>
        </p:nvSpPr>
        <p:spPr/>
        <p:txBody>
          <a:bodyPr/>
          <a:lstStyle/>
          <a:p>
            <a:pPr eaLnBrk="1" hangingPunct="1">
              <a:buFont typeface="Wingdings" pitchFamily="2" charset="2"/>
              <a:buNone/>
            </a:pPr>
            <a:r>
              <a:rPr lang="es-MX" smtClean="0"/>
              <a:t>Cuando la célula los emite, del centro de la célula parte un movimiento de citoplasma que al llegar al límite de esta prolongación cambia de dirección y bordeando la periferie de la célula regresa a su interior. </a:t>
            </a:r>
            <a:endParaRPr lang="es-ES"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Oval 4"/>
          <p:cNvSpPr>
            <a:spLocks noChangeArrowheads="1"/>
          </p:cNvSpPr>
          <p:nvPr/>
        </p:nvSpPr>
        <p:spPr bwMode="auto">
          <a:xfrm>
            <a:off x="2057400" y="1371600"/>
            <a:ext cx="4114800" cy="3200400"/>
          </a:xfrm>
          <a:prstGeom prst="ellipse">
            <a:avLst/>
          </a:prstGeom>
          <a:solidFill>
            <a:schemeClr val="folHlink"/>
          </a:solidFill>
          <a:ln w="9525">
            <a:solidFill>
              <a:schemeClr val="bg2"/>
            </a:solidFill>
            <a:round/>
            <a:headEnd/>
            <a:tailEnd/>
          </a:ln>
        </p:spPr>
        <p:txBody>
          <a:bodyPr wrap="none" anchor="ctr"/>
          <a:lstStyle/>
          <a:p>
            <a:endParaRPr lang="es-ES"/>
          </a:p>
        </p:txBody>
      </p:sp>
      <p:sp>
        <p:nvSpPr>
          <p:cNvPr id="162819" name="AutoShape 10"/>
          <p:cNvSpPr>
            <a:spLocks noChangeArrowheads="1"/>
          </p:cNvSpPr>
          <p:nvPr/>
        </p:nvSpPr>
        <p:spPr bwMode="auto">
          <a:xfrm>
            <a:off x="3810000" y="4495800"/>
            <a:ext cx="685800" cy="1295400"/>
          </a:xfrm>
          <a:prstGeom prst="roundRect">
            <a:avLst>
              <a:gd name="adj" fmla="val 16667"/>
            </a:avLst>
          </a:prstGeom>
          <a:solidFill>
            <a:schemeClr val="folHlink"/>
          </a:solidFill>
          <a:ln w="9525">
            <a:solidFill>
              <a:schemeClr val="tx1"/>
            </a:solidFill>
            <a:round/>
            <a:headEnd/>
            <a:tailEnd/>
          </a:ln>
        </p:spPr>
        <p:txBody>
          <a:bodyPr wrap="none" anchor="ctr"/>
          <a:lstStyle/>
          <a:p>
            <a:endParaRPr lang="es-ES"/>
          </a:p>
        </p:txBody>
      </p:sp>
      <p:sp>
        <p:nvSpPr>
          <p:cNvPr id="162820" name="Line 11"/>
          <p:cNvSpPr>
            <a:spLocks noChangeShapeType="1"/>
          </p:cNvSpPr>
          <p:nvPr/>
        </p:nvSpPr>
        <p:spPr bwMode="auto">
          <a:xfrm>
            <a:off x="4114800" y="3048000"/>
            <a:ext cx="0" cy="2514600"/>
          </a:xfrm>
          <a:prstGeom prst="line">
            <a:avLst/>
          </a:prstGeom>
          <a:noFill/>
          <a:ln w="57150">
            <a:solidFill>
              <a:schemeClr val="tx1"/>
            </a:solidFill>
            <a:round/>
            <a:headEnd/>
            <a:tailEnd type="triangle" w="med" len="med"/>
          </a:ln>
        </p:spPr>
        <p:txBody>
          <a:bodyPr wrap="none"/>
          <a:lstStyle/>
          <a:p>
            <a:endParaRPr lang="es-ES"/>
          </a:p>
        </p:txBody>
      </p:sp>
      <p:sp>
        <p:nvSpPr>
          <p:cNvPr id="162821" name="Line 12"/>
          <p:cNvSpPr>
            <a:spLocks noChangeShapeType="1"/>
          </p:cNvSpPr>
          <p:nvPr/>
        </p:nvSpPr>
        <p:spPr bwMode="auto">
          <a:xfrm flipV="1">
            <a:off x="4267200" y="4419600"/>
            <a:ext cx="228600" cy="1143000"/>
          </a:xfrm>
          <a:prstGeom prst="line">
            <a:avLst/>
          </a:prstGeom>
          <a:noFill/>
          <a:ln w="38100">
            <a:solidFill>
              <a:schemeClr val="tx1"/>
            </a:solidFill>
            <a:round/>
            <a:headEnd/>
            <a:tailEnd type="triangle" w="med" len="med"/>
          </a:ln>
        </p:spPr>
        <p:txBody>
          <a:bodyPr wrap="none"/>
          <a:lstStyle/>
          <a:p>
            <a:endParaRPr lang="es-ES"/>
          </a:p>
        </p:txBody>
      </p:sp>
      <p:sp>
        <p:nvSpPr>
          <p:cNvPr id="162822" name="Line 13"/>
          <p:cNvSpPr>
            <a:spLocks noChangeShapeType="1"/>
          </p:cNvSpPr>
          <p:nvPr/>
        </p:nvSpPr>
        <p:spPr bwMode="auto">
          <a:xfrm flipV="1">
            <a:off x="4648200" y="4038600"/>
            <a:ext cx="762000" cy="304800"/>
          </a:xfrm>
          <a:prstGeom prst="line">
            <a:avLst/>
          </a:prstGeom>
          <a:noFill/>
          <a:ln w="38100">
            <a:solidFill>
              <a:schemeClr val="tx1"/>
            </a:solidFill>
            <a:round/>
            <a:headEnd/>
            <a:tailEnd type="triangle" w="med" len="med"/>
          </a:ln>
        </p:spPr>
        <p:txBody>
          <a:bodyPr wrap="none"/>
          <a:lstStyle/>
          <a:p>
            <a:endParaRPr lang="es-ES"/>
          </a:p>
        </p:txBody>
      </p:sp>
      <p:sp>
        <p:nvSpPr>
          <p:cNvPr id="162823" name="Line 14"/>
          <p:cNvSpPr>
            <a:spLocks noChangeShapeType="1"/>
          </p:cNvSpPr>
          <p:nvPr/>
        </p:nvSpPr>
        <p:spPr bwMode="auto">
          <a:xfrm flipV="1">
            <a:off x="5562600" y="3200400"/>
            <a:ext cx="304800" cy="685800"/>
          </a:xfrm>
          <a:prstGeom prst="line">
            <a:avLst/>
          </a:prstGeom>
          <a:noFill/>
          <a:ln w="38100">
            <a:solidFill>
              <a:schemeClr val="tx1"/>
            </a:solidFill>
            <a:round/>
            <a:headEnd/>
            <a:tailEnd type="triangle" w="med" len="med"/>
          </a:ln>
        </p:spPr>
        <p:txBody>
          <a:bodyPr wrap="none"/>
          <a:lstStyle/>
          <a:p>
            <a:endParaRPr lang="es-ES"/>
          </a:p>
        </p:txBody>
      </p:sp>
      <p:sp>
        <p:nvSpPr>
          <p:cNvPr id="162824" name="Text Box 15"/>
          <p:cNvSpPr txBox="1">
            <a:spLocks noChangeArrowheads="1"/>
          </p:cNvSpPr>
          <p:nvPr/>
        </p:nvSpPr>
        <p:spPr bwMode="auto">
          <a:xfrm>
            <a:off x="4800600" y="4953000"/>
            <a:ext cx="2286000" cy="579438"/>
          </a:xfrm>
          <a:prstGeom prst="rect">
            <a:avLst/>
          </a:prstGeom>
          <a:noFill/>
          <a:ln w="9525">
            <a:noFill/>
            <a:miter lim="800000"/>
            <a:headEnd/>
            <a:tailEnd/>
          </a:ln>
        </p:spPr>
        <p:txBody>
          <a:bodyPr>
            <a:spAutoFit/>
          </a:bodyPr>
          <a:lstStyle/>
          <a:p>
            <a:pPr>
              <a:spcBef>
                <a:spcPct val="50000"/>
              </a:spcBef>
            </a:pPr>
            <a:r>
              <a:rPr lang="es-MX" sz="3200"/>
              <a:t>pseudópodo</a:t>
            </a:r>
            <a:endParaRPr lang="es-ES" sz="3200"/>
          </a:p>
        </p:txBody>
      </p:sp>
      <p:sp>
        <p:nvSpPr>
          <p:cNvPr id="162825" name="Text Box 16"/>
          <p:cNvSpPr txBox="1">
            <a:spLocks noChangeArrowheads="1"/>
          </p:cNvSpPr>
          <p:nvPr/>
        </p:nvSpPr>
        <p:spPr bwMode="auto">
          <a:xfrm>
            <a:off x="3429000" y="2209800"/>
            <a:ext cx="1371600" cy="579438"/>
          </a:xfrm>
          <a:prstGeom prst="rect">
            <a:avLst/>
          </a:prstGeom>
          <a:noFill/>
          <a:ln w="9525">
            <a:noFill/>
            <a:miter lim="800000"/>
            <a:headEnd/>
            <a:tailEnd/>
          </a:ln>
        </p:spPr>
        <p:txBody>
          <a:bodyPr>
            <a:spAutoFit/>
          </a:bodyPr>
          <a:lstStyle/>
          <a:p>
            <a:pPr>
              <a:spcBef>
                <a:spcPct val="50000"/>
              </a:spcBef>
            </a:pPr>
            <a:r>
              <a:rPr lang="es-MX" sz="3200"/>
              <a:t>célula</a:t>
            </a:r>
            <a:endParaRPr lang="es-ES" sz="320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26"/>
          <p:cNvSpPr>
            <a:spLocks noGrp="1" noChangeArrowheads="1"/>
          </p:cNvSpPr>
          <p:nvPr>
            <p:ph type="title"/>
          </p:nvPr>
        </p:nvSpPr>
        <p:spPr>
          <a:xfrm>
            <a:off x="457200" y="2667000"/>
            <a:ext cx="8458200" cy="1066800"/>
          </a:xfrm>
        </p:spPr>
        <p:txBody>
          <a:bodyPr/>
          <a:lstStyle/>
          <a:p>
            <a:pPr eaLnBrk="1" hangingPunct="1"/>
            <a:r>
              <a:rPr lang="es-MX" smtClean="0">
                <a:latin typeface="Arial Black" pitchFamily="34" charset="0"/>
              </a:rPr>
              <a:t>IRRITABILIDAD CELULAR</a:t>
            </a:r>
            <a:endParaRPr lang="es-ES" smtClean="0">
              <a:latin typeface="Arial Black" pitchFamily="34" charset="0"/>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body" idx="1"/>
          </p:nvPr>
        </p:nvSpPr>
        <p:spPr>
          <a:xfrm>
            <a:off x="685800" y="1676400"/>
            <a:ext cx="7772400" cy="4114800"/>
          </a:xfrm>
        </p:spPr>
        <p:txBody>
          <a:bodyPr/>
          <a:lstStyle/>
          <a:p>
            <a:pPr eaLnBrk="1" hangingPunct="1">
              <a:buFont typeface="Wingdings" pitchFamily="2" charset="2"/>
              <a:buNone/>
            </a:pPr>
            <a:r>
              <a:rPr lang="es-MX" smtClean="0"/>
              <a:t>A partir del sitio estimulado parten una serie de ondas excéntricas y circulares.  Las reacciones pueden ser de estimulación o de inhibición.</a:t>
            </a:r>
          </a:p>
          <a:p>
            <a:pPr eaLnBrk="1" hangingPunct="1">
              <a:buFont typeface="Wingdings" pitchFamily="2" charset="2"/>
              <a:buNone/>
            </a:pPr>
            <a:r>
              <a:rPr lang="es-MX" smtClean="0"/>
              <a:t>Cuando las reacciones tienen que ver con el movimiento y desplazamiento celular se habla de tropismo y taxismo.</a:t>
            </a:r>
            <a:endParaRPr lang="es-E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533400"/>
            <a:ext cx="7772400" cy="1219200"/>
          </a:xfrm>
        </p:spPr>
        <p:txBody>
          <a:bodyPr/>
          <a:lstStyle/>
          <a:p>
            <a:pPr eaLnBrk="1" hangingPunct="1"/>
            <a:r>
              <a:rPr lang="es-MX" smtClean="0"/>
              <a:t>CITOPLASMA</a:t>
            </a:r>
            <a:endParaRPr lang="es-ES" smtClean="0"/>
          </a:p>
        </p:txBody>
      </p:sp>
      <p:sp>
        <p:nvSpPr>
          <p:cNvPr id="18435" name="Rectangle 3"/>
          <p:cNvSpPr>
            <a:spLocks noGrp="1" noChangeArrowheads="1"/>
          </p:cNvSpPr>
          <p:nvPr>
            <p:ph type="body" sz="half" idx="1"/>
          </p:nvPr>
        </p:nvSpPr>
        <p:spPr>
          <a:xfrm>
            <a:off x="762000" y="1752600"/>
            <a:ext cx="7848600" cy="4343400"/>
          </a:xfrm>
        </p:spPr>
        <p:txBody>
          <a:bodyPr/>
          <a:lstStyle/>
          <a:p>
            <a:pPr eaLnBrk="1" hangingPunct="1">
              <a:buFont typeface="Wingdings" pitchFamily="2" charset="2"/>
              <a:buNone/>
            </a:pPr>
            <a:r>
              <a:rPr lang="es-MX" sz="2800" smtClean="0"/>
              <a:t>Compuesto de una substancia semilíquida que tiene en suspensión gran variedad de vacuolas, gránulos y estructuras de aspecto filamentoso o en forma de bastoncitos. </a:t>
            </a:r>
          </a:p>
          <a:p>
            <a:pPr eaLnBrk="1" hangingPunct="1">
              <a:buFont typeface="Wingdings" pitchFamily="2" charset="2"/>
              <a:buNone/>
            </a:pPr>
            <a:endParaRPr lang="es-MX" sz="2800" smtClean="0"/>
          </a:p>
          <a:p>
            <a:pPr eaLnBrk="1" hangingPunct="1">
              <a:buFont typeface="Wingdings" pitchFamily="2" charset="2"/>
              <a:buNone/>
            </a:pPr>
            <a:r>
              <a:rPr lang="es-MX" sz="2800" smtClean="0"/>
              <a:t>Es un laberinto de membranas y espacios de increíble complejidad</a:t>
            </a:r>
            <a:endParaRPr lang="es-ES" sz="2800" smtClean="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026"/>
          <p:cNvSpPr>
            <a:spLocks noGrp="1" noChangeArrowheads="1"/>
          </p:cNvSpPr>
          <p:nvPr>
            <p:ph type="title"/>
          </p:nvPr>
        </p:nvSpPr>
        <p:spPr>
          <a:xfrm>
            <a:off x="1066800" y="838200"/>
            <a:ext cx="6096000" cy="1143000"/>
          </a:xfrm>
        </p:spPr>
        <p:txBody>
          <a:bodyPr/>
          <a:lstStyle/>
          <a:p>
            <a:pPr algn="ctr" eaLnBrk="1" hangingPunct="1"/>
            <a:r>
              <a:rPr lang="es-MX" smtClean="0"/>
              <a:t>Irritabilidad celular</a:t>
            </a:r>
            <a:endParaRPr lang="es-ES" smtClean="0"/>
          </a:p>
        </p:txBody>
      </p:sp>
      <p:sp>
        <p:nvSpPr>
          <p:cNvPr id="165891" name="Text Box 1028"/>
          <p:cNvSpPr txBox="1">
            <a:spLocks noChangeArrowheads="1"/>
          </p:cNvSpPr>
          <p:nvPr/>
        </p:nvSpPr>
        <p:spPr bwMode="auto">
          <a:xfrm>
            <a:off x="2590800" y="2667000"/>
            <a:ext cx="184150" cy="457200"/>
          </a:xfrm>
          <a:prstGeom prst="rect">
            <a:avLst/>
          </a:prstGeom>
          <a:noFill/>
          <a:ln w="9525">
            <a:noFill/>
            <a:miter lim="800000"/>
            <a:headEnd/>
            <a:tailEnd/>
          </a:ln>
        </p:spPr>
        <p:txBody>
          <a:bodyPr wrap="none">
            <a:spAutoFit/>
          </a:bodyPr>
          <a:lstStyle/>
          <a:p>
            <a:endParaRPr kumimoji="0" lang="es-ES"/>
          </a:p>
        </p:txBody>
      </p:sp>
      <p:sp>
        <p:nvSpPr>
          <p:cNvPr id="165892" name="Text Box 1029"/>
          <p:cNvSpPr txBox="1">
            <a:spLocks noChangeArrowheads="1"/>
          </p:cNvSpPr>
          <p:nvPr/>
        </p:nvSpPr>
        <p:spPr bwMode="auto">
          <a:xfrm>
            <a:off x="2057400" y="3505200"/>
            <a:ext cx="38862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165893" name="Text Box 1030"/>
          <p:cNvSpPr txBox="1">
            <a:spLocks noChangeArrowheads="1"/>
          </p:cNvSpPr>
          <p:nvPr/>
        </p:nvSpPr>
        <p:spPr bwMode="auto">
          <a:xfrm>
            <a:off x="1295400" y="2057400"/>
            <a:ext cx="5638800" cy="579438"/>
          </a:xfrm>
          <a:prstGeom prst="rect">
            <a:avLst/>
          </a:prstGeom>
          <a:noFill/>
          <a:ln w="9525">
            <a:noFill/>
            <a:miter lim="800000"/>
            <a:headEnd/>
            <a:tailEnd/>
          </a:ln>
        </p:spPr>
        <p:txBody>
          <a:bodyPr>
            <a:spAutoFit/>
          </a:bodyPr>
          <a:lstStyle/>
          <a:p>
            <a:pPr>
              <a:spcBef>
                <a:spcPct val="50000"/>
              </a:spcBef>
            </a:pPr>
            <a:r>
              <a:rPr kumimoji="0" lang="es-MX" sz="3200"/>
              <a:t>Movimiento y desplazamiento </a:t>
            </a:r>
            <a:endParaRPr kumimoji="0" lang="es-ES" sz="3200"/>
          </a:p>
        </p:txBody>
      </p:sp>
      <p:sp>
        <p:nvSpPr>
          <p:cNvPr id="165894" name="Line 1031"/>
          <p:cNvSpPr>
            <a:spLocks noChangeShapeType="1"/>
          </p:cNvSpPr>
          <p:nvPr/>
        </p:nvSpPr>
        <p:spPr bwMode="auto">
          <a:xfrm>
            <a:off x="5638800" y="2667000"/>
            <a:ext cx="0" cy="609600"/>
          </a:xfrm>
          <a:prstGeom prst="line">
            <a:avLst/>
          </a:prstGeom>
          <a:noFill/>
          <a:ln w="9525">
            <a:solidFill>
              <a:schemeClr val="tx1"/>
            </a:solidFill>
            <a:round/>
            <a:headEnd/>
            <a:tailEnd type="triangle" w="med" len="med"/>
          </a:ln>
        </p:spPr>
        <p:txBody>
          <a:bodyPr wrap="none"/>
          <a:lstStyle/>
          <a:p>
            <a:endParaRPr lang="es-ES"/>
          </a:p>
        </p:txBody>
      </p:sp>
      <p:sp>
        <p:nvSpPr>
          <p:cNvPr id="165895" name="Line 1032"/>
          <p:cNvSpPr>
            <a:spLocks noChangeShapeType="1"/>
          </p:cNvSpPr>
          <p:nvPr/>
        </p:nvSpPr>
        <p:spPr bwMode="auto">
          <a:xfrm>
            <a:off x="2133600" y="2743200"/>
            <a:ext cx="0" cy="609600"/>
          </a:xfrm>
          <a:prstGeom prst="line">
            <a:avLst/>
          </a:prstGeom>
          <a:noFill/>
          <a:ln w="9525">
            <a:solidFill>
              <a:schemeClr val="tx1"/>
            </a:solidFill>
            <a:round/>
            <a:headEnd/>
            <a:tailEnd type="triangle" w="med" len="med"/>
          </a:ln>
        </p:spPr>
        <p:txBody>
          <a:bodyPr wrap="none"/>
          <a:lstStyle/>
          <a:p>
            <a:endParaRPr lang="es-ES"/>
          </a:p>
        </p:txBody>
      </p:sp>
      <p:sp>
        <p:nvSpPr>
          <p:cNvPr id="165896" name="Rectangle 1033"/>
          <p:cNvSpPr>
            <a:spLocks noChangeArrowheads="1"/>
          </p:cNvSpPr>
          <p:nvPr/>
        </p:nvSpPr>
        <p:spPr bwMode="auto">
          <a:xfrm>
            <a:off x="1219200" y="3733800"/>
            <a:ext cx="2514600" cy="685800"/>
          </a:xfrm>
          <a:prstGeom prst="rect">
            <a:avLst/>
          </a:prstGeom>
          <a:solidFill>
            <a:schemeClr val="bg2"/>
          </a:solidFill>
          <a:ln w="9525">
            <a:solidFill>
              <a:schemeClr val="tx1"/>
            </a:solidFill>
            <a:miter lim="800000"/>
            <a:headEnd/>
            <a:tailEnd/>
          </a:ln>
        </p:spPr>
        <p:txBody>
          <a:bodyPr wrap="none" anchor="ctr"/>
          <a:lstStyle/>
          <a:p>
            <a:pPr algn="ctr"/>
            <a:r>
              <a:rPr kumimoji="0" lang="es-MX" sz="3200"/>
              <a:t>Tropismo</a:t>
            </a:r>
            <a:endParaRPr kumimoji="0" lang="es-ES" sz="3200"/>
          </a:p>
        </p:txBody>
      </p:sp>
      <p:sp>
        <p:nvSpPr>
          <p:cNvPr id="165897" name="Rectangle 1034"/>
          <p:cNvSpPr>
            <a:spLocks noChangeArrowheads="1"/>
          </p:cNvSpPr>
          <p:nvPr/>
        </p:nvSpPr>
        <p:spPr bwMode="auto">
          <a:xfrm>
            <a:off x="4419600" y="3733800"/>
            <a:ext cx="2590800" cy="685800"/>
          </a:xfrm>
          <a:prstGeom prst="rect">
            <a:avLst/>
          </a:prstGeom>
          <a:solidFill>
            <a:schemeClr val="bg2"/>
          </a:solidFill>
          <a:ln w="9525">
            <a:solidFill>
              <a:schemeClr val="bg2"/>
            </a:solidFill>
            <a:miter lim="800000"/>
            <a:headEnd/>
            <a:tailEnd/>
          </a:ln>
        </p:spPr>
        <p:txBody>
          <a:bodyPr wrap="none" anchor="ctr"/>
          <a:lstStyle/>
          <a:p>
            <a:pPr algn="ctr"/>
            <a:r>
              <a:rPr kumimoji="0" lang="es-MX" sz="3200"/>
              <a:t>Taxismo</a:t>
            </a:r>
            <a:endParaRPr kumimoji="0" lang="es-ES" sz="320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371600" y="838200"/>
            <a:ext cx="6858000" cy="1143000"/>
          </a:xfrm>
        </p:spPr>
        <p:txBody>
          <a:bodyPr/>
          <a:lstStyle/>
          <a:p>
            <a:pPr algn="ctr" eaLnBrk="1" hangingPunct="1"/>
            <a:r>
              <a:rPr lang="es-MX" smtClean="0"/>
              <a:t>Tropismo</a:t>
            </a:r>
            <a:endParaRPr lang="es-ES" smtClean="0"/>
          </a:p>
        </p:txBody>
      </p:sp>
      <p:sp>
        <p:nvSpPr>
          <p:cNvPr id="166915" name="Rectangle 3"/>
          <p:cNvSpPr>
            <a:spLocks noGrp="1" noChangeArrowheads="1"/>
          </p:cNvSpPr>
          <p:nvPr>
            <p:ph type="body" idx="1"/>
          </p:nvPr>
        </p:nvSpPr>
        <p:spPr/>
        <p:txBody>
          <a:bodyPr/>
          <a:lstStyle/>
          <a:p>
            <a:pPr eaLnBrk="1" hangingPunct="1">
              <a:buFont typeface="Wingdings" pitchFamily="2" charset="2"/>
              <a:buNone/>
            </a:pPr>
            <a:r>
              <a:rPr lang="es-MX" smtClean="0"/>
              <a:t>Movimiento de orientación que realiza la célula como respuesta a un estímulo, si la orientación se dirige hacia el estímulo se denomina tropismo positivo, si se aleja es tropismo negativo.</a:t>
            </a:r>
            <a:endParaRPr lang="es-ES" smtClean="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447800" y="990600"/>
            <a:ext cx="5943600" cy="1143000"/>
          </a:xfrm>
        </p:spPr>
        <p:txBody>
          <a:bodyPr/>
          <a:lstStyle/>
          <a:p>
            <a:pPr algn="ctr" eaLnBrk="1" hangingPunct="1"/>
            <a:r>
              <a:rPr lang="es-MX" smtClean="0"/>
              <a:t>Taxismo</a:t>
            </a:r>
            <a:endParaRPr lang="es-ES" smtClean="0"/>
          </a:p>
        </p:txBody>
      </p:sp>
      <p:sp>
        <p:nvSpPr>
          <p:cNvPr id="167939" name="Rectangle 3"/>
          <p:cNvSpPr>
            <a:spLocks noGrp="1" noChangeArrowheads="1"/>
          </p:cNvSpPr>
          <p:nvPr>
            <p:ph type="body" idx="1"/>
          </p:nvPr>
        </p:nvSpPr>
        <p:spPr>
          <a:xfrm>
            <a:off x="685800" y="2362200"/>
            <a:ext cx="7772400" cy="3124200"/>
          </a:xfrm>
        </p:spPr>
        <p:txBody>
          <a:bodyPr/>
          <a:lstStyle/>
          <a:p>
            <a:pPr eaLnBrk="1" hangingPunct="1">
              <a:buFont typeface="Wingdings" pitchFamily="2" charset="2"/>
              <a:buNone/>
            </a:pPr>
            <a:r>
              <a:rPr lang="es-MX" smtClean="0"/>
              <a:t>Es cuando la célula además de orientarse se desplaza como respuesta a un estímulo, es positivo si se encamina hacia él y negativo si huye.  Todos los factores del medio pueden determinar tropismos y taxismos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027"/>
          <p:cNvSpPr>
            <a:spLocks noGrp="1" noChangeArrowheads="1"/>
          </p:cNvSpPr>
          <p:nvPr>
            <p:ph type="body" idx="1"/>
          </p:nvPr>
        </p:nvSpPr>
        <p:spPr>
          <a:xfrm>
            <a:off x="1371600" y="1447800"/>
            <a:ext cx="7772400" cy="4114800"/>
          </a:xfrm>
        </p:spPr>
        <p:txBody>
          <a:bodyPr/>
          <a:lstStyle/>
          <a:p>
            <a:pPr eaLnBrk="1" hangingPunct="1">
              <a:buFont typeface="Wingdings" pitchFamily="2" charset="2"/>
              <a:buNone/>
            </a:pPr>
            <a:r>
              <a:rPr lang="es-MX" smtClean="0"/>
              <a:t>Ejemplos:</a:t>
            </a:r>
          </a:p>
          <a:p>
            <a:pPr eaLnBrk="1" hangingPunct="1"/>
            <a:r>
              <a:rPr lang="es-MX" smtClean="0"/>
              <a:t>Termotropismo</a:t>
            </a:r>
          </a:p>
          <a:p>
            <a:pPr eaLnBrk="1" hangingPunct="1"/>
            <a:r>
              <a:rPr lang="es-MX" smtClean="0"/>
              <a:t>Termotaxismo</a:t>
            </a:r>
          </a:p>
          <a:p>
            <a:pPr eaLnBrk="1" hangingPunct="1"/>
            <a:r>
              <a:rPr lang="es-MX" smtClean="0"/>
              <a:t>Electropismo</a:t>
            </a:r>
          </a:p>
          <a:p>
            <a:pPr eaLnBrk="1" hangingPunct="1"/>
            <a:r>
              <a:rPr lang="es-MX" smtClean="0"/>
              <a:t>Electrotaxismo</a:t>
            </a:r>
          </a:p>
          <a:p>
            <a:pPr eaLnBrk="1" hangingPunct="1"/>
            <a:r>
              <a:rPr lang="es-MX" smtClean="0"/>
              <a:t>Quimiotropismo</a:t>
            </a:r>
          </a:p>
          <a:p>
            <a:pPr eaLnBrk="1" hangingPunct="1"/>
            <a:r>
              <a:rPr lang="es-MX" smtClean="0"/>
              <a:t>Quimiotaxismo</a:t>
            </a:r>
            <a:endParaRPr lang="es-ES" smtClean="0"/>
          </a:p>
          <a:p>
            <a:pPr eaLnBrk="1" hangingPunct="1"/>
            <a:endParaRPr lang="es-ES"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r>
              <a:rPr lang="es-MX" smtClean="0"/>
              <a:t>ACCION DE LA LUZ</a:t>
            </a:r>
            <a:endParaRPr lang="es-ES" smtClean="0"/>
          </a:p>
        </p:txBody>
      </p:sp>
      <p:sp>
        <p:nvSpPr>
          <p:cNvPr id="169987" name="Rectangle 3"/>
          <p:cNvSpPr>
            <a:spLocks noGrp="1" noChangeArrowheads="1"/>
          </p:cNvSpPr>
          <p:nvPr>
            <p:ph type="body" idx="1"/>
          </p:nvPr>
        </p:nvSpPr>
        <p:spPr/>
        <p:txBody>
          <a:bodyPr/>
          <a:lstStyle/>
          <a:p>
            <a:pPr eaLnBrk="1" hangingPunct="1">
              <a:buFont typeface="Wingdings" pitchFamily="2" charset="2"/>
              <a:buNone/>
            </a:pPr>
            <a:r>
              <a:rPr lang="es-MX" smtClean="0"/>
              <a:t>Determina que los cloroplastos se dispongan perpendicularmente cuando es tenue y paralelamente si es muy intensa.</a:t>
            </a:r>
          </a:p>
          <a:p>
            <a:pPr eaLnBrk="1" hangingPunct="1">
              <a:buFont typeface="Wingdings" pitchFamily="2" charset="2"/>
              <a:buNone/>
            </a:pPr>
            <a:r>
              <a:rPr lang="es-MX" smtClean="0"/>
              <a:t>En los organismos unicelulares determina fototropismo y fototaxismo. </a:t>
            </a:r>
          </a:p>
          <a:p>
            <a:pPr eaLnBrk="1" hangingPunct="1"/>
            <a:endParaRPr lang="es-MX" smtClean="0"/>
          </a:p>
          <a:p>
            <a:pPr eaLnBrk="1" hangingPunct="1">
              <a:buFont typeface="Wingdings" pitchFamily="2" charset="2"/>
              <a:buNone/>
            </a:pPr>
            <a:r>
              <a:rPr lang="es-MX" smtClean="0"/>
              <a:t>Ejemplo: vorticella y stentor</a:t>
            </a:r>
            <a:endParaRPr lang="es-ES" smtClean="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38200" y="609600"/>
            <a:ext cx="7772400" cy="1143000"/>
          </a:xfrm>
        </p:spPr>
        <p:txBody>
          <a:bodyPr/>
          <a:lstStyle/>
          <a:p>
            <a:pPr algn="ctr" eaLnBrk="1" hangingPunct="1"/>
            <a:r>
              <a:rPr lang="es-MX" smtClean="0"/>
              <a:t>ACCION DEL CALOR </a:t>
            </a:r>
            <a:endParaRPr lang="es-ES" smtClean="0"/>
          </a:p>
        </p:txBody>
      </p:sp>
      <p:sp>
        <p:nvSpPr>
          <p:cNvPr id="171011" name="Rectangle 3"/>
          <p:cNvSpPr>
            <a:spLocks noGrp="1" noChangeArrowheads="1"/>
          </p:cNvSpPr>
          <p:nvPr>
            <p:ph type="body" idx="1"/>
          </p:nvPr>
        </p:nvSpPr>
        <p:spPr>
          <a:xfrm>
            <a:off x="0" y="1981200"/>
            <a:ext cx="9144000" cy="4876800"/>
          </a:xfrm>
        </p:spPr>
        <p:txBody>
          <a:bodyPr/>
          <a:lstStyle/>
          <a:p>
            <a:pPr eaLnBrk="1" hangingPunct="1">
              <a:buFont typeface="Wingdings" pitchFamily="2" charset="2"/>
              <a:buNone/>
            </a:pPr>
            <a:r>
              <a:rPr lang="es-MX" smtClean="0"/>
              <a:t>En todas las especies se observa una temperatura óptima para que sus funciones se realicen con normalidad.  El rango óptimo para la mayoría de las especies cae entre </a:t>
            </a:r>
            <a:r>
              <a:rPr lang="es-MX" b="1" smtClean="0"/>
              <a:t>0°C a 50°C</a:t>
            </a:r>
            <a:r>
              <a:rPr lang="es-MX" smtClean="0"/>
              <a:t>.</a:t>
            </a:r>
          </a:p>
          <a:p>
            <a:pPr eaLnBrk="1" hangingPunct="1">
              <a:buFont typeface="Wingdings" pitchFamily="2" charset="2"/>
              <a:buNone/>
            </a:pPr>
            <a:r>
              <a:rPr lang="es-MX" smtClean="0"/>
              <a:t>Si rebasa el límite de su tolerancia los movimientos celulares se desorganizan y puede morir porque gran parte de sus fermentos son termolábiles y se destruyen, si baja en exceso también. El calor determina tropismo y taxismo.</a:t>
            </a:r>
          </a:p>
          <a:p>
            <a:pPr eaLnBrk="1" hangingPunct="1"/>
            <a:endParaRPr lang="es-ES"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143000" y="1143000"/>
            <a:ext cx="7239000" cy="1143000"/>
          </a:xfrm>
        </p:spPr>
        <p:txBody>
          <a:bodyPr/>
          <a:lstStyle/>
          <a:p>
            <a:pPr algn="ctr" eaLnBrk="1" hangingPunct="1"/>
            <a:r>
              <a:rPr lang="es-MX" smtClean="0"/>
              <a:t>ACCION DE LA ELECTRICIDAD</a:t>
            </a:r>
            <a:endParaRPr lang="es-ES" smtClean="0"/>
          </a:p>
        </p:txBody>
      </p:sp>
      <p:sp>
        <p:nvSpPr>
          <p:cNvPr id="172035" name="Rectangle 3"/>
          <p:cNvSpPr>
            <a:spLocks noGrp="1" noChangeArrowheads="1"/>
          </p:cNvSpPr>
          <p:nvPr>
            <p:ph type="body" idx="1"/>
          </p:nvPr>
        </p:nvSpPr>
        <p:spPr>
          <a:xfrm>
            <a:off x="838200" y="2362200"/>
            <a:ext cx="7315200" cy="4191000"/>
          </a:xfrm>
        </p:spPr>
        <p:txBody>
          <a:bodyPr/>
          <a:lstStyle/>
          <a:p>
            <a:pPr eaLnBrk="1" hangingPunct="1">
              <a:buFont typeface="Wingdings" pitchFamily="2" charset="2"/>
              <a:buNone/>
            </a:pPr>
            <a:r>
              <a:rPr lang="es-MX" smtClean="0"/>
              <a:t>La corriente alterna de baja frecuencia puede producir ligera estimulación, pero desorganiza y paraliza la célula cuando aumenta el número de ciclos.</a:t>
            </a:r>
          </a:p>
          <a:p>
            <a:pPr eaLnBrk="1" hangingPunct="1">
              <a:buFont typeface="Wingdings" pitchFamily="2" charset="2"/>
              <a:buNone/>
            </a:pPr>
            <a:r>
              <a:rPr lang="es-MX" smtClean="0"/>
              <a:t>La corriente contínua es mejor tolerada dentro de ciertos límites.</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7"/>
          <p:cNvSpPr>
            <a:spLocks noGrp="1" noChangeArrowheads="1"/>
          </p:cNvSpPr>
          <p:nvPr>
            <p:ph type="body" idx="1"/>
          </p:nvPr>
        </p:nvSpPr>
        <p:spPr/>
        <p:txBody>
          <a:bodyPr/>
          <a:lstStyle/>
          <a:p>
            <a:pPr eaLnBrk="1" hangingPunct="1">
              <a:buFont typeface="Wingdings" pitchFamily="2" charset="2"/>
              <a:buNone/>
            </a:pPr>
            <a:r>
              <a:rPr lang="es-MX" smtClean="0"/>
              <a:t>Ejemplo: en las amebas retrae los pseudópodos y luego se alarga en sentido de la corriente, a la vez que polariza las granulaciones del endoplasma en sentido del polo positivo y el ectoplasma del negativo.  </a:t>
            </a:r>
            <a:endParaRPr lang="es-ES" smtClean="0"/>
          </a:p>
          <a:p>
            <a:pPr eaLnBrk="1" hangingPunct="1"/>
            <a:endParaRPr lang="es-ES" smtClean="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762000" y="609600"/>
            <a:ext cx="7543800" cy="1143000"/>
          </a:xfrm>
        </p:spPr>
        <p:txBody>
          <a:bodyPr/>
          <a:lstStyle/>
          <a:p>
            <a:pPr algn="ctr" eaLnBrk="1" hangingPunct="1"/>
            <a:r>
              <a:rPr lang="es-MX" smtClean="0"/>
              <a:t>ACCION DEL SONIDO</a:t>
            </a:r>
            <a:endParaRPr lang="es-ES" smtClean="0"/>
          </a:p>
        </p:txBody>
      </p:sp>
      <p:sp>
        <p:nvSpPr>
          <p:cNvPr id="174083" name="Rectangle 3"/>
          <p:cNvSpPr>
            <a:spLocks noGrp="1" noChangeArrowheads="1"/>
          </p:cNvSpPr>
          <p:nvPr>
            <p:ph type="body" idx="1"/>
          </p:nvPr>
        </p:nvSpPr>
        <p:spPr>
          <a:xfrm>
            <a:off x="457200" y="1828800"/>
            <a:ext cx="7924800" cy="4495800"/>
          </a:xfrm>
        </p:spPr>
        <p:txBody>
          <a:bodyPr/>
          <a:lstStyle/>
          <a:p>
            <a:pPr eaLnBrk="1" hangingPunct="1">
              <a:lnSpc>
                <a:spcPct val="90000"/>
              </a:lnSpc>
              <a:buFont typeface="Wingdings" pitchFamily="2" charset="2"/>
              <a:buNone/>
            </a:pPr>
            <a:r>
              <a:rPr lang="es-MX" smtClean="0"/>
              <a:t>Las vibraciones de una frecuencia comprendida entre 16.000 y 20.000 ciclos son generalmente estimulantes celulares.</a:t>
            </a:r>
          </a:p>
          <a:p>
            <a:pPr eaLnBrk="1" hangingPunct="1">
              <a:lnSpc>
                <a:spcPct val="90000"/>
              </a:lnSpc>
              <a:buFont typeface="Wingdings" pitchFamily="2" charset="2"/>
              <a:buNone/>
            </a:pPr>
            <a:r>
              <a:rPr lang="es-MX" smtClean="0"/>
              <a:t>Pero las ultrasónicas (las que sobrepasan los límites de audibilidad) pueden causar daño a los organismos unicelulares, debido a que favorecen el paso de gel a sol del citoplasma, lo cual propende a su desorganización </a:t>
            </a:r>
            <a:endParaRPr lang="es-ES"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762000" y="609600"/>
            <a:ext cx="7772400" cy="1143000"/>
          </a:xfrm>
        </p:spPr>
        <p:txBody>
          <a:bodyPr/>
          <a:lstStyle/>
          <a:p>
            <a:pPr eaLnBrk="1" hangingPunct="1"/>
            <a:r>
              <a:rPr lang="es-MX" smtClean="0"/>
              <a:t>ACCION DE LA GRAVEDAD</a:t>
            </a:r>
            <a:endParaRPr lang="es-ES" smtClean="0"/>
          </a:p>
        </p:txBody>
      </p:sp>
      <p:sp>
        <p:nvSpPr>
          <p:cNvPr id="175107" name="Rectangle 3"/>
          <p:cNvSpPr>
            <a:spLocks noGrp="1" noChangeArrowheads="1"/>
          </p:cNvSpPr>
          <p:nvPr>
            <p:ph type="body" idx="1"/>
          </p:nvPr>
        </p:nvSpPr>
        <p:spPr>
          <a:xfrm>
            <a:off x="533400" y="1905000"/>
            <a:ext cx="7772400" cy="4114800"/>
          </a:xfrm>
        </p:spPr>
        <p:txBody>
          <a:bodyPr/>
          <a:lstStyle/>
          <a:p>
            <a:pPr eaLnBrk="1" hangingPunct="1">
              <a:buFont typeface="Wingdings" pitchFamily="2" charset="2"/>
              <a:buNone/>
            </a:pPr>
            <a:r>
              <a:rPr lang="es-MX" smtClean="0"/>
              <a:t>Es clásico señalar el geotropismo positivo de la raíz de una planta y el geotropismo negativo del tallo, que dependen de la acción de las células del crecimiento.  En el interior de las células determina la posición de sus organoides, aunque está contrarestada por los movimientos del citoplasma.</a:t>
            </a:r>
            <a:endParaRPr lang="es-E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r>
              <a:rPr lang="es-MX" smtClean="0"/>
              <a:t>citoplasma</a:t>
            </a:r>
            <a:endParaRPr lang="es-ES" smtClean="0"/>
          </a:p>
        </p:txBody>
      </p:sp>
      <p:sp>
        <p:nvSpPr>
          <p:cNvPr id="19459" name="Rectangle 3"/>
          <p:cNvSpPr>
            <a:spLocks noGrp="1" noChangeArrowheads="1"/>
          </p:cNvSpPr>
          <p:nvPr>
            <p:ph type="body" sz="half" idx="1"/>
          </p:nvPr>
        </p:nvSpPr>
        <p:spPr>
          <a:xfrm>
            <a:off x="0" y="1752600"/>
            <a:ext cx="4953000" cy="4114800"/>
          </a:xfrm>
        </p:spPr>
        <p:txBody>
          <a:bodyPr/>
          <a:lstStyle/>
          <a:p>
            <a:pPr eaLnBrk="1" hangingPunct="1">
              <a:buFont typeface="Wingdings" pitchFamily="2" charset="2"/>
              <a:buNone/>
            </a:pPr>
            <a:endParaRPr lang="es-MX" sz="2800" smtClean="0"/>
          </a:p>
          <a:p>
            <a:pPr eaLnBrk="1" hangingPunct="1"/>
            <a:r>
              <a:rPr lang="es-MX" sz="2800" smtClean="0"/>
              <a:t>El retículo endoplasmático ocupa casi todo el espacio citoplasmático, el resto esta ocupado por mitocondrias, complejo de golgi, centríolos, plástidos, lisosomas y ribosomas principalmente.</a:t>
            </a:r>
            <a:endParaRPr lang="es-ES" sz="2800" smtClean="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ctr" eaLnBrk="1" hangingPunct="1"/>
            <a:r>
              <a:rPr lang="es-MX" smtClean="0"/>
              <a:t>ACCION DE LOS CONTACTOS</a:t>
            </a:r>
            <a:endParaRPr lang="es-ES" smtClean="0"/>
          </a:p>
        </p:txBody>
      </p:sp>
      <p:sp>
        <p:nvSpPr>
          <p:cNvPr id="176131" name="Rectangle 3"/>
          <p:cNvSpPr>
            <a:spLocks noGrp="1" noChangeArrowheads="1"/>
          </p:cNvSpPr>
          <p:nvPr>
            <p:ph type="body" idx="1"/>
          </p:nvPr>
        </p:nvSpPr>
        <p:spPr/>
        <p:txBody>
          <a:bodyPr/>
          <a:lstStyle/>
          <a:p>
            <a:pPr eaLnBrk="1" hangingPunct="1">
              <a:buFont typeface="Wingdings" pitchFamily="2" charset="2"/>
              <a:buNone/>
            </a:pPr>
            <a:r>
              <a:rPr lang="es-MX" smtClean="0"/>
              <a:t>Cuando los organismos unicelulares en su desplazamiento encuentran obstáculos generalmente se detienen y evitan todo movimiento.  Pero si el contacto continúa puede reiniciarlo. Se ve en las amebas y leucocitos que ante un estímulo emiten pseudópodos que tienden a englobar el objeto del contacto. </a:t>
            </a:r>
            <a:endParaRPr lang="es-ES"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371600" y="1219200"/>
            <a:ext cx="7010400" cy="1143000"/>
          </a:xfrm>
        </p:spPr>
        <p:txBody>
          <a:bodyPr/>
          <a:lstStyle/>
          <a:p>
            <a:pPr algn="ctr" eaLnBrk="1" hangingPunct="1"/>
            <a:r>
              <a:rPr lang="es-MX" smtClean="0"/>
              <a:t>ACCION DE LA CORRIENTE DE AGUA</a:t>
            </a:r>
            <a:endParaRPr lang="es-ES" smtClean="0"/>
          </a:p>
        </p:txBody>
      </p:sp>
      <p:sp>
        <p:nvSpPr>
          <p:cNvPr id="177155" name="Rectangle 3"/>
          <p:cNvSpPr>
            <a:spLocks noGrp="1" noChangeArrowheads="1"/>
          </p:cNvSpPr>
          <p:nvPr>
            <p:ph type="body" idx="1"/>
          </p:nvPr>
        </p:nvSpPr>
        <p:spPr>
          <a:xfrm>
            <a:off x="914400" y="2667000"/>
            <a:ext cx="7391400" cy="3549650"/>
          </a:xfrm>
        </p:spPr>
        <p:txBody>
          <a:bodyPr/>
          <a:lstStyle/>
          <a:p>
            <a:pPr eaLnBrk="1" hangingPunct="1">
              <a:buFont typeface="Wingdings" pitchFamily="2" charset="2"/>
              <a:buNone/>
            </a:pPr>
            <a:r>
              <a:rPr lang="es-MX" smtClean="0"/>
              <a:t>Las amebas y los paramecios se desplazan en dirección contraria a la corriente de agua, tienen reotaxismo negativo.</a:t>
            </a:r>
            <a:endParaRPr lang="es-ES" smtClean="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r>
              <a:rPr lang="es-MX" smtClean="0"/>
              <a:t>ACCION DEL OXIGENO</a:t>
            </a:r>
            <a:endParaRPr lang="es-ES" smtClean="0"/>
          </a:p>
        </p:txBody>
      </p:sp>
      <p:sp>
        <p:nvSpPr>
          <p:cNvPr id="178179" name="Rectangle 3"/>
          <p:cNvSpPr>
            <a:spLocks noGrp="1" noChangeArrowheads="1"/>
          </p:cNvSpPr>
          <p:nvPr>
            <p:ph type="body" idx="1"/>
          </p:nvPr>
        </p:nvSpPr>
        <p:spPr/>
        <p:txBody>
          <a:bodyPr/>
          <a:lstStyle/>
          <a:p>
            <a:pPr eaLnBrk="1" hangingPunct="1">
              <a:buFont typeface="Wingdings" pitchFamily="2" charset="2"/>
              <a:buNone/>
            </a:pPr>
            <a:r>
              <a:rPr lang="es-MX" smtClean="0"/>
              <a:t>Todos los organismos unicelulares aerobios activan sus movimientos cuando la concentración de O2 aumenta y se van lentificando cuando disminuye.  Además determina aerotaxismo positivo es decir se dirigen hacia los lugares de mayor concentración de O2. En los anaerobios el O2 produce aerotaxismo negativo.</a:t>
            </a:r>
            <a:endParaRPr lang="es-ES" smtClean="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lgn="ctr" eaLnBrk="1" hangingPunct="1"/>
            <a:r>
              <a:rPr lang="es-MX" smtClean="0"/>
              <a:t>ACCION DE SUBSTANCIAS QUIMICAS</a:t>
            </a:r>
            <a:endParaRPr lang="es-ES" smtClean="0"/>
          </a:p>
        </p:txBody>
      </p:sp>
      <p:sp>
        <p:nvSpPr>
          <p:cNvPr id="179203" name="Rectangle 3"/>
          <p:cNvSpPr>
            <a:spLocks noGrp="1" noChangeArrowheads="1"/>
          </p:cNvSpPr>
          <p:nvPr>
            <p:ph type="body" idx="1"/>
          </p:nvPr>
        </p:nvSpPr>
        <p:spPr>
          <a:xfrm>
            <a:off x="1066800" y="2286000"/>
            <a:ext cx="7772400" cy="3930650"/>
          </a:xfrm>
        </p:spPr>
        <p:txBody>
          <a:bodyPr/>
          <a:lstStyle/>
          <a:p>
            <a:pPr eaLnBrk="1" hangingPunct="1">
              <a:buFont typeface="Wingdings" pitchFamily="2" charset="2"/>
              <a:buNone/>
            </a:pPr>
            <a:r>
              <a:rPr lang="es-MX" smtClean="0"/>
              <a:t>La acción antibacteriana de los leucocitos tiene su explicación porque tienen un quimiotaxismo positivo hacia las substancias que ellas segregan, lo cual determina que los glóbulos blancos se acerquen a las bacterias, las engloben y luego las destruyan.</a:t>
            </a:r>
            <a:endParaRPr lang="es-ES" smtClean="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026"/>
          <p:cNvSpPr>
            <a:spLocks noGrp="1" noChangeArrowheads="1"/>
          </p:cNvSpPr>
          <p:nvPr>
            <p:ph type="title"/>
          </p:nvPr>
        </p:nvSpPr>
        <p:spPr>
          <a:xfrm>
            <a:off x="1066800" y="838200"/>
            <a:ext cx="7772400" cy="609600"/>
          </a:xfrm>
        </p:spPr>
        <p:txBody>
          <a:bodyPr/>
          <a:lstStyle/>
          <a:p>
            <a:pPr eaLnBrk="1" hangingPunct="1"/>
            <a:r>
              <a:rPr lang="es-MX" smtClean="0"/>
              <a:t>examen</a:t>
            </a:r>
            <a:endParaRPr lang="es-ES" smtClean="0"/>
          </a:p>
        </p:txBody>
      </p:sp>
      <p:sp>
        <p:nvSpPr>
          <p:cNvPr id="180227" name="Rectangle 1027"/>
          <p:cNvSpPr>
            <a:spLocks noGrp="1" noChangeArrowheads="1"/>
          </p:cNvSpPr>
          <p:nvPr>
            <p:ph type="body" idx="1"/>
          </p:nvPr>
        </p:nvSpPr>
        <p:spPr>
          <a:xfrm>
            <a:off x="457200" y="1447800"/>
            <a:ext cx="8686800" cy="5410200"/>
          </a:xfrm>
        </p:spPr>
        <p:txBody>
          <a:bodyPr/>
          <a:lstStyle/>
          <a:p>
            <a:pPr eaLnBrk="1" hangingPunct="1"/>
            <a:r>
              <a:rPr lang="es-MX" sz="2800" smtClean="0"/>
              <a:t>Por qué los leucocitos atacan a las bacterias invasoras.</a:t>
            </a:r>
          </a:p>
          <a:p>
            <a:pPr eaLnBrk="1" hangingPunct="1"/>
            <a:r>
              <a:rPr lang="es-MX" sz="2800" smtClean="0"/>
              <a:t>La acción antibacteriana de los leucocitos tiene su explicación:  a)porque tienen un quimiotaxismo positivo hacia las substancias que segregan las bacterias  b)porque tienen un termotaxismo positivo hacia la temperatura corporal de las bacterias.  </a:t>
            </a:r>
          </a:p>
          <a:p>
            <a:pPr eaLnBrk="1" hangingPunct="1"/>
            <a:r>
              <a:rPr lang="es-MX" sz="2800" smtClean="0"/>
              <a:t>Si un nuevo estímulo es contínuo y no es nocivo, cómo reacciona la célula.</a:t>
            </a:r>
          </a:p>
          <a:p>
            <a:pPr eaLnBrk="1" hangingPunct="1"/>
            <a:r>
              <a:rPr lang="es-MX" sz="2800" smtClean="0"/>
              <a:t>Ante un nuevo estímulo continuo y no nocivo la célula reacciona:  a)inhibiéndose  b)habituándose</a:t>
            </a:r>
            <a:endParaRPr lang="es-ES" sz="2800" smtClean="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026"/>
          <p:cNvSpPr>
            <a:spLocks noGrp="1" noChangeArrowheads="1"/>
          </p:cNvSpPr>
          <p:nvPr>
            <p:ph type="title"/>
          </p:nvPr>
        </p:nvSpPr>
        <p:spPr/>
        <p:txBody>
          <a:bodyPr/>
          <a:lstStyle/>
          <a:p>
            <a:pPr eaLnBrk="1" hangingPunct="1"/>
            <a:r>
              <a:rPr lang="es-MX" smtClean="0"/>
              <a:t>HABITUACION</a:t>
            </a:r>
            <a:endParaRPr lang="es-ES" smtClean="0"/>
          </a:p>
        </p:txBody>
      </p:sp>
      <p:sp>
        <p:nvSpPr>
          <p:cNvPr id="181251" name="Rectangle 1027"/>
          <p:cNvSpPr>
            <a:spLocks noGrp="1" noChangeArrowheads="1"/>
          </p:cNvSpPr>
          <p:nvPr>
            <p:ph type="body" idx="1"/>
          </p:nvPr>
        </p:nvSpPr>
        <p:spPr/>
        <p:txBody>
          <a:bodyPr/>
          <a:lstStyle/>
          <a:p>
            <a:pPr eaLnBrk="1" hangingPunct="1">
              <a:buFont typeface="Wingdings" pitchFamily="2" charset="2"/>
              <a:buNone/>
            </a:pPr>
            <a:r>
              <a:rPr lang="es-MX" smtClean="0"/>
              <a:t>La célula reacciona de forma positiva o negativa frente a un determinado estímulo pero si el estímulo continua y no es nocivo puede acostumbrarse a él, es capaz de volver a mantener un comportamiento similar al que tenía antes de que obrara dicho estímulo. </a:t>
            </a:r>
            <a:endParaRPr lang="es-ES" smtClean="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026"/>
          <p:cNvSpPr>
            <a:spLocks noGrp="1" noChangeArrowheads="1"/>
          </p:cNvSpPr>
          <p:nvPr>
            <p:ph type="title"/>
          </p:nvPr>
        </p:nvSpPr>
        <p:spPr>
          <a:xfrm>
            <a:off x="838200" y="609600"/>
            <a:ext cx="7772400" cy="1143000"/>
          </a:xfrm>
        </p:spPr>
        <p:txBody>
          <a:bodyPr/>
          <a:lstStyle/>
          <a:p>
            <a:pPr algn="ctr" eaLnBrk="1" hangingPunct="1"/>
            <a:r>
              <a:rPr lang="es-MX" smtClean="0"/>
              <a:t>APRENDIZAJE</a:t>
            </a:r>
            <a:endParaRPr lang="es-ES" smtClean="0"/>
          </a:p>
        </p:txBody>
      </p:sp>
      <p:sp>
        <p:nvSpPr>
          <p:cNvPr id="182275" name="Rectangle 1027"/>
          <p:cNvSpPr>
            <a:spLocks noGrp="1" noChangeArrowheads="1"/>
          </p:cNvSpPr>
          <p:nvPr>
            <p:ph type="body" idx="1"/>
          </p:nvPr>
        </p:nvSpPr>
        <p:spPr>
          <a:xfrm>
            <a:off x="0" y="1828800"/>
            <a:ext cx="9144000" cy="5029200"/>
          </a:xfrm>
        </p:spPr>
        <p:txBody>
          <a:bodyPr/>
          <a:lstStyle/>
          <a:p>
            <a:pPr eaLnBrk="1" hangingPunct="1">
              <a:buFont typeface="Wingdings" pitchFamily="2" charset="2"/>
              <a:buNone/>
            </a:pPr>
            <a:r>
              <a:rPr lang="es-MX" smtClean="0"/>
              <a:t>Es el procedimiento mediante el cual, la experiencia produce cambios en el comportamiento individual.  Esto es incuestionable en organismos pluricelulares pero también se dan manifestaciones en los unicelulares, ejemplo: el stentor cuando se le pone un obstáculo entre él y el alimento, intenta por todos sus medios quitarlo si no puede se retira, luego de unos 30” regresa comprueba que no puede abrirse camino y se retira.</a:t>
            </a:r>
            <a:endParaRPr lang="es-ES" smtClean="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5800" y="0"/>
            <a:ext cx="7772400" cy="990600"/>
          </a:xfrm>
        </p:spPr>
        <p:txBody>
          <a:bodyPr/>
          <a:lstStyle/>
          <a:p>
            <a:pPr eaLnBrk="1" hangingPunct="1"/>
            <a:r>
              <a:rPr lang="es-MX" smtClean="0"/>
              <a:t>El agua</a:t>
            </a:r>
            <a:endParaRPr lang="es-ES" smtClean="0"/>
          </a:p>
        </p:txBody>
      </p:sp>
      <p:sp>
        <p:nvSpPr>
          <p:cNvPr id="183299" name="Rectangle 3"/>
          <p:cNvSpPr>
            <a:spLocks noGrp="1" noChangeArrowheads="1"/>
          </p:cNvSpPr>
          <p:nvPr>
            <p:ph type="body" idx="1"/>
          </p:nvPr>
        </p:nvSpPr>
        <p:spPr>
          <a:xfrm>
            <a:off x="0" y="1143000"/>
            <a:ext cx="9144000" cy="5715000"/>
          </a:xfrm>
        </p:spPr>
        <p:txBody>
          <a:bodyPr/>
          <a:lstStyle/>
          <a:p>
            <a:pPr eaLnBrk="1" hangingPunct="1">
              <a:lnSpc>
                <a:spcPct val="90000"/>
              </a:lnSpc>
              <a:buFont typeface="Wingdings" pitchFamily="2" charset="2"/>
              <a:buNone/>
            </a:pPr>
            <a:r>
              <a:rPr lang="es-MX" smtClean="0"/>
              <a:t>Disuelve los productos de desecho del metabolismo y ayuda a su eliminación de la célula y del organismo.</a:t>
            </a:r>
          </a:p>
          <a:p>
            <a:pPr eaLnBrk="1" hangingPunct="1">
              <a:lnSpc>
                <a:spcPct val="90000"/>
              </a:lnSpc>
              <a:buFont typeface="Wingdings" pitchFamily="2" charset="2"/>
              <a:buNone/>
            </a:pPr>
            <a:r>
              <a:rPr lang="es-MX" smtClean="0"/>
              <a:t>Tiene gran capacidad térmica o sea una gran capacidad para absorber calor con cambios muy pequeños de su propia temperatura .</a:t>
            </a:r>
          </a:p>
          <a:p>
            <a:pPr eaLnBrk="1" hangingPunct="1">
              <a:lnSpc>
                <a:spcPct val="90000"/>
              </a:lnSpc>
              <a:buFont typeface="Wingdings" pitchFamily="2" charset="2"/>
              <a:buNone/>
            </a:pPr>
            <a:r>
              <a:rPr lang="es-MX" smtClean="0"/>
              <a:t>Esto depende de que las moléculas acuosas vecinas en el hielo o en el agua líquida estan unidas por enlaces de hidrógeno y se pierde algo de energía para romper estos enlaces de hidrogeno .Por lo tanto, el agua protege el material vivo de bruscos cambios de temperatura.</a:t>
            </a:r>
          </a:p>
          <a:p>
            <a:pPr eaLnBrk="1" hangingPunct="1">
              <a:lnSpc>
                <a:spcPct val="90000"/>
              </a:lnSpc>
              <a:buFont typeface="Wingdings" pitchFamily="2" charset="2"/>
              <a:buNone/>
            </a:pPr>
            <a:endParaRPr lang="es-ES" smtClean="0"/>
          </a:p>
          <a:p>
            <a:pPr eaLnBrk="1" hangingPunct="1">
              <a:lnSpc>
                <a:spcPct val="90000"/>
              </a:lnSpc>
            </a:pPr>
            <a:endParaRPr lang="es-ES" smtClean="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0"/>
            <a:ext cx="7772400" cy="762000"/>
          </a:xfrm>
        </p:spPr>
        <p:txBody>
          <a:bodyPr/>
          <a:lstStyle/>
          <a:p>
            <a:pPr eaLnBrk="1" hangingPunct="1"/>
            <a:r>
              <a:rPr lang="es-MX" smtClean="0"/>
              <a:t>Agua</a:t>
            </a:r>
            <a:endParaRPr lang="es-ES" smtClean="0"/>
          </a:p>
        </p:txBody>
      </p:sp>
      <p:sp>
        <p:nvSpPr>
          <p:cNvPr id="184323"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s-MX" sz="2800" smtClean="0"/>
              <a:t>Tiene la propiedad de absorber mucho calor cuando se cambia del estado líquido al gaseoso, lo cual permite que el cuerpo elimine un exceso de calor evaporando agua</a:t>
            </a:r>
          </a:p>
          <a:p>
            <a:pPr eaLnBrk="1" hangingPunct="1">
              <a:lnSpc>
                <a:spcPct val="90000"/>
              </a:lnSpc>
            </a:pPr>
            <a:r>
              <a:rPr lang="es-MX" sz="2800" smtClean="0"/>
              <a:t>Ejemplo: un jugador de fútbol que pesa 100 Kg, puede perder dos Kg de agua de su cuerpo sudando en una hora de partido. </a:t>
            </a:r>
          </a:p>
          <a:p>
            <a:pPr eaLnBrk="1" hangingPunct="1">
              <a:lnSpc>
                <a:spcPct val="90000"/>
              </a:lnSpc>
            </a:pPr>
            <a:r>
              <a:rPr lang="es-MX" sz="2800" smtClean="0"/>
              <a:t>El calor de vaporización del agua es de 574 Kcal/Kg por lo tanto 574 x 2 = 1148 Kcal. Si el agua no se hubiera evaporado y si todo el calor producido durante el partido de fútbol  hubiera persistido dentro de su cuerpo, la temperatura corporal habría aumentado 11.5 °C.  La elevada conductividad calorífica característica del agua permite que el calor se distribuya uniformemente por todos los tejidos del cuerpo. </a:t>
            </a:r>
            <a:endParaRPr lang="es-ES" sz="2800" smtClean="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26"/>
          <p:cNvSpPr>
            <a:spLocks noGrp="1" noChangeArrowheads="1"/>
          </p:cNvSpPr>
          <p:nvPr>
            <p:ph type="title"/>
          </p:nvPr>
        </p:nvSpPr>
        <p:spPr/>
        <p:txBody>
          <a:bodyPr/>
          <a:lstStyle/>
          <a:p>
            <a:pPr eaLnBrk="1" hangingPunct="1"/>
            <a:r>
              <a:rPr lang="es-MX" smtClean="0"/>
              <a:t>SALES MINERALES</a:t>
            </a:r>
            <a:endParaRPr lang="es-ES" smtClean="0"/>
          </a:p>
        </p:txBody>
      </p:sp>
      <p:sp>
        <p:nvSpPr>
          <p:cNvPr id="185347" name="Rectangle 1027"/>
          <p:cNvSpPr>
            <a:spLocks noGrp="1" noChangeArrowheads="1"/>
          </p:cNvSpPr>
          <p:nvPr>
            <p:ph type="body" idx="1"/>
          </p:nvPr>
        </p:nvSpPr>
        <p:spPr/>
        <p:txBody>
          <a:bodyPr/>
          <a:lstStyle/>
          <a:p>
            <a:pPr eaLnBrk="1" hangingPunct="1"/>
            <a:r>
              <a:rPr lang="es-MX" smtClean="0"/>
              <a:t>Tanto el líquido que hay dentro de las células como el que hay entre ellas en el hombre y en otros organismos multicelulares, contiene una variedad de sales minerales de las cuales sodio, potasio, calcio y magnesio son los principales cationes y cloruro, bicarbonato, fosfato y sulfato los aniones más importantes </a:t>
            </a:r>
            <a:endParaRPr lang="es-E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590800"/>
            <a:ext cx="7772400" cy="1143000"/>
          </a:xfrm>
        </p:spPr>
        <p:txBody>
          <a:bodyPr/>
          <a:lstStyle/>
          <a:p>
            <a:pPr eaLnBrk="1" hangingPunct="1"/>
            <a:r>
              <a:rPr lang="es-MX" smtClean="0">
                <a:latin typeface="Arial Black" pitchFamily="34" charset="0"/>
              </a:rPr>
              <a:t>ORGANULOS CITOPLASMATICOS</a:t>
            </a:r>
            <a:endParaRPr lang="es-ES" smtClean="0">
              <a:latin typeface="Arial Black"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s-MX" smtClean="0"/>
              <a:t>SALES MINERALES</a:t>
            </a:r>
            <a:endParaRPr lang="es-ES" smtClean="0"/>
          </a:p>
        </p:txBody>
      </p:sp>
      <p:sp>
        <p:nvSpPr>
          <p:cNvPr id="186371" name="Rectangle 3"/>
          <p:cNvSpPr>
            <a:spLocks noGrp="1" noChangeArrowheads="1"/>
          </p:cNvSpPr>
          <p:nvPr>
            <p:ph type="body" idx="1"/>
          </p:nvPr>
        </p:nvSpPr>
        <p:spPr/>
        <p:txBody>
          <a:bodyPr/>
          <a:lstStyle/>
          <a:p>
            <a:pPr eaLnBrk="1" hangingPunct="1">
              <a:lnSpc>
                <a:spcPct val="90000"/>
              </a:lnSpc>
            </a:pPr>
            <a:r>
              <a:rPr lang="es-MX" sz="2800" smtClean="0"/>
              <a:t>La sangre del hombre y otros vertebrados terrestres no es simplemente agua de mar diluida, difiere por contener relativamente más potasio menos magnesio y cloruro que el agua de mar.</a:t>
            </a:r>
          </a:p>
          <a:p>
            <a:pPr eaLnBrk="1" hangingPunct="1">
              <a:lnSpc>
                <a:spcPct val="90000"/>
              </a:lnSpc>
            </a:pPr>
            <a:r>
              <a:rPr lang="es-MX" sz="2800" smtClean="0"/>
              <a:t>En condiciones normales la concentración de las diversas sales se conserva constante, cualquier desviación ejerce efectos intensos sobre las funciones celulares incluso la muerte.</a:t>
            </a:r>
          </a:p>
          <a:p>
            <a:pPr eaLnBrk="1" hangingPunct="1">
              <a:lnSpc>
                <a:spcPct val="90000"/>
              </a:lnSpc>
            </a:pPr>
            <a:r>
              <a:rPr lang="es-MX" sz="2800" smtClean="0"/>
              <a:t>Una disminución de la concentración de iones de calcio en la sangre de los animales provoca convulsiones y muerte. </a:t>
            </a:r>
            <a:endParaRPr lang="es-ES" sz="2800" smtClean="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s-MX" smtClean="0"/>
              <a:t>CARACTERISTICA DE LOS SERES VIVOS </a:t>
            </a:r>
            <a:endParaRPr lang="es-ES" smtClean="0"/>
          </a:p>
        </p:txBody>
      </p:sp>
      <p:sp>
        <p:nvSpPr>
          <p:cNvPr id="187395" name="Rectangle 3"/>
          <p:cNvSpPr>
            <a:spLocks noGrp="1" noChangeArrowheads="1"/>
          </p:cNvSpPr>
          <p:nvPr>
            <p:ph type="body" sz="half" idx="1"/>
          </p:nvPr>
        </p:nvSpPr>
        <p:spPr/>
        <p:txBody>
          <a:bodyPr/>
          <a:lstStyle/>
          <a:p>
            <a:pPr eaLnBrk="1" hangingPunct="1"/>
            <a:r>
              <a:rPr lang="es-MX" smtClean="0"/>
              <a:t>ORGANIZACIÓN ESPECIFICA</a:t>
            </a:r>
          </a:p>
          <a:p>
            <a:pPr eaLnBrk="1" hangingPunct="1"/>
            <a:r>
              <a:rPr lang="es-MX" smtClean="0"/>
              <a:t>METABOLISMO</a:t>
            </a:r>
          </a:p>
          <a:p>
            <a:pPr eaLnBrk="1" hangingPunct="1"/>
            <a:r>
              <a:rPr lang="es-MX" smtClean="0"/>
              <a:t>MOVIMIENTO</a:t>
            </a:r>
          </a:p>
          <a:p>
            <a:pPr eaLnBrk="1" hangingPunct="1"/>
            <a:r>
              <a:rPr lang="es-MX" smtClean="0"/>
              <a:t>IRRITABILIDAD</a:t>
            </a:r>
            <a:endParaRPr lang="es-ES" smtClean="0"/>
          </a:p>
        </p:txBody>
      </p:sp>
      <p:sp>
        <p:nvSpPr>
          <p:cNvPr id="187396" name="Rectangle 4"/>
          <p:cNvSpPr>
            <a:spLocks noGrp="1" noChangeArrowheads="1"/>
          </p:cNvSpPr>
          <p:nvPr>
            <p:ph type="body" sz="half" idx="2"/>
          </p:nvPr>
        </p:nvSpPr>
        <p:spPr/>
        <p:txBody>
          <a:bodyPr/>
          <a:lstStyle/>
          <a:p>
            <a:pPr eaLnBrk="1" hangingPunct="1"/>
            <a:r>
              <a:rPr lang="es-MX" smtClean="0"/>
              <a:t>CRECIMIENTO</a:t>
            </a:r>
          </a:p>
          <a:p>
            <a:pPr eaLnBrk="1" hangingPunct="1"/>
            <a:r>
              <a:rPr lang="es-MX" smtClean="0"/>
              <a:t>REPRODUCCION</a:t>
            </a:r>
          </a:p>
          <a:p>
            <a:pPr eaLnBrk="1" hangingPunct="1"/>
            <a:r>
              <a:rPr lang="es-MX" smtClean="0"/>
              <a:t>ADAPTACION</a:t>
            </a:r>
            <a:endParaRPr lang="es-E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914400" y="2286000"/>
            <a:ext cx="7772400" cy="1143000"/>
          </a:xfrm>
        </p:spPr>
        <p:txBody>
          <a:bodyPr/>
          <a:lstStyle/>
          <a:p>
            <a:pPr eaLnBrk="1" hangingPunct="1"/>
            <a:r>
              <a:rPr lang="es-MX" smtClean="0">
                <a:latin typeface="Arial Black" pitchFamily="34" charset="0"/>
              </a:rPr>
              <a:t>MITOCONDRIAS</a:t>
            </a:r>
            <a:endParaRPr lang="es-ES" smtClean="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MX" smtClean="0"/>
              <a:t>METODOS DE ESTUDIO</a:t>
            </a:r>
            <a:endParaRPr lang="es-ES" smtClean="0"/>
          </a:p>
        </p:txBody>
      </p:sp>
      <p:sp>
        <p:nvSpPr>
          <p:cNvPr id="4099" name="Rectangle 3"/>
          <p:cNvSpPr>
            <a:spLocks noGrp="1" noChangeArrowheads="1"/>
          </p:cNvSpPr>
          <p:nvPr>
            <p:ph type="body" idx="1"/>
          </p:nvPr>
        </p:nvSpPr>
        <p:spPr/>
        <p:txBody>
          <a:bodyPr/>
          <a:lstStyle/>
          <a:p>
            <a:pPr eaLnBrk="1" hangingPunct="1"/>
            <a:r>
              <a:rPr lang="es-MX" smtClean="0"/>
              <a:t>Observación en fresco</a:t>
            </a:r>
          </a:p>
          <a:p>
            <a:pPr eaLnBrk="1" hangingPunct="1"/>
            <a:r>
              <a:rPr lang="es-MX" smtClean="0"/>
              <a:t>Observación de muestras preservadas</a:t>
            </a:r>
          </a:p>
          <a:p>
            <a:pPr eaLnBrk="1" hangingPunct="1"/>
            <a:r>
              <a:rPr lang="es-MX" smtClean="0"/>
              <a:t>Tinción</a:t>
            </a:r>
          </a:p>
          <a:p>
            <a:pPr eaLnBrk="1" hangingPunct="1"/>
            <a:r>
              <a:rPr lang="es-MX" smtClean="0"/>
              <a:t>Corte y tinción</a:t>
            </a:r>
          </a:p>
          <a:p>
            <a:pPr eaLnBrk="1" hangingPunct="1"/>
            <a:r>
              <a:rPr lang="es-MX" smtClean="0"/>
              <a:t>Medio de cultivo sólido</a:t>
            </a:r>
          </a:p>
          <a:p>
            <a:pPr eaLnBrk="1" hangingPunct="1"/>
            <a:r>
              <a:rPr lang="es-MX" smtClean="0"/>
              <a:t>Medio de cultivo líquido</a:t>
            </a:r>
            <a:endParaRPr lang="es-E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0" y="1981200"/>
            <a:ext cx="4953000" cy="4114800"/>
          </a:xfrm>
        </p:spPr>
        <p:txBody>
          <a:bodyPr/>
          <a:lstStyle/>
          <a:p>
            <a:pPr eaLnBrk="1" hangingPunct="1">
              <a:lnSpc>
                <a:spcPct val="90000"/>
              </a:lnSpc>
            </a:pPr>
            <a:r>
              <a:rPr lang="es-MX" sz="2800" smtClean="0"/>
              <a:t>Tamaño 0,2 a 5 micras</a:t>
            </a:r>
          </a:p>
          <a:p>
            <a:pPr eaLnBrk="1" hangingPunct="1">
              <a:lnSpc>
                <a:spcPct val="90000"/>
              </a:lnSpc>
            </a:pPr>
            <a:r>
              <a:rPr lang="es-MX" sz="2800" smtClean="0"/>
              <a:t>Pocas o más de un millar </a:t>
            </a:r>
          </a:p>
          <a:p>
            <a:pPr eaLnBrk="1" hangingPunct="1">
              <a:lnSpc>
                <a:spcPct val="90000"/>
              </a:lnSpc>
            </a:pPr>
            <a:r>
              <a:rPr lang="es-MX" sz="2800" smtClean="0"/>
              <a:t>Filamentos, bastoncitos o esferas.</a:t>
            </a:r>
          </a:p>
          <a:p>
            <a:pPr eaLnBrk="1" hangingPunct="1">
              <a:lnSpc>
                <a:spcPct val="90000"/>
              </a:lnSpc>
            </a:pPr>
            <a:r>
              <a:rPr lang="es-MX" sz="2800" smtClean="0"/>
              <a:t>Se encuentran en la parte del citoplasma con metabolismo más elevado, se mueven, cambian de tamaño, de forma,  se fusionan y  desdoblan.</a:t>
            </a:r>
            <a:endParaRPr lang="es-ES" sz="2800" smtClean="0"/>
          </a:p>
        </p:txBody>
      </p:sp>
      <p:sp>
        <p:nvSpPr>
          <p:cNvPr id="22531" name="Oval 5"/>
          <p:cNvSpPr>
            <a:spLocks noChangeArrowheads="1"/>
          </p:cNvSpPr>
          <p:nvPr/>
        </p:nvSpPr>
        <p:spPr bwMode="auto">
          <a:xfrm>
            <a:off x="4953000" y="2590800"/>
            <a:ext cx="3505200" cy="34290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2532" name="Oval 6"/>
          <p:cNvSpPr>
            <a:spLocks noChangeArrowheads="1"/>
          </p:cNvSpPr>
          <p:nvPr/>
        </p:nvSpPr>
        <p:spPr bwMode="auto">
          <a:xfrm>
            <a:off x="5486400" y="4724400"/>
            <a:ext cx="457200" cy="152400"/>
          </a:xfrm>
          <a:prstGeom prst="ellipse">
            <a:avLst/>
          </a:prstGeom>
          <a:solidFill>
            <a:schemeClr val="accent2"/>
          </a:solidFill>
          <a:ln w="9525">
            <a:solidFill>
              <a:schemeClr val="hlink"/>
            </a:solidFill>
            <a:round/>
            <a:headEnd/>
            <a:tailEnd/>
          </a:ln>
        </p:spPr>
        <p:txBody>
          <a:bodyPr wrap="none" anchor="ctr"/>
          <a:lstStyle/>
          <a:p>
            <a:endParaRPr lang="es-ES"/>
          </a:p>
        </p:txBody>
      </p:sp>
      <p:sp>
        <p:nvSpPr>
          <p:cNvPr id="22533" name="Oval 7"/>
          <p:cNvSpPr>
            <a:spLocks noChangeArrowheads="1"/>
          </p:cNvSpPr>
          <p:nvPr/>
        </p:nvSpPr>
        <p:spPr bwMode="auto">
          <a:xfrm>
            <a:off x="6553200" y="5029200"/>
            <a:ext cx="457200" cy="152400"/>
          </a:xfrm>
          <a:prstGeom prst="ellipse">
            <a:avLst/>
          </a:prstGeom>
          <a:solidFill>
            <a:schemeClr val="accent2"/>
          </a:solidFill>
          <a:ln w="9525">
            <a:solidFill>
              <a:schemeClr val="hlink"/>
            </a:solidFill>
            <a:round/>
            <a:headEnd/>
            <a:tailEnd/>
          </a:ln>
        </p:spPr>
        <p:txBody>
          <a:bodyPr wrap="none" anchor="ctr"/>
          <a:lstStyle/>
          <a:p>
            <a:endParaRPr lang="es-ES"/>
          </a:p>
        </p:txBody>
      </p:sp>
      <p:sp>
        <p:nvSpPr>
          <p:cNvPr id="22534" name="Oval 8"/>
          <p:cNvSpPr>
            <a:spLocks noChangeArrowheads="1"/>
          </p:cNvSpPr>
          <p:nvPr/>
        </p:nvSpPr>
        <p:spPr bwMode="auto">
          <a:xfrm>
            <a:off x="6781800" y="5181600"/>
            <a:ext cx="533400" cy="152400"/>
          </a:xfrm>
          <a:prstGeom prst="ellipse">
            <a:avLst/>
          </a:prstGeom>
          <a:solidFill>
            <a:schemeClr val="accent2"/>
          </a:solidFill>
          <a:ln w="9525">
            <a:solidFill>
              <a:schemeClr val="hlink"/>
            </a:solidFill>
            <a:round/>
            <a:headEnd/>
            <a:tailEnd/>
          </a:ln>
        </p:spPr>
        <p:txBody>
          <a:bodyPr wrap="none" anchor="ctr"/>
          <a:lstStyle/>
          <a:p>
            <a:endParaRPr lang="es-ES"/>
          </a:p>
        </p:txBody>
      </p:sp>
      <p:sp>
        <p:nvSpPr>
          <p:cNvPr id="22535" name="Oval 9"/>
          <p:cNvSpPr>
            <a:spLocks noChangeArrowheads="1"/>
          </p:cNvSpPr>
          <p:nvPr/>
        </p:nvSpPr>
        <p:spPr bwMode="auto">
          <a:xfrm>
            <a:off x="6172200" y="3352800"/>
            <a:ext cx="457200" cy="685800"/>
          </a:xfrm>
          <a:prstGeom prst="ellipse">
            <a:avLst/>
          </a:prstGeom>
          <a:solidFill>
            <a:schemeClr val="tx1"/>
          </a:solidFill>
          <a:ln w="9525">
            <a:solidFill>
              <a:schemeClr val="bg1"/>
            </a:solidFill>
            <a:round/>
            <a:headEnd/>
            <a:tailEnd/>
          </a:ln>
        </p:spPr>
        <p:txBody>
          <a:bodyPr wrap="none" anchor="ctr"/>
          <a:lstStyle/>
          <a:p>
            <a:endParaRPr lang="es-ES"/>
          </a:p>
        </p:txBody>
      </p:sp>
      <p:sp>
        <p:nvSpPr>
          <p:cNvPr id="22536" name="AutoShape 10"/>
          <p:cNvSpPr>
            <a:spLocks noChangeArrowheads="1"/>
          </p:cNvSpPr>
          <p:nvPr/>
        </p:nvSpPr>
        <p:spPr bwMode="auto">
          <a:xfrm>
            <a:off x="5715000" y="5105400"/>
            <a:ext cx="304800" cy="762000"/>
          </a:xfrm>
          <a:custGeom>
            <a:avLst/>
            <a:gdLst>
              <a:gd name="T0" fmla="*/ 2150533 w 21600"/>
              <a:gd name="T1" fmla="*/ 0 h 21600"/>
              <a:gd name="T2" fmla="*/ 537633 w 21600"/>
              <a:gd name="T3" fmla="*/ 13440833 h 21600"/>
              <a:gd name="T4" fmla="*/ 2150533 w 21600"/>
              <a:gd name="T5" fmla="*/ 6720416 h 21600"/>
              <a:gd name="T6" fmla="*/ 3763434 w 21600"/>
              <a:gd name="T7" fmla="*/ 13440833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2"/>
          </a:solidFill>
          <a:ln w="9525">
            <a:solidFill>
              <a:schemeClr val="hlink"/>
            </a:solidFill>
            <a:miter lim="800000"/>
            <a:headEnd/>
            <a:tailEnd/>
          </a:ln>
        </p:spPr>
        <p:txBody>
          <a:bodyPr wrap="none" anchor="ctr"/>
          <a:lstStyle/>
          <a:p>
            <a:endParaRPr lang="es-ES"/>
          </a:p>
        </p:txBody>
      </p:sp>
      <p:sp>
        <p:nvSpPr>
          <p:cNvPr id="22537" name="AutoShape 11"/>
          <p:cNvSpPr>
            <a:spLocks noChangeArrowheads="1"/>
          </p:cNvSpPr>
          <p:nvPr/>
        </p:nvSpPr>
        <p:spPr bwMode="auto">
          <a:xfrm>
            <a:off x="6248400" y="5562600"/>
            <a:ext cx="533400" cy="152400"/>
          </a:xfrm>
          <a:prstGeom prst="flowChartPunchedTape">
            <a:avLst/>
          </a:prstGeom>
          <a:solidFill>
            <a:schemeClr val="accent2"/>
          </a:solidFill>
          <a:ln w="9525">
            <a:solidFill>
              <a:schemeClr val="hlink"/>
            </a:solidFill>
            <a:miter lim="800000"/>
            <a:headEnd/>
            <a:tailEnd/>
          </a:ln>
        </p:spPr>
        <p:txBody>
          <a:bodyPr wrap="none" anchor="ctr"/>
          <a:lstStyle/>
          <a:p>
            <a:endParaRPr lang="es-ES"/>
          </a:p>
        </p:txBody>
      </p:sp>
      <p:sp>
        <p:nvSpPr>
          <p:cNvPr id="22538" name="Text Box 12"/>
          <p:cNvSpPr txBox="1">
            <a:spLocks noChangeArrowheads="1"/>
          </p:cNvSpPr>
          <p:nvPr/>
        </p:nvSpPr>
        <p:spPr bwMode="auto">
          <a:xfrm>
            <a:off x="6477000" y="4648200"/>
            <a:ext cx="1828800" cy="457200"/>
          </a:xfrm>
          <a:prstGeom prst="rect">
            <a:avLst/>
          </a:prstGeom>
          <a:noFill/>
          <a:ln w="9525">
            <a:noFill/>
            <a:miter lim="800000"/>
            <a:headEnd/>
            <a:tailEnd/>
          </a:ln>
        </p:spPr>
        <p:txBody>
          <a:bodyPr>
            <a:spAutoFit/>
          </a:bodyPr>
          <a:lstStyle/>
          <a:p>
            <a:pPr>
              <a:spcBef>
                <a:spcPct val="50000"/>
              </a:spcBef>
            </a:pPr>
            <a:r>
              <a:rPr kumimoji="0" lang="es-MX"/>
              <a:t>mitocondrias</a:t>
            </a:r>
            <a:endParaRPr kumimoji="0" lang="es-ES"/>
          </a:p>
        </p:txBody>
      </p:sp>
      <p:sp>
        <p:nvSpPr>
          <p:cNvPr id="22539" name="Text Box 13"/>
          <p:cNvSpPr txBox="1">
            <a:spLocks noChangeArrowheads="1"/>
          </p:cNvSpPr>
          <p:nvPr/>
        </p:nvSpPr>
        <p:spPr bwMode="auto">
          <a:xfrm>
            <a:off x="6629400" y="3505200"/>
            <a:ext cx="1219200" cy="457200"/>
          </a:xfrm>
          <a:prstGeom prst="rect">
            <a:avLst/>
          </a:prstGeom>
          <a:noFill/>
          <a:ln w="9525">
            <a:noFill/>
            <a:miter lim="800000"/>
            <a:headEnd/>
            <a:tailEnd/>
          </a:ln>
        </p:spPr>
        <p:txBody>
          <a:bodyPr>
            <a:spAutoFit/>
          </a:bodyPr>
          <a:lstStyle/>
          <a:p>
            <a:pPr>
              <a:spcBef>
                <a:spcPct val="50000"/>
              </a:spcBef>
            </a:pPr>
            <a:r>
              <a:rPr kumimoji="0" lang="es-MX"/>
              <a:t>núcleo</a:t>
            </a:r>
            <a:endParaRPr kumimoji="0"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MX" smtClean="0"/>
              <a:t>mitocondrias                          </a:t>
            </a:r>
            <a:endParaRPr lang="es-ES" smtClean="0"/>
          </a:p>
        </p:txBody>
      </p:sp>
      <p:sp>
        <p:nvSpPr>
          <p:cNvPr id="23555" name="Rectangle 3"/>
          <p:cNvSpPr>
            <a:spLocks noGrp="1" noChangeArrowheads="1"/>
          </p:cNvSpPr>
          <p:nvPr>
            <p:ph type="body" sz="half" idx="1"/>
          </p:nvPr>
        </p:nvSpPr>
        <p:spPr>
          <a:xfrm>
            <a:off x="0" y="2057400"/>
            <a:ext cx="4419600" cy="4114800"/>
          </a:xfrm>
        </p:spPr>
        <p:txBody>
          <a:bodyPr/>
          <a:lstStyle/>
          <a:p>
            <a:pPr eaLnBrk="1" hangingPunct="1">
              <a:buFont typeface="Wingdings" pitchFamily="2" charset="2"/>
              <a:buNone/>
            </a:pPr>
            <a:endParaRPr lang="es-MX" sz="2800" smtClean="0"/>
          </a:p>
          <a:p>
            <a:pPr eaLnBrk="1" hangingPunct="1">
              <a:buFont typeface="Wingdings" pitchFamily="2" charset="2"/>
              <a:buNone/>
            </a:pPr>
            <a:r>
              <a:rPr lang="es-MX" sz="2800" smtClean="0"/>
              <a:t>Estan circunscritas por una doble membrana, cuya capa externa lisa sirve de límite exterior, mientras que la interna aparece plegada formando láminas paralelas que se extienden por el centro de la cavidad</a:t>
            </a:r>
            <a:endParaRPr lang="es-ES" sz="2800" smtClean="0"/>
          </a:p>
        </p:txBody>
      </p:sp>
      <p:sp>
        <p:nvSpPr>
          <p:cNvPr id="23556" name="Oval 5"/>
          <p:cNvSpPr>
            <a:spLocks noChangeArrowheads="1"/>
          </p:cNvSpPr>
          <p:nvPr/>
        </p:nvSpPr>
        <p:spPr bwMode="auto">
          <a:xfrm>
            <a:off x="3810000" y="3276600"/>
            <a:ext cx="4953000" cy="21336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3557" name="Oval 6"/>
          <p:cNvSpPr>
            <a:spLocks noChangeArrowheads="1"/>
          </p:cNvSpPr>
          <p:nvPr/>
        </p:nvSpPr>
        <p:spPr bwMode="auto">
          <a:xfrm>
            <a:off x="4038600" y="3429000"/>
            <a:ext cx="4419600" cy="17526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3558" name="Line 7"/>
          <p:cNvSpPr>
            <a:spLocks noChangeShapeType="1"/>
          </p:cNvSpPr>
          <p:nvPr/>
        </p:nvSpPr>
        <p:spPr bwMode="auto">
          <a:xfrm flipV="1">
            <a:off x="4038600" y="3429000"/>
            <a:ext cx="2057400" cy="1066800"/>
          </a:xfrm>
          <a:prstGeom prst="line">
            <a:avLst/>
          </a:prstGeom>
          <a:noFill/>
          <a:ln w="9525">
            <a:solidFill>
              <a:schemeClr val="tx1"/>
            </a:solidFill>
            <a:round/>
            <a:headEnd/>
            <a:tailEnd/>
          </a:ln>
        </p:spPr>
        <p:txBody>
          <a:bodyPr wrap="none"/>
          <a:lstStyle/>
          <a:p>
            <a:endParaRPr lang="es-ES"/>
          </a:p>
        </p:txBody>
      </p:sp>
      <p:sp>
        <p:nvSpPr>
          <p:cNvPr id="23559" name="Line 8"/>
          <p:cNvSpPr>
            <a:spLocks noChangeShapeType="1"/>
          </p:cNvSpPr>
          <p:nvPr/>
        </p:nvSpPr>
        <p:spPr bwMode="auto">
          <a:xfrm flipV="1">
            <a:off x="4419600" y="3429000"/>
            <a:ext cx="2590800" cy="1371600"/>
          </a:xfrm>
          <a:prstGeom prst="line">
            <a:avLst/>
          </a:prstGeom>
          <a:noFill/>
          <a:ln w="9525">
            <a:solidFill>
              <a:schemeClr val="tx1"/>
            </a:solidFill>
            <a:round/>
            <a:headEnd/>
            <a:tailEnd/>
          </a:ln>
        </p:spPr>
        <p:txBody>
          <a:bodyPr wrap="none"/>
          <a:lstStyle/>
          <a:p>
            <a:endParaRPr lang="es-ES"/>
          </a:p>
        </p:txBody>
      </p:sp>
      <p:sp>
        <p:nvSpPr>
          <p:cNvPr id="23560" name="Line 9"/>
          <p:cNvSpPr>
            <a:spLocks noChangeShapeType="1"/>
          </p:cNvSpPr>
          <p:nvPr/>
        </p:nvSpPr>
        <p:spPr bwMode="auto">
          <a:xfrm flipV="1">
            <a:off x="5105400" y="3581400"/>
            <a:ext cx="2514600" cy="1447800"/>
          </a:xfrm>
          <a:prstGeom prst="line">
            <a:avLst/>
          </a:prstGeom>
          <a:noFill/>
          <a:ln w="9525">
            <a:solidFill>
              <a:schemeClr val="tx1"/>
            </a:solidFill>
            <a:round/>
            <a:headEnd/>
            <a:tailEnd/>
          </a:ln>
        </p:spPr>
        <p:txBody>
          <a:bodyPr wrap="none"/>
          <a:lstStyle/>
          <a:p>
            <a:endParaRPr lang="es-ES"/>
          </a:p>
        </p:txBody>
      </p:sp>
      <p:sp>
        <p:nvSpPr>
          <p:cNvPr id="23561" name="Line 10"/>
          <p:cNvSpPr>
            <a:spLocks noChangeShapeType="1"/>
          </p:cNvSpPr>
          <p:nvPr/>
        </p:nvSpPr>
        <p:spPr bwMode="auto">
          <a:xfrm flipV="1">
            <a:off x="5943600" y="3886200"/>
            <a:ext cx="2209800" cy="1295400"/>
          </a:xfrm>
          <a:prstGeom prst="line">
            <a:avLst/>
          </a:prstGeom>
          <a:noFill/>
          <a:ln w="9525">
            <a:solidFill>
              <a:schemeClr val="tx1"/>
            </a:solidFill>
            <a:round/>
            <a:headEnd/>
            <a:tailEnd/>
          </a:ln>
        </p:spPr>
        <p:txBody>
          <a:bodyPr wrap="none"/>
          <a:lstStyle/>
          <a:p>
            <a:endParaRPr lang="es-ES"/>
          </a:p>
        </p:txBody>
      </p:sp>
      <p:sp>
        <p:nvSpPr>
          <p:cNvPr id="23562" name="Line 11"/>
          <p:cNvSpPr>
            <a:spLocks noChangeShapeType="1"/>
          </p:cNvSpPr>
          <p:nvPr/>
        </p:nvSpPr>
        <p:spPr bwMode="auto">
          <a:xfrm flipV="1">
            <a:off x="6934200" y="4267200"/>
            <a:ext cx="1524000" cy="914400"/>
          </a:xfrm>
          <a:prstGeom prst="line">
            <a:avLst/>
          </a:prstGeom>
          <a:noFill/>
          <a:ln w="9525">
            <a:solidFill>
              <a:schemeClr val="tx1"/>
            </a:solidFill>
            <a:round/>
            <a:headEnd/>
            <a:tailEnd/>
          </a:ln>
        </p:spPr>
        <p:txBody>
          <a:bodyPr wrap="none"/>
          <a:lstStyle/>
          <a:p>
            <a:endParaRPr lang="es-ES"/>
          </a:p>
        </p:txBody>
      </p:sp>
      <p:sp>
        <p:nvSpPr>
          <p:cNvPr id="23563" name="Line 13"/>
          <p:cNvSpPr>
            <a:spLocks noChangeShapeType="1"/>
          </p:cNvSpPr>
          <p:nvPr/>
        </p:nvSpPr>
        <p:spPr bwMode="auto">
          <a:xfrm flipH="1">
            <a:off x="6096000" y="2590800"/>
            <a:ext cx="304800" cy="914400"/>
          </a:xfrm>
          <a:prstGeom prst="line">
            <a:avLst/>
          </a:prstGeom>
          <a:noFill/>
          <a:ln w="9525">
            <a:solidFill>
              <a:schemeClr val="tx1"/>
            </a:solidFill>
            <a:round/>
            <a:headEnd/>
            <a:tailEnd type="triangle" w="med" len="med"/>
          </a:ln>
        </p:spPr>
        <p:txBody>
          <a:bodyPr wrap="none"/>
          <a:lstStyle/>
          <a:p>
            <a:endParaRPr lang="es-ES"/>
          </a:p>
        </p:txBody>
      </p:sp>
      <p:sp>
        <p:nvSpPr>
          <p:cNvPr id="23564" name="Text Box 14"/>
          <p:cNvSpPr txBox="1">
            <a:spLocks noChangeArrowheads="1"/>
          </p:cNvSpPr>
          <p:nvPr/>
        </p:nvSpPr>
        <p:spPr bwMode="auto">
          <a:xfrm>
            <a:off x="6400800" y="2057400"/>
            <a:ext cx="1752600" cy="457200"/>
          </a:xfrm>
          <a:prstGeom prst="rect">
            <a:avLst/>
          </a:prstGeom>
          <a:noFill/>
          <a:ln w="9525">
            <a:noFill/>
            <a:miter lim="800000"/>
            <a:headEnd/>
            <a:tailEnd/>
          </a:ln>
        </p:spPr>
        <p:txBody>
          <a:bodyPr>
            <a:spAutoFit/>
          </a:bodyPr>
          <a:lstStyle/>
          <a:p>
            <a:pPr>
              <a:spcBef>
                <a:spcPct val="50000"/>
              </a:spcBef>
            </a:pPr>
            <a:r>
              <a:rPr kumimoji="0" lang="es-MX"/>
              <a:t>fosfolípidos</a:t>
            </a:r>
            <a:endParaRPr kumimoji="0" lang="es-ES"/>
          </a:p>
        </p:txBody>
      </p:sp>
      <p:sp>
        <p:nvSpPr>
          <p:cNvPr id="23565" name="Text Box 15"/>
          <p:cNvSpPr txBox="1">
            <a:spLocks noChangeArrowheads="1"/>
          </p:cNvSpPr>
          <p:nvPr/>
        </p:nvSpPr>
        <p:spPr bwMode="auto">
          <a:xfrm>
            <a:off x="6477000" y="2362200"/>
            <a:ext cx="1676400" cy="457200"/>
          </a:xfrm>
          <a:prstGeom prst="rect">
            <a:avLst/>
          </a:prstGeom>
          <a:noFill/>
          <a:ln w="9525">
            <a:noFill/>
            <a:miter lim="800000"/>
            <a:headEnd/>
            <a:tailEnd/>
          </a:ln>
        </p:spPr>
        <p:txBody>
          <a:bodyPr>
            <a:spAutoFit/>
          </a:bodyPr>
          <a:lstStyle/>
          <a:p>
            <a:pPr>
              <a:spcBef>
                <a:spcPct val="50000"/>
              </a:spcBef>
            </a:pPr>
            <a:r>
              <a:rPr kumimoji="0" lang="es-MX"/>
              <a:t>fosfolípidos</a:t>
            </a:r>
            <a:endParaRPr kumimoji="0" lang="es-ES"/>
          </a:p>
        </p:txBody>
      </p:sp>
      <p:sp>
        <p:nvSpPr>
          <p:cNvPr id="23566" name="Text Box 16"/>
          <p:cNvSpPr txBox="1">
            <a:spLocks noChangeArrowheads="1"/>
          </p:cNvSpPr>
          <p:nvPr/>
        </p:nvSpPr>
        <p:spPr bwMode="auto">
          <a:xfrm>
            <a:off x="6553200" y="1752600"/>
            <a:ext cx="1447800" cy="457200"/>
          </a:xfrm>
          <a:prstGeom prst="rect">
            <a:avLst/>
          </a:prstGeom>
          <a:noFill/>
          <a:ln w="9525">
            <a:noFill/>
            <a:miter lim="800000"/>
            <a:headEnd/>
            <a:tailEnd/>
          </a:ln>
        </p:spPr>
        <p:txBody>
          <a:bodyPr>
            <a:spAutoFit/>
          </a:bodyPr>
          <a:lstStyle/>
          <a:p>
            <a:pPr>
              <a:spcBef>
                <a:spcPct val="50000"/>
              </a:spcBef>
            </a:pPr>
            <a:r>
              <a:rPr kumimoji="0" lang="es-MX"/>
              <a:t>proteínas</a:t>
            </a:r>
            <a:endParaRPr kumimoji="0" lang="es-ES"/>
          </a:p>
        </p:txBody>
      </p:sp>
      <p:sp>
        <p:nvSpPr>
          <p:cNvPr id="23567" name="Text Box 17"/>
          <p:cNvSpPr txBox="1">
            <a:spLocks noChangeArrowheads="1"/>
          </p:cNvSpPr>
          <p:nvPr/>
        </p:nvSpPr>
        <p:spPr bwMode="auto">
          <a:xfrm>
            <a:off x="6629400" y="2590800"/>
            <a:ext cx="1447800" cy="457200"/>
          </a:xfrm>
          <a:prstGeom prst="rect">
            <a:avLst/>
          </a:prstGeom>
          <a:noFill/>
          <a:ln w="9525">
            <a:noFill/>
            <a:miter lim="800000"/>
            <a:headEnd/>
            <a:tailEnd/>
          </a:ln>
        </p:spPr>
        <p:txBody>
          <a:bodyPr>
            <a:spAutoFit/>
          </a:bodyPr>
          <a:lstStyle/>
          <a:p>
            <a:pPr>
              <a:spcBef>
                <a:spcPct val="50000"/>
              </a:spcBef>
            </a:pPr>
            <a:r>
              <a:rPr kumimoji="0" lang="es-MX"/>
              <a:t>proteínas</a:t>
            </a:r>
            <a:endParaRPr kumimoji="0"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s-MX" smtClean="0"/>
              <a:t>mitocondrias</a:t>
            </a:r>
            <a:endParaRPr lang="es-ES" smtClean="0"/>
          </a:p>
        </p:txBody>
      </p:sp>
      <p:sp>
        <p:nvSpPr>
          <p:cNvPr id="24579" name="Rectangle 3"/>
          <p:cNvSpPr>
            <a:spLocks noGrp="1" noChangeArrowheads="1"/>
          </p:cNvSpPr>
          <p:nvPr>
            <p:ph type="body" sz="half" idx="1"/>
          </p:nvPr>
        </p:nvSpPr>
        <p:spPr>
          <a:xfrm>
            <a:off x="1066800" y="2101850"/>
            <a:ext cx="2895600" cy="4114800"/>
          </a:xfrm>
        </p:spPr>
        <p:txBody>
          <a:bodyPr/>
          <a:lstStyle/>
          <a:p>
            <a:pPr eaLnBrk="1" hangingPunct="1">
              <a:buFont typeface="Wingdings" pitchFamily="2" charset="2"/>
              <a:buNone/>
            </a:pPr>
            <a:r>
              <a:rPr lang="es-MX" sz="2800" smtClean="0"/>
              <a:t>Cada membrana tiene una capa media doble de moléculas de fosfolípidos con una capa de moléculas de proteína en cada lado.</a:t>
            </a:r>
          </a:p>
          <a:p>
            <a:pPr eaLnBrk="1" hangingPunct="1">
              <a:buFont typeface="Wingdings" pitchFamily="2" charset="2"/>
              <a:buNone/>
            </a:pPr>
            <a:endParaRPr lang="es-ES" sz="2800" smtClean="0"/>
          </a:p>
        </p:txBody>
      </p:sp>
      <p:sp>
        <p:nvSpPr>
          <p:cNvPr id="24580" name="Oval 6"/>
          <p:cNvSpPr>
            <a:spLocks noChangeArrowheads="1"/>
          </p:cNvSpPr>
          <p:nvPr/>
        </p:nvSpPr>
        <p:spPr bwMode="auto">
          <a:xfrm>
            <a:off x="3276600" y="3048000"/>
            <a:ext cx="5181600" cy="25146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4581" name="Line 7"/>
          <p:cNvSpPr>
            <a:spLocks noChangeShapeType="1"/>
          </p:cNvSpPr>
          <p:nvPr/>
        </p:nvSpPr>
        <p:spPr bwMode="auto">
          <a:xfrm flipV="1">
            <a:off x="4038600" y="3429000"/>
            <a:ext cx="2057400" cy="1066800"/>
          </a:xfrm>
          <a:prstGeom prst="line">
            <a:avLst/>
          </a:prstGeom>
          <a:noFill/>
          <a:ln w="9525">
            <a:solidFill>
              <a:schemeClr val="tx1"/>
            </a:solidFill>
            <a:round/>
            <a:headEnd/>
            <a:tailEnd/>
          </a:ln>
        </p:spPr>
        <p:txBody>
          <a:bodyPr wrap="none"/>
          <a:lstStyle/>
          <a:p>
            <a:endParaRPr lang="es-ES"/>
          </a:p>
        </p:txBody>
      </p:sp>
      <p:sp>
        <p:nvSpPr>
          <p:cNvPr id="24582" name="Line 8"/>
          <p:cNvSpPr>
            <a:spLocks noChangeShapeType="1"/>
          </p:cNvSpPr>
          <p:nvPr/>
        </p:nvSpPr>
        <p:spPr bwMode="auto">
          <a:xfrm flipV="1">
            <a:off x="4419600" y="3429000"/>
            <a:ext cx="2590800" cy="1371600"/>
          </a:xfrm>
          <a:prstGeom prst="line">
            <a:avLst/>
          </a:prstGeom>
          <a:noFill/>
          <a:ln w="9525">
            <a:solidFill>
              <a:schemeClr val="tx1"/>
            </a:solidFill>
            <a:round/>
            <a:headEnd/>
            <a:tailEnd/>
          </a:ln>
        </p:spPr>
        <p:txBody>
          <a:bodyPr wrap="none"/>
          <a:lstStyle/>
          <a:p>
            <a:endParaRPr lang="es-ES"/>
          </a:p>
        </p:txBody>
      </p:sp>
      <p:sp>
        <p:nvSpPr>
          <p:cNvPr id="24583" name="Line 9"/>
          <p:cNvSpPr>
            <a:spLocks noChangeShapeType="1"/>
          </p:cNvSpPr>
          <p:nvPr/>
        </p:nvSpPr>
        <p:spPr bwMode="auto">
          <a:xfrm flipV="1">
            <a:off x="5105400" y="3581400"/>
            <a:ext cx="2514600" cy="1447800"/>
          </a:xfrm>
          <a:prstGeom prst="line">
            <a:avLst/>
          </a:prstGeom>
          <a:noFill/>
          <a:ln w="9525">
            <a:solidFill>
              <a:schemeClr val="tx1"/>
            </a:solidFill>
            <a:round/>
            <a:headEnd/>
            <a:tailEnd/>
          </a:ln>
        </p:spPr>
        <p:txBody>
          <a:bodyPr wrap="none"/>
          <a:lstStyle/>
          <a:p>
            <a:endParaRPr lang="es-ES"/>
          </a:p>
        </p:txBody>
      </p:sp>
      <p:sp>
        <p:nvSpPr>
          <p:cNvPr id="24584" name="Line 10"/>
          <p:cNvSpPr>
            <a:spLocks noChangeShapeType="1"/>
          </p:cNvSpPr>
          <p:nvPr/>
        </p:nvSpPr>
        <p:spPr bwMode="auto">
          <a:xfrm flipV="1">
            <a:off x="5943600" y="3886200"/>
            <a:ext cx="2209800" cy="1295400"/>
          </a:xfrm>
          <a:prstGeom prst="line">
            <a:avLst/>
          </a:prstGeom>
          <a:noFill/>
          <a:ln w="9525">
            <a:solidFill>
              <a:schemeClr val="tx1"/>
            </a:solidFill>
            <a:round/>
            <a:headEnd/>
            <a:tailEnd/>
          </a:ln>
        </p:spPr>
        <p:txBody>
          <a:bodyPr wrap="none"/>
          <a:lstStyle/>
          <a:p>
            <a:endParaRPr lang="es-ES"/>
          </a:p>
        </p:txBody>
      </p:sp>
      <p:sp>
        <p:nvSpPr>
          <p:cNvPr id="24585" name="Line 11"/>
          <p:cNvSpPr>
            <a:spLocks noChangeShapeType="1"/>
          </p:cNvSpPr>
          <p:nvPr/>
        </p:nvSpPr>
        <p:spPr bwMode="auto">
          <a:xfrm flipV="1">
            <a:off x="6781800" y="4191000"/>
            <a:ext cx="1600200" cy="990600"/>
          </a:xfrm>
          <a:prstGeom prst="line">
            <a:avLst/>
          </a:prstGeom>
          <a:noFill/>
          <a:ln w="9525">
            <a:solidFill>
              <a:schemeClr val="tx1"/>
            </a:solidFill>
            <a:round/>
            <a:headEnd/>
            <a:tailEnd/>
          </a:ln>
        </p:spPr>
        <p:txBody>
          <a:bodyPr wrap="none"/>
          <a:lstStyle/>
          <a:p>
            <a:endParaRPr lang="es-ES"/>
          </a:p>
        </p:txBody>
      </p:sp>
      <p:sp>
        <p:nvSpPr>
          <p:cNvPr id="24586" name="Oval 14"/>
          <p:cNvSpPr>
            <a:spLocks noChangeArrowheads="1"/>
          </p:cNvSpPr>
          <p:nvPr/>
        </p:nvSpPr>
        <p:spPr bwMode="auto">
          <a:xfrm>
            <a:off x="3505200" y="3200400"/>
            <a:ext cx="4800600" cy="22098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4587" name="Line 15"/>
          <p:cNvSpPr>
            <a:spLocks noChangeShapeType="1"/>
          </p:cNvSpPr>
          <p:nvPr/>
        </p:nvSpPr>
        <p:spPr bwMode="auto">
          <a:xfrm flipV="1">
            <a:off x="3505200" y="3200400"/>
            <a:ext cx="2438400" cy="1295400"/>
          </a:xfrm>
          <a:prstGeom prst="line">
            <a:avLst/>
          </a:prstGeom>
          <a:noFill/>
          <a:ln w="9525">
            <a:solidFill>
              <a:schemeClr val="tx1"/>
            </a:solidFill>
            <a:round/>
            <a:headEnd/>
            <a:tailEnd/>
          </a:ln>
        </p:spPr>
        <p:txBody>
          <a:bodyPr wrap="none"/>
          <a:lstStyle/>
          <a:p>
            <a:endParaRPr lang="es-ES"/>
          </a:p>
        </p:txBody>
      </p:sp>
      <p:sp>
        <p:nvSpPr>
          <p:cNvPr id="24588" name="Line 16"/>
          <p:cNvSpPr>
            <a:spLocks noChangeShapeType="1"/>
          </p:cNvSpPr>
          <p:nvPr/>
        </p:nvSpPr>
        <p:spPr bwMode="auto">
          <a:xfrm flipV="1">
            <a:off x="3962400" y="3276600"/>
            <a:ext cx="2971800" cy="1676400"/>
          </a:xfrm>
          <a:prstGeom prst="line">
            <a:avLst/>
          </a:prstGeom>
          <a:noFill/>
          <a:ln w="9525">
            <a:solidFill>
              <a:schemeClr val="tx1"/>
            </a:solidFill>
            <a:round/>
            <a:headEnd/>
            <a:tailEnd/>
          </a:ln>
        </p:spPr>
        <p:txBody>
          <a:bodyPr wrap="none"/>
          <a:lstStyle/>
          <a:p>
            <a:endParaRPr lang="es-ES"/>
          </a:p>
        </p:txBody>
      </p:sp>
      <p:sp>
        <p:nvSpPr>
          <p:cNvPr id="24589" name="Line 17"/>
          <p:cNvSpPr>
            <a:spLocks noChangeShapeType="1"/>
          </p:cNvSpPr>
          <p:nvPr/>
        </p:nvSpPr>
        <p:spPr bwMode="auto">
          <a:xfrm flipV="1">
            <a:off x="4648200" y="3581400"/>
            <a:ext cx="2895600" cy="1676400"/>
          </a:xfrm>
          <a:prstGeom prst="line">
            <a:avLst/>
          </a:prstGeom>
          <a:noFill/>
          <a:ln w="9525">
            <a:solidFill>
              <a:schemeClr val="tx1"/>
            </a:solidFill>
            <a:round/>
            <a:headEnd/>
            <a:tailEnd/>
          </a:ln>
        </p:spPr>
        <p:txBody>
          <a:bodyPr wrap="none"/>
          <a:lstStyle/>
          <a:p>
            <a:endParaRPr lang="es-ES"/>
          </a:p>
        </p:txBody>
      </p:sp>
      <p:sp>
        <p:nvSpPr>
          <p:cNvPr id="24590" name="Line 18"/>
          <p:cNvSpPr>
            <a:spLocks noChangeShapeType="1"/>
          </p:cNvSpPr>
          <p:nvPr/>
        </p:nvSpPr>
        <p:spPr bwMode="auto">
          <a:xfrm flipV="1">
            <a:off x="5562600" y="3810000"/>
            <a:ext cx="2514600" cy="1600200"/>
          </a:xfrm>
          <a:prstGeom prst="line">
            <a:avLst/>
          </a:prstGeom>
          <a:noFill/>
          <a:ln w="9525">
            <a:solidFill>
              <a:schemeClr val="tx1"/>
            </a:solidFill>
            <a:round/>
            <a:headEnd/>
            <a:tailEnd/>
          </a:ln>
        </p:spPr>
        <p:txBody>
          <a:bodyPr wrap="none"/>
          <a:lstStyle/>
          <a:p>
            <a:endParaRPr lang="es-ES"/>
          </a:p>
        </p:txBody>
      </p:sp>
      <p:sp>
        <p:nvSpPr>
          <p:cNvPr id="24591" name="Rectangle 19"/>
          <p:cNvSpPr>
            <a:spLocks noChangeArrowheads="1"/>
          </p:cNvSpPr>
          <p:nvPr/>
        </p:nvSpPr>
        <p:spPr bwMode="auto">
          <a:xfrm>
            <a:off x="7620000" y="2743200"/>
            <a:ext cx="1300163" cy="457200"/>
          </a:xfrm>
          <a:prstGeom prst="rect">
            <a:avLst/>
          </a:prstGeom>
          <a:noFill/>
          <a:ln w="9525">
            <a:noFill/>
            <a:miter lim="800000"/>
            <a:headEnd/>
            <a:tailEnd/>
          </a:ln>
        </p:spPr>
        <p:txBody>
          <a:bodyPr wrap="none">
            <a:spAutoFit/>
          </a:bodyPr>
          <a:lstStyle/>
          <a:p>
            <a:pPr>
              <a:spcBef>
                <a:spcPct val="50000"/>
              </a:spcBef>
            </a:pPr>
            <a:r>
              <a:rPr kumimoji="0" lang="es-MX"/>
              <a:t>proteínas</a:t>
            </a:r>
            <a:endParaRPr kumimoji="0" lang="es-ES"/>
          </a:p>
        </p:txBody>
      </p:sp>
      <p:sp>
        <p:nvSpPr>
          <p:cNvPr id="24592" name="Text Box 20"/>
          <p:cNvSpPr txBox="1">
            <a:spLocks noChangeArrowheads="1"/>
          </p:cNvSpPr>
          <p:nvPr/>
        </p:nvSpPr>
        <p:spPr bwMode="auto">
          <a:xfrm>
            <a:off x="7391400" y="2438400"/>
            <a:ext cx="1752600" cy="457200"/>
          </a:xfrm>
          <a:prstGeom prst="rect">
            <a:avLst/>
          </a:prstGeom>
          <a:noFill/>
          <a:ln w="9525">
            <a:noFill/>
            <a:miter lim="800000"/>
            <a:headEnd/>
            <a:tailEnd/>
          </a:ln>
        </p:spPr>
        <p:txBody>
          <a:bodyPr>
            <a:spAutoFit/>
          </a:bodyPr>
          <a:lstStyle/>
          <a:p>
            <a:pPr>
              <a:spcBef>
                <a:spcPct val="50000"/>
              </a:spcBef>
            </a:pPr>
            <a:r>
              <a:rPr kumimoji="0" lang="es-MX"/>
              <a:t>fosfolípidos</a:t>
            </a:r>
            <a:endParaRPr kumimoji="0" lang="es-ES"/>
          </a:p>
        </p:txBody>
      </p:sp>
      <p:sp>
        <p:nvSpPr>
          <p:cNvPr id="24593" name="Rectangle 21"/>
          <p:cNvSpPr>
            <a:spLocks noChangeArrowheads="1"/>
          </p:cNvSpPr>
          <p:nvPr/>
        </p:nvSpPr>
        <p:spPr bwMode="auto">
          <a:xfrm>
            <a:off x="7504113" y="2057400"/>
            <a:ext cx="1639887" cy="457200"/>
          </a:xfrm>
          <a:prstGeom prst="rect">
            <a:avLst/>
          </a:prstGeom>
          <a:noFill/>
          <a:ln w="9525">
            <a:noFill/>
            <a:miter lim="800000"/>
            <a:headEnd/>
            <a:tailEnd/>
          </a:ln>
        </p:spPr>
        <p:txBody>
          <a:bodyPr wrap="none">
            <a:spAutoFit/>
          </a:bodyPr>
          <a:lstStyle/>
          <a:p>
            <a:r>
              <a:rPr kumimoji="0" lang="es-MX"/>
              <a:t>fosfolípidos</a:t>
            </a:r>
            <a:endParaRPr kumimoji="0" lang="es-ES"/>
          </a:p>
        </p:txBody>
      </p:sp>
      <p:sp>
        <p:nvSpPr>
          <p:cNvPr id="24594" name="Text Box 22"/>
          <p:cNvSpPr txBox="1">
            <a:spLocks noChangeArrowheads="1"/>
          </p:cNvSpPr>
          <p:nvPr/>
        </p:nvSpPr>
        <p:spPr bwMode="auto">
          <a:xfrm>
            <a:off x="7620000" y="1676400"/>
            <a:ext cx="1524000" cy="457200"/>
          </a:xfrm>
          <a:prstGeom prst="rect">
            <a:avLst/>
          </a:prstGeom>
          <a:noFill/>
          <a:ln w="9525">
            <a:noFill/>
            <a:miter lim="800000"/>
            <a:headEnd/>
            <a:tailEnd/>
          </a:ln>
        </p:spPr>
        <p:txBody>
          <a:bodyPr>
            <a:spAutoFit/>
          </a:bodyPr>
          <a:lstStyle/>
          <a:p>
            <a:pPr>
              <a:spcBef>
                <a:spcPct val="50000"/>
              </a:spcBef>
            </a:pPr>
            <a:r>
              <a:rPr kumimoji="0" lang="es-MX"/>
              <a:t>Proteínas</a:t>
            </a:r>
            <a:endParaRPr kumimoji="0" lang="es-ES"/>
          </a:p>
        </p:txBody>
      </p:sp>
      <p:sp>
        <p:nvSpPr>
          <p:cNvPr id="24595" name="Line 24"/>
          <p:cNvSpPr>
            <a:spLocks noChangeShapeType="1"/>
          </p:cNvSpPr>
          <p:nvPr/>
        </p:nvSpPr>
        <p:spPr bwMode="auto">
          <a:xfrm flipH="1">
            <a:off x="5943600" y="2133600"/>
            <a:ext cx="1524000" cy="10668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0"/>
            <a:ext cx="7772400" cy="1143000"/>
          </a:xfrm>
        </p:spPr>
        <p:txBody>
          <a:bodyPr/>
          <a:lstStyle/>
          <a:p>
            <a:pPr eaLnBrk="1" hangingPunct="1"/>
            <a:r>
              <a:rPr lang="es-MX" smtClean="0"/>
              <a:t>mitocondrias </a:t>
            </a:r>
            <a:endParaRPr lang="es-ES" smtClean="0"/>
          </a:p>
        </p:txBody>
      </p:sp>
      <p:sp>
        <p:nvSpPr>
          <p:cNvPr id="25603" name="Rectangle 3"/>
          <p:cNvSpPr>
            <a:spLocks noGrp="1" noChangeArrowheads="1"/>
          </p:cNvSpPr>
          <p:nvPr>
            <p:ph type="body" idx="1"/>
          </p:nvPr>
        </p:nvSpPr>
        <p:spPr>
          <a:xfrm>
            <a:off x="0" y="1676400"/>
            <a:ext cx="9144000" cy="5181600"/>
          </a:xfrm>
        </p:spPr>
        <p:txBody>
          <a:bodyPr/>
          <a:lstStyle/>
          <a:p>
            <a:pPr eaLnBrk="1" hangingPunct="1">
              <a:buFont typeface="Wingdings" pitchFamily="2" charset="2"/>
              <a:buNone/>
            </a:pPr>
            <a:r>
              <a:rPr lang="es-MX" smtClean="0"/>
              <a:t>El material semilíquido del compartimiento interior, la matriz, contiene las enzimas del ciclo de krebs del ácido cítrico.</a:t>
            </a:r>
          </a:p>
          <a:p>
            <a:pPr eaLnBrk="1" hangingPunct="1">
              <a:buFont typeface="Wingdings" pitchFamily="2" charset="2"/>
              <a:buNone/>
            </a:pPr>
            <a:endParaRPr lang="es-ES" smtClean="0"/>
          </a:p>
        </p:txBody>
      </p:sp>
      <p:sp>
        <p:nvSpPr>
          <p:cNvPr id="25604" name="Oval 6"/>
          <p:cNvSpPr>
            <a:spLocks noChangeArrowheads="1"/>
          </p:cNvSpPr>
          <p:nvPr/>
        </p:nvSpPr>
        <p:spPr bwMode="auto">
          <a:xfrm>
            <a:off x="1828800" y="3352800"/>
            <a:ext cx="6248400" cy="26670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5605" name="Oval 7"/>
          <p:cNvSpPr>
            <a:spLocks noChangeArrowheads="1"/>
          </p:cNvSpPr>
          <p:nvPr/>
        </p:nvSpPr>
        <p:spPr bwMode="auto">
          <a:xfrm>
            <a:off x="1981200" y="3505200"/>
            <a:ext cx="5943600" cy="2438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5606" name="Line 8"/>
          <p:cNvSpPr>
            <a:spLocks noChangeShapeType="1"/>
          </p:cNvSpPr>
          <p:nvPr/>
        </p:nvSpPr>
        <p:spPr bwMode="auto">
          <a:xfrm flipV="1">
            <a:off x="2590800" y="3581400"/>
            <a:ext cx="1295400" cy="1905000"/>
          </a:xfrm>
          <a:prstGeom prst="line">
            <a:avLst/>
          </a:prstGeom>
          <a:noFill/>
          <a:ln w="9525">
            <a:solidFill>
              <a:schemeClr val="tx1"/>
            </a:solidFill>
            <a:round/>
            <a:headEnd/>
            <a:tailEnd/>
          </a:ln>
        </p:spPr>
        <p:txBody>
          <a:bodyPr wrap="none"/>
          <a:lstStyle/>
          <a:p>
            <a:endParaRPr lang="es-ES"/>
          </a:p>
        </p:txBody>
      </p:sp>
      <p:sp>
        <p:nvSpPr>
          <p:cNvPr id="25607" name="Line 9"/>
          <p:cNvSpPr>
            <a:spLocks noChangeShapeType="1"/>
          </p:cNvSpPr>
          <p:nvPr/>
        </p:nvSpPr>
        <p:spPr bwMode="auto">
          <a:xfrm flipV="1">
            <a:off x="3276600" y="3505200"/>
            <a:ext cx="1524000" cy="2209800"/>
          </a:xfrm>
          <a:prstGeom prst="line">
            <a:avLst/>
          </a:prstGeom>
          <a:noFill/>
          <a:ln w="9525">
            <a:solidFill>
              <a:schemeClr val="tx1"/>
            </a:solidFill>
            <a:round/>
            <a:headEnd/>
            <a:tailEnd/>
          </a:ln>
        </p:spPr>
        <p:txBody>
          <a:bodyPr wrap="none"/>
          <a:lstStyle/>
          <a:p>
            <a:endParaRPr lang="es-ES"/>
          </a:p>
        </p:txBody>
      </p:sp>
      <p:sp>
        <p:nvSpPr>
          <p:cNvPr id="25608" name="Line 10"/>
          <p:cNvSpPr>
            <a:spLocks noChangeShapeType="1"/>
          </p:cNvSpPr>
          <p:nvPr/>
        </p:nvSpPr>
        <p:spPr bwMode="auto">
          <a:xfrm flipV="1">
            <a:off x="4191000" y="3505200"/>
            <a:ext cx="1524000" cy="2362200"/>
          </a:xfrm>
          <a:prstGeom prst="line">
            <a:avLst/>
          </a:prstGeom>
          <a:noFill/>
          <a:ln w="9525">
            <a:solidFill>
              <a:schemeClr val="tx1"/>
            </a:solidFill>
            <a:round/>
            <a:headEnd/>
            <a:tailEnd/>
          </a:ln>
        </p:spPr>
        <p:txBody>
          <a:bodyPr wrap="none"/>
          <a:lstStyle/>
          <a:p>
            <a:endParaRPr lang="es-ES"/>
          </a:p>
        </p:txBody>
      </p:sp>
      <p:sp>
        <p:nvSpPr>
          <p:cNvPr id="25609" name="Line 11"/>
          <p:cNvSpPr>
            <a:spLocks noChangeShapeType="1"/>
          </p:cNvSpPr>
          <p:nvPr/>
        </p:nvSpPr>
        <p:spPr bwMode="auto">
          <a:xfrm flipV="1">
            <a:off x="5029200" y="3657600"/>
            <a:ext cx="1447800" cy="2286000"/>
          </a:xfrm>
          <a:prstGeom prst="line">
            <a:avLst/>
          </a:prstGeom>
          <a:noFill/>
          <a:ln w="9525">
            <a:solidFill>
              <a:schemeClr val="tx1"/>
            </a:solidFill>
            <a:round/>
            <a:headEnd/>
            <a:tailEnd/>
          </a:ln>
        </p:spPr>
        <p:txBody>
          <a:bodyPr wrap="none"/>
          <a:lstStyle/>
          <a:p>
            <a:endParaRPr lang="es-ES"/>
          </a:p>
        </p:txBody>
      </p:sp>
      <p:sp>
        <p:nvSpPr>
          <p:cNvPr id="25610" name="Line 12"/>
          <p:cNvSpPr>
            <a:spLocks noChangeShapeType="1"/>
          </p:cNvSpPr>
          <p:nvPr/>
        </p:nvSpPr>
        <p:spPr bwMode="auto">
          <a:xfrm flipV="1">
            <a:off x="6096000" y="3962400"/>
            <a:ext cx="1066800" cy="1905000"/>
          </a:xfrm>
          <a:prstGeom prst="line">
            <a:avLst/>
          </a:prstGeom>
          <a:noFill/>
          <a:ln w="9525">
            <a:solidFill>
              <a:schemeClr val="tx1"/>
            </a:solidFill>
            <a:round/>
            <a:headEnd/>
            <a:tailEnd/>
          </a:ln>
        </p:spPr>
        <p:txBody>
          <a:bodyPr wrap="none"/>
          <a:lstStyle/>
          <a:p>
            <a:endParaRPr lang="es-ES"/>
          </a:p>
        </p:txBody>
      </p:sp>
      <p:sp>
        <p:nvSpPr>
          <p:cNvPr id="25611" name="Text Box 13"/>
          <p:cNvSpPr txBox="1">
            <a:spLocks noChangeArrowheads="1"/>
          </p:cNvSpPr>
          <p:nvPr/>
        </p:nvSpPr>
        <p:spPr bwMode="auto">
          <a:xfrm>
            <a:off x="609600" y="3810000"/>
            <a:ext cx="1371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Matriz</a:t>
            </a:r>
            <a:endParaRPr kumimoji="0" lang="es-ES">
              <a:latin typeface="Arial Black" pitchFamily="34" charset="0"/>
            </a:endParaRPr>
          </a:p>
        </p:txBody>
      </p:sp>
      <p:sp>
        <p:nvSpPr>
          <p:cNvPr id="25612" name="Line 14"/>
          <p:cNvSpPr>
            <a:spLocks noChangeShapeType="1"/>
          </p:cNvSpPr>
          <p:nvPr/>
        </p:nvSpPr>
        <p:spPr bwMode="auto">
          <a:xfrm>
            <a:off x="1828800" y="4114800"/>
            <a:ext cx="914400" cy="381000"/>
          </a:xfrm>
          <a:prstGeom prst="line">
            <a:avLst/>
          </a:prstGeom>
          <a:noFill/>
          <a:ln w="9525">
            <a:solidFill>
              <a:schemeClr val="tx1"/>
            </a:solidFill>
            <a:round/>
            <a:headEnd/>
            <a:tailEnd type="triangle" w="med" len="med"/>
          </a:ln>
        </p:spPr>
        <p:txBody>
          <a:bodyPr wrap="none"/>
          <a:lstStyle/>
          <a:p>
            <a:endParaRPr lang="es-ES"/>
          </a:p>
        </p:txBody>
      </p:sp>
      <p:sp>
        <p:nvSpPr>
          <p:cNvPr id="25613" name="Text Box 15"/>
          <p:cNvSpPr txBox="1">
            <a:spLocks noChangeArrowheads="1"/>
          </p:cNvSpPr>
          <p:nvPr/>
        </p:nvSpPr>
        <p:spPr bwMode="auto">
          <a:xfrm>
            <a:off x="533400" y="5715000"/>
            <a:ext cx="1219200" cy="457200"/>
          </a:xfrm>
          <a:prstGeom prst="rect">
            <a:avLst/>
          </a:prstGeom>
          <a:noFill/>
          <a:ln w="9525">
            <a:noFill/>
            <a:miter lim="800000"/>
            <a:headEnd/>
            <a:tailEnd/>
          </a:ln>
        </p:spPr>
        <p:txBody>
          <a:bodyPr>
            <a:spAutoFit/>
          </a:bodyPr>
          <a:lstStyle/>
          <a:p>
            <a:pPr>
              <a:spcBef>
                <a:spcPct val="50000"/>
              </a:spcBef>
            </a:pPr>
            <a:r>
              <a:rPr kumimoji="0" lang="es-MX"/>
              <a:t>enzimas</a:t>
            </a:r>
            <a:endParaRPr kumimoji="0" lang="es-ES"/>
          </a:p>
        </p:txBody>
      </p:sp>
      <p:sp>
        <p:nvSpPr>
          <p:cNvPr id="25614" name="Text Box 16"/>
          <p:cNvSpPr txBox="1">
            <a:spLocks noChangeArrowheads="1"/>
          </p:cNvSpPr>
          <p:nvPr/>
        </p:nvSpPr>
        <p:spPr bwMode="auto">
          <a:xfrm>
            <a:off x="2590800" y="6019800"/>
            <a:ext cx="4800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Ácido cítrico</a:t>
            </a:r>
            <a:endParaRPr kumimoji="0" lang="es-ES">
              <a:latin typeface="Arial Black" pitchFamily="34" charset="0"/>
            </a:endParaRPr>
          </a:p>
        </p:txBody>
      </p:sp>
      <p:sp>
        <p:nvSpPr>
          <p:cNvPr id="25615" name="Line 17"/>
          <p:cNvSpPr>
            <a:spLocks noChangeShapeType="1"/>
          </p:cNvSpPr>
          <p:nvPr/>
        </p:nvSpPr>
        <p:spPr bwMode="auto">
          <a:xfrm>
            <a:off x="1676400" y="6019800"/>
            <a:ext cx="914400" cy="228600"/>
          </a:xfrm>
          <a:prstGeom prst="line">
            <a:avLst/>
          </a:prstGeom>
          <a:noFill/>
          <a:ln w="9525">
            <a:solidFill>
              <a:schemeClr val="tx1"/>
            </a:solidFill>
            <a:round/>
            <a:headEnd/>
            <a:tailEnd type="triangle" w="med" len="med"/>
          </a:ln>
        </p:spPr>
        <p:txBody>
          <a:bodyPr wrap="none"/>
          <a:lstStyle/>
          <a:p>
            <a:endParaRPr lang="es-ES"/>
          </a:p>
        </p:txBody>
      </p:sp>
      <p:sp>
        <p:nvSpPr>
          <p:cNvPr id="25616" name="Line 18"/>
          <p:cNvSpPr>
            <a:spLocks noChangeShapeType="1"/>
          </p:cNvSpPr>
          <p:nvPr/>
        </p:nvSpPr>
        <p:spPr bwMode="auto">
          <a:xfrm>
            <a:off x="990600" y="4419600"/>
            <a:ext cx="0" cy="9906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eaLnBrk="1" hangingPunct="1"/>
            <a:r>
              <a:rPr lang="es-MX" smtClean="0"/>
              <a:t>mitocondrias</a:t>
            </a:r>
            <a:endParaRPr lang="es-ES" smtClean="0"/>
          </a:p>
        </p:txBody>
      </p:sp>
      <p:sp>
        <p:nvSpPr>
          <p:cNvPr id="26627" name="Rectangle 1027"/>
          <p:cNvSpPr>
            <a:spLocks noGrp="1" noChangeArrowheads="1"/>
          </p:cNvSpPr>
          <p:nvPr>
            <p:ph type="body" sz="half" idx="1"/>
          </p:nvPr>
        </p:nvSpPr>
        <p:spPr/>
        <p:txBody>
          <a:bodyPr/>
          <a:lstStyle/>
          <a:p>
            <a:pPr eaLnBrk="1" hangingPunct="1">
              <a:lnSpc>
                <a:spcPct val="90000"/>
              </a:lnSpc>
              <a:buFont typeface="Wingdings" pitchFamily="2" charset="2"/>
              <a:buNone/>
            </a:pPr>
            <a:r>
              <a:rPr lang="es-MX" sz="2800" smtClean="0"/>
              <a:t>Los pliegues internos contienen las enzimas del sistema de transporte electrones que participan en la transformación de la energía potencial de los alimentos en energía biológicamente útil. </a:t>
            </a:r>
          </a:p>
          <a:p>
            <a:pPr eaLnBrk="1" hangingPunct="1">
              <a:lnSpc>
                <a:spcPct val="90000"/>
              </a:lnSpc>
            </a:pPr>
            <a:endParaRPr lang="es-ES" sz="2800" smtClean="0"/>
          </a:p>
        </p:txBody>
      </p:sp>
      <p:sp>
        <p:nvSpPr>
          <p:cNvPr id="26628" name="Oval 1029"/>
          <p:cNvSpPr>
            <a:spLocks noChangeArrowheads="1"/>
          </p:cNvSpPr>
          <p:nvPr/>
        </p:nvSpPr>
        <p:spPr bwMode="auto">
          <a:xfrm>
            <a:off x="4343400" y="3200400"/>
            <a:ext cx="4800600" cy="22860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6629" name="Oval 1030"/>
          <p:cNvSpPr>
            <a:spLocks noChangeArrowheads="1"/>
          </p:cNvSpPr>
          <p:nvPr/>
        </p:nvSpPr>
        <p:spPr bwMode="auto">
          <a:xfrm>
            <a:off x="4495800" y="3352800"/>
            <a:ext cx="4419600" cy="19812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26630" name="Line 1031"/>
          <p:cNvSpPr>
            <a:spLocks noChangeShapeType="1"/>
          </p:cNvSpPr>
          <p:nvPr/>
        </p:nvSpPr>
        <p:spPr bwMode="auto">
          <a:xfrm flipV="1">
            <a:off x="4953000" y="3429000"/>
            <a:ext cx="838200" cy="1524000"/>
          </a:xfrm>
          <a:prstGeom prst="line">
            <a:avLst/>
          </a:prstGeom>
          <a:noFill/>
          <a:ln w="9525">
            <a:solidFill>
              <a:schemeClr val="tx1"/>
            </a:solidFill>
            <a:round/>
            <a:headEnd/>
            <a:tailEnd/>
          </a:ln>
        </p:spPr>
        <p:txBody>
          <a:bodyPr wrap="none"/>
          <a:lstStyle/>
          <a:p>
            <a:endParaRPr lang="es-ES"/>
          </a:p>
        </p:txBody>
      </p:sp>
      <p:sp>
        <p:nvSpPr>
          <p:cNvPr id="26631" name="Line 1032"/>
          <p:cNvSpPr>
            <a:spLocks noChangeShapeType="1"/>
          </p:cNvSpPr>
          <p:nvPr/>
        </p:nvSpPr>
        <p:spPr bwMode="auto">
          <a:xfrm flipV="1">
            <a:off x="5562600" y="3352800"/>
            <a:ext cx="1066800" cy="1828800"/>
          </a:xfrm>
          <a:prstGeom prst="line">
            <a:avLst/>
          </a:prstGeom>
          <a:noFill/>
          <a:ln w="9525">
            <a:solidFill>
              <a:schemeClr val="tx1"/>
            </a:solidFill>
            <a:round/>
            <a:headEnd/>
            <a:tailEnd/>
          </a:ln>
        </p:spPr>
        <p:txBody>
          <a:bodyPr wrap="none"/>
          <a:lstStyle/>
          <a:p>
            <a:endParaRPr lang="es-ES"/>
          </a:p>
        </p:txBody>
      </p:sp>
      <p:sp>
        <p:nvSpPr>
          <p:cNvPr id="26632" name="Line 1033"/>
          <p:cNvSpPr>
            <a:spLocks noChangeShapeType="1"/>
          </p:cNvSpPr>
          <p:nvPr/>
        </p:nvSpPr>
        <p:spPr bwMode="auto">
          <a:xfrm flipV="1">
            <a:off x="6324600" y="3352800"/>
            <a:ext cx="1066800" cy="1981200"/>
          </a:xfrm>
          <a:prstGeom prst="line">
            <a:avLst/>
          </a:prstGeom>
          <a:noFill/>
          <a:ln w="9525">
            <a:solidFill>
              <a:schemeClr val="tx1"/>
            </a:solidFill>
            <a:round/>
            <a:headEnd/>
            <a:tailEnd/>
          </a:ln>
        </p:spPr>
        <p:txBody>
          <a:bodyPr wrap="none"/>
          <a:lstStyle/>
          <a:p>
            <a:endParaRPr lang="es-ES"/>
          </a:p>
        </p:txBody>
      </p:sp>
      <p:sp>
        <p:nvSpPr>
          <p:cNvPr id="26633" name="Line 1034"/>
          <p:cNvSpPr>
            <a:spLocks noChangeShapeType="1"/>
          </p:cNvSpPr>
          <p:nvPr/>
        </p:nvSpPr>
        <p:spPr bwMode="auto">
          <a:xfrm flipV="1">
            <a:off x="7086600" y="3581400"/>
            <a:ext cx="990600" cy="1752600"/>
          </a:xfrm>
          <a:prstGeom prst="line">
            <a:avLst/>
          </a:prstGeom>
          <a:noFill/>
          <a:ln w="9525">
            <a:solidFill>
              <a:schemeClr val="tx1"/>
            </a:solidFill>
            <a:round/>
            <a:headEnd/>
            <a:tailEnd/>
          </a:ln>
        </p:spPr>
        <p:txBody>
          <a:bodyPr wrap="none"/>
          <a:lstStyle/>
          <a:p>
            <a:endParaRPr lang="es-ES"/>
          </a:p>
        </p:txBody>
      </p:sp>
      <p:sp>
        <p:nvSpPr>
          <p:cNvPr id="26634" name="Line 1035"/>
          <p:cNvSpPr>
            <a:spLocks noChangeShapeType="1"/>
          </p:cNvSpPr>
          <p:nvPr/>
        </p:nvSpPr>
        <p:spPr bwMode="auto">
          <a:xfrm flipV="1">
            <a:off x="7924800" y="3886200"/>
            <a:ext cx="762000" cy="1295400"/>
          </a:xfrm>
          <a:prstGeom prst="line">
            <a:avLst/>
          </a:prstGeom>
          <a:noFill/>
          <a:ln w="9525">
            <a:solidFill>
              <a:schemeClr val="tx1"/>
            </a:solidFill>
            <a:round/>
            <a:headEnd/>
            <a:tailEnd/>
          </a:ln>
        </p:spPr>
        <p:txBody>
          <a:bodyPr wrap="none"/>
          <a:lstStyle/>
          <a:p>
            <a:endParaRPr lang="es-ES"/>
          </a:p>
        </p:txBody>
      </p:sp>
      <p:sp>
        <p:nvSpPr>
          <p:cNvPr id="26635" name="Text Box 1036"/>
          <p:cNvSpPr txBox="1">
            <a:spLocks noChangeArrowheads="1"/>
          </p:cNvSpPr>
          <p:nvPr/>
        </p:nvSpPr>
        <p:spPr bwMode="auto">
          <a:xfrm>
            <a:off x="5181600" y="2438400"/>
            <a:ext cx="1371600" cy="457200"/>
          </a:xfrm>
          <a:prstGeom prst="rect">
            <a:avLst/>
          </a:prstGeom>
          <a:noFill/>
          <a:ln w="9525">
            <a:noFill/>
            <a:miter lim="800000"/>
            <a:headEnd/>
            <a:tailEnd/>
          </a:ln>
        </p:spPr>
        <p:txBody>
          <a:bodyPr>
            <a:spAutoFit/>
          </a:bodyPr>
          <a:lstStyle/>
          <a:p>
            <a:pPr>
              <a:spcBef>
                <a:spcPct val="50000"/>
              </a:spcBef>
            </a:pPr>
            <a:r>
              <a:rPr kumimoji="0" lang="es-MX"/>
              <a:t>enzimas</a:t>
            </a:r>
            <a:endParaRPr kumimoji="0" lang="es-ES"/>
          </a:p>
        </p:txBody>
      </p:sp>
      <p:sp>
        <p:nvSpPr>
          <p:cNvPr id="26636" name="Text Box 1037"/>
          <p:cNvSpPr txBox="1">
            <a:spLocks noChangeArrowheads="1"/>
          </p:cNvSpPr>
          <p:nvPr/>
        </p:nvSpPr>
        <p:spPr bwMode="auto">
          <a:xfrm>
            <a:off x="7086600" y="2438400"/>
            <a:ext cx="12192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ATP</a:t>
            </a:r>
            <a:endParaRPr kumimoji="0" lang="es-ES">
              <a:latin typeface="Arial Black" pitchFamily="34" charset="0"/>
            </a:endParaRPr>
          </a:p>
        </p:txBody>
      </p:sp>
      <p:sp>
        <p:nvSpPr>
          <p:cNvPr id="26637" name="Line 1038"/>
          <p:cNvSpPr>
            <a:spLocks noChangeShapeType="1"/>
          </p:cNvSpPr>
          <p:nvPr/>
        </p:nvSpPr>
        <p:spPr bwMode="auto">
          <a:xfrm>
            <a:off x="6477000" y="2743200"/>
            <a:ext cx="457200" cy="0"/>
          </a:xfrm>
          <a:prstGeom prst="line">
            <a:avLst/>
          </a:prstGeom>
          <a:noFill/>
          <a:ln w="9525">
            <a:solidFill>
              <a:schemeClr val="tx1"/>
            </a:solidFill>
            <a:round/>
            <a:headEnd/>
            <a:tailEnd type="triangle" w="med" len="med"/>
          </a:ln>
        </p:spPr>
        <p:txBody>
          <a:bodyPr wrap="none"/>
          <a:lstStyle/>
          <a:p>
            <a:endParaRPr lang="es-ES"/>
          </a:p>
        </p:txBody>
      </p:sp>
      <p:sp>
        <p:nvSpPr>
          <p:cNvPr id="26638" name="Line 1039"/>
          <p:cNvSpPr>
            <a:spLocks noChangeShapeType="1"/>
          </p:cNvSpPr>
          <p:nvPr/>
        </p:nvSpPr>
        <p:spPr bwMode="auto">
          <a:xfrm>
            <a:off x="5791200" y="2819400"/>
            <a:ext cx="0" cy="6096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7"/>
          <p:cNvSpPr>
            <a:spLocks noGrp="1" noChangeArrowheads="1"/>
          </p:cNvSpPr>
          <p:nvPr>
            <p:ph type="body" sz="half" idx="1"/>
          </p:nvPr>
        </p:nvSpPr>
        <p:spPr/>
        <p:txBody>
          <a:bodyPr/>
          <a:lstStyle/>
          <a:p>
            <a:pPr eaLnBrk="1" hangingPunct="1">
              <a:buFont typeface="Wingdings" pitchFamily="2" charset="2"/>
              <a:buNone/>
            </a:pPr>
            <a:r>
              <a:rPr lang="es-MX" sz="2400" smtClean="0"/>
              <a:t>     </a:t>
            </a:r>
            <a:r>
              <a:rPr lang="es-MX" sz="2800" smtClean="0"/>
              <a:t>Metabolizan los carbohidratos y los ácidos grasos a bióxido de carbono y agua, utilizando oxígeno y liberando compuestos de fosfato ricos en energía.</a:t>
            </a:r>
            <a:endParaRPr lang="es-ES" sz="2800" smtClean="0"/>
          </a:p>
        </p:txBody>
      </p:sp>
      <p:sp>
        <p:nvSpPr>
          <p:cNvPr id="27651" name="Text Box 1029"/>
          <p:cNvSpPr txBox="1">
            <a:spLocks noChangeArrowheads="1"/>
          </p:cNvSpPr>
          <p:nvPr/>
        </p:nvSpPr>
        <p:spPr bwMode="auto">
          <a:xfrm>
            <a:off x="5257800" y="1828800"/>
            <a:ext cx="3429000" cy="822325"/>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Carbohidratos y ácidos grasos</a:t>
            </a:r>
            <a:endParaRPr kumimoji="0" lang="es-ES">
              <a:latin typeface="Arial Black" pitchFamily="34" charset="0"/>
            </a:endParaRPr>
          </a:p>
        </p:txBody>
      </p:sp>
      <p:sp>
        <p:nvSpPr>
          <p:cNvPr id="27652" name="Line 1030"/>
          <p:cNvSpPr>
            <a:spLocks noChangeShapeType="1"/>
          </p:cNvSpPr>
          <p:nvPr/>
        </p:nvSpPr>
        <p:spPr bwMode="auto">
          <a:xfrm>
            <a:off x="7010400" y="2743200"/>
            <a:ext cx="0" cy="990600"/>
          </a:xfrm>
          <a:prstGeom prst="line">
            <a:avLst/>
          </a:prstGeom>
          <a:noFill/>
          <a:ln w="9525">
            <a:solidFill>
              <a:schemeClr val="tx1"/>
            </a:solidFill>
            <a:round/>
            <a:headEnd/>
            <a:tailEnd type="triangle" w="med" len="med"/>
          </a:ln>
        </p:spPr>
        <p:txBody>
          <a:bodyPr wrap="none"/>
          <a:lstStyle/>
          <a:p>
            <a:endParaRPr lang="es-ES"/>
          </a:p>
        </p:txBody>
      </p:sp>
      <p:sp>
        <p:nvSpPr>
          <p:cNvPr id="27653" name="Text Box 1031"/>
          <p:cNvSpPr txBox="1">
            <a:spLocks noChangeArrowheads="1"/>
          </p:cNvSpPr>
          <p:nvPr/>
        </p:nvSpPr>
        <p:spPr bwMode="auto">
          <a:xfrm>
            <a:off x="5715000" y="4038600"/>
            <a:ext cx="10668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CO2</a:t>
            </a:r>
            <a:endParaRPr kumimoji="0" lang="es-ES">
              <a:latin typeface="Arial Black" pitchFamily="34" charset="0"/>
            </a:endParaRPr>
          </a:p>
        </p:txBody>
      </p:sp>
      <p:sp>
        <p:nvSpPr>
          <p:cNvPr id="27654" name="Text Box 1032"/>
          <p:cNvSpPr txBox="1">
            <a:spLocks noChangeArrowheads="1"/>
          </p:cNvSpPr>
          <p:nvPr/>
        </p:nvSpPr>
        <p:spPr bwMode="auto">
          <a:xfrm>
            <a:off x="7239000" y="2819400"/>
            <a:ext cx="6858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O2</a:t>
            </a:r>
            <a:endParaRPr kumimoji="0" lang="es-ES">
              <a:latin typeface="Arial Black" pitchFamily="34" charset="0"/>
            </a:endParaRPr>
          </a:p>
        </p:txBody>
      </p:sp>
      <p:sp>
        <p:nvSpPr>
          <p:cNvPr id="27655" name="Text Box 1033"/>
          <p:cNvSpPr txBox="1">
            <a:spLocks noChangeArrowheads="1"/>
          </p:cNvSpPr>
          <p:nvPr/>
        </p:nvSpPr>
        <p:spPr bwMode="auto">
          <a:xfrm>
            <a:off x="7391400" y="3886200"/>
            <a:ext cx="11430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Agua</a:t>
            </a:r>
            <a:endParaRPr kumimoji="0" lang="es-ES">
              <a:latin typeface="Arial Black" pitchFamily="34" charset="0"/>
            </a:endParaRPr>
          </a:p>
        </p:txBody>
      </p:sp>
      <p:sp>
        <p:nvSpPr>
          <p:cNvPr id="27656" name="Rectangle 1034"/>
          <p:cNvSpPr>
            <a:spLocks noChangeArrowheads="1"/>
          </p:cNvSpPr>
          <p:nvPr/>
        </p:nvSpPr>
        <p:spPr bwMode="auto">
          <a:xfrm>
            <a:off x="6019800" y="4724400"/>
            <a:ext cx="1981200" cy="685800"/>
          </a:xfrm>
          <a:prstGeom prst="rect">
            <a:avLst/>
          </a:prstGeom>
          <a:solidFill>
            <a:schemeClr val="accent2"/>
          </a:solidFill>
          <a:ln w="9525">
            <a:solidFill>
              <a:schemeClr val="tx2"/>
            </a:solidFill>
            <a:miter lim="800000"/>
            <a:headEnd/>
            <a:tailEnd/>
          </a:ln>
        </p:spPr>
        <p:txBody>
          <a:bodyPr wrap="none" anchor="ctr"/>
          <a:lstStyle/>
          <a:p>
            <a:pPr algn="ctr"/>
            <a:r>
              <a:rPr kumimoji="0" lang="es-MX">
                <a:latin typeface="Arial Black" pitchFamily="34" charset="0"/>
              </a:rPr>
              <a:t>fosfatos</a:t>
            </a:r>
            <a:endParaRPr kumimoji="0" lang="es-ES">
              <a:latin typeface="Arial Black" pitchFamily="34" charset="0"/>
            </a:endParaRPr>
          </a:p>
        </p:txBody>
      </p:sp>
      <p:sp>
        <p:nvSpPr>
          <p:cNvPr id="27657" name="Line 1035"/>
          <p:cNvSpPr>
            <a:spLocks noChangeShapeType="1"/>
          </p:cNvSpPr>
          <p:nvPr/>
        </p:nvSpPr>
        <p:spPr bwMode="auto">
          <a:xfrm>
            <a:off x="7086600" y="3657600"/>
            <a:ext cx="533400" cy="304800"/>
          </a:xfrm>
          <a:prstGeom prst="line">
            <a:avLst/>
          </a:prstGeom>
          <a:noFill/>
          <a:ln w="9525">
            <a:solidFill>
              <a:schemeClr val="tx1"/>
            </a:solidFill>
            <a:round/>
            <a:headEnd/>
            <a:tailEnd type="triangle" w="med" len="med"/>
          </a:ln>
        </p:spPr>
        <p:txBody>
          <a:bodyPr wrap="none"/>
          <a:lstStyle/>
          <a:p>
            <a:endParaRPr lang="es-ES"/>
          </a:p>
        </p:txBody>
      </p:sp>
      <p:sp>
        <p:nvSpPr>
          <p:cNvPr id="27658" name="Line 1036"/>
          <p:cNvSpPr>
            <a:spLocks noChangeShapeType="1"/>
          </p:cNvSpPr>
          <p:nvPr/>
        </p:nvSpPr>
        <p:spPr bwMode="auto">
          <a:xfrm flipH="1">
            <a:off x="6400800" y="3657600"/>
            <a:ext cx="457200" cy="304800"/>
          </a:xfrm>
          <a:prstGeom prst="line">
            <a:avLst/>
          </a:prstGeom>
          <a:noFill/>
          <a:ln w="9525">
            <a:solidFill>
              <a:schemeClr val="tx1"/>
            </a:solidFill>
            <a:round/>
            <a:headEnd/>
            <a:tailEnd type="triangle" w="med" len="med"/>
          </a:ln>
        </p:spPr>
        <p:txBody>
          <a:bodyPr wrap="none"/>
          <a:lstStyle/>
          <a:p>
            <a:endParaRPr lang="es-ES"/>
          </a:p>
        </p:txBody>
      </p:sp>
      <p:sp>
        <p:nvSpPr>
          <p:cNvPr id="27659" name="Line 1037"/>
          <p:cNvSpPr>
            <a:spLocks noChangeShapeType="1"/>
          </p:cNvSpPr>
          <p:nvPr/>
        </p:nvSpPr>
        <p:spPr bwMode="auto">
          <a:xfrm>
            <a:off x="7010400" y="3886200"/>
            <a:ext cx="0" cy="6096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2743200"/>
            <a:ext cx="7772400" cy="1143000"/>
          </a:xfrm>
        </p:spPr>
        <p:txBody>
          <a:bodyPr/>
          <a:lstStyle/>
          <a:p>
            <a:pPr eaLnBrk="1" hangingPunct="1"/>
            <a:r>
              <a:rPr lang="es-MX" smtClean="0"/>
              <a:t>Su función es la liberación de energía.  Es la central eléctrica de la célula.</a:t>
            </a:r>
            <a:endParaRPr lang="es-E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838200" y="0"/>
            <a:ext cx="7772400" cy="1143000"/>
          </a:xfrm>
        </p:spPr>
        <p:txBody>
          <a:bodyPr/>
          <a:lstStyle/>
          <a:p>
            <a:pPr eaLnBrk="1" hangingPunct="1"/>
            <a:r>
              <a:rPr lang="es-MX" smtClean="0"/>
              <a:t>Resumen- Mitocondrias</a:t>
            </a:r>
            <a:endParaRPr lang="es-ES" smtClean="0"/>
          </a:p>
        </p:txBody>
      </p:sp>
      <p:sp>
        <p:nvSpPr>
          <p:cNvPr id="29699" name="Rectangle 1027"/>
          <p:cNvSpPr>
            <a:spLocks noGrp="1" noChangeArrowheads="1"/>
          </p:cNvSpPr>
          <p:nvPr>
            <p:ph type="body" idx="1"/>
          </p:nvPr>
        </p:nvSpPr>
        <p:spPr>
          <a:xfrm>
            <a:off x="0" y="1219200"/>
            <a:ext cx="8458200" cy="5638800"/>
          </a:xfrm>
        </p:spPr>
        <p:txBody>
          <a:bodyPr/>
          <a:lstStyle/>
          <a:p>
            <a:pPr eaLnBrk="1" hangingPunct="1"/>
            <a:r>
              <a:rPr lang="es-MX" smtClean="0"/>
              <a:t>Se mueven, cambian de tamaño, de forma,  se fusionan y  desdoblan. Los pliegues internos contienen las enzimas del sistema de transporte de electrones que participan en la transformación de la energía potencial de los alimentos en energía biológicamente útil.</a:t>
            </a:r>
          </a:p>
          <a:p>
            <a:pPr eaLnBrk="1" hangingPunct="1"/>
            <a:r>
              <a:rPr lang="es-MX" smtClean="0"/>
              <a:t>Carbohidratos, ácidos grasos y oxígeno </a:t>
            </a:r>
          </a:p>
          <a:p>
            <a:pPr eaLnBrk="1" hangingPunct="1">
              <a:buFont typeface="Wingdings" pitchFamily="2" charset="2"/>
              <a:buNone/>
            </a:pPr>
            <a:r>
              <a:rPr lang="es-MX" smtClean="0"/>
              <a:t>Bióxido de carbono, agua y compuestos de fosfato ricos en energía (ATP).</a:t>
            </a:r>
            <a:endParaRPr lang="es-ES" smtClean="0"/>
          </a:p>
        </p:txBody>
      </p:sp>
      <p:sp>
        <p:nvSpPr>
          <p:cNvPr id="29700" name="Line 1028"/>
          <p:cNvSpPr>
            <a:spLocks noChangeShapeType="1"/>
          </p:cNvSpPr>
          <p:nvPr/>
        </p:nvSpPr>
        <p:spPr bwMode="auto">
          <a:xfrm>
            <a:off x="6781800" y="4572000"/>
            <a:ext cx="1219200" cy="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2362200"/>
            <a:ext cx="7772400" cy="1143000"/>
          </a:xfrm>
        </p:spPr>
        <p:txBody>
          <a:bodyPr/>
          <a:lstStyle/>
          <a:p>
            <a:pPr eaLnBrk="1" hangingPunct="1"/>
            <a:r>
              <a:rPr lang="es-MX" smtClean="0">
                <a:latin typeface="Arial Black" pitchFamily="34" charset="0"/>
              </a:rPr>
              <a:t>COMPLEJO DE GOLGI</a:t>
            </a:r>
            <a:endParaRPr lang="es-ES" smtClean="0">
              <a:latin typeface="Arial Black"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pPr eaLnBrk="1" hangingPunct="1"/>
            <a:r>
              <a:rPr lang="es-MX" smtClean="0"/>
              <a:t>Complejo de golgi</a:t>
            </a:r>
            <a:endParaRPr lang="es-ES" smtClean="0"/>
          </a:p>
        </p:txBody>
      </p:sp>
      <p:sp>
        <p:nvSpPr>
          <p:cNvPr id="31747" name="Rectangle 1027"/>
          <p:cNvSpPr>
            <a:spLocks noGrp="1" noChangeArrowheads="1"/>
          </p:cNvSpPr>
          <p:nvPr>
            <p:ph type="body" idx="1"/>
          </p:nvPr>
        </p:nvSpPr>
        <p:spPr/>
        <p:txBody>
          <a:bodyPr/>
          <a:lstStyle/>
          <a:p>
            <a:pPr eaLnBrk="1" hangingPunct="1"/>
            <a:r>
              <a:rPr lang="es-MX" smtClean="0"/>
              <a:t>Consta de haces paralelos de membranas formando vesículas o vacuolas llenas de productos celulares. </a:t>
            </a:r>
          </a:p>
          <a:p>
            <a:pPr eaLnBrk="1" hangingPunct="1"/>
            <a:r>
              <a:rPr lang="es-MX" smtClean="0"/>
              <a:t>El aparato de golgi de las células vegetales secreta la celulosa.</a:t>
            </a:r>
            <a:endParaRPr lang="es-ES" smtClean="0"/>
          </a:p>
          <a:p>
            <a:pPr eaLnBrk="1" hangingPunct="1"/>
            <a:endParaRPr lang="es-E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MX" smtClean="0"/>
              <a:t>EL CICLO CELULAR</a:t>
            </a:r>
            <a:endParaRPr lang="es-ES" smtClean="0"/>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es-MX" smtClean="0"/>
              <a:t>Es la duplicación de todos los constituyentes de la célula, seguida de su división en dos células hijas.</a:t>
            </a:r>
          </a:p>
          <a:p>
            <a:pPr eaLnBrk="1" hangingPunct="1">
              <a:buFont typeface="Wingdings" pitchFamily="2" charset="2"/>
              <a:buNone/>
            </a:pPr>
            <a:r>
              <a:rPr lang="es-MX" smtClean="0"/>
              <a:t>Una célula nace cuando su célula parental se divide, sufre un ciclo de crecimiento y división y da origen a dos células hijas.</a:t>
            </a:r>
            <a:endParaRPr lang="es-E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s-MX" smtClean="0"/>
              <a:t>Complejo de golgi</a:t>
            </a:r>
            <a:endParaRPr lang="es-ES" smtClean="0"/>
          </a:p>
        </p:txBody>
      </p:sp>
      <p:sp>
        <p:nvSpPr>
          <p:cNvPr id="32771" name="Rectangle 3"/>
          <p:cNvSpPr>
            <a:spLocks noGrp="1" noChangeArrowheads="1"/>
          </p:cNvSpPr>
          <p:nvPr>
            <p:ph type="body" idx="1"/>
          </p:nvPr>
        </p:nvSpPr>
        <p:spPr>
          <a:xfrm>
            <a:off x="0" y="1981200"/>
            <a:ext cx="9144000" cy="4114800"/>
          </a:xfrm>
        </p:spPr>
        <p:txBody>
          <a:bodyPr/>
          <a:lstStyle/>
          <a:p>
            <a:pPr eaLnBrk="1" hangingPunct="1">
              <a:buFont typeface="Wingdings" pitchFamily="2" charset="2"/>
              <a:buNone/>
            </a:pPr>
            <a:r>
              <a:rPr lang="es-MX" smtClean="0"/>
              <a:t>Las proteínas producidas en las cisternas del retículo endoplasmático se desplazan al complejo de golgi en pequeños paquetes donde son encerradas en sacos formados con membranas del complejo, estos sacos se dirigen a la membrana plasmática que se fusiona con la membrana de la vesícula abriéndola y liberando su contenido al exterior de la célula.</a:t>
            </a:r>
            <a:endParaRPr lang="es-E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1143000" y="1905000"/>
            <a:ext cx="2133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Proteínas</a:t>
            </a:r>
            <a:endParaRPr kumimoji="0" lang="es-ES">
              <a:latin typeface="Arial Black" pitchFamily="34" charset="0"/>
            </a:endParaRPr>
          </a:p>
        </p:txBody>
      </p:sp>
      <p:sp>
        <p:nvSpPr>
          <p:cNvPr id="33795" name="Text Box 5"/>
          <p:cNvSpPr txBox="1">
            <a:spLocks noChangeArrowheads="1"/>
          </p:cNvSpPr>
          <p:nvPr/>
        </p:nvSpPr>
        <p:spPr bwMode="auto">
          <a:xfrm>
            <a:off x="2209800" y="2971800"/>
            <a:ext cx="35814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Complejo de golgi</a:t>
            </a:r>
            <a:endParaRPr kumimoji="0" lang="es-ES">
              <a:latin typeface="Arial Black" pitchFamily="34" charset="0"/>
            </a:endParaRPr>
          </a:p>
        </p:txBody>
      </p:sp>
      <p:sp>
        <p:nvSpPr>
          <p:cNvPr id="33796" name="Oval 7"/>
          <p:cNvSpPr>
            <a:spLocks noChangeArrowheads="1"/>
          </p:cNvSpPr>
          <p:nvPr/>
        </p:nvSpPr>
        <p:spPr bwMode="auto">
          <a:xfrm>
            <a:off x="6172200" y="3429000"/>
            <a:ext cx="1295400" cy="2133600"/>
          </a:xfrm>
          <a:prstGeom prst="ellipse">
            <a:avLst/>
          </a:prstGeom>
          <a:solidFill>
            <a:schemeClr val="hlink"/>
          </a:solidFill>
          <a:ln w="9525">
            <a:solidFill>
              <a:schemeClr val="bg1"/>
            </a:solidFill>
            <a:round/>
            <a:headEnd/>
            <a:tailEnd/>
          </a:ln>
        </p:spPr>
        <p:txBody>
          <a:bodyPr wrap="none" anchor="ctr"/>
          <a:lstStyle/>
          <a:p>
            <a:pPr algn="ctr"/>
            <a:r>
              <a:rPr kumimoji="0" lang="es-MX">
                <a:latin typeface="Arial Black" pitchFamily="34" charset="0"/>
              </a:rPr>
              <a:t>Sacos de proteínas</a:t>
            </a:r>
            <a:endParaRPr kumimoji="0" lang="es-ES">
              <a:latin typeface="Arial Black" pitchFamily="34" charset="0"/>
            </a:endParaRPr>
          </a:p>
        </p:txBody>
      </p:sp>
      <p:sp>
        <p:nvSpPr>
          <p:cNvPr id="33797" name="Line 8"/>
          <p:cNvSpPr>
            <a:spLocks noChangeShapeType="1"/>
          </p:cNvSpPr>
          <p:nvPr/>
        </p:nvSpPr>
        <p:spPr bwMode="auto">
          <a:xfrm>
            <a:off x="4800600" y="5410200"/>
            <a:ext cx="3581400" cy="304800"/>
          </a:xfrm>
          <a:prstGeom prst="line">
            <a:avLst/>
          </a:prstGeom>
          <a:noFill/>
          <a:ln w="9525">
            <a:solidFill>
              <a:schemeClr val="tx1"/>
            </a:solidFill>
            <a:round/>
            <a:headEnd/>
            <a:tailEnd/>
          </a:ln>
        </p:spPr>
        <p:txBody>
          <a:bodyPr wrap="none"/>
          <a:lstStyle/>
          <a:p>
            <a:endParaRPr lang="es-ES"/>
          </a:p>
        </p:txBody>
      </p:sp>
      <p:sp>
        <p:nvSpPr>
          <p:cNvPr id="33798" name="Text Box 9"/>
          <p:cNvSpPr txBox="1">
            <a:spLocks noChangeArrowheads="1"/>
          </p:cNvSpPr>
          <p:nvPr/>
        </p:nvSpPr>
        <p:spPr bwMode="auto">
          <a:xfrm>
            <a:off x="4267200" y="5791200"/>
            <a:ext cx="43434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Membrana plasmática</a:t>
            </a:r>
            <a:endParaRPr kumimoji="0" lang="es-ES">
              <a:latin typeface="Arial Black" pitchFamily="34" charset="0"/>
            </a:endParaRPr>
          </a:p>
        </p:txBody>
      </p:sp>
      <p:sp>
        <p:nvSpPr>
          <p:cNvPr id="33799" name="Line 10"/>
          <p:cNvSpPr>
            <a:spLocks noChangeShapeType="1"/>
          </p:cNvSpPr>
          <p:nvPr/>
        </p:nvSpPr>
        <p:spPr bwMode="auto">
          <a:xfrm flipH="1">
            <a:off x="6324600" y="5562600"/>
            <a:ext cx="457200" cy="228600"/>
          </a:xfrm>
          <a:prstGeom prst="line">
            <a:avLst/>
          </a:prstGeom>
          <a:noFill/>
          <a:ln w="9525">
            <a:solidFill>
              <a:schemeClr val="tx1"/>
            </a:solidFill>
            <a:round/>
            <a:headEnd/>
            <a:tailEnd type="triangle" w="med" len="med"/>
          </a:ln>
        </p:spPr>
        <p:txBody>
          <a:bodyPr wrap="none"/>
          <a:lstStyle/>
          <a:p>
            <a:endParaRPr lang="es-ES"/>
          </a:p>
        </p:txBody>
      </p:sp>
      <p:sp>
        <p:nvSpPr>
          <p:cNvPr id="33800" name="Line 11"/>
          <p:cNvSpPr>
            <a:spLocks noChangeShapeType="1"/>
          </p:cNvSpPr>
          <p:nvPr/>
        </p:nvSpPr>
        <p:spPr bwMode="auto">
          <a:xfrm>
            <a:off x="2590800" y="2286000"/>
            <a:ext cx="0" cy="533400"/>
          </a:xfrm>
          <a:prstGeom prst="line">
            <a:avLst/>
          </a:prstGeom>
          <a:noFill/>
          <a:ln w="9525">
            <a:solidFill>
              <a:schemeClr val="tx1"/>
            </a:solidFill>
            <a:round/>
            <a:headEnd/>
            <a:tailEnd type="triangle" w="med" len="med"/>
          </a:ln>
        </p:spPr>
        <p:txBody>
          <a:bodyPr wrap="none"/>
          <a:lstStyle/>
          <a:p>
            <a:endParaRPr lang="es-ES"/>
          </a:p>
        </p:txBody>
      </p:sp>
      <p:sp>
        <p:nvSpPr>
          <p:cNvPr id="33801" name="Line 12"/>
          <p:cNvSpPr>
            <a:spLocks noChangeShapeType="1"/>
          </p:cNvSpPr>
          <p:nvPr/>
        </p:nvSpPr>
        <p:spPr bwMode="auto">
          <a:xfrm>
            <a:off x="5105400" y="3505200"/>
            <a:ext cx="304800" cy="6096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s-MX" smtClean="0"/>
              <a:t>Resumen- Complejo de golgi</a:t>
            </a:r>
            <a:endParaRPr lang="es-ES" smtClean="0"/>
          </a:p>
        </p:txBody>
      </p:sp>
      <p:sp>
        <p:nvSpPr>
          <p:cNvPr id="34819" name="Rectangle 1027"/>
          <p:cNvSpPr>
            <a:spLocks noGrp="1" noChangeArrowheads="1"/>
          </p:cNvSpPr>
          <p:nvPr>
            <p:ph type="body" idx="1"/>
          </p:nvPr>
        </p:nvSpPr>
        <p:spPr/>
        <p:txBody>
          <a:bodyPr/>
          <a:lstStyle/>
          <a:p>
            <a:pPr eaLnBrk="1" hangingPunct="1"/>
            <a:r>
              <a:rPr lang="es-MX" smtClean="0"/>
              <a:t>Esta conectado con el retículo endoplasmático y con la membrana plasmática.</a:t>
            </a:r>
          </a:p>
          <a:p>
            <a:pPr eaLnBrk="1" hangingPunct="1"/>
            <a:r>
              <a:rPr lang="es-MX" smtClean="0"/>
              <a:t>Tiene la función de transporte y secreción de productos celulares </a:t>
            </a:r>
            <a:endParaRPr lang="es-E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2590800"/>
            <a:ext cx="7772400" cy="1143000"/>
          </a:xfrm>
        </p:spPr>
        <p:txBody>
          <a:bodyPr/>
          <a:lstStyle/>
          <a:p>
            <a:pPr eaLnBrk="1" hangingPunct="1"/>
            <a:r>
              <a:rPr lang="es-MX" smtClean="0">
                <a:latin typeface="Arial Black" pitchFamily="34" charset="0"/>
              </a:rPr>
              <a:t>CLOROPLASTOS</a:t>
            </a:r>
            <a:endParaRPr lang="es-ES" smtClean="0">
              <a:latin typeface="Arial Black"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MX" smtClean="0"/>
              <a:t>CLOROPLASTOS </a:t>
            </a:r>
            <a:endParaRPr lang="es-ES" smtClean="0"/>
          </a:p>
        </p:txBody>
      </p:sp>
      <p:sp>
        <p:nvSpPr>
          <p:cNvPr id="36867" name="Rectangle 3"/>
          <p:cNvSpPr>
            <a:spLocks noGrp="1" noChangeArrowheads="1"/>
          </p:cNvSpPr>
          <p:nvPr>
            <p:ph type="body" sz="half" idx="1"/>
          </p:nvPr>
        </p:nvSpPr>
        <p:spPr>
          <a:xfrm>
            <a:off x="1066800" y="2101850"/>
            <a:ext cx="4343400" cy="4114800"/>
          </a:xfrm>
        </p:spPr>
        <p:txBody>
          <a:bodyPr/>
          <a:lstStyle/>
          <a:p>
            <a:pPr eaLnBrk="1" hangingPunct="1"/>
            <a:r>
              <a:rPr lang="es-MX" sz="2400" smtClean="0"/>
              <a:t>Sintetizan y almacenan los productos alimenticios.</a:t>
            </a:r>
          </a:p>
          <a:p>
            <a:pPr eaLnBrk="1" hangingPunct="1"/>
            <a:r>
              <a:rPr lang="es-MX" sz="2400" smtClean="0"/>
              <a:t>Contienen el pigmento verde clorofila que le da el color     verde a los vegetales y que capta la luz solar.</a:t>
            </a:r>
          </a:p>
          <a:p>
            <a:pPr eaLnBrk="1" hangingPunct="1"/>
            <a:r>
              <a:rPr lang="es-MX" sz="2400" smtClean="0"/>
              <a:t>Tienen forma de disco de 5 micras de diámetro y una micra de espesor.</a:t>
            </a:r>
          </a:p>
          <a:p>
            <a:pPr eaLnBrk="1" hangingPunct="1">
              <a:buFont typeface="Wingdings" pitchFamily="2" charset="2"/>
              <a:buNone/>
            </a:pPr>
            <a:endParaRPr lang="es-ES" sz="2400" smtClean="0"/>
          </a:p>
        </p:txBody>
      </p:sp>
      <p:sp>
        <p:nvSpPr>
          <p:cNvPr id="36868" name="Text Box 5"/>
          <p:cNvSpPr txBox="1">
            <a:spLocks noChangeArrowheads="1"/>
          </p:cNvSpPr>
          <p:nvPr/>
        </p:nvSpPr>
        <p:spPr bwMode="auto">
          <a:xfrm>
            <a:off x="5715000" y="5638800"/>
            <a:ext cx="3124200" cy="457200"/>
          </a:xfrm>
          <a:prstGeom prst="rect">
            <a:avLst/>
          </a:prstGeom>
          <a:noFill/>
          <a:ln w="9525">
            <a:noFill/>
            <a:miter lim="800000"/>
            <a:headEnd/>
            <a:tailEnd/>
          </a:ln>
        </p:spPr>
        <p:txBody>
          <a:bodyPr>
            <a:spAutoFit/>
          </a:bodyPr>
          <a:lstStyle/>
          <a:p>
            <a:pPr>
              <a:spcBef>
                <a:spcPct val="50000"/>
              </a:spcBef>
            </a:pPr>
            <a:r>
              <a:rPr kumimoji="0" lang="es-MX"/>
              <a:t>CELULA VEGETAL</a:t>
            </a:r>
            <a:endParaRPr kumimoji="0" lang="es-ES"/>
          </a:p>
        </p:txBody>
      </p:sp>
      <p:sp>
        <p:nvSpPr>
          <p:cNvPr id="36869" name="Rectangle 6"/>
          <p:cNvSpPr>
            <a:spLocks noChangeArrowheads="1"/>
          </p:cNvSpPr>
          <p:nvPr/>
        </p:nvSpPr>
        <p:spPr bwMode="auto">
          <a:xfrm>
            <a:off x="5791200" y="2286000"/>
            <a:ext cx="2971800" cy="3352800"/>
          </a:xfrm>
          <a:prstGeom prst="rect">
            <a:avLst/>
          </a:prstGeom>
          <a:solidFill>
            <a:srgbClr val="FFFFFF"/>
          </a:solidFill>
          <a:ln w="9525">
            <a:solidFill>
              <a:schemeClr val="bg2"/>
            </a:solidFill>
            <a:miter lim="800000"/>
            <a:headEnd/>
            <a:tailEnd/>
          </a:ln>
        </p:spPr>
        <p:txBody>
          <a:bodyPr wrap="none" anchor="ctr"/>
          <a:lstStyle/>
          <a:p>
            <a:endParaRPr lang="es-ES"/>
          </a:p>
        </p:txBody>
      </p:sp>
      <p:sp>
        <p:nvSpPr>
          <p:cNvPr id="36870" name="Freeform 7"/>
          <p:cNvSpPr>
            <a:spLocks/>
          </p:cNvSpPr>
          <p:nvPr/>
        </p:nvSpPr>
        <p:spPr bwMode="auto">
          <a:xfrm>
            <a:off x="6400800" y="3262313"/>
            <a:ext cx="768350" cy="471487"/>
          </a:xfrm>
          <a:custGeom>
            <a:avLst/>
            <a:gdLst>
              <a:gd name="T0" fmla="*/ 0 w 484"/>
              <a:gd name="T1" fmla="*/ 471487 h 297"/>
              <a:gd name="T2" fmla="*/ 768350 w 484"/>
              <a:gd name="T3" fmla="*/ 0 h 297"/>
              <a:gd name="T4" fmla="*/ 0 60000 65536"/>
              <a:gd name="T5" fmla="*/ 0 60000 65536"/>
              <a:gd name="T6" fmla="*/ 0 w 484"/>
              <a:gd name="T7" fmla="*/ 0 h 297"/>
              <a:gd name="T8" fmla="*/ 484 w 484"/>
              <a:gd name="T9" fmla="*/ 297 h 297"/>
            </a:gdLst>
            <a:ahLst/>
            <a:cxnLst>
              <a:cxn ang="T4">
                <a:pos x="T0" y="T1"/>
              </a:cxn>
              <a:cxn ang="T5">
                <a:pos x="T2" y="T3"/>
              </a:cxn>
            </a:cxnLst>
            <a:rect l="T6" t="T7" r="T8" b="T9"/>
            <a:pathLst>
              <a:path w="484" h="297">
                <a:moveTo>
                  <a:pt x="0" y="297"/>
                </a:moveTo>
                <a:lnTo>
                  <a:pt x="484" y="0"/>
                </a:lnTo>
              </a:path>
            </a:pathLst>
          </a:custGeom>
          <a:noFill/>
          <a:ln w="9525">
            <a:solidFill>
              <a:schemeClr val="bg2"/>
            </a:solidFill>
            <a:round/>
            <a:headEnd/>
            <a:tailEnd/>
          </a:ln>
        </p:spPr>
        <p:txBody>
          <a:bodyPr wrap="none"/>
          <a:lstStyle/>
          <a:p>
            <a:endParaRPr lang="es-ES"/>
          </a:p>
        </p:txBody>
      </p:sp>
      <p:sp>
        <p:nvSpPr>
          <p:cNvPr id="36871" name="Oval 8"/>
          <p:cNvSpPr>
            <a:spLocks noChangeArrowheads="1"/>
          </p:cNvSpPr>
          <p:nvPr/>
        </p:nvSpPr>
        <p:spPr bwMode="auto">
          <a:xfrm>
            <a:off x="6248400" y="2743200"/>
            <a:ext cx="914400" cy="1676400"/>
          </a:xfrm>
          <a:prstGeom prst="ellipse">
            <a:avLst/>
          </a:prstGeom>
          <a:solidFill>
            <a:schemeClr val="accent1"/>
          </a:solidFill>
          <a:ln w="9525">
            <a:solidFill>
              <a:schemeClr val="tx1"/>
            </a:solidFill>
            <a:round/>
            <a:headEnd/>
            <a:tailEnd/>
          </a:ln>
        </p:spPr>
        <p:txBody>
          <a:bodyPr wrap="none" anchor="ctr"/>
          <a:lstStyle/>
          <a:p>
            <a:pPr algn="ctr"/>
            <a:r>
              <a:rPr kumimoji="0" lang="es-MX"/>
              <a:t>núcleo</a:t>
            </a:r>
            <a:endParaRPr kumimoji="0" lang="es-ES"/>
          </a:p>
        </p:txBody>
      </p:sp>
      <p:sp>
        <p:nvSpPr>
          <p:cNvPr id="36872" name="Oval 9"/>
          <p:cNvSpPr>
            <a:spLocks noChangeArrowheads="1"/>
          </p:cNvSpPr>
          <p:nvPr/>
        </p:nvSpPr>
        <p:spPr bwMode="auto">
          <a:xfrm>
            <a:off x="6248400" y="4953000"/>
            <a:ext cx="762000" cy="228600"/>
          </a:xfrm>
          <a:prstGeom prst="ellipse">
            <a:avLst/>
          </a:prstGeom>
          <a:solidFill>
            <a:schemeClr val="accent2"/>
          </a:solidFill>
          <a:ln w="9525">
            <a:solidFill>
              <a:schemeClr val="tx1"/>
            </a:solidFill>
            <a:round/>
            <a:headEnd/>
            <a:tailEnd/>
          </a:ln>
        </p:spPr>
        <p:txBody>
          <a:bodyPr wrap="none" anchor="ctr"/>
          <a:lstStyle/>
          <a:p>
            <a:endParaRPr lang="es-ES"/>
          </a:p>
        </p:txBody>
      </p:sp>
      <p:sp>
        <p:nvSpPr>
          <p:cNvPr id="36873" name="Oval 10"/>
          <p:cNvSpPr>
            <a:spLocks noChangeArrowheads="1"/>
          </p:cNvSpPr>
          <p:nvPr/>
        </p:nvSpPr>
        <p:spPr bwMode="auto">
          <a:xfrm>
            <a:off x="7696200" y="4495800"/>
            <a:ext cx="304800" cy="152400"/>
          </a:xfrm>
          <a:prstGeom prst="ellipse">
            <a:avLst/>
          </a:prstGeom>
          <a:solidFill>
            <a:schemeClr val="bg2"/>
          </a:solidFill>
          <a:ln w="9525">
            <a:solidFill>
              <a:schemeClr val="tx1"/>
            </a:solidFill>
            <a:round/>
            <a:headEnd/>
            <a:tailEnd/>
          </a:ln>
        </p:spPr>
        <p:txBody>
          <a:bodyPr wrap="none" anchor="ctr"/>
          <a:lstStyle/>
          <a:p>
            <a:endParaRPr lang="es-ES"/>
          </a:p>
        </p:txBody>
      </p:sp>
      <p:sp>
        <p:nvSpPr>
          <p:cNvPr id="36874" name="Oval 11"/>
          <p:cNvSpPr>
            <a:spLocks noChangeArrowheads="1"/>
          </p:cNvSpPr>
          <p:nvPr/>
        </p:nvSpPr>
        <p:spPr bwMode="auto">
          <a:xfrm>
            <a:off x="7696200" y="3733800"/>
            <a:ext cx="381000" cy="152400"/>
          </a:xfrm>
          <a:prstGeom prst="ellipse">
            <a:avLst/>
          </a:prstGeom>
          <a:solidFill>
            <a:schemeClr val="bg2"/>
          </a:solidFill>
          <a:ln w="9525">
            <a:solidFill>
              <a:schemeClr val="tx1"/>
            </a:solidFill>
            <a:round/>
            <a:headEnd/>
            <a:tailEnd/>
          </a:ln>
        </p:spPr>
        <p:txBody>
          <a:bodyPr wrap="none" anchor="ctr"/>
          <a:lstStyle/>
          <a:p>
            <a:endParaRPr lang="es-ES"/>
          </a:p>
        </p:txBody>
      </p:sp>
      <p:sp>
        <p:nvSpPr>
          <p:cNvPr id="36875" name="Oval 12"/>
          <p:cNvSpPr>
            <a:spLocks noChangeArrowheads="1"/>
          </p:cNvSpPr>
          <p:nvPr/>
        </p:nvSpPr>
        <p:spPr bwMode="auto">
          <a:xfrm>
            <a:off x="7772400" y="3048000"/>
            <a:ext cx="381000" cy="152400"/>
          </a:xfrm>
          <a:prstGeom prst="ellipse">
            <a:avLst/>
          </a:prstGeom>
          <a:solidFill>
            <a:schemeClr val="bg2"/>
          </a:solidFill>
          <a:ln w="9525">
            <a:solidFill>
              <a:schemeClr val="tx1"/>
            </a:solidFill>
            <a:round/>
            <a:headEnd/>
            <a:tailEnd/>
          </a:ln>
        </p:spPr>
        <p:txBody>
          <a:bodyPr wrap="none" anchor="ctr"/>
          <a:lstStyle/>
          <a:p>
            <a:endParaRPr lang="es-ES"/>
          </a:p>
        </p:txBody>
      </p:sp>
      <p:sp>
        <p:nvSpPr>
          <p:cNvPr id="36876" name="Oval 13"/>
          <p:cNvSpPr>
            <a:spLocks noChangeArrowheads="1"/>
          </p:cNvSpPr>
          <p:nvPr/>
        </p:nvSpPr>
        <p:spPr bwMode="auto">
          <a:xfrm>
            <a:off x="6096000" y="4495800"/>
            <a:ext cx="304800" cy="152400"/>
          </a:xfrm>
          <a:prstGeom prst="ellipse">
            <a:avLst/>
          </a:prstGeom>
          <a:solidFill>
            <a:schemeClr val="bg2"/>
          </a:solidFill>
          <a:ln w="9525">
            <a:solidFill>
              <a:schemeClr val="tx1"/>
            </a:solidFill>
            <a:round/>
            <a:headEnd/>
            <a:tailEnd/>
          </a:ln>
        </p:spPr>
        <p:txBody>
          <a:bodyPr wrap="none" anchor="ctr"/>
          <a:lstStyle/>
          <a:p>
            <a:endParaRPr lang="es-ES"/>
          </a:p>
        </p:txBody>
      </p:sp>
      <p:sp>
        <p:nvSpPr>
          <p:cNvPr id="36877" name="Oval 14"/>
          <p:cNvSpPr>
            <a:spLocks noChangeArrowheads="1"/>
          </p:cNvSpPr>
          <p:nvPr/>
        </p:nvSpPr>
        <p:spPr bwMode="auto">
          <a:xfrm>
            <a:off x="7467600" y="4724400"/>
            <a:ext cx="914400" cy="457200"/>
          </a:xfrm>
          <a:prstGeom prst="ellipse">
            <a:avLst/>
          </a:prstGeom>
          <a:solidFill>
            <a:schemeClr val="bg1"/>
          </a:solidFill>
          <a:ln w="9525">
            <a:solidFill>
              <a:schemeClr val="tx1"/>
            </a:solidFill>
            <a:round/>
            <a:headEnd/>
            <a:tailEnd/>
          </a:ln>
        </p:spPr>
        <p:txBody>
          <a:bodyPr wrap="none" anchor="ctr"/>
          <a:lstStyle/>
          <a:p>
            <a:endParaRPr lang="es-ES"/>
          </a:p>
        </p:txBody>
      </p:sp>
      <p:sp>
        <p:nvSpPr>
          <p:cNvPr id="36878" name="Text Box 15"/>
          <p:cNvSpPr txBox="1">
            <a:spLocks noChangeArrowheads="1"/>
          </p:cNvSpPr>
          <p:nvPr/>
        </p:nvSpPr>
        <p:spPr bwMode="auto">
          <a:xfrm>
            <a:off x="7315200" y="2438400"/>
            <a:ext cx="1295400" cy="366713"/>
          </a:xfrm>
          <a:prstGeom prst="rect">
            <a:avLst/>
          </a:prstGeom>
          <a:noFill/>
          <a:ln w="9525">
            <a:noFill/>
            <a:miter lim="800000"/>
            <a:headEnd/>
            <a:tailEnd/>
          </a:ln>
        </p:spPr>
        <p:txBody>
          <a:bodyPr>
            <a:spAutoFit/>
          </a:bodyPr>
          <a:lstStyle/>
          <a:p>
            <a:pPr>
              <a:spcBef>
                <a:spcPct val="50000"/>
              </a:spcBef>
            </a:pPr>
            <a:r>
              <a:rPr kumimoji="0" lang="es-MX" sz="1800"/>
              <a:t>cloroplastos</a:t>
            </a:r>
            <a:endParaRPr kumimoji="0" lang="es-ES" sz="1800"/>
          </a:p>
        </p:txBody>
      </p:sp>
      <p:sp>
        <p:nvSpPr>
          <p:cNvPr id="36879" name="Text Box 16"/>
          <p:cNvSpPr txBox="1">
            <a:spLocks noChangeArrowheads="1"/>
          </p:cNvSpPr>
          <p:nvPr/>
        </p:nvSpPr>
        <p:spPr bwMode="auto">
          <a:xfrm>
            <a:off x="7467600" y="5257800"/>
            <a:ext cx="1143000" cy="457200"/>
          </a:xfrm>
          <a:prstGeom prst="rect">
            <a:avLst/>
          </a:prstGeom>
          <a:noFill/>
          <a:ln w="9525">
            <a:noFill/>
            <a:miter lim="800000"/>
            <a:headEnd/>
            <a:tailEnd/>
          </a:ln>
        </p:spPr>
        <p:txBody>
          <a:bodyPr>
            <a:spAutoFit/>
          </a:bodyPr>
          <a:lstStyle/>
          <a:p>
            <a:pPr>
              <a:spcBef>
                <a:spcPct val="50000"/>
              </a:spcBef>
            </a:pPr>
            <a:r>
              <a:rPr kumimoji="0" lang="es-MX"/>
              <a:t>vacuola</a:t>
            </a:r>
            <a:endParaRPr kumimoji="0" lang="es-ES"/>
          </a:p>
        </p:txBody>
      </p:sp>
      <p:sp>
        <p:nvSpPr>
          <p:cNvPr id="36880" name="Text Box 17"/>
          <p:cNvSpPr txBox="1">
            <a:spLocks noChangeArrowheads="1"/>
          </p:cNvSpPr>
          <p:nvPr/>
        </p:nvSpPr>
        <p:spPr bwMode="auto">
          <a:xfrm>
            <a:off x="5867400" y="5257800"/>
            <a:ext cx="1524000" cy="396875"/>
          </a:xfrm>
          <a:prstGeom prst="rect">
            <a:avLst/>
          </a:prstGeom>
          <a:noFill/>
          <a:ln w="9525">
            <a:noFill/>
            <a:miter lim="800000"/>
            <a:headEnd/>
            <a:tailEnd/>
          </a:ln>
        </p:spPr>
        <p:txBody>
          <a:bodyPr>
            <a:spAutoFit/>
          </a:bodyPr>
          <a:lstStyle/>
          <a:p>
            <a:pPr>
              <a:spcBef>
                <a:spcPct val="50000"/>
              </a:spcBef>
            </a:pPr>
            <a:r>
              <a:rPr kumimoji="0" lang="es-MX" sz="2000"/>
              <a:t>mitocondria</a:t>
            </a:r>
            <a:endParaRPr kumimoji="0" lang="es-E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s-MX" smtClean="0"/>
              <a:t>cloroplastos</a:t>
            </a:r>
            <a:endParaRPr lang="es-ES" smtClean="0"/>
          </a:p>
        </p:txBody>
      </p:sp>
      <p:sp>
        <p:nvSpPr>
          <p:cNvPr id="37891" name="Rectangle 3"/>
          <p:cNvSpPr>
            <a:spLocks noGrp="1" noChangeArrowheads="1"/>
          </p:cNvSpPr>
          <p:nvPr>
            <p:ph type="body" idx="1"/>
          </p:nvPr>
        </p:nvSpPr>
        <p:spPr/>
        <p:txBody>
          <a:bodyPr/>
          <a:lstStyle/>
          <a:p>
            <a:pPr eaLnBrk="1" hangingPunct="1">
              <a:lnSpc>
                <a:spcPct val="90000"/>
              </a:lnSpc>
            </a:pPr>
            <a:r>
              <a:rPr lang="es-MX" sz="2800" smtClean="0"/>
              <a:t>Dentro de cada cloroplasto hay muchos cuerpos menores llamados granos que contienen la clorofila.</a:t>
            </a:r>
          </a:p>
          <a:p>
            <a:pPr eaLnBrk="1" hangingPunct="1">
              <a:lnSpc>
                <a:spcPct val="90000"/>
              </a:lnSpc>
            </a:pPr>
            <a:r>
              <a:rPr lang="es-MX" sz="2800" smtClean="0"/>
              <a:t>La capacidad de la clorofila para capturar energía lumínica depende de su distribución dentro de las laminillas de los granos. </a:t>
            </a:r>
          </a:p>
          <a:p>
            <a:pPr eaLnBrk="1" hangingPunct="1">
              <a:lnSpc>
                <a:spcPct val="90000"/>
              </a:lnSpc>
            </a:pPr>
            <a:r>
              <a:rPr lang="es-MX" sz="2800" smtClean="0"/>
              <a:t>Entre las capas de proteína se encuentra una capa de moléculas de clorofila y otra de fosfolípidos, con esta disposición se facilita la transferencia de energía durante la fotosíntesis. </a:t>
            </a:r>
            <a:endParaRPr lang="es-ES" sz="2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s-MX" smtClean="0"/>
              <a:t>cloroplastos</a:t>
            </a:r>
            <a:endParaRPr lang="es-ES" smtClean="0"/>
          </a:p>
        </p:txBody>
      </p:sp>
      <p:sp>
        <p:nvSpPr>
          <p:cNvPr id="38915" name="Rectangle 3"/>
          <p:cNvSpPr>
            <a:spLocks noGrp="1" noChangeArrowheads="1"/>
          </p:cNvSpPr>
          <p:nvPr>
            <p:ph type="body" sz="half" idx="1"/>
          </p:nvPr>
        </p:nvSpPr>
        <p:spPr/>
        <p:txBody>
          <a:bodyPr/>
          <a:lstStyle/>
          <a:p>
            <a:pPr eaLnBrk="1" hangingPunct="1"/>
            <a:r>
              <a:rPr lang="es-MX" sz="2800" smtClean="0"/>
              <a:t>El material que rodea a cada grano se denomina estroma, los granos de cada cloroplasto se unen entre sí por hojas de membrana que pasan por el estroma.</a:t>
            </a:r>
            <a:endParaRPr lang="es-ES" sz="2800" smtClean="0"/>
          </a:p>
        </p:txBody>
      </p:sp>
      <p:sp>
        <p:nvSpPr>
          <p:cNvPr id="38916" name="Oval 6"/>
          <p:cNvSpPr>
            <a:spLocks noChangeArrowheads="1"/>
          </p:cNvSpPr>
          <p:nvPr/>
        </p:nvSpPr>
        <p:spPr bwMode="auto">
          <a:xfrm>
            <a:off x="4648200" y="2362200"/>
            <a:ext cx="4495800" cy="3581400"/>
          </a:xfrm>
          <a:prstGeom prst="ellipse">
            <a:avLst/>
          </a:prstGeom>
          <a:solidFill>
            <a:schemeClr val="bg2"/>
          </a:solidFill>
          <a:ln w="9525">
            <a:solidFill>
              <a:schemeClr val="tx1"/>
            </a:solidFill>
            <a:round/>
            <a:headEnd/>
            <a:tailEnd/>
          </a:ln>
        </p:spPr>
        <p:txBody>
          <a:bodyPr wrap="none" anchor="ctr"/>
          <a:lstStyle/>
          <a:p>
            <a:pPr algn="ctr"/>
            <a:endParaRPr kumimoji="0" lang="es-ES"/>
          </a:p>
        </p:txBody>
      </p:sp>
      <p:sp>
        <p:nvSpPr>
          <p:cNvPr id="38917" name="Line 7"/>
          <p:cNvSpPr>
            <a:spLocks noChangeShapeType="1"/>
          </p:cNvSpPr>
          <p:nvPr/>
        </p:nvSpPr>
        <p:spPr bwMode="auto">
          <a:xfrm>
            <a:off x="5486400" y="3810000"/>
            <a:ext cx="533400" cy="0"/>
          </a:xfrm>
          <a:prstGeom prst="line">
            <a:avLst/>
          </a:prstGeom>
          <a:noFill/>
          <a:ln w="9525">
            <a:solidFill>
              <a:schemeClr val="bg1"/>
            </a:solidFill>
            <a:round/>
            <a:headEnd/>
            <a:tailEnd/>
          </a:ln>
        </p:spPr>
        <p:txBody>
          <a:bodyPr wrap="none"/>
          <a:lstStyle/>
          <a:p>
            <a:endParaRPr lang="es-ES"/>
          </a:p>
        </p:txBody>
      </p:sp>
      <p:sp>
        <p:nvSpPr>
          <p:cNvPr id="38918" name="Line 8"/>
          <p:cNvSpPr>
            <a:spLocks noChangeShapeType="1"/>
          </p:cNvSpPr>
          <p:nvPr/>
        </p:nvSpPr>
        <p:spPr bwMode="auto">
          <a:xfrm>
            <a:off x="5486400" y="4114800"/>
            <a:ext cx="2133600" cy="0"/>
          </a:xfrm>
          <a:prstGeom prst="line">
            <a:avLst/>
          </a:prstGeom>
          <a:noFill/>
          <a:ln w="9525">
            <a:solidFill>
              <a:schemeClr val="bg1"/>
            </a:solidFill>
            <a:round/>
            <a:headEnd/>
            <a:tailEnd/>
          </a:ln>
        </p:spPr>
        <p:txBody>
          <a:bodyPr wrap="none"/>
          <a:lstStyle/>
          <a:p>
            <a:endParaRPr lang="es-ES"/>
          </a:p>
        </p:txBody>
      </p:sp>
      <p:sp>
        <p:nvSpPr>
          <p:cNvPr id="38919" name="Line 9"/>
          <p:cNvSpPr>
            <a:spLocks noChangeShapeType="1"/>
          </p:cNvSpPr>
          <p:nvPr/>
        </p:nvSpPr>
        <p:spPr bwMode="auto">
          <a:xfrm>
            <a:off x="5410200" y="3962400"/>
            <a:ext cx="685800" cy="0"/>
          </a:xfrm>
          <a:prstGeom prst="line">
            <a:avLst/>
          </a:prstGeom>
          <a:noFill/>
          <a:ln w="9525">
            <a:solidFill>
              <a:schemeClr val="bg1"/>
            </a:solidFill>
            <a:round/>
            <a:headEnd/>
            <a:tailEnd/>
          </a:ln>
        </p:spPr>
        <p:txBody>
          <a:bodyPr wrap="none"/>
          <a:lstStyle/>
          <a:p>
            <a:endParaRPr lang="es-ES"/>
          </a:p>
        </p:txBody>
      </p:sp>
      <p:sp>
        <p:nvSpPr>
          <p:cNvPr id="38920" name="Line 10"/>
          <p:cNvSpPr>
            <a:spLocks noChangeShapeType="1"/>
          </p:cNvSpPr>
          <p:nvPr/>
        </p:nvSpPr>
        <p:spPr bwMode="auto">
          <a:xfrm>
            <a:off x="5486400" y="4267200"/>
            <a:ext cx="609600" cy="0"/>
          </a:xfrm>
          <a:prstGeom prst="line">
            <a:avLst/>
          </a:prstGeom>
          <a:noFill/>
          <a:ln w="9525">
            <a:solidFill>
              <a:schemeClr val="bg1"/>
            </a:solidFill>
            <a:round/>
            <a:headEnd/>
            <a:tailEnd/>
          </a:ln>
        </p:spPr>
        <p:txBody>
          <a:bodyPr wrap="none"/>
          <a:lstStyle/>
          <a:p>
            <a:endParaRPr lang="es-ES"/>
          </a:p>
        </p:txBody>
      </p:sp>
      <p:sp>
        <p:nvSpPr>
          <p:cNvPr id="38921" name="Line 11"/>
          <p:cNvSpPr>
            <a:spLocks noChangeShapeType="1"/>
          </p:cNvSpPr>
          <p:nvPr/>
        </p:nvSpPr>
        <p:spPr bwMode="auto">
          <a:xfrm>
            <a:off x="5486400" y="4419600"/>
            <a:ext cx="609600" cy="0"/>
          </a:xfrm>
          <a:prstGeom prst="line">
            <a:avLst/>
          </a:prstGeom>
          <a:noFill/>
          <a:ln w="9525">
            <a:solidFill>
              <a:schemeClr val="bg1"/>
            </a:solidFill>
            <a:round/>
            <a:headEnd/>
            <a:tailEnd/>
          </a:ln>
        </p:spPr>
        <p:txBody>
          <a:bodyPr wrap="none"/>
          <a:lstStyle/>
          <a:p>
            <a:endParaRPr lang="es-ES"/>
          </a:p>
        </p:txBody>
      </p:sp>
      <p:sp>
        <p:nvSpPr>
          <p:cNvPr id="38922" name="Line 12"/>
          <p:cNvSpPr>
            <a:spLocks noChangeShapeType="1"/>
          </p:cNvSpPr>
          <p:nvPr/>
        </p:nvSpPr>
        <p:spPr bwMode="auto">
          <a:xfrm>
            <a:off x="6858000" y="3962400"/>
            <a:ext cx="838200" cy="0"/>
          </a:xfrm>
          <a:prstGeom prst="line">
            <a:avLst/>
          </a:prstGeom>
          <a:noFill/>
          <a:ln w="9525">
            <a:solidFill>
              <a:schemeClr val="bg1"/>
            </a:solidFill>
            <a:round/>
            <a:headEnd/>
            <a:tailEnd/>
          </a:ln>
        </p:spPr>
        <p:txBody>
          <a:bodyPr wrap="none"/>
          <a:lstStyle/>
          <a:p>
            <a:endParaRPr lang="es-ES"/>
          </a:p>
        </p:txBody>
      </p:sp>
      <p:sp>
        <p:nvSpPr>
          <p:cNvPr id="38923" name="Line 13"/>
          <p:cNvSpPr>
            <a:spLocks noChangeShapeType="1"/>
          </p:cNvSpPr>
          <p:nvPr/>
        </p:nvSpPr>
        <p:spPr bwMode="auto">
          <a:xfrm>
            <a:off x="6934200" y="3810000"/>
            <a:ext cx="762000" cy="0"/>
          </a:xfrm>
          <a:prstGeom prst="line">
            <a:avLst/>
          </a:prstGeom>
          <a:noFill/>
          <a:ln w="9525">
            <a:solidFill>
              <a:schemeClr val="bg1"/>
            </a:solidFill>
            <a:round/>
            <a:headEnd/>
            <a:tailEnd/>
          </a:ln>
        </p:spPr>
        <p:txBody>
          <a:bodyPr wrap="none"/>
          <a:lstStyle/>
          <a:p>
            <a:endParaRPr lang="es-ES"/>
          </a:p>
        </p:txBody>
      </p:sp>
      <p:sp>
        <p:nvSpPr>
          <p:cNvPr id="38924" name="Line 14"/>
          <p:cNvSpPr>
            <a:spLocks noChangeShapeType="1"/>
          </p:cNvSpPr>
          <p:nvPr/>
        </p:nvSpPr>
        <p:spPr bwMode="auto">
          <a:xfrm>
            <a:off x="6934200" y="4267200"/>
            <a:ext cx="762000" cy="0"/>
          </a:xfrm>
          <a:prstGeom prst="line">
            <a:avLst/>
          </a:prstGeom>
          <a:noFill/>
          <a:ln w="9525">
            <a:solidFill>
              <a:schemeClr val="bg1"/>
            </a:solidFill>
            <a:round/>
            <a:headEnd/>
            <a:tailEnd/>
          </a:ln>
        </p:spPr>
        <p:txBody>
          <a:bodyPr wrap="none"/>
          <a:lstStyle/>
          <a:p>
            <a:endParaRPr lang="es-ES"/>
          </a:p>
        </p:txBody>
      </p:sp>
      <p:sp>
        <p:nvSpPr>
          <p:cNvPr id="38925" name="Line 15"/>
          <p:cNvSpPr>
            <a:spLocks noChangeShapeType="1"/>
          </p:cNvSpPr>
          <p:nvPr/>
        </p:nvSpPr>
        <p:spPr bwMode="auto">
          <a:xfrm flipV="1">
            <a:off x="6858000" y="4419600"/>
            <a:ext cx="762000" cy="0"/>
          </a:xfrm>
          <a:prstGeom prst="line">
            <a:avLst/>
          </a:prstGeom>
          <a:noFill/>
          <a:ln w="9525">
            <a:solidFill>
              <a:schemeClr val="bg1"/>
            </a:solidFill>
            <a:round/>
            <a:headEnd/>
            <a:tailEnd/>
          </a:ln>
        </p:spPr>
        <p:txBody>
          <a:bodyPr wrap="none"/>
          <a:lstStyle/>
          <a:p>
            <a:endParaRPr lang="es-ES"/>
          </a:p>
        </p:txBody>
      </p:sp>
      <p:sp>
        <p:nvSpPr>
          <p:cNvPr id="38926" name="Text Box 18"/>
          <p:cNvSpPr txBox="1">
            <a:spLocks noChangeArrowheads="1"/>
          </p:cNvSpPr>
          <p:nvPr/>
        </p:nvSpPr>
        <p:spPr bwMode="auto">
          <a:xfrm>
            <a:off x="5257800" y="3276600"/>
            <a:ext cx="1295400" cy="396875"/>
          </a:xfrm>
          <a:prstGeom prst="rect">
            <a:avLst/>
          </a:prstGeom>
          <a:noFill/>
          <a:ln w="9525">
            <a:noFill/>
            <a:miter lim="800000"/>
            <a:headEnd/>
            <a:tailEnd/>
          </a:ln>
        </p:spPr>
        <p:txBody>
          <a:bodyPr>
            <a:spAutoFit/>
          </a:bodyPr>
          <a:lstStyle/>
          <a:p>
            <a:pPr>
              <a:spcBef>
                <a:spcPct val="50000"/>
              </a:spcBef>
            </a:pPr>
            <a:r>
              <a:rPr kumimoji="0" lang="es-MX" sz="2000"/>
              <a:t>GRANOS</a:t>
            </a:r>
            <a:endParaRPr kumimoji="0" lang="es-ES" sz="2000"/>
          </a:p>
        </p:txBody>
      </p:sp>
      <p:sp>
        <p:nvSpPr>
          <p:cNvPr id="38927" name="Text Box 19"/>
          <p:cNvSpPr txBox="1">
            <a:spLocks noChangeArrowheads="1"/>
          </p:cNvSpPr>
          <p:nvPr/>
        </p:nvSpPr>
        <p:spPr bwMode="auto">
          <a:xfrm>
            <a:off x="6096000" y="4724400"/>
            <a:ext cx="1828800" cy="457200"/>
          </a:xfrm>
          <a:prstGeom prst="rect">
            <a:avLst/>
          </a:prstGeom>
          <a:noFill/>
          <a:ln w="9525">
            <a:noFill/>
            <a:miter lim="800000"/>
            <a:headEnd/>
            <a:tailEnd/>
          </a:ln>
        </p:spPr>
        <p:txBody>
          <a:bodyPr>
            <a:spAutoFit/>
          </a:bodyPr>
          <a:lstStyle/>
          <a:p>
            <a:pPr>
              <a:spcBef>
                <a:spcPct val="50000"/>
              </a:spcBef>
            </a:pPr>
            <a:r>
              <a:rPr kumimoji="0" lang="es-MX"/>
              <a:t>ESTROMA</a:t>
            </a:r>
            <a:endParaRPr kumimoji="0" lang="es-ES"/>
          </a:p>
        </p:txBody>
      </p:sp>
      <p:sp>
        <p:nvSpPr>
          <p:cNvPr id="38928" name="Text Box 20"/>
          <p:cNvSpPr txBox="1">
            <a:spLocks noChangeArrowheads="1"/>
          </p:cNvSpPr>
          <p:nvPr/>
        </p:nvSpPr>
        <p:spPr bwMode="auto">
          <a:xfrm>
            <a:off x="7772400" y="3962400"/>
            <a:ext cx="13716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38929" name="Text Box 21"/>
          <p:cNvSpPr txBox="1">
            <a:spLocks noChangeArrowheads="1"/>
          </p:cNvSpPr>
          <p:nvPr/>
        </p:nvSpPr>
        <p:spPr bwMode="auto">
          <a:xfrm>
            <a:off x="7696200" y="3886200"/>
            <a:ext cx="1447800" cy="336550"/>
          </a:xfrm>
          <a:prstGeom prst="rect">
            <a:avLst/>
          </a:prstGeom>
          <a:noFill/>
          <a:ln w="9525">
            <a:noFill/>
            <a:miter lim="800000"/>
            <a:headEnd/>
            <a:tailEnd/>
          </a:ln>
        </p:spPr>
        <p:txBody>
          <a:bodyPr>
            <a:spAutoFit/>
          </a:bodyPr>
          <a:lstStyle/>
          <a:p>
            <a:pPr>
              <a:spcBef>
                <a:spcPct val="50000"/>
              </a:spcBef>
            </a:pPr>
            <a:r>
              <a:rPr kumimoji="0" lang="es-MX" sz="1600"/>
              <a:t>CLOROFILA</a:t>
            </a:r>
            <a:endParaRPr kumimoji="0" lang="es-ES" sz="1600"/>
          </a:p>
        </p:txBody>
      </p:sp>
      <p:sp>
        <p:nvSpPr>
          <p:cNvPr id="38930" name="Text Box 22"/>
          <p:cNvSpPr txBox="1">
            <a:spLocks noChangeArrowheads="1"/>
          </p:cNvSpPr>
          <p:nvPr/>
        </p:nvSpPr>
        <p:spPr bwMode="auto">
          <a:xfrm>
            <a:off x="7848600" y="3657600"/>
            <a:ext cx="1295400" cy="336550"/>
          </a:xfrm>
          <a:prstGeom prst="rect">
            <a:avLst/>
          </a:prstGeom>
          <a:noFill/>
          <a:ln w="9525">
            <a:noFill/>
            <a:miter lim="800000"/>
            <a:headEnd/>
            <a:tailEnd/>
          </a:ln>
        </p:spPr>
        <p:txBody>
          <a:bodyPr>
            <a:spAutoFit/>
          </a:bodyPr>
          <a:lstStyle/>
          <a:p>
            <a:pPr>
              <a:spcBef>
                <a:spcPct val="50000"/>
              </a:spcBef>
            </a:pPr>
            <a:r>
              <a:rPr kumimoji="0" lang="es-MX" sz="1600"/>
              <a:t>PROTEINA</a:t>
            </a:r>
            <a:endParaRPr kumimoji="0" lang="es-ES" sz="1600"/>
          </a:p>
        </p:txBody>
      </p:sp>
      <p:sp>
        <p:nvSpPr>
          <p:cNvPr id="38931" name="Text Box 23"/>
          <p:cNvSpPr txBox="1">
            <a:spLocks noChangeArrowheads="1"/>
          </p:cNvSpPr>
          <p:nvPr/>
        </p:nvSpPr>
        <p:spPr bwMode="auto">
          <a:xfrm>
            <a:off x="7620000" y="4191000"/>
            <a:ext cx="1524000" cy="304800"/>
          </a:xfrm>
          <a:prstGeom prst="rect">
            <a:avLst/>
          </a:prstGeom>
          <a:noFill/>
          <a:ln w="9525">
            <a:noFill/>
            <a:miter lim="800000"/>
            <a:headEnd/>
            <a:tailEnd/>
          </a:ln>
        </p:spPr>
        <p:txBody>
          <a:bodyPr>
            <a:spAutoFit/>
          </a:bodyPr>
          <a:lstStyle/>
          <a:p>
            <a:pPr>
              <a:spcBef>
                <a:spcPct val="50000"/>
              </a:spcBef>
            </a:pPr>
            <a:r>
              <a:rPr kumimoji="0" lang="es-MX" sz="1400"/>
              <a:t>FOSFOLIPIDOS</a:t>
            </a:r>
            <a:endParaRPr kumimoji="0" lang="es-ES" sz="1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371600" y="533400"/>
            <a:ext cx="7772400" cy="1143000"/>
          </a:xfrm>
        </p:spPr>
        <p:txBody>
          <a:bodyPr/>
          <a:lstStyle/>
          <a:p>
            <a:pPr eaLnBrk="1" hangingPunct="1"/>
            <a:r>
              <a:rPr lang="es-MX" smtClean="0"/>
              <a:t>Resumen- Cloroplastos</a:t>
            </a:r>
            <a:endParaRPr lang="es-ES" smtClean="0"/>
          </a:p>
        </p:txBody>
      </p:sp>
      <p:sp>
        <p:nvSpPr>
          <p:cNvPr id="39939" name="Rectangle 3"/>
          <p:cNvSpPr>
            <a:spLocks noGrp="1" noChangeArrowheads="1"/>
          </p:cNvSpPr>
          <p:nvPr>
            <p:ph type="body" idx="1"/>
          </p:nvPr>
        </p:nvSpPr>
        <p:spPr>
          <a:xfrm>
            <a:off x="0" y="1981200"/>
            <a:ext cx="9144000" cy="3429000"/>
          </a:xfrm>
        </p:spPr>
        <p:txBody>
          <a:bodyPr/>
          <a:lstStyle/>
          <a:p>
            <a:pPr eaLnBrk="1" hangingPunct="1">
              <a:lnSpc>
                <a:spcPct val="90000"/>
              </a:lnSpc>
            </a:pPr>
            <a:r>
              <a:rPr lang="es-MX" smtClean="0"/>
              <a:t>Dentro de cada cloroplasto hay muchos cuerpos menores llamados granos que a su vez están formados por capas de proteína, clorofila y fosfolípidos.  Con esta disposición se facilita la transferencia de energía durante la fotosíntesis.</a:t>
            </a:r>
          </a:p>
          <a:p>
            <a:pPr eaLnBrk="1" hangingPunct="1">
              <a:lnSpc>
                <a:spcPct val="90000"/>
              </a:lnSpc>
              <a:buFont typeface="Wingdings" pitchFamily="2" charset="2"/>
              <a:buNone/>
            </a:pPr>
            <a:endParaRPr lang="es-MX" smtClean="0"/>
          </a:p>
          <a:p>
            <a:pPr eaLnBrk="1" hangingPunct="1">
              <a:lnSpc>
                <a:spcPct val="90000"/>
              </a:lnSpc>
            </a:pPr>
            <a:r>
              <a:rPr lang="es-MX" smtClean="0"/>
              <a:t>Sintetizan y almacenan los productos alimenticios.</a:t>
            </a:r>
          </a:p>
          <a:p>
            <a:pPr eaLnBrk="1" hangingPunct="1">
              <a:lnSpc>
                <a:spcPct val="90000"/>
              </a:lnSpc>
            </a:pPr>
            <a:endParaRPr lang="es-E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MX" smtClean="0"/>
              <a:t>LEUCOPLASTOS</a:t>
            </a:r>
            <a:endParaRPr lang="es-ES" smtClean="0"/>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s-MX" smtClean="0"/>
              <a:t>Es un plástido incoloro, sirve como almacenamiento de almidón y otros materiales</a:t>
            </a:r>
            <a:endParaRPr lang="es-E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s-MX" smtClean="0"/>
              <a:t>CROMOPLASTOS</a:t>
            </a:r>
            <a:endParaRPr lang="es-ES" smtClean="0"/>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es-MX" smtClean="0"/>
              <a:t>Poseen pigmentos de variados colores de ellos depende el color de las flores y frutos.</a:t>
            </a:r>
            <a:endParaRPr lang="es-E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s-MX" smtClean="0"/>
              <a:t>Crecimiento celular</a:t>
            </a:r>
            <a:endParaRPr lang="es-ES" smtClean="0"/>
          </a:p>
        </p:txBody>
      </p:sp>
      <p:sp>
        <p:nvSpPr>
          <p:cNvPr id="6147"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s-MX" sz="2800" smtClean="0"/>
              <a:t>Esta limitado por las masas relativas de núcleo y citoplasma </a:t>
            </a:r>
          </a:p>
          <a:p>
            <a:pPr eaLnBrk="1" hangingPunct="1">
              <a:lnSpc>
                <a:spcPct val="90000"/>
              </a:lnSpc>
              <a:buFont typeface="Wingdings" pitchFamily="2" charset="2"/>
              <a:buNone/>
            </a:pPr>
            <a:r>
              <a:rPr lang="es-MX" sz="2800" smtClean="0"/>
              <a:t>La proporción depende de la serie de cromosomas.</a:t>
            </a:r>
          </a:p>
          <a:p>
            <a:pPr eaLnBrk="1" hangingPunct="1">
              <a:lnSpc>
                <a:spcPct val="90000"/>
              </a:lnSpc>
              <a:buFont typeface="Wingdings" pitchFamily="2" charset="2"/>
              <a:buNone/>
            </a:pPr>
            <a:r>
              <a:rPr lang="es-MX" sz="2800" smtClean="0"/>
              <a:t>La célula se vuelve inestable y se desencadena la división celular.</a:t>
            </a:r>
            <a:endParaRPr lang="es-E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a:xfrm>
            <a:off x="914400" y="2286000"/>
            <a:ext cx="7772400" cy="1143000"/>
          </a:xfrm>
        </p:spPr>
        <p:txBody>
          <a:bodyPr/>
          <a:lstStyle/>
          <a:p>
            <a:pPr eaLnBrk="1" hangingPunct="1"/>
            <a:r>
              <a:rPr lang="es-MX" smtClean="0">
                <a:latin typeface="Arial Black" pitchFamily="34" charset="0"/>
              </a:rPr>
              <a:t>RIBOSOMAS</a:t>
            </a:r>
            <a:endParaRPr lang="es-ES" smtClean="0">
              <a:latin typeface="Arial Black"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s-MX" smtClean="0"/>
              <a:t>Ribosomas</a:t>
            </a:r>
            <a:endParaRPr lang="es-ES" smtClean="0"/>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es-MX" smtClean="0"/>
              <a:t>Son partículas de ribonucleoproteínas sobre las cuales se sintetizan las proteínas, ellos reciben las instruciones en forma de RNA mensajero y necesitan variedad de aminoácidos, fuente de energía, enzimas y RNA de transferencia.</a:t>
            </a:r>
          </a:p>
        </p:txBody>
      </p:sp>
      <p:sp>
        <p:nvSpPr>
          <p:cNvPr id="44036" name="Text Box 4"/>
          <p:cNvSpPr txBox="1">
            <a:spLocks noChangeArrowheads="1"/>
          </p:cNvSpPr>
          <p:nvPr/>
        </p:nvSpPr>
        <p:spPr bwMode="auto">
          <a:xfrm>
            <a:off x="533400" y="5715000"/>
            <a:ext cx="27432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instrucciones</a:t>
            </a:r>
            <a:endParaRPr kumimoji="0" lang="es-ES">
              <a:latin typeface="Arial Black" pitchFamily="34" charset="0"/>
            </a:endParaRPr>
          </a:p>
        </p:txBody>
      </p:sp>
      <p:sp>
        <p:nvSpPr>
          <p:cNvPr id="44037" name="Rectangle 5"/>
          <p:cNvSpPr>
            <a:spLocks noChangeArrowheads="1"/>
          </p:cNvSpPr>
          <p:nvPr/>
        </p:nvSpPr>
        <p:spPr bwMode="auto">
          <a:xfrm>
            <a:off x="762000" y="4876800"/>
            <a:ext cx="1676400" cy="533400"/>
          </a:xfrm>
          <a:prstGeom prst="rect">
            <a:avLst/>
          </a:prstGeom>
          <a:solidFill>
            <a:schemeClr val="accent1"/>
          </a:solidFill>
          <a:ln w="9525">
            <a:solidFill>
              <a:schemeClr val="tx1"/>
            </a:solidFill>
            <a:miter lim="800000"/>
            <a:headEnd/>
            <a:tailEnd/>
          </a:ln>
        </p:spPr>
        <p:txBody>
          <a:bodyPr wrap="none" anchor="ctr"/>
          <a:lstStyle/>
          <a:p>
            <a:pPr algn="ctr"/>
            <a:r>
              <a:rPr kumimoji="0" lang="es-MX">
                <a:latin typeface="Arial Black" pitchFamily="34" charset="0"/>
              </a:rPr>
              <a:t>RNA</a:t>
            </a:r>
          </a:p>
          <a:p>
            <a:pPr algn="ctr"/>
            <a:r>
              <a:rPr kumimoji="0" lang="es-MX">
                <a:latin typeface="Arial Black" pitchFamily="34" charset="0"/>
              </a:rPr>
              <a:t>mensajero</a:t>
            </a:r>
            <a:endParaRPr kumimoji="0" lang="es-ES">
              <a:latin typeface="Arial Black" pitchFamily="34" charset="0"/>
            </a:endParaRPr>
          </a:p>
        </p:txBody>
      </p:sp>
      <p:sp>
        <p:nvSpPr>
          <p:cNvPr id="44038" name="Text Box 6"/>
          <p:cNvSpPr txBox="1">
            <a:spLocks noChangeArrowheads="1"/>
          </p:cNvSpPr>
          <p:nvPr/>
        </p:nvSpPr>
        <p:spPr bwMode="auto">
          <a:xfrm>
            <a:off x="3505200" y="5715000"/>
            <a:ext cx="2514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suministros</a:t>
            </a:r>
            <a:endParaRPr kumimoji="0" lang="es-ES">
              <a:latin typeface="Arial Black" pitchFamily="34" charset="0"/>
            </a:endParaRPr>
          </a:p>
        </p:txBody>
      </p:sp>
      <p:sp>
        <p:nvSpPr>
          <p:cNvPr id="44039" name="Oval 7"/>
          <p:cNvSpPr>
            <a:spLocks noChangeArrowheads="1"/>
          </p:cNvSpPr>
          <p:nvPr/>
        </p:nvSpPr>
        <p:spPr bwMode="auto">
          <a:xfrm>
            <a:off x="3352800" y="4419600"/>
            <a:ext cx="2819400" cy="1295400"/>
          </a:xfrm>
          <a:prstGeom prst="ellipse">
            <a:avLst/>
          </a:prstGeom>
          <a:solidFill>
            <a:schemeClr val="accent1"/>
          </a:solidFill>
          <a:ln w="9525">
            <a:solidFill>
              <a:schemeClr val="tx1"/>
            </a:solidFill>
            <a:round/>
            <a:headEnd/>
            <a:tailEnd/>
          </a:ln>
        </p:spPr>
        <p:txBody>
          <a:bodyPr wrap="none" anchor="ctr"/>
          <a:lstStyle/>
          <a:p>
            <a:pPr algn="ctr"/>
            <a:r>
              <a:rPr kumimoji="0" lang="es-MX">
                <a:latin typeface="Arial Black" pitchFamily="34" charset="0"/>
              </a:rPr>
              <a:t>Aminoácidos</a:t>
            </a:r>
          </a:p>
          <a:p>
            <a:pPr algn="ctr"/>
            <a:r>
              <a:rPr kumimoji="0" lang="es-MX">
                <a:latin typeface="Arial Black" pitchFamily="34" charset="0"/>
              </a:rPr>
              <a:t>Enzimas</a:t>
            </a:r>
          </a:p>
          <a:p>
            <a:pPr algn="ctr"/>
            <a:r>
              <a:rPr kumimoji="0" lang="es-MX">
                <a:latin typeface="Arial Black" pitchFamily="34" charset="0"/>
              </a:rPr>
              <a:t>ATP</a:t>
            </a:r>
            <a:endParaRPr kumimoji="0" lang="es-ES">
              <a:latin typeface="Arial Black" pitchFamily="34" charset="0"/>
            </a:endParaRPr>
          </a:p>
        </p:txBody>
      </p:sp>
      <p:sp>
        <p:nvSpPr>
          <p:cNvPr id="44040" name="Rectangle 8"/>
          <p:cNvSpPr>
            <a:spLocks noChangeArrowheads="1"/>
          </p:cNvSpPr>
          <p:nvPr/>
        </p:nvSpPr>
        <p:spPr bwMode="auto">
          <a:xfrm>
            <a:off x="6781800" y="4648200"/>
            <a:ext cx="2362200" cy="838200"/>
          </a:xfrm>
          <a:prstGeom prst="rect">
            <a:avLst/>
          </a:prstGeom>
          <a:solidFill>
            <a:schemeClr val="accent1"/>
          </a:solidFill>
          <a:ln w="9525">
            <a:solidFill>
              <a:schemeClr val="tx1"/>
            </a:solidFill>
            <a:miter lim="800000"/>
            <a:headEnd/>
            <a:tailEnd/>
          </a:ln>
        </p:spPr>
        <p:txBody>
          <a:bodyPr wrap="none" anchor="ctr"/>
          <a:lstStyle/>
          <a:p>
            <a:pPr algn="ctr"/>
            <a:r>
              <a:rPr kumimoji="0" lang="es-MX">
                <a:latin typeface="Arial Black" pitchFamily="34" charset="0"/>
              </a:rPr>
              <a:t>RNA</a:t>
            </a:r>
          </a:p>
          <a:p>
            <a:pPr algn="ctr"/>
            <a:r>
              <a:rPr kumimoji="0" lang="es-MX">
                <a:latin typeface="Arial Black" pitchFamily="34" charset="0"/>
              </a:rPr>
              <a:t>transferencia</a:t>
            </a:r>
            <a:endParaRPr kumimoji="0" lang="es-ES">
              <a:latin typeface="Arial Black" pitchFamily="34" charset="0"/>
            </a:endParaRPr>
          </a:p>
        </p:txBody>
      </p:sp>
      <p:sp>
        <p:nvSpPr>
          <p:cNvPr id="44041" name="Text Box 9"/>
          <p:cNvSpPr txBox="1">
            <a:spLocks noChangeArrowheads="1"/>
          </p:cNvSpPr>
          <p:nvPr/>
        </p:nvSpPr>
        <p:spPr bwMode="auto">
          <a:xfrm>
            <a:off x="6705600" y="5791200"/>
            <a:ext cx="24384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transporte</a:t>
            </a:r>
            <a:endParaRPr kumimoji="0" lang="es-ES">
              <a:latin typeface="Arial Black"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7"/>
          <p:cNvSpPr>
            <a:spLocks noGrp="1" noChangeArrowheads="1"/>
          </p:cNvSpPr>
          <p:nvPr>
            <p:ph type="body" sz="half" idx="1"/>
          </p:nvPr>
        </p:nvSpPr>
        <p:spPr/>
        <p:txBody>
          <a:bodyPr/>
          <a:lstStyle/>
          <a:p>
            <a:pPr eaLnBrk="1" hangingPunct="1"/>
            <a:r>
              <a:rPr lang="es-MX" sz="2400" smtClean="0"/>
              <a:t>Los ribosomas son sintetizados en el núcleo y pasan al citoplasma, pueden ligarse a las membranas del retículo endoplasmático o pueden encontrarse libres en la matriz del citoplasma</a:t>
            </a:r>
            <a:endParaRPr lang="es-ES" sz="2400" smtClean="0"/>
          </a:p>
          <a:p>
            <a:pPr eaLnBrk="1" hangingPunct="1"/>
            <a:endParaRPr lang="es-ES" sz="2400" smtClean="0"/>
          </a:p>
        </p:txBody>
      </p:sp>
      <p:sp>
        <p:nvSpPr>
          <p:cNvPr id="45059" name="Oval 1029"/>
          <p:cNvSpPr>
            <a:spLocks noChangeArrowheads="1"/>
          </p:cNvSpPr>
          <p:nvPr/>
        </p:nvSpPr>
        <p:spPr bwMode="auto">
          <a:xfrm>
            <a:off x="4419600" y="1981200"/>
            <a:ext cx="4267200" cy="40386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60" name="Oval 1030"/>
          <p:cNvSpPr>
            <a:spLocks noChangeArrowheads="1"/>
          </p:cNvSpPr>
          <p:nvPr/>
        </p:nvSpPr>
        <p:spPr bwMode="auto">
          <a:xfrm>
            <a:off x="5562600" y="2590800"/>
            <a:ext cx="838200" cy="914400"/>
          </a:xfrm>
          <a:prstGeom prst="ellipse">
            <a:avLst/>
          </a:prstGeom>
          <a:solidFill>
            <a:schemeClr val="hlink"/>
          </a:solidFill>
          <a:ln w="9525">
            <a:solidFill>
              <a:schemeClr val="tx1"/>
            </a:solidFill>
            <a:round/>
            <a:headEnd/>
            <a:tailEnd/>
          </a:ln>
        </p:spPr>
        <p:txBody>
          <a:bodyPr wrap="none" anchor="ctr"/>
          <a:lstStyle/>
          <a:p>
            <a:endParaRPr lang="es-ES"/>
          </a:p>
        </p:txBody>
      </p:sp>
      <p:sp>
        <p:nvSpPr>
          <p:cNvPr id="45061" name="Line 1031"/>
          <p:cNvSpPr>
            <a:spLocks noChangeShapeType="1"/>
          </p:cNvSpPr>
          <p:nvPr/>
        </p:nvSpPr>
        <p:spPr bwMode="auto">
          <a:xfrm>
            <a:off x="6096000" y="3048000"/>
            <a:ext cx="990600" cy="457200"/>
          </a:xfrm>
          <a:prstGeom prst="line">
            <a:avLst/>
          </a:prstGeom>
          <a:noFill/>
          <a:ln w="9525">
            <a:solidFill>
              <a:schemeClr val="tx1"/>
            </a:solidFill>
            <a:round/>
            <a:headEnd/>
            <a:tailEnd type="triangle" w="med" len="med"/>
          </a:ln>
        </p:spPr>
        <p:txBody>
          <a:bodyPr wrap="none"/>
          <a:lstStyle/>
          <a:p>
            <a:endParaRPr lang="es-ES"/>
          </a:p>
        </p:txBody>
      </p:sp>
      <p:sp>
        <p:nvSpPr>
          <p:cNvPr id="45062" name="Text Box 1032"/>
          <p:cNvSpPr txBox="1">
            <a:spLocks noChangeArrowheads="1"/>
          </p:cNvSpPr>
          <p:nvPr/>
        </p:nvSpPr>
        <p:spPr bwMode="auto">
          <a:xfrm>
            <a:off x="6324600" y="2590800"/>
            <a:ext cx="19812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ribosomas</a:t>
            </a:r>
            <a:endParaRPr kumimoji="0" lang="es-ES">
              <a:latin typeface="Arial Black" pitchFamily="34" charset="0"/>
            </a:endParaRPr>
          </a:p>
        </p:txBody>
      </p:sp>
      <p:sp>
        <p:nvSpPr>
          <p:cNvPr id="45063" name="Rectangle 1033"/>
          <p:cNvSpPr>
            <a:spLocks noChangeArrowheads="1"/>
          </p:cNvSpPr>
          <p:nvPr/>
        </p:nvSpPr>
        <p:spPr bwMode="auto">
          <a:xfrm>
            <a:off x="5943600" y="5562600"/>
            <a:ext cx="152400" cy="762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45064" name="Oval 1034"/>
          <p:cNvSpPr>
            <a:spLocks noChangeArrowheads="1"/>
          </p:cNvSpPr>
          <p:nvPr/>
        </p:nvSpPr>
        <p:spPr bwMode="auto">
          <a:xfrm>
            <a:off x="7543800" y="5410200"/>
            <a:ext cx="228600" cy="152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65" name="Line 1035"/>
          <p:cNvSpPr>
            <a:spLocks noChangeShapeType="1"/>
          </p:cNvSpPr>
          <p:nvPr/>
        </p:nvSpPr>
        <p:spPr bwMode="auto">
          <a:xfrm flipV="1">
            <a:off x="4953000" y="4419600"/>
            <a:ext cx="3124200" cy="838200"/>
          </a:xfrm>
          <a:prstGeom prst="line">
            <a:avLst/>
          </a:prstGeom>
          <a:noFill/>
          <a:ln w="9525">
            <a:solidFill>
              <a:schemeClr val="tx1"/>
            </a:solidFill>
            <a:round/>
            <a:headEnd/>
            <a:tailEnd/>
          </a:ln>
        </p:spPr>
        <p:txBody>
          <a:bodyPr wrap="none"/>
          <a:lstStyle/>
          <a:p>
            <a:endParaRPr lang="es-ES"/>
          </a:p>
        </p:txBody>
      </p:sp>
      <p:sp>
        <p:nvSpPr>
          <p:cNvPr id="45066" name="Line 1036"/>
          <p:cNvSpPr>
            <a:spLocks noChangeShapeType="1"/>
          </p:cNvSpPr>
          <p:nvPr/>
        </p:nvSpPr>
        <p:spPr bwMode="auto">
          <a:xfrm flipH="1">
            <a:off x="5715000" y="4419600"/>
            <a:ext cx="2362200" cy="1447800"/>
          </a:xfrm>
          <a:prstGeom prst="line">
            <a:avLst/>
          </a:prstGeom>
          <a:noFill/>
          <a:ln w="9525">
            <a:solidFill>
              <a:schemeClr val="tx1"/>
            </a:solidFill>
            <a:round/>
            <a:headEnd/>
            <a:tailEnd/>
          </a:ln>
        </p:spPr>
        <p:txBody>
          <a:bodyPr wrap="none"/>
          <a:lstStyle/>
          <a:p>
            <a:endParaRPr lang="es-ES"/>
          </a:p>
        </p:txBody>
      </p:sp>
      <p:sp>
        <p:nvSpPr>
          <p:cNvPr id="45067" name="Line 1037"/>
          <p:cNvSpPr>
            <a:spLocks noChangeShapeType="1"/>
          </p:cNvSpPr>
          <p:nvPr/>
        </p:nvSpPr>
        <p:spPr bwMode="auto">
          <a:xfrm flipV="1">
            <a:off x="4876800" y="3810000"/>
            <a:ext cx="3810000" cy="1447800"/>
          </a:xfrm>
          <a:prstGeom prst="line">
            <a:avLst/>
          </a:prstGeom>
          <a:noFill/>
          <a:ln w="9525">
            <a:solidFill>
              <a:schemeClr val="tx1"/>
            </a:solidFill>
            <a:round/>
            <a:headEnd/>
            <a:tailEnd/>
          </a:ln>
        </p:spPr>
        <p:txBody>
          <a:bodyPr wrap="none"/>
          <a:lstStyle/>
          <a:p>
            <a:endParaRPr lang="es-ES"/>
          </a:p>
        </p:txBody>
      </p:sp>
      <p:sp>
        <p:nvSpPr>
          <p:cNvPr id="45068" name="Oval 1038"/>
          <p:cNvSpPr>
            <a:spLocks noChangeArrowheads="1"/>
          </p:cNvSpPr>
          <p:nvPr/>
        </p:nvSpPr>
        <p:spPr bwMode="auto">
          <a:xfrm>
            <a:off x="6477000" y="4419600"/>
            <a:ext cx="152400" cy="152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69" name="Oval 1039"/>
          <p:cNvSpPr>
            <a:spLocks noChangeArrowheads="1"/>
          </p:cNvSpPr>
          <p:nvPr/>
        </p:nvSpPr>
        <p:spPr bwMode="auto">
          <a:xfrm>
            <a:off x="7391400" y="4114800"/>
            <a:ext cx="76200" cy="152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70" name="Oval 1040"/>
          <p:cNvSpPr>
            <a:spLocks noChangeArrowheads="1"/>
          </p:cNvSpPr>
          <p:nvPr/>
        </p:nvSpPr>
        <p:spPr bwMode="auto">
          <a:xfrm>
            <a:off x="7315200" y="4419600"/>
            <a:ext cx="152400" cy="152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71" name="Oval 1041"/>
          <p:cNvSpPr>
            <a:spLocks noChangeArrowheads="1"/>
          </p:cNvSpPr>
          <p:nvPr/>
        </p:nvSpPr>
        <p:spPr bwMode="auto">
          <a:xfrm>
            <a:off x="6781800" y="5791200"/>
            <a:ext cx="152400" cy="762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45072" name="Oval 1042"/>
          <p:cNvSpPr>
            <a:spLocks noChangeArrowheads="1"/>
          </p:cNvSpPr>
          <p:nvPr/>
        </p:nvSpPr>
        <p:spPr bwMode="auto">
          <a:xfrm>
            <a:off x="7086600" y="5181600"/>
            <a:ext cx="228600" cy="152400"/>
          </a:xfrm>
          <a:prstGeom prst="ellipse">
            <a:avLst/>
          </a:prstGeom>
          <a:solidFill>
            <a:schemeClr val="accent1"/>
          </a:solidFill>
          <a:ln w="9525">
            <a:solidFill>
              <a:schemeClr val="tx1"/>
            </a:solidFill>
            <a:round/>
            <a:headEnd/>
            <a:tailEnd/>
          </a:ln>
        </p:spPr>
        <p:txBody>
          <a:bodyPr wrap="none" anchor="ctr"/>
          <a:lstStyle/>
          <a:p>
            <a:endParaRPr lang="es-E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s-MX" smtClean="0"/>
              <a:t>RETICULO ENDOPLASMATICO</a:t>
            </a:r>
            <a:endParaRPr lang="es-ES" smtClean="0"/>
          </a:p>
        </p:txBody>
      </p:sp>
      <p:sp>
        <p:nvSpPr>
          <p:cNvPr id="46083" name="Rectangle 3"/>
          <p:cNvSpPr>
            <a:spLocks noGrp="1" noChangeArrowheads="1"/>
          </p:cNvSpPr>
          <p:nvPr>
            <p:ph type="body" idx="1"/>
          </p:nvPr>
        </p:nvSpPr>
        <p:spPr>
          <a:xfrm>
            <a:off x="0" y="1981200"/>
            <a:ext cx="9144000" cy="4114800"/>
          </a:xfrm>
        </p:spPr>
        <p:txBody>
          <a:bodyPr/>
          <a:lstStyle/>
          <a:p>
            <a:pPr eaLnBrk="1" hangingPunct="1"/>
            <a:r>
              <a:rPr lang="es-MX" sz="2800" smtClean="0"/>
              <a:t>Es un laberinto membranoso </a:t>
            </a:r>
          </a:p>
          <a:p>
            <a:pPr eaLnBrk="1" hangingPunct="1"/>
            <a:r>
              <a:rPr lang="es-MX" sz="2800" smtClean="0"/>
              <a:t>Existen dos tipos retículo endoplasmático liso y granuloso, éste último esta vinculado con los ribosomas.</a:t>
            </a:r>
          </a:p>
          <a:p>
            <a:pPr eaLnBrk="1" hangingPunct="1"/>
            <a:r>
              <a:rPr lang="es-MX" sz="2800" smtClean="0"/>
              <a:t>Con sus membranas divide el citoplasma en una multitud de compartimientos en los que pueden producirse diferentes grupos de reacciones enzimáticas. Las cavidades forman sacos aplanados llamados cisternas, las membranas muy comprimidas forman tubos. </a:t>
            </a:r>
            <a:endParaRPr lang="es-ES" sz="28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s-MX" smtClean="0"/>
              <a:t>Retículo endoplasmático</a:t>
            </a:r>
            <a:endParaRPr lang="es-ES" smtClean="0"/>
          </a:p>
        </p:txBody>
      </p:sp>
      <p:sp>
        <p:nvSpPr>
          <p:cNvPr id="47107" name="Rectangle 3"/>
          <p:cNvSpPr>
            <a:spLocks noGrp="1" noChangeArrowheads="1"/>
          </p:cNvSpPr>
          <p:nvPr>
            <p:ph type="body" idx="1"/>
          </p:nvPr>
        </p:nvSpPr>
        <p:spPr/>
        <p:txBody>
          <a:bodyPr/>
          <a:lstStyle/>
          <a:p>
            <a:pPr eaLnBrk="1" hangingPunct="1"/>
            <a:r>
              <a:rPr lang="es-MX" smtClean="0"/>
              <a:t>Es un sistema de transporte de substratos y productos por el citoplasma, al exterior de la célula y al núcleo. </a:t>
            </a:r>
            <a:endParaRPr lang="es-E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s-MX" smtClean="0"/>
              <a:t>Examen</a:t>
            </a:r>
            <a:endParaRPr lang="es-ES" smtClean="0"/>
          </a:p>
        </p:txBody>
      </p:sp>
      <p:sp>
        <p:nvSpPr>
          <p:cNvPr id="48131" name="Rectangle 3"/>
          <p:cNvSpPr>
            <a:spLocks noGrp="1" noChangeArrowheads="1"/>
          </p:cNvSpPr>
          <p:nvPr>
            <p:ph type="body" idx="1"/>
          </p:nvPr>
        </p:nvSpPr>
        <p:spPr/>
        <p:txBody>
          <a:bodyPr/>
          <a:lstStyle/>
          <a:p>
            <a:pPr eaLnBrk="1" hangingPunct="1">
              <a:lnSpc>
                <a:spcPct val="90000"/>
              </a:lnSpc>
            </a:pPr>
            <a:r>
              <a:rPr lang="es-MX" sz="2800" smtClean="0"/>
              <a:t>Qué orgánulo se encarga del transporte de substratos en el interior y hacia el exterior de la célula.</a:t>
            </a:r>
          </a:p>
          <a:p>
            <a:pPr eaLnBrk="1" hangingPunct="1">
              <a:lnSpc>
                <a:spcPct val="90000"/>
              </a:lnSpc>
            </a:pPr>
            <a:r>
              <a:rPr lang="es-MX" sz="2800" smtClean="0"/>
              <a:t>Verdadero o Falso.  En los cloroplastos ocurre una transferencia de energía.</a:t>
            </a:r>
          </a:p>
          <a:p>
            <a:pPr eaLnBrk="1" hangingPunct="1">
              <a:lnSpc>
                <a:spcPct val="90000"/>
              </a:lnSpc>
            </a:pPr>
            <a:r>
              <a:rPr lang="es-MX" sz="2800" smtClean="0"/>
              <a:t>Por qué se denomina a las mitocondrias como la central eléctrica de la célula.</a:t>
            </a:r>
          </a:p>
          <a:p>
            <a:pPr eaLnBrk="1" hangingPunct="1">
              <a:lnSpc>
                <a:spcPct val="90000"/>
              </a:lnSpc>
            </a:pPr>
            <a:r>
              <a:rPr lang="es-MX" sz="2800" smtClean="0"/>
              <a:t>Enumere métodos para estudiar la célula .</a:t>
            </a:r>
          </a:p>
          <a:p>
            <a:pPr eaLnBrk="1" hangingPunct="1">
              <a:lnSpc>
                <a:spcPct val="90000"/>
              </a:lnSpc>
            </a:pPr>
            <a:r>
              <a:rPr lang="es-MX" sz="2800" smtClean="0"/>
              <a:t>Existen los medios de cultivo sólidos para el estudio de la célula.</a:t>
            </a:r>
          </a:p>
          <a:p>
            <a:pPr eaLnBrk="1" hangingPunct="1">
              <a:lnSpc>
                <a:spcPct val="90000"/>
              </a:lnSpc>
            </a:pPr>
            <a:r>
              <a:rPr lang="es-MX" sz="2800" smtClean="0"/>
              <a:t>Función del retículo endoplasmático</a:t>
            </a:r>
          </a:p>
          <a:p>
            <a:pPr eaLnBrk="1" hangingPunct="1">
              <a:lnSpc>
                <a:spcPct val="90000"/>
              </a:lnSpc>
            </a:pPr>
            <a:endParaRPr lang="es-ES" sz="2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s-MX" smtClean="0"/>
              <a:t>MICROTUBULOS</a:t>
            </a:r>
            <a:endParaRPr lang="es-ES" smtClean="0"/>
          </a:p>
        </p:txBody>
      </p:sp>
      <p:sp>
        <p:nvSpPr>
          <p:cNvPr id="49155" name="Rectangle 3"/>
          <p:cNvSpPr>
            <a:spLocks noGrp="1" noChangeArrowheads="1"/>
          </p:cNvSpPr>
          <p:nvPr>
            <p:ph type="body" idx="1"/>
          </p:nvPr>
        </p:nvSpPr>
        <p:spPr/>
        <p:txBody>
          <a:bodyPr/>
          <a:lstStyle/>
          <a:p>
            <a:pPr eaLnBrk="1" hangingPunct="1">
              <a:buFont typeface="Wingdings" pitchFamily="2" charset="2"/>
              <a:buNone/>
            </a:pPr>
            <a:r>
              <a:rPr lang="es-MX" smtClean="0"/>
              <a:t>Subunidades citoplasmáticas cilíndricas huecas, conservan o controlan la forma de la célula, participan en los movimientos celulares como el desplazamiento de los cromosomas por el huso mitótico y sirven como vías para el flujo orientado de constituyentes citoplasmáticos dentro de la célula y forman cilios y flagelos. </a:t>
            </a:r>
            <a:endParaRPr lang="es-E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s-MX" smtClean="0"/>
              <a:t>LISOSOMAS</a:t>
            </a:r>
            <a:endParaRPr lang="es-ES" smtClean="0"/>
          </a:p>
        </p:txBody>
      </p:sp>
      <p:sp>
        <p:nvSpPr>
          <p:cNvPr id="50179" name="Rectangle 3"/>
          <p:cNvSpPr>
            <a:spLocks noGrp="1" noChangeArrowheads="1"/>
          </p:cNvSpPr>
          <p:nvPr>
            <p:ph type="body" idx="1"/>
          </p:nvPr>
        </p:nvSpPr>
        <p:spPr/>
        <p:txBody>
          <a:bodyPr/>
          <a:lstStyle/>
          <a:p>
            <a:pPr eaLnBrk="1" hangingPunct="1">
              <a:lnSpc>
                <a:spcPct val="90000"/>
              </a:lnSpc>
            </a:pPr>
            <a:r>
              <a:rPr lang="es-MX" sz="2800" smtClean="0"/>
              <a:t>Alberga diversas enzimas capaces de hidrolizar los constituyentes macromoleculares, proteínas, polisacáridos y ácidos nucleicos.  Estos sacos sirven para secretar estas enzimas fuera de la célula y así evitar que digieran el contenido celular. </a:t>
            </a:r>
          </a:p>
          <a:p>
            <a:pPr eaLnBrk="1" hangingPunct="1">
              <a:lnSpc>
                <a:spcPct val="90000"/>
              </a:lnSpc>
            </a:pPr>
            <a:r>
              <a:rPr lang="es-MX" sz="2800" smtClean="0"/>
              <a:t>La rotura de la membrana lisosómica libera estas enzimas y explica la lisis de las células muertas y la resorción de células como las de la cola del renacuajo en la metamorfosis. </a:t>
            </a:r>
            <a:endParaRPr lang="es-ES" sz="2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s-MX" smtClean="0"/>
              <a:t>VACUOLAS</a:t>
            </a:r>
            <a:endParaRPr lang="es-ES" smtClean="0"/>
          </a:p>
        </p:txBody>
      </p:sp>
      <p:sp>
        <p:nvSpPr>
          <p:cNvPr id="51203" name="Rectangle 3"/>
          <p:cNvSpPr>
            <a:spLocks noGrp="1" noChangeArrowheads="1"/>
          </p:cNvSpPr>
          <p:nvPr>
            <p:ph type="body" idx="1"/>
          </p:nvPr>
        </p:nvSpPr>
        <p:spPr/>
        <p:txBody>
          <a:bodyPr/>
          <a:lstStyle/>
          <a:p>
            <a:pPr eaLnBrk="1" hangingPunct="1"/>
            <a:r>
              <a:rPr lang="es-MX" smtClean="0"/>
              <a:t>Cavidades parecidas a burbujas llenas de líquido acuoso y rodeadas de su propia membrana, que tiene una estructura análoga a la de la membrana plasmática.</a:t>
            </a:r>
          </a:p>
          <a:p>
            <a:pPr eaLnBrk="1" hangingPunct="1"/>
            <a:r>
              <a:rPr lang="es-MX" smtClean="0"/>
              <a:t>Son comunes en celulas vegetales  y animales inferiores.  Casi todos los protozoarios tienen vacuolas alimenticias con alimentos en proceso de digestión. </a:t>
            </a:r>
            <a:endParaRPr lang="es-E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p:txBody>
          <a:bodyPr/>
          <a:lstStyle/>
          <a:p>
            <a:pPr eaLnBrk="1" hangingPunct="1"/>
            <a:r>
              <a:rPr lang="es-MX" smtClean="0"/>
              <a:t>vacuola</a:t>
            </a:r>
            <a:endParaRPr lang="es-ES" smtClean="0"/>
          </a:p>
        </p:txBody>
      </p:sp>
      <p:sp>
        <p:nvSpPr>
          <p:cNvPr id="312325" name="Cloud"/>
          <p:cNvSpPr>
            <a:spLocks noChangeAspect="1" noEditPoints="1" noChangeArrowheads="1"/>
          </p:cNvSpPr>
          <p:nvPr/>
        </p:nvSpPr>
        <p:spPr bwMode="auto">
          <a:xfrm>
            <a:off x="1981200" y="2416175"/>
            <a:ext cx="5715000" cy="3527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chemeClr val="bg1"/>
            </a:solidFill>
            <a:miter lim="800000"/>
            <a:headEnd/>
            <a:tailEnd/>
          </a:ln>
          <a:effectLst>
            <a:outerShdw dist="107763" dir="2700000" algn="ctr" rotWithShape="0">
              <a:srgbClr val="808080"/>
            </a:outerShdw>
          </a:effectLst>
        </p:spPr>
        <p:txBody>
          <a:bodyPr/>
          <a:lstStyle/>
          <a:p>
            <a:pPr>
              <a:defRPr/>
            </a:pPr>
            <a:endParaRPr lang="es-ES"/>
          </a:p>
        </p:txBody>
      </p:sp>
      <p:sp>
        <p:nvSpPr>
          <p:cNvPr id="52228" name="Oval 1030"/>
          <p:cNvSpPr>
            <a:spLocks noChangeArrowheads="1"/>
          </p:cNvSpPr>
          <p:nvPr/>
        </p:nvSpPr>
        <p:spPr bwMode="auto">
          <a:xfrm>
            <a:off x="3886200" y="4267200"/>
            <a:ext cx="762000" cy="609600"/>
          </a:xfrm>
          <a:prstGeom prst="ellipse">
            <a:avLst/>
          </a:prstGeom>
          <a:solidFill>
            <a:schemeClr val="accent1"/>
          </a:solidFill>
          <a:ln w="9525">
            <a:solidFill>
              <a:schemeClr val="tx1"/>
            </a:solidFill>
            <a:round/>
            <a:headEnd/>
            <a:tailEnd/>
          </a:ln>
        </p:spPr>
        <p:txBody>
          <a:bodyPr wrap="none" anchor="ctr"/>
          <a:lstStyle/>
          <a:p>
            <a:pPr algn="ctr"/>
            <a:r>
              <a:rPr kumimoji="0" lang="es-MX">
                <a:latin typeface="Arial Black" pitchFamily="34" charset="0"/>
              </a:rPr>
              <a:t>vacuola</a:t>
            </a:r>
            <a:endParaRPr kumimoji="0" lang="es-ES">
              <a:latin typeface="Arial Black" pitchFamily="34" charset="0"/>
            </a:endParaRPr>
          </a:p>
        </p:txBody>
      </p:sp>
      <p:sp>
        <p:nvSpPr>
          <p:cNvPr id="52229" name="Oval 1031"/>
          <p:cNvSpPr>
            <a:spLocks noChangeArrowheads="1"/>
          </p:cNvSpPr>
          <p:nvPr/>
        </p:nvSpPr>
        <p:spPr bwMode="auto">
          <a:xfrm>
            <a:off x="4648200" y="2971800"/>
            <a:ext cx="2057400" cy="1066800"/>
          </a:xfrm>
          <a:prstGeom prst="ellipse">
            <a:avLst/>
          </a:prstGeom>
          <a:solidFill>
            <a:schemeClr val="accent1"/>
          </a:solidFill>
          <a:ln w="9525">
            <a:solidFill>
              <a:schemeClr val="tx1"/>
            </a:solidFill>
            <a:round/>
            <a:headEnd/>
            <a:tailEnd/>
          </a:ln>
        </p:spPr>
        <p:txBody>
          <a:bodyPr wrap="none" anchor="ctr"/>
          <a:lstStyle/>
          <a:p>
            <a:pPr algn="ctr"/>
            <a:r>
              <a:rPr kumimoji="0" lang="es-MX">
                <a:latin typeface="Arial Black" pitchFamily="34" charset="0"/>
              </a:rPr>
              <a:t>nucleo</a:t>
            </a:r>
            <a:endParaRPr kumimoji="0" lang="es-ES">
              <a:latin typeface="Arial Black" pitchFamily="34" charset="0"/>
            </a:endParaRPr>
          </a:p>
        </p:txBody>
      </p:sp>
      <p:sp>
        <p:nvSpPr>
          <p:cNvPr id="52230" name="Text Box 1032"/>
          <p:cNvSpPr txBox="1">
            <a:spLocks noChangeArrowheads="1"/>
          </p:cNvSpPr>
          <p:nvPr/>
        </p:nvSpPr>
        <p:spPr bwMode="auto">
          <a:xfrm>
            <a:off x="2667000" y="2057400"/>
            <a:ext cx="2514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ameba</a:t>
            </a:r>
            <a:endParaRPr kumimoji="0" lang="es-ES">
              <a:latin typeface="Arial Black" pitchFamily="34" charset="0"/>
            </a:endParaRPr>
          </a:p>
        </p:txBody>
      </p:sp>
      <p:sp>
        <p:nvSpPr>
          <p:cNvPr id="52231" name="Text Box 1033"/>
          <p:cNvSpPr txBox="1">
            <a:spLocks noChangeArrowheads="1"/>
          </p:cNvSpPr>
          <p:nvPr/>
        </p:nvSpPr>
        <p:spPr bwMode="auto">
          <a:xfrm>
            <a:off x="5791200" y="5105400"/>
            <a:ext cx="2286000" cy="1004888"/>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Membrana</a:t>
            </a:r>
          </a:p>
          <a:p>
            <a:pPr>
              <a:spcBef>
                <a:spcPct val="50000"/>
              </a:spcBef>
            </a:pPr>
            <a:r>
              <a:rPr kumimoji="0" lang="es-MX">
                <a:latin typeface="Arial Black" pitchFamily="34" charset="0"/>
              </a:rPr>
              <a:t>plasmática</a:t>
            </a:r>
            <a:endParaRPr kumimoji="0" lang="es-ES">
              <a:latin typeface="Arial Black" pitchFamily="34" charset="0"/>
            </a:endParaRPr>
          </a:p>
        </p:txBody>
      </p:sp>
      <p:sp>
        <p:nvSpPr>
          <p:cNvPr id="52232" name="Line 1034"/>
          <p:cNvSpPr>
            <a:spLocks noChangeShapeType="1"/>
          </p:cNvSpPr>
          <p:nvPr/>
        </p:nvSpPr>
        <p:spPr bwMode="auto">
          <a:xfrm flipH="1" flipV="1">
            <a:off x="7391400" y="4800600"/>
            <a:ext cx="304800" cy="3810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MX" smtClean="0"/>
              <a:t>Ciclo celular</a:t>
            </a:r>
            <a:endParaRPr lang="es-ES" smtClean="0"/>
          </a:p>
        </p:txBody>
      </p:sp>
      <p:sp>
        <p:nvSpPr>
          <p:cNvPr id="7171" name="Rectangle 3"/>
          <p:cNvSpPr>
            <a:spLocks noGrp="1" noChangeArrowheads="1"/>
          </p:cNvSpPr>
          <p:nvPr>
            <p:ph type="body" sz="half" idx="1"/>
          </p:nvPr>
        </p:nvSpPr>
        <p:spPr>
          <a:xfrm>
            <a:off x="609600" y="1905000"/>
            <a:ext cx="7315200" cy="4114800"/>
          </a:xfrm>
        </p:spPr>
        <p:txBody>
          <a:bodyPr/>
          <a:lstStyle/>
          <a:p>
            <a:pPr algn="ctr" eaLnBrk="1" hangingPunct="1">
              <a:buFont typeface="Wingdings" pitchFamily="2" charset="2"/>
              <a:buNone/>
            </a:pPr>
            <a:r>
              <a:rPr lang="es-MX" sz="2800" smtClean="0"/>
              <a:t>Requiere 20 horas promedio:</a:t>
            </a:r>
          </a:p>
          <a:p>
            <a:pPr eaLnBrk="1" hangingPunct="1">
              <a:buFont typeface="Wingdings" pitchFamily="2" charset="2"/>
              <a:buNone/>
            </a:pPr>
            <a:endParaRPr lang="es-MX" sz="2800" smtClean="0"/>
          </a:p>
          <a:p>
            <a:pPr eaLnBrk="1" hangingPunct="1">
              <a:buFont typeface="Wingdings" pitchFamily="2" charset="2"/>
              <a:buNone/>
            </a:pPr>
            <a:r>
              <a:rPr lang="es-MX" sz="2800" smtClean="0"/>
              <a:t>19 hrs.       Interfase</a:t>
            </a:r>
          </a:p>
          <a:p>
            <a:pPr eaLnBrk="1" hangingPunct="1">
              <a:buFont typeface="Wingdings" pitchFamily="2" charset="2"/>
              <a:buNone/>
            </a:pPr>
            <a:r>
              <a:rPr lang="es-MX" sz="2800" smtClean="0"/>
              <a:t>(duplicación de los orgánulos y membranas)</a:t>
            </a:r>
          </a:p>
          <a:p>
            <a:pPr eaLnBrk="1" hangingPunct="1">
              <a:buFont typeface="Wingdings" pitchFamily="2" charset="2"/>
              <a:buNone/>
            </a:pPr>
            <a:r>
              <a:rPr lang="es-MX" sz="2800" smtClean="0"/>
              <a:t>1 hr.           Mitosis</a:t>
            </a:r>
          </a:p>
          <a:p>
            <a:pPr eaLnBrk="1" hangingPunct="1">
              <a:buFont typeface="Wingdings" pitchFamily="2" charset="2"/>
              <a:buNone/>
            </a:pPr>
            <a:r>
              <a:rPr lang="es-MX" sz="2800" smtClean="0"/>
              <a:t>(reduplicación del material genético)</a:t>
            </a:r>
            <a:endParaRPr lang="es-ES" sz="28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s-MX" smtClean="0"/>
              <a:t>MEMBRANA CITOPLASMATICA </a:t>
            </a:r>
            <a:endParaRPr lang="es-ES" smtClean="0"/>
          </a:p>
        </p:txBody>
      </p:sp>
      <p:sp>
        <p:nvSpPr>
          <p:cNvPr id="53251" name="Rectangle 3"/>
          <p:cNvSpPr>
            <a:spLocks noGrp="1" noChangeArrowheads="1"/>
          </p:cNvSpPr>
          <p:nvPr>
            <p:ph type="body" idx="1"/>
          </p:nvPr>
        </p:nvSpPr>
        <p:spPr>
          <a:xfrm>
            <a:off x="0" y="1981200"/>
            <a:ext cx="9144000" cy="4876800"/>
          </a:xfrm>
        </p:spPr>
        <p:txBody>
          <a:bodyPr/>
          <a:lstStyle/>
          <a:p>
            <a:pPr eaLnBrk="1" hangingPunct="1"/>
            <a:r>
              <a:rPr lang="es-MX" smtClean="0"/>
              <a:t>Es una cubierta, elástica, parte integral y funcional de la célula.  </a:t>
            </a:r>
          </a:p>
          <a:p>
            <a:pPr eaLnBrk="1" hangingPunct="1"/>
            <a:r>
              <a:rPr lang="es-MX" smtClean="0"/>
              <a:t>Impide la entrada de unas substancias y facilita la de otras.</a:t>
            </a:r>
            <a:endParaRPr lang="es-E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1028"/>
          <p:cNvSpPr>
            <a:spLocks noChangeArrowheads="1"/>
          </p:cNvSpPr>
          <p:nvPr/>
        </p:nvSpPr>
        <p:spPr bwMode="auto">
          <a:xfrm>
            <a:off x="3124200" y="2743200"/>
            <a:ext cx="2667000" cy="32004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54275" name="Line 1029"/>
          <p:cNvSpPr>
            <a:spLocks noChangeShapeType="1"/>
          </p:cNvSpPr>
          <p:nvPr/>
        </p:nvSpPr>
        <p:spPr bwMode="auto">
          <a:xfrm flipV="1">
            <a:off x="5257800" y="3505200"/>
            <a:ext cx="1143000" cy="152400"/>
          </a:xfrm>
          <a:prstGeom prst="line">
            <a:avLst/>
          </a:prstGeom>
          <a:noFill/>
          <a:ln w="9525">
            <a:solidFill>
              <a:schemeClr val="tx1"/>
            </a:solidFill>
            <a:round/>
            <a:headEnd/>
            <a:tailEnd type="triangle" w="med" len="med"/>
          </a:ln>
        </p:spPr>
        <p:txBody>
          <a:bodyPr wrap="none"/>
          <a:lstStyle/>
          <a:p>
            <a:endParaRPr lang="es-ES"/>
          </a:p>
        </p:txBody>
      </p:sp>
      <p:sp>
        <p:nvSpPr>
          <p:cNvPr id="54276" name="Line 1030"/>
          <p:cNvSpPr>
            <a:spLocks noChangeShapeType="1"/>
          </p:cNvSpPr>
          <p:nvPr/>
        </p:nvSpPr>
        <p:spPr bwMode="auto">
          <a:xfrm>
            <a:off x="5715000" y="4267200"/>
            <a:ext cx="533400" cy="0"/>
          </a:xfrm>
          <a:prstGeom prst="line">
            <a:avLst/>
          </a:prstGeom>
          <a:noFill/>
          <a:ln w="9525">
            <a:solidFill>
              <a:schemeClr val="tx1"/>
            </a:solidFill>
            <a:round/>
            <a:headEnd/>
            <a:tailEnd type="triangle" w="med" len="med"/>
          </a:ln>
        </p:spPr>
        <p:txBody>
          <a:bodyPr wrap="none"/>
          <a:lstStyle/>
          <a:p>
            <a:endParaRPr lang="es-ES"/>
          </a:p>
        </p:txBody>
      </p:sp>
      <p:sp>
        <p:nvSpPr>
          <p:cNvPr id="54277" name="Line 1031"/>
          <p:cNvSpPr>
            <a:spLocks noChangeShapeType="1"/>
          </p:cNvSpPr>
          <p:nvPr/>
        </p:nvSpPr>
        <p:spPr bwMode="auto">
          <a:xfrm>
            <a:off x="2590800" y="3733800"/>
            <a:ext cx="914400" cy="0"/>
          </a:xfrm>
          <a:prstGeom prst="line">
            <a:avLst/>
          </a:prstGeom>
          <a:noFill/>
          <a:ln w="9525">
            <a:solidFill>
              <a:schemeClr val="tx1"/>
            </a:solidFill>
            <a:round/>
            <a:headEnd/>
            <a:tailEnd type="triangle" w="med" len="med"/>
          </a:ln>
        </p:spPr>
        <p:txBody>
          <a:bodyPr wrap="none"/>
          <a:lstStyle/>
          <a:p>
            <a:endParaRPr lang="es-ES"/>
          </a:p>
        </p:txBody>
      </p:sp>
      <p:sp>
        <p:nvSpPr>
          <p:cNvPr id="54278" name="Text Box 1032"/>
          <p:cNvSpPr txBox="1">
            <a:spLocks noChangeArrowheads="1"/>
          </p:cNvSpPr>
          <p:nvPr/>
        </p:nvSpPr>
        <p:spPr bwMode="auto">
          <a:xfrm>
            <a:off x="6629400" y="3962400"/>
            <a:ext cx="16764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desecho</a:t>
            </a:r>
            <a:endParaRPr kumimoji="0" lang="es-ES">
              <a:latin typeface="Arial Black" pitchFamily="34" charset="0"/>
            </a:endParaRPr>
          </a:p>
        </p:txBody>
      </p:sp>
      <p:sp>
        <p:nvSpPr>
          <p:cNvPr id="54279" name="Text Box 1033"/>
          <p:cNvSpPr txBox="1">
            <a:spLocks noChangeArrowheads="1"/>
          </p:cNvSpPr>
          <p:nvPr/>
        </p:nvSpPr>
        <p:spPr bwMode="auto">
          <a:xfrm>
            <a:off x="6858000" y="3276600"/>
            <a:ext cx="22860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secreciones</a:t>
            </a:r>
            <a:endParaRPr kumimoji="0" lang="es-ES">
              <a:latin typeface="Arial Black" pitchFamily="34" charset="0"/>
            </a:endParaRPr>
          </a:p>
        </p:txBody>
      </p:sp>
      <p:sp>
        <p:nvSpPr>
          <p:cNvPr id="54280" name="Text Box 1034"/>
          <p:cNvSpPr txBox="1">
            <a:spLocks noChangeArrowheads="1"/>
          </p:cNvSpPr>
          <p:nvPr/>
        </p:nvSpPr>
        <p:spPr bwMode="auto">
          <a:xfrm>
            <a:off x="533400" y="3429000"/>
            <a:ext cx="21336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nutrientes</a:t>
            </a:r>
            <a:endParaRPr kumimoji="0" lang="es-ES">
              <a:latin typeface="Arial Black" pitchFamily="34" charset="0"/>
            </a:endParaRPr>
          </a:p>
        </p:txBody>
      </p:sp>
      <p:sp>
        <p:nvSpPr>
          <p:cNvPr id="54281" name="Text Box 1035"/>
          <p:cNvSpPr txBox="1">
            <a:spLocks noChangeArrowheads="1"/>
          </p:cNvSpPr>
          <p:nvPr/>
        </p:nvSpPr>
        <p:spPr bwMode="auto">
          <a:xfrm>
            <a:off x="533400" y="4267200"/>
            <a:ext cx="2438400" cy="457200"/>
          </a:xfrm>
          <a:prstGeom prst="rect">
            <a:avLst/>
          </a:prstGeom>
          <a:noFill/>
          <a:ln w="9525">
            <a:noFill/>
            <a:miter lim="800000"/>
            <a:headEnd/>
            <a:tailEnd/>
          </a:ln>
        </p:spPr>
        <p:txBody>
          <a:bodyPr>
            <a:spAutoFit/>
          </a:bodyPr>
          <a:lstStyle/>
          <a:p>
            <a:pPr>
              <a:spcBef>
                <a:spcPct val="50000"/>
              </a:spcBef>
            </a:pPr>
            <a:r>
              <a:rPr kumimoji="0" lang="es-MX">
                <a:latin typeface="Arial Black" pitchFamily="34" charset="0"/>
              </a:rPr>
              <a:t>catalizadores</a:t>
            </a:r>
            <a:endParaRPr kumimoji="0" lang="es-ES">
              <a:latin typeface="Arial Black" pitchFamily="34" charset="0"/>
            </a:endParaRPr>
          </a:p>
        </p:txBody>
      </p:sp>
      <p:sp>
        <p:nvSpPr>
          <p:cNvPr id="54282" name="Line 1036"/>
          <p:cNvSpPr>
            <a:spLocks noChangeShapeType="1"/>
          </p:cNvSpPr>
          <p:nvPr/>
        </p:nvSpPr>
        <p:spPr bwMode="auto">
          <a:xfrm>
            <a:off x="2971800" y="4495800"/>
            <a:ext cx="304800" cy="0"/>
          </a:xfrm>
          <a:prstGeom prst="line">
            <a:avLst/>
          </a:prstGeom>
          <a:noFill/>
          <a:ln w="9525">
            <a:solidFill>
              <a:schemeClr val="tx1"/>
            </a:solidFill>
            <a:round/>
            <a:headEnd/>
            <a:tailEnd type="triangle" w="med" len="med"/>
          </a:ln>
        </p:spPr>
        <p:txBody>
          <a:bodyPr wrap="none"/>
          <a:lstStyle/>
          <a:p>
            <a:endParaRPr lang="es-ES"/>
          </a:p>
        </p:txBody>
      </p:sp>
      <p:sp>
        <p:nvSpPr>
          <p:cNvPr id="54283" name="Rectangle 1038"/>
          <p:cNvSpPr>
            <a:spLocks noGrp="1" noChangeArrowheads="1"/>
          </p:cNvSpPr>
          <p:nvPr>
            <p:ph type="body" sz="half" idx="1"/>
          </p:nvPr>
        </p:nvSpPr>
        <p:spPr>
          <a:xfrm>
            <a:off x="457200" y="762000"/>
            <a:ext cx="8458200" cy="1752600"/>
          </a:xfrm>
        </p:spPr>
        <p:txBody>
          <a:bodyPr/>
          <a:lstStyle/>
          <a:p>
            <a:pPr eaLnBrk="1" hangingPunct="1">
              <a:lnSpc>
                <a:spcPct val="90000"/>
              </a:lnSpc>
              <a:buFont typeface="Wingdings" pitchFamily="2" charset="2"/>
              <a:buNone/>
            </a:pPr>
            <a:r>
              <a:rPr lang="es-MX" smtClean="0"/>
              <a:t>Regula el contenido de la célula, ya que todos los elementos nutritivos que entran en la misma, así como los productos de desecho o secreciones deben atravesar esta membrana. </a:t>
            </a:r>
          </a:p>
          <a:p>
            <a:pPr eaLnBrk="1" hangingPunct="1">
              <a:lnSpc>
                <a:spcPct val="90000"/>
              </a:lnSpc>
              <a:buFont typeface="Wingdings" pitchFamily="2" charset="2"/>
              <a:buNone/>
            </a:pPr>
            <a:endParaRPr lang="es-E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762000"/>
            <a:ext cx="5943600" cy="762000"/>
          </a:xfrm>
        </p:spPr>
        <p:txBody>
          <a:bodyPr/>
          <a:lstStyle/>
          <a:p>
            <a:pPr eaLnBrk="1" hangingPunct="1"/>
            <a:r>
              <a:rPr lang="es-MX" smtClean="0"/>
              <a:t>Membrana plasmática</a:t>
            </a:r>
            <a:endParaRPr lang="es-ES" smtClean="0"/>
          </a:p>
        </p:txBody>
      </p:sp>
      <p:sp>
        <p:nvSpPr>
          <p:cNvPr id="55299" name="Rectangle 3"/>
          <p:cNvSpPr>
            <a:spLocks noGrp="1" noChangeArrowheads="1"/>
          </p:cNvSpPr>
          <p:nvPr>
            <p:ph type="body" idx="1"/>
          </p:nvPr>
        </p:nvSpPr>
        <p:spPr>
          <a:xfrm>
            <a:off x="0" y="1981200"/>
            <a:ext cx="9144000" cy="4876800"/>
          </a:xfrm>
        </p:spPr>
        <p:txBody>
          <a:bodyPr/>
          <a:lstStyle/>
          <a:p>
            <a:pPr eaLnBrk="1" hangingPunct="1">
              <a:buFont typeface="Wingdings" pitchFamily="2" charset="2"/>
              <a:buNone/>
            </a:pPr>
            <a:r>
              <a:rPr lang="es-MX" smtClean="0"/>
              <a:t>Las células generalmente estan rodeadas por un medio acuoso: la savia tisular de una planta superior o el plasma que es el líquido extracelular de los animales superiores y en el caso de los seres unicelulares o pluricelulares inferiores puede ser agua dulce o salada.</a:t>
            </a:r>
            <a:endParaRPr lang="es-E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val 1028"/>
          <p:cNvSpPr>
            <a:spLocks noChangeArrowheads="1"/>
          </p:cNvSpPr>
          <p:nvPr/>
        </p:nvSpPr>
        <p:spPr bwMode="auto">
          <a:xfrm>
            <a:off x="4191000" y="2971800"/>
            <a:ext cx="1600200" cy="1981200"/>
          </a:xfrm>
          <a:prstGeom prst="ellipse">
            <a:avLst/>
          </a:prstGeom>
          <a:solidFill>
            <a:schemeClr val="accent1"/>
          </a:solidFill>
          <a:ln w="9525">
            <a:solidFill>
              <a:schemeClr val="tx1"/>
            </a:solidFill>
            <a:miter lim="800000"/>
            <a:headEnd/>
            <a:tailEnd/>
          </a:ln>
        </p:spPr>
        <p:txBody>
          <a:bodyPr wrap="none" anchor="ctr"/>
          <a:lstStyle/>
          <a:p>
            <a:pPr algn="ctr"/>
            <a:r>
              <a:rPr lang="es-MX"/>
              <a:t>célula</a:t>
            </a:r>
            <a:endParaRPr lang="es-ES"/>
          </a:p>
        </p:txBody>
      </p:sp>
      <p:sp>
        <p:nvSpPr>
          <p:cNvPr id="56323" name="Oval 1029"/>
          <p:cNvSpPr>
            <a:spLocks noChangeArrowheads="1"/>
          </p:cNvSpPr>
          <p:nvPr/>
        </p:nvSpPr>
        <p:spPr bwMode="auto">
          <a:xfrm>
            <a:off x="4953000" y="1143000"/>
            <a:ext cx="1371600" cy="1828800"/>
          </a:xfrm>
          <a:prstGeom prst="ellipse">
            <a:avLst/>
          </a:prstGeom>
          <a:solidFill>
            <a:schemeClr val="accent1"/>
          </a:solidFill>
          <a:ln w="9525">
            <a:solidFill>
              <a:schemeClr val="tx1"/>
            </a:solidFill>
            <a:miter lim="800000"/>
            <a:headEnd/>
            <a:tailEnd/>
          </a:ln>
        </p:spPr>
        <p:txBody>
          <a:bodyPr wrap="none" anchor="ctr"/>
          <a:lstStyle/>
          <a:p>
            <a:pPr algn="ctr"/>
            <a:r>
              <a:rPr lang="es-MX"/>
              <a:t>célula</a:t>
            </a:r>
            <a:endParaRPr lang="es-ES"/>
          </a:p>
        </p:txBody>
      </p:sp>
      <p:sp>
        <p:nvSpPr>
          <p:cNvPr id="56324" name="Oval 1030"/>
          <p:cNvSpPr>
            <a:spLocks noChangeArrowheads="1"/>
          </p:cNvSpPr>
          <p:nvPr/>
        </p:nvSpPr>
        <p:spPr bwMode="auto">
          <a:xfrm>
            <a:off x="5943600" y="2590800"/>
            <a:ext cx="1524000" cy="1752600"/>
          </a:xfrm>
          <a:prstGeom prst="ellipse">
            <a:avLst/>
          </a:prstGeom>
          <a:solidFill>
            <a:schemeClr val="accent1"/>
          </a:solidFill>
          <a:ln w="9525">
            <a:solidFill>
              <a:schemeClr val="tx1"/>
            </a:solidFill>
            <a:miter lim="800000"/>
            <a:headEnd/>
            <a:tailEnd/>
          </a:ln>
        </p:spPr>
        <p:txBody>
          <a:bodyPr wrap="none" anchor="ctr"/>
          <a:lstStyle/>
          <a:p>
            <a:pPr algn="ctr"/>
            <a:r>
              <a:rPr lang="es-MX"/>
              <a:t>célula</a:t>
            </a:r>
            <a:endParaRPr lang="es-ES"/>
          </a:p>
        </p:txBody>
      </p:sp>
      <p:sp>
        <p:nvSpPr>
          <p:cNvPr id="56325" name="Oval 1032"/>
          <p:cNvSpPr>
            <a:spLocks noChangeArrowheads="1"/>
          </p:cNvSpPr>
          <p:nvPr/>
        </p:nvSpPr>
        <p:spPr bwMode="auto">
          <a:xfrm>
            <a:off x="5562600" y="4343400"/>
            <a:ext cx="1295400" cy="1600200"/>
          </a:xfrm>
          <a:prstGeom prst="ellipse">
            <a:avLst/>
          </a:prstGeom>
          <a:solidFill>
            <a:schemeClr val="accent1"/>
          </a:solidFill>
          <a:ln w="9525">
            <a:solidFill>
              <a:schemeClr val="tx1"/>
            </a:solidFill>
            <a:miter lim="800000"/>
            <a:headEnd/>
            <a:tailEnd/>
          </a:ln>
        </p:spPr>
        <p:txBody>
          <a:bodyPr wrap="none" anchor="ctr"/>
          <a:lstStyle/>
          <a:p>
            <a:pPr algn="ctr"/>
            <a:r>
              <a:rPr lang="es-MX"/>
              <a:t>célula</a:t>
            </a:r>
            <a:endParaRPr lang="es-ES"/>
          </a:p>
        </p:txBody>
      </p:sp>
      <p:sp>
        <p:nvSpPr>
          <p:cNvPr id="56326" name="Line 1033"/>
          <p:cNvSpPr>
            <a:spLocks noChangeShapeType="1"/>
          </p:cNvSpPr>
          <p:nvPr/>
        </p:nvSpPr>
        <p:spPr bwMode="auto">
          <a:xfrm>
            <a:off x="4648200" y="4876800"/>
            <a:ext cx="76200" cy="457200"/>
          </a:xfrm>
          <a:prstGeom prst="line">
            <a:avLst/>
          </a:prstGeom>
          <a:noFill/>
          <a:ln w="9525">
            <a:solidFill>
              <a:schemeClr val="tx1"/>
            </a:solidFill>
            <a:miter lim="800000"/>
            <a:headEnd/>
            <a:tailEnd/>
          </a:ln>
        </p:spPr>
        <p:txBody>
          <a:bodyPr wrap="none"/>
          <a:lstStyle/>
          <a:p>
            <a:endParaRPr lang="es-ES"/>
          </a:p>
        </p:txBody>
      </p:sp>
      <p:sp>
        <p:nvSpPr>
          <p:cNvPr id="56327" name="Line 1034"/>
          <p:cNvSpPr>
            <a:spLocks noChangeShapeType="1"/>
          </p:cNvSpPr>
          <p:nvPr/>
        </p:nvSpPr>
        <p:spPr bwMode="auto">
          <a:xfrm>
            <a:off x="6324600" y="2362200"/>
            <a:ext cx="0" cy="381000"/>
          </a:xfrm>
          <a:prstGeom prst="line">
            <a:avLst/>
          </a:prstGeom>
          <a:noFill/>
          <a:ln w="9525">
            <a:solidFill>
              <a:schemeClr val="tx1"/>
            </a:solidFill>
            <a:miter lim="800000"/>
            <a:headEnd/>
            <a:tailEnd/>
          </a:ln>
        </p:spPr>
        <p:txBody>
          <a:bodyPr wrap="none"/>
          <a:lstStyle/>
          <a:p>
            <a:endParaRPr lang="es-ES"/>
          </a:p>
        </p:txBody>
      </p:sp>
      <p:sp>
        <p:nvSpPr>
          <p:cNvPr id="56328" name="Line 1035"/>
          <p:cNvSpPr>
            <a:spLocks noChangeShapeType="1"/>
          </p:cNvSpPr>
          <p:nvPr/>
        </p:nvSpPr>
        <p:spPr bwMode="auto">
          <a:xfrm flipH="1">
            <a:off x="6858000" y="4267200"/>
            <a:ext cx="76200" cy="609600"/>
          </a:xfrm>
          <a:prstGeom prst="line">
            <a:avLst/>
          </a:prstGeom>
          <a:noFill/>
          <a:ln w="9525">
            <a:solidFill>
              <a:schemeClr val="tx1"/>
            </a:solidFill>
            <a:miter lim="800000"/>
            <a:headEnd/>
            <a:tailEnd/>
          </a:ln>
        </p:spPr>
        <p:txBody>
          <a:bodyPr wrap="none"/>
          <a:lstStyle/>
          <a:p>
            <a:endParaRPr lang="es-ES"/>
          </a:p>
        </p:txBody>
      </p:sp>
      <p:sp>
        <p:nvSpPr>
          <p:cNvPr id="56329" name="Line 1036"/>
          <p:cNvSpPr>
            <a:spLocks noChangeShapeType="1"/>
          </p:cNvSpPr>
          <p:nvPr/>
        </p:nvSpPr>
        <p:spPr bwMode="auto">
          <a:xfrm>
            <a:off x="3276600" y="1066800"/>
            <a:ext cx="0" cy="5257800"/>
          </a:xfrm>
          <a:prstGeom prst="line">
            <a:avLst/>
          </a:prstGeom>
          <a:noFill/>
          <a:ln w="9525">
            <a:solidFill>
              <a:schemeClr val="tx1"/>
            </a:solidFill>
            <a:miter lim="800000"/>
            <a:headEnd/>
            <a:tailEnd/>
          </a:ln>
        </p:spPr>
        <p:txBody>
          <a:bodyPr wrap="none"/>
          <a:lstStyle/>
          <a:p>
            <a:endParaRPr lang="es-ES"/>
          </a:p>
        </p:txBody>
      </p:sp>
      <p:sp>
        <p:nvSpPr>
          <p:cNvPr id="56330" name="Line 1037"/>
          <p:cNvSpPr>
            <a:spLocks noChangeShapeType="1"/>
          </p:cNvSpPr>
          <p:nvPr/>
        </p:nvSpPr>
        <p:spPr bwMode="auto">
          <a:xfrm>
            <a:off x="3886200" y="1524000"/>
            <a:ext cx="533400" cy="838200"/>
          </a:xfrm>
          <a:prstGeom prst="line">
            <a:avLst/>
          </a:prstGeom>
          <a:noFill/>
          <a:ln w="9525">
            <a:solidFill>
              <a:schemeClr val="tx1"/>
            </a:solidFill>
            <a:miter lim="800000"/>
            <a:headEnd/>
            <a:tailEnd type="triangle" w="med" len="med"/>
          </a:ln>
        </p:spPr>
        <p:txBody>
          <a:bodyPr wrap="none"/>
          <a:lstStyle/>
          <a:p>
            <a:endParaRPr lang="es-ES"/>
          </a:p>
        </p:txBody>
      </p:sp>
      <p:sp>
        <p:nvSpPr>
          <p:cNvPr id="56331" name="Text Box 1038"/>
          <p:cNvSpPr txBox="1">
            <a:spLocks noChangeArrowheads="1"/>
          </p:cNvSpPr>
          <p:nvPr/>
        </p:nvSpPr>
        <p:spPr bwMode="auto">
          <a:xfrm>
            <a:off x="3581400" y="2514600"/>
            <a:ext cx="1295400" cy="519113"/>
          </a:xfrm>
          <a:prstGeom prst="rect">
            <a:avLst/>
          </a:prstGeom>
          <a:noFill/>
          <a:ln w="9525">
            <a:noFill/>
            <a:miter lim="800000"/>
            <a:headEnd/>
            <a:tailEnd/>
          </a:ln>
        </p:spPr>
        <p:txBody>
          <a:bodyPr>
            <a:spAutoFit/>
          </a:bodyPr>
          <a:lstStyle/>
          <a:p>
            <a:pPr>
              <a:spcBef>
                <a:spcPct val="50000"/>
              </a:spcBef>
            </a:pPr>
            <a:r>
              <a:rPr lang="es-MX" sz="2800" b="1"/>
              <a:t>plasma</a:t>
            </a:r>
            <a:endParaRPr lang="es-ES" sz="2800" b="1"/>
          </a:p>
        </p:txBody>
      </p:sp>
      <p:sp>
        <p:nvSpPr>
          <p:cNvPr id="56332" name="Rectangle 1041"/>
          <p:cNvSpPr>
            <a:spLocks noGrp="1" noChangeArrowheads="1"/>
          </p:cNvSpPr>
          <p:nvPr>
            <p:ph type="body" sz="half" idx="1"/>
          </p:nvPr>
        </p:nvSpPr>
        <p:spPr>
          <a:xfrm>
            <a:off x="533400" y="838200"/>
            <a:ext cx="2514600" cy="6019800"/>
          </a:xfrm>
        </p:spPr>
        <p:txBody>
          <a:bodyPr/>
          <a:lstStyle/>
          <a:p>
            <a:pPr eaLnBrk="1" hangingPunct="1">
              <a:buFont typeface="Wingdings" pitchFamily="2" charset="2"/>
              <a:buNone/>
            </a:pPr>
            <a:r>
              <a:rPr lang="es-MX" smtClean="0"/>
              <a:t>Medio acuoso:</a:t>
            </a:r>
          </a:p>
          <a:p>
            <a:pPr eaLnBrk="1" hangingPunct="1">
              <a:buFont typeface="Wingdings" pitchFamily="2" charset="2"/>
              <a:buNone/>
            </a:pPr>
            <a:r>
              <a:rPr lang="es-MX" smtClean="0"/>
              <a:t>Savia.</a:t>
            </a:r>
          </a:p>
          <a:p>
            <a:pPr eaLnBrk="1" hangingPunct="1">
              <a:buFont typeface="Wingdings" pitchFamily="2" charset="2"/>
              <a:buNone/>
            </a:pPr>
            <a:r>
              <a:rPr lang="es-MX" smtClean="0"/>
              <a:t>Plasma.</a:t>
            </a:r>
          </a:p>
          <a:p>
            <a:pPr eaLnBrk="1" hangingPunct="1">
              <a:buFont typeface="Wingdings" pitchFamily="2" charset="2"/>
              <a:buNone/>
            </a:pPr>
            <a:r>
              <a:rPr lang="es-MX" smtClean="0"/>
              <a:t>Agua dulce.</a:t>
            </a:r>
          </a:p>
          <a:p>
            <a:pPr eaLnBrk="1" hangingPunct="1">
              <a:buFont typeface="Wingdings" pitchFamily="2" charset="2"/>
              <a:buNone/>
            </a:pPr>
            <a:r>
              <a:rPr lang="es-MX" smtClean="0"/>
              <a:t>Agua salada.</a:t>
            </a:r>
            <a:endParaRPr lang="es-ES" smtClean="0"/>
          </a:p>
        </p:txBody>
      </p:sp>
      <p:sp>
        <p:nvSpPr>
          <p:cNvPr id="56333" name="Line 1043"/>
          <p:cNvSpPr>
            <a:spLocks noChangeShapeType="1"/>
          </p:cNvSpPr>
          <p:nvPr/>
        </p:nvSpPr>
        <p:spPr bwMode="auto">
          <a:xfrm>
            <a:off x="7467600" y="685800"/>
            <a:ext cx="0" cy="5638800"/>
          </a:xfrm>
          <a:prstGeom prst="line">
            <a:avLst/>
          </a:prstGeom>
          <a:noFill/>
          <a:ln w="9525">
            <a:solidFill>
              <a:schemeClr val="tx1"/>
            </a:solidFill>
            <a:miter lim="800000"/>
            <a:headEnd/>
            <a:tailEnd/>
          </a:ln>
        </p:spPr>
        <p:txBody>
          <a:bodyPr wrap="none"/>
          <a:lstStyle/>
          <a:p>
            <a:endParaRPr lang="es-E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050"/>
          <p:cNvSpPr>
            <a:spLocks noGrp="1" noChangeArrowheads="1"/>
          </p:cNvSpPr>
          <p:nvPr>
            <p:ph type="title"/>
          </p:nvPr>
        </p:nvSpPr>
        <p:spPr/>
        <p:txBody>
          <a:bodyPr/>
          <a:lstStyle/>
          <a:p>
            <a:pPr eaLnBrk="1" hangingPunct="1"/>
            <a:r>
              <a:rPr lang="es-MX" smtClean="0"/>
              <a:t>Membrana plasmática</a:t>
            </a:r>
            <a:endParaRPr lang="es-ES" smtClean="0"/>
          </a:p>
        </p:txBody>
      </p:sp>
      <p:sp>
        <p:nvSpPr>
          <p:cNvPr id="57347" name="Rectangle 2051"/>
          <p:cNvSpPr>
            <a:spLocks noGrp="1" noChangeArrowheads="1"/>
          </p:cNvSpPr>
          <p:nvPr>
            <p:ph type="body" idx="1"/>
          </p:nvPr>
        </p:nvSpPr>
        <p:spPr/>
        <p:txBody>
          <a:bodyPr/>
          <a:lstStyle/>
          <a:p>
            <a:pPr eaLnBrk="1" hangingPunct="1">
              <a:lnSpc>
                <a:spcPct val="90000"/>
              </a:lnSpc>
              <a:buFont typeface="Wingdings" pitchFamily="2" charset="2"/>
              <a:buNone/>
            </a:pPr>
            <a:r>
              <a:rPr lang="es-MX" smtClean="0"/>
              <a:t>Esta membrana se comporta como si tuviera poros microscópicos. El tamaño de estos poros determina el tamaño máximo de las moléculas que pueden atravesar. Otros factores que determinan el paso de las moléculas son su carga eléctrica, la solubilidad en lípidos y el número de moléculas de agua ligadas a la superficie de la partícula. </a:t>
            </a:r>
            <a:endParaRPr lang="es-E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val 4"/>
          <p:cNvSpPr>
            <a:spLocks noChangeArrowheads="1"/>
          </p:cNvSpPr>
          <p:nvPr/>
        </p:nvSpPr>
        <p:spPr bwMode="auto">
          <a:xfrm>
            <a:off x="4724400" y="1676400"/>
            <a:ext cx="2971800" cy="4114800"/>
          </a:xfrm>
          <a:prstGeom prst="ellipse">
            <a:avLst/>
          </a:prstGeom>
          <a:solidFill>
            <a:schemeClr val="accent1"/>
          </a:solidFill>
          <a:ln w="38100">
            <a:solidFill>
              <a:schemeClr val="tx1"/>
            </a:solidFill>
            <a:miter lim="800000"/>
            <a:headEnd/>
            <a:tailEnd/>
          </a:ln>
        </p:spPr>
        <p:txBody>
          <a:bodyPr wrap="none" anchor="ctr"/>
          <a:lstStyle/>
          <a:p>
            <a:endParaRPr lang="es-ES"/>
          </a:p>
        </p:txBody>
      </p:sp>
      <p:sp>
        <p:nvSpPr>
          <p:cNvPr id="58371" name="Oval 5"/>
          <p:cNvSpPr>
            <a:spLocks noChangeArrowheads="1"/>
          </p:cNvSpPr>
          <p:nvPr/>
        </p:nvSpPr>
        <p:spPr bwMode="auto">
          <a:xfrm>
            <a:off x="4953000" y="2514600"/>
            <a:ext cx="152400" cy="228600"/>
          </a:xfrm>
          <a:prstGeom prst="ellipse">
            <a:avLst/>
          </a:prstGeom>
          <a:solidFill>
            <a:schemeClr val="bg1"/>
          </a:solidFill>
          <a:ln w="9525">
            <a:solidFill>
              <a:schemeClr val="tx1"/>
            </a:solidFill>
            <a:miter lim="800000"/>
            <a:headEnd/>
            <a:tailEnd/>
          </a:ln>
        </p:spPr>
        <p:txBody>
          <a:bodyPr wrap="none" anchor="ctr"/>
          <a:lstStyle/>
          <a:p>
            <a:endParaRPr lang="es-ES"/>
          </a:p>
        </p:txBody>
      </p:sp>
      <p:sp>
        <p:nvSpPr>
          <p:cNvPr id="58372" name="Oval 6"/>
          <p:cNvSpPr>
            <a:spLocks noChangeArrowheads="1"/>
          </p:cNvSpPr>
          <p:nvPr/>
        </p:nvSpPr>
        <p:spPr bwMode="auto">
          <a:xfrm>
            <a:off x="4724400" y="3124200"/>
            <a:ext cx="152400" cy="228600"/>
          </a:xfrm>
          <a:prstGeom prst="ellipse">
            <a:avLst/>
          </a:prstGeom>
          <a:solidFill>
            <a:schemeClr val="bg1"/>
          </a:solidFill>
          <a:ln w="9525">
            <a:solidFill>
              <a:schemeClr val="tx1"/>
            </a:solidFill>
            <a:miter lim="800000"/>
            <a:headEnd/>
            <a:tailEnd/>
          </a:ln>
        </p:spPr>
        <p:txBody>
          <a:bodyPr wrap="none" anchor="ctr"/>
          <a:lstStyle/>
          <a:p>
            <a:endParaRPr lang="es-ES"/>
          </a:p>
        </p:txBody>
      </p:sp>
      <p:sp>
        <p:nvSpPr>
          <p:cNvPr id="58373" name="Oval 7"/>
          <p:cNvSpPr>
            <a:spLocks noChangeArrowheads="1"/>
          </p:cNvSpPr>
          <p:nvPr/>
        </p:nvSpPr>
        <p:spPr bwMode="auto">
          <a:xfrm>
            <a:off x="4648200" y="3886200"/>
            <a:ext cx="152400" cy="228600"/>
          </a:xfrm>
          <a:prstGeom prst="ellipse">
            <a:avLst/>
          </a:prstGeom>
          <a:solidFill>
            <a:schemeClr val="bg1"/>
          </a:solidFill>
          <a:ln w="9525">
            <a:solidFill>
              <a:schemeClr val="tx1"/>
            </a:solidFill>
            <a:miter lim="800000"/>
            <a:headEnd/>
            <a:tailEnd/>
          </a:ln>
        </p:spPr>
        <p:txBody>
          <a:bodyPr wrap="none" anchor="ctr"/>
          <a:lstStyle/>
          <a:p>
            <a:endParaRPr lang="es-ES"/>
          </a:p>
        </p:txBody>
      </p:sp>
      <p:sp>
        <p:nvSpPr>
          <p:cNvPr id="58374" name="Oval 8"/>
          <p:cNvSpPr>
            <a:spLocks noChangeArrowheads="1"/>
          </p:cNvSpPr>
          <p:nvPr/>
        </p:nvSpPr>
        <p:spPr bwMode="auto">
          <a:xfrm flipH="1">
            <a:off x="5257800" y="2057400"/>
            <a:ext cx="76200" cy="76200"/>
          </a:xfrm>
          <a:prstGeom prst="ellipse">
            <a:avLst/>
          </a:prstGeom>
          <a:solidFill>
            <a:schemeClr val="bg1"/>
          </a:solidFill>
          <a:ln w="9525">
            <a:solidFill>
              <a:schemeClr val="tx1"/>
            </a:solidFill>
            <a:miter lim="800000"/>
            <a:headEnd/>
            <a:tailEnd/>
          </a:ln>
        </p:spPr>
        <p:txBody>
          <a:bodyPr wrap="none" anchor="ctr"/>
          <a:lstStyle/>
          <a:p>
            <a:endParaRPr lang="es-ES"/>
          </a:p>
        </p:txBody>
      </p:sp>
      <p:sp>
        <p:nvSpPr>
          <p:cNvPr id="58375" name="Text Box 10"/>
          <p:cNvSpPr txBox="1">
            <a:spLocks noChangeArrowheads="1"/>
          </p:cNvSpPr>
          <p:nvPr/>
        </p:nvSpPr>
        <p:spPr bwMode="auto">
          <a:xfrm>
            <a:off x="457200" y="1600200"/>
            <a:ext cx="4495800" cy="579438"/>
          </a:xfrm>
          <a:prstGeom prst="rect">
            <a:avLst/>
          </a:prstGeom>
          <a:noFill/>
          <a:ln w="9525">
            <a:noFill/>
            <a:miter lim="800000"/>
            <a:headEnd/>
            <a:tailEnd/>
          </a:ln>
        </p:spPr>
        <p:txBody>
          <a:bodyPr>
            <a:spAutoFit/>
          </a:bodyPr>
          <a:lstStyle/>
          <a:p>
            <a:pPr>
              <a:spcBef>
                <a:spcPct val="50000"/>
              </a:spcBef>
              <a:buFontTx/>
              <a:buChar char="•"/>
            </a:pPr>
            <a:r>
              <a:rPr lang="es-MX" sz="3200"/>
              <a:t>Tamaño de las moléculas</a:t>
            </a:r>
            <a:endParaRPr lang="es-ES" sz="3200"/>
          </a:p>
        </p:txBody>
      </p:sp>
      <p:sp>
        <p:nvSpPr>
          <p:cNvPr id="58376" name="Text Box 11"/>
          <p:cNvSpPr txBox="1">
            <a:spLocks noChangeArrowheads="1"/>
          </p:cNvSpPr>
          <p:nvPr/>
        </p:nvSpPr>
        <p:spPr bwMode="auto">
          <a:xfrm>
            <a:off x="685800" y="2819400"/>
            <a:ext cx="4267200" cy="457200"/>
          </a:xfrm>
          <a:prstGeom prst="rect">
            <a:avLst/>
          </a:prstGeom>
          <a:noFill/>
          <a:ln w="9525">
            <a:noFill/>
            <a:miter lim="800000"/>
            <a:headEnd/>
            <a:tailEnd/>
          </a:ln>
        </p:spPr>
        <p:txBody>
          <a:bodyPr>
            <a:spAutoFit/>
          </a:bodyPr>
          <a:lstStyle/>
          <a:p>
            <a:pPr>
              <a:spcBef>
                <a:spcPct val="50000"/>
              </a:spcBef>
            </a:pPr>
            <a:endParaRPr lang="es-ES"/>
          </a:p>
        </p:txBody>
      </p:sp>
      <p:sp>
        <p:nvSpPr>
          <p:cNvPr id="58377" name="Text Box 12"/>
          <p:cNvSpPr txBox="1">
            <a:spLocks noChangeArrowheads="1"/>
          </p:cNvSpPr>
          <p:nvPr/>
        </p:nvSpPr>
        <p:spPr bwMode="auto">
          <a:xfrm>
            <a:off x="533400" y="2209800"/>
            <a:ext cx="4343400" cy="579438"/>
          </a:xfrm>
          <a:prstGeom prst="rect">
            <a:avLst/>
          </a:prstGeom>
          <a:noFill/>
          <a:ln w="9525">
            <a:noFill/>
            <a:miter lim="800000"/>
            <a:headEnd/>
            <a:tailEnd/>
          </a:ln>
        </p:spPr>
        <p:txBody>
          <a:bodyPr>
            <a:spAutoFit/>
          </a:bodyPr>
          <a:lstStyle/>
          <a:p>
            <a:pPr>
              <a:spcBef>
                <a:spcPct val="50000"/>
              </a:spcBef>
              <a:buFontTx/>
              <a:buChar char="•"/>
            </a:pPr>
            <a:r>
              <a:rPr lang="es-MX" sz="3200"/>
              <a:t>Carga eléctrica</a:t>
            </a:r>
            <a:endParaRPr lang="es-ES" sz="3200"/>
          </a:p>
        </p:txBody>
      </p:sp>
      <p:sp>
        <p:nvSpPr>
          <p:cNvPr id="58378" name="Text Box 13"/>
          <p:cNvSpPr txBox="1">
            <a:spLocks noChangeArrowheads="1"/>
          </p:cNvSpPr>
          <p:nvPr/>
        </p:nvSpPr>
        <p:spPr bwMode="auto">
          <a:xfrm>
            <a:off x="533400" y="2743200"/>
            <a:ext cx="4038600" cy="579438"/>
          </a:xfrm>
          <a:prstGeom prst="rect">
            <a:avLst/>
          </a:prstGeom>
          <a:noFill/>
          <a:ln w="9525">
            <a:noFill/>
            <a:miter lim="800000"/>
            <a:headEnd/>
            <a:tailEnd/>
          </a:ln>
        </p:spPr>
        <p:txBody>
          <a:bodyPr>
            <a:spAutoFit/>
          </a:bodyPr>
          <a:lstStyle/>
          <a:p>
            <a:pPr>
              <a:spcBef>
                <a:spcPct val="50000"/>
              </a:spcBef>
              <a:buFontTx/>
              <a:buChar char="•"/>
            </a:pPr>
            <a:r>
              <a:rPr lang="es-MX" sz="3200"/>
              <a:t>Solubilidad en lípidos</a:t>
            </a:r>
            <a:endParaRPr lang="es-ES" sz="3200"/>
          </a:p>
        </p:txBody>
      </p:sp>
      <p:sp>
        <p:nvSpPr>
          <p:cNvPr id="58379" name="Text Box 14"/>
          <p:cNvSpPr txBox="1">
            <a:spLocks noChangeArrowheads="1"/>
          </p:cNvSpPr>
          <p:nvPr/>
        </p:nvSpPr>
        <p:spPr bwMode="auto">
          <a:xfrm>
            <a:off x="533400" y="3505200"/>
            <a:ext cx="3810000" cy="1066800"/>
          </a:xfrm>
          <a:prstGeom prst="rect">
            <a:avLst/>
          </a:prstGeom>
          <a:noFill/>
          <a:ln w="9525">
            <a:noFill/>
            <a:miter lim="800000"/>
            <a:headEnd/>
            <a:tailEnd/>
          </a:ln>
        </p:spPr>
        <p:txBody>
          <a:bodyPr>
            <a:spAutoFit/>
          </a:bodyPr>
          <a:lstStyle/>
          <a:p>
            <a:pPr>
              <a:spcBef>
                <a:spcPct val="50000"/>
              </a:spcBef>
              <a:buFontTx/>
              <a:buChar char="•"/>
            </a:pPr>
            <a:r>
              <a:rPr lang="es-MX" sz="3200"/>
              <a:t>Moléculas de agua (ligadas)</a:t>
            </a:r>
            <a:endParaRPr lang="es-ES" sz="3200"/>
          </a:p>
        </p:txBody>
      </p:sp>
      <p:sp>
        <p:nvSpPr>
          <p:cNvPr id="58380" name="Text Box 15"/>
          <p:cNvSpPr txBox="1">
            <a:spLocks noChangeArrowheads="1"/>
          </p:cNvSpPr>
          <p:nvPr/>
        </p:nvSpPr>
        <p:spPr bwMode="auto">
          <a:xfrm>
            <a:off x="1143000" y="685800"/>
            <a:ext cx="8001000" cy="579438"/>
          </a:xfrm>
          <a:prstGeom prst="rect">
            <a:avLst/>
          </a:prstGeom>
          <a:noFill/>
          <a:ln w="9525">
            <a:noFill/>
            <a:miter lim="800000"/>
            <a:headEnd/>
            <a:tailEnd/>
          </a:ln>
        </p:spPr>
        <p:txBody>
          <a:bodyPr>
            <a:spAutoFit/>
          </a:bodyPr>
          <a:lstStyle/>
          <a:p>
            <a:pPr>
              <a:spcBef>
                <a:spcPct val="50000"/>
              </a:spcBef>
            </a:pPr>
            <a:r>
              <a:rPr lang="es-MX" sz="3200" b="1"/>
              <a:t>FACTORES PARA LA SELECCION</a:t>
            </a:r>
            <a:endParaRPr lang="es-ES" sz="3200" b="1"/>
          </a:p>
        </p:txBody>
      </p:sp>
      <p:sp>
        <p:nvSpPr>
          <p:cNvPr id="58381" name="Text Box 16"/>
          <p:cNvSpPr txBox="1">
            <a:spLocks noChangeArrowheads="1"/>
          </p:cNvSpPr>
          <p:nvPr/>
        </p:nvSpPr>
        <p:spPr bwMode="auto">
          <a:xfrm>
            <a:off x="3810000" y="6096000"/>
            <a:ext cx="4800600" cy="519113"/>
          </a:xfrm>
          <a:prstGeom prst="rect">
            <a:avLst/>
          </a:prstGeom>
          <a:noFill/>
          <a:ln w="9525">
            <a:noFill/>
            <a:miter lim="800000"/>
            <a:headEnd/>
            <a:tailEnd/>
          </a:ln>
        </p:spPr>
        <p:txBody>
          <a:bodyPr>
            <a:spAutoFit/>
          </a:bodyPr>
          <a:lstStyle/>
          <a:p>
            <a:pPr>
              <a:spcBef>
                <a:spcPct val="50000"/>
              </a:spcBef>
            </a:pPr>
            <a:r>
              <a:rPr lang="es-MX" sz="2800" b="1">
                <a:latin typeface="Arial Black" pitchFamily="34" charset="0"/>
              </a:rPr>
              <a:t>Membrana plasmática</a:t>
            </a:r>
            <a:endParaRPr lang="es-ES" sz="2800" b="1">
              <a:latin typeface="Arial Black" pitchFamily="34" charset="0"/>
            </a:endParaRPr>
          </a:p>
        </p:txBody>
      </p:sp>
      <p:sp>
        <p:nvSpPr>
          <p:cNvPr id="58382" name="Line 17"/>
          <p:cNvSpPr>
            <a:spLocks noChangeShapeType="1"/>
          </p:cNvSpPr>
          <p:nvPr/>
        </p:nvSpPr>
        <p:spPr bwMode="auto">
          <a:xfrm flipV="1">
            <a:off x="5105400" y="5486400"/>
            <a:ext cx="381000" cy="533400"/>
          </a:xfrm>
          <a:prstGeom prst="line">
            <a:avLst/>
          </a:prstGeom>
          <a:noFill/>
          <a:ln w="9525">
            <a:solidFill>
              <a:schemeClr val="tx1"/>
            </a:solidFill>
            <a:miter lim="800000"/>
            <a:headEnd/>
            <a:tailEnd type="triangle" w="med" len="med"/>
          </a:ln>
        </p:spPr>
        <p:txBody>
          <a:bodyPr wrap="none"/>
          <a:lstStyle/>
          <a:p>
            <a:endParaRPr lang="es-E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2133600" y="2101850"/>
            <a:ext cx="6477000" cy="4114800"/>
          </a:xfrm>
        </p:spPr>
        <p:txBody>
          <a:bodyPr/>
          <a:lstStyle/>
          <a:p>
            <a:pPr eaLnBrk="1" hangingPunct="1">
              <a:buFont typeface="Wingdings" pitchFamily="2" charset="2"/>
              <a:buNone/>
            </a:pPr>
            <a:r>
              <a:rPr lang="es-MX" smtClean="0"/>
              <a:t>Además las moléculas entran o salen de la célula por difusión, van de una región de alta concentración a otra más baja.  Este movimiento se produce gracias a la energía cinética de las moléculas que varía según la temperatura. </a:t>
            </a:r>
            <a:endParaRPr lang="es-ES" smtClean="0"/>
          </a:p>
          <a:p>
            <a:pPr eaLnBrk="1" hangingPunct="1"/>
            <a:endParaRPr lang="es-E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val 4"/>
          <p:cNvSpPr>
            <a:spLocks noChangeArrowheads="1"/>
          </p:cNvSpPr>
          <p:nvPr/>
        </p:nvSpPr>
        <p:spPr bwMode="auto">
          <a:xfrm>
            <a:off x="4876800" y="1828800"/>
            <a:ext cx="2286000" cy="2743200"/>
          </a:xfrm>
          <a:prstGeom prst="ellipse">
            <a:avLst/>
          </a:prstGeom>
          <a:solidFill>
            <a:schemeClr val="accent1"/>
          </a:solidFill>
          <a:ln w="38100">
            <a:solidFill>
              <a:schemeClr val="tx1"/>
            </a:solidFill>
            <a:miter lim="800000"/>
            <a:headEnd/>
            <a:tailEnd/>
          </a:ln>
        </p:spPr>
        <p:txBody>
          <a:bodyPr wrap="none" anchor="ctr"/>
          <a:lstStyle/>
          <a:p>
            <a:endParaRPr lang="es-ES"/>
          </a:p>
        </p:txBody>
      </p:sp>
      <p:sp>
        <p:nvSpPr>
          <p:cNvPr id="60419" name="Line 5"/>
          <p:cNvSpPr>
            <a:spLocks noChangeShapeType="1"/>
          </p:cNvSpPr>
          <p:nvPr/>
        </p:nvSpPr>
        <p:spPr bwMode="auto">
          <a:xfrm flipV="1">
            <a:off x="4038600" y="2743200"/>
            <a:ext cx="1219200" cy="76200"/>
          </a:xfrm>
          <a:prstGeom prst="line">
            <a:avLst/>
          </a:prstGeom>
          <a:noFill/>
          <a:ln w="76200">
            <a:solidFill>
              <a:schemeClr val="tx1"/>
            </a:solidFill>
            <a:miter lim="800000"/>
            <a:headEnd/>
            <a:tailEnd type="triangle" w="med" len="med"/>
          </a:ln>
        </p:spPr>
        <p:txBody>
          <a:bodyPr wrap="none"/>
          <a:lstStyle/>
          <a:p>
            <a:endParaRPr lang="es-ES"/>
          </a:p>
        </p:txBody>
      </p:sp>
      <p:sp>
        <p:nvSpPr>
          <p:cNvPr id="60420" name="Text Box 6"/>
          <p:cNvSpPr txBox="1">
            <a:spLocks noChangeArrowheads="1"/>
          </p:cNvSpPr>
          <p:nvPr/>
        </p:nvSpPr>
        <p:spPr bwMode="auto">
          <a:xfrm>
            <a:off x="4343400" y="4724400"/>
            <a:ext cx="2590800" cy="579438"/>
          </a:xfrm>
          <a:prstGeom prst="rect">
            <a:avLst/>
          </a:prstGeom>
          <a:noFill/>
          <a:ln w="9525">
            <a:noFill/>
            <a:miter lim="800000"/>
            <a:headEnd/>
            <a:tailEnd/>
          </a:ln>
        </p:spPr>
        <p:txBody>
          <a:bodyPr>
            <a:spAutoFit/>
          </a:bodyPr>
          <a:lstStyle/>
          <a:p>
            <a:pPr>
              <a:spcBef>
                <a:spcPct val="50000"/>
              </a:spcBef>
            </a:pPr>
            <a:r>
              <a:rPr lang="es-MX" sz="3200"/>
              <a:t>DIFUSION</a:t>
            </a:r>
            <a:endParaRPr lang="es-ES" sz="3200"/>
          </a:p>
        </p:txBody>
      </p:sp>
      <p:sp>
        <p:nvSpPr>
          <p:cNvPr id="60421" name="Text Box 7"/>
          <p:cNvSpPr txBox="1">
            <a:spLocks noChangeArrowheads="1"/>
          </p:cNvSpPr>
          <p:nvPr/>
        </p:nvSpPr>
        <p:spPr bwMode="auto">
          <a:xfrm>
            <a:off x="3124200" y="2362200"/>
            <a:ext cx="914400" cy="762000"/>
          </a:xfrm>
          <a:prstGeom prst="rect">
            <a:avLst/>
          </a:prstGeom>
          <a:noFill/>
          <a:ln w="9525">
            <a:noFill/>
            <a:miter lim="800000"/>
            <a:headEnd/>
            <a:tailEnd/>
          </a:ln>
        </p:spPr>
        <p:txBody>
          <a:bodyPr>
            <a:spAutoFit/>
          </a:bodyPr>
          <a:lstStyle/>
          <a:p>
            <a:pPr>
              <a:spcBef>
                <a:spcPct val="50000"/>
              </a:spcBef>
            </a:pPr>
            <a:r>
              <a:rPr lang="es-MX" sz="4400" b="1"/>
              <a:t>+</a:t>
            </a:r>
            <a:endParaRPr lang="es-ES" sz="4400" b="1"/>
          </a:p>
        </p:txBody>
      </p:sp>
      <p:sp>
        <p:nvSpPr>
          <p:cNvPr id="60422" name="Text Box 8"/>
          <p:cNvSpPr txBox="1">
            <a:spLocks noChangeArrowheads="1"/>
          </p:cNvSpPr>
          <p:nvPr/>
        </p:nvSpPr>
        <p:spPr bwMode="auto">
          <a:xfrm>
            <a:off x="5486400" y="2286000"/>
            <a:ext cx="457200" cy="762000"/>
          </a:xfrm>
          <a:prstGeom prst="rect">
            <a:avLst/>
          </a:prstGeom>
          <a:noFill/>
          <a:ln w="9525">
            <a:noFill/>
            <a:miter lim="800000"/>
            <a:headEnd/>
            <a:tailEnd/>
          </a:ln>
        </p:spPr>
        <p:txBody>
          <a:bodyPr>
            <a:spAutoFit/>
          </a:bodyPr>
          <a:lstStyle/>
          <a:p>
            <a:pPr>
              <a:spcBef>
                <a:spcPct val="50000"/>
              </a:spcBef>
            </a:pPr>
            <a:r>
              <a:rPr lang="es-MX" sz="4400" b="1"/>
              <a:t>-</a:t>
            </a:r>
            <a:endParaRPr lang="es-ES" sz="4400" b="1"/>
          </a:p>
        </p:txBody>
      </p:sp>
      <p:sp>
        <p:nvSpPr>
          <p:cNvPr id="60423" name="Text Box 9"/>
          <p:cNvSpPr txBox="1">
            <a:spLocks noChangeArrowheads="1"/>
          </p:cNvSpPr>
          <p:nvPr/>
        </p:nvSpPr>
        <p:spPr bwMode="auto">
          <a:xfrm>
            <a:off x="457200" y="1752600"/>
            <a:ext cx="2667000" cy="1066800"/>
          </a:xfrm>
          <a:prstGeom prst="rect">
            <a:avLst/>
          </a:prstGeom>
          <a:noFill/>
          <a:ln w="9525">
            <a:noFill/>
            <a:miter lim="800000"/>
            <a:headEnd/>
            <a:tailEnd/>
          </a:ln>
        </p:spPr>
        <p:txBody>
          <a:bodyPr>
            <a:spAutoFit/>
          </a:bodyPr>
          <a:lstStyle/>
          <a:p>
            <a:pPr>
              <a:spcBef>
                <a:spcPct val="50000"/>
              </a:spcBef>
            </a:pPr>
            <a:r>
              <a:rPr lang="es-MX" sz="3200"/>
              <a:t>Gradiente de concentración</a:t>
            </a:r>
            <a:endParaRPr lang="es-ES" sz="3200"/>
          </a:p>
        </p:txBody>
      </p:sp>
      <p:sp>
        <p:nvSpPr>
          <p:cNvPr id="60424" name="Line 10"/>
          <p:cNvSpPr>
            <a:spLocks noChangeShapeType="1"/>
          </p:cNvSpPr>
          <p:nvPr/>
        </p:nvSpPr>
        <p:spPr bwMode="auto">
          <a:xfrm flipH="1">
            <a:off x="3733800" y="3505200"/>
            <a:ext cx="1600200" cy="685800"/>
          </a:xfrm>
          <a:prstGeom prst="line">
            <a:avLst/>
          </a:prstGeom>
          <a:noFill/>
          <a:ln w="76200">
            <a:solidFill>
              <a:schemeClr val="tx1"/>
            </a:solidFill>
            <a:miter lim="800000"/>
            <a:headEnd/>
            <a:tailEnd type="triangle" w="med" len="med"/>
          </a:ln>
        </p:spPr>
        <p:txBody>
          <a:bodyPr wrap="none"/>
          <a:lstStyle/>
          <a:p>
            <a:endParaRPr lang="es-ES"/>
          </a:p>
        </p:txBody>
      </p:sp>
      <p:sp>
        <p:nvSpPr>
          <p:cNvPr id="60425" name="Text Box 11"/>
          <p:cNvSpPr txBox="1">
            <a:spLocks noChangeArrowheads="1"/>
          </p:cNvSpPr>
          <p:nvPr/>
        </p:nvSpPr>
        <p:spPr bwMode="auto">
          <a:xfrm>
            <a:off x="5562600" y="3048000"/>
            <a:ext cx="609600" cy="762000"/>
          </a:xfrm>
          <a:prstGeom prst="rect">
            <a:avLst/>
          </a:prstGeom>
          <a:noFill/>
          <a:ln w="9525">
            <a:noFill/>
            <a:miter lim="800000"/>
            <a:headEnd/>
            <a:tailEnd/>
          </a:ln>
        </p:spPr>
        <p:txBody>
          <a:bodyPr>
            <a:spAutoFit/>
          </a:bodyPr>
          <a:lstStyle/>
          <a:p>
            <a:pPr>
              <a:spcBef>
                <a:spcPct val="50000"/>
              </a:spcBef>
            </a:pPr>
            <a:r>
              <a:rPr lang="es-MX" sz="4400" b="1"/>
              <a:t>+</a:t>
            </a:r>
            <a:endParaRPr lang="es-ES" sz="4400" b="1"/>
          </a:p>
        </p:txBody>
      </p:sp>
      <p:sp>
        <p:nvSpPr>
          <p:cNvPr id="60426" name="Text Box 12"/>
          <p:cNvSpPr txBox="1">
            <a:spLocks noChangeArrowheads="1"/>
          </p:cNvSpPr>
          <p:nvPr/>
        </p:nvSpPr>
        <p:spPr bwMode="auto">
          <a:xfrm>
            <a:off x="2895600" y="3886200"/>
            <a:ext cx="914400" cy="762000"/>
          </a:xfrm>
          <a:prstGeom prst="rect">
            <a:avLst/>
          </a:prstGeom>
          <a:noFill/>
          <a:ln w="9525">
            <a:noFill/>
            <a:miter lim="800000"/>
            <a:headEnd/>
            <a:tailEnd/>
          </a:ln>
        </p:spPr>
        <p:txBody>
          <a:bodyPr>
            <a:spAutoFit/>
          </a:bodyPr>
          <a:lstStyle/>
          <a:p>
            <a:pPr>
              <a:spcBef>
                <a:spcPct val="50000"/>
              </a:spcBef>
            </a:pPr>
            <a:r>
              <a:rPr lang="es-MX" sz="4400" b="1"/>
              <a:t>-</a:t>
            </a:r>
            <a:endParaRPr lang="es-ES" sz="4400" b="1"/>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990600" y="457200"/>
            <a:ext cx="7772400" cy="1143000"/>
          </a:xfrm>
        </p:spPr>
        <p:txBody>
          <a:bodyPr/>
          <a:lstStyle/>
          <a:p>
            <a:pPr eaLnBrk="1" hangingPunct="1"/>
            <a:r>
              <a:rPr lang="es-MX" smtClean="0"/>
              <a:t>Membrana plasmática</a:t>
            </a:r>
            <a:endParaRPr lang="es-ES" smtClean="0"/>
          </a:p>
        </p:txBody>
      </p:sp>
      <p:sp>
        <p:nvSpPr>
          <p:cNvPr id="61443" name="Rectangle 3"/>
          <p:cNvSpPr>
            <a:spLocks noGrp="1" noChangeArrowheads="1"/>
          </p:cNvSpPr>
          <p:nvPr>
            <p:ph type="body" idx="1"/>
          </p:nvPr>
        </p:nvSpPr>
        <p:spPr>
          <a:xfrm>
            <a:off x="1752600" y="1981200"/>
            <a:ext cx="6858000" cy="2971800"/>
          </a:xfrm>
        </p:spPr>
        <p:txBody>
          <a:bodyPr/>
          <a:lstStyle/>
          <a:p>
            <a:pPr eaLnBrk="1" hangingPunct="1"/>
            <a:endParaRPr lang="es-MX" smtClean="0"/>
          </a:p>
          <a:p>
            <a:pPr eaLnBrk="1" hangingPunct="1">
              <a:buFont typeface="Wingdings" pitchFamily="2" charset="2"/>
              <a:buNone/>
            </a:pPr>
            <a:r>
              <a:rPr lang="es-MX" smtClean="0"/>
              <a:t>En conclusión la membrana plasmática tiene permeabilidad diferencial </a:t>
            </a:r>
          </a:p>
          <a:p>
            <a:pPr eaLnBrk="1" hangingPunct="1">
              <a:buFont typeface="Wingdings" pitchFamily="2" charset="2"/>
              <a:buNone/>
            </a:pPr>
            <a:endParaRPr lang="es-E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pPr eaLnBrk="1" hangingPunct="1"/>
            <a:r>
              <a:rPr lang="es-MX" smtClean="0"/>
              <a:t>Resumen-Membrana plasmática</a:t>
            </a:r>
            <a:endParaRPr lang="es-ES" smtClean="0"/>
          </a:p>
        </p:txBody>
      </p:sp>
      <p:sp>
        <p:nvSpPr>
          <p:cNvPr id="62467" name="Rectangle 1027"/>
          <p:cNvSpPr>
            <a:spLocks noGrp="1" noChangeArrowheads="1"/>
          </p:cNvSpPr>
          <p:nvPr>
            <p:ph type="body" idx="1"/>
          </p:nvPr>
        </p:nvSpPr>
        <p:spPr/>
        <p:txBody>
          <a:bodyPr/>
          <a:lstStyle/>
          <a:p>
            <a:pPr eaLnBrk="1" hangingPunct="1">
              <a:buFont typeface="Wingdings" pitchFamily="2" charset="2"/>
              <a:buNone/>
            </a:pPr>
            <a:r>
              <a:rPr lang="es-MX" smtClean="0"/>
              <a:t>Factores que determinan el paso de las moléculas: tamaño,carga eléctrica solubilidad en lípidos, el número de moléculas de agua ligadas a la superficie de la partícula.  Además las moléculas entran o salen de la célula por difusión.</a:t>
            </a:r>
          </a:p>
          <a:p>
            <a:pPr eaLnBrk="1" hangingPunct="1">
              <a:buFont typeface="Wingdings" pitchFamily="2" charset="2"/>
              <a:buNone/>
            </a:pPr>
            <a:r>
              <a:rPr lang="es-MX" smtClean="0"/>
              <a:t>La membrana plasmática es selectiva.</a:t>
            </a:r>
            <a:endParaRPr lang="es-E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295400"/>
          </a:xfrm>
        </p:spPr>
        <p:txBody>
          <a:bodyPr/>
          <a:lstStyle/>
          <a:p>
            <a:pPr eaLnBrk="1" hangingPunct="1"/>
            <a:r>
              <a:rPr lang="es-MX" smtClean="0"/>
              <a:t>Ciclo celular: </a:t>
            </a:r>
            <a:br>
              <a:rPr lang="es-MX" smtClean="0"/>
            </a:br>
            <a:r>
              <a:rPr lang="es-MX" smtClean="0"/>
              <a:t>cariocinesis + citocinesis</a:t>
            </a:r>
            <a:endParaRPr lang="es-ES" smtClean="0"/>
          </a:p>
        </p:txBody>
      </p:sp>
      <p:sp>
        <p:nvSpPr>
          <p:cNvPr id="8195" name="Rectangle 3"/>
          <p:cNvSpPr>
            <a:spLocks noGrp="1" noChangeArrowheads="1"/>
          </p:cNvSpPr>
          <p:nvPr>
            <p:ph type="body" sz="half" idx="1"/>
          </p:nvPr>
        </p:nvSpPr>
        <p:spPr>
          <a:xfrm>
            <a:off x="0" y="1295400"/>
            <a:ext cx="5334000" cy="4800600"/>
          </a:xfrm>
        </p:spPr>
        <p:txBody>
          <a:bodyPr/>
          <a:lstStyle/>
          <a:p>
            <a:pPr eaLnBrk="1" hangingPunct="1">
              <a:lnSpc>
                <a:spcPct val="90000"/>
              </a:lnSpc>
              <a:buFont typeface="Wingdings" pitchFamily="2" charset="2"/>
              <a:buNone/>
            </a:pPr>
            <a:endParaRPr lang="es-MX" sz="2400" smtClean="0"/>
          </a:p>
          <a:p>
            <a:pPr eaLnBrk="1" hangingPunct="1">
              <a:lnSpc>
                <a:spcPct val="90000"/>
              </a:lnSpc>
            </a:pPr>
            <a:r>
              <a:rPr lang="es-MX" sz="2400" smtClean="0"/>
              <a:t>FASE    G 2</a:t>
            </a:r>
          </a:p>
          <a:p>
            <a:pPr eaLnBrk="1" hangingPunct="1">
              <a:lnSpc>
                <a:spcPct val="90000"/>
              </a:lnSpc>
              <a:buFont typeface="Wingdings" pitchFamily="2" charset="2"/>
              <a:buNone/>
            </a:pPr>
            <a:r>
              <a:rPr lang="es-MX" sz="2400" smtClean="0"/>
              <a:t>Se incrementa la síntesis de proteína </a:t>
            </a:r>
          </a:p>
          <a:p>
            <a:pPr eaLnBrk="1" hangingPunct="1">
              <a:lnSpc>
                <a:spcPct val="90000"/>
              </a:lnSpc>
            </a:pPr>
            <a:r>
              <a:rPr lang="es-MX" sz="2400" smtClean="0"/>
              <a:t>FASE    M</a:t>
            </a:r>
          </a:p>
          <a:p>
            <a:pPr eaLnBrk="1" hangingPunct="1">
              <a:lnSpc>
                <a:spcPct val="90000"/>
              </a:lnSpc>
              <a:buFont typeface="Wingdings" pitchFamily="2" charset="2"/>
              <a:buNone/>
            </a:pPr>
            <a:r>
              <a:rPr lang="es-MX" sz="2400" smtClean="0"/>
              <a:t>Los cromosomas se condensan y ocurre la mitosis.</a:t>
            </a:r>
          </a:p>
          <a:p>
            <a:pPr eaLnBrk="1" hangingPunct="1">
              <a:lnSpc>
                <a:spcPct val="90000"/>
              </a:lnSpc>
            </a:pPr>
            <a:r>
              <a:rPr lang="es-MX" sz="2400" smtClean="0"/>
              <a:t>FASE    G1</a:t>
            </a:r>
          </a:p>
          <a:p>
            <a:pPr eaLnBrk="1" hangingPunct="1">
              <a:lnSpc>
                <a:spcPct val="90000"/>
              </a:lnSpc>
              <a:buFont typeface="Wingdings" pitchFamily="2" charset="2"/>
              <a:buNone/>
            </a:pPr>
            <a:r>
              <a:rPr lang="es-MX" sz="2400" smtClean="0"/>
              <a:t>Es el tiempo entre la división mitótica y</a:t>
            </a:r>
          </a:p>
          <a:p>
            <a:pPr eaLnBrk="1" hangingPunct="1">
              <a:lnSpc>
                <a:spcPct val="90000"/>
              </a:lnSpc>
              <a:buFont typeface="Wingdings" pitchFamily="2" charset="2"/>
              <a:buNone/>
            </a:pPr>
            <a:r>
              <a:rPr lang="es-MX" sz="2400" smtClean="0"/>
              <a:t>el comienzo de la duplicación de DNA.</a:t>
            </a:r>
          </a:p>
          <a:p>
            <a:pPr eaLnBrk="1" hangingPunct="1">
              <a:lnSpc>
                <a:spcPct val="90000"/>
              </a:lnSpc>
            </a:pPr>
            <a:r>
              <a:rPr lang="es-MX" sz="2400" smtClean="0"/>
              <a:t>     FASE     S</a:t>
            </a:r>
          </a:p>
          <a:p>
            <a:pPr eaLnBrk="1" hangingPunct="1">
              <a:lnSpc>
                <a:spcPct val="90000"/>
              </a:lnSpc>
              <a:buFont typeface="Wingdings" pitchFamily="2" charset="2"/>
              <a:buNone/>
            </a:pPr>
            <a:r>
              <a:rPr lang="es-MX" sz="2400" smtClean="0"/>
              <a:t>     Réplica de DNA</a:t>
            </a:r>
          </a:p>
          <a:p>
            <a:pPr eaLnBrk="1" hangingPunct="1">
              <a:lnSpc>
                <a:spcPct val="90000"/>
              </a:lnSpc>
              <a:buFont typeface="Wingdings" pitchFamily="2" charset="2"/>
              <a:buNone/>
            </a:pPr>
            <a:r>
              <a:rPr lang="es-MX" sz="2400" smtClean="0"/>
              <a:t>     </a:t>
            </a:r>
            <a:endParaRPr lang="es-ES" sz="2400" smtClean="0"/>
          </a:p>
        </p:txBody>
      </p:sp>
      <p:sp>
        <p:nvSpPr>
          <p:cNvPr id="8196" name="Oval 5"/>
          <p:cNvSpPr>
            <a:spLocks noChangeArrowheads="1"/>
          </p:cNvSpPr>
          <p:nvPr/>
        </p:nvSpPr>
        <p:spPr bwMode="auto">
          <a:xfrm>
            <a:off x="6172200" y="2590800"/>
            <a:ext cx="2209800" cy="2590800"/>
          </a:xfrm>
          <a:prstGeom prst="ellipse">
            <a:avLst/>
          </a:prstGeom>
          <a:solidFill>
            <a:schemeClr val="accent1"/>
          </a:solidFill>
          <a:ln w="9525">
            <a:solidFill>
              <a:schemeClr val="tx1"/>
            </a:solidFill>
            <a:round/>
            <a:headEnd/>
            <a:tailEnd/>
          </a:ln>
        </p:spPr>
        <p:txBody>
          <a:bodyPr wrap="none" anchor="ctr"/>
          <a:lstStyle/>
          <a:p>
            <a:endParaRPr lang="es-ES"/>
          </a:p>
        </p:txBody>
      </p:sp>
      <p:sp>
        <p:nvSpPr>
          <p:cNvPr id="8197" name="Line 6"/>
          <p:cNvSpPr>
            <a:spLocks noChangeShapeType="1"/>
          </p:cNvSpPr>
          <p:nvPr/>
        </p:nvSpPr>
        <p:spPr bwMode="auto">
          <a:xfrm flipH="1">
            <a:off x="8458200" y="2667000"/>
            <a:ext cx="1588" cy="2133600"/>
          </a:xfrm>
          <a:prstGeom prst="line">
            <a:avLst/>
          </a:prstGeom>
          <a:noFill/>
          <a:ln w="9525">
            <a:solidFill>
              <a:schemeClr val="tx1"/>
            </a:solidFill>
            <a:round/>
            <a:headEnd/>
            <a:tailEnd type="triangle" w="med" len="med"/>
          </a:ln>
        </p:spPr>
        <p:txBody>
          <a:bodyPr/>
          <a:lstStyle/>
          <a:p>
            <a:endParaRPr lang="es-ES"/>
          </a:p>
        </p:txBody>
      </p:sp>
      <p:sp>
        <p:nvSpPr>
          <p:cNvPr id="8198" name="Text Box 7"/>
          <p:cNvSpPr txBox="1">
            <a:spLocks noChangeArrowheads="1"/>
          </p:cNvSpPr>
          <p:nvPr/>
        </p:nvSpPr>
        <p:spPr bwMode="auto">
          <a:xfrm>
            <a:off x="8823325" y="3505200"/>
            <a:ext cx="320675" cy="2647950"/>
          </a:xfrm>
          <a:prstGeom prst="rect">
            <a:avLst/>
          </a:prstGeom>
          <a:noFill/>
          <a:ln w="9525">
            <a:noFill/>
            <a:miter lim="800000"/>
            <a:headEnd/>
            <a:tailEnd/>
          </a:ln>
        </p:spPr>
        <p:txBody>
          <a:bodyPr>
            <a:spAutoFit/>
          </a:bodyPr>
          <a:lstStyle/>
          <a:p>
            <a:pPr>
              <a:spcBef>
                <a:spcPct val="50000"/>
              </a:spcBef>
            </a:pPr>
            <a:r>
              <a:rPr kumimoji="0" lang="es-MX"/>
              <a:t>Mitosis</a:t>
            </a:r>
            <a:endParaRPr kumimoji="0" lang="es-ES"/>
          </a:p>
        </p:txBody>
      </p:sp>
      <p:sp>
        <p:nvSpPr>
          <p:cNvPr id="8199" name="Line 8"/>
          <p:cNvSpPr>
            <a:spLocks noChangeShapeType="1"/>
          </p:cNvSpPr>
          <p:nvPr/>
        </p:nvSpPr>
        <p:spPr bwMode="auto">
          <a:xfrm flipH="1">
            <a:off x="6629400" y="5029200"/>
            <a:ext cx="1447800" cy="228600"/>
          </a:xfrm>
          <a:prstGeom prst="line">
            <a:avLst/>
          </a:prstGeom>
          <a:noFill/>
          <a:ln w="9525">
            <a:solidFill>
              <a:schemeClr val="tx1"/>
            </a:solidFill>
            <a:round/>
            <a:headEnd/>
            <a:tailEnd type="triangle" w="med" len="med"/>
          </a:ln>
        </p:spPr>
        <p:txBody>
          <a:bodyPr/>
          <a:lstStyle/>
          <a:p>
            <a:endParaRPr lang="es-ES"/>
          </a:p>
        </p:txBody>
      </p:sp>
      <p:sp>
        <p:nvSpPr>
          <p:cNvPr id="8200" name="Line 9"/>
          <p:cNvSpPr>
            <a:spLocks noChangeShapeType="1"/>
          </p:cNvSpPr>
          <p:nvPr/>
        </p:nvSpPr>
        <p:spPr bwMode="auto">
          <a:xfrm flipH="1" flipV="1">
            <a:off x="6019800" y="3200400"/>
            <a:ext cx="457200" cy="1752600"/>
          </a:xfrm>
          <a:prstGeom prst="line">
            <a:avLst/>
          </a:prstGeom>
          <a:noFill/>
          <a:ln w="9525">
            <a:solidFill>
              <a:schemeClr val="tx1"/>
            </a:solidFill>
            <a:round/>
            <a:headEnd/>
            <a:tailEnd type="triangle" w="med" len="med"/>
          </a:ln>
        </p:spPr>
        <p:txBody>
          <a:bodyPr/>
          <a:lstStyle/>
          <a:p>
            <a:endParaRPr lang="es-ES"/>
          </a:p>
        </p:txBody>
      </p:sp>
      <p:sp>
        <p:nvSpPr>
          <p:cNvPr id="8201" name="Line 10"/>
          <p:cNvSpPr>
            <a:spLocks noChangeShapeType="1"/>
          </p:cNvSpPr>
          <p:nvPr/>
        </p:nvSpPr>
        <p:spPr bwMode="auto">
          <a:xfrm flipV="1">
            <a:off x="6096000" y="2362200"/>
            <a:ext cx="1905000" cy="457200"/>
          </a:xfrm>
          <a:prstGeom prst="line">
            <a:avLst/>
          </a:prstGeom>
          <a:noFill/>
          <a:ln w="9525">
            <a:solidFill>
              <a:schemeClr val="tx1"/>
            </a:solidFill>
            <a:round/>
            <a:headEnd/>
            <a:tailEnd type="triangle" w="med" len="med"/>
          </a:ln>
        </p:spPr>
        <p:txBody>
          <a:bodyPr/>
          <a:lstStyle/>
          <a:p>
            <a:endParaRPr lang="es-ES"/>
          </a:p>
        </p:txBody>
      </p:sp>
      <p:sp>
        <p:nvSpPr>
          <p:cNvPr id="8202" name="Text Box 11"/>
          <p:cNvSpPr txBox="1">
            <a:spLocks noChangeArrowheads="1"/>
          </p:cNvSpPr>
          <p:nvPr/>
        </p:nvSpPr>
        <p:spPr bwMode="auto">
          <a:xfrm>
            <a:off x="7239000" y="5334000"/>
            <a:ext cx="1295400" cy="457200"/>
          </a:xfrm>
          <a:prstGeom prst="rect">
            <a:avLst/>
          </a:prstGeom>
          <a:noFill/>
          <a:ln w="9525">
            <a:noFill/>
            <a:miter lim="800000"/>
            <a:headEnd/>
            <a:tailEnd/>
          </a:ln>
        </p:spPr>
        <p:txBody>
          <a:bodyPr>
            <a:spAutoFit/>
          </a:bodyPr>
          <a:lstStyle/>
          <a:p>
            <a:pPr>
              <a:spcBef>
                <a:spcPct val="50000"/>
              </a:spcBef>
            </a:pPr>
            <a:r>
              <a:rPr kumimoji="0" lang="es-MX"/>
              <a:t>8 hrs</a:t>
            </a:r>
            <a:endParaRPr kumimoji="0" lang="es-ES"/>
          </a:p>
        </p:txBody>
      </p:sp>
      <p:sp>
        <p:nvSpPr>
          <p:cNvPr id="8203" name="Text Box 12"/>
          <p:cNvSpPr txBox="1">
            <a:spLocks noChangeArrowheads="1"/>
          </p:cNvSpPr>
          <p:nvPr/>
        </p:nvSpPr>
        <p:spPr bwMode="auto">
          <a:xfrm>
            <a:off x="8686800" y="2362200"/>
            <a:ext cx="457200" cy="822325"/>
          </a:xfrm>
          <a:prstGeom prst="rect">
            <a:avLst/>
          </a:prstGeom>
          <a:noFill/>
          <a:ln w="9525">
            <a:noFill/>
            <a:miter lim="800000"/>
            <a:headEnd/>
            <a:tailEnd/>
          </a:ln>
        </p:spPr>
        <p:txBody>
          <a:bodyPr>
            <a:spAutoFit/>
          </a:bodyPr>
          <a:lstStyle/>
          <a:p>
            <a:pPr>
              <a:spcBef>
                <a:spcPct val="50000"/>
              </a:spcBef>
            </a:pPr>
            <a:r>
              <a:rPr kumimoji="0" lang="es-MX"/>
              <a:t>1 hr</a:t>
            </a:r>
            <a:endParaRPr kumimoji="0" lang="es-ES"/>
          </a:p>
        </p:txBody>
      </p:sp>
      <p:sp>
        <p:nvSpPr>
          <p:cNvPr id="8204" name="Text Box 13"/>
          <p:cNvSpPr txBox="1">
            <a:spLocks noChangeArrowheads="1"/>
          </p:cNvSpPr>
          <p:nvPr/>
        </p:nvSpPr>
        <p:spPr bwMode="auto">
          <a:xfrm>
            <a:off x="6629400" y="1905000"/>
            <a:ext cx="990600" cy="457200"/>
          </a:xfrm>
          <a:prstGeom prst="rect">
            <a:avLst/>
          </a:prstGeom>
          <a:noFill/>
          <a:ln w="9525">
            <a:noFill/>
            <a:miter lim="800000"/>
            <a:headEnd/>
            <a:tailEnd/>
          </a:ln>
        </p:spPr>
        <p:txBody>
          <a:bodyPr>
            <a:spAutoFit/>
          </a:bodyPr>
          <a:lstStyle/>
          <a:p>
            <a:pPr>
              <a:spcBef>
                <a:spcPct val="50000"/>
              </a:spcBef>
            </a:pPr>
            <a:r>
              <a:rPr kumimoji="0" lang="es-MX"/>
              <a:t>5 hrs</a:t>
            </a:r>
            <a:endParaRPr kumimoji="0" lang="es-ES"/>
          </a:p>
        </p:txBody>
      </p:sp>
      <p:sp>
        <p:nvSpPr>
          <p:cNvPr id="8205" name="Text Box 14"/>
          <p:cNvSpPr txBox="1">
            <a:spLocks noChangeArrowheads="1"/>
          </p:cNvSpPr>
          <p:nvPr/>
        </p:nvSpPr>
        <p:spPr bwMode="auto">
          <a:xfrm>
            <a:off x="6858000" y="5638800"/>
            <a:ext cx="685800" cy="457200"/>
          </a:xfrm>
          <a:prstGeom prst="rect">
            <a:avLst/>
          </a:prstGeom>
          <a:noFill/>
          <a:ln w="9525">
            <a:noFill/>
            <a:miter lim="800000"/>
            <a:headEnd/>
            <a:tailEnd/>
          </a:ln>
        </p:spPr>
        <p:txBody>
          <a:bodyPr>
            <a:spAutoFit/>
          </a:bodyPr>
          <a:lstStyle/>
          <a:p>
            <a:pPr>
              <a:spcBef>
                <a:spcPct val="50000"/>
              </a:spcBef>
            </a:pPr>
            <a:r>
              <a:rPr kumimoji="0" lang="es-MX"/>
              <a:t>G 1</a:t>
            </a:r>
            <a:endParaRPr kumimoji="0" lang="es-ES"/>
          </a:p>
        </p:txBody>
      </p:sp>
      <p:sp>
        <p:nvSpPr>
          <p:cNvPr id="8206" name="Text Box 15"/>
          <p:cNvSpPr txBox="1">
            <a:spLocks noChangeArrowheads="1"/>
          </p:cNvSpPr>
          <p:nvPr/>
        </p:nvSpPr>
        <p:spPr bwMode="auto">
          <a:xfrm>
            <a:off x="6248400" y="2133600"/>
            <a:ext cx="685800" cy="457200"/>
          </a:xfrm>
          <a:prstGeom prst="rect">
            <a:avLst/>
          </a:prstGeom>
          <a:noFill/>
          <a:ln w="9525">
            <a:noFill/>
            <a:miter lim="800000"/>
            <a:headEnd/>
            <a:tailEnd/>
          </a:ln>
        </p:spPr>
        <p:txBody>
          <a:bodyPr>
            <a:spAutoFit/>
          </a:bodyPr>
          <a:lstStyle/>
          <a:p>
            <a:pPr>
              <a:spcBef>
                <a:spcPct val="50000"/>
              </a:spcBef>
            </a:pPr>
            <a:r>
              <a:rPr kumimoji="0" lang="es-MX"/>
              <a:t>G2</a:t>
            </a:r>
            <a:endParaRPr kumimoji="0" lang="es-ES"/>
          </a:p>
        </p:txBody>
      </p:sp>
      <p:sp>
        <p:nvSpPr>
          <p:cNvPr id="8207" name="Text Box 16"/>
          <p:cNvSpPr txBox="1">
            <a:spLocks noChangeArrowheads="1"/>
          </p:cNvSpPr>
          <p:nvPr/>
        </p:nvSpPr>
        <p:spPr bwMode="auto">
          <a:xfrm>
            <a:off x="5410200" y="4038600"/>
            <a:ext cx="914400" cy="1004888"/>
          </a:xfrm>
          <a:prstGeom prst="rect">
            <a:avLst/>
          </a:prstGeom>
          <a:noFill/>
          <a:ln w="9525">
            <a:noFill/>
            <a:miter lim="800000"/>
            <a:headEnd/>
            <a:tailEnd/>
          </a:ln>
        </p:spPr>
        <p:txBody>
          <a:bodyPr>
            <a:spAutoFit/>
          </a:bodyPr>
          <a:lstStyle/>
          <a:p>
            <a:pPr>
              <a:spcBef>
                <a:spcPct val="50000"/>
              </a:spcBef>
            </a:pPr>
            <a:r>
              <a:rPr kumimoji="0" lang="es-MX"/>
              <a:t>6 hrs</a:t>
            </a:r>
          </a:p>
          <a:p>
            <a:pPr>
              <a:spcBef>
                <a:spcPct val="50000"/>
              </a:spcBef>
            </a:pPr>
            <a:r>
              <a:rPr kumimoji="0" lang="es-MX"/>
              <a:t>  S</a:t>
            </a:r>
            <a:endParaRPr kumimoji="0" lang="es-E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s-MX" smtClean="0"/>
              <a:t>examen</a:t>
            </a:r>
            <a:endParaRPr lang="es-ES" smtClean="0"/>
          </a:p>
        </p:txBody>
      </p:sp>
      <p:sp>
        <p:nvSpPr>
          <p:cNvPr id="63491" name="Rectangle 3"/>
          <p:cNvSpPr>
            <a:spLocks noGrp="1" noChangeArrowheads="1"/>
          </p:cNvSpPr>
          <p:nvPr>
            <p:ph type="body" idx="1"/>
          </p:nvPr>
        </p:nvSpPr>
        <p:spPr/>
        <p:txBody>
          <a:bodyPr/>
          <a:lstStyle/>
          <a:p>
            <a:pPr eaLnBrk="1" hangingPunct="1">
              <a:lnSpc>
                <a:spcPct val="90000"/>
              </a:lnSpc>
            </a:pPr>
            <a:r>
              <a:rPr lang="es-MX" smtClean="0"/>
              <a:t>Enumere factores que determinan el paso de las moléculas a través de la membrana plasmática. </a:t>
            </a:r>
          </a:p>
          <a:p>
            <a:pPr eaLnBrk="1" hangingPunct="1">
              <a:lnSpc>
                <a:spcPct val="90000"/>
              </a:lnSpc>
            </a:pPr>
            <a:r>
              <a:rPr lang="es-MX" smtClean="0"/>
              <a:t>Factores que determinan el paso de las moléculas por difusión:   a)temperatura  b)humedad c) gradiente de concentración.</a:t>
            </a:r>
          </a:p>
          <a:p>
            <a:pPr eaLnBrk="1" hangingPunct="1">
              <a:lnSpc>
                <a:spcPct val="90000"/>
              </a:lnSpc>
            </a:pPr>
            <a:r>
              <a:rPr lang="es-MX" smtClean="0"/>
              <a:t>Verdadero o Falso.  La membrana plasmática tiene selectividad. </a:t>
            </a:r>
            <a:endParaRPr lang="es-ES"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a:xfrm>
            <a:off x="2057400" y="2438400"/>
            <a:ext cx="6248400" cy="1143000"/>
          </a:xfrm>
        </p:spPr>
        <p:txBody>
          <a:bodyPr/>
          <a:lstStyle/>
          <a:p>
            <a:pPr eaLnBrk="1" hangingPunct="1"/>
            <a:r>
              <a:rPr lang="es-MX" smtClean="0">
                <a:latin typeface="Arial Black" pitchFamily="34" charset="0"/>
              </a:rPr>
              <a:t>METABOLISMO</a:t>
            </a:r>
            <a:endParaRPr lang="es-ES" smtClean="0">
              <a:latin typeface="Arial Black"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09800" y="914400"/>
            <a:ext cx="4648200" cy="762000"/>
          </a:xfrm>
        </p:spPr>
        <p:txBody>
          <a:bodyPr/>
          <a:lstStyle/>
          <a:p>
            <a:pPr eaLnBrk="1" hangingPunct="1"/>
            <a:r>
              <a:rPr lang="es-MX" smtClean="0"/>
              <a:t>METABOLISMO</a:t>
            </a:r>
            <a:endParaRPr lang="es-ES" smtClean="0"/>
          </a:p>
        </p:txBody>
      </p:sp>
      <p:sp>
        <p:nvSpPr>
          <p:cNvPr id="65539" name="Rectangle 3"/>
          <p:cNvSpPr>
            <a:spLocks noGrp="1" noChangeArrowheads="1"/>
          </p:cNvSpPr>
          <p:nvPr>
            <p:ph type="body" idx="1"/>
          </p:nvPr>
        </p:nvSpPr>
        <p:spPr>
          <a:xfrm>
            <a:off x="0" y="1905000"/>
            <a:ext cx="9144000" cy="4572000"/>
          </a:xfrm>
        </p:spPr>
        <p:txBody>
          <a:bodyPr/>
          <a:lstStyle/>
          <a:p>
            <a:pPr eaLnBrk="1" hangingPunct="1">
              <a:buFont typeface="Wingdings" pitchFamily="2" charset="2"/>
              <a:buNone/>
            </a:pPr>
            <a:r>
              <a:rPr lang="es-MX" smtClean="0"/>
              <a:t>Es la suma de las actividades químicas de la célula que permiten su crecimiento, conservación y reparación.</a:t>
            </a:r>
          </a:p>
          <a:p>
            <a:pPr eaLnBrk="1" hangingPunct="1">
              <a:buFont typeface="Wingdings" pitchFamily="2" charset="2"/>
              <a:buNone/>
            </a:pPr>
            <a:r>
              <a:rPr lang="es-MX" smtClean="0"/>
              <a:t>Todas las células cambian constantemente por adquisición de nuevas substancias, a las que modifican químicamente para formación de materiales celulares nuevos y para obtener energía para sus diversas actividades </a:t>
            </a:r>
            <a:endParaRPr lang="es-ES"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4"/>
          <p:cNvSpPr txBox="1">
            <a:spLocks noChangeArrowheads="1"/>
          </p:cNvSpPr>
          <p:nvPr/>
        </p:nvSpPr>
        <p:spPr bwMode="auto">
          <a:xfrm>
            <a:off x="762000" y="2743200"/>
            <a:ext cx="3048000" cy="579438"/>
          </a:xfrm>
          <a:prstGeom prst="rect">
            <a:avLst/>
          </a:prstGeom>
          <a:noFill/>
          <a:ln w="9525">
            <a:noFill/>
            <a:miter lim="800000"/>
            <a:headEnd/>
            <a:tailEnd/>
          </a:ln>
        </p:spPr>
        <p:txBody>
          <a:bodyPr>
            <a:spAutoFit/>
          </a:bodyPr>
          <a:lstStyle/>
          <a:p>
            <a:pPr>
              <a:spcBef>
                <a:spcPct val="50000"/>
              </a:spcBef>
            </a:pPr>
            <a:r>
              <a:rPr lang="es-MX" sz="3200"/>
              <a:t>ALIMENTOS</a:t>
            </a:r>
            <a:endParaRPr lang="es-ES" sz="3200"/>
          </a:p>
        </p:txBody>
      </p:sp>
      <p:sp>
        <p:nvSpPr>
          <p:cNvPr id="66563" name="Line 5"/>
          <p:cNvSpPr>
            <a:spLocks noChangeShapeType="1"/>
          </p:cNvSpPr>
          <p:nvPr/>
        </p:nvSpPr>
        <p:spPr bwMode="auto">
          <a:xfrm>
            <a:off x="3657600" y="3124200"/>
            <a:ext cx="990600" cy="0"/>
          </a:xfrm>
          <a:prstGeom prst="line">
            <a:avLst/>
          </a:prstGeom>
          <a:noFill/>
          <a:ln w="28575">
            <a:solidFill>
              <a:schemeClr val="tx1"/>
            </a:solidFill>
            <a:miter lim="800000"/>
            <a:headEnd/>
            <a:tailEnd type="triangle" w="med" len="med"/>
          </a:ln>
        </p:spPr>
        <p:txBody>
          <a:bodyPr wrap="none"/>
          <a:lstStyle/>
          <a:p>
            <a:endParaRPr lang="es-ES"/>
          </a:p>
        </p:txBody>
      </p:sp>
      <p:sp>
        <p:nvSpPr>
          <p:cNvPr id="66564" name="Rectangle 6"/>
          <p:cNvSpPr>
            <a:spLocks noChangeArrowheads="1"/>
          </p:cNvSpPr>
          <p:nvPr/>
        </p:nvSpPr>
        <p:spPr bwMode="auto">
          <a:xfrm>
            <a:off x="4724400" y="1981200"/>
            <a:ext cx="1676400" cy="2819400"/>
          </a:xfrm>
          <a:prstGeom prst="rect">
            <a:avLst/>
          </a:prstGeom>
          <a:solidFill>
            <a:schemeClr val="hlink"/>
          </a:solidFill>
          <a:ln w="57150">
            <a:solidFill>
              <a:schemeClr val="tx1"/>
            </a:solidFill>
            <a:miter lim="800000"/>
            <a:headEnd/>
            <a:tailEnd/>
          </a:ln>
        </p:spPr>
        <p:txBody>
          <a:bodyPr wrap="none" anchor="ctr"/>
          <a:lstStyle/>
          <a:p>
            <a:endParaRPr lang="es-ES"/>
          </a:p>
        </p:txBody>
      </p:sp>
      <p:sp>
        <p:nvSpPr>
          <p:cNvPr id="66565" name="Text Box 7"/>
          <p:cNvSpPr txBox="1">
            <a:spLocks noChangeArrowheads="1"/>
          </p:cNvSpPr>
          <p:nvPr/>
        </p:nvSpPr>
        <p:spPr bwMode="auto">
          <a:xfrm>
            <a:off x="4800600" y="2362200"/>
            <a:ext cx="4343400" cy="519113"/>
          </a:xfrm>
          <a:prstGeom prst="rect">
            <a:avLst/>
          </a:prstGeom>
          <a:noFill/>
          <a:ln w="9525">
            <a:noFill/>
            <a:miter lim="800000"/>
            <a:headEnd/>
            <a:tailEnd/>
          </a:ln>
        </p:spPr>
        <p:txBody>
          <a:bodyPr>
            <a:spAutoFit/>
          </a:bodyPr>
          <a:lstStyle/>
          <a:p>
            <a:pPr>
              <a:spcBef>
                <a:spcPct val="50000"/>
              </a:spcBef>
            </a:pPr>
            <a:r>
              <a:rPr lang="es-MX" sz="2800"/>
              <a:t>Materiales celulares nuevos</a:t>
            </a:r>
            <a:endParaRPr lang="es-ES" sz="2800"/>
          </a:p>
        </p:txBody>
      </p:sp>
      <p:sp>
        <p:nvSpPr>
          <p:cNvPr id="66566" name="Text Box 8"/>
          <p:cNvSpPr txBox="1">
            <a:spLocks noChangeArrowheads="1"/>
          </p:cNvSpPr>
          <p:nvPr/>
        </p:nvSpPr>
        <p:spPr bwMode="auto">
          <a:xfrm>
            <a:off x="5105400" y="3124200"/>
            <a:ext cx="1676400" cy="519113"/>
          </a:xfrm>
          <a:prstGeom prst="rect">
            <a:avLst/>
          </a:prstGeom>
          <a:noFill/>
          <a:ln w="9525">
            <a:noFill/>
            <a:miter lim="800000"/>
            <a:headEnd/>
            <a:tailEnd/>
          </a:ln>
        </p:spPr>
        <p:txBody>
          <a:bodyPr>
            <a:spAutoFit/>
          </a:bodyPr>
          <a:lstStyle/>
          <a:p>
            <a:pPr>
              <a:spcBef>
                <a:spcPct val="50000"/>
              </a:spcBef>
            </a:pPr>
            <a:r>
              <a:rPr lang="es-MX" sz="2800"/>
              <a:t>energía</a:t>
            </a:r>
            <a:endParaRPr lang="es-ES" sz="28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s-MX" smtClean="0"/>
              <a:t>Metabolismo</a:t>
            </a:r>
            <a:endParaRPr lang="es-ES" smtClean="0"/>
          </a:p>
        </p:txBody>
      </p:sp>
      <p:sp>
        <p:nvSpPr>
          <p:cNvPr id="67587" name="Rectangle 3"/>
          <p:cNvSpPr>
            <a:spLocks noGrp="1" noChangeArrowheads="1"/>
          </p:cNvSpPr>
          <p:nvPr>
            <p:ph type="body" sz="half" idx="1"/>
          </p:nvPr>
        </p:nvSpPr>
        <p:spPr/>
        <p:txBody>
          <a:bodyPr/>
          <a:lstStyle/>
          <a:p>
            <a:pPr eaLnBrk="1" hangingPunct="1">
              <a:buFont typeface="Wingdings" pitchFamily="2" charset="2"/>
              <a:buNone/>
            </a:pPr>
            <a:r>
              <a:rPr lang="es-MX" sz="2800" smtClean="0"/>
              <a:t>Cada célula viviente posee una serie eficiente y compleja de recursos para transformar energía que son los cloroplastos y  las mitocondrias.</a:t>
            </a:r>
            <a:endParaRPr lang="es-ES" sz="2800" smtClean="0"/>
          </a:p>
        </p:txBody>
      </p:sp>
      <p:sp>
        <p:nvSpPr>
          <p:cNvPr id="67588" name="Rectangle 6"/>
          <p:cNvSpPr>
            <a:spLocks noChangeArrowheads="1"/>
          </p:cNvSpPr>
          <p:nvPr/>
        </p:nvSpPr>
        <p:spPr bwMode="auto">
          <a:xfrm>
            <a:off x="4724400" y="1371600"/>
            <a:ext cx="1905000" cy="16002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67589" name="Text Box 7"/>
          <p:cNvSpPr txBox="1">
            <a:spLocks noChangeArrowheads="1"/>
          </p:cNvSpPr>
          <p:nvPr/>
        </p:nvSpPr>
        <p:spPr bwMode="auto">
          <a:xfrm>
            <a:off x="5029200" y="2971800"/>
            <a:ext cx="1905000" cy="519113"/>
          </a:xfrm>
          <a:prstGeom prst="rect">
            <a:avLst/>
          </a:prstGeom>
          <a:noFill/>
          <a:ln w="9525">
            <a:noFill/>
            <a:miter lim="800000"/>
            <a:headEnd/>
            <a:tailEnd/>
          </a:ln>
        </p:spPr>
        <p:txBody>
          <a:bodyPr>
            <a:spAutoFit/>
          </a:bodyPr>
          <a:lstStyle/>
          <a:p>
            <a:pPr>
              <a:spcBef>
                <a:spcPct val="50000"/>
              </a:spcBef>
            </a:pPr>
            <a:r>
              <a:rPr lang="es-MX" sz="2800"/>
              <a:t>VEGETAL</a:t>
            </a:r>
            <a:endParaRPr lang="es-ES" sz="2800"/>
          </a:p>
        </p:txBody>
      </p:sp>
      <p:sp>
        <p:nvSpPr>
          <p:cNvPr id="67590" name="Oval 8"/>
          <p:cNvSpPr>
            <a:spLocks noChangeArrowheads="1"/>
          </p:cNvSpPr>
          <p:nvPr/>
        </p:nvSpPr>
        <p:spPr bwMode="auto">
          <a:xfrm>
            <a:off x="4648200" y="4114800"/>
            <a:ext cx="1905000" cy="1219200"/>
          </a:xfrm>
          <a:prstGeom prst="ellipse">
            <a:avLst/>
          </a:prstGeom>
          <a:solidFill>
            <a:schemeClr val="accent1"/>
          </a:solidFill>
          <a:ln w="9525">
            <a:solidFill>
              <a:schemeClr val="tx1"/>
            </a:solidFill>
            <a:miter lim="800000"/>
            <a:headEnd/>
            <a:tailEnd/>
          </a:ln>
        </p:spPr>
        <p:txBody>
          <a:bodyPr wrap="none" anchor="ctr"/>
          <a:lstStyle/>
          <a:p>
            <a:endParaRPr lang="es-ES"/>
          </a:p>
        </p:txBody>
      </p:sp>
      <p:sp>
        <p:nvSpPr>
          <p:cNvPr id="67591" name="Text Box 9"/>
          <p:cNvSpPr txBox="1">
            <a:spLocks noChangeArrowheads="1"/>
          </p:cNvSpPr>
          <p:nvPr/>
        </p:nvSpPr>
        <p:spPr bwMode="auto">
          <a:xfrm>
            <a:off x="5029200" y="5334000"/>
            <a:ext cx="1752600" cy="519113"/>
          </a:xfrm>
          <a:prstGeom prst="rect">
            <a:avLst/>
          </a:prstGeom>
          <a:noFill/>
          <a:ln w="9525">
            <a:noFill/>
            <a:miter lim="800000"/>
            <a:headEnd/>
            <a:tailEnd/>
          </a:ln>
        </p:spPr>
        <p:txBody>
          <a:bodyPr>
            <a:spAutoFit/>
          </a:bodyPr>
          <a:lstStyle/>
          <a:p>
            <a:pPr>
              <a:spcBef>
                <a:spcPct val="50000"/>
              </a:spcBef>
            </a:pPr>
            <a:r>
              <a:rPr lang="es-MX" sz="2800"/>
              <a:t>ANIMAL</a:t>
            </a:r>
            <a:endParaRPr lang="es-ES" sz="2800"/>
          </a:p>
        </p:txBody>
      </p:sp>
      <p:sp>
        <p:nvSpPr>
          <p:cNvPr id="67592" name="Oval 10"/>
          <p:cNvSpPr>
            <a:spLocks noChangeArrowheads="1"/>
          </p:cNvSpPr>
          <p:nvPr/>
        </p:nvSpPr>
        <p:spPr bwMode="auto">
          <a:xfrm>
            <a:off x="5943600" y="1676400"/>
            <a:ext cx="381000" cy="228600"/>
          </a:xfrm>
          <a:prstGeom prst="ellipse">
            <a:avLst/>
          </a:prstGeom>
          <a:solidFill>
            <a:schemeClr val="folHlink"/>
          </a:solidFill>
          <a:ln w="9525">
            <a:solidFill>
              <a:schemeClr val="tx1"/>
            </a:solidFill>
            <a:miter lim="800000"/>
            <a:headEnd/>
            <a:tailEnd/>
          </a:ln>
        </p:spPr>
        <p:txBody>
          <a:bodyPr wrap="none" anchor="ctr"/>
          <a:lstStyle/>
          <a:p>
            <a:endParaRPr lang="es-ES"/>
          </a:p>
        </p:txBody>
      </p:sp>
      <p:sp>
        <p:nvSpPr>
          <p:cNvPr id="67593" name="Text Box 11"/>
          <p:cNvSpPr txBox="1">
            <a:spLocks noChangeArrowheads="1"/>
          </p:cNvSpPr>
          <p:nvPr/>
        </p:nvSpPr>
        <p:spPr bwMode="auto">
          <a:xfrm>
            <a:off x="6705600" y="1295400"/>
            <a:ext cx="2438400" cy="579438"/>
          </a:xfrm>
          <a:prstGeom prst="rect">
            <a:avLst/>
          </a:prstGeom>
          <a:noFill/>
          <a:ln w="9525">
            <a:noFill/>
            <a:miter lim="800000"/>
            <a:headEnd/>
            <a:tailEnd/>
          </a:ln>
        </p:spPr>
        <p:txBody>
          <a:bodyPr>
            <a:spAutoFit/>
          </a:bodyPr>
          <a:lstStyle/>
          <a:p>
            <a:pPr>
              <a:spcBef>
                <a:spcPct val="50000"/>
              </a:spcBef>
            </a:pPr>
            <a:r>
              <a:rPr lang="es-MX" sz="3200"/>
              <a:t>cloroplastos</a:t>
            </a:r>
            <a:endParaRPr lang="es-ES" sz="3200"/>
          </a:p>
        </p:txBody>
      </p:sp>
      <p:sp>
        <p:nvSpPr>
          <p:cNvPr id="67594" name="Oval 12"/>
          <p:cNvSpPr>
            <a:spLocks noChangeArrowheads="1"/>
          </p:cNvSpPr>
          <p:nvPr/>
        </p:nvSpPr>
        <p:spPr bwMode="auto">
          <a:xfrm>
            <a:off x="5562600" y="2438400"/>
            <a:ext cx="457200" cy="76200"/>
          </a:xfrm>
          <a:prstGeom prst="ellipse">
            <a:avLst/>
          </a:prstGeom>
          <a:solidFill>
            <a:schemeClr val="accent2"/>
          </a:solidFill>
          <a:ln w="9525">
            <a:solidFill>
              <a:schemeClr val="tx1"/>
            </a:solidFill>
            <a:miter lim="800000"/>
            <a:headEnd/>
            <a:tailEnd/>
          </a:ln>
        </p:spPr>
        <p:txBody>
          <a:bodyPr wrap="none" anchor="ctr"/>
          <a:lstStyle/>
          <a:p>
            <a:endParaRPr lang="es-ES"/>
          </a:p>
        </p:txBody>
      </p:sp>
      <p:sp>
        <p:nvSpPr>
          <p:cNvPr id="67595" name="Text Box 13"/>
          <p:cNvSpPr txBox="1">
            <a:spLocks noChangeArrowheads="1"/>
          </p:cNvSpPr>
          <p:nvPr/>
        </p:nvSpPr>
        <p:spPr bwMode="auto">
          <a:xfrm>
            <a:off x="6172200" y="2209800"/>
            <a:ext cx="2514600" cy="579438"/>
          </a:xfrm>
          <a:prstGeom prst="rect">
            <a:avLst/>
          </a:prstGeom>
          <a:noFill/>
          <a:ln w="9525">
            <a:noFill/>
            <a:miter lim="800000"/>
            <a:headEnd/>
            <a:tailEnd/>
          </a:ln>
        </p:spPr>
        <p:txBody>
          <a:bodyPr>
            <a:spAutoFit/>
          </a:bodyPr>
          <a:lstStyle/>
          <a:p>
            <a:pPr>
              <a:spcBef>
                <a:spcPct val="50000"/>
              </a:spcBef>
            </a:pPr>
            <a:r>
              <a:rPr lang="es-MX" sz="3200"/>
              <a:t>mitocondrias</a:t>
            </a:r>
            <a:endParaRPr lang="es-ES" sz="3200"/>
          </a:p>
        </p:txBody>
      </p:sp>
      <p:sp>
        <p:nvSpPr>
          <p:cNvPr id="67596" name="Oval 14"/>
          <p:cNvSpPr>
            <a:spLocks noChangeArrowheads="1"/>
          </p:cNvSpPr>
          <p:nvPr/>
        </p:nvSpPr>
        <p:spPr bwMode="auto">
          <a:xfrm>
            <a:off x="5867400" y="4876800"/>
            <a:ext cx="304800" cy="76200"/>
          </a:xfrm>
          <a:prstGeom prst="ellipse">
            <a:avLst/>
          </a:prstGeom>
          <a:solidFill>
            <a:schemeClr val="accent2"/>
          </a:solidFill>
          <a:ln w="9525">
            <a:solidFill>
              <a:schemeClr val="tx1"/>
            </a:solidFill>
            <a:miter lim="800000"/>
            <a:headEnd/>
            <a:tailEnd/>
          </a:ln>
        </p:spPr>
        <p:txBody>
          <a:bodyPr wrap="none" anchor="ctr"/>
          <a:lstStyle/>
          <a:p>
            <a:endParaRPr lang="es-ES"/>
          </a:p>
        </p:txBody>
      </p:sp>
      <p:sp>
        <p:nvSpPr>
          <p:cNvPr id="67597" name="Rectangle 15"/>
          <p:cNvSpPr>
            <a:spLocks noChangeArrowheads="1"/>
          </p:cNvSpPr>
          <p:nvPr/>
        </p:nvSpPr>
        <p:spPr bwMode="auto">
          <a:xfrm>
            <a:off x="6248400" y="4572000"/>
            <a:ext cx="2306638" cy="579438"/>
          </a:xfrm>
          <a:prstGeom prst="rect">
            <a:avLst/>
          </a:prstGeom>
          <a:noFill/>
          <a:ln w="9525">
            <a:noFill/>
            <a:miter lim="800000"/>
            <a:headEnd/>
            <a:tailEnd/>
          </a:ln>
        </p:spPr>
        <p:txBody>
          <a:bodyPr wrap="none">
            <a:spAutoFit/>
          </a:bodyPr>
          <a:lstStyle/>
          <a:p>
            <a:pPr>
              <a:spcBef>
                <a:spcPct val="50000"/>
              </a:spcBef>
            </a:pPr>
            <a:r>
              <a:rPr lang="es-MX" sz="3200"/>
              <a:t>mitocondrias</a:t>
            </a:r>
            <a:endParaRPr lang="es-ES" sz="32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s-MX" smtClean="0"/>
              <a:t>Metabolismo</a:t>
            </a:r>
            <a:endParaRPr lang="es-ES" smtClean="0"/>
          </a:p>
        </p:txBody>
      </p:sp>
      <p:sp>
        <p:nvSpPr>
          <p:cNvPr id="68611" name="Rectangle 3"/>
          <p:cNvSpPr>
            <a:spLocks noGrp="1" noChangeArrowheads="1"/>
          </p:cNvSpPr>
          <p:nvPr>
            <p:ph type="body" idx="1"/>
          </p:nvPr>
        </p:nvSpPr>
        <p:spPr/>
        <p:txBody>
          <a:bodyPr/>
          <a:lstStyle/>
          <a:p>
            <a:pPr eaLnBrk="1" hangingPunct="1"/>
            <a:r>
              <a:rPr lang="es-MX" smtClean="0"/>
              <a:t>Los índices metabólicos son variables, dependen de factores como edad, sexo, salud, cantidad de secreción endócrina, embarazo, incluso el momento del día.</a:t>
            </a:r>
          </a:p>
          <a:p>
            <a:pPr eaLnBrk="1" hangingPunct="1"/>
            <a:r>
              <a:rPr lang="es-MX" smtClean="0"/>
              <a:t>Los fenómenos metabólicos pueden ser anabólicos o catabólicos.</a:t>
            </a:r>
            <a:endParaRPr lang="es-ES" smtClean="0"/>
          </a:p>
          <a:p>
            <a:pPr eaLnBrk="1" hangingPunct="1"/>
            <a:endParaRPr lang="es-E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s-MX" smtClean="0"/>
              <a:t>ANABOLISMO</a:t>
            </a:r>
            <a:endParaRPr lang="es-ES" smtClean="0"/>
          </a:p>
        </p:txBody>
      </p:sp>
      <p:sp>
        <p:nvSpPr>
          <p:cNvPr id="69635" name="Rectangle 3"/>
          <p:cNvSpPr>
            <a:spLocks noGrp="1" noChangeArrowheads="1"/>
          </p:cNvSpPr>
          <p:nvPr>
            <p:ph type="body" idx="1"/>
          </p:nvPr>
        </p:nvSpPr>
        <p:spPr/>
        <p:txBody>
          <a:bodyPr/>
          <a:lstStyle/>
          <a:p>
            <a:pPr eaLnBrk="1" hangingPunct="1"/>
            <a:r>
              <a:rPr lang="es-MX" smtClean="0"/>
              <a:t>Comprende las reacciones químicas que permiten cambiar sustancias sencillas para formar otras complejas lo que significa almacenamiento de energía y producción de nuevos materiales celulares y crecimiento.</a:t>
            </a:r>
            <a:endParaRPr lang="es-E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50"/>
          <p:cNvSpPr>
            <a:spLocks noGrp="1" noChangeArrowheads="1"/>
          </p:cNvSpPr>
          <p:nvPr>
            <p:ph type="title"/>
          </p:nvPr>
        </p:nvSpPr>
        <p:spPr/>
        <p:txBody>
          <a:bodyPr/>
          <a:lstStyle/>
          <a:p>
            <a:pPr eaLnBrk="1" hangingPunct="1"/>
            <a:r>
              <a:rPr lang="es-MX" smtClean="0"/>
              <a:t>anabolismo</a:t>
            </a:r>
            <a:endParaRPr lang="es-ES" smtClean="0"/>
          </a:p>
        </p:txBody>
      </p:sp>
      <p:sp>
        <p:nvSpPr>
          <p:cNvPr id="70659" name="Text Box 2052"/>
          <p:cNvSpPr txBox="1">
            <a:spLocks noChangeArrowheads="1"/>
          </p:cNvSpPr>
          <p:nvPr/>
        </p:nvSpPr>
        <p:spPr bwMode="auto">
          <a:xfrm>
            <a:off x="457200" y="3200400"/>
            <a:ext cx="1905000" cy="1066800"/>
          </a:xfrm>
          <a:prstGeom prst="rect">
            <a:avLst/>
          </a:prstGeom>
          <a:noFill/>
          <a:ln w="9525">
            <a:noFill/>
            <a:miter lim="800000"/>
            <a:headEnd/>
            <a:tailEnd/>
          </a:ln>
        </p:spPr>
        <p:txBody>
          <a:bodyPr>
            <a:spAutoFit/>
          </a:bodyPr>
          <a:lstStyle/>
          <a:p>
            <a:pPr>
              <a:spcBef>
                <a:spcPct val="50000"/>
              </a:spcBef>
            </a:pPr>
            <a:r>
              <a:rPr lang="es-MX" sz="3200"/>
              <a:t>Sustancias sencillas</a:t>
            </a:r>
            <a:endParaRPr lang="es-ES" sz="3200"/>
          </a:p>
        </p:txBody>
      </p:sp>
      <p:sp>
        <p:nvSpPr>
          <p:cNvPr id="70660" name="Text Box 2053"/>
          <p:cNvSpPr txBox="1">
            <a:spLocks noChangeArrowheads="1"/>
          </p:cNvSpPr>
          <p:nvPr/>
        </p:nvSpPr>
        <p:spPr bwMode="auto">
          <a:xfrm>
            <a:off x="3810000" y="3429000"/>
            <a:ext cx="2362200" cy="457200"/>
          </a:xfrm>
          <a:prstGeom prst="rect">
            <a:avLst/>
          </a:prstGeom>
          <a:noFill/>
          <a:ln w="9525">
            <a:noFill/>
            <a:miter lim="800000"/>
            <a:headEnd/>
            <a:tailEnd/>
          </a:ln>
        </p:spPr>
        <p:txBody>
          <a:bodyPr>
            <a:spAutoFit/>
          </a:bodyPr>
          <a:lstStyle/>
          <a:p>
            <a:pPr>
              <a:spcBef>
                <a:spcPct val="50000"/>
              </a:spcBef>
            </a:pPr>
            <a:endParaRPr lang="es-ES"/>
          </a:p>
        </p:txBody>
      </p:sp>
      <p:sp>
        <p:nvSpPr>
          <p:cNvPr id="70661" name="Text Box 2054"/>
          <p:cNvSpPr txBox="1">
            <a:spLocks noChangeArrowheads="1"/>
          </p:cNvSpPr>
          <p:nvPr/>
        </p:nvSpPr>
        <p:spPr bwMode="auto">
          <a:xfrm>
            <a:off x="3581400" y="3352800"/>
            <a:ext cx="2667000" cy="457200"/>
          </a:xfrm>
          <a:prstGeom prst="rect">
            <a:avLst/>
          </a:prstGeom>
          <a:noFill/>
          <a:ln w="9525">
            <a:noFill/>
            <a:miter lim="800000"/>
            <a:headEnd/>
            <a:tailEnd/>
          </a:ln>
        </p:spPr>
        <p:txBody>
          <a:bodyPr>
            <a:spAutoFit/>
          </a:bodyPr>
          <a:lstStyle/>
          <a:p>
            <a:pPr>
              <a:spcBef>
                <a:spcPct val="50000"/>
              </a:spcBef>
            </a:pPr>
            <a:endParaRPr lang="es-ES"/>
          </a:p>
        </p:txBody>
      </p:sp>
      <p:sp>
        <p:nvSpPr>
          <p:cNvPr id="70662" name="Text Box 2055"/>
          <p:cNvSpPr txBox="1">
            <a:spLocks noChangeArrowheads="1"/>
          </p:cNvSpPr>
          <p:nvPr/>
        </p:nvSpPr>
        <p:spPr bwMode="auto">
          <a:xfrm>
            <a:off x="3124200" y="3276600"/>
            <a:ext cx="2057400" cy="1066800"/>
          </a:xfrm>
          <a:prstGeom prst="rect">
            <a:avLst/>
          </a:prstGeom>
          <a:noFill/>
          <a:ln w="9525">
            <a:noFill/>
            <a:miter lim="800000"/>
            <a:headEnd/>
            <a:tailEnd/>
          </a:ln>
        </p:spPr>
        <p:txBody>
          <a:bodyPr>
            <a:spAutoFit/>
          </a:bodyPr>
          <a:lstStyle/>
          <a:p>
            <a:pPr>
              <a:spcBef>
                <a:spcPct val="50000"/>
              </a:spcBef>
            </a:pPr>
            <a:r>
              <a:rPr lang="es-MX" sz="3200"/>
              <a:t>Moléculas complejas</a:t>
            </a:r>
            <a:endParaRPr lang="es-ES" sz="3200"/>
          </a:p>
        </p:txBody>
      </p:sp>
      <p:sp>
        <p:nvSpPr>
          <p:cNvPr id="70663" name="Text Box 2056"/>
          <p:cNvSpPr txBox="1">
            <a:spLocks noChangeArrowheads="1"/>
          </p:cNvSpPr>
          <p:nvPr/>
        </p:nvSpPr>
        <p:spPr bwMode="auto">
          <a:xfrm>
            <a:off x="5943600" y="2286000"/>
            <a:ext cx="3200400" cy="1066800"/>
          </a:xfrm>
          <a:prstGeom prst="rect">
            <a:avLst/>
          </a:prstGeom>
          <a:noFill/>
          <a:ln w="9525">
            <a:noFill/>
            <a:miter lim="800000"/>
            <a:headEnd/>
            <a:tailEnd/>
          </a:ln>
        </p:spPr>
        <p:txBody>
          <a:bodyPr>
            <a:spAutoFit/>
          </a:bodyPr>
          <a:lstStyle/>
          <a:p>
            <a:pPr>
              <a:spcBef>
                <a:spcPct val="50000"/>
              </a:spcBef>
            </a:pPr>
            <a:r>
              <a:rPr lang="es-MX" sz="3200"/>
              <a:t>Almacenamiento de energía</a:t>
            </a:r>
            <a:endParaRPr lang="es-ES" sz="3200"/>
          </a:p>
        </p:txBody>
      </p:sp>
      <p:sp>
        <p:nvSpPr>
          <p:cNvPr id="70664" name="Text Box 2057"/>
          <p:cNvSpPr txBox="1">
            <a:spLocks noChangeArrowheads="1"/>
          </p:cNvSpPr>
          <p:nvPr/>
        </p:nvSpPr>
        <p:spPr bwMode="auto">
          <a:xfrm>
            <a:off x="6019800" y="3505200"/>
            <a:ext cx="2819400" cy="579438"/>
          </a:xfrm>
          <a:prstGeom prst="rect">
            <a:avLst/>
          </a:prstGeom>
          <a:noFill/>
          <a:ln w="9525">
            <a:noFill/>
            <a:miter lim="800000"/>
            <a:headEnd/>
            <a:tailEnd/>
          </a:ln>
        </p:spPr>
        <p:txBody>
          <a:bodyPr>
            <a:spAutoFit/>
          </a:bodyPr>
          <a:lstStyle/>
          <a:p>
            <a:pPr>
              <a:spcBef>
                <a:spcPct val="50000"/>
              </a:spcBef>
            </a:pPr>
            <a:r>
              <a:rPr lang="es-MX" sz="3200"/>
              <a:t>Reparación</a:t>
            </a:r>
            <a:endParaRPr lang="es-ES" sz="3200"/>
          </a:p>
        </p:txBody>
      </p:sp>
      <p:sp>
        <p:nvSpPr>
          <p:cNvPr id="70665" name="Text Box 2058"/>
          <p:cNvSpPr txBox="1">
            <a:spLocks noChangeArrowheads="1"/>
          </p:cNvSpPr>
          <p:nvPr/>
        </p:nvSpPr>
        <p:spPr bwMode="auto">
          <a:xfrm>
            <a:off x="6019800" y="4343400"/>
            <a:ext cx="2362200" cy="579438"/>
          </a:xfrm>
          <a:prstGeom prst="rect">
            <a:avLst/>
          </a:prstGeom>
          <a:noFill/>
          <a:ln w="9525">
            <a:noFill/>
            <a:miter lim="800000"/>
            <a:headEnd/>
            <a:tailEnd/>
          </a:ln>
        </p:spPr>
        <p:txBody>
          <a:bodyPr>
            <a:spAutoFit/>
          </a:bodyPr>
          <a:lstStyle/>
          <a:p>
            <a:pPr>
              <a:spcBef>
                <a:spcPct val="50000"/>
              </a:spcBef>
            </a:pPr>
            <a:r>
              <a:rPr lang="es-MX" sz="3200"/>
              <a:t>Crecimiento</a:t>
            </a:r>
            <a:endParaRPr lang="es-ES" sz="3200"/>
          </a:p>
        </p:txBody>
      </p:sp>
      <p:sp>
        <p:nvSpPr>
          <p:cNvPr id="70666" name="Line 2059"/>
          <p:cNvSpPr>
            <a:spLocks noChangeShapeType="1"/>
          </p:cNvSpPr>
          <p:nvPr/>
        </p:nvSpPr>
        <p:spPr bwMode="auto">
          <a:xfrm flipV="1">
            <a:off x="5029200" y="3124200"/>
            <a:ext cx="762000" cy="381000"/>
          </a:xfrm>
          <a:prstGeom prst="line">
            <a:avLst/>
          </a:prstGeom>
          <a:noFill/>
          <a:ln w="9525">
            <a:solidFill>
              <a:schemeClr val="tx1"/>
            </a:solidFill>
            <a:miter lim="800000"/>
            <a:headEnd/>
            <a:tailEnd type="triangle" w="med" len="med"/>
          </a:ln>
        </p:spPr>
        <p:txBody>
          <a:bodyPr wrap="none"/>
          <a:lstStyle/>
          <a:p>
            <a:endParaRPr lang="es-ES"/>
          </a:p>
        </p:txBody>
      </p:sp>
      <p:sp>
        <p:nvSpPr>
          <p:cNvPr id="70667" name="Line 2060"/>
          <p:cNvSpPr>
            <a:spLocks noChangeShapeType="1"/>
          </p:cNvSpPr>
          <p:nvPr/>
        </p:nvSpPr>
        <p:spPr bwMode="auto">
          <a:xfrm>
            <a:off x="5105400" y="3886200"/>
            <a:ext cx="685800" cy="0"/>
          </a:xfrm>
          <a:prstGeom prst="line">
            <a:avLst/>
          </a:prstGeom>
          <a:noFill/>
          <a:ln w="9525">
            <a:solidFill>
              <a:schemeClr val="tx1"/>
            </a:solidFill>
            <a:miter lim="800000"/>
            <a:headEnd/>
            <a:tailEnd type="triangle" w="med" len="med"/>
          </a:ln>
        </p:spPr>
        <p:txBody>
          <a:bodyPr wrap="none"/>
          <a:lstStyle/>
          <a:p>
            <a:endParaRPr lang="es-ES"/>
          </a:p>
        </p:txBody>
      </p:sp>
      <p:sp>
        <p:nvSpPr>
          <p:cNvPr id="70668" name="Line 2061"/>
          <p:cNvSpPr>
            <a:spLocks noChangeShapeType="1"/>
          </p:cNvSpPr>
          <p:nvPr/>
        </p:nvSpPr>
        <p:spPr bwMode="auto">
          <a:xfrm>
            <a:off x="5029200" y="4191000"/>
            <a:ext cx="685800" cy="457200"/>
          </a:xfrm>
          <a:prstGeom prst="line">
            <a:avLst/>
          </a:prstGeom>
          <a:noFill/>
          <a:ln w="9525">
            <a:solidFill>
              <a:schemeClr val="tx1"/>
            </a:solidFill>
            <a:miter lim="800000"/>
            <a:headEnd/>
            <a:tailEnd type="triangle" w="med" len="med"/>
          </a:ln>
        </p:spPr>
        <p:txBody>
          <a:bodyPr wrap="none"/>
          <a:lstStyle/>
          <a:p>
            <a:endParaRPr lang="es-ES"/>
          </a:p>
        </p:txBody>
      </p:sp>
      <p:sp>
        <p:nvSpPr>
          <p:cNvPr id="70669" name="Line 2062"/>
          <p:cNvSpPr>
            <a:spLocks noChangeShapeType="1"/>
          </p:cNvSpPr>
          <p:nvPr/>
        </p:nvSpPr>
        <p:spPr bwMode="auto">
          <a:xfrm>
            <a:off x="2209800" y="3810000"/>
            <a:ext cx="838200" cy="0"/>
          </a:xfrm>
          <a:prstGeom prst="line">
            <a:avLst/>
          </a:prstGeom>
          <a:noFill/>
          <a:ln w="9525">
            <a:solidFill>
              <a:schemeClr val="tx1"/>
            </a:solidFill>
            <a:miter lim="800000"/>
            <a:headEnd/>
            <a:tailEnd type="triangle" w="med" len="med"/>
          </a:ln>
        </p:spPr>
        <p:txBody>
          <a:bodyPr wrap="none"/>
          <a:lstStyle/>
          <a:p>
            <a:endParaRPr lang="es-E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s-MX" smtClean="0"/>
              <a:t>CATABOLISMO</a:t>
            </a:r>
            <a:endParaRPr lang="es-ES" smtClean="0"/>
          </a:p>
        </p:txBody>
      </p:sp>
      <p:sp>
        <p:nvSpPr>
          <p:cNvPr id="71683" name="Rectangle 3"/>
          <p:cNvSpPr>
            <a:spLocks noGrp="1" noChangeArrowheads="1"/>
          </p:cNvSpPr>
          <p:nvPr>
            <p:ph type="body" sz="half" idx="1"/>
          </p:nvPr>
        </p:nvSpPr>
        <p:spPr/>
        <p:txBody>
          <a:bodyPr/>
          <a:lstStyle/>
          <a:p>
            <a:pPr eaLnBrk="1" hangingPunct="1">
              <a:buFont typeface="Wingdings" pitchFamily="2" charset="2"/>
              <a:buNone/>
            </a:pPr>
            <a:r>
              <a:rPr lang="es-MX" smtClean="0"/>
              <a:t>Es el desdoblamiento de substancias complejas con liberación de energía y desgaste de materiales celulares</a:t>
            </a:r>
            <a:r>
              <a:rPr lang="es-MX" sz="2800" smtClean="0"/>
              <a:t>.</a:t>
            </a:r>
          </a:p>
        </p:txBody>
      </p:sp>
      <p:sp>
        <p:nvSpPr>
          <p:cNvPr id="71684" name="Text Box 5"/>
          <p:cNvSpPr txBox="1">
            <a:spLocks noChangeArrowheads="1"/>
          </p:cNvSpPr>
          <p:nvPr/>
        </p:nvSpPr>
        <p:spPr bwMode="auto">
          <a:xfrm>
            <a:off x="5867400" y="1447800"/>
            <a:ext cx="2286000" cy="1066800"/>
          </a:xfrm>
          <a:prstGeom prst="rect">
            <a:avLst/>
          </a:prstGeom>
          <a:noFill/>
          <a:ln w="9525">
            <a:noFill/>
            <a:miter lim="800000"/>
            <a:headEnd/>
            <a:tailEnd/>
          </a:ln>
        </p:spPr>
        <p:txBody>
          <a:bodyPr>
            <a:spAutoFit/>
          </a:bodyPr>
          <a:lstStyle/>
          <a:p>
            <a:pPr>
              <a:spcBef>
                <a:spcPct val="50000"/>
              </a:spcBef>
            </a:pPr>
            <a:r>
              <a:rPr lang="es-MX" sz="3200"/>
              <a:t>Sustancias complejas</a:t>
            </a:r>
            <a:endParaRPr lang="es-ES" sz="3200"/>
          </a:p>
        </p:txBody>
      </p:sp>
      <p:sp>
        <p:nvSpPr>
          <p:cNvPr id="71685" name="Text Box 6"/>
          <p:cNvSpPr txBox="1">
            <a:spLocks noChangeArrowheads="1"/>
          </p:cNvSpPr>
          <p:nvPr/>
        </p:nvSpPr>
        <p:spPr bwMode="auto">
          <a:xfrm>
            <a:off x="4953000" y="3657600"/>
            <a:ext cx="1752600" cy="636588"/>
          </a:xfrm>
          <a:prstGeom prst="rect">
            <a:avLst/>
          </a:prstGeom>
          <a:noFill/>
          <a:ln w="57150">
            <a:solidFill>
              <a:schemeClr val="tx1"/>
            </a:solidFill>
            <a:miter lim="800000"/>
            <a:headEnd/>
            <a:tailEnd/>
          </a:ln>
        </p:spPr>
        <p:txBody>
          <a:bodyPr>
            <a:spAutoFit/>
          </a:bodyPr>
          <a:lstStyle/>
          <a:p>
            <a:pPr>
              <a:spcBef>
                <a:spcPct val="50000"/>
              </a:spcBef>
            </a:pPr>
            <a:r>
              <a:rPr lang="es-MX" sz="3200"/>
              <a:t>Energía</a:t>
            </a:r>
            <a:endParaRPr lang="es-ES" sz="3200"/>
          </a:p>
        </p:txBody>
      </p:sp>
      <p:sp>
        <p:nvSpPr>
          <p:cNvPr id="71686" name="Text Box 7"/>
          <p:cNvSpPr txBox="1">
            <a:spLocks noChangeArrowheads="1"/>
          </p:cNvSpPr>
          <p:nvPr/>
        </p:nvSpPr>
        <p:spPr bwMode="auto">
          <a:xfrm>
            <a:off x="7010400" y="3733800"/>
            <a:ext cx="2133600" cy="2098675"/>
          </a:xfrm>
          <a:prstGeom prst="rect">
            <a:avLst/>
          </a:prstGeom>
          <a:noFill/>
          <a:ln w="57150">
            <a:solidFill>
              <a:schemeClr val="tx1"/>
            </a:solidFill>
            <a:miter lim="800000"/>
            <a:headEnd/>
            <a:tailEnd/>
          </a:ln>
        </p:spPr>
        <p:txBody>
          <a:bodyPr>
            <a:spAutoFit/>
          </a:bodyPr>
          <a:lstStyle/>
          <a:p>
            <a:pPr algn="ctr">
              <a:spcBef>
                <a:spcPct val="50000"/>
              </a:spcBef>
            </a:pPr>
            <a:r>
              <a:rPr lang="es-MX" sz="3200"/>
              <a:t>Desgaste de materiales celulares</a:t>
            </a:r>
            <a:endParaRPr lang="es-ES" sz="3200"/>
          </a:p>
        </p:txBody>
      </p:sp>
      <p:sp>
        <p:nvSpPr>
          <p:cNvPr id="71687" name="Line 8"/>
          <p:cNvSpPr>
            <a:spLocks noChangeShapeType="1"/>
          </p:cNvSpPr>
          <p:nvPr/>
        </p:nvSpPr>
        <p:spPr bwMode="auto">
          <a:xfrm flipH="1">
            <a:off x="6019800" y="2667000"/>
            <a:ext cx="381000" cy="838200"/>
          </a:xfrm>
          <a:prstGeom prst="line">
            <a:avLst/>
          </a:prstGeom>
          <a:noFill/>
          <a:ln w="57150">
            <a:solidFill>
              <a:schemeClr val="tx1"/>
            </a:solidFill>
            <a:miter lim="800000"/>
            <a:headEnd/>
            <a:tailEnd type="triangle" w="med" len="med"/>
          </a:ln>
        </p:spPr>
        <p:txBody>
          <a:bodyPr wrap="none"/>
          <a:lstStyle/>
          <a:p>
            <a:endParaRPr lang="es-ES"/>
          </a:p>
        </p:txBody>
      </p:sp>
      <p:sp>
        <p:nvSpPr>
          <p:cNvPr id="71688" name="Line 9"/>
          <p:cNvSpPr>
            <a:spLocks noChangeShapeType="1"/>
          </p:cNvSpPr>
          <p:nvPr/>
        </p:nvSpPr>
        <p:spPr bwMode="auto">
          <a:xfrm>
            <a:off x="7543800" y="2514600"/>
            <a:ext cx="457200" cy="914400"/>
          </a:xfrm>
          <a:prstGeom prst="line">
            <a:avLst/>
          </a:prstGeom>
          <a:noFill/>
          <a:ln w="57150">
            <a:solidFill>
              <a:schemeClr val="tx1"/>
            </a:solidFill>
            <a:miter lim="800000"/>
            <a:headEnd/>
            <a:tailEnd type="triangle" w="med" len="med"/>
          </a:ln>
        </p:spPr>
        <p:txBody>
          <a:bodyPr wrap="none"/>
          <a:lstStyle/>
          <a:p>
            <a:endParaRPr lang="es-E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p:txBody>
          <a:bodyPr/>
          <a:lstStyle/>
          <a:p>
            <a:pPr eaLnBrk="1" hangingPunct="1">
              <a:buFont typeface="Wingdings" pitchFamily="2" charset="2"/>
              <a:buNone/>
            </a:pPr>
            <a:r>
              <a:rPr lang="es-MX" smtClean="0"/>
              <a:t>Puesto que casi todos los procesos anabólicos requieren energía, deben acompañarse de ciertas reacciones catabólicas que suministren la necesaria para las reacciones de construcción de nuevas moléculas.</a:t>
            </a:r>
            <a:endParaRPr lang="es-ES" smtClean="0"/>
          </a:p>
          <a:p>
            <a:pPr eaLnBrk="1" hangingPunct="1"/>
            <a:endParaRPr lang="es-E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43000" y="1981200"/>
            <a:ext cx="5792788" cy="1143000"/>
          </a:xfrm>
        </p:spPr>
        <p:txBody>
          <a:bodyPr/>
          <a:lstStyle/>
          <a:p>
            <a:pPr eaLnBrk="1" hangingPunct="1"/>
            <a:r>
              <a:rPr lang="es-MX" smtClean="0"/>
              <a:t>MITOSIS</a:t>
            </a:r>
            <a:endParaRPr lang="es-ES" smtClean="0"/>
          </a:p>
        </p:txBody>
      </p:sp>
      <p:sp>
        <p:nvSpPr>
          <p:cNvPr id="9219" name="Rectangle 3"/>
          <p:cNvSpPr>
            <a:spLocks noGrp="1" noChangeArrowheads="1"/>
          </p:cNvSpPr>
          <p:nvPr>
            <p:ph type="subTitle" idx="1"/>
          </p:nvPr>
        </p:nvSpPr>
        <p:spPr>
          <a:xfrm>
            <a:off x="685800" y="3429000"/>
            <a:ext cx="7010400" cy="1752600"/>
          </a:xfrm>
        </p:spPr>
        <p:txBody>
          <a:bodyPr/>
          <a:lstStyle/>
          <a:p>
            <a:pPr eaLnBrk="1" hangingPunct="1"/>
            <a:r>
              <a:rPr lang="es-MX" smtClean="0"/>
              <a:t>División del núcleo en dos núcleos hijos </a:t>
            </a:r>
            <a:endParaRPr lang="es-ES"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667000" y="457200"/>
            <a:ext cx="4953000" cy="1143000"/>
          </a:xfrm>
        </p:spPr>
        <p:txBody>
          <a:bodyPr/>
          <a:lstStyle/>
          <a:p>
            <a:pPr eaLnBrk="1" hangingPunct="1"/>
            <a:r>
              <a:rPr lang="es-MX" smtClean="0">
                <a:latin typeface="Arial Black" pitchFamily="34" charset="0"/>
              </a:rPr>
              <a:t>FOTOSINTESIS</a:t>
            </a:r>
            <a:endParaRPr lang="es-ES" smtClean="0">
              <a:latin typeface="Arial Black" pitchFamily="34" charset="0"/>
            </a:endParaRPr>
          </a:p>
        </p:txBody>
      </p:sp>
      <p:sp>
        <p:nvSpPr>
          <p:cNvPr id="73731" name="Rectangle 3"/>
          <p:cNvSpPr>
            <a:spLocks noGrp="1" noChangeArrowheads="1"/>
          </p:cNvSpPr>
          <p:nvPr>
            <p:ph type="body" sz="half" idx="1"/>
          </p:nvPr>
        </p:nvSpPr>
        <p:spPr>
          <a:xfrm>
            <a:off x="0" y="2133600"/>
            <a:ext cx="5257800" cy="4724400"/>
          </a:xfrm>
        </p:spPr>
        <p:txBody>
          <a:bodyPr/>
          <a:lstStyle/>
          <a:p>
            <a:pPr eaLnBrk="1" hangingPunct="1">
              <a:lnSpc>
                <a:spcPct val="90000"/>
              </a:lnSpc>
              <a:buFont typeface="Wingdings" pitchFamily="2" charset="2"/>
              <a:buNone/>
            </a:pPr>
            <a:r>
              <a:rPr lang="es-MX" smtClean="0"/>
              <a:t>Las plantas transforman la energía radiante de la luz en energía química, que se utiliza para sintetizar carbohidratos y otras moléculas a partir de bióxido de carbono, agua y minerales. La energía química queda almacenada en los enlaces.</a:t>
            </a:r>
            <a:endParaRPr lang="es-ES" smtClean="0"/>
          </a:p>
        </p:txBody>
      </p:sp>
      <p:sp>
        <p:nvSpPr>
          <p:cNvPr id="73732" name="Text Box 5"/>
          <p:cNvSpPr txBox="1">
            <a:spLocks noChangeArrowheads="1"/>
          </p:cNvSpPr>
          <p:nvPr/>
        </p:nvSpPr>
        <p:spPr bwMode="auto">
          <a:xfrm>
            <a:off x="5105400" y="1676400"/>
            <a:ext cx="1219200" cy="579438"/>
          </a:xfrm>
          <a:prstGeom prst="rect">
            <a:avLst/>
          </a:prstGeom>
          <a:noFill/>
          <a:ln w="9525">
            <a:noFill/>
            <a:miter lim="800000"/>
            <a:headEnd/>
            <a:tailEnd/>
          </a:ln>
        </p:spPr>
        <p:txBody>
          <a:bodyPr>
            <a:spAutoFit/>
          </a:bodyPr>
          <a:lstStyle/>
          <a:p>
            <a:pPr>
              <a:spcBef>
                <a:spcPct val="50000"/>
              </a:spcBef>
            </a:pPr>
            <a:r>
              <a:rPr lang="es-MX" sz="3200"/>
              <a:t>CO2</a:t>
            </a:r>
            <a:endParaRPr lang="es-ES" sz="3200"/>
          </a:p>
        </p:txBody>
      </p:sp>
      <p:sp>
        <p:nvSpPr>
          <p:cNvPr id="73733" name="Text Box 6"/>
          <p:cNvSpPr txBox="1">
            <a:spLocks noChangeArrowheads="1"/>
          </p:cNvSpPr>
          <p:nvPr/>
        </p:nvSpPr>
        <p:spPr bwMode="auto">
          <a:xfrm>
            <a:off x="7620000" y="1676400"/>
            <a:ext cx="1066800" cy="579438"/>
          </a:xfrm>
          <a:prstGeom prst="rect">
            <a:avLst/>
          </a:prstGeom>
          <a:noFill/>
          <a:ln w="9525">
            <a:noFill/>
            <a:miter lim="800000"/>
            <a:headEnd/>
            <a:tailEnd/>
          </a:ln>
        </p:spPr>
        <p:txBody>
          <a:bodyPr>
            <a:spAutoFit/>
          </a:bodyPr>
          <a:lstStyle/>
          <a:p>
            <a:pPr>
              <a:spcBef>
                <a:spcPct val="50000"/>
              </a:spcBef>
            </a:pPr>
            <a:r>
              <a:rPr lang="es-MX" sz="3200"/>
              <a:t>H20</a:t>
            </a:r>
            <a:endParaRPr lang="es-ES" sz="3200"/>
          </a:p>
        </p:txBody>
      </p:sp>
      <p:sp>
        <p:nvSpPr>
          <p:cNvPr id="73734" name="Text Box 7"/>
          <p:cNvSpPr txBox="1">
            <a:spLocks noChangeArrowheads="1"/>
          </p:cNvSpPr>
          <p:nvPr/>
        </p:nvSpPr>
        <p:spPr bwMode="auto">
          <a:xfrm>
            <a:off x="5943600" y="2209800"/>
            <a:ext cx="1981200" cy="579438"/>
          </a:xfrm>
          <a:prstGeom prst="rect">
            <a:avLst/>
          </a:prstGeom>
          <a:noFill/>
          <a:ln w="9525">
            <a:noFill/>
            <a:miter lim="800000"/>
            <a:headEnd/>
            <a:tailEnd/>
          </a:ln>
        </p:spPr>
        <p:txBody>
          <a:bodyPr>
            <a:spAutoFit/>
          </a:bodyPr>
          <a:lstStyle/>
          <a:p>
            <a:pPr>
              <a:spcBef>
                <a:spcPct val="50000"/>
              </a:spcBef>
            </a:pPr>
            <a:r>
              <a:rPr lang="es-MX" sz="3200"/>
              <a:t>minerales</a:t>
            </a:r>
            <a:endParaRPr lang="es-ES" sz="3200"/>
          </a:p>
        </p:txBody>
      </p:sp>
      <p:sp>
        <p:nvSpPr>
          <p:cNvPr id="73735" name="Line 8"/>
          <p:cNvSpPr>
            <a:spLocks noChangeShapeType="1"/>
          </p:cNvSpPr>
          <p:nvPr/>
        </p:nvSpPr>
        <p:spPr bwMode="auto">
          <a:xfrm>
            <a:off x="6629400" y="3048000"/>
            <a:ext cx="0" cy="1676400"/>
          </a:xfrm>
          <a:prstGeom prst="line">
            <a:avLst/>
          </a:prstGeom>
          <a:noFill/>
          <a:ln w="76200">
            <a:solidFill>
              <a:schemeClr val="tx1"/>
            </a:solidFill>
            <a:miter lim="800000"/>
            <a:headEnd/>
            <a:tailEnd type="triangle" w="med" len="med"/>
          </a:ln>
        </p:spPr>
        <p:txBody>
          <a:bodyPr wrap="none"/>
          <a:lstStyle/>
          <a:p>
            <a:endParaRPr lang="es-ES"/>
          </a:p>
        </p:txBody>
      </p:sp>
      <p:sp>
        <p:nvSpPr>
          <p:cNvPr id="73736" name="Text Box 10"/>
          <p:cNvSpPr txBox="1">
            <a:spLocks noChangeArrowheads="1"/>
          </p:cNvSpPr>
          <p:nvPr/>
        </p:nvSpPr>
        <p:spPr bwMode="auto">
          <a:xfrm>
            <a:off x="6019800" y="4953000"/>
            <a:ext cx="2514600" cy="579438"/>
          </a:xfrm>
          <a:prstGeom prst="rect">
            <a:avLst/>
          </a:prstGeom>
          <a:noFill/>
          <a:ln w="9525">
            <a:noFill/>
            <a:miter lim="800000"/>
            <a:headEnd/>
            <a:tailEnd/>
          </a:ln>
        </p:spPr>
        <p:txBody>
          <a:bodyPr>
            <a:spAutoFit/>
          </a:bodyPr>
          <a:lstStyle/>
          <a:p>
            <a:pPr>
              <a:spcBef>
                <a:spcPct val="50000"/>
              </a:spcBef>
            </a:pPr>
            <a:r>
              <a:rPr lang="es-MX" sz="3200"/>
              <a:t>carbohidratos</a:t>
            </a:r>
            <a:endParaRPr lang="es-ES" sz="32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s-MX" smtClean="0"/>
              <a:t>RESPIRACION</a:t>
            </a:r>
            <a:endParaRPr lang="es-ES" smtClean="0"/>
          </a:p>
        </p:txBody>
      </p:sp>
      <p:sp>
        <p:nvSpPr>
          <p:cNvPr id="74755" name="Rectangle 3"/>
          <p:cNvSpPr>
            <a:spLocks noGrp="1" noChangeArrowheads="1"/>
          </p:cNvSpPr>
          <p:nvPr>
            <p:ph type="body" sz="half" idx="1"/>
          </p:nvPr>
        </p:nvSpPr>
        <p:spPr>
          <a:xfrm>
            <a:off x="0" y="1981200"/>
            <a:ext cx="4495800" cy="4114800"/>
          </a:xfrm>
        </p:spPr>
        <p:txBody>
          <a:bodyPr/>
          <a:lstStyle/>
          <a:p>
            <a:pPr eaLnBrk="1" hangingPunct="1">
              <a:buFont typeface="Wingdings" pitchFamily="2" charset="2"/>
              <a:buNone/>
            </a:pPr>
            <a:r>
              <a:rPr lang="es-MX" sz="2400" smtClean="0"/>
              <a:t>Es la segunda etapa de la corriente de energía en este planeta, se produce en la mitocondria.</a:t>
            </a:r>
          </a:p>
          <a:p>
            <a:pPr eaLnBrk="1" hangingPunct="1">
              <a:buFont typeface="Wingdings" pitchFamily="2" charset="2"/>
              <a:buNone/>
            </a:pPr>
            <a:r>
              <a:rPr lang="es-MX" sz="2400" smtClean="0"/>
              <a:t>En este proceso la energía química es transformada en otra biológicamente útil, cuando ocurre la oxidación, llamada energía de trifosfato de adenosina (ATP)</a:t>
            </a:r>
            <a:endParaRPr lang="es-ES" sz="2400" smtClean="0"/>
          </a:p>
        </p:txBody>
      </p:sp>
      <p:sp>
        <p:nvSpPr>
          <p:cNvPr id="74756" name="Oval 5"/>
          <p:cNvSpPr>
            <a:spLocks noChangeArrowheads="1"/>
          </p:cNvSpPr>
          <p:nvPr/>
        </p:nvSpPr>
        <p:spPr bwMode="auto">
          <a:xfrm>
            <a:off x="4191000" y="3352800"/>
            <a:ext cx="4572000" cy="1295400"/>
          </a:xfrm>
          <a:prstGeom prst="ellipse">
            <a:avLst/>
          </a:prstGeom>
          <a:solidFill>
            <a:schemeClr val="accent1"/>
          </a:solidFill>
          <a:ln w="9525">
            <a:solidFill>
              <a:schemeClr val="tx1"/>
            </a:solidFill>
            <a:miter lim="800000"/>
            <a:headEnd/>
            <a:tailEnd/>
          </a:ln>
        </p:spPr>
        <p:txBody>
          <a:bodyPr wrap="none" anchor="ctr"/>
          <a:lstStyle/>
          <a:p>
            <a:endParaRPr lang="es-ES"/>
          </a:p>
        </p:txBody>
      </p:sp>
      <p:sp>
        <p:nvSpPr>
          <p:cNvPr id="74757" name="Text Box 6"/>
          <p:cNvSpPr txBox="1">
            <a:spLocks noChangeArrowheads="1"/>
          </p:cNvSpPr>
          <p:nvPr/>
        </p:nvSpPr>
        <p:spPr bwMode="auto">
          <a:xfrm>
            <a:off x="4572000" y="3276600"/>
            <a:ext cx="1905000" cy="1066800"/>
          </a:xfrm>
          <a:prstGeom prst="rect">
            <a:avLst/>
          </a:prstGeom>
          <a:noFill/>
          <a:ln w="9525">
            <a:noFill/>
            <a:miter lim="800000"/>
            <a:headEnd/>
            <a:tailEnd/>
          </a:ln>
        </p:spPr>
        <p:txBody>
          <a:bodyPr>
            <a:spAutoFit/>
          </a:bodyPr>
          <a:lstStyle/>
          <a:p>
            <a:pPr>
              <a:spcBef>
                <a:spcPct val="50000"/>
              </a:spcBef>
            </a:pPr>
            <a:r>
              <a:rPr lang="es-MX" sz="3200"/>
              <a:t>Energía química</a:t>
            </a:r>
            <a:endParaRPr lang="es-ES" sz="3200"/>
          </a:p>
        </p:txBody>
      </p:sp>
      <p:sp>
        <p:nvSpPr>
          <p:cNvPr id="74758" name="Text Box 7"/>
          <p:cNvSpPr txBox="1">
            <a:spLocks noChangeArrowheads="1"/>
          </p:cNvSpPr>
          <p:nvPr/>
        </p:nvSpPr>
        <p:spPr bwMode="auto">
          <a:xfrm>
            <a:off x="7086600" y="3733800"/>
            <a:ext cx="1219200" cy="519113"/>
          </a:xfrm>
          <a:prstGeom prst="rect">
            <a:avLst/>
          </a:prstGeom>
          <a:noFill/>
          <a:ln w="9525">
            <a:noFill/>
            <a:miter lim="800000"/>
            <a:headEnd/>
            <a:tailEnd/>
          </a:ln>
        </p:spPr>
        <p:txBody>
          <a:bodyPr>
            <a:spAutoFit/>
          </a:bodyPr>
          <a:lstStyle/>
          <a:p>
            <a:pPr>
              <a:spcBef>
                <a:spcPct val="50000"/>
              </a:spcBef>
            </a:pPr>
            <a:r>
              <a:rPr lang="es-MX" sz="2800"/>
              <a:t>ATP</a:t>
            </a:r>
            <a:endParaRPr lang="es-ES" sz="2800"/>
          </a:p>
        </p:txBody>
      </p:sp>
      <p:sp>
        <p:nvSpPr>
          <p:cNvPr id="74759" name="Line 8"/>
          <p:cNvSpPr>
            <a:spLocks noChangeShapeType="1"/>
          </p:cNvSpPr>
          <p:nvPr/>
        </p:nvSpPr>
        <p:spPr bwMode="auto">
          <a:xfrm>
            <a:off x="6172200" y="3886200"/>
            <a:ext cx="838200" cy="0"/>
          </a:xfrm>
          <a:prstGeom prst="line">
            <a:avLst/>
          </a:prstGeom>
          <a:noFill/>
          <a:ln w="9525">
            <a:solidFill>
              <a:schemeClr val="tx1"/>
            </a:solidFill>
            <a:miter lim="800000"/>
            <a:headEnd/>
            <a:tailEnd type="triangle" w="med" len="med"/>
          </a:ln>
        </p:spPr>
        <p:txBody>
          <a:bodyPr wrap="none"/>
          <a:lstStyle/>
          <a:p>
            <a:endParaRPr lang="es-ES"/>
          </a:p>
        </p:txBody>
      </p:sp>
      <p:sp>
        <p:nvSpPr>
          <p:cNvPr id="74760" name="Text Box 9"/>
          <p:cNvSpPr txBox="1">
            <a:spLocks noChangeArrowheads="1"/>
          </p:cNvSpPr>
          <p:nvPr/>
        </p:nvSpPr>
        <p:spPr bwMode="auto">
          <a:xfrm>
            <a:off x="5791200" y="4495800"/>
            <a:ext cx="2209800" cy="579438"/>
          </a:xfrm>
          <a:prstGeom prst="rect">
            <a:avLst/>
          </a:prstGeom>
          <a:noFill/>
          <a:ln w="9525">
            <a:noFill/>
            <a:miter lim="800000"/>
            <a:headEnd/>
            <a:tailEnd/>
          </a:ln>
        </p:spPr>
        <p:txBody>
          <a:bodyPr>
            <a:spAutoFit/>
          </a:bodyPr>
          <a:lstStyle/>
          <a:p>
            <a:pPr>
              <a:spcBef>
                <a:spcPct val="50000"/>
              </a:spcBef>
            </a:pPr>
            <a:r>
              <a:rPr lang="es-MX" sz="3200"/>
              <a:t>mitocondria</a:t>
            </a:r>
            <a:endParaRPr lang="es-ES" sz="32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0"/>
            <a:ext cx="7772400" cy="914400"/>
          </a:xfrm>
        </p:spPr>
        <p:txBody>
          <a:bodyPr/>
          <a:lstStyle/>
          <a:p>
            <a:pPr eaLnBrk="1" hangingPunct="1"/>
            <a:r>
              <a:rPr lang="es-MX" smtClean="0"/>
              <a:t>TRABAJO</a:t>
            </a:r>
            <a:endParaRPr lang="es-ES" smtClean="0"/>
          </a:p>
        </p:txBody>
      </p:sp>
      <p:sp>
        <p:nvSpPr>
          <p:cNvPr id="75779" name="Rectangle 3"/>
          <p:cNvSpPr>
            <a:spLocks noGrp="1" noChangeArrowheads="1"/>
          </p:cNvSpPr>
          <p:nvPr>
            <p:ph type="body" idx="1"/>
          </p:nvPr>
        </p:nvSpPr>
        <p:spPr>
          <a:xfrm>
            <a:off x="0" y="1066800"/>
            <a:ext cx="9525000" cy="5791200"/>
          </a:xfrm>
        </p:spPr>
        <p:txBody>
          <a:bodyPr/>
          <a:lstStyle/>
          <a:p>
            <a:pPr eaLnBrk="1" hangingPunct="1">
              <a:buFont typeface="Wingdings" pitchFamily="2" charset="2"/>
              <a:buNone/>
            </a:pPr>
            <a:r>
              <a:rPr lang="es-MX" smtClean="0"/>
              <a:t>Es la tercera etapa de transformación de la energía:         Las células utilizan la energía química de los enlaces fosfato (ATP)  para  tareas tales como: </a:t>
            </a:r>
          </a:p>
          <a:p>
            <a:pPr eaLnBrk="1" hangingPunct="1"/>
            <a:r>
              <a:rPr lang="es-MX" smtClean="0"/>
              <a:t>El trabajo eléctrico de transmitir impulsos nerviosos.</a:t>
            </a:r>
          </a:p>
          <a:p>
            <a:pPr eaLnBrk="1" hangingPunct="1"/>
            <a:r>
              <a:rPr lang="es-MX" smtClean="0"/>
              <a:t> El trabajo mecánico de la contracción muscular.</a:t>
            </a:r>
          </a:p>
          <a:p>
            <a:pPr eaLnBrk="1" hangingPunct="1"/>
            <a:r>
              <a:rPr lang="es-MX" smtClean="0"/>
              <a:t>El trabajo osmótico de mover moléculas contra una pendiente.</a:t>
            </a:r>
          </a:p>
          <a:p>
            <a:pPr eaLnBrk="1" hangingPunct="1"/>
            <a:r>
              <a:rPr lang="es-MX" smtClean="0"/>
              <a:t> El trabajo químico de  sintetizar moléculas para el crecimiento y realizar toda la multitud de funciones vitales </a:t>
            </a:r>
            <a:endParaRPr lang="es-ES" smtClean="0"/>
          </a:p>
          <a:p>
            <a:pPr eaLnBrk="1" hangingPunct="1">
              <a:buFont typeface="Wingdings" pitchFamily="2" charset="2"/>
              <a:buNone/>
            </a:pPr>
            <a:endParaRPr lang="es-ES"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s-MX" smtClean="0"/>
              <a:t>CALOR</a:t>
            </a:r>
            <a:endParaRPr lang="es-ES" smtClean="0"/>
          </a:p>
        </p:txBody>
      </p:sp>
      <p:sp>
        <p:nvSpPr>
          <p:cNvPr id="76803" name="Rectangle 3"/>
          <p:cNvSpPr>
            <a:spLocks noGrp="1" noChangeArrowheads="1"/>
          </p:cNvSpPr>
          <p:nvPr>
            <p:ph type="body" idx="1"/>
          </p:nvPr>
        </p:nvSpPr>
        <p:spPr/>
        <p:txBody>
          <a:bodyPr/>
          <a:lstStyle/>
          <a:p>
            <a:pPr eaLnBrk="1" hangingPunct="1">
              <a:buFont typeface="Wingdings" pitchFamily="2" charset="2"/>
              <a:buNone/>
            </a:pPr>
            <a:r>
              <a:rPr lang="es-MX" smtClean="0"/>
              <a:t>Al producirse estas transformaciones, la energía pasa finalmente al medio ambiente y se disipa como calor.</a:t>
            </a:r>
          </a:p>
          <a:p>
            <a:pPr eaLnBrk="1" hangingPunct="1">
              <a:buFont typeface="Wingdings" pitchFamily="2" charset="2"/>
              <a:buNone/>
            </a:pPr>
            <a:r>
              <a:rPr lang="es-MX" smtClean="0"/>
              <a:t>La unidad de energía más utilizada en sistemas biológicos es la caloría. </a:t>
            </a:r>
          </a:p>
          <a:p>
            <a:pPr eaLnBrk="1" hangingPunct="1">
              <a:buFont typeface="Wingdings" pitchFamily="2" charset="2"/>
              <a:buNone/>
            </a:pPr>
            <a:r>
              <a:rPr lang="es-MX" smtClean="0"/>
              <a:t>.</a:t>
            </a:r>
            <a:endParaRPr lang="es-ES"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050"/>
          <p:cNvSpPr>
            <a:spLocks noGrp="1" noChangeArrowheads="1"/>
          </p:cNvSpPr>
          <p:nvPr>
            <p:ph type="title"/>
          </p:nvPr>
        </p:nvSpPr>
        <p:spPr>
          <a:xfrm>
            <a:off x="2514600" y="2590800"/>
            <a:ext cx="5943600" cy="1143000"/>
          </a:xfrm>
        </p:spPr>
        <p:txBody>
          <a:bodyPr/>
          <a:lstStyle/>
          <a:p>
            <a:pPr eaLnBrk="1" hangingPunct="1"/>
            <a:r>
              <a:rPr lang="es-MX" smtClean="0"/>
              <a:t>FOTOSINTESIS</a:t>
            </a:r>
            <a:endParaRPr lang="es-ES"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p:txBody>
          <a:bodyPr/>
          <a:lstStyle/>
          <a:p>
            <a:pPr eaLnBrk="1" hangingPunct="1">
              <a:lnSpc>
                <a:spcPct val="90000"/>
              </a:lnSpc>
              <a:buFont typeface="Wingdings" pitchFamily="2" charset="2"/>
              <a:buNone/>
            </a:pPr>
            <a:r>
              <a:rPr lang="es-MX" smtClean="0"/>
              <a:t>Durante la fotosíntesis se gasta el bióxido de carbono por lo que su concentración en la célula es siempre algo inferior a la atmosférica, se libera oxígeno que sale de la célula por difusión y abandona la planta por los estomas.  Los azúcares formados también tienden a difundirse desde el lugar de su formación hacia regiones de más baja concentración</a:t>
            </a:r>
            <a:endParaRPr lang="es-ES"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s-MX" smtClean="0"/>
              <a:t>Fotosíntesis vs CO2</a:t>
            </a:r>
            <a:endParaRPr lang="es-ES" smtClean="0"/>
          </a:p>
        </p:txBody>
      </p:sp>
      <p:sp>
        <p:nvSpPr>
          <p:cNvPr id="79875" name="Rectangle 3"/>
          <p:cNvSpPr>
            <a:spLocks noGrp="1" noChangeArrowheads="1"/>
          </p:cNvSpPr>
          <p:nvPr>
            <p:ph type="body" idx="1"/>
          </p:nvPr>
        </p:nvSpPr>
        <p:spPr/>
        <p:txBody>
          <a:bodyPr/>
          <a:lstStyle/>
          <a:p>
            <a:pPr eaLnBrk="1" hangingPunct="1">
              <a:buFont typeface="Wingdings" pitchFamily="2" charset="2"/>
              <a:buNone/>
            </a:pPr>
            <a:r>
              <a:rPr lang="es-MX" smtClean="0"/>
              <a:t>El aire sólo contiene 0.03% de CO2.  Se necesitan alrededor de 300 m3 de aire para suministrar a la planta 80 lts de CO2 necesarios para producir 4 gr de glucosa.</a:t>
            </a:r>
          </a:p>
          <a:p>
            <a:pPr eaLnBrk="1" hangingPunct="1">
              <a:buFont typeface="Wingdings" pitchFamily="2" charset="2"/>
              <a:buNone/>
            </a:pPr>
            <a:r>
              <a:rPr lang="es-MX" smtClean="0"/>
              <a:t>Las plantas se desarrollan mejor en una atmósfera que contenga mucho CO2 </a:t>
            </a:r>
            <a:endParaRPr lang="es-E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s-MX" smtClean="0"/>
              <a:t>Clorofila</a:t>
            </a:r>
            <a:endParaRPr lang="es-ES" smtClean="0"/>
          </a:p>
        </p:txBody>
      </p:sp>
      <p:sp>
        <p:nvSpPr>
          <p:cNvPr id="80899" name="Rectangle 3"/>
          <p:cNvSpPr>
            <a:spLocks noGrp="1" noChangeArrowheads="1"/>
          </p:cNvSpPr>
          <p:nvPr>
            <p:ph type="body" idx="1"/>
          </p:nvPr>
        </p:nvSpPr>
        <p:spPr/>
        <p:txBody>
          <a:bodyPr/>
          <a:lstStyle/>
          <a:p>
            <a:pPr eaLnBrk="1" hangingPunct="1">
              <a:buFont typeface="Wingdings" pitchFamily="2" charset="2"/>
              <a:buNone/>
            </a:pPr>
            <a:r>
              <a:rPr lang="es-MX" smtClean="0"/>
              <a:t>La molécula de clorofila está formada por  átomos de carbono y nitrógeno dispuestos en un anillo complejo con un átomo de magnesio en el centro unido a dos de los cuatro átomos de hidrógeno y tiene una larga cadena lateral formada de fitol que es un alcohol con una cadena de 20 átomos de carbono.</a:t>
            </a:r>
            <a:endParaRPr lang="es-E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p:txBody>
          <a:bodyPr/>
          <a:lstStyle/>
          <a:p>
            <a:pPr eaLnBrk="1" hangingPunct="1">
              <a:buFont typeface="Wingdings" pitchFamily="2" charset="2"/>
              <a:buNone/>
            </a:pPr>
            <a:r>
              <a:rPr lang="es-MX" smtClean="0"/>
              <a:t>El cloroplasto posee una cadena de transporte de electrones que incluye una flavoproteína, dos o más citocromos,una plastoquinona  y una proteína con hierro llamada ferrodoxina la cual puede experimentar reducción y oxidación cíclicas </a:t>
            </a:r>
            <a:endParaRPr lang="es-ES" smtClean="0"/>
          </a:p>
          <a:p>
            <a:pPr eaLnBrk="1" hangingPunct="1"/>
            <a:endParaRPr lang="es-ES"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s-MX" smtClean="0"/>
              <a:t>Carbohidratos</a:t>
            </a:r>
            <a:endParaRPr lang="es-ES" smtClean="0"/>
          </a:p>
        </p:txBody>
      </p:sp>
      <p:sp>
        <p:nvSpPr>
          <p:cNvPr id="82947" name="Rectangle 3"/>
          <p:cNvSpPr>
            <a:spLocks noGrp="1" noChangeArrowheads="1"/>
          </p:cNvSpPr>
          <p:nvPr>
            <p:ph type="body" idx="1"/>
          </p:nvPr>
        </p:nvSpPr>
        <p:spPr/>
        <p:txBody>
          <a:bodyPr/>
          <a:lstStyle/>
          <a:p>
            <a:pPr eaLnBrk="1" hangingPunct="1">
              <a:lnSpc>
                <a:spcPct val="90000"/>
              </a:lnSpc>
              <a:buFont typeface="Wingdings" pitchFamily="2" charset="2"/>
              <a:buNone/>
            </a:pPr>
            <a:r>
              <a:rPr lang="es-MX" smtClean="0"/>
              <a:t>La incorporación de CO2 a moléculas orgánicas se produce por una serie de reacciones enzimáticas,  las principales son:</a:t>
            </a:r>
          </a:p>
          <a:p>
            <a:pPr eaLnBrk="1" hangingPunct="1">
              <a:lnSpc>
                <a:spcPct val="90000"/>
              </a:lnSpc>
            </a:pPr>
            <a:r>
              <a:rPr lang="es-MX" smtClean="0"/>
              <a:t>Vía de C3</a:t>
            </a:r>
          </a:p>
          <a:p>
            <a:pPr eaLnBrk="1" hangingPunct="1">
              <a:lnSpc>
                <a:spcPct val="90000"/>
              </a:lnSpc>
            </a:pPr>
            <a:r>
              <a:rPr lang="es-MX" smtClean="0"/>
              <a:t>Vía de C4</a:t>
            </a:r>
          </a:p>
          <a:p>
            <a:pPr eaLnBrk="1" hangingPunct="1">
              <a:lnSpc>
                <a:spcPct val="90000"/>
              </a:lnSpc>
            </a:pPr>
            <a:r>
              <a:rPr lang="es-MX" smtClean="0"/>
              <a:t>Vía de C5</a:t>
            </a:r>
          </a:p>
          <a:p>
            <a:pPr eaLnBrk="1" hangingPunct="1">
              <a:lnSpc>
                <a:spcPct val="90000"/>
              </a:lnSpc>
            </a:pPr>
            <a:r>
              <a:rPr lang="es-MX" smtClean="0"/>
              <a:t>Vía del fosfato de pentosa</a:t>
            </a:r>
            <a:endParaRPr lang="es-E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MX" smtClean="0"/>
              <a:t>FASES DE LA MITOSIS</a:t>
            </a:r>
            <a:endParaRPr lang="es-ES" smtClean="0"/>
          </a:p>
        </p:txBody>
      </p:sp>
      <p:sp>
        <p:nvSpPr>
          <p:cNvPr id="10243" name="Rectangle 3"/>
          <p:cNvSpPr>
            <a:spLocks noGrp="1" noChangeArrowheads="1"/>
          </p:cNvSpPr>
          <p:nvPr>
            <p:ph type="body" sz="half" idx="1"/>
          </p:nvPr>
        </p:nvSpPr>
        <p:spPr/>
        <p:txBody>
          <a:bodyPr/>
          <a:lstStyle/>
          <a:p>
            <a:pPr eaLnBrk="1" hangingPunct="1"/>
            <a:r>
              <a:rPr lang="es-MX" sz="2800" smtClean="0"/>
              <a:t>PROFASE</a:t>
            </a:r>
          </a:p>
          <a:p>
            <a:pPr eaLnBrk="1" hangingPunct="1"/>
            <a:r>
              <a:rPr lang="es-MX" sz="2800" smtClean="0"/>
              <a:t>METAFASE</a:t>
            </a:r>
          </a:p>
          <a:p>
            <a:pPr eaLnBrk="1" hangingPunct="1"/>
            <a:r>
              <a:rPr lang="es-MX" sz="2800" smtClean="0"/>
              <a:t>ANAFASE</a:t>
            </a:r>
          </a:p>
          <a:p>
            <a:pPr eaLnBrk="1" hangingPunct="1"/>
            <a:r>
              <a:rPr lang="es-MX" sz="2800" smtClean="0"/>
              <a:t>TELOFASE</a:t>
            </a:r>
            <a:endParaRPr lang="es-ES" sz="280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s-MX" smtClean="0"/>
              <a:t>Síntesis de carbohidratos</a:t>
            </a:r>
            <a:br>
              <a:rPr lang="es-MX" smtClean="0"/>
            </a:br>
            <a:r>
              <a:rPr lang="es-MX" smtClean="0"/>
              <a:t>(via del C5) </a:t>
            </a:r>
            <a:endParaRPr lang="es-ES" smtClean="0"/>
          </a:p>
        </p:txBody>
      </p:sp>
      <p:sp>
        <p:nvSpPr>
          <p:cNvPr id="83971" name="Line 4"/>
          <p:cNvSpPr>
            <a:spLocks noChangeShapeType="1"/>
          </p:cNvSpPr>
          <p:nvPr/>
        </p:nvSpPr>
        <p:spPr bwMode="auto">
          <a:xfrm>
            <a:off x="3505200" y="3200400"/>
            <a:ext cx="1676400" cy="0"/>
          </a:xfrm>
          <a:prstGeom prst="line">
            <a:avLst/>
          </a:prstGeom>
          <a:noFill/>
          <a:ln w="9525">
            <a:solidFill>
              <a:schemeClr val="tx1"/>
            </a:solidFill>
            <a:round/>
            <a:headEnd/>
            <a:tailEnd type="triangle" w="med" len="med"/>
          </a:ln>
        </p:spPr>
        <p:txBody>
          <a:bodyPr wrap="none"/>
          <a:lstStyle/>
          <a:p>
            <a:endParaRPr lang="es-ES"/>
          </a:p>
        </p:txBody>
      </p:sp>
      <p:sp>
        <p:nvSpPr>
          <p:cNvPr id="83972" name="Text Box 10"/>
          <p:cNvSpPr txBox="1">
            <a:spLocks noChangeArrowheads="1"/>
          </p:cNvSpPr>
          <p:nvPr/>
        </p:nvSpPr>
        <p:spPr bwMode="auto">
          <a:xfrm>
            <a:off x="914400" y="2819400"/>
            <a:ext cx="24384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83973" name="Text Box 11"/>
          <p:cNvSpPr txBox="1">
            <a:spLocks noChangeArrowheads="1"/>
          </p:cNvSpPr>
          <p:nvPr/>
        </p:nvSpPr>
        <p:spPr bwMode="auto">
          <a:xfrm>
            <a:off x="304800" y="2895600"/>
            <a:ext cx="3048000" cy="457200"/>
          </a:xfrm>
          <a:prstGeom prst="rect">
            <a:avLst/>
          </a:prstGeom>
          <a:noFill/>
          <a:ln w="9525">
            <a:noFill/>
            <a:miter lim="800000"/>
            <a:headEnd/>
            <a:tailEnd/>
          </a:ln>
        </p:spPr>
        <p:txBody>
          <a:bodyPr>
            <a:spAutoFit/>
          </a:bodyPr>
          <a:lstStyle/>
          <a:p>
            <a:pPr>
              <a:spcBef>
                <a:spcPct val="50000"/>
              </a:spcBef>
            </a:pPr>
            <a:r>
              <a:rPr kumimoji="0" lang="es-MX"/>
              <a:t>Ribulosa – 5 - fosfato</a:t>
            </a:r>
            <a:endParaRPr kumimoji="0" lang="es-ES"/>
          </a:p>
        </p:txBody>
      </p:sp>
      <p:sp>
        <p:nvSpPr>
          <p:cNvPr id="83974" name="Text Box 12"/>
          <p:cNvSpPr txBox="1">
            <a:spLocks noChangeArrowheads="1"/>
          </p:cNvSpPr>
          <p:nvPr/>
        </p:nvSpPr>
        <p:spPr bwMode="auto">
          <a:xfrm>
            <a:off x="3581400" y="1752600"/>
            <a:ext cx="1600200" cy="457200"/>
          </a:xfrm>
          <a:prstGeom prst="rect">
            <a:avLst/>
          </a:prstGeom>
          <a:noFill/>
          <a:ln w="9525">
            <a:noFill/>
            <a:miter lim="800000"/>
            <a:headEnd/>
            <a:tailEnd/>
          </a:ln>
        </p:spPr>
        <p:txBody>
          <a:bodyPr>
            <a:spAutoFit/>
          </a:bodyPr>
          <a:lstStyle/>
          <a:p>
            <a:pPr>
              <a:spcBef>
                <a:spcPct val="50000"/>
              </a:spcBef>
            </a:pPr>
            <a:endParaRPr kumimoji="0" lang="es-ES"/>
          </a:p>
        </p:txBody>
      </p:sp>
      <p:sp>
        <p:nvSpPr>
          <p:cNvPr id="83975" name="Text Box 13"/>
          <p:cNvSpPr txBox="1">
            <a:spLocks noChangeArrowheads="1"/>
          </p:cNvSpPr>
          <p:nvPr/>
        </p:nvSpPr>
        <p:spPr bwMode="auto">
          <a:xfrm>
            <a:off x="3505200" y="2209800"/>
            <a:ext cx="1828800" cy="822325"/>
          </a:xfrm>
          <a:prstGeom prst="rect">
            <a:avLst/>
          </a:prstGeom>
          <a:noFill/>
          <a:ln w="9525">
            <a:noFill/>
            <a:miter lim="800000"/>
            <a:headEnd/>
            <a:tailEnd/>
          </a:ln>
        </p:spPr>
        <p:txBody>
          <a:bodyPr>
            <a:spAutoFit/>
          </a:bodyPr>
          <a:lstStyle/>
          <a:p>
            <a:pPr>
              <a:spcBef>
                <a:spcPct val="50000"/>
              </a:spcBef>
            </a:pPr>
            <a:r>
              <a:rPr kumimoji="0" lang="es-MX"/>
              <a:t>Fosforilación por ATP</a:t>
            </a:r>
            <a:endParaRPr kumimoji="0" lang="es-ES"/>
          </a:p>
        </p:txBody>
      </p:sp>
      <p:sp>
        <p:nvSpPr>
          <p:cNvPr id="83976" name="Text Box 14"/>
          <p:cNvSpPr txBox="1">
            <a:spLocks noChangeArrowheads="1"/>
          </p:cNvSpPr>
          <p:nvPr/>
        </p:nvSpPr>
        <p:spPr bwMode="auto">
          <a:xfrm>
            <a:off x="5486400" y="2514600"/>
            <a:ext cx="1905000" cy="822325"/>
          </a:xfrm>
          <a:prstGeom prst="rect">
            <a:avLst/>
          </a:prstGeom>
          <a:noFill/>
          <a:ln w="9525">
            <a:noFill/>
            <a:miter lim="800000"/>
            <a:headEnd/>
            <a:tailEnd/>
          </a:ln>
        </p:spPr>
        <p:txBody>
          <a:bodyPr>
            <a:spAutoFit/>
          </a:bodyPr>
          <a:lstStyle/>
          <a:p>
            <a:pPr>
              <a:spcBef>
                <a:spcPct val="50000"/>
              </a:spcBef>
            </a:pPr>
            <a:r>
              <a:rPr kumimoji="0" lang="es-MX"/>
              <a:t>Difosfato de ribulosa</a:t>
            </a:r>
            <a:endParaRPr kumimoji="0" lang="es-ES"/>
          </a:p>
        </p:txBody>
      </p:sp>
      <p:sp>
        <p:nvSpPr>
          <p:cNvPr id="83977" name="Line 15"/>
          <p:cNvSpPr>
            <a:spLocks noChangeShapeType="1"/>
          </p:cNvSpPr>
          <p:nvPr/>
        </p:nvSpPr>
        <p:spPr bwMode="auto">
          <a:xfrm>
            <a:off x="609600" y="4267200"/>
            <a:ext cx="2057400" cy="0"/>
          </a:xfrm>
          <a:prstGeom prst="line">
            <a:avLst/>
          </a:prstGeom>
          <a:noFill/>
          <a:ln w="9525">
            <a:solidFill>
              <a:schemeClr val="tx1"/>
            </a:solidFill>
            <a:round/>
            <a:headEnd/>
            <a:tailEnd type="triangle" w="med" len="med"/>
          </a:ln>
        </p:spPr>
        <p:txBody>
          <a:bodyPr wrap="none"/>
          <a:lstStyle/>
          <a:p>
            <a:endParaRPr lang="es-ES"/>
          </a:p>
        </p:txBody>
      </p:sp>
      <p:sp>
        <p:nvSpPr>
          <p:cNvPr id="83978" name="Text Box 16"/>
          <p:cNvSpPr txBox="1">
            <a:spLocks noChangeArrowheads="1"/>
          </p:cNvSpPr>
          <p:nvPr/>
        </p:nvSpPr>
        <p:spPr bwMode="auto">
          <a:xfrm>
            <a:off x="7239000" y="2667000"/>
            <a:ext cx="1295400" cy="457200"/>
          </a:xfrm>
          <a:prstGeom prst="rect">
            <a:avLst/>
          </a:prstGeom>
          <a:noFill/>
          <a:ln w="9525">
            <a:noFill/>
            <a:miter lim="800000"/>
            <a:headEnd/>
            <a:tailEnd/>
          </a:ln>
        </p:spPr>
        <p:txBody>
          <a:bodyPr>
            <a:spAutoFit/>
          </a:bodyPr>
          <a:lstStyle/>
          <a:p>
            <a:pPr>
              <a:spcBef>
                <a:spcPct val="50000"/>
              </a:spcBef>
            </a:pPr>
            <a:r>
              <a:rPr kumimoji="0" lang="es-MX"/>
              <a:t>+ C02</a:t>
            </a:r>
            <a:endParaRPr kumimoji="0" lang="es-ES"/>
          </a:p>
        </p:txBody>
      </p:sp>
      <p:sp>
        <p:nvSpPr>
          <p:cNvPr id="83979" name="Text Box 17"/>
          <p:cNvSpPr txBox="1">
            <a:spLocks noChangeArrowheads="1"/>
          </p:cNvSpPr>
          <p:nvPr/>
        </p:nvSpPr>
        <p:spPr bwMode="auto">
          <a:xfrm>
            <a:off x="685800" y="3581400"/>
            <a:ext cx="2133600" cy="457200"/>
          </a:xfrm>
          <a:prstGeom prst="rect">
            <a:avLst/>
          </a:prstGeom>
          <a:noFill/>
          <a:ln w="9525">
            <a:noFill/>
            <a:miter lim="800000"/>
            <a:headEnd/>
            <a:tailEnd/>
          </a:ln>
        </p:spPr>
        <p:txBody>
          <a:bodyPr>
            <a:spAutoFit/>
          </a:bodyPr>
          <a:lstStyle/>
          <a:p>
            <a:pPr>
              <a:spcBef>
                <a:spcPct val="50000"/>
              </a:spcBef>
            </a:pPr>
            <a:r>
              <a:rPr kumimoji="0" lang="es-MX"/>
              <a:t>carboxilación</a:t>
            </a:r>
            <a:endParaRPr kumimoji="0" lang="es-ES"/>
          </a:p>
        </p:txBody>
      </p:sp>
      <p:sp>
        <p:nvSpPr>
          <p:cNvPr id="83980" name="Text Box 18"/>
          <p:cNvSpPr txBox="1">
            <a:spLocks noChangeArrowheads="1"/>
          </p:cNvSpPr>
          <p:nvPr/>
        </p:nvSpPr>
        <p:spPr bwMode="auto">
          <a:xfrm>
            <a:off x="2895600" y="3657600"/>
            <a:ext cx="2286000" cy="822325"/>
          </a:xfrm>
          <a:prstGeom prst="rect">
            <a:avLst/>
          </a:prstGeom>
          <a:noFill/>
          <a:ln w="9525">
            <a:noFill/>
            <a:miter lim="800000"/>
            <a:headEnd/>
            <a:tailEnd/>
          </a:ln>
        </p:spPr>
        <p:txBody>
          <a:bodyPr>
            <a:spAutoFit/>
          </a:bodyPr>
          <a:lstStyle/>
          <a:p>
            <a:pPr>
              <a:spcBef>
                <a:spcPct val="50000"/>
              </a:spcBef>
            </a:pPr>
            <a:r>
              <a:rPr kumimoji="0" lang="es-MX"/>
              <a:t>Substancia intermedia de C6</a:t>
            </a:r>
            <a:endParaRPr kumimoji="0" lang="es-ES"/>
          </a:p>
        </p:txBody>
      </p:sp>
      <p:sp>
        <p:nvSpPr>
          <p:cNvPr id="83981" name="Text Box 19"/>
          <p:cNvSpPr txBox="1">
            <a:spLocks noChangeArrowheads="1"/>
          </p:cNvSpPr>
          <p:nvPr/>
        </p:nvSpPr>
        <p:spPr bwMode="auto">
          <a:xfrm>
            <a:off x="5257800" y="3886200"/>
            <a:ext cx="1676400" cy="457200"/>
          </a:xfrm>
          <a:prstGeom prst="rect">
            <a:avLst/>
          </a:prstGeom>
          <a:noFill/>
          <a:ln w="9525">
            <a:noFill/>
            <a:miter lim="800000"/>
            <a:headEnd/>
            <a:tailEnd/>
          </a:ln>
        </p:spPr>
        <p:txBody>
          <a:bodyPr>
            <a:spAutoFit/>
          </a:bodyPr>
          <a:lstStyle/>
          <a:p>
            <a:pPr>
              <a:spcBef>
                <a:spcPct val="50000"/>
              </a:spcBef>
            </a:pPr>
            <a:r>
              <a:rPr kumimoji="0" lang="es-MX"/>
              <a:t>+ CO2</a:t>
            </a:r>
            <a:endParaRPr kumimoji="0" lang="es-ES"/>
          </a:p>
        </p:txBody>
      </p:sp>
      <p:sp>
        <p:nvSpPr>
          <p:cNvPr id="83982" name="Line 20"/>
          <p:cNvSpPr>
            <a:spLocks noChangeShapeType="1"/>
          </p:cNvSpPr>
          <p:nvPr/>
        </p:nvSpPr>
        <p:spPr bwMode="auto">
          <a:xfrm flipV="1">
            <a:off x="6629400" y="4267200"/>
            <a:ext cx="838200" cy="0"/>
          </a:xfrm>
          <a:prstGeom prst="line">
            <a:avLst/>
          </a:prstGeom>
          <a:noFill/>
          <a:ln w="9525">
            <a:solidFill>
              <a:schemeClr val="tx1"/>
            </a:solidFill>
            <a:round/>
            <a:headEnd/>
            <a:tailEnd type="triangle" w="med" len="med"/>
          </a:ln>
        </p:spPr>
        <p:txBody>
          <a:bodyPr wrap="none"/>
          <a:lstStyle/>
          <a:p>
            <a:endParaRPr lang="es-ES"/>
          </a:p>
        </p:txBody>
      </p:sp>
      <p:sp>
        <p:nvSpPr>
          <p:cNvPr id="83983" name="Text Box 21"/>
          <p:cNvSpPr txBox="1">
            <a:spLocks noChangeArrowheads="1"/>
          </p:cNvSpPr>
          <p:nvPr/>
        </p:nvSpPr>
        <p:spPr bwMode="auto">
          <a:xfrm>
            <a:off x="685800" y="4724400"/>
            <a:ext cx="3124200" cy="457200"/>
          </a:xfrm>
          <a:prstGeom prst="rect">
            <a:avLst/>
          </a:prstGeom>
          <a:noFill/>
          <a:ln w="9525">
            <a:noFill/>
            <a:miter lim="800000"/>
            <a:headEnd/>
            <a:tailEnd/>
          </a:ln>
        </p:spPr>
        <p:txBody>
          <a:bodyPr>
            <a:spAutoFit/>
          </a:bodyPr>
          <a:lstStyle/>
          <a:p>
            <a:pPr>
              <a:spcBef>
                <a:spcPct val="50000"/>
              </a:spcBef>
            </a:pPr>
            <a:r>
              <a:rPr kumimoji="0" lang="es-MX"/>
              <a:t>2 ácidos fosfoglicéricos</a:t>
            </a:r>
            <a:endParaRPr kumimoji="0" lang="es-ES"/>
          </a:p>
        </p:txBody>
      </p:sp>
      <p:sp>
        <p:nvSpPr>
          <p:cNvPr id="83984" name="Line 22"/>
          <p:cNvSpPr>
            <a:spLocks noChangeShapeType="1"/>
          </p:cNvSpPr>
          <p:nvPr/>
        </p:nvSpPr>
        <p:spPr bwMode="auto">
          <a:xfrm>
            <a:off x="5181600" y="5029200"/>
            <a:ext cx="685800" cy="0"/>
          </a:xfrm>
          <a:prstGeom prst="line">
            <a:avLst/>
          </a:prstGeom>
          <a:noFill/>
          <a:ln w="9525">
            <a:solidFill>
              <a:schemeClr val="tx1"/>
            </a:solidFill>
            <a:round/>
            <a:headEnd/>
            <a:tailEnd type="triangle" w="med" len="med"/>
          </a:ln>
        </p:spPr>
        <p:txBody>
          <a:bodyPr wrap="none"/>
          <a:lstStyle/>
          <a:p>
            <a:endParaRPr lang="es-ES"/>
          </a:p>
        </p:txBody>
      </p:sp>
      <p:sp>
        <p:nvSpPr>
          <p:cNvPr id="83985" name="Text Box 23"/>
          <p:cNvSpPr txBox="1">
            <a:spLocks noChangeArrowheads="1"/>
          </p:cNvSpPr>
          <p:nvPr/>
        </p:nvSpPr>
        <p:spPr bwMode="auto">
          <a:xfrm>
            <a:off x="3810000" y="4572000"/>
            <a:ext cx="1524000" cy="822325"/>
          </a:xfrm>
          <a:prstGeom prst="rect">
            <a:avLst/>
          </a:prstGeom>
          <a:noFill/>
          <a:ln w="9525">
            <a:noFill/>
            <a:miter lim="800000"/>
            <a:headEnd/>
            <a:tailEnd/>
          </a:ln>
        </p:spPr>
        <p:txBody>
          <a:bodyPr>
            <a:spAutoFit/>
          </a:bodyPr>
          <a:lstStyle/>
          <a:p>
            <a:pPr>
              <a:spcBef>
                <a:spcPct val="50000"/>
              </a:spcBef>
            </a:pPr>
            <a:r>
              <a:rPr kumimoji="0" lang="es-MX"/>
              <a:t>+ ATP + NADPH</a:t>
            </a:r>
            <a:endParaRPr kumimoji="0" lang="es-ES"/>
          </a:p>
        </p:txBody>
      </p:sp>
      <p:sp>
        <p:nvSpPr>
          <p:cNvPr id="83986" name="Text Box 24"/>
          <p:cNvSpPr txBox="1">
            <a:spLocks noChangeArrowheads="1"/>
          </p:cNvSpPr>
          <p:nvPr/>
        </p:nvSpPr>
        <p:spPr bwMode="auto">
          <a:xfrm>
            <a:off x="6172200" y="4724400"/>
            <a:ext cx="2667000" cy="457200"/>
          </a:xfrm>
          <a:prstGeom prst="rect">
            <a:avLst/>
          </a:prstGeom>
          <a:noFill/>
          <a:ln w="9525">
            <a:noFill/>
            <a:miter lim="800000"/>
            <a:headEnd/>
            <a:tailEnd/>
          </a:ln>
        </p:spPr>
        <p:txBody>
          <a:bodyPr>
            <a:spAutoFit/>
          </a:bodyPr>
          <a:lstStyle/>
          <a:p>
            <a:pPr>
              <a:spcBef>
                <a:spcPct val="50000"/>
              </a:spcBef>
            </a:pPr>
            <a:r>
              <a:rPr kumimoji="0" lang="es-MX"/>
              <a:t>Fosfogliceraldehido</a:t>
            </a:r>
            <a:endParaRPr kumimoji="0" lang="es-ES"/>
          </a:p>
        </p:txBody>
      </p:sp>
      <p:sp>
        <p:nvSpPr>
          <p:cNvPr id="83987" name="Text Box 25"/>
          <p:cNvSpPr txBox="1">
            <a:spLocks noChangeArrowheads="1"/>
          </p:cNvSpPr>
          <p:nvPr/>
        </p:nvSpPr>
        <p:spPr bwMode="auto">
          <a:xfrm>
            <a:off x="609600" y="5638800"/>
            <a:ext cx="1371600" cy="822325"/>
          </a:xfrm>
          <a:prstGeom prst="rect">
            <a:avLst/>
          </a:prstGeom>
          <a:noFill/>
          <a:ln w="9525">
            <a:noFill/>
            <a:miter lim="800000"/>
            <a:headEnd/>
            <a:tailEnd/>
          </a:ln>
        </p:spPr>
        <p:txBody>
          <a:bodyPr>
            <a:spAutoFit/>
          </a:bodyPr>
          <a:lstStyle/>
          <a:p>
            <a:pPr>
              <a:spcBef>
                <a:spcPct val="50000"/>
              </a:spcBef>
            </a:pPr>
            <a:r>
              <a:rPr kumimoji="0" lang="es-MX"/>
              <a:t>Triosa + triosa</a:t>
            </a:r>
            <a:endParaRPr kumimoji="0" lang="es-ES"/>
          </a:p>
        </p:txBody>
      </p:sp>
      <p:sp>
        <p:nvSpPr>
          <p:cNvPr id="83988" name="Line 26"/>
          <p:cNvSpPr>
            <a:spLocks noChangeShapeType="1"/>
          </p:cNvSpPr>
          <p:nvPr/>
        </p:nvSpPr>
        <p:spPr bwMode="auto">
          <a:xfrm>
            <a:off x="1905000" y="6172200"/>
            <a:ext cx="533400" cy="0"/>
          </a:xfrm>
          <a:prstGeom prst="line">
            <a:avLst/>
          </a:prstGeom>
          <a:noFill/>
          <a:ln w="9525">
            <a:solidFill>
              <a:schemeClr val="tx1"/>
            </a:solidFill>
            <a:round/>
            <a:headEnd/>
            <a:tailEnd type="triangle" w="med" len="med"/>
          </a:ln>
        </p:spPr>
        <p:txBody>
          <a:bodyPr wrap="none"/>
          <a:lstStyle/>
          <a:p>
            <a:endParaRPr lang="es-ES"/>
          </a:p>
        </p:txBody>
      </p:sp>
      <p:sp>
        <p:nvSpPr>
          <p:cNvPr id="83989" name="Text Box 27"/>
          <p:cNvSpPr txBox="1">
            <a:spLocks noChangeArrowheads="1"/>
          </p:cNvSpPr>
          <p:nvPr/>
        </p:nvSpPr>
        <p:spPr bwMode="auto">
          <a:xfrm>
            <a:off x="2895600" y="5791200"/>
            <a:ext cx="1219200" cy="457200"/>
          </a:xfrm>
          <a:prstGeom prst="rect">
            <a:avLst/>
          </a:prstGeom>
          <a:noFill/>
          <a:ln w="9525">
            <a:noFill/>
            <a:miter lim="800000"/>
            <a:headEnd/>
            <a:tailEnd/>
          </a:ln>
        </p:spPr>
        <p:txBody>
          <a:bodyPr>
            <a:spAutoFit/>
          </a:bodyPr>
          <a:lstStyle/>
          <a:p>
            <a:pPr>
              <a:spcBef>
                <a:spcPct val="50000"/>
              </a:spcBef>
            </a:pPr>
            <a:r>
              <a:rPr kumimoji="0" lang="es-MX"/>
              <a:t>Hexosa</a:t>
            </a:r>
            <a:endParaRPr kumimoji="0" lang="es-ES"/>
          </a:p>
        </p:txBody>
      </p:sp>
      <p:sp>
        <p:nvSpPr>
          <p:cNvPr id="83990" name="Line 28"/>
          <p:cNvSpPr>
            <a:spLocks noChangeShapeType="1"/>
          </p:cNvSpPr>
          <p:nvPr/>
        </p:nvSpPr>
        <p:spPr bwMode="auto">
          <a:xfrm flipV="1">
            <a:off x="4495800" y="6019800"/>
            <a:ext cx="1752600" cy="0"/>
          </a:xfrm>
          <a:prstGeom prst="line">
            <a:avLst/>
          </a:prstGeom>
          <a:noFill/>
          <a:ln w="9525">
            <a:solidFill>
              <a:schemeClr val="tx1"/>
            </a:solidFill>
            <a:round/>
            <a:headEnd/>
            <a:tailEnd type="triangle" w="med" len="med"/>
          </a:ln>
        </p:spPr>
        <p:txBody>
          <a:bodyPr wrap="none"/>
          <a:lstStyle/>
          <a:p>
            <a:endParaRPr lang="es-ES"/>
          </a:p>
        </p:txBody>
      </p:sp>
      <p:sp>
        <p:nvSpPr>
          <p:cNvPr id="83991" name="Text Box 29"/>
          <p:cNvSpPr txBox="1">
            <a:spLocks noChangeArrowheads="1"/>
          </p:cNvSpPr>
          <p:nvPr/>
        </p:nvSpPr>
        <p:spPr bwMode="auto">
          <a:xfrm>
            <a:off x="4419600" y="5486400"/>
            <a:ext cx="2057400" cy="457200"/>
          </a:xfrm>
          <a:prstGeom prst="rect">
            <a:avLst/>
          </a:prstGeom>
          <a:noFill/>
          <a:ln w="9525">
            <a:noFill/>
            <a:miter lim="800000"/>
            <a:headEnd/>
            <a:tailEnd/>
          </a:ln>
        </p:spPr>
        <p:txBody>
          <a:bodyPr>
            <a:spAutoFit/>
          </a:bodyPr>
          <a:lstStyle/>
          <a:p>
            <a:pPr>
              <a:spcBef>
                <a:spcPct val="50000"/>
              </a:spcBef>
            </a:pPr>
            <a:r>
              <a:rPr kumimoji="0" lang="es-MX"/>
              <a:t>polimerización</a:t>
            </a:r>
            <a:endParaRPr kumimoji="0" lang="es-ES"/>
          </a:p>
        </p:txBody>
      </p:sp>
      <p:sp>
        <p:nvSpPr>
          <p:cNvPr id="83992" name="Text Box 30"/>
          <p:cNvSpPr txBox="1">
            <a:spLocks noChangeArrowheads="1"/>
          </p:cNvSpPr>
          <p:nvPr/>
        </p:nvSpPr>
        <p:spPr bwMode="auto">
          <a:xfrm>
            <a:off x="6705600" y="5638800"/>
            <a:ext cx="1752600" cy="457200"/>
          </a:xfrm>
          <a:prstGeom prst="rect">
            <a:avLst/>
          </a:prstGeom>
          <a:noFill/>
          <a:ln w="9525">
            <a:noFill/>
            <a:miter lim="800000"/>
            <a:headEnd/>
            <a:tailEnd/>
          </a:ln>
        </p:spPr>
        <p:txBody>
          <a:bodyPr>
            <a:spAutoFit/>
          </a:bodyPr>
          <a:lstStyle/>
          <a:p>
            <a:pPr>
              <a:spcBef>
                <a:spcPct val="50000"/>
              </a:spcBef>
            </a:pPr>
            <a:r>
              <a:rPr kumimoji="0" lang="es-MX"/>
              <a:t>ALMIDON</a:t>
            </a:r>
            <a:endParaRPr kumimoji="0" lang="es-E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s-MX" smtClean="0"/>
              <a:t>FOSFORILACION</a:t>
            </a:r>
            <a:endParaRPr lang="es-ES" smtClean="0"/>
          </a:p>
        </p:txBody>
      </p:sp>
      <p:sp>
        <p:nvSpPr>
          <p:cNvPr id="84995" name="Rectangle 3"/>
          <p:cNvSpPr>
            <a:spLocks noGrp="1" noChangeArrowheads="1"/>
          </p:cNvSpPr>
          <p:nvPr>
            <p:ph type="body" idx="1"/>
          </p:nvPr>
        </p:nvSpPr>
        <p:spPr>
          <a:xfrm>
            <a:off x="1219200" y="2438400"/>
            <a:ext cx="6781800" cy="2438400"/>
          </a:xfrm>
        </p:spPr>
        <p:txBody>
          <a:bodyPr/>
          <a:lstStyle/>
          <a:p>
            <a:pPr eaLnBrk="1" hangingPunct="1"/>
            <a:r>
              <a:rPr lang="es-MX" smtClean="0"/>
              <a:t> FOTOSINTETICA</a:t>
            </a:r>
          </a:p>
          <a:p>
            <a:pPr eaLnBrk="1" hangingPunct="1"/>
            <a:r>
              <a:rPr lang="es-MX" smtClean="0"/>
              <a:t>OXIDATIVA</a:t>
            </a:r>
            <a:endParaRPr lang="es-ES"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914400" y="838200"/>
            <a:ext cx="7772400" cy="1219200"/>
          </a:xfrm>
        </p:spPr>
        <p:txBody>
          <a:bodyPr/>
          <a:lstStyle/>
          <a:p>
            <a:pPr algn="ctr" eaLnBrk="1" hangingPunct="1"/>
            <a:r>
              <a:rPr lang="es-MX" smtClean="0"/>
              <a:t>Fosforilación fotosintética</a:t>
            </a:r>
            <a:br>
              <a:rPr lang="es-MX" smtClean="0"/>
            </a:br>
            <a:r>
              <a:rPr lang="es-MX" smtClean="0"/>
              <a:t>(cloroplastos) </a:t>
            </a:r>
            <a:endParaRPr lang="es-ES" smtClean="0"/>
          </a:p>
        </p:txBody>
      </p:sp>
      <p:sp>
        <p:nvSpPr>
          <p:cNvPr id="86019" name="Rectangle 3"/>
          <p:cNvSpPr>
            <a:spLocks noGrp="1" noChangeArrowheads="1"/>
          </p:cNvSpPr>
          <p:nvPr>
            <p:ph type="body" idx="1"/>
          </p:nvPr>
        </p:nvSpPr>
        <p:spPr>
          <a:xfrm>
            <a:off x="685800" y="2286000"/>
            <a:ext cx="7772400" cy="3962400"/>
          </a:xfrm>
        </p:spPr>
        <p:txBody>
          <a:bodyPr/>
          <a:lstStyle/>
          <a:p>
            <a:pPr eaLnBrk="1" hangingPunct="1">
              <a:lnSpc>
                <a:spcPct val="90000"/>
              </a:lnSpc>
              <a:buFont typeface="Wingdings" pitchFamily="2" charset="2"/>
              <a:buNone/>
            </a:pPr>
            <a:r>
              <a:rPr lang="es-MX" smtClean="0"/>
              <a:t>Síntesis de ATP  a partir de ADP  y de fosfato inorgánico. Intervienen:</a:t>
            </a:r>
          </a:p>
          <a:p>
            <a:pPr eaLnBrk="1" hangingPunct="1">
              <a:lnSpc>
                <a:spcPct val="90000"/>
              </a:lnSpc>
            </a:pPr>
            <a:r>
              <a:rPr lang="es-MX" smtClean="0"/>
              <a:t>Clorofila</a:t>
            </a:r>
          </a:p>
          <a:p>
            <a:pPr eaLnBrk="1" hangingPunct="1">
              <a:lnSpc>
                <a:spcPct val="90000"/>
              </a:lnSpc>
            </a:pPr>
            <a:r>
              <a:rPr lang="es-MX" smtClean="0"/>
              <a:t>Ferrodoxina (una proteína con hierro)</a:t>
            </a:r>
          </a:p>
          <a:p>
            <a:pPr eaLnBrk="1" hangingPunct="1">
              <a:lnSpc>
                <a:spcPct val="90000"/>
              </a:lnSpc>
            </a:pPr>
            <a:r>
              <a:rPr lang="es-MX" smtClean="0"/>
              <a:t>Plastoquinona (coenzima)</a:t>
            </a:r>
          </a:p>
          <a:p>
            <a:pPr eaLnBrk="1" hangingPunct="1">
              <a:lnSpc>
                <a:spcPct val="90000"/>
              </a:lnSpc>
            </a:pPr>
            <a:r>
              <a:rPr lang="es-MX" smtClean="0"/>
              <a:t>Flavoproteína</a:t>
            </a:r>
          </a:p>
          <a:p>
            <a:pPr eaLnBrk="1" hangingPunct="1">
              <a:lnSpc>
                <a:spcPct val="90000"/>
              </a:lnSpc>
            </a:pPr>
            <a:r>
              <a:rPr lang="es-MX" smtClean="0"/>
              <a:t>Citocromos</a:t>
            </a:r>
            <a:endParaRPr lang="es-ES"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762000" y="457200"/>
            <a:ext cx="7772400" cy="1143000"/>
          </a:xfrm>
        </p:spPr>
        <p:txBody>
          <a:bodyPr/>
          <a:lstStyle/>
          <a:p>
            <a:pPr algn="ctr" eaLnBrk="1" hangingPunct="1"/>
            <a:r>
              <a:rPr lang="es-MX" smtClean="0"/>
              <a:t>Proceso:</a:t>
            </a:r>
            <a:endParaRPr lang="es-ES" smtClean="0"/>
          </a:p>
        </p:txBody>
      </p:sp>
      <p:sp>
        <p:nvSpPr>
          <p:cNvPr id="87043" name="Rectangle 3"/>
          <p:cNvSpPr>
            <a:spLocks noGrp="1" noChangeArrowheads="1"/>
          </p:cNvSpPr>
          <p:nvPr>
            <p:ph type="body" idx="1"/>
          </p:nvPr>
        </p:nvSpPr>
        <p:spPr>
          <a:xfrm>
            <a:off x="0" y="1676400"/>
            <a:ext cx="9144000" cy="4572000"/>
          </a:xfrm>
        </p:spPr>
        <p:txBody>
          <a:bodyPr/>
          <a:lstStyle/>
          <a:p>
            <a:pPr eaLnBrk="1" hangingPunct="1">
              <a:lnSpc>
                <a:spcPct val="90000"/>
              </a:lnSpc>
              <a:buFont typeface="Wingdings" pitchFamily="2" charset="2"/>
              <a:buNone/>
            </a:pPr>
            <a:r>
              <a:rPr lang="es-MX" smtClean="0"/>
              <a:t>Al incidir la luz sobre la clorofila excita a sus electrones móviles y provoca el desprendimiento de uno de ellos.  Es captado por la ferrodoxina que lo transfiere a la plastoquinona y flavoproteína, se desprende energía que es capturada por el ADP y se convierte en ATP.  El electrón pasa a los citocromos y después a la clorofila, se desprende energía que es aprovechada por otro molécula de ADP para unirse al fosfato inorgánico y transformarse en ATP.</a:t>
            </a:r>
            <a:endParaRPr lang="es-ES"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title"/>
          </p:nvPr>
        </p:nvSpPr>
        <p:spPr/>
        <p:txBody>
          <a:bodyPr/>
          <a:lstStyle/>
          <a:p>
            <a:pPr algn="ctr" eaLnBrk="1" hangingPunct="1"/>
            <a:r>
              <a:rPr lang="es-MX" smtClean="0"/>
              <a:t>Fosforilación </a:t>
            </a:r>
            <a:br>
              <a:rPr lang="es-MX" smtClean="0"/>
            </a:br>
            <a:r>
              <a:rPr lang="es-MX" smtClean="0"/>
              <a:t>(mitocondrias)</a:t>
            </a:r>
            <a:endParaRPr lang="es-ES" smtClean="0"/>
          </a:p>
        </p:txBody>
      </p:sp>
      <p:sp>
        <p:nvSpPr>
          <p:cNvPr id="88067" name="Rectangle 1027"/>
          <p:cNvSpPr>
            <a:spLocks noGrp="1" noChangeArrowheads="1"/>
          </p:cNvSpPr>
          <p:nvPr>
            <p:ph type="body" idx="1"/>
          </p:nvPr>
        </p:nvSpPr>
        <p:spPr/>
        <p:txBody>
          <a:bodyPr/>
          <a:lstStyle/>
          <a:p>
            <a:pPr eaLnBrk="1" hangingPunct="1">
              <a:lnSpc>
                <a:spcPct val="90000"/>
              </a:lnSpc>
            </a:pPr>
            <a:r>
              <a:rPr lang="es-MX" smtClean="0"/>
              <a:t>En esta reacción la energía necesaria para fijar el fosfato inorgánico sobre el ADP  se obtiene de la transferencia de un electrón a partir de un donador de electrones a cierto nivel de energía a un aceptor de electrones a otro nivel.  Esto ocurre en tres etapas en  cada una de las cuales se forma un grupo fosfato de alta energía que se fija sobre ADP dando como resultado ATP</a:t>
            </a:r>
            <a:endParaRPr lang="es-ES"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p:txBody>
          <a:bodyPr/>
          <a:lstStyle/>
          <a:p>
            <a:pPr eaLnBrk="1" hangingPunct="1"/>
            <a:r>
              <a:rPr lang="es-MX" smtClean="0"/>
              <a:t>El flujo de electrones de un nivel de energía  a otro libera energía.</a:t>
            </a:r>
          </a:p>
          <a:p>
            <a:pPr eaLnBrk="1" hangingPunct="1"/>
            <a:r>
              <a:rPr lang="es-MX" smtClean="0"/>
              <a:t>El último aceptor de electrón es el oxígeno y el dador es un azúcar o cualquier otra substancia orgánica.</a:t>
            </a:r>
            <a:endParaRPr lang="es-ES"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eaLnBrk="1" hangingPunct="1"/>
            <a:r>
              <a:rPr lang="es-MX" smtClean="0"/>
              <a:t>Fotosíntesis </a:t>
            </a:r>
            <a:br>
              <a:rPr lang="es-MX" smtClean="0"/>
            </a:br>
            <a:r>
              <a:rPr lang="es-MX" smtClean="0"/>
              <a:t>(resumen)</a:t>
            </a:r>
            <a:endParaRPr lang="es-ES" smtClean="0"/>
          </a:p>
        </p:txBody>
      </p:sp>
      <p:sp>
        <p:nvSpPr>
          <p:cNvPr id="90115" name="Rectangle 3"/>
          <p:cNvSpPr>
            <a:spLocks noGrp="1" noChangeArrowheads="1"/>
          </p:cNvSpPr>
          <p:nvPr>
            <p:ph type="body" idx="1"/>
          </p:nvPr>
        </p:nvSpPr>
        <p:spPr/>
        <p:txBody>
          <a:bodyPr/>
          <a:lstStyle/>
          <a:p>
            <a:pPr eaLnBrk="1" hangingPunct="1"/>
            <a:r>
              <a:rPr lang="es-MX" smtClean="0"/>
              <a:t>1.-Energía luminosa a energía química que se acumula en ATP y TPNH</a:t>
            </a:r>
          </a:p>
          <a:p>
            <a:pPr eaLnBrk="1" hangingPunct="1"/>
            <a:r>
              <a:rPr lang="es-MX" smtClean="0"/>
              <a:t>2.-El agua interviene en la formación de TPNH y se desprende O2.</a:t>
            </a:r>
          </a:p>
          <a:p>
            <a:pPr eaLnBrk="1" hangingPunct="1"/>
            <a:r>
              <a:rPr lang="es-MX" smtClean="0"/>
              <a:t>3.-Captación de CO2 para transformarlo en glucosa o fructosa. (en obscuridad)</a:t>
            </a:r>
            <a:endParaRPr lang="es-ES"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s-MX" smtClean="0"/>
              <a:t>OTRAS FOTOSINTESIS</a:t>
            </a:r>
            <a:endParaRPr lang="es-ES" smtClean="0"/>
          </a:p>
        </p:txBody>
      </p:sp>
      <p:sp>
        <p:nvSpPr>
          <p:cNvPr id="91139" name="Rectangle 3"/>
          <p:cNvSpPr>
            <a:spLocks noGrp="1" noChangeArrowheads="1"/>
          </p:cNvSpPr>
          <p:nvPr>
            <p:ph type="body" idx="1"/>
          </p:nvPr>
        </p:nvSpPr>
        <p:spPr>
          <a:xfrm>
            <a:off x="0" y="1981200"/>
            <a:ext cx="9144000" cy="4876800"/>
          </a:xfrm>
        </p:spPr>
        <p:txBody>
          <a:bodyPr/>
          <a:lstStyle/>
          <a:p>
            <a:pPr eaLnBrk="1" hangingPunct="1">
              <a:lnSpc>
                <a:spcPct val="90000"/>
              </a:lnSpc>
            </a:pPr>
            <a:r>
              <a:rPr lang="es-MX" smtClean="0"/>
              <a:t>En presencia de luz las sulfobacterias descomponen SH2 en S e H.  El azufre se acumula y el hidrógeno se une al CO2 para formar metanal (CH2O).</a:t>
            </a:r>
          </a:p>
          <a:p>
            <a:pPr eaLnBrk="1" hangingPunct="1">
              <a:lnSpc>
                <a:spcPct val="90000"/>
              </a:lnSpc>
            </a:pPr>
            <a:r>
              <a:rPr lang="es-MX" smtClean="0"/>
              <a:t>El metanal por polimerización formará glucosa.</a:t>
            </a:r>
          </a:p>
          <a:p>
            <a:pPr eaLnBrk="1" hangingPunct="1">
              <a:lnSpc>
                <a:spcPct val="90000"/>
              </a:lnSpc>
            </a:pPr>
            <a:r>
              <a:rPr lang="es-MX" smtClean="0"/>
              <a:t>El azufre se acumula en el interior del citoplasma de la bacteria para ser empleado en la producción de energía, ya que al oxidarse la libera para ser utilizada: S + 302 + 2H2O           2SO4H2 + 297 cal. El ac.sulfúrico se unirá a las bases del medio para formar sales o sulfatos y ser eliminado.</a:t>
            </a:r>
            <a:endParaRPr lang="es-ES" smtClean="0"/>
          </a:p>
        </p:txBody>
      </p:sp>
      <p:sp>
        <p:nvSpPr>
          <p:cNvPr id="91140" name="Line 4"/>
          <p:cNvSpPr>
            <a:spLocks noChangeShapeType="1"/>
          </p:cNvSpPr>
          <p:nvPr/>
        </p:nvSpPr>
        <p:spPr bwMode="auto">
          <a:xfrm>
            <a:off x="5105400" y="5791200"/>
            <a:ext cx="685800" cy="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838200" y="609600"/>
            <a:ext cx="7772400" cy="1143000"/>
          </a:xfrm>
        </p:spPr>
        <p:txBody>
          <a:bodyPr/>
          <a:lstStyle/>
          <a:p>
            <a:pPr eaLnBrk="1" hangingPunct="1"/>
            <a:r>
              <a:rPr lang="es-MX" smtClean="0"/>
              <a:t>LA RESPIRACION CELULAR</a:t>
            </a:r>
            <a:endParaRPr lang="es-ES" smtClean="0"/>
          </a:p>
        </p:txBody>
      </p:sp>
      <p:sp>
        <p:nvSpPr>
          <p:cNvPr id="92163" name="Rectangle 3"/>
          <p:cNvSpPr>
            <a:spLocks noGrp="1" noChangeArrowheads="1"/>
          </p:cNvSpPr>
          <p:nvPr>
            <p:ph type="body" idx="1"/>
          </p:nvPr>
        </p:nvSpPr>
        <p:spPr>
          <a:xfrm>
            <a:off x="0" y="1752600"/>
            <a:ext cx="9144000" cy="4724400"/>
          </a:xfrm>
        </p:spPr>
        <p:txBody>
          <a:bodyPr/>
          <a:lstStyle/>
          <a:p>
            <a:pPr eaLnBrk="1" hangingPunct="1">
              <a:buFont typeface="Wingdings" pitchFamily="2" charset="2"/>
              <a:buNone/>
            </a:pPr>
            <a:r>
              <a:rPr lang="es-MX" smtClean="0"/>
              <a:t>Algunas células no toman el 02 libre sino que lo toman de sustancias complejas a estos seres se los llama anaerobios.</a:t>
            </a:r>
          </a:p>
          <a:p>
            <a:pPr eaLnBrk="1" hangingPunct="1">
              <a:buFont typeface="Wingdings" pitchFamily="2" charset="2"/>
              <a:buNone/>
            </a:pPr>
            <a:r>
              <a:rPr lang="es-MX" smtClean="0"/>
              <a:t>Son aerobios aquellos seres que toman el oxígeno del aire o el que se encuentra disuelto en el agua </a:t>
            </a:r>
          </a:p>
          <a:p>
            <a:pPr eaLnBrk="1" hangingPunct="1">
              <a:buFont typeface="Wingdings" pitchFamily="2" charset="2"/>
              <a:buNone/>
            </a:pPr>
            <a:r>
              <a:rPr lang="es-MX" smtClean="0"/>
              <a:t>En los organismos unicelulares el oxígeno simplemente se difunde a través de la membrana y pasa al citoplasma</a:t>
            </a:r>
            <a:endParaRPr lang="es-ES"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s-MX" smtClean="0"/>
              <a:t>examen</a:t>
            </a:r>
            <a:endParaRPr lang="es-ES" smtClean="0"/>
          </a:p>
        </p:txBody>
      </p:sp>
      <p:sp>
        <p:nvSpPr>
          <p:cNvPr id="93187" name="Rectangle 3"/>
          <p:cNvSpPr>
            <a:spLocks noGrp="1" noChangeArrowheads="1"/>
          </p:cNvSpPr>
          <p:nvPr>
            <p:ph type="body" idx="1"/>
          </p:nvPr>
        </p:nvSpPr>
        <p:spPr/>
        <p:txBody>
          <a:bodyPr/>
          <a:lstStyle/>
          <a:p>
            <a:pPr eaLnBrk="1" hangingPunct="1"/>
            <a:r>
              <a:rPr lang="es-MX" smtClean="0"/>
              <a:t>Defina anaerobios</a:t>
            </a:r>
          </a:p>
          <a:p>
            <a:pPr eaLnBrk="1" hangingPunct="1"/>
            <a:r>
              <a:rPr lang="es-MX" smtClean="0"/>
              <a:t>Defina aerobios</a:t>
            </a:r>
          </a:p>
          <a:p>
            <a:pPr eaLnBrk="1" hangingPunct="1"/>
            <a:r>
              <a:rPr lang="es-MX" smtClean="0"/>
              <a:t>Cuales son los combustibles de la respiración celular.</a:t>
            </a:r>
          </a:p>
          <a:p>
            <a:pPr eaLnBrk="1" hangingPunct="1"/>
            <a:r>
              <a:rPr lang="es-MX" smtClean="0"/>
              <a:t>De qué esta formada el azúcar común a)fructosa + sacarosa b)glucosa fosfarada + fructosa fosfarada c)almidón</a:t>
            </a:r>
            <a:endParaRPr lang="es-E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MX" smtClean="0"/>
              <a:t>PROFASE</a:t>
            </a:r>
            <a:endParaRPr lang="es-ES" smtClean="0"/>
          </a:p>
        </p:txBody>
      </p:sp>
      <p:sp>
        <p:nvSpPr>
          <p:cNvPr id="11267" name="Rectangle 3"/>
          <p:cNvSpPr>
            <a:spLocks noGrp="1" noChangeArrowheads="1"/>
          </p:cNvSpPr>
          <p:nvPr>
            <p:ph type="body" sz="half" idx="1"/>
          </p:nvPr>
        </p:nvSpPr>
        <p:spPr>
          <a:xfrm>
            <a:off x="1066800" y="2101850"/>
            <a:ext cx="5105400" cy="4114800"/>
          </a:xfrm>
        </p:spPr>
        <p:txBody>
          <a:bodyPr/>
          <a:lstStyle/>
          <a:p>
            <a:pPr eaLnBrk="1" hangingPunct="1"/>
            <a:r>
              <a:rPr lang="es-MX" sz="2400" smtClean="0"/>
              <a:t>Condensación de los filamentos de cromatina, lo que da lugar a los cromosomas.</a:t>
            </a:r>
          </a:p>
          <a:p>
            <a:pPr eaLnBrk="1" hangingPunct="1"/>
            <a:r>
              <a:rPr lang="es-MX" sz="2400" smtClean="0"/>
              <a:t>Cada mitad del cromosoma doble se llama cromátide, los dos cromátides quedan unidos al centrómero </a:t>
            </a:r>
          </a:p>
          <a:p>
            <a:pPr eaLnBrk="1" hangingPunct="1"/>
            <a:r>
              <a:rPr lang="es-MX" sz="2400" smtClean="0"/>
              <a:t>Dura 30 a 60 minutos.</a:t>
            </a:r>
          </a:p>
          <a:p>
            <a:pPr eaLnBrk="1" hangingPunct="1">
              <a:buFont typeface="Wingdings" pitchFamily="2" charset="2"/>
              <a:buNone/>
            </a:pPr>
            <a:r>
              <a:rPr lang="es-MX" sz="2400" smtClean="0"/>
              <a:t> </a:t>
            </a:r>
            <a:endParaRPr lang="es-ES" sz="240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457200" y="1981200"/>
            <a:ext cx="3276600" cy="1143000"/>
          </a:xfrm>
        </p:spPr>
        <p:txBody>
          <a:bodyPr/>
          <a:lstStyle/>
          <a:p>
            <a:pPr eaLnBrk="1" hangingPunct="1"/>
            <a:r>
              <a:rPr lang="es-MX" smtClean="0"/>
              <a:t>Anaerobios</a:t>
            </a:r>
            <a:endParaRPr lang="es-ES" smtClean="0"/>
          </a:p>
        </p:txBody>
      </p:sp>
      <p:sp>
        <p:nvSpPr>
          <p:cNvPr id="94211" name="Text Box 4"/>
          <p:cNvSpPr txBox="1">
            <a:spLocks noChangeArrowheads="1"/>
          </p:cNvSpPr>
          <p:nvPr/>
        </p:nvSpPr>
        <p:spPr bwMode="auto">
          <a:xfrm>
            <a:off x="533400" y="4038600"/>
            <a:ext cx="2362200" cy="762000"/>
          </a:xfrm>
          <a:prstGeom prst="rect">
            <a:avLst/>
          </a:prstGeom>
          <a:noFill/>
          <a:ln w="9525">
            <a:noFill/>
            <a:miter lim="800000"/>
            <a:headEnd/>
            <a:tailEnd/>
          </a:ln>
        </p:spPr>
        <p:txBody>
          <a:bodyPr>
            <a:spAutoFit/>
          </a:bodyPr>
          <a:lstStyle/>
          <a:p>
            <a:pPr>
              <a:spcBef>
                <a:spcPct val="50000"/>
              </a:spcBef>
            </a:pPr>
            <a:r>
              <a:rPr kumimoji="0" lang="es-MX" sz="4400"/>
              <a:t>Aerobios</a:t>
            </a:r>
            <a:endParaRPr kumimoji="0" lang="es-ES" sz="4400"/>
          </a:p>
        </p:txBody>
      </p:sp>
      <p:sp>
        <p:nvSpPr>
          <p:cNvPr id="94212" name="Line 5"/>
          <p:cNvSpPr>
            <a:spLocks noChangeShapeType="1"/>
          </p:cNvSpPr>
          <p:nvPr/>
        </p:nvSpPr>
        <p:spPr bwMode="auto">
          <a:xfrm flipV="1">
            <a:off x="3505200" y="4419600"/>
            <a:ext cx="1066800" cy="0"/>
          </a:xfrm>
          <a:prstGeom prst="line">
            <a:avLst/>
          </a:prstGeom>
          <a:noFill/>
          <a:ln w="9525">
            <a:solidFill>
              <a:schemeClr val="tx1"/>
            </a:solidFill>
            <a:round/>
            <a:headEnd/>
            <a:tailEnd type="triangle" w="med" len="med"/>
          </a:ln>
        </p:spPr>
        <p:txBody>
          <a:bodyPr wrap="none"/>
          <a:lstStyle/>
          <a:p>
            <a:endParaRPr lang="es-ES"/>
          </a:p>
        </p:txBody>
      </p:sp>
      <p:sp>
        <p:nvSpPr>
          <p:cNvPr id="94213" name="Line 6"/>
          <p:cNvSpPr>
            <a:spLocks noChangeShapeType="1"/>
          </p:cNvSpPr>
          <p:nvPr/>
        </p:nvSpPr>
        <p:spPr bwMode="auto">
          <a:xfrm>
            <a:off x="3733800" y="2667000"/>
            <a:ext cx="1143000" cy="0"/>
          </a:xfrm>
          <a:prstGeom prst="line">
            <a:avLst/>
          </a:prstGeom>
          <a:noFill/>
          <a:ln w="9525">
            <a:solidFill>
              <a:schemeClr val="tx1"/>
            </a:solidFill>
            <a:round/>
            <a:headEnd/>
            <a:tailEnd type="triangle" w="med" len="med"/>
          </a:ln>
        </p:spPr>
        <p:txBody>
          <a:bodyPr wrap="none"/>
          <a:lstStyle/>
          <a:p>
            <a:endParaRPr lang="es-ES"/>
          </a:p>
        </p:txBody>
      </p:sp>
      <p:sp>
        <p:nvSpPr>
          <p:cNvPr id="94214" name="Text Box 7"/>
          <p:cNvSpPr txBox="1">
            <a:spLocks noChangeArrowheads="1"/>
          </p:cNvSpPr>
          <p:nvPr/>
        </p:nvSpPr>
        <p:spPr bwMode="auto">
          <a:xfrm>
            <a:off x="5410200" y="3962400"/>
            <a:ext cx="1905000" cy="762000"/>
          </a:xfrm>
          <a:prstGeom prst="rect">
            <a:avLst/>
          </a:prstGeom>
          <a:noFill/>
          <a:ln w="9525">
            <a:noFill/>
            <a:miter lim="800000"/>
            <a:headEnd/>
            <a:tailEnd/>
          </a:ln>
        </p:spPr>
        <p:txBody>
          <a:bodyPr>
            <a:spAutoFit/>
          </a:bodyPr>
          <a:lstStyle/>
          <a:p>
            <a:pPr>
              <a:spcBef>
                <a:spcPct val="50000"/>
              </a:spcBef>
            </a:pPr>
            <a:r>
              <a:rPr kumimoji="0" lang="es-MX" sz="4400"/>
              <a:t>O2</a:t>
            </a:r>
            <a:endParaRPr kumimoji="0" lang="es-ES" sz="4400"/>
          </a:p>
        </p:txBody>
      </p:sp>
      <p:sp>
        <p:nvSpPr>
          <p:cNvPr id="94215" name="Text Box 8"/>
          <p:cNvSpPr txBox="1">
            <a:spLocks noChangeArrowheads="1"/>
          </p:cNvSpPr>
          <p:nvPr/>
        </p:nvSpPr>
        <p:spPr bwMode="auto">
          <a:xfrm>
            <a:off x="5257800" y="2057400"/>
            <a:ext cx="3505200" cy="1431925"/>
          </a:xfrm>
          <a:prstGeom prst="rect">
            <a:avLst/>
          </a:prstGeom>
          <a:noFill/>
          <a:ln w="9525">
            <a:noFill/>
            <a:miter lim="800000"/>
            <a:headEnd/>
            <a:tailEnd/>
          </a:ln>
        </p:spPr>
        <p:txBody>
          <a:bodyPr>
            <a:spAutoFit/>
          </a:bodyPr>
          <a:lstStyle/>
          <a:p>
            <a:pPr>
              <a:spcBef>
                <a:spcPct val="50000"/>
              </a:spcBef>
            </a:pPr>
            <a:r>
              <a:rPr kumimoji="0" lang="es-MX" sz="4400"/>
              <a:t>Compuestos oxigenados</a:t>
            </a:r>
            <a:endParaRPr kumimoji="0" lang="es-ES" sz="44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s-MX" smtClean="0"/>
              <a:t>Respiración celular</a:t>
            </a:r>
            <a:endParaRPr lang="es-ES" smtClean="0"/>
          </a:p>
        </p:txBody>
      </p:sp>
      <p:sp>
        <p:nvSpPr>
          <p:cNvPr id="95235" name="Rectangle 3"/>
          <p:cNvSpPr>
            <a:spLocks noGrp="1" noChangeArrowheads="1"/>
          </p:cNvSpPr>
          <p:nvPr>
            <p:ph type="body" idx="1"/>
          </p:nvPr>
        </p:nvSpPr>
        <p:spPr/>
        <p:txBody>
          <a:bodyPr/>
          <a:lstStyle/>
          <a:p>
            <a:pPr eaLnBrk="1" hangingPunct="1">
              <a:lnSpc>
                <a:spcPct val="90000"/>
              </a:lnSpc>
            </a:pPr>
            <a:r>
              <a:rPr lang="es-MX" smtClean="0"/>
              <a:t>Es una oxidación lenta de la cual se desprende calor y energía.</a:t>
            </a:r>
          </a:p>
          <a:p>
            <a:pPr eaLnBrk="1" hangingPunct="1">
              <a:lnSpc>
                <a:spcPct val="90000"/>
              </a:lnSpc>
            </a:pPr>
            <a:r>
              <a:rPr lang="es-MX" smtClean="0"/>
              <a:t>Hidratos de carbono, grasas y proteínas son los combustibles.</a:t>
            </a:r>
          </a:p>
          <a:p>
            <a:pPr eaLnBrk="1" hangingPunct="1">
              <a:lnSpc>
                <a:spcPct val="90000"/>
              </a:lnSpc>
            </a:pPr>
            <a:r>
              <a:rPr lang="es-MX" smtClean="0"/>
              <a:t>El 02 es el comburente.</a:t>
            </a:r>
          </a:p>
          <a:p>
            <a:pPr eaLnBrk="1" hangingPunct="1">
              <a:lnSpc>
                <a:spcPct val="90000"/>
              </a:lnSpc>
            </a:pPr>
            <a:r>
              <a:rPr lang="es-MX" smtClean="0"/>
              <a:t>El calor liberado se utiliza para mantener la temperatura del cuerpo y la energía para activar todos los procesos metabólicos  </a:t>
            </a:r>
            <a:endParaRPr lang="es-ES"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4"/>
          <p:cNvSpPr txBox="1">
            <a:spLocks noChangeArrowheads="1"/>
          </p:cNvSpPr>
          <p:nvPr/>
        </p:nvSpPr>
        <p:spPr bwMode="auto">
          <a:xfrm>
            <a:off x="0" y="2057400"/>
            <a:ext cx="3124200" cy="1066800"/>
          </a:xfrm>
          <a:prstGeom prst="rect">
            <a:avLst/>
          </a:prstGeom>
          <a:noFill/>
          <a:ln w="9525">
            <a:noFill/>
            <a:miter lim="800000"/>
            <a:headEnd/>
            <a:tailEnd/>
          </a:ln>
        </p:spPr>
        <p:txBody>
          <a:bodyPr>
            <a:spAutoFit/>
          </a:bodyPr>
          <a:lstStyle/>
          <a:p>
            <a:pPr>
              <a:spcBef>
                <a:spcPct val="50000"/>
              </a:spcBef>
            </a:pPr>
            <a:r>
              <a:rPr kumimoji="0" lang="es-MX" sz="3200"/>
              <a:t>OXIDACION LENTA</a:t>
            </a:r>
            <a:endParaRPr kumimoji="0" lang="es-ES" sz="3200"/>
          </a:p>
        </p:txBody>
      </p:sp>
      <p:sp>
        <p:nvSpPr>
          <p:cNvPr id="96259" name="Line 5"/>
          <p:cNvSpPr>
            <a:spLocks noChangeShapeType="1"/>
          </p:cNvSpPr>
          <p:nvPr/>
        </p:nvSpPr>
        <p:spPr bwMode="auto">
          <a:xfrm flipV="1">
            <a:off x="3276600" y="1600200"/>
            <a:ext cx="685800" cy="381000"/>
          </a:xfrm>
          <a:prstGeom prst="line">
            <a:avLst/>
          </a:prstGeom>
          <a:noFill/>
          <a:ln w="9525">
            <a:solidFill>
              <a:schemeClr val="tx1"/>
            </a:solidFill>
            <a:round/>
            <a:headEnd/>
            <a:tailEnd type="triangle" w="med" len="med"/>
          </a:ln>
        </p:spPr>
        <p:txBody>
          <a:bodyPr wrap="none"/>
          <a:lstStyle/>
          <a:p>
            <a:endParaRPr lang="es-ES"/>
          </a:p>
        </p:txBody>
      </p:sp>
      <p:sp>
        <p:nvSpPr>
          <p:cNvPr id="96260" name="Line 6"/>
          <p:cNvSpPr>
            <a:spLocks noChangeShapeType="1"/>
          </p:cNvSpPr>
          <p:nvPr/>
        </p:nvSpPr>
        <p:spPr bwMode="auto">
          <a:xfrm>
            <a:off x="3429000" y="2590800"/>
            <a:ext cx="609600" cy="381000"/>
          </a:xfrm>
          <a:prstGeom prst="line">
            <a:avLst/>
          </a:prstGeom>
          <a:noFill/>
          <a:ln w="9525">
            <a:solidFill>
              <a:schemeClr val="tx1"/>
            </a:solidFill>
            <a:round/>
            <a:headEnd/>
            <a:tailEnd type="triangle" w="med" len="med"/>
          </a:ln>
        </p:spPr>
        <p:txBody>
          <a:bodyPr wrap="none"/>
          <a:lstStyle/>
          <a:p>
            <a:endParaRPr lang="es-ES"/>
          </a:p>
        </p:txBody>
      </p:sp>
      <p:sp>
        <p:nvSpPr>
          <p:cNvPr id="96261" name="Text Box 7"/>
          <p:cNvSpPr txBox="1">
            <a:spLocks noChangeArrowheads="1"/>
          </p:cNvSpPr>
          <p:nvPr/>
        </p:nvSpPr>
        <p:spPr bwMode="auto">
          <a:xfrm>
            <a:off x="4267200" y="1219200"/>
            <a:ext cx="1752600" cy="457200"/>
          </a:xfrm>
          <a:prstGeom prst="rect">
            <a:avLst/>
          </a:prstGeom>
          <a:noFill/>
          <a:ln w="9525">
            <a:noFill/>
            <a:miter lim="800000"/>
            <a:headEnd/>
            <a:tailEnd/>
          </a:ln>
        </p:spPr>
        <p:txBody>
          <a:bodyPr>
            <a:spAutoFit/>
          </a:bodyPr>
          <a:lstStyle/>
          <a:p>
            <a:pPr>
              <a:spcBef>
                <a:spcPct val="50000"/>
              </a:spcBef>
            </a:pPr>
            <a:r>
              <a:rPr kumimoji="0" lang="es-MX"/>
              <a:t>CALOR</a:t>
            </a:r>
            <a:endParaRPr kumimoji="0" lang="es-ES"/>
          </a:p>
        </p:txBody>
      </p:sp>
      <p:sp>
        <p:nvSpPr>
          <p:cNvPr id="96262" name="Text Box 8"/>
          <p:cNvSpPr txBox="1">
            <a:spLocks noChangeArrowheads="1"/>
          </p:cNvSpPr>
          <p:nvPr/>
        </p:nvSpPr>
        <p:spPr bwMode="auto">
          <a:xfrm>
            <a:off x="4267200" y="2362200"/>
            <a:ext cx="2209800" cy="822325"/>
          </a:xfrm>
          <a:prstGeom prst="rect">
            <a:avLst/>
          </a:prstGeom>
          <a:noFill/>
          <a:ln w="9525">
            <a:noFill/>
            <a:miter lim="800000"/>
            <a:headEnd/>
            <a:tailEnd/>
          </a:ln>
        </p:spPr>
        <p:txBody>
          <a:bodyPr>
            <a:spAutoFit/>
          </a:bodyPr>
          <a:lstStyle/>
          <a:p>
            <a:pPr>
              <a:spcBef>
                <a:spcPct val="50000"/>
              </a:spcBef>
            </a:pPr>
            <a:r>
              <a:rPr kumimoji="0" lang="es-MX"/>
              <a:t>OTROS TIPOS DE ENERGIA</a:t>
            </a:r>
            <a:endParaRPr kumimoji="0" lang="es-ES"/>
          </a:p>
        </p:txBody>
      </p:sp>
      <p:sp>
        <p:nvSpPr>
          <p:cNvPr id="96263" name="Text Box 9"/>
          <p:cNvSpPr txBox="1">
            <a:spLocks noChangeArrowheads="1"/>
          </p:cNvSpPr>
          <p:nvPr/>
        </p:nvSpPr>
        <p:spPr bwMode="auto">
          <a:xfrm>
            <a:off x="0" y="3962400"/>
            <a:ext cx="3505200" cy="579438"/>
          </a:xfrm>
          <a:prstGeom prst="rect">
            <a:avLst/>
          </a:prstGeom>
          <a:noFill/>
          <a:ln w="9525">
            <a:noFill/>
            <a:miter lim="800000"/>
            <a:headEnd/>
            <a:tailEnd/>
          </a:ln>
        </p:spPr>
        <p:txBody>
          <a:bodyPr>
            <a:spAutoFit/>
          </a:bodyPr>
          <a:lstStyle/>
          <a:p>
            <a:pPr>
              <a:spcBef>
                <a:spcPct val="50000"/>
              </a:spcBef>
            </a:pPr>
            <a:r>
              <a:rPr kumimoji="0" lang="es-MX" sz="3200"/>
              <a:t>COMBUSTIBLES</a:t>
            </a:r>
            <a:endParaRPr kumimoji="0" lang="es-ES" sz="3200"/>
          </a:p>
        </p:txBody>
      </p:sp>
      <p:sp>
        <p:nvSpPr>
          <p:cNvPr id="96264" name="Line 10"/>
          <p:cNvSpPr>
            <a:spLocks noChangeShapeType="1"/>
          </p:cNvSpPr>
          <p:nvPr/>
        </p:nvSpPr>
        <p:spPr bwMode="auto">
          <a:xfrm flipV="1">
            <a:off x="3276600" y="3733800"/>
            <a:ext cx="609600" cy="228600"/>
          </a:xfrm>
          <a:prstGeom prst="line">
            <a:avLst/>
          </a:prstGeom>
          <a:noFill/>
          <a:ln w="9525">
            <a:solidFill>
              <a:schemeClr val="tx1"/>
            </a:solidFill>
            <a:round/>
            <a:headEnd/>
            <a:tailEnd type="triangle" w="med" len="med"/>
          </a:ln>
        </p:spPr>
        <p:txBody>
          <a:bodyPr wrap="none"/>
          <a:lstStyle/>
          <a:p>
            <a:endParaRPr lang="es-ES"/>
          </a:p>
        </p:txBody>
      </p:sp>
      <p:sp>
        <p:nvSpPr>
          <p:cNvPr id="96265" name="Line 11"/>
          <p:cNvSpPr>
            <a:spLocks noChangeShapeType="1"/>
          </p:cNvSpPr>
          <p:nvPr/>
        </p:nvSpPr>
        <p:spPr bwMode="auto">
          <a:xfrm>
            <a:off x="3429000" y="4267200"/>
            <a:ext cx="533400" cy="0"/>
          </a:xfrm>
          <a:prstGeom prst="line">
            <a:avLst/>
          </a:prstGeom>
          <a:noFill/>
          <a:ln w="9525">
            <a:solidFill>
              <a:schemeClr val="tx1"/>
            </a:solidFill>
            <a:round/>
            <a:headEnd/>
            <a:tailEnd type="triangle" w="med" len="med"/>
          </a:ln>
        </p:spPr>
        <p:txBody>
          <a:bodyPr wrap="none"/>
          <a:lstStyle/>
          <a:p>
            <a:endParaRPr lang="es-ES"/>
          </a:p>
        </p:txBody>
      </p:sp>
      <p:sp>
        <p:nvSpPr>
          <p:cNvPr id="96266" name="Line 12"/>
          <p:cNvSpPr>
            <a:spLocks noChangeShapeType="1"/>
          </p:cNvSpPr>
          <p:nvPr/>
        </p:nvSpPr>
        <p:spPr bwMode="auto">
          <a:xfrm>
            <a:off x="3276600" y="4495800"/>
            <a:ext cx="685800" cy="304800"/>
          </a:xfrm>
          <a:prstGeom prst="line">
            <a:avLst/>
          </a:prstGeom>
          <a:noFill/>
          <a:ln w="9525">
            <a:solidFill>
              <a:schemeClr val="tx1"/>
            </a:solidFill>
            <a:round/>
            <a:headEnd/>
            <a:tailEnd type="triangle" w="med" len="med"/>
          </a:ln>
        </p:spPr>
        <p:txBody>
          <a:bodyPr wrap="none"/>
          <a:lstStyle/>
          <a:p>
            <a:endParaRPr lang="es-ES"/>
          </a:p>
        </p:txBody>
      </p:sp>
      <p:sp>
        <p:nvSpPr>
          <p:cNvPr id="96267" name="Text Box 13"/>
          <p:cNvSpPr txBox="1">
            <a:spLocks noChangeArrowheads="1"/>
          </p:cNvSpPr>
          <p:nvPr/>
        </p:nvSpPr>
        <p:spPr bwMode="auto">
          <a:xfrm>
            <a:off x="4267200" y="3505200"/>
            <a:ext cx="3810000" cy="457200"/>
          </a:xfrm>
          <a:prstGeom prst="rect">
            <a:avLst/>
          </a:prstGeom>
          <a:noFill/>
          <a:ln w="9525">
            <a:noFill/>
            <a:miter lim="800000"/>
            <a:headEnd/>
            <a:tailEnd/>
          </a:ln>
        </p:spPr>
        <p:txBody>
          <a:bodyPr>
            <a:spAutoFit/>
          </a:bodyPr>
          <a:lstStyle/>
          <a:p>
            <a:pPr>
              <a:spcBef>
                <a:spcPct val="50000"/>
              </a:spcBef>
            </a:pPr>
            <a:r>
              <a:rPr kumimoji="0" lang="es-MX"/>
              <a:t>HIDRATOS DE CARBON</a:t>
            </a:r>
            <a:endParaRPr kumimoji="0" lang="es-ES"/>
          </a:p>
        </p:txBody>
      </p:sp>
      <p:sp>
        <p:nvSpPr>
          <p:cNvPr id="96268" name="Text Box 14"/>
          <p:cNvSpPr txBox="1">
            <a:spLocks noChangeArrowheads="1"/>
          </p:cNvSpPr>
          <p:nvPr/>
        </p:nvSpPr>
        <p:spPr bwMode="auto">
          <a:xfrm>
            <a:off x="4343400" y="4114800"/>
            <a:ext cx="3124200" cy="457200"/>
          </a:xfrm>
          <a:prstGeom prst="rect">
            <a:avLst/>
          </a:prstGeom>
          <a:noFill/>
          <a:ln w="9525">
            <a:noFill/>
            <a:miter lim="800000"/>
            <a:headEnd/>
            <a:tailEnd/>
          </a:ln>
        </p:spPr>
        <p:txBody>
          <a:bodyPr>
            <a:spAutoFit/>
          </a:bodyPr>
          <a:lstStyle/>
          <a:p>
            <a:pPr>
              <a:spcBef>
                <a:spcPct val="50000"/>
              </a:spcBef>
            </a:pPr>
            <a:r>
              <a:rPr kumimoji="0" lang="es-MX"/>
              <a:t>GRASAS</a:t>
            </a:r>
            <a:endParaRPr kumimoji="0" lang="es-ES"/>
          </a:p>
        </p:txBody>
      </p:sp>
      <p:sp>
        <p:nvSpPr>
          <p:cNvPr id="96269" name="Text Box 15"/>
          <p:cNvSpPr txBox="1">
            <a:spLocks noChangeArrowheads="1"/>
          </p:cNvSpPr>
          <p:nvPr/>
        </p:nvSpPr>
        <p:spPr bwMode="auto">
          <a:xfrm>
            <a:off x="4419600" y="4724400"/>
            <a:ext cx="3048000" cy="457200"/>
          </a:xfrm>
          <a:prstGeom prst="rect">
            <a:avLst/>
          </a:prstGeom>
          <a:noFill/>
          <a:ln w="9525">
            <a:noFill/>
            <a:miter lim="800000"/>
            <a:headEnd/>
            <a:tailEnd/>
          </a:ln>
        </p:spPr>
        <p:txBody>
          <a:bodyPr>
            <a:spAutoFit/>
          </a:bodyPr>
          <a:lstStyle/>
          <a:p>
            <a:pPr>
              <a:spcBef>
                <a:spcPct val="50000"/>
              </a:spcBef>
            </a:pPr>
            <a:r>
              <a:rPr kumimoji="0" lang="es-MX"/>
              <a:t>PROTEINAS</a:t>
            </a:r>
            <a:endParaRPr kumimoji="0" lang="es-ES"/>
          </a:p>
        </p:txBody>
      </p:sp>
      <p:sp>
        <p:nvSpPr>
          <p:cNvPr id="96270" name="Text Box 16"/>
          <p:cNvSpPr txBox="1">
            <a:spLocks noChangeArrowheads="1"/>
          </p:cNvSpPr>
          <p:nvPr/>
        </p:nvSpPr>
        <p:spPr bwMode="auto">
          <a:xfrm>
            <a:off x="0" y="5791200"/>
            <a:ext cx="2590800" cy="457200"/>
          </a:xfrm>
          <a:prstGeom prst="rect">
            <a:avLst/>
          </a:prstGeom>
          <a:noFill/>
          <a:ln w="9525">
            <a:noFill/>
            <a:miter lim="800000"/>
            <a:headEnd/>
            <a:tailEnd/>
          </a:ln>
        </p:spPr>
        <p:txBody>
          <a:bodyPr>
            <a:spAutoFit/>
          </a:bodyPr>
          <a:lstStyle/>
          <a:p>
            <a:pPr>
              <a:spcBef>
                <a:spcPct val="50000"/>
              </a:spcBef>
            </a:pPr>
            <a:r>
              <a:rPr kumimoji="0" lang="es-MX"/>
              <a:t>COMBURENTE</a:t>
            </a:r>
            <a:endParaRPr kumimoji="0" lang="es-ES"/>
          </a:p>
        </p:txBody>
      </p:sp>
      <p:sp>
        <p:nvSpPr>
          <p:cNvPr id="96271" name="Line 17"/>
          <p:cNvSpPr>
            <a:spLocks noChangeShapeType="1"/>
          </p:cNvSpPr>
          <p:nvPr/>
        </p:nvSpPr>
        <p:spPr bwMode="auto">
          <a:xfrm>
            <a:off x="2819400" y="5943600"/>
            <a:ext cx="1219200" cy="0"/>
          </a:xfrm>
          <a:prstGeom prst="line">
            <a:avLst/>
          </a:prstGeom>
          <a:noFill/>
          <a:ln w="9525">
            <a:solidFill>
              <a:schemeClr val="tx1"/>
            </a:solidFill>
            <a:round/>
            <a:headEnd/>
            <a:tailEnd type="triangle" w="med" len="med"/>
          </a:ln>
        </p:spPr>
        <p:txBody>
          <a:bodyPr wrap="none"/>
          <a:lstStyle/>
          <a:p>
            <a:endParaRPr lang="es-ES"/>
          </a:p>
        </p:txBody>
      </p:sp>
      <p:sp>
        <p:nvSpPr>
          <p:cNvPr id="96272" name="Text Box 18"/>
          <p:cNvSpPr txBox="1">
            <a:spLocks noChangeArrowheads="1"/>
          </p:cNvSpPr>
          <p:nvPr/>
        </p:nvSpPr>
        <p:spPr bwMode="auto">
          <a:xfrm>
            <a:off x="4724400" y="5715000"/>
            <a:ext cx="1371600" cy="457200"/>
          </a:xfrm>
          <a:prstGeom prst="rect">
            <a:avLst/>
          </a:prstGeom>
          <a:noFill/>
          <a:ln w="9525">
            <a:noFill/>
            <a:miter lim="800000"/>
            <a:headEnd/>
            <a:tailEnd/>
          </a:ln>
        </p:spPr>
        <p:txBody>
          <a:bodyPr>
            <a:spAutoFit/>
          </a:bodyPr>
          <a:lstStyle/>
          <a:p>
            <a:pPr>
              <a:spcBef>
                <a:spcPct val="50000"/>
              </a:spcBef>
            </a:pPr>
            <a:r>
              <a:rPr kumimoji="0" lang="es-MX"/>
              <a:t>O2</a:t>
            </a:r>
            <a:endParaRPr kumimoji="0" lang="es-ES"/>
          </a:p>
        </p:txBody>
      </p:sp>
      <p:sp>
        <p:nvSpPr>
          <p:cNvPr id="96273" name="Text Box 19"/>
          <p:cNvSpPr txBox="1">
            <a:spLocks noChangeArrowheads="1"/>
          </p:cNvSpPr>
          <p:nvPr/>
        </p:nvSpPr>
        <p:spPr bwMode="auto">
          <a:xfrm>
            <a:off x="6705600" y="457200"/>
            <a:ext cx="2438400" cy="822325"/>
          </a:xfrm>
          <a:prstGeom prst="rect">
            <a:avLst/>
          </a:prstGeom>
          <a:noFill/>
          <a:ln w="9525">
            <a:noFill/>
            <a:miter lim="800000"/>
            <a:headEnd/>
            <a:tailEnd/>
          </a:ln>
        </p:spPr>
        <p:txBody>
          <a:bodyPr>
            <a:spAutoFit/>
          </a:bodyPr>
          <a:lstStyle/>
          <a:p>
            <a:pPr>
              <a:spcBef>
                <a:spcPct val="50000"/>
              </a:spcBef>
            </a:pPr>
            <a:r>
              <a:rPr kumimoji="0" lang="es-MX"/>
              <a:t>TEMPERATURA DEL CUERPO</a:t>
            </a:r>
            <a:endParaRPr kumimoji="0" lang="es-ES"/>
          </a:p>
        </p:txBody>
      </p:sp>
      <p:sp>
        <p:nvSpPr>
          <p:cNvPr id="96274" name="Text Box 20"/>
          <p:cNvSpPr txBox="1">
            <a:spLocks noChangeArrowheads="1"/>
          </p:cNvSpPr>
          <p:nvPr/>
        </p:nvSpPr>
        <p:spPr bwMode="auto">
          <a:xfrm>
            <a:off x="6705600" y="1447800"/>
            <a:ext cx="2438400" cy="822325"/>
          </a:xfrm>
          <a:prstGeom prst="rect">
            <a:avLst/>
          </a:prstGeom>
          <a:noFill/>
          <a:ln w="9525">
            <a:noFill/>
            <a:miter lim="800000"/>
            <a:headEnd/>
            <a:tailEnd/>
          </a:ln>
        </p:spPr>
        <p:txBody>
          <a:bodyPr>
            <a:spAutoFit/>
          </a:bodyPr>
          <a:lstStyle/>
          <a:p>
            <a:pPr>
              <a:spcBef>
                <a:spcPct val="50000"/>
              </a:spcBef>
            </a:pPr>
            <a:r>
              <a:rPr kumimoji="0" lang="es-MX"/>
              <a:t>PROCESOS METABOLICOS</a:t>
            </a:r>
            <a:endParaRPr kumimoji="0" lang="es-ES"/>
          </a:p>
        </p:txBody>
      </p:sp>
      <p:sp>
        <p:nvSpPr>
          <p:cNvPr id="96275" name="Line 21"/>
          <p:cNvSpPr>
            <a:spLocks noChangeShapeType="1"/>
          </p:cNvSpPr>
          <p:nvPr/>
        </p:nvSpPr>
        <p:spPr bwMode="auto">
          <a:xfrm>
            <a:off x="5715000" y="1676400"/>
            <a:ext cx="609600" cy="0"/>
          </a:xfrm>
          <a:prstGeom prst="line">
            <a:avLst/>
          </a:prstGeom>
          <a:noFill/>
          <a:ln w="9525">
            <a:solidFill>
              <a:schemeClr val="tx1"/>
            </a:solidFill>
            <a:round/>
            <a:headEnd/>
            <a:tailEnd type="triangle" w="med" len="med"/>
          </a:ln>
        </p:spPr>
        <p:txBody>
          <a:bodyPr wrap="none"/>
          <a:lstStyle/>
          <a:p>
            <a:endParaRPr lang="es-ES"/>
          </a:p>
        </p:txBody>
      </p:sp>
      <p:sp>
        <p:nvSpPr>
          <p:cNvPr id="96276" name="Line 22"/>
          <p:cNvSpPr>
            <a:spLocks noChangeShapeType="1"/>
          </p:cNvSpPr>
          <p:nvPr/>
        </p:nvSpPr>
        <p:spPr bwMode="auto">
          <a:xfrm flipV="1">
            <a:off x="6019800" y="914400"/>
            <a:ext cx="533400" cy="1524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s-MX" smtClean="0"/>
              <a:t>Respiración celular</a:t>
            </a:r>
            <a:endParaRPr lang="es-ES" smtClean="0"/>
          </a:p>
        </p:txBody>
      </p:sp>
      <p:sp>
        <p:nvSpPr>
          <p:cNvPr id="97283" name="Rectangle 3"/>
          <p:cNvSpPr>
            <a:spLocks noGrp="1" noChangeArrowheads="1"/>
          </p:cNvSpPr>
          <p:nvPr>
            <p:ph type="body" idx="1"/>
          </p:nvPr>
        </p:nvSpPr>
        <p:spPr/>
        <p:txBody>
          <a:bodyPr/>
          <a:lstStyle/>
          <a:p>
            <a:pPr eaLnBrk="1" hangingPunct="1"/>
            <a:r>
              <a:rPr lang="es-MX" smtClean="0"/>
              <a:t>1era. ETAPA.- Respiración anaerobia (glicólisis)</a:t>
            </a:r>
          </a:p>
          <a:p>
            <a:pPr eaLnBrk="1" hangingPunct="1"/>
            <a:endParaRPr lang="es-MX" smtClean="0"/>
          </a:p>
          <a:p>
            <a:pPr eaLnBrk="1" hangingPunct="1"/>
            <a:endParaRPr lang="es-MX" smtClean="0"/>
          </a:p>
          <a:p>
            <a:pPr eaLnBrk="1" hangingPunct="1"/>
            <a:r>
              <a:rPr lang="es-MX" smtClean="0"/>
              <a:t>2da. ETAPA.- Respiración aerobia</a:t>
            </a:r>
            <a:endParaRPr lang="es-ES"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eaLnBrk="1" hangingPunct="1"/>
            <a:r>
              <a:rPr lang="es-MX" smtClean="0"/>
              <a:t>GLICOLISIS (1era etapa)</a:t>
            </a:r>
            <a:br>
              <a:rPr lang="es-MX" smtClean="0"/>
            </a:br>
            <a:r>
              <a:rPr lang="es-MX" smtClean="0"/>
              <a:t>(Respiración anaerobia)</a:t>
            </a:r>
            <a:endParaRPr lang="es-ES" smtClean="0"/>
          </a:p>
        </p:txBody>
      </p:sp>
      <p:sp>
        <p:nvSpPr>
          <p:cNvPr id="98307" name="Rectangle 3"/>
          <p:cNvSpPr>
            <a:spLocks noGrp="1" noChangeArrowheads="1"/>
          </p:cNvSpPr>
          <p:nvPr>
            <p:ph type="body" idx="1"/>
          </p:nvPr>
        </p:nvSpPr>
        <p:spPr>
          <a:xfrm>
            <a:off x="0" y="2209800"/>
            <a:ext cx="9144000" cy="4114800"/>
          </a:xfrm>
        </p:spPr>
        <p:txBody>
          <a:bodyPr/>
          <a:lstStyle/>
          <a:p>
            <a:pPr eaLnBrk="1" hangingPunct="1"/>
            <a:r>
              <a:rPr lang="es-MX" smtClean="0"/>
              <a:t>La glucosa se desdobla en dos moléculas de 3 carbonos  llamadas gliceraldehídos, éstas pierden dos átomos de hidrógeno y se transforman en dos moléculas de ácidos glicéricos, luego cada uno pierde un H y un OH para formar ácido pirúvico y agua :</a:t>
            </a:r>
          </a:p>
          <a:p>
            <a:pPr eaLnBrk="1" hangingPunct="1"/>
            <a:r>
              <a:rPr lang="es-MX" smtClean="0"/>
              <a:t>C6H12O6                  2CH3COCOH + 4H2O</a:t>
            </a:r>
            <a:endParaRPr lang="es-ES" smtClean="0"/>
          </a:p>
        </p:txBody>
      </p:sp>
      <p:sp>
        <p:nvSpPr>
          <p:cNvPr id="98308" name="Line 4"/>
          <p:cNvSpPr>
            <a:spLocks noChangeShapeType="1"/>
          </p:cNvSpPr>
          <p:nvPr/>
        </p:nvSpPr>
        <p:spPr bwMode="auto">
          <a:xfrm>
            <a:off x="2590800" y="5638800"/>
            <a:ext cx="1143000" cy="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762000" y="0"/>
            <a:ext cx="7772400" cy="990600"/>
          </a:xfrm>
        </p:spPr>
        <p:txBody>
          <a:bodyPr/>
          <a:lstStyle/>
          <a:p>
            <a:pPr algn="ctr" eaLnBrk="1" hangingPunct="1"/>
            <a:r>
              <a:rPr lang="es-MX" sz="2800" smtClean="0"/>
              <a:t>GLICOLISIS</a:t>
            </a:r>
            <a:r>
              <a:rPr lang="es-MX" smtClean="0"/>
              <a:t> </a:t>
            </a:r>
            <a:br>
              <a:rPr lang="es-MX" smtClean="0"/>
            </a:br>
            <a:r>
              <a:rPr lang="es-MX" sz="2800" smtClean="0"/>
              <a:t>(respiración anaerobia)</a:t>
            </a:r>
            <a:endParaRPr lang="es-ES" sz="2800" smtClean="0"/>
          </a:p>
        </p:txBody>
      </p:sp>
      <p:sp>
        <p:nvSpPr>
          <p:cNvPr id="99331" name="Oval 4"/>
          <p:cNvSpPr>
            <a:spLocks noChangeArrowheads="1"/>
          </p:cNvSpPr>
          <p:nvPr/>
        </p:nvSpPr>
        <p:spPr bwMode="auto">
          <a:xfrm>
            <a:off x="2895600" y="1219200"/>
            <a:ext cx="4038600" cy="1143000"/>
          </a:xfrm>
          <a:prstGeom prst="ellipse">
            <a:avLst/>
          </a:prstGeom>
          <a:solidFill>
            <a:schemeClr val="bg2"/>
          </a:solidFill>
          <a:ln w="9525">
            <a:solidFill>
              <a:schemeClr val="tx1"/>
            </a:solidFill>
            <a:round/>
            <a:headEnd/>
            <a:tailEnd/>
          </a:ln>
        </p:spPr>
        <p:txBody>
          <a:bodyPr wrap="none" anchor="ctr"/>
          <a:lstStyle/>
          <a:p>
            <a:pPr algn="ctr"/>
            <a:r>
              <a:rPr kumimoji="0" lang="es-MX"/>
              <a:t>GLUCOSA</a:t>
            </a:r>
          </a:p>
          <a:p>
            <a:pPr algn="ctr"/>
            <a:r>
              <a:rPr kumimoji="0" lang="es-MX"/>
              <a:t>CCCCCC</a:t>
            </a:r>
            <a:endParaRPr kumimoji="0" lang="es-ES"/>
          </a:p>
        </p:txBody>
      </p:sp>
      <p:sp>
        <p:nvSpPr>
          <p:cNvPr id="99332" name="Oval 5"/>
          <p:cNvSpPr>
            <a:spLocks noChangeArrowheads="1"/>
          </p:cNvSpPr>
          <p:nvPr/>
        </p:nvSpPr>
        <p:spPr bwMode="auto">
          <a:xfrm>
            <a:off x="5410200" y="2590800"/>
            <a:ext cx="3733800" cy="1066800"/>
          </a:xfrm>
          <a:prstGeom prst="ellipse">
            <a:avLst/>
          </a:prstGeom>
          <a:solidFill>
            <a:schemeClr val="bg2"/>
          </a:solidFill>
          <a:ln w="9525">
            <a:solidFill>
              <a:schemeClr val="tx1"/>
            </a:solidFill>
            <a:round/>
            <a:headEnd/>
            <a:tailEnd/>
          </a:ln>
        </p:spPr>
        <p:txBody>
          <a:bodyPr wrap="none" anchor="ctr"/>
          <a:lstStyle/>
          <a:p>
            <a:pPr algn="ctr"/>
            <a:r>
              <a:rPr kumimoji="0" lang="es-MX"/>
              <a:t>GLICERALDEHIDO</a:t>
            </a:r>
          </a:p>
          <a:p>
            <a:pPr algn="ctr"/>
            <a:r>
              <a:rPr kumimoji="0" lang="es-MX"/>
              <a:t>CCC</a:t>
            </a:r>
            <a:endParaRPr kumimoji="0" lang="es-ES"/>
          </a:p>
        </p:txBody>
      </p:sp>
      <p:sp>
        <p:nvSpPr>
          <p:cNvPr id="99333" name="Oval 6"/>
          <p:cNvSpPr>
            <a:spLocks noChangeArrowheads="1"/>
          </p:cNvSpPr>
          <p:nvPr/>
        </p:nvSpPr>
        <p:spPr bwMode="auto">
          <a:xfrm>
            <a:off x="381000" y="2514600"/>
            <a:ext cx="4191000" cy="1066800"/>
          </a:xfrm>
          <a:prstGeom prst="ellipse">
            <a:avLst/>
          </a:prstGeom>
          <a:solidFill>
            <a:schemeClr val="bg2"/>
          </a:solidFill>
          <a:ln w="9525">
            <a:solidFill>
              <a:schemeClr val="tx1"/>
            </a:solidFill>
            <a:round/>
            <a:headEnd/>
            <a:tailEnd/>
          </a:ln>
        </p:spPr>
        <p:txBody>
          <a:bodyPr wrap="none" anchor="ctr"/>
          <a:lstStyle/>
          <a:p>
            <a:pPr algn="ctr"/>
            <a:r>
              <a:rPr kumimoji="0" lang="es-MX"/>
              <a:t>GLICERALDEHIDO</a:t>
            </a:r>
          </a:p>
          <a:p>
            <a:pPr algn="ctr"/>
            <a:r>
              <a:rPr kumimoji="0" lang="es-MX"/>
              <a:t>CCC</a:t>
            </a:r>
            <a:endParaRPr kumimoji="0" lang="es-ES"/>
          </a:p>
        </p:txBody>
      </p:sp>
      <p:sp>
        <p:nvSpPr>
          <p:cNvPr id="99334" name="Text Box 7"/>
          <p:cNvSpPr txBox="1">
            <a:spLocks noChangeArrowheads="1"/>
          </p:cNvSpPr>
          <p:nvPr/>
        </p:nvSpPr>
        <p:spPr bwMode="auto">
          <a:xfrm>
            <a:off x="304800" y="3657600"/>
            <a:ext cx="658813" cy="457200"/>
          </a:xfrm>
          <a:prstGeom prst="rect">
            <a:avLst/>
          </a:prstGeom>
          <a:noFill/>
          <a:ln w="9525">
            <a:noFill/>
            <a:miter lim="800000"/>
            <a:headEnd/>
            <a:tailEnd/>
          </a:ln>
        </p:spPr>
        <p:txBody>
          <a:bodyPr wrap="none">
            <a:spAutoFit/>
          </a:bodyPr>
          <a:lstStyle/>
          <a:p>
            <a:r>
              <a:rPr kumimoji="0" lang="es-MX"/>
              <a:t>-2H</a:t>
            </a:r>
            <a:endParaRPr kumimoji="0" lang="es-ES"/>
          </a:p>
        </p:txBody>
      </p:sp>
      <p:sp>
        <p:nvSpPr>
          <p:cNvPr id="99335" name="Text Box 8"/>
          <p:cNvSpPr txBox="1">
            <a:spLocks noChangeArrowheads="1"/>
          </p:cNvSpPr>
          <p:nvPr/>
        </p:nvSpPr>
        <p:spPr bwMode="auto">
          <a:xfrm>
            <a:off x="8382000" y="3733800"/>
            <a:ext cx="762000" cy="457200"/>
          </a:xfrm>
          <a:prstGeom prst="rect">
            <a:avLst/>
          </a:prstGeom>
          <a:noFill/>
          <a:ln w="9525">
            <a:noFill/>
            <a:miter lim="800000"/>
            <a:headEnd/>
            <a:tailEnd/>
          </a:ln>
        </p:spPr>
        <p:txBody>
          <a:bodyPr>
            <a:spAutoFit/>
          </a:bodyPr>
          <a:lstStyle/>
          <a:p>
            <a:pPr>
              <a:spcBef>
                <a:spcPct val="50000"/>
              </a:spcBef>
            </a:pPr>
            <a:r>
              <a:rPr kumimoji="0" lang="es-MX"/>
              <a:t>-2H</a:t>
            </a:r>
            <a:endParaRPr kumimoji="0" lang="es-ES"/>
          </a:p>
        </p:txBody>
      </p:sp>
      <p:sp>
        <p:nvSpPr>
          <p:cNvPr id="99336" name="Oval 9"/>
          <p:cNvSpPr>
            <a:spLocks noChangeArrowheads="1"/>
          </p:cNvSpPr>
          <p:nvPr/>
        </p:nvSpPr>
        <p:spPr bwMode="auto">
          <a:xfrm>
            <a:off x="990600" y="3886200"/>
            <a:ext cx="3429000" cy="838200"/>
          </a:xfrm>
          <a:prstGeom prst="ellipse">
            <a:avLst/>
          </a:prstGeom>
          <a:solidFill>
            <a:schemeClr val="bg2"/>
          </a:solidFill>
          <a:ln w="9525">
            <a:solidFill>
              <a:schemeClr val="tx1"/>
            </a:solidFill>
            <a:round/>
            <a:headEnd/>
            <a:tailEnd/>
          </a:ln>
        </p:spPr>
        <p:txBody>
          <a:bodyPr wrap="none" anchor="ctr"/>
          <a:lstStyle/>
          <a:p>
            <a:pPr algn="ctr"/>
            <a:r>
              <a:rPr kumimoji="0" lang="es-MX"/>
              <a:t>ACIDO GLICERICO</a:t>
            </a:r>
          </a:p>
          <a:p>
            <a:pPr algn="ctr"/>
            <a:r>
              <a:rPr kumimoji="0" lang="es-MX"/>
              <a:t>CCC</a:t>
            </a:r>
            <a:endParaRPr kumimoji="0" lang="es-ES"/>
          </a:p>
        </p:txBody>
      </p:sp>
      <p:sp>
        <p:nvSpPr>
          <p:cNvPr id="99337" name="Oval 10"/>
          <p:cNvSpPr>
            <a:spLocks noChangeArrowheads="1"/>
          </p:cNvSpPr>
          <p:nvPr/>
        </p:nvSpPr>
        <p:spPr bwMode="auto">
          <a:xfrm>
            <a:off x="5410200" y="3810000"/>
            <a:ext cx="2895600" cy="914400"/>
          </a:xfrm>
          <a:prstGeom prst="ellipse">
            <a:avLst/>
          </a:prstGeom>
          <a:solidFill>
            <a:schemeClr val="bg2"/>
          </a:solidFill>
          <a:ln w="9525">
            <a:solidFill>
              <a:schemeClr val="tx1"/>
            </a:solidFill>
            <a:round/>
            <a:headEnd/>
            <a:tailEnd/>
          </a:ln>
        </p:spPr>
        <p:txBody>
          <a:bodyPr wrap="none" anchor="ctr"/>
          <a:lstStyle/>
          <a:p>
            <a:pPr algn="ctr"/>
            <a:r>
              <a:rPr kumimoji="0" lang="es-MX"/>
              <a:t>ACIDO GLICERICO</a:t>
            </a:r>
          </a:p>
          <a:p>
            <a:pPr algn="ctr"/>
            <a:r>
              <a:rPr kumimoji="0" lang="es-MX"/>
              <a:t>CCC</a:t>
            </a:r>
            <a:endParaRPr kumimoji="0" lang="es-ES"/>
          </a:p>
        </p:txBody>
      </p:sp>
      <p:sp>
        <p:nvSpPr>
          <p:cNvPr id="99338" name="Text Box 11"/>
          <p:cNvSpPr txBox="1">
            <a:spLocks noChangeArrowheads="1"/>
          </p:cNvSpPr>
          <p:nvPr/>
        </p:nvSpPr>
        <p:spPr bwMode="auto">
          <a:xfrm>
            <a:off x="457200" y="5410200"/>
            <a:ext cx="1219200" cy="1004888"/>
          </a:xfrm>
          <a:prstGeom prst="rect">
            <a:avLst/>
          </a:prstGeom>
          <a:noFill/>
          <a:ln w="9525">
            <a:noFill/>
            <a:miter lim="800000"/>
            <a:headEnd/>
            <a:tailEnd/>
          </a:ln>
        </p:spPr>
        <p:txBody>
          <a:bodyPr>
            <a:spAutoFit/>
          </a:bodyPr>
          <a:lstStyle/>
          <a:p>
            <a:pPr>
              <a:spcBef>
                <a:spcPct val="50000"/>
              </a:spcBef>
            </a:pPr>
            <a:r>
              <a:rPr kumimoji="0" lang="es-MX"/>
              <a:t>-H</a:t>
            </a:r>
          </a:p>
          <a:p>
            <a:pPr>
              <a:spcBef>
                <a:spcPct val="50000"/>
              </a:spcBef>
            </a:pPr>
            <a:r>
              <a:rPr kumimoji="0" lang="es-MX"/>
              <a:t>OH</a:t>
            </a:r>
            <a:endParaRPr kumimoji="0" lang="es-ES"/>
          </a:p>
        </p:txBody>
      </p:sp>
      <p:sp>
        <p:nvSpPr>
          <p:cNvPr id="99339" name="Text Box 12"/>
          <p:cNvSpPr txBox="1">
            <a:spLocks noChangeArrowheads="1"/>
          </p:cNvSpPr>
          <p:nvPr/>
        </p:nvSpPr>
        <p:spPr bwMode="auto">
          <a:xfrm>
            <a:off x="8382000" y="5105400"/>
            <a:ext cx="762000" cy="1004888"/>
          </a:xfrm>
          <a:prstGeom prst="rect">
            <a:avLst/>
          </a:prstGeom>
          <a:noFill/>
          <a:ln w="9525">
            <a:noFill/>
            <a:miter lim="800000"/>
            <a:headEnd/>
            <a:tailEnd/>
          </a:ln>
        </p:spPr>
        <p:txBody>
          <a:bodyPr>
            <a:spAutoFit/>
          </a:bodyPr>
          <a:lstStyle/>
          <a:p>
            <a:pPr>
              <a:spcBef>
                <a:spcPct val="50000"/>
              </a:spcBef>
            </a:pPr>
            <a:r>
              <a:rPr kumimoji="0" lang="es-MX"/>
              <a:t>-H</a:t>
            </a:r>
          </a:p>
          <a:p>
            <a:pPr>
              <a:spcBef>
                <a:spcPct val="50000"/>
              </a:spcBef>
            </a:pPr>
            <a:r>
              <a:rPr kumimoji="0" lang="es-MX"/>
              <a:t>OH</a:t>
            </a:r>
            <a:endParaRPr kumimoji="0" lang="es-ES"/>
          </a:p>
        </p:txBody>
      </p:sp>
      <p:sp>
        <p:nvSpPr>
          <p:cNvPr id="99340" name="Oval 13"/>
          <p:cNvSpPr>
            <a:spLocks noChangeArrowheads="1"/>
          </p:cNvSpPr>
          <p:nvPr/>
        </p:nvSpPr>
        <p:spPr bwMode="auto">
          <a:xfrm>
            <a:off x="1295400" y="5105400"/>
            <a:ext cx="3352800" cy="1066800"/>
          </a:xfrm>
          <a:prstGeom prst="ellipse">
            <a:avLst/>
          </a:prstGeom>
          <a:solidFill>
            <a:schemeClr val="bg2"/>
          </a:solidFill>
          <a:ln w="9525">
            <a:solidFill>
              <a:schemeClr val="tx1"/>
            </a:solidFill>
            <a:round/>
            <a:headEnd/>
            <a:tailEnd/>
          </a:ln>
        </p:spPr>
        <p:txBody>
          <a:bodyPr wrap="none" anchor="ctr"/>
          <a:lstStyle/>
          <a:p>
            <a:pPr algn="ctr"/>
            <a:r>
              <a:rPr kumimoji="0" lang="es-MX"/>
              <a:t>ACIDO PIRUVICO</a:t>
            </a:r>
          </a:p>
          <a:p>
            <a:pPr algn="ctr"/>
            <a:r>
              <a:rPr kumimoji="0" lang="es-MX"/>
              <a:t>CCC</a:t>
            </a:r>
            <a:endParaRPr kumimoji="0" lang="es-ES"/>
          </a:p>
        </p:txBody>
      </p:sp>
      <p:sp>
        <p:nvSpPr>
          <p:cNvPr id="99341" name="Oval 14"/>
          <p:cNvSpPr>
            <a:spLocks noChangeArrowheads="1"/>
          </p:cNvSpPr>
          <p:nvPr/>
        </p:nvSpPr>
        <p:spPr bwMode="auto">
          <a:xfrm>
            <a:off x="4876800" y="5029200"/>
            <a:ext cx="3429000" cy="1066800"/>
          </a:xfrm>
          <a:prstGeom prst="ellipse">
            <a:avLst/>
          </a:prstGeom>
          <a:solidFill>
            <a:schemeClr val="bg2"/>
          </a:solidFill>
          <a:ln w="9525">
            <a:solidFill>
              <a:schemeClr val="tx1"/>
            </a:solidFill>
            <a:round/>
            <a:headEnd/>
            <a:tailEnd/>
          </a:ln>
        </p:spPr>
        <p:txBody>
          <a:bodyPr wrap="none" anchor="ctr"/>
          <a:lstStyle/>
          <a:p>
            <a:pPr algn="ctr"/>
            <a:r>
              <a:rPr kumimoji="0" lang="es-MX"/>
              <a:t>ACIDO PIRUVICO</a:t>
            </a:r>
          </a:p>
          <a:p>
            <a:pPr algn="ctr"/>
            <a:r>
              <a:rPr kumimoji="0" lang="es-MX"/>
              <a:t>CCC</a:t>
            </a:r>
            <a:endParaRPr kumimoji="0" lang="es-E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body" idx="1"/>
          </p:nvPr>
        </p:nvSpPr>
        <p:spPr>
          <a:xfrm>
            <a:off x="0" y="1295400"/>
            <a:ext cx="9144000" cy="5257800"/>
          </a:xfrm>
        </p:spPr>
        <p:txBody>
          <a:bodyPr/>
          <a:lstStyle/>
          <a:p>
            <a:pPr eaLnBrk="1" hangingPunct="1">
              <a:buFont typeface="Wingdings" pitchFamily="2" charset="2"/>
              <a:buNone/>
            </a:pPr>
            <a:r>
              <a:rPr lang="es-MX" smtClean="0"/>
              <a:t>Esta vía glucolítica, que ha dejado como elemento final al ácido pirúvico, es común para todos los organismos unicelulares y pluricelulares pero en la mayoría continúa su desdoblamiento embarcándose en el sistema de respiración aerobia.</a:t>
            </a:r>
          </a:p>
          <a:p>
            <a:pPr eaLnBrk="1" hangingPunct="1">
              <a:buFont typeface="Wingdings" pitchFamily="2" charset="2"/>
              <a:buNone/>
            </a:pPr>
            <a:r>
              <a:rPr lang="es-MX" smtClean="0"/>
              <a:t>En los anaerobios como en las levaduras llegan a formar alcohol etílico: CH3CH2OH con liberación de energía.</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body" idx="1"/>
          </p:nvPr>
        </p:nvSpPr>
        <p:spPr/>
        <p:txBody>
          <a:bodyPr/>
          <a:lstStyle/>
          <a:p>
            <a:pPr eaLnBrk="1" hangingPunct="1">
              <a:buFont typeface="Wingdings" pitchFamily="2" charset="2"/>
              <a:buNone/>
            </a:pPr>
            <a:r>
              <a:rPr lang="es-MX" smtClean="0"/>
              <a:t>En las células musculares, cuando falta el oxígeno, el ácido pirúvico puede transforarse en ácido láctico C3H6O3 con liberación de energía. Este es el ácido que causa los dolores musculares luego de un ejercicio intenso.</a:t>
            </a:r>
            <a:endParaRPr lang="es-ES"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Grp="1" noChangeArrowheads="1"/>
          </p:cNvSpPr>
          <p:nvPr>
            <p:ph type="title"/>
          </p:nvPr>
        </p:nvSpPr>
        <p:spPr>
          <a:xfrm>
            <a:off x="609600" y="0"/>
            <a:ext cx="7772400" cy="838200"/>
          </a:xfrm>
        </p:spPr>
        <p:txBody>
          <a:bodyPr/>
          <a:lstStyle/>
          <a:p>
            <a:pPr eaLnBrk="1" hangingPunct="1"/>
            <a:r>
              <a:rPr lang="es-MX" smtClean="0"/>
              <a:t>Respiración aerobia</a:t>
            </a:r>
            <a:endParaRPr lang="es-ES" smtClean="0"/>
          </a:p>
        </p:txBody>
      </p:sp>
      <p:sp>
        <p:nvSpPr>
          <p:cNvPr id="102403" name="Oval 5"/>
          <p:cNvSpPr>
            <a:spLocks noChangeArrowheads="1"/>
          </p:cNvSpPr>
          <p:nvPr/>
        </p:nvSpPr>
        <p:spPr bwMode="auto">
          <a:xfrm>
            <a:off x="2895600" y="685800"/>
            <a:ext cx="3048000" cy="685800"/>
          </a:xfrm>
          <a:prstGeom prst="ellipse">
            <a:avLst/>
          </a:prstGeom>
          <a:solidFill>
            <a:schemeClr val="bg2"/>
          </a:solidFill>
          <a:ln w="9525">
            <a:solidFill>
              <a:schemeClr val="tx1"/>
            </a:solidFill>
            <a:round/>
            <a:headEnd/>
            <a:tailEnd/>
          </a:ln>
        </p:spPr>
        <p:txBody>
          <a:bodyPr wrap="none" anchor="ctr"/>
          <a:lstStyle/>
          <a:p>
            <a:pPr algn="ctr"/>
            <a:r>
              <a:rPr kumimoji="0" lang="es-MX"/>
              <a:t>Acido piruvico</a:t>
            </a:r>
            <a:endParaRPr kumimoji="0" lang="es-ES"/>
          </a:p>
        </p:txBody>
      </p:sp>
      <p:sp>
        <p:nvSpPr>
          <p:cNvPr id="102404" name="Rectangle 6"/>
          <p:cNvSpPr>
            <a:spLocks noChangeArrowheads="1"/>
          </p:cNvSpPr>
          <p:nvPr/>
        </p:nvSpPr>
        <p:spPr bwMode="auto">
          <a:xfrm>
            <a:off x="1371600" y="1752600"/>
            <a:ext cx="6400800" cy="457200"/>
          </a:xfrm>
          <a:prstGeom prst="rect">
            <a:avLst/>
          </a:prstGeom>
          <a:solidFill>
            <a:schemeClr val="bg2"/>
          </a:solidFill>
          <a:ln w="9525">
            <a:solidFill>
              <a:schemeClr val="tx1"/>
            </a:solidFill>
            <a:miter lim="800000"/>
            <a:headEnd/>
            <a:tailEnd/>
          </a:ln>
        </p:spPr>
        <p:txBody>
          <a:bodyPr wrap="none" anchor="ctr"/>
          <a:lstStyle/>
          <a:p>
            <a:pPr algn="ctr"/>
            <a:r>
              <a:rPr kumimoji="0" lang="es-MX"/>
              <a:t>Acetil coenzima A</a:t>
            </a:r>
            <a:endParaRPr kumimoji="0" lang="es-ES"/>
          </a:p>
        </p:txBody>
      </p:sp>
      <p:sp>
        <p:nvSpPr>
          <p:cNvPr id="102405" name="Line 7"/>
          <p:cNvSpPr>
            <a:spLocks noChangeShapeType="1"/>
          </p:cNvSpPr>
          <p:nvPr/>
        </p:nvSpPr>
        <p:spPr bwMode="auto">
          <a:xfrm>
            <a:off x="4343400" y="2286000"/>
            <a:ext cx="0" cy="304800"/>
          </a:xfrm>
          <a:prstGeom prst="line">
            <a:avLst/>
          </a:prstGeom>
          <a:noFill/>
          <a:ln w="9525">
            <a:solidFill>
              <a:schemeClr val="tx1"/>
            </a:solidFill>
            <a:round/>
            <a:headEnd/>
            <a:tailEnd type="triangle" w="med" len="med"/>
          </a:ln>
        </p:spPr>
        <p:txBody>
          <a:bodyPr wrap="none"/>
          <a:lstStyle/>
          <a:p>
            <a:endParaRPr lang="es-ES"/>
          </a:p>
        </p:txBody>
      </p:sp>
      <p:sp>
        <p:nvSpPr>
          <p:cNvPr id="102406" name="Line 8"/>
          <p:cNvSpPr>
            <a:spLocks noChangeShapeType="1"/>
          </p:cNvSpPr>
          <p:nvPr/>
        </p:nvSpPr>
        <p:spPr bwMode="auto">
          <a:xfrm>
            <a:off x="2514600" y="2438400"/>
            <a:ext cx="0" cy="533400"/>
          </a:xfrm>
          <a:prstGeom prst="line">
            <a:avLst/>
          </a:prstGeom>
          <a:noFill/>
          <a:ln w="9525">
            <a:solidFill>
              <a:schemeClr val="tx1"/>
            </a:solidFill>
            <a:round/>
            <a:headEnd/>
            <a:tailEnd type="triangle" w="med" len="med"/>
          </a:ln>
        </p:spPr>
        <p:txBody>
          <a:bodyPr wrap="none"/>
          <a:lstStyle/>
          <a:p>
            <a:endParaRPr lang="es-ES"/>
          </a:p>
        </p:txBody>
      </p:sp>
      <p:sp>
        <p:nvSpPr>
          <p:cNvPr id="102407" name="Line 9"/>
          <p:cNvSpPr>
            <a:spLocks noChangeShapeType="1"/>
          </p:cNvSpPr>
          <p:nvPr/>
        </p:nvSpPr>
        <p:spPr bwMode="auto">
          <a:xfrm>
            <a:off x="7391400" y="2514600"/>
            <a:ext cx="0" cy="457200"/>
          </a:xfrm>
          <a:prstGeom prst="line">
            <a:avLst/>
          </a:prstGeom>
          <a:noFill/>
          <a:ln w="9525">
            <a:solidFill>
              <a:schemeClr val="tx1"/>
            </a:solidFill>
            <a:round/>
            <a:headEnd/>
            <a:tailEnd type="triangle" w="med" len="med"/>
          </a:ln>
        </p:spPr>
        <p:txBody>
          <a:bodyPr wrap="none"/>
          <a:lstStyle/>
          <a:p>
            <a:endParaRPr lang="es-ES"/>
          </a:p>
        </p:txBody>
      </p:sp>
      <p:sp>
        <p:nvSpPr>
          <p:cNvPr id="102408" name="Rectangle 12"/>
          <p:cNvSpPr>
            <a:spLocks noChangeArrowheads="1"/>
          </p:cNvSpPr>
          <p:nvPr/>
        </p:nvSpPr>
        <p:spPr bwMode="auto">
          <a:xfrm>
            <a:off x="2971800" y="2667000"/>
            <a:ext cx="2819400" cy="533400"/>
          </a:xfrm>
          <a:prstGeom prst="rect">
            <a:avLst/>
          </a:prstGeom>
          <a:solidFill>
            <a:schemeClr val="bg2"/>
          </a:solidFill>
          <a:ln w="9525">
            <a:solidFill>
              <a:schemeClr val="tx1"/>
            </a:solidFill>
            <a:miter lim="800000"/>
            <a:headEnd/>
            <a:tailEnd/>
          </a:ln>
        </p:spPr>
        <p:txBody>
          <a:bodyPr wrap="none" anchor="ctr"/>
          <a:lstStyle/>
          <a:p>
            <a:pPr algn="ctr"/>
            <a:r>
              <a:rPr kumimoji="0" lang="es-MX"/>
              <a:t>Acido cítrico</a:t>
            </a:r>
            <a:endParaRPr kumimoji="0" lang="es-ES"/>
          </a:p>
        </p:txBody>
      </p:sp>
      <p:sp>
        <p:nvSpPr>
          <p:cNvPr id="102409" name="Text Box 14"/>
          <p:cNvSpPr txBox="1">
            <a:spLocks noChangeArrowheads="1"/>
          </p:cNvSpPr>
          <p:nvPr/>
        </p:nvSpPr>
        <p:spPr bwMode="auto">
          <a:xfrm>
            <a:off x="7010400" y="2971800"/>
            <a:ext cx="1295400" cy="457200"/>
          </a:xfrm>
          <a:prstGeom prst="rect">
            <a:avLst/>
          </a:prstGeom>
          <a:noFill/>
          <a:ln w="9525">
            <a:noFill/>
            <a:miter lim="800000"/>
            <a:headEnd/>
            <a:tailEnd/>
          </a:ln>
        </p:spPr>
        <p:txBody>
          <a:bodyPr>
            <a:spAutoFit/>
          </a:bodyPr>
          <a:lstStyle/>
          <a:p>
            <a:pPr>
              <a:spcBef>
                <a:spcPct val="50000"/>
              </a:spcBef>
            </a:pPr>
            <a:r>
              <a:rPr kumimoji="0" lang="es-MX"/>
              <a:t>DPNH</a:t>
            </a:r>
            <a:endParaRPr kumimoji="0" lang="es-ES"/>
          </a:p>
        </p:txBody>
      </p:sp>
      <p:sp>
        <p:nvSpPr>
          <p:cNvPr id="102410" name="Text Box 15"/>
          <p:cNvSpPr txBox="1">
            <a:spLocks noChangeArrowheads="1"/>
          </p:cNvSpPr>
          <p:nvPr/>
        </p:nvSpPr>
        <p:spPr bwMode="auto">
          <a:xfrm>
            <a:off x="1981200" y="3048000"/>
            <a:ext cx="1143000" cy="457200"/>
          </a:xfrm>
          <a:prstGeom prst="rect">
            <a:avLst/>
          </a:prstGeom>
          <a:noFill/>
          <a:ln w="9525">
            <a:noFill/>
            <a:miter lim="800000"/>
            <a:headEnd/>
            <a:tailEnd/>
          </a:ln>
        </p:spPr>
        <p:txBody>
          <a:bodyPr>
            <a:spAutoFit/>
          </a:bodyPr>
          <a:lstStyle/>
          <a:p>
            <a:pPr>
              <a:spcBef>
                <a:spcPct val="50000"/>
              </a:spcBef>
            </a:pPr>
            <a:r>
              <a:rPr kumimoji="0" lang="es-MX"/>
              <a:t>CO2</a:t>
            </a:r>
            <a:endParaRPr kumimoji="0" lang="es-ES"/>
          </a:p>
        </p:txBody>
      </p:sp>
      <p:sp>
        <p:nvSpPr>
          <p:cNvPr id="102411" name="Oval 16"/>
          <p:cNvSpPr>
            <a:spLocks noChangeArrowheads="1"/>
          </p:cNvSpPr>
          <p:nvPr/>
        </p:nvSpPr>
        <p:spPr bwMode="auto">
          <a:xfrm>
            <a:off x="609600" y="3810000"/>
            <a:ext cx="2209800" cy="685800"/>
          </a:xfrm>
          <a:prstGeom prst="ellipse">
            <a:avLst/>
          </a:prstGeom>
          <a:solidFill>
            <a:schemeClr val="bg2"/>
          </a:solidFill>
          <a:ln w="9525">
            <a:solidFill>
              <a:schemeClr val="tx1"/>
            </a:solidFill>
            <a:round/>
            <a:headEnd/>
            <a:tailEnd/>
          </a:ln>
        </p:spPr>
        <p:txBody>
          <a:bodyPr wrap="none" anchor="ctr"/>
          <a:lstStyle/>
          <a:p>
            <a:pPr algn="ctr"/>
            <a:r>
              <a:rPr kumimoji="0" lang="es-MX"/>
              <a:t>Ac.oxalacético</a:t>
            </a:r>
            <a:endParaRPr kumimoji="0" lang="es-ES"/>
          </a:p>
        </p:txBody>
      </p:sp>
      <p:sp>
        <p:nvSpPr>
          <p:cNvPr id="102412" name="Line 17"/>
          <p:cNvSpPr>
            <a:spLocks noChangeShapeType="1"/>
          </p:cNvSpPr>
          <p:nvPr/>
        </p:nvSpPr>
        <p:spPr bwMode="auto">
          <a:xfrm>
            <a:off x="4343400" y="1371600"/>
            <a:ext cx="0" cy="304800"/>
          </a:xfrm>
          <a:prstGeom prst="line">
            <a:avLst/>
          </a:prstGeom>
          <a:noFill/>
          <a:ln w="9525">
            <a:solidFill>
              <a:schemeClr val="tx1"/>
            </a:solidFill>
            <a:round/>
            <a:headEnd/>
            <a:tailEnd type="triangle" w="med" len="med"/>
          </a:ln>
        </p:spPr>
        <p:txBody>
          <a:bodyPr wrap="none"/>
          <a:lstStyle/>
          <a:p>
            <a:endParaRPr lang="es-ES"/>
          </a:p>
        </p:txBody>
      </p:sp>
      <p:sp>
        <p:nvSpPr>
          <p:cNvPr id="102413" name="Oval 18"/>
          <p:cNvSpPr>
            <a:spLocks noChangeArrowheads="1"/>
          </p:cNvSpPr>
          <p:nvPr/>
        </p:nvSpPr>
        <p:spPr bwMode="auto">
          <a:xfrm>
            <a:off x="533400" y="4876800"/>
            <a:ext cx="2209800" cy="609600"/>
          </a:xfrm>
          <a:prstGeom prst="ellipse">
            <a:avLst/>
          </a:prstGeom>
          <a:solidFill>
            <a:schemeClr val="bg2"/>
          </a:solidFill>
          <a:ln w="9525">
            <a:solidFill>
              <a:schemeClr val="tx1"/>
            </a:solidFill>
            <a:round/>
            <a:headEnd/>
            <a:tailEnd/>
          </a:ln>
        </p:spPr>
        <p:txBody>
          <a:bodyPr wrap="none" anchor="ctr"/>
          <a:lstStyle/>
          <a:p>
            <a:pPr algn="ctr"/>
            <a:r>
              <a:rPr kumimoji="0" lang="es-MX"/>
              <a:t>Ac. málico</a:t>
            </a:r>
            <a:endParaRPr kumimoji="0" lang="es-ES"/>
          </a:p>
        </p:txBody>
      </p:sp>
      <p:sp>
        <p:nvSpPr>
          <p:cNvPr id="102414" name="Oval 19"/>
          <p:cNvSpPr>
            <a:spLocks noChangeArrowheads="1"/>
          </p:cNvSpPr>
          <p:nvPr/>
        </p:nvSpPr>
        <p:spPr bwMode="auto">
          <a:xfrm>
            <a:off x="762000" y="5715000"/>
            <a:ext cx="1828800" cy="457200"/>
          </a:xfrm>
          <a:prstGeom prst="ellipse">
            <a:avLst/>
          </a:prstGeom>
          <a:solidFill>
            <a:schemeClr val="bg2"/>
          </a:solidFill>
          <a:ln w="9525">
            <a:solidFill>
              <a:schemeClr val="tx1"/>
            </a:solidFill>
            <a:round/>
            <a:headEnd/>
            <a:tailEnd/>
          </a:ln>
        </p:spPr>
        <p:txBody>
          <a:bodyPr wrap="none" anchor="ctr"/>
          <a:lstStyle/>
          <a:p>
            <a:pPr algn="ctr"/>
            <a:r>
              <a:rPr kumimoji="0" lang="es-MX"/>
              <a:t>Ac.fumárico</a:t>
            </a:r>
            <a:endParaRPr kumimoji="0" lang="es-ES"/>
          </a:p>
        </p:txBody>
      </p:sp>
      <p:sp>
        <p:nvSpPr>
          <p:cNvPr id="102415" name="Oval 20"/>
          <p:cNvSpPr>
            <a:spLocks noChangeArrowheads="1"/>
          </p:cNvSpPr>
          <p:nvPr/>
        </p:nvSpPr>
        <p:spPr bwMode="auto">
          <a:xfrm>
            <a:off x="2286000" y="6248400"/>
            <a:ext cx="1676400" cy="609600"/>
          </a:xfrm>
          <a:prstGeom prst="ellipse">
            <a:avLst/>
          </a:prstGeom>
          <a:solidFill>
            <a:schemeClr val="bg2"/>
          </a:solidFill>
          <a:ln w="9525">
            <a:solidFill>
              <a:schemeClr val="tx1"/>
            </a:solidFill>
            <a:round/>
            <a:headEnd/>
            <a:tailEnd/>
          </a:ln>
        </p:spPr>
        <p:txBody>
          <a:bodyPr wrap="none" anchor="ctr"/>
          <a:lstStyle/>
          <a:p>
            <a:pPr algn="ctr"/>
            <a:r>
              <a:rPr kumimoji="0" lang="es-MX"/>
              <a:t>Ac.succínico</a:t>
            </a:r>
            <a:endParaRPr kumimoji="0" lang="es-ES"/>
          </a:p>
        </p:txBody>
      </p:sp>
      <p:sp>
        <p:nvSpPr>
          <p:cNvPr id="102416" name="Oval 22"/>
          <p:cNvSpPr>
            <a:spLocks noChangeArrowheads="1"/>
          </p:cNvSpPr>
          <p:nvPr/>
        </p:nvSpPr>
        <p:spPr bwMode="auto">
          <a:xfrm>
            <a:off x="6400800" y="3657600"/>
            <a:ext cx="1905000" cy="457200"/>
          </a:xfrm>
          <a:prstGeom prst="ellipse">
            <a:avLst/>
          </a:prstGeom>
          <a:solidFill>
            <a:schemeClr val="bg2"/>
          </a:solidFill>
          <a:ln w="9525">
            <a:solidFill>
              <a:schemeClr val="tx1"/>
            </a:solidFill>
            <a:round/>
            <a:headEnd/>
            <a:tailEnd/>
          </a:ln>
        </p:spPr>
        <p:txBody>
          <a:bodyPr wrap="none" anchor="ctr"/>
          <a:lstStyle/>
          <a:p>
            <a:pPr algn="ctr"/>
            <a:r>
              <a:rPr kumimoji="0" lang="es-MX"/>
              <a:t>Ac.isocítrico</a:t>
            </a:r>
            <a:endParaRPr kumimoji="0" lang="es-ES"/>
          </a:p>
        </p:txBody>
      </p:sp>
      <p:sp>
        <p:nvSpPr>
          <p:cNvPr id="102417" name="Oval 23"/>
          <p:cNvSpPr>
            <a:spLocks noChangeArrowheads="1"/>
          </p:cNvSpPr>
          <p:nvPr/>
        </p:nvSpPr>
        <p:spPr bwMode="auto">
          <a:xfrm>
            <a:off x="6477000" y="4876800"/>
            <a:ext cx="2438400" cy="533400"/>
          </a:xfrm>
          <a:prstGeom prst="ellipse">
            <a:avLst/>
          </a:prstGeom>
          <a:solidFill>
            <a:schemeClr val="bg2"/>
          </a:solidFill>
          <a:ln w="9525">
            <a:solidFill>
              <a:schemeClr val="tx1"/>
            </a:solidFill>
            <a:round/>
            <a:headEnd/>
            <a:tailEnd/>
          </a:ln>
        </p:spPr>
        <p:txBody>
          <a:bodyPr wrap="none" anchor="ctr"/>
          <a:lstStyle/>
          <a:p>
            <a:pPr algn="ctr"/>
            <a:r>
              <a:rPr kumimoji="0" lang="es-MX"/>
              <a:t>Ac.oxalo-succínico</a:t>
            </a:r>
            <a:endParaRPr kumimoji="0" lang="es-ES"/>
          </a:p>
        </p:txBody>
      </p:sp>
      <p:sp>
        <p:nvSpPr>
          <p:cNvPr id="102418" name="Oval 24"/>
          <p:cNvSpPr>
            <a:spLocks noChangeArrowheads="1"/>
          </p:cNvSpPr>
          <p:nvPr/>
        </p:nvSpPr>
        <p:spPr bwMode="auto">
          <a:xfrm>
            <a:off x="4724400" y="6324600"/>
            <a:ext cx="2895600" cy="533400"/>
          </a:xfrm>
          <a:prstGeom prst="ellipse">
            <a:avLst/>
          </a:prstGeom>
          <a:solidFill>
            <a:schemeClr val="bg2"/>
          </a:solidFill>
          <a:ln w="9525">
            <a:solidFill>
              <a:schemeClr val="tx1"/>
            </a:solidFill>
            <a:round/>
            <a:headEnd/>
            <a:tailEnd/>
          </a:ln>
        </p:spPr>
        <p:txBody>
          <a:bodyPr wrap="none" anchor="ctr"/>
          <a:lstStyle/>
          <a:p>
            <a:pPr algn="ctr"/>
            <a:r>
              <a:rPr kumimoji="0" lang="es-MX"/>
              <a:t>Ac.alfa-cetoglutárico</a:t>
            </a:r>
            <a:endParaRPr kumimoji="0" lang="es-ES"/>
          </a:p>
        </p:txBody>
      </p:sp>
      <p:sp>
        <p:nvSpPr>
          <p:cNvPr id="102419" name="Line 25"/>
          <p:cNvSpPr>
            <a:spLocks noChangeShapeType="1"/>
          </p:cNvSpPr>
          <p:nvPr/>
        </p:nvSpPr>
        <p:spPr bwMode="auto">
          <a:xfrm flipH="1">
            <a:off x="7315200" y="5410200"/>
            <a:ext cx="381000" cy="838200"/>
          </a:xfrm>
          <a:prstGeom prst="line">
            <a:avLst/>
          </a:prstGeom>
          <a:noFill/>
          <a:ln w="9525">
            <a:solidFill>
              <a:schemeClr val="tx1"/>
            </a:solidFill>
            <a:round/>
            <a:headEnd/>
            <a:tailEnd type="triangle" w="med" len="med"/>
          </a:ln>
        </p:spPr>
        <p:txBody>
          <a:bodyPr wrap="none"/>
          <a:lstStyle/>
          <a:p>
            <a:endParaRPr lang="es-ES"/>
          </a:p>
        </p:txBody>
      </p:sp>
      <p:sp>
        <p:nvSpPr>
          <p:cNvPr id="102420" name="Line 26"/>
          <p:cNvSpPr>
            <a:spLocks noChangeShapeType="1"/>
          </p:cNvSpPr>
          <p:nvPr/>
        </p:nvSpPr>
        <p:spPr bwMode="auto">
          <a:xfrm flipH="1">
            <a:off x="4191000" y="6629400"/>
            <a:ext cx="457200" cy="0"/>
          </a:xfrm>
          <a:prstGeom prst="line">
            <a:avLst/>
          </a:prstGeom>
          <a:noFill/>
          <a:ln w="9525">
            <a:solidFill>
              <a:schemeClr val="tx1"/>
            </a:solidFill>
            <a:round/>
            <a:headEnd/>
            <a:tailEnd type="triangle" w="med" len="med"/>
          </a:ln>
        </p:spPr>
        <p:txBody>
          <a:bodyPr wrap="none"/>
          <a:lstStyle/>
          <a:p>
            <a:endParaRPr lang="es-ES"/>
          </a:p>
        </p:txBody>
      </p:sp>
      <p:sp>
        <p:nvSpPr>
          <p:cNvPr id="102421" name="Line 27"/>
          <p:cNvSpPr>
            <a:spLocks noChangeShapeType="1"/>
          </p:cNvSpPr>
          <p:nvPr/>
        </p:nvSpPr>
        <p:spPr bwMode="auto">
          <a:xfrm flipH="1" flipV="1">
            <a:off x="1447800" y="6324600"/>
            <a:ext cx="762000" cy="152400"/>
          </a:xfrm>
          <a:prstGeom prst="line">
            <a:avLst/>
          </a:prstGeom>
          <a:noFill/>
          <a:ln w="9525">
            <a:solidFill>
              <a:schemeClr val="tx1"/>
            </a:solidFill>
            <a:round/>
            <a:headEnd/>
            <a:tailEnd type="triangle" w="med" len="med"/>
          </a:ln>
        </p:spPr>
        <p:txBody>
          <a:bodyPr wrap="none"/>
          <a:lstStyle/>
          <a:p>
            <a:endParaRPr lang="es-ES"/>
          </a:p>
        </p:txBody>
      </p:sp>
      <p:sp>
        <p:nvSpPr>
          <p:cNvPr id="102422" name="Line 28"/>
          <p:cNvSpPr>
            <a:spLocks noChangeShapeType="1"/>
          </p:cNvSpPr>
          <p:nvPr/>
        </p:nvSpPr>
        <p:spPr bwMode="auto">
          <a:xfrm flipH="1" flipV="1">
            <a:off x="1600200" y="5410200"/>
            <a:ext cx="0" cy="228600"/>
          </a:xfrm>
          <a:prstGeom prst="line">
            <a:avLst/>
          </a:prstGeom>
          <a:noFill/>
          <a:ln w="9525">
            <a:solidFill>
              <a:schemeClr val="tx1"/>
            </a:solidFill>
            <a:round/>
            <a:headEnd/>
            <a:tailEnd type="triangle" w="med" len="med"/>
          </a:ln>
        </p:spPr>
        <p:txBody>
          <a:bodyPr wrap="none"/>
          <a:lstStyle/>
          <a:p>
            <a:endParaRPr lang="es-ES"/>
          </a:p>
        </p:txBody>
      </p:sp>
      <p:sp>
        <p:nvSpPr>
          <p:cNvPr id="102423" name="Line 29"/>
          <p:cNvSpPr>
            <a:spLocks noChangeShapeType="1"/>
          </p:cNvSpPr>
          <p:nvPr/>
        </p:nvSpPr>
        <p:spPr bwMode="auto">
          <a:xfrm flipV="1">
            <a:off x="1600200" y="4495800"/>
            <a:ext cx="0" cy="304800"/>
          </a:xfrm>
          <a:prstGeom prst="line">
            <a:avLst/>
          </a:prstGeom>
          <a:noFill/>
          <a:ln w="9525">
            <a:solidFill>
              <a:schemeClr val="tx1"/>
            </a:solidFill>
            <a:round/>
            <a:headEnd/>
            <a:tailEnd type="triangle" w="med" len="med"/>
          </a:ln>
        </p:spPr>
        <p:txBody>
          <a:bodyPr wrap="none"/>
          <a:lstStyle/>
          <a:p>
            <a:endParaRPr lang="es-ES"/>
          </a:p>
        </p:txBody>
      </p:sp>
      <p:sp>
        <p:nvSpPr>
          <p:cNvPr id="102424" name="Line 30"/>
          <p:cNvSpPr>
            <a:spLocks noChangeShapeType="1"/>
          </p:cNvSpPr>
          <p:nvPr/>
        </p:nvSpPr>
        <p:spPr bwMode="auto">
          <a:xfrm flipV="1">
            <a:off x="1905000" y="3505200"/>
            <a:ext cx="1371600" cy="228600"/>
          </a:xfrm>
          <a:prstGeom prst="line">
            <a:avLst/>
          </a:prstGeom>
          <a:noFill/>
          <a:ln w="9525">
            <a:solidFill>
              <a:schemeClr val="tx1"/>
            </a:solidFill>
            <a:round/>
            <a:headEnd/>
            <a:tailEnd type="triangle" w="med" len="med"/>
          </a:ln>
        </p:spPr>
        <p:txBody>
          <a:bodyPr wrap="none"/>
          <a:lstStyle/>
          <a:p>
            <a:endParaRPr lang="es-ES"/>
          </a:p>
        </p:txBody>
      </p:sp>
      <p:sp>
        <p:nvSpPr>
          <p:cNvPr id="102425" name="Line 31"/>
          <p:cNvSpPr>
            <a:spLocks noChangeShapeType="1"/>
          </p:cNvSpPr>
          <p:nvPr/>
        </p:nvSpPr>
        <p:spPr bwMode="auto">
          <a:xfrm>
            <a:off x="5715000" y="3352800"/>
            <a:ext cx="838200" cy="304800"/>
          </a:xfrm>
          <a:prstGeom prst="line">
            <a:avLst/>
          </a:prstGeom>
          <a:noFill/>
          <a:ln w="9525">
            <a:solidFill>
              <a:schemeClr val="tx1"/>
            </a:solidFill>
            <a:round/>
            <a:headEnd/>
            <a:tailEnd type="triangle" w="med" len="med"/>
          </a:ln>
        </p:spPr>
        <p:txBody>
          <a:bodyPr wrap="none"/>
          <a:lstStyle/>
          <a:p>
            <a:endParaRPr lang="es-ES"/>
          </a:p>
        </p:txBody>
      </p:sp>
      <p:sp>
        <p:nvSpPr>
          <p:cNvPr id="102426" name="Line 33"/>
          <p:cNvSpPr>
            <a:spLocks noChangeShapeType="1"/>
          </p:cNvSpPr>
          <p:nvPr/>
        </p:nvSpPr>
        <p:spPr bwMode="auto">
          <a:xfrm>
            <a:off x="7467600" y="4114800"/>
            <a:ext cx="0" cy="381000"/>
          </a:xfrm>
          <a:prstGeom prst="line">
            <a:avLst/>
          </a:prstGeom>
          <a:noFill/>
          <a:ln w="9525">
            <a:solidFill>
              <a:schemeClr val="tx1"/>
            </a:solidFill>
            <a:round/>
            <a:headEnd/>
            <a:tailEnd type="triangle" w="med" len="med"/>
          </a:ln>
        </p:spPr>
        <p:txBody>
          <a:bodyPr wrap="none"/>
          <a:lstStyle/>
          <a:p>
            <a:endParaRPr lang="es-ES"/>
          </a:p>
        </p:txBody>
      </p:sp>
      <p:sp>
        <p:nvSpPr>
          <p:cNvPr id="102427" name="Line 34"/>
          <p:cNvSpPr>
            <a:spLocks noChangeShapeType="1"/>
          </p:cNvSpPr>
          <p:nvPr/>
        </p:nvSpPr>
        <p:spPr bwMode="auto">
          <a:xfrm flipV="1">
            <a:off x="7620000" y="6629400"/>
            <a:ext cx="533400" cy="0"/>
          </a:xfrm>
          <a:prstGeom prst="line">
            <a:avLst/>
          </a:prstGeom>
          <a:noFill/>
          <a:ln w="9525">
            <a:solidFill>
              <a:schemeClr val="tx1"/>
            </a:solidFill>
            <a:round/>
            <a:headEnd/>
            <a:tailEnd type="triangle" w="med" len="med"/>
          </a:ln>
        </p:spPr>
        <p:txBody>
          <a:bodyPr wrap="none"/>
          <a:lstStyle/>
          <a:p>
            <a:endParaRPr lang="es-ES"/>
          </a:p>
        </p:txBody>
      </p:sp>
      <p:sp>
        <p:nvSpPr>
          <p:cNvPr id="102428" name="Text Box 35"/>
          <p:cNvSpPr txBox="1">
            <a:spLocks noChangeArrowheads="1"/>
          </p:cNvSpPr>
          <p:nvPr/>
        </p:nvSpPr>
        <p:spPr bwMode="auto">
          <a:xfrm>
            <a:off x="8229600" y="6400800"/>
            <a:ext cx="1143000" cy="457200"/>
          </a:xfrm>
          <a:prstGeom prst="rect">
            <a:avLst/>
          </a:prstGeom>
          <a:noFill/>
          <a:ln w="9525">
            <a:noFill/>
            <a:miter lim="800000"/>
            <a:headEnd/>
            <a:tailEnd/>
          </a:ln>
        </p:spPr>
        <p:txBody>
          <a:bodyPr>
            <a:spAutoFit/>
          </a:bodyPr>
          <a:lstStyle/>
          <a:p>
            <a:pPr>
              <a:spcBef>
                <a:spcPct val="50000"/>
              </a:spcBef>
            </a:pPr>
            <a:r>
              <a:rPr kumimoji="0" lang="es-MX"/>
              <a:t>DPNH</a:t>
            </a:r>
            <a:endParaRPr kumimoji="0" lang="es-ES"/>
          </a:p>
        </p:txBody>
      </p:sp>
      <p:sp>
        <p:nvSpPr>
          <p:cNvPr id="102429" name="Line 36"/>
          <p:cNvSpPr>
            <a:spLocks noChangeShapeType="1"/>
          </p:cNvSpPr>
          <p:nvPr/>
        </p:nvSpPr>
        <p:spPr bwMode="auto">
          <a:xfrm flipH="1" flipV="1">
            <a:off x="5867400" y="6019800"/>
            <a:ext cx="152400" cy="228600"/>
          </a:xfrm>
          <a:prstGeom prst="line">
            <a:avLst/>
          </a:prstGeom>
          <a:noFill/>
          <a:ln w="9525">
            <a:solidFill>
              <a:schemeClr val="tx1"/>
            </a:solidFill>
            <a:round/>
            <a:headEnd/>
            <a:tailEnd type="triangle" w="med" len="med"/>
          </a:ln>
        </p:spPr>
        <p:txBody>
          <a:bodyPr wrap="none"/>
          <a:lstStyle/>
          <a:p>
            <a:endParaRPr lang="es-ES"/>
          </a:p>
        </p:txBody>
      </p:sp>
      <p:sp>
        <p:nvSpPr>
          <p:cNvPr id="102430" name="Text Box 37"/>
          <p:cNvSpPr txBox="1">
            <a:spLocks noChangeArrowheads="1"/>
          </p:cNvSpPr>
          <p:nvPr/>
        </p:nvSpPr>
        <p:spPr bwMode="auto">
          <a:xfrm>
            <a:off x="5410200" y="5562600"/>
            <a:ext cx="762000" cy="457200"/>
          </a:xfrm>
          <a:prstGeom prst="rect">
            <a:avLst/>
          </a:prstGeom>
          <a:noFill/>
          <a:ln w="9525">
            <a:noFill/>
            <a:miter lim="800000"/>
            <a:headEnd/>
            <a:tailEnd/>
          </a:ln>
        </p:spPr>
        <p:txBody>
          <a:bodyPr>
            <a:spAutoFit/>
          </a:bodyPr>
          <a:lstStyle/>
          <a:p>
            <a:pPr>
              <a:spcBef>
                <a:spcPct val="50000"/>
              </a:spcBef>
            </a:pPr>
            <a:r>
              <a:rPr kumimoji="0" lang="es-MX"/>
              <a:t>ATP</a:t>
            </a:r>
            <a:endParaRPr kumimoji="0" lang="es-ES"/>
          </a:p>
        </p:txBody>
      </p:sp>
      <p:sp>
        <p:nvSpPr>
          <p:cNvPr id="102431" name="Text Box 38"/>
          <p:cNvSpPr txBox="1">
            <a:spLocks noChangeArrowheads="1"/>
          </p:cNvSpPr>
          <p:nvPr/>
        </p:nvSpPr>
        <p:spPr bwMode="auto">
          <a:xfrm>
            <a:off x="5334000" y="4800600"/>
            <a:ext cx="838200" cy="457200"/>
          </a:xfrm>
          <a:prstGeom prst="rect">
            <a:avLst/>
          </a:prstGeom>
          <a:noFill/>
          <a:ln w="9525">
            <a:noFill/>
            <a:miter lim="800000"/>
            <a:headEnd/>
            <a:tailEnd/>
          </a:ln>
        </p:spPr>
        <p:txBody>
          <a:bodyPr>
            <a:spAutoFit/>
          </a:bodyPr>
          <a:lstStyle/>
          <a:p>
            <a:pPr>
              <a:spcBef>
                <a:spcPct val="50000"/>
              </a:spcBef>
            </a:pPr>
            <a:r>
              <a:rPr kumimoji="0" lang="es-MX"/>
              <a:t>CO2</a:t>
            </a:r>
            <a:endParaRPr kumimoji="0" lang="es-ES"/>
          </a:p>
        </p:txBody>
      </p:sp>
      <p:sp>
        <p:nvSpPr>
          <p:cNvPr id="102432" name="Line 39"/>
          <p:cNvSpPr>
            <a:spLocks noChangeShapeType="1"/>
          </p:cNvSpPr>
          <p:nvPr/>
        </p:nvSpPr>
        <p:spPr bwMode="auto">
          <a:xfrm flipH="1" flipV="1">
            <a:off x="6019800" y="5334000"/>
            <a:ext cx="381000" cy="990600"/>
          </a:xfrm>
          <a:prstGeom prst="line">
            <a:avLst/>
          </a:prstGeom>
          <a:noFill/>
          <a:ln w="9525">
            <a:solidFill>
              <a:schemeClr val="tx1"/>
            </a:solidFill>
            <a:round/>
            <a:headEnd/>
            <a:tailEnd type="triangle" w="med" len="med"/>
          </a:ln>
        </p:spPr>
        <p:txBody>
          <a:bodyPr wrap="none"/>
          <a:lstStyle/>
          <a:p>
            <a:endParaRPr lang="es-ES"/>
          </a:p>
        </p:txBody>
      </p:sp>
      <p:sp>
        <p:nvSpPr>
          <p:cNvPr id="102433" name="Line 40"/>
          <p:cNvSpPr>
            <a:spLocks noChangeShapeType="1"/>
          </p:cNvSpPr>
          <p:nvPr/>
        </p:nvSpPr>
        <p:spPr bwMode="auto">
          <a:xfrm flipH="1" flipV="1">
            <a:off x="6096000" y="5105400"/>
            <a:ext cx="304800" cy="0"/>
          </a:xfrm>
          <a:prstGeom prst="line">
            <a:avLst/>
          </a:prstGeom>
          <a:noFill/>
          <a:ln w="9525">
            <a:solidFill>
              <a:schemeClr val="tx1"/>
            </a:solidFill>
            <a:round/>
            <a:headEnd/>
            <a:tailEnd type="triangle" w="med" len="med"/>
          </a:ln>
        </p:spPr>
        <p:txBody>
          <a:bodyPr wrap="none"/>
          <a:lstStyle/>
          <a:p>
            <a:endParaRPr lang="es-ES"/>
          </a:p>
        </p:txBody>
      </p:sp>
      <p:sp>
        <p:nvSpPr>
          <p:cNvPr id="102434" name="Text Box 41"/>
          <p:cNvSpPr txBox="1">
            <a:spLocks noChangeArrowheads="1"/>
          </p:cNvSpPr>
          <p:nvPr/>
        </p:nvSpPr>
        <p:spPr bwMode="auto">
          <a:xfrm>
            <a:off x="2971800" y="5486400"/>
            <a:ext cx="1143000" cy="457200"/>
          </a:xfrm>
          <a:prstGeom prst="rect">
            <a:avLst/>
          </a:prstGeom>
          <a:noFill/>
          <a:ln w="9525">
            <a:noFill/>
            <a:miter lim="800000"/>
            <a:headEnd/>
            <a:tailEnd/>
          </a:ln>
        </p:spPr>
        <p:txBody>
          <a:bodyPr>
            <a:spAutoFit/>
          </a:bodyPr>
          <a:lstStyle/>
          <a:p>
            <a:pPr>
              <a:spcBef>
                <a:spcPct val="50000"/>
              </a:spcBef>
            </a:pPr>
            <a:r>
              <a:rPr kumimoji="0" lang="es-MX"/>
              <a:t>H2O</a:t>
            </a:r>
            <a:endParaRPr kumimoji="0" lang="es-ES"/>
          </a:p>
        </p:txBody>
      </p:sp>
      <p:sp>
        <p:nvSpPr>
          <p:cNvPr id="102435" name="Line 42"/>
          <p:cNvSpPr>
            <a:spLocks noChangeShapeType="1"/>
          </p:cNvSpPr>
          <p:nvPr/>
        </p:nvSpPr>
        <p:spPr bwMode="auto">
          <a:xfrm flipV="1">
            <a:off x="2667000" y="5715000"/>
            <a:ext cx="304800" cy="228600"/>
          </a:xfrm>
          <a:prstGeom prst="line">
            <a:avLst/>
          </a:prstGeom>
          <a:noFill/>
          <a:ln w="9525">
            <a:solidFill>
              <a:schemeClr val="tx1"/>
            </a:solidFill>
            <a:round/>
            <a:headEnd/>
            <a:tailEnd type="triangle" w="med" len="med"/>
          </a:ln>
        </p:spPr>
        <p:txBody>
          <a:bodyPr wrap="none"/>
          <a:lstStyle/>
          <a:p>
            <a:endParaRPr lang="es-ES"/>
          </a:p>
        </p:txBody>
      </p:sp>
      <p:sp>
        <p:nvSpPr>
          <p:cNvPr id="102436" name="Line 43"/>
          <p:cNvSpPr>
            <a:spLocks noChangeShapeType="1"/>
          </p:cNvSpPr>
          <p:nvPr/>
        </p:nvSpPr>
        <p:spPr bwMode="auto">
          <a:xfrm flipH="1" flipV="1">
            <a:off x="685800" y="4724400"/>
            <a:ext cx="533400" cy="152400"/>
          </a:xfrm>
          <a:prstGeom prst="line">
            <a:avLst/>
          </a:prstGeom>
          <a:noFill/>
          <a:ln w="9525">
            <a:solidFill>
              <a:schemeClr val="tx1"/>
            </a:solidFill>
            <a:round/>
            <a:headEnd/>
            <a:tailEnd type="triangle" w="med" len="med"/>
          </a:ln>
        </p:spPr>
        <p:txBody>
          <a:bodyPr wrap="none"/>
          <a:lstStyle/>
          <a:p>
            <a:endParaRPr lang="es-ES"/>
          </a:p>
        </p:txBody>
      </p:sp>
      <p:sp>
        <p:nvSpPr>
          <p:cNvPr id="102437" name="Text Box 44"/>
          <p:cNvSpPr txBox="1">
            <a:spLocks noChangeArrowheads="1"/>
          </p:cNvSpPr>
          <p:nvPr/>
        </p:nvSpPr>
        <p:spPr bwMode="auto">
          <a:xfrm>
            <a:off x="0" y="4343400"/>
            <a:ext cx="762000" cy="457200"/>
          </a:xfrm>
          <a:prstGeom prst="rect">
            <a:avLst/>
          </a:prstGeom>
          <a:noFill/>
          <a:ln w="9525">
            <a:noFill/>
            <a:miter lim="800000"/>
            <a:headEnd/>
            <a:tailEnd/>
          </a:ln>
        </p:spPr>
        <p:txBody>
          <a:bodyPr>
            <a:spAutoFit/>
          </a:bodyPr>
          <a:lstStyle/>
          <a:p>
            <a:pPr>
              <a:spcBef>
                <a:spcPct val="50000"/>
              </a:spcBef>
            </a:pPr>
            <a:r>
              <a:rPr kumimoji="0" lang="es-MX"/>
              <a:t>ATP</a:t>
            </a:r>
            <a:endParaRPr kumimoji="0" lang="es-ES"/>
          </a:p>
        </p:txBody>
      </p:sp>
      <p:sp>
        <p:nvSpPr>
          <p:cNvPr id="102438" name="Text Box 45"/>
          <p:cNvSpPr txBox="1">
            <a:spLocks noChangeArrowheads="1"/>
          </p:cNvSpPr>
          <p:nvPr/>
        </p:nvSpPr>
        <p:spPr bwMode="auto">
          <a:xfrm>
            <a:off x="2971800" y="4419600"/>
            <a:ext cx="1219200" cy="457200"/>
          </a:xfrm>
          <a:prstGeom prst="rect">
            <a:avLst/>
          </a:prstGeom>
          <a:noFill/>
          <a:ln w="9525">
            <a:noFill/>
            <a:miter lim="800000"/>
            <a:headEnd/>
            <a:tailEnd/>
          </a:ln>
        </p:spPr>
        <p:txBody>
          <a:bodyPr>
            <a:spAutoFit/>
          </a:bodyPr>
          <a:lstStyle/>
          <a:p>
            <a:pPr>
              <a:spcBef>
                <a:spcPct val="50000"/>
              </a:spcBef>
            </a:pPr>
            <a:r>
              <a:rPr kumimoji="0" lang="es-MX"/>
              <a:t>DPNH</a:t>
            </a:r>
            <a:endParaRPr kumimoji="0" lang="es-ES"/>
          </a:p>
        </p:txBody>
      </p:sp>
      <p:sp>
        <p:nvSpPr>
          <p:cNvPr id="102439" name="Line 46"/>
          <p:cNvSpPr>
            <a:spLocks noChangeShapeType="1"/>
          </p:cNvSpPr>
          <p:nvPr/>
        </p:nvSpPr>
        <p:spPr bwMode="auto">
          <a:xfrm flipV="1">
            <a:off x="2057400" y="4648200"/>
            <a:ext cx="762000" cy="228600"/>
          </a:xfrm>
          <a:prstGeom prst="line">
            <a:avLst/>
          </a:prstGeom>
          <a:noFill/>
          <a:ln w="9525">
            <a:solidFill>
              <a:schemeClr val="tx1"/>
            </a:solidFill>
            <a:round/>
            <a:headEnd/>
            <a:tailEnd type="triangle" w="med" len="med"/>
          </a:ln>
        </p:spPr>
        <p:txBody>
          <a:bodyPr wrap="none"/>
          <a:lstStyle/>
          <a:p>
            <a:endParaRPr lang="es-ES"/>
          </a:p>
        </p:txBody>
      </p:sp>
      <p:sp>
        <p:nvSpPr>
          <p:cNvPr id="102440" name="Text Box 47"/>
          <p:cNvSpPr txBox="1">
            <a:spLocks noChangeArrowheads="1"/>
          </p:cNvSpPr>
          <p:nvPr/>
        </p:nvSpPr>
        <p:spPr bwMode="auto">
          <a:xfrm>
            <a:off x="8077200" y="4419600"/>
            <a:ext cx="1066800" cy="457200"/>
          </a:xfrm>
          <a:prstGeom prst="rect">
            <a:avLst/>
          </a:prstGeom>
          <a:noFill/>
          <a:ln w="9525">
            <a:noFill/>
            <a:miter lim="800000"/>
            <a:headEnd/>
            <a:tailEnd/>
          </a:ln>
        </p:spPr>
        <p:txBody>
          <a:bodyPr>
            <a:spAutoFit/>
          </a:bodyPr>
          <a:lstStyle/>
          <a:p>
            <a:pPr>
              <a:spcBef>
                <a:spcPct val="50000"/>
              </a:spcBef>
            </a:pPr>
            <a:r>
              <a:rPr kumimoji="0" lang="es-MX"/>
              <a:t>TPNH</a:t>
            </a:r>
            <a:endParaRPr kumimoji="0" lang="es-ES"/>
          </a:p>
        </p:txBody>
      </p:sp>
      <p:sp>
        <p:nvSpPr>
          <p:cNvPr id="102441" name="Line 48"/>
          <p:cNvSpPr>
            <a:spLocks noChangeShapeType="1"/>
          </p:cNvSpPr>
          <p:nvPr/>
        </p:nvSpPr>
        <p:spPr bwMode="auto">
          <a:xfrm>
            <a:off x="8077200" y="4191000"/>
            <a:ext cx="228600" cy="22860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s-MX" smtClean="0"/>
              <a:t>Respiración aerobia</a:t>
            </a:r>
            <a:endParaRPr lang="es-ES" smtClean="0"/>
          </a:p>
        </p:txBody>
      </p:sp>
      <p:sp>
        <p:nvSpPr>
          <p:cNvPr id="103427" name="Rectangle 3"/>
          <p:cNvSpPr>
            <a:spLocks noGrp="1" noChangeArrowheads="1"/>
          </p:cNvSpPr>
          <p:nvPr>
            <p:ph type="body" idx="1"/>
          </p:nvPr>
        </p:nvSpPr>
        <p:spPr>
          <a:xfrm>
            <a:off x="0" y="1981200"/>
            <a:ext cx="9144000" cy="4114800"/>
          </a:xfrm>
        </p:spPr>
        <p:txBody>
          <a:bodyPr/>
          <a:lstStyle/>
          <a:p>
            <a:pPr eaLnBrk="1" hangingPunct="1">
              <a:buFont typeface="Wingdings" pitchFamily="2" charset="2"/>
              <a:buNone/>
            </a:pPr>
            <a:r>
              <a:rPr lang="es-MX" smtClean="0"/>
              <a:t>El oxígeno termina la combustión del ácido pirúvico que se formó en la glicólisis.  Estas reacciones ocurren en las mitocondrias.</a:t>
            </a:r>
          </a:p>
          <a:p>
            <a:pPr eaLnBrk="1" hangingPunct="1">
              <a:buFont typeface="Wingdings" pitchFamily="2" charset="2"/>
              <a:buNone/>
            </a:pPr>
            <a:r>
              <a:rPr lang="es-MX" smtClean="0"/>
              <a:t>Al terminar la combustión de la glucosa mediante la combinación de las respiraciones anaerobia y la aerobia se obtiene:  C6H12O6 + 6O2     </a:t>
            </a:r>
          </a:p>
          <a:p>
            <a:pPr eaLnBrk="1" hangingPunct="1">
              <a:buFont typeface="Wingdings" pitchFamily="2" charset="2"/>
              <a:buNone/>
            </a:pPr>
            <a:r>
              <a:rPr lang="es-MX" smtClean="0"/>
              <a:t>    6CO2 + 6H2O + 673 calorías</a:t>
            </a:r>
            <a:endParaRPr lang="es-ES" smtClean="0"/>
          </a:p>
        </p:txBody>
      </p:sp>
      <p:sp>
        <p:nvSpPr>
          <p:cNvPr id="103428" name="Line 4"/>
          <p:cNvSpPr>
            <a:spLocks noChangeShapeType="1"/>
          </p:cNvSpPr>
          <p:nvPr/>
        </p:nvSpPr>
        <p:spPr bwMode="auto">
          <a:xfrm>
            <a:off x="7010400" y="4800600"/>
            <a:ext cx="1371600" cy="0"/>
          </a:xfrm>
          <a:prstGeom prst="line">
            <a:avLst/>
          </a:prstGeom>
          <a:noFill/>
          <a:ln w="9525">
            <a:solidFill>
              <a:schemeClr val="tx1"/>
            </a:solidFill>
            <a:round/>
            <a:headEnd/>
            <a:tailEnd type="triangle" w="med" len="med"/>
          </a:ln>
        </p:spPr>
        <p:txBody>
          <a:bodyPr wrap="none"/>
          <a:lstStyle/>
          <a:p>
            <a:endParaRPr lang="es-ES"/>
          </a:p>
        </p:txBody>
      </p:sp>
    </p:spTree>
  </p:cSld>
  <p:clrMapOvr>
    <a:masterClrMapping/>
  </p:clrMapOvr>
</p:sld>
</file>

<file path=ppt/theme/theme1.xml><?xml version="1.0" encoding="utf-8"?>
<a:theme xmlns:a="http://schemas.openxmlformats.org/drawingml/2006/main" name="Naturaleza">
  <a:themeElements>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alez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alez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alez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alez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presentaciones\Naturaleza.pot</Template>
  <TotalTime>14112367</TotalTime>
  <Words>6635</Words>
  <Application>Microsoft PowerPoint</Application>
  <PresentationFormat>Presentación en pantalla (4:3)</PresentationFormat>
  <Paragraphs>710</Paragraphs>
  <Slides>181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181</vt:i4>
      </vt:variant>
    </vt:vector>
  </HeadingPairs>
  <TitlesOfParts>
    <vt:vector size="187" baseType="lpstr">
      <vt:lpstr>Times New Roman</vt:lpstr>
      <vt:lpstr>Arial</vt:lpstr>
      <vt:lpstr>Wingdings</vt:lpstr>
      <vt:lpstr>Calibri</vt:lpstr>
      <vt:lpstr>Arial Black</vt:lpstr>
      <vt:lpstr>Naturaleza</vt:lpstr>
      <vt:lpstr>    LA CELULA </vt:lpstr>
      <vt:lpstr>METODOS DE ESTUDIO</vt:lpstr>
      <vt:lpstr>EL CICLO CELULAR</vt:lpstr>
      <vt:lpstr>Crecimiento celular</vt:lpstr>
      <vt:lpstr>Ciclo celular</vt:lpstr>
      <vt:lpstr>Ciclo celular:  cariocinesis + citocinesis</vt:lpstr>
      <vt:lpstr>MITOSIS</vt:lpstr>
      <vt:lpstr>FASES DE LA MITOSIS</vt:lpstr>
      <vt:lpstr>PROFASE</vt:lpstr>
      <vt:lpstr>Continuación de profase</vt:lpstr>
      <vt:lpstr>METAFASE</vt:lpstr>
      <vt:lpstr>ANAFASE</vt:lpstr>
      <vt:lpstr>TELOFASE</vt:lpstr>
      <vt:lpstr>CITOCINESIS</vt:lpstr>
      <vt:lpstr>Resumen-Ciclo celular</vt:lpstr>
      <vt:lpstr>CITOPLASMA</vt:lpstr>
      <vt:lpstr>citoplasma</vt:lpstr>
      <vt:lpstr>ORGANULOS CITOPLASMATICOS</vt:lpstr>
      <vt:lpstr>MITOCONDRIAS</vt:lpstr>
      <vt:lpstr>Diapositiva 20</vt:lpstr>
      <vt:lpstr>mitocondrias                          </vt:lpstr>
      <vt:lpstr>mitocondrias</vt:lpstr>
      <vt:lpstr>mitocondrias </vt:lpstr>
      <vt:lpstr>mitocondrias</vt:lpstr>
      <vt:lpstr>Diapositiva 25</vt:lpstr>
      <vt:lpstr>Su función es la liberación de energía.  Es la central eléctrica de la célula.</vt:lpstr>
      <vt:lpstr>Resumen- Mitocondrias</vt:lpstr>
      <vt:lpstr>COMPLEJO DE GOLGI</vt:lpstr>
      <vt:lpstr>Complejo de golgi</vt:lpstr>
      <vt:lpstr>Complejo de golgi</vt:lpstr>
      <vt:lpstr>Diapositiva 31</vt:lpstr>
      <vt:lpstr>Resumen- Complejo de golgi</vt:lpstr>
      <vt:lpstr>CLOROPLASTOS</vt:lpstr>
      <vt:lpstr>CLOROPLASTOS </vt:lpstr>
      <vt:lpstr>cloroplastos</vt:lpstr>
      <vt:lpstr>cloroplastos</vt:lpstr>
      <vt:lpstr>Resumen- Cloroplastos</vt:lpstr>
      <vt:lpstr>LEUCOPLASTOS</vt:lpstr>
      <vt:lpstr>CROMOPLASTOS</vt:lpstr>
      <vt:lpstr>RIBOSOMAS</vt:lpstr>
      <vt:lpstr>Ribosomas</vt:lpstr>
      <vt:lpstr>Diapositiva 42</vt:lpstr>
      <vt:lpstr>RETICULO ENDOPLASMATICO</vt:lpstr>
      <vt:lpstr>Retículo endoplasmático</vt:lpstr>
      <vt:lpstr>Examen</vt:lpstr>
      <vt:lpstr>MICROTUBULOS</vt:lpstr>
      <vt:lpstr>LISOSOMAS</vt:lpstr>
      <vt:lpstr>VACUOLAS</vt:lpstr>
      <vt:lpstr>vacuola</vt:lpstr>
      <vt:lpstr>MEMBRANA CITOPLASMATICA </vt:lpstr>
      <vt:lpstr>Diapositiva 51</vt:lpstr>
      <vt:lpstr>Membrana plasmática</vt:lpstr>
      <vt:lpstr>Diapositiva 53</vt:lpstr>
      <vt:lpstr>Membrana plasmática</vt:lpstr>
      <vt:lpstr>Diapositiva 55</vt:lpstr>
      <vt:lpstr>Diapositiva 56</vt:lpstr>
      <vt:lpstr>Diapositiva 57</vt:lpstr>
      <vt:lpstr>Membrana plasmática</vt:lpstr>
      <vt:lpstr>Resumen-Membrana plasmática</vt:lpstr>
      <vt:lpstr>examen</vt:lpstr>
      <vt:lpstr>METABOLISMO</vt:lpstr>
      <vt:lpstr>METABOLISMO</vt:lpstr>
      <vt:lpstr>Diapositiva 63</vt:lpstr>
      <vt:lpstr>Metabolismo</vt:lpstr>
      <vt:lpstr>Metabolismo</vt:lpstr>
      <vt:lpstr>ANABOLISMO</vt:lpstr>
      <vt:lpstr>anabolismo</vt:lpstr>
      <vt:lpstr>CATABOLISMO</vt:lpstr>
      <vt:lpstr>Diapositiva 69</vt:lpstr>
      <vt:lpstr>FOTOSINTESIS</vt:lpstr>
      <vt:lpstr>RESPIRACION</vt:lpstr>
      <vt:lpstr>TRABAJO</vt:lpstr>
      <vt:lpstr>CALOR</vt:lpstr>
      <vt:lpstr>FOTOSINTESIS</vt:lpstr>
      <vt:lpstr>Diapositiva 75</vt:lpstr>
      <vt:lpstr>Fotosíntesis vs CO2</vt:lpstr>
      <vt:lpstr>Clorofila</vt:lpstr>
      <vt:lpstr>Diapositiva 78</vt:lpstr>
      <vt:lpstr>Carbohidratos</vt:lpstr>
      <vt:lpstr>Síntesis de carbohidratos (via del C5) </vt:lpstr>
      <vt:lpstr>FOSFORILACION</vt:lpstr>
      <vt:lpstr>Fosforilación fotosintética (cloroplastos) </vt:lpstr>
      <vt:lpstr>Proceso:</vt:lpstr>
      <vt:lpstr>Fosforilación  (mitocondrias)</vt:lpstr>
      <vt:lpstr>Diapositiva 85</vt:lpstr>
      <vt:lpstr>Fotosíntesis  (resumen)</vt:lpstr>
      <vt:lpstr>OTRAS FOTOSINTESIS</vt:lpstr>
      <vt:lpstr>LA RESPIRACION CELULAR</vt:lpstr>
      <vt:lpstr>examen</vt:lpstr>
      <vt:lpstr>Anaerobios</vt:lpstr>
      <vt:lpstr>Respiración celular</vt:lpstr>
      <vt:lpstr>Diapositiva 92</vt:lpstr>
      <vt:lpstr>Respiración celular</vt:lpstr>
      <vt:lpstr>GLICOLISIS (1era etapa) (Respiración anaerobia)</vt:lpstr>
      <vt:lpstr>GLICOLISIS  (respiración anaerobia)</vt:lpstr>
      <vt:lpstr>Diapositiva 96</vt:lpstr>
      <vt:lpstr>Diapositiva 97</vt:lpstr>
      <vt:lpstr>Respiración aerobia</vt:lpstr>
      <vt:lpstr>Respiración aerobia</vt:lpstr>
      <vt:lpstr>SINTESIS DE COMPUESTOS ORGANICOS</vt:lpstr>
      <vt:lpstr>CARBOHIDRATOS</vt:lpstr>
      <vt:lpstr>Diapositiva 102</vt:lpstr>
      <vt:lpstr>Síntesis de carbohidratos</vt:lpstr>
      <vt:lpstr>LIPIDOS</vt:lpstr>
      <vt:lpstr>Diapositiva 105</vt:lpstr>
      <vt:lpstr>Síntesis de lípidos</vt:lpstr>
      <vt:lpstr>PROTEINAS</vt:lpstr>
      <vt:lpstr>Diapositiva 108</vt:lpstr>
      <vt:lpstr>Diapositiva 109</vt:lpstr>
      <vt:lpstr>Proteínas</vt:lpstr>
      <vt:lpstr>Diapositiva 111</vt:lpstr>
      <vt:lpstr>Diapositiva 112</vt:lpstr>
      <vt:lpstr>Diapositiva 113</vt:lpstr>
      <vt:lpstr>Examen</vt:lpstr>
      <vt:lpstr>Diapositiva 115</vt:lpstr>
      <vt:lpstr>ABSORCION </vt:lpstr>
      <vt:lpstr>Diapositiva 117</vt:lpstr>
      <vt:lpstr>Diapositiva 118</vt:lpstr>
      <vt:lpstr>DIGESTION DE LOS  HIDRATOS DE CARBONO</vt:lpstr>
      <vt:lpstr>Digestión de los hidratos de carbono </vt:lpstr>
      <vt:lpstr>Digestión de las grasas</vt:lpstr>
      <vt:lpstr>Diapositiva 122</vt:lpstr>
      <vt:lpstr>Digestión de las grasas</vt:lpstr>
      <vt:lpstr>Digestión de las proteínas </vt:lpstr>
      <vt:lpstr>Diapositiva 125</vt:lpstr>
      <vt:lpstr>Diapositiva 126</vt:lpstr>
      <vt:lpstr>Diapositiva 127</vt:lpstr>
      <vt:lpstr>Digestión de las proteínas</vt:lpstr>
      <vt:lpstr>ASIMILACION</vt:lpstr>
      <vt:lpstr>Diapositiva 130</vt:lpstr>
      <vt:lpstr>Asimilación</vt:lpstr>
      <vt:lpstr>DESASIMILACION</vt:lpstr>
      <vt:lpstr>Desasimilación</vt:lpstr>
      <vt:lpstr>LAS ENZIMAS</vt:lpstr>
      <vt:lpstr>Diapositiva 135</vt:lpstr>
      <vt:lpstr>Diapositiva 136</vt:lpstr>
      <vt:lpstr>Diapositiva 137</vt:lpstr>
      <vt:lpstr>Diapositiva 138</vt:lpstr>
      <vt:lpstr>Diapositiva 139</vt:lpstr>
      <vt:lpstr>Diapositiva 140</vt:lpstr>
      <vt:lpstr>Diapositiva 141</vt:lpstr>
      <vt:lpstr>Localización de las enzimas en la célula.</vt:lpstr>
      <vt:lpstr>Acción de las enzimas</vt:lpstr>
      <vt:lpstr>Factores que afectan la actividad enzimática</vt:lpstr>
      <vt:lpstr>Diapositiva 145</vt:lpstr>
      <vt:lpstr>LA CIRCULACION EN LA CELULA</vt:lpstr>
      <vt:lpstr>Diapositiva 147</vt:lpstr>
      <vt:lpstr>El agua</vt:lpstr>
      <vt:lpstr>Diapositiva 149</vt:lpstr>
      <vt:lpstr>Vacuolas pulsátiles</vt:lpstr>
      <vt:lpstr>Diapositiva 151</vt:lpstr>
      <vt:lpstr>Movimiento de circulación</vt:lpstr>
      <vt:lpstr>Diapositiva 153</vt:lpstr>
      <vt:lpstr>Movimiento rotatorio </vt:lpstr>
      <vt:lpstr>Diapositiva 155</vt:lpstr>
      <vt:lpstr>Movimiento hacia los pseudópodos</vt:lpstr>
      <vt:lpstr>Diapositiva 157</vt:lpstr>
      <vt:lpstr>IRRITABILIDAD CELULAR</vt:lpstr>
      <vt:lpstr>Diapositiva 159</vt:lpstr>
      <vt:lpstr>Irritabilidad celular</vt:lpstr>
      <vt:lpstr>Tropismo</vt:lpstr>
      <vt:lpstr>Taxismo</vt:lpstr>
      <vt:lpstr>Diapositiva 163</vt:lpstr>
      <vt:lpstr>ACCION DE LA LUZ</vt:lpstr>
      <vt:lpstr>ACCION DEL CALOR </vt:lpstr>
      <vt:lpstr>ACCION DE LA ELECTRICIDAD</vt:lpstr>
      <vt:lpstr>Diapositiva 167</vt:lpstr>
      <vt:lpstr>ACCION DEL SONIDO</vt:lpstr>
      <vt:lpstr>ACCION DE LA GRAVEDAD</vt:lpstr>
      <vt:lpstr>ACCION DE LOS CONTACTOS</vt:lpstr>
      <vt:lpstr>ACCION DE LA CORRIENTE DE AGUA</vt:lpstr>
      <vt:lpstr>ACCION DEL OXIGENO</vt:lpstr>
      <vt:lpstr>ACCION DE SUBSTANCIAS QUIMICAS</vt:lpstr>
      <vt:lpstr>examen</vt:lpstr>
      <vt:lpstr>HABITUACION</vt:lpstr>
      <vt:lpstr>APRENDIZAJE</vt:lpstr>
      <vt:lpstr>El agua</vt:lpstr>
      <vt:lpstr>Agua</vt:lpstr>
      <vt:lpstr>SALES MINERALES</vt:lpstr>
      <vt:lpstr>SALES MINERALES</vt:lpstr>
      <vt:lpstr>CARACTERISTICA DE LOS SERES VIVOS </vt:lpstr>
    </vt:vector>
  </TitlesOfParts>
  <Company>UF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CELULA </dc:title>
  <dc:creator>Usuario Final</dc:creator>
  <cp:lastModifiedBy>Administrador</cp:lastModifiedBy>
  <cp:revision>97</cp:revision>
  <dcterms:created xsi:type="dcterms:W3CDTF">1980-01-04T05:13:22Z</dcterms:created>
  <dcterms:modified xsi:type="dcterms:W3CDTF">2009-08-19T17:24:51Z</dcterms:modified>
</cp:coreProperties>
</file>