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58" r:id="rId4"/>
    <p:sldId id="259" r:id="rId5"/>
    <p:sldId id="261" r:id="rId6"/>
    <p:sldId id="262" r:id="rId7"/>
    <p:sldId id="263" r:id="rId8"/>
    <p:sldId id="264" r:id="rId9"/>
    <p:sldId id="265" r:id="rId10"/>
    <p:sldId id="266"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27" r:id="rId42"/>
    <p:sldId id="310" r:id="rId43"/>
    <p:sldId id="311" r:id="rId44"/>
    <p:sldId id="312" r:id="rId45"/>
    <p:sldId id="313" r:id="rId46"/>
    <p:sldId id="314" r:id="rId47"/>
    <p:sldId id="268" r:id="rId48"/>
    <p:sldId id="269" r:id="rId49"/>
    <p:sldId id="270" r:id="rId50"/>
    <p:sldId id="271" r:id="rId51"/>
    <p:sldId id="272" r:id="rId52"/>
    <p:sldId id="273" r:id="rId53"/>
    <p:sldId id="274" r:id="rId54"/>
    <p:sldId id="275" r:id="rId55"/>
    <p:sldId id="276" r:id="rId56"/>
    <p:sldId id="315" r:id="rId57"/>
    <p:sldId id="316" r:id="rId58"/>
    <p:sldId id="317" r:id="rId59"/>
    <p:sldId id="318" r:id="rId60"/>
    <p:sldId id="319" r:id="rId61"/>
    <p:sldId id="320" r:id="rId62"/>
    <p:sldId id="322" r:id="rId63"/>
    <p:sldId id="323" r:id="rId64"/>
    <p:sldId id="324" r:id="rId65"/>
    <p:sldId id="325" r:id="rId66"/>
    <p:sldId id="326" r:id="rId6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05" autoAdjust="0"/>
    <p:restoredTop sz="94660"/>
  </p:normalViewPr>
  <p:slideViewPr>
    <p:cSldViewPr>
      <p:cViewPr varScale="1">
        <p:scale>
          <a:sx n="53" d="100"/>
          <a:sy n="53" d="100"/>
        </p:scale>
        <p:origin x="-78"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C054032-EDA8-4D0D-855D-69366EF65273}" type="datetimeFigureOut">
              <a:rPr lang="es-ES"/>
              <a:pPr>
                <a:defRPr/>
              </a:pPr>
              <a:t>14/12/2009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998FD45-327B-4016-A0AB-97D33C3492C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68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E3DA2-E98D-48CA-98C4-C38D4B360C8D}"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78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79E05-E23B-4386-8841-70728F7A17DA}" type="slidenum">
              <a:rPr lang="es-ES" smtClean="0"/>
              <a:pPr fontAlgn="base">
                <a:spcBef>
                  <a:spcPct val="0"/>
                </a:spcBef>
                <a:spcAft>
                  <a:spcPct val="0"/>
                </a:spcAft>
                <a:defRPr/>
              </a:pPr>
              <a:t>12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D3FF110B-F198-4CB6-9498-0BECDFFF281E}" type="datetimeFigureOut">
              <a:rPr lang="es-ES"/>
              <a:pPr>
                <a:defRPr/>
              </a:pPr>
              <a:t>14/12/2009</a:t>
            </a:fld>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0FEA0AC1-4572-4EA4-8D6A-8C6320F0CECB}"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46EE4D5A-35A3-4799-AC06-5352F93DB2BF}" type="datetimeFigureOut">
              <a:rPr lang="es-ES"/>
              <a:pPr>
                <a:defRPr/>
              </a:pPr>
              <a:t>14/12/2009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0FD4DAC7-6281-4E7C-BE47-DA18D3CA746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AAC3969-6746-4F46-BAE4-DF6F2B16FCCC}" type="datetimeFigureOut">
              <a:rPr lang="es-ES"/>
              <a:pPr>
                <a:defRPr/>
              </a:pPr>
              <a:t>14/12/2009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11C191F-DCAE-4578-90B1-68D10CC2FD2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F85F324C-B8EE-46ED-819C-E45E2CBBA380}" type="datetimeFigureOut">
              <a:rPr lang="es-ES"/>
              <a:pPr>
                <a:defRPr/>
              </a:pPr>
              <a:t>14/12/2009</a:t>
            </a:fld>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EB79883E-3EDA-4666-86A0-41FD3A20AB0F}"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5CB86A96-1F84-4F29-A70C-0AEB7D515318}" type="datetimeFigureOut">
              <a:rPr lang="es-ES"/>
              <a:pPr>
                <a:defRPr/>
              </a:pPr>
              <a:t>14/12/2009</a:t>
            </a:fld>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407D4C58-0844-449F-8344-CEB3F14B65DA}"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6E7E39F6-714B-46F4-B598-B014887B13AD}" type="datetimeFigureOut">
              <a:rPr lang="es-ES"/>
              <a:pPr>
                <a:defRPr/>
              </a:pPr>
              <a:t>14/12/2009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FA081936-F322-4F49-B986-0336523A158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A1F85293-DD9D-4609-9C37-1F6C2384A332}" type="datetimeFigureOut">
              <a:rPr lang="es-ES"/>
              <a:pPr>
                <a:defRPr/>
              </a:pPr>
              <a:t>14/12/2009</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0C08A2E5-92E0-4E86-BAA6-4EFD6C9B694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18C55143-4AD3-4847-8B97-72BA6C03F535}" type="datetimeFigureOut">
              <a:rPr lang="es-ES"/>
              <a:pPr>
                <a:defRPr/>
              </a:pPr>
              <a:t>14/12/2009</a:t>
            </a:fld>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EC9CD333-158D-4CBD-9532-DEC3CFF7105F}"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E12E35EA-568D-45BF-B16F-C72ED870CBE1}" type="datetimeFigureOut">
              <a:rPr lang="es-ES"/>
              <a:pPr>
                <a:defRPr/>
              </a:pPr>
              <a:t>14/12/2009</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42ACF0DA-83F5-4E95-AD81-C61DDF75A16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61FF4D27-109F-4E9F-AA76-D38268655EFD}" type="datetimeFigureOut">
              <a:rPr lang="es-ES"/>
              <a:pPr>
                <a:defRPr/>
              </a:pPr>
              <a:t>14/12/2009</a:t>
            </a:fld>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FC514FE3-416B-4D7D-BA5B-E5420A1D34D4}"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B9AC4F0C-71DC-4D51-9EA2-5C698B7AFC47}" type="datetimeFigureOut">
              <a:rPr lang="es-ES"/>
              <a:pPr>
                <a:defRPr/>
              </a:pPr>
              <a:t>14/12/2009</a:t>
            </a:fld>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EF2CB3F3-6E13-4A75-B018-194392DC79A0}"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94E2B57A-8552-489A-9E39-06B1E4771098}" type="datetimeFigureOut">
              <a:rPr lang="es-ES"/>
              <a:pPr>
                <a:defRPr/>
              </a:pPr>
              <a:t>14/12/2009</a:t>
            </a:fld>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41DEC98E-B866-4F0B-95E5-38B5537318F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5" r:id="rId4"/>
    <p:sldLayoutId id="2147483696" r:id="rId5"/>
    <p:sldLayoutId id="2147483703" r:id="rId6"/>
    <p:sldLayoutId id="2147483697"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TESIS%20PRESENTACION/Anexo2-2003.x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TESIS%20PRESENTACION/Anexo2-2003.xl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71688" y="571500"/>
            <a:ext cx="6143625" cy="3357563"/>
          </a:xfrm>
        </p:spPr>
        <p:txBody>
          <a:bodyPr/>
          <a:lstStyle/>
          <a:p>
            <a:pPr eaLnBrk="1" fontAlgn="auto" hangingPunct="1">
              <a:spcAft>
                <a:spcPts val="0"/>
              </a:spcAft>
              <a:defRPr/>
            </a:pPr>
            <a:r>
              <a:rPr lang="es-ES" dirty="0" smtClean="0"/>
              <a:t>“PLAN DE MARKETING PARA EL LANZAMIENTO DE UNA NUEVA LÍNEA DE PRODUCTOS DE INALECSA: INACAKE, TIGRETON Y BONY HELADOS”</a:t>
            </a:r>
            <a:br>
              <a:rPr lang="es-ES" dirty="0" smtClean="0"/>
            </a:br>
            <a:endParaRPr lang="es-ES" dirty="0"/>
          </a:p>
        </p:txBody>
      </p:sp>
      <p:sp>
        <p:nvSpPr>
          <p:cNvPr id="8195" name="Rectangle 1"/>
          <p:cNvSpPr>
            <a:spLocks noChangeArrowheads="1"/>
          </p:cNvSpPr>
          <p:nvPr/>
        </p:nvSpPr>
        <p:spPr bwMode="auto">
          <a:xfrm>
            <a:off x="2786063" y="4572000"/>
            <a:ext cx="6215062" cy="1200150"/>
          </a:xfrm>
          <a:prstGeom prst="rect">
            <a:avLst/>
          </a:prstGeom>
          <a:noFill/>
          <a:ln w="9525">
            <a:noFill/>
            <a:miter lim="800000"/>
            <a:headEnd/>
            <a:tailEnd/>
          </a:ln>
        </p:spPr>
        <p:txBody>
          <a:bodyPr anchor="ctr">
            <a:spAutoFit/>
          </a:bodyPr>
          <a:lstStyle/>
          <a:p>
            <a:pPr algn="ctr">
              <a:tabLst>
                <a:tab pos="2698750" algn="ctr"/>
                <a:tab pos="5399088" algn="r"/>
              </a:tabLst>
            </a:pPr>
            <a:r>
              <a:rPr lang="es-ES" sz="2400" b="1">
                <a:latin typeface="Bookman Old Style" pitchFamily="18" charset="0"/>
                <a:ea typeface="Batang"/>
                <a:cs typeface="Batang"/>
              </a:rPr>
              <a:t>Diana María Pino Mantilla</a:t>
            </a:r>
            <a:endParaRPr lang="es-ES" sz="2400"/>
          </a:p>
          <a:p>
            <a:pPr algn="ctr" eaLnBrk="0" hangingPunct="0">
              <a:tabLst>
                <a:tab pos="2698750" algn="ctr"/>
                <a:tab pos="5399088" algn="r"/>
              </a:tabLst>
            </a:pPr>
            <a:r>
              <a:rPr lang="es-ES" sz="2400" b="1">
                <a:latin typeface="Bookman Old Style" pitchFamily="18" charset="0"/>
                <a:ea typeface="Batang"/>
                <a:cs typeface="Batang"/>
              </a:rPr>
              <a:t>	José Roberto Morales Vergara	</a:t>
            </a:r>
            <a:endParaRPr lang="es-ES" sz="2400"/>
          </a:p>
          <a:p>
            <a:pPr algn="ctr" eaLnBrk="0" hangingPunct="0">
              <a:tabLst>
                <a:tab pos="2698750" algn="ctr"/>
                <a:tab pos="5399088" algn="r"/>
              </a:tabLst>
            </a:pPr>
            <a:r>
              <a:rPr lang="es-ES" sz="2400" b="1">
                <a:latin typeface="Bookman Old Style" pitchFamily="18" charset="0"/>
                <a:ea typeface="Batang"/>
                <a:cs typeface="Batang"/>
              </a:rPr>
              <a:t>José Luis Granda Caicedo</a:t>
            </a:r>
            <a:endParaRPr lang="es-E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Galletería</a:t>
            </a:r>
            <a:endParaRPr lang="es-ES" dirty="0"/>
          </a:p>
        </p:txBody>
      </p:sp>
      <p:pic>
        <p:nvPicPr>
          <p:cNvPr id="17411" name="3 Marcador de contenido" descr="galleteria.bmp"/>
          <p:cNvPicPr>
            <a:picLocks noGrp="1" noChangeAspect="1"/>
          </p:cNvPicPr>
          <p:nvPr>
            <p:ph sz="quarter" idx="1"/>
          </p:nvPr>
        </p:nvPicPr>
        <p:blipFill>
          <a:blip r:embed="rId2"/>
          <a:srcRect/>
          <a:stretch>
            <a:fillRect/>
          </a:stretch>
        </p:blipFill>
        <p:spPr>
          <a:xfrm>
            <a:off x="1000125" y="2357438"/>
            <a:ext cx="7000875" cy="2913062"/>
          </a:xfrm>
        </p:spPr>
      </p:pic>
      <p:sp>
        <p:nvSpPr>
          <p:cNvPr id="17412" name="4 Rectángulo"/>
          <p:cNvSpPr>
            <a:spLocks noChangeArrowheads="1"/>
          </p:cNvSpPr>
          <p:nvPr/>
        </p:nvSpPr>
        <p:spPr bwMode="auto">
          <a:xfrm>
            <a:off x="6072188" y="5286375"/>
            <a:ext cx="1090612" cy="369888"/>
          </a:xfrm>
          <a:prstGeom prst="rect">
            <a:avLst/>
          </a:prstGeom>
          <a:noFill/>
          <a:ln w="9525">
            <a:noFill/>
            <a:miter lim="800000"/>
            <a:headEnd/>
            <a:tailEnd/>
          </a:ln>
        </p:spPr>
        <p:txBody>
          <a:bodyPr wrap="none">
            <a:spAutoFit/>
          </a:bodyPr>
          <a:lstStyle/>
          <a:p>
            <a:r>
              <a:rPr lang="es-ES_tradnl">
                <a:latin typeface="Century Schoolbook" pitchFamily="18" charset="0"/>
                <a:hlinkClick r:id="rId3" action="ppaction://hlinksldjump"/>
              </a:rPr>
              <a:t>Anterior</a:t>
            </a:r>
            <a:endParaRPr lang="es-ES">
              <a:latin typeface="Century Schoolbook"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000125"/>
            <a:ext cx="8229600" cy="1143000"/>
          </a:xfrm>
        </p:spPr>
        <p:txBody>
          <a:bodyPr/>
          <a:lstStyle/>
          <a:p>
            <a:pPr algn="ctr" eaLnBrk="1" fontAlgn="auto" hangingPunct="1">
              <a:spcAft>
                <a:spcPts val="0"/>
              </a:spcAft>
              <a:defRPr/>
            </a:pPr>
            <a:r>
              <a:rPr lang="es-ES" b="1" dirty="0"/>
              <a:t>Fase Cuantitativa</a:t>
            </a:r>
            <a:r>
              <a:rPr lang="es-ES" dirty="0"/>
              <a:t/>
            </a:r>
            <a:br>
              <a:rPr lang="es-ES" dirty="0"/>
            </a:br>
            <a:endParaRPr lang="es-ES" dirty="0"/>
          </a:p>
        </p:txBody>
      </p:sp>
      <p:sp>
        <p:nvSpPr>
          <p:cNvPr id="18435" name="2 Marcador de contenido"/>
          <p:cNvSpPr>
            <a:spLocks noGrp="1"/>
          </p:cNvSpPr>
          <p:nvPr>
            <p:ph sz="quarter" idx="1"/>
          </p:nvPr>
        </p:nvSpPr>
        <p:spPr>
          <a:xfrm>
            <a:off x="428625" y="2428875"/>
            <a:ext cx="8229600" cy="2185988"/>
          </a:xfrm>
        </p:spPr>
        <p:txBody>
          <a:bodyPr/>
          <a:lstStyle/>
          <a:p>
            <a:pPr eaLnBrk="1" hangingPunct="1"/>
            <a:r>
              <a:rPr lang="es-ES" smtClean="0"/>
              <a:t>La presentación de la investigación se basa en la implementación y diseño de una encuesta que fue realizada a un grupo de 300 niños de un nivel socio económico medio y medio alto.</a:t>
            </a:r>
          </a:p>
          <a:p>
            <a:pPr eaLnBrk="1" hangingPunct="1"/>
            <a:endParaRPr 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Ficha </a:t>
            </a:r>
            <a:r>
              <a:rPr lang="es-ES" b="1" dirty="0"/>
              <a:t>t</a:t>
            </a:r>
            <a:r>
              <a:rPr lang="es-ES" b="1" dirty="0" smtClean="0"/>
              <a:t>écnica </a:t>
            </a:r>
            <a:r>
              <a:rPr lang="es-ES" b="1" dirty="0"/>
              <a:t>de los  </a:t>
            </a:r>
            <a:r>
              <a:rPr lang="es-ES" b="1" dirty="0" smtClean="0"/>
              <a:t>estudios cuantitativos</a:t>
            </a:r>
            <a:endParaRPr lang="es-ES" dirty="0"/>
          </a:p>
        </p:txBody>
      </p:sp>
      <p:graphicFrame>
        <p:nvGraphicFramePr>
          <p:cNvPr id="6" name="5 Marcador de contenido"/>
          <p:cNvGraphicFramePr>
            <a:graphicFrameLocks noGrp="1"/>
          </p:cNvGraphicFramePr>
          <p:nvPr>
            <p:ph sz="quarter" idx="1"/>
          </p:nvPr>
        </p:nvGraphicFramePr>
        <p:xfrm>
          <a:off x="1285875" y="1714500"/>
          <a:ext cx="6143624" cy="3815080"/>
        </p:xfrm>
        <a:graphic>
          <a:graphicData uri="http://schemas.openxmlformats.org/drawingml/2006/table">
            <a:tbl>
              <a:tblPr firstRow="1" bandRow="1">
                <a:tableStyleId>{5C22544A-7EE6-4342-B048-85BDC9FD1C3A}</a:tableStyleId>
              </a:tblPr>
              <a:tblGrid>
                <a:gridCol w="2614602"/>
                <a:gridCol w="3414722"/>
                <a:gridCol w="114300"/>
              </a:tblGrid>
              <a:tr h="370840">
                <a:tc>
                  <a:txBody>
                    <a:bodyPr/>
                    <a:lstStyle/>
                    <a:p>
                      <a:pPr algn="ctr">
                        <a:lnSpc>
                          <a:spcPct val="200000"/>
                        </a:lnSpc>
                        <a:spcAft>
                          <a:spcPts val="0"/>
                        </a:spcAft>
                      </a:pPr>
                      <a:r>
                        <a:rPr lang="es-ES" sz="1600" b="1" dirty="0">
                          <a:solidFill>
                            <a:srgbClr val="000000"/>
                          </a:solidFill>
                          <a:latin typeface="Bookman Old Style"/>
                          <a:ea typeface="Times New Roman"/>
                          <a:cs typeface="Arial"/>
                        </a:rPr>
                        <a:t>COMPONENTES</a:t>
                      </a:r>
                      <a:endParaRPr lang="es-ES" sz="1600" dirty="0">
                        <a:latin typeface="Times New Roman"/>
                        <a:ea typeface="Times New Roman"/>
                        <a:cs typeface="Times New Roman"/>
                      </a:endParaRPr>
                    </a:p>
                  </a:txBody>
                  <a:tcPr marL="44450" marR="44450" marT="0" marB="0" anchor="b"/>
                </a:tc>
                <a:tc gridSpan="2">
                  <a:txBody>
                    <a:bodyPr/>
                    <a:lstStyle/>
                    <a:p>
                      <a:pPr algn="ctr">
                        <a:lnSpc>
                          <a:spcPct val="200000"/>
                        </a:lnSpc>
                        <a:spcAft>
                          <a:spcPts val="0"/>
                        </a:spcAft>
                      </a:pPr>
                      <a:r>
                        <a:rPr lang="es-ES" sz="1600" b="1" dirty="0">
                          <a:solidFill>
                            <a:srgbClr val="000000"/>
                          </a:solidFill>
                          <a:latin typeface="Bookman Old Style"/>
                          <a:ea typeface="Times New Roman"/>
                          <a:cs typeface="Arial"/>
                        </a:rPr>
                        <a:t>RESULTADOS</a:t>
                      </a:r>
                      <a:endParaRPr lang="es-ES" sz="1600" dirty="0">
                        <a:latin typeface="Times New Roman"/>
                        <a:ea typeface="Times New Roman"/>
                        <a:cs typeface="Times New Roman"/>
                      </a:endParaRPr>
                    </a:p>
                  </a:txBody>
                  <a:tcPr marL="44450" marR="44450" marT="0" marB="0" anchor="b"/>
                </a:tc>
                <a:tc hMerge="1">
                  <a:txBody>
                    <a:bodyPr/>
                    <a:lstStyle/>
                    <a:p>
                      <a:endParaRPr lang="es-ES"/>
                    </a:p>
                  </a:txBody>
                  <a:tcPr/>
                </a:tc>
              </a:tr>
              <a:tr h="370840">
                <a:tc>
                  <a:txBody>
                    <a:bodyPr/>
                    <a:lstStyle/>
                    <a:p>
                      <a:pPr>
                        <a:lnSpc>
                          <a:spcPct val="200000"/>
                        </a:lnSpc>
                        <a:spcAft>
                          <a:spcPts val="0"/>
                        </a:spcAft>
                      </a:pPr>
                      <a:r>
                        <a:rPr lang="es-ES" sz="1200" dirty="0">
                          <a:solidFill>
                            <a:srgbClr val="000000"/>
                          </a:solidFill>
                          <a:latin typeface="Bookman Old Style"/>
                          <a:ea typeface="Times New Roman"/>
                          <a:cs typeface="Arial"/>
                        </a:rPr>
                        <a:t>Universo</a:t>
                      </a:r>
                      <a:endParaRPr lang="es-ES" sz="1200" dirty="0">
                        <a:latin typeface="Times New Roman"/>
                        <a:ea typeface="Times New Roman"/>
                        <a:cs typeface="Times New Roman"/>
                      </a:endParaRPr>
                    </a:p>
                  </a:txBody>
                  <a:tcPr marL="44450" marR="44450" marT="0" marB="0" anchor="b"/>
                </a:tc>
                <a:tc gridSpan="2">
                  <a:txBody>
                    <a:bodyPr/>
                    <a:lstStyle/>
                    <a:p>
                      <a:pPr>
                        <a:lnSpc>
                          <a:spcPct val="200000"/>
                        </a:lnSpc>
                        <a:spcAft>
                          <a:spcPts val="0"/>
                        </a:spcAft>
                      </a:pPr>
                      <a:r>
                        <a:rPr lang="es-ES" sz="1200" dirty="0">
                          <a:solidFill>
                            <a:srgbClr val="000000"/>
                          </a:solidFill>
                          <a:latin typeface="Bookman Old Style"/>
                          <a:ea typeface="Times New Roman"/>
                          <a:cs typeface="Arial"/>
                        </a:rPr>
                        <a:t>Individuos de </a:t>
                      </a:r>
                      <a:r>
                        <a:rPr lang="es-ES" sz="1200" dirty="0" smtClean="0">
                          <a:solidFill>
                            <a:srgbClr val="000000"/>
                          </a:solidFill>
                          <a:latin typeface="Bookman Old Style"/>
                          <a:ea typeface="Times New Roman"/>
                          <a:cs typeface="Arial"/>
                        </a:rPr>
                        <a:t>entre 7 a </a:t>
                      </a:r>
                      <a:r>
                        <a:rPr lang="es-ES" sz="1200" dirty="0">
                          <a:solidFill>
                            <a:srgbClr val="000000"/>
                          </a:solidFill>
                          <a:latin typeface="Bookman Old Style"/>
                          <a:ea typeface="Times New Roman"/>
                          <a:cs typeface="Arial"/>
                        </a:rPr>
                        <a:t>14 años</a:t>
                      </a:r>
                      <a:endParaRPr lang="es-ES" sz="1200" dirty="0">
                        <a:latin typeface="Times New Roman"/>
                        <a:ea typeface="Times New Roman"/>
                        <a:cs typeface="Times New Roman"/>
                      </a:endParaRPr>
                    </a:p>
                  </a:txBody>
                  <a:tcPr marL="44450" marR="44450" marT="0" marB="0" anchor="b"/>
                </a:tc>
                <a:tc hMerge="1">
                  <a:txBody>
                    <a:bodyPr/>
                    <a:lstStyle/>
                    <a:p>
                      <a:endParaRPr lang="es-ES"/>
                    </a:p>
                  </a:txBody>
                  <a:tcPr/>
                </a:tc>
              </a:tr>
              <a:tr h="370840">
                <a:tc>
                  <a:txBody>
                    <a:bodyPr/>
                    <a:lstStyle/>
                    <a:p>
                      <a:pPr>
                        <a:lnSpc>
                          <a:spcPct val="200000"/>
                        </a:lnSpc>
                        <a:spcAft>
                          <a:spcPts val="0"/>
                        </a:spcAft>
                      </a:pPr>
                      <a:r>
                        <a:rPr lang="es-ES" sz="1200" dirty="0">
                          <a:solidFill>
                            <a:srgbClr val="000000"/>
                          </a:solidFill>
                          <a:latin typeface="Bookman Old Style"/>
                          <a:ea typeface="Times New Roman"/>
                          <a:cs typeface="Arial"/>
                        </a:rPr>
                        <a:t>Ámbito Geográfico muestral</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1200" dirty="0">
                          <a:solidFill>
                            <a:srgbClr val="000000"/>
                          </a:solidFill>
                          <a:latin typeface="Bookman Old Style"/>
                          <a:ea typeface="Times New Roman"/>
                          <a:cs typeface="Arial"/>
                        </a:rPr>
                        <a:t>Guayaquil</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900">
                          <a:solidFill>
                            <a:srgbClr val="000000"/>
                          </a:solidFill>
                          <a:latin typeface="Bookman Old Style"/>
                          <a:ea typeface="Times New Roman"/>
                          <a:cs typeface="Arial"/>
                        </a:rPr>
                        <a:t> </a:t>
                      </a:r>
                      <a:endParaRPr lang="es-ES" sz="1200">
                        <a:latin typeface="Times New Roman"/>
                        <a:ea typeface="Times New Roman"/>
                        <a:cs typeface="Times New Roman"/>
                      </a:endParaRPr>
                    </a:p>
                  </a:txBody>
                  <a:tcPr marL="44450" marR="44450" marT="0" marB="0" anchor="b"/>
                </a:tc>
              </a:tr>
              <a:tr h="370840">
                <a:tc>
                  <a:txBody>
                    <a:bodyPr/>
                    <a:lstStyle/>
                    <a:p>
                      <a:pPr>
                        <a:lnSpc>
                          <a:spcPct val="200000"/>
                        </a:lnSpc>
                        <a:spcAft>
                          <a:spcPts val="0"/>
                        </a:spcAft>
                      </a:pPr>
                      <a:r>
                        <a:rPr lang="es-ES" sz="1200" dirty="0">
                          <a:solidFill>
                            <a:srgbClr val="000000"/>
                          </a:solidFill>
                          <a:latin typeface="Bookman Old Style"/>
                          <a:ea typeface="Times New Roman"/>
                          <a:cs typeface="Arial"/>
                        </a:rPr>
                        <a:t>Tamaño muestral</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1200" dirty="0">
                          <a:solidFill>
                            <a:srgbClr val="000000"/>
                          </a:solidFill>
                          <a:latin typeface="Bookman Old Style"/>
                          <a:ea typeface="Times New Roman"/>
                          <a:cs typeface="Arial"/>
                        </a:rPr>
                        <a:t>300 entrevistados</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900">
                          <a:solidFill>
                            <a:srgbClr val="000000"/>
                          </a:solidFill>
                          <a:latin typeface="Bookman Old Style"/>
                          <a:ea typeface="Times New Roman"/>
                          <a:cs typeface="Arial"/>
                        </a:rPr>
                        <a:t> </a:t>
                      </a:r>
                      <a:endParaRPr lang="es-ES" sz="1200">
                        <a:latin typeface="Times New Roman"/>
                        <a:ea typeface="Times New Roman"/>
                        <a:cs typeface="Times New Roman"/>
                      </a:endParaRPr>
                    </a:p>
                  </a:txBody>
                  <a:tcPr marL="44450" marR="44450" marT="0" marB="0" anchor="b"/>
                </a:tc>
              </a:tr>
              <a:tr h="370840">
                <a:tc>
                  <a:txBody>
                    <a:bodyPr/>
                    <a:lstStyle/>
                    <a:p>
                      <a:pPr>
                        <a:lnSpc>
                          <a:spcPct val="200000"/>
                        </a:lnSpc>
                        <a:spcAft>
                          <a:spcPts val="0"/>
                        </a:spcAft>
                      </a:pPr>
                      <a:r>
                        <a:rPr lang="es-ES" sz="1200" dirty="0">
                          <a:solidFill>
                            <a:srgbClr val="000000"/>
                          </a:solidFill>
                          <a:latin typeface="Bookman Old Style"/>
                          <a:ea typeface="Times New Roman"/>
                          <a:cs typeface="Arial"/>
                        </a:rPr>
                        <a:t>Unidad muestral</a:t>
                      </a:r>
                      <a:endParaRPr lang="es-ES" sz="1200" dirty="0">
                        <a:latin typeface="Times New Roman"/>
                        <a:ea typeface="Times New Roman"/>
                        <a:cs typeface="Times New Roman"/>
                      </a:endParaRPr>
                    </a:p>
                  </a:txBody>
                  <a:tcPr marL="44450" marR="44450" marT="0" marB="0" anchor="b"/>
                </a:tc>
                <a:tc gridSpan="2">
                  <a:txBody>
                    <a:bodyPr/>
                    <a:lstStyle/>
                    <a:p>
                      <a:pPr>
                        <a:lnSpc>
                          <a:spcPct val="200000"/>
                        </a:lnSpc>
                        <a:spcAft>
                          <a:spcPts val="0"/>
                        </a:spcAft>
                      </a:pPr>
                      <a:r>
                        <a:rPr lang="es-ES" sz="1200" dirty="0">
                          <a:solidFill>
                            <a:srgbClr val="000000"/>
                          </a:solidFill>
                          <a:latin typeface="Bookman Old Style"/>
                          <a:ea typeface="Times New Roman"/>
                          <a:cs typeface="Arial"/>
                        </a:rPr>
                        <a:t>Individuos consumidores de golosinas</a:t>
                      </a:r>
                      <a:endParaRPr lang="es-ES" sz="1200" dirty="0">
                        <a:latin typeface="Times New Roman"/>
                        <a:ea typeface="Times New Roman"/>
                        <a:cs typeface="Times New Roman"/>
                      </a:endParaRPr>
                    </a:p>
                  </a:txBody>
                  <a:tcPr marL="44450" marR="44450" marT="0" marB="0" anchor="b"/>
                </a:tc>
                <a:tc hMerge="1">
                  <a:txBody>
                    <a:bodyPr/>
                    <a:lstStyle/>
                    <a:p>
                      <a:endParaRPr lang="es-ES"/>
                    </a:p>
                  </a:txBody>
                  <a:tcPr/>
                </a:tc>
              </a:tr>
              <a:tr h="370840">
                <a:tc>
                  <a:txBody>
                    <a:bodyPr/>
                    <a:lstStyle/>
                    <a:p>
                      <a:pPr>
                        <a:lnSpc>
                          <a:spcPct val="200000"/>
                        </a:lnSpc>
                        <a:spcAft>
                          <a:spcPts val="0"/>
                        </a:spcAft>
                      </a:pPr>
                      <a:r>
                        <a:rPr lang="es-ES" sz="1200">
                          <a:solidFill>
                            <a:srgbClr val="000000"/>
                          </a:solidFill>
                          <a:latin typeface="Bookman Old Style"/>
                          <a:ea typeface="Times New Roman"/>
                          <a:cs typeface="Arial"/>
                        </a:rPr>
                        <a:t>Técnica de muestreo</a:t>
                      </a:r>
                      <a:endParaRPr lang="es-ES" sz="120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1200" dirty="0">
                          <a:solidFill>
                            <a:srgbClr val="000000"/>
                          </a:solidFill>
                          <a:latin typeface="Bookman Old Style"/>
                          <a:ea typeface="Times New Roman"/>
                          <a:cs typeface="Arial"/>
                        </a:rPr>
                        <a:t>Muestreo aleatorio Simple</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900">
                          <a:solidFill>
                            <a:srgbClr val="000000"/>
                          </a:solidFill>
                          <a:latin typeface="Bookman Old Style"/>
                          <a:ea typeface="Times New Roman"/>
                          <a:cs typeface="Arial"/>
                        </a:rPr>
                        <a:t> </a:t>
                      </a:r>
                      <a:endParaRPr lang="es-ES" sz="1200">
                        <a:latin typeface="Times New Roman"/>
                        <a:ea typeface="Times New Roman"/>
                        <a:cs typeface="Times New Roman"/>
                      </a:endParaRPr>
                    </a:p>
                  </a:txBody>
                  <a:tcPr marL="44450" marR="44450" marT="0" marB="0" anchor="b"/>
                </a:tc>
              </a:tr>
              <a:tr h="370840">
                <a:tc>
                  <a:txBody>
                    <a:bodyPr/>
                    <a:lstStyle/>
                    <a:p>
                      <a:pPr>
                        <a:lnSpc>
                          <a:spcPct val="200000"/>
                        </a:lnSpc>
                        <a:spcAft>
                          <a:spcPts val="0"/>
                        </a:spcAft>
                      </a:pPr>
                      <a:r>
                        <a:rPr lang="es-ES" sz="1200" dirty="0">
                          <a:solidFill>
                            <a:srgbClr val="000000"/>
                          </a:solidFill>
                          <a:latin typeface="Bookman Old Style"/>
                          <a:ea typeface="Times New Roman"/>
                          <a:cs typeface="Arial"/>
                        </a:rPr>
                        <a:t>Error muestral</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1200" dirty="0">
                          <a:solidFill>
                            <a:srgbClr val="000000"/>
                          </a:solidFill>
                          <a:latin typeface="Bookman Old Style"/>
                          <a:ea typeface="Times New Roman"/>
                          <a:cs typeface="Arial"/>
                        </a:rPr>
                        <a:t> +-5%</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900">
                          <a:solidFill>
                            <a:srgbClr val="000000"/>
                          </a:solidFill>
                          <a:latin typeface="Bookman Old Style"/>
                          <a:ea typeface="Times New Roman"/>
                          <a:cs typeface="Arial"/>
                        </a:rPr>
                        <a:t> </a:t>
                      </a:r>
                      <a:endParaRPr lang="es-ES" sz="1200">
                        <a:latin typeface="Times New Roman"/>
                        <a:ea typeface="Times New Roman"/>
                        <a:cs typeface="Times New Roman"/>
                      </a:endParaRPr>
                    </a:p>
                  </a:txBody>
                  <a:tcPr marL="44450" marR="44450" marT="0" marB="0" anchor="b"/>
                </a:tc>
              </a:tr>
              <a:tr h="370840">
                <a:tc>
                  <a:txBody>
                    <a:bodyPr/>
                    <a:lstStyle/>
                    <a:p>
                      <a:pPr>
                        <a:lnSpc>
                          <a:spcPct val="200000"/>
                        </a:lnSpc>
                        <a:spcAft>
                          <a:spcPts val="0"/>
                        </a:spcAft>
                      </a:pPr>
                      <a:r>
                        <a:rPr lang="es-ES" sz="1200">
                          <a:solidFill>
                            <a:srgbClr val="000000"/>
                          </a:solidFill>
                          <a:latin typeface="Bookman Old Style"/>
                          <a:ea typeface="Times New Roman"/>
                          <a:cs typeface="Arial"/>
                        </a:rPr>
                        <a:t>Nivel de Confianza</a:t>
                      </a:r>
                      <a:endParaRPr lang="es-ES" sz="120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1200" dirty="0">
                          <a:solidFill>
                            <a:srgbClr val="000000"/>
                          </a:solidFill>
                          <a:latin typeface="Bookman Old Style"/>
                          <a:ea typeface="Times New Roman"/>
                          <a:cs typeface="Arial"/>
                        </a:rPr>
                        <a:t>90% (p=q=0.5)</a:t>
                      </a:r>
                      <a:endParaRPr lang="es-ES" sz="1200" dirty="0">
                        <a:latin typeface="Times New Roman"/>
                        <a:ea typeface="Times New Roman"/>
                        <a:cs typeface="Times New Roman"/>
                      </a:endParaRPr>
                    </a:p>
                  </a:txBody>
                  <a:tcPr marL="44450" marR="44450" marT="0" marB="0" anchor="b"/>
                </a:tc>
                <a:tc>
                  <a:txBody>
                    <a:bodyPr/>
                    <a:lstStyle/>
                    <a:p>
                      <a:pPr>
                        <a:lnSpc>
                          <a:spcPct val="200000"/>
                        </a:lnSpc>
                        <a:spcAft>
                          <a:spcPts val="0"/>
                        </a:spcAft>
                      </a:pPr>
                      <a:r>
                        <a:rPr lang="es-ES" sz="900">
                          <a:solidFill>
                            <a:srgbClr val="000000"/>
                          </a:solidFill>
                          <a:latin typeface="Bookman Old Style"/>
                          <a:ea typeface="Times New Roman"/>
                          <a:cs typeface="Arial"/>
                        </a:rPr>
                        <a:t> </a:t>
                      </a:r>
                      <a:endParaRPr lang="es-ES" sz="1200">
                        <a:latin typeface="Times New Roman"/>
                        <a:ea typeface="Times New Roman"/>
                        <a:cs typeface="Times New Roman"/>
                      </a:endParaRPr>
                    </a:p>
                  </a:txBody>
                  <a:tcPr marL="44450" marR="44450" marT="0" marB="0" anchor="b"/>
                </a:tc>
              </a:tr>
              <a:tr h="370840">
                <a:tc>
                  <a:txBody>
                    <a:bodyPr/>
                    <a:lstStyle/>
                    <a:p>
                      <a:pPr>
                        <a:lnSpc>
                          <a:spcPct val="200000"/>
                        </a:lnSpc>
                        <a:spcAft>
                          <a:spcPts val="0"/>
                        </a:spcAft>
                      </a:pPr>
                      <a:endParaRPr lang="es-ES" sz="1200">
                        <a:solidFill>
                          <a:srgbClr val="000000"/>
                        </a:solidFill>
                        <a:latin typeface="Bookman Old Style"/>
                        <a:ea typeface="Times New Roman"/>
                        <a:cs typeface="Arial"/>
                      </a:endParaRPr>
                    </a:p>
                    <a:p>
                      <a:pPr>
                        <a:lnSpc>
                          <a:spcPct val="200000"/>
                        </a:lnSpc>
                        <a:spcAft>
                          <a:spcPts val="0"/>
                        </a:spcAft>
                      </a:pPr>
                      <a:r>
                        <a:rPr lang="es-ES" sz="1200">
                          <a:solidFill>
                            <a:srgbClr val="000000"/>
                          </a:solidFill>
                          <a:latin typeface="Bookman Old Style"/>
                          <a:ea typeface="Times New Roman"/>
                          <a:cs typeface="Arial"/>
                        </a:rPr>
                        <a:t>Fecha de realización del estudio</a:t>
                      </a:r>
                      <a:endParaRPr lang="es-ES" sz="1200">
                        <a:latin typeface="Times New Roman"/>
                        <a:ea typeface="Times New Roman"/>
                        <a:cs typeface="Times New Roman"/>
                      </a:endParaRPr>
                    </a:p>
                  </a:txBody>
                  <a:tcPr marL="44450" marR="44450" marT="0" marB="0" anchor="b"/>
                </a:tc>
                <a:tc gridSpan="2">
                  <a:txBody>
                    <a:bodyPr/>
                    <a:lstStyle/>
                    <a:p>
                      <a:pPr>
                        <a:lnSpc>
                          <a:spcPct val="200000"/>
                        </a:lnSpc>
                        <a:spcAft>
                          <a:spcPts val="0"/>
                        </a:spcAft>
                      </a:pPr>
                      <a:r>
                        <a:rPr lang="es-ES" sz="1200" dirty="0">
                          <a:solidFill>
                            <a:srgbClr val="000000"/>
                          </a:solidFill>
                          <a:latin typeface="Bookman Old Style"/>
                          <a:ea typeface="Times New Roman"/>
                          <a:cs typeface="Arial"/>
                        </a:rPr>
                        <a:t>Del 9 al 14 de Mayo del 2008</a:t>
                      </a:r>
                      <a:endParaRPr lang="es-ES" sz="1200" dirty="0">
                        <a:latin typeface="Times New Roman"/>
                        <a:ea typeface="Times New Roman"/>
                        <a:cs typeface="Times New Roman"/>
                      </a:endParaRPr>
                    </a:p>
                  </a:txBody>
                  <a:tcPr marL="44450" marR="44450" marT="0" marB="0" anchor="b"/>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cltsmalc\Escritorio\Dibujo.bmp"/>
          <p:cNvPicPr>
            <a:picLocks noGrp="1" noChangeAspect="1" noChangeArrowheads="1"/>
          </p:cNvPicPr>
          <p:nvPr>
            <p:ph sz="quarter" idx="1"/>
          </p:nvPr>
        </p:nvPicPr>
        <p:blipFill>
          <a:blip r:embed="rId2"/>
          <a:srcRect/>
          <a:stretch>
            <a:fillRect/>
          </a:stretch>
        </p:blipFill>
        <p:spPr>
          <a:xfrm>
            <a:off x="1643063" y="285750"/>
            <a:ext cx="4800600" cy="3000375"/>
          </a:xfrm>
        </p:spPr>
      </p:pic>
      <p:pic>
        <p:nvPicPr>
          <p:cNvPr id="20483" name="Picture 4" descr="C:\Documents and Settings\cltsmalc\Escritorio\Dibujo.bmp"/>
          <p:cNvPicPr>
            <a:picLocks noChangeAspect="1" noChangeArrowheads="1"/>
          </p:cNvPicPr>
          <p:nvPr/>
        </p:nvPicPr>
        <p:blipFill>
          <a:blip r:embed="rId3"/>
          <a:srcRect/>
          <a:stretch>
            <a:fillRect/>
          </a:stretch>
        </p:blipFill>
        <p:spPr bwMode="auto">
          <a:xfrm>
            <a:off x="1571625" y="3286125"/>
            <a:ext cx="4929188" cy="308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cltsmalc\Escritorio\Dibujo.bmp"/>
          <p:cNvPicPr>
            <a:picLocks noGrp="1" noChangeAspect="1" noChangeArrowheads="1"/>
          </p:cNvPicPr>
          <p:nvPr>
            <p:ph sz="quarter" idx="1"/>
          </p:nvPr>
        </p:nvPicPr>
        <p:blipFill>
          <a:blip r:embed="rId2"/>
          <a:srcRect/>
          <a:stretch>
            <a:fillRect/>
          </a:stretch>
        </p:blipFill>
        <p:spPr>
          <a:xfrm>
            <a:off x="1857375" y="500063"/>
            <a:ext cx="4800600" cy="3000375"/>
          </a:xfrm>
        </p:spPr>
      </p:pic>
      <p:pic>
        <p:nvPicPr>
          <p:cNvPr id="21507" name="Picture 3" descr="C:\Documents and Settings\cltsmalc\Escritorio\Dibujo.bmp"/>
          <p:cNvPicPr>
            <a:picLocks noChangeAspect="1" noChangeArrowheads="1"/>
          </p:cNvPicPr>
          <p:nvPr/>
        </p:nvPicPr>
        <p:blipFill>
          <a:blip r:embed="rId3"/>
          <a:srcRect/>
          <a:stretch>
            <a:fillRect/>
          </a:stretch>
        </p:blipFill>
        <p:spPr bwMode="auto">
          <a:xfrm>
            <a:off x="1857375" y="3500438"/>
            <a:ext cx="48006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cltsmalc\Escritorio\Dibujo.bmp"/>
          <p:cNvPicPr>
            <a:picLocks noGrp="1" noChangeAspect="1" noChangeArrowheads="1"/>
          </p:cNvPicPr>
          <p:nvPr>
            <p:ph sz="quarter" idx="1"/>
          </p:nvPr>
        </p:nvPicPr>
        <p:blipFill>
          <a:blip r:embed="rId2"/>
          <a:srcRect/>
          <a:stretch>
            <a:fillRect/>
          </a:stretch>
        </p:blipFill>
        <p:spPr>
          <a:xfrm>
            <a:off x="1428750" y="1714500"/>
            <a:ext cx="5786438" cy="36163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cltsmalc\Escritorio\Dibujo.bmp"/>
          <p:cNvPicPr>
            <a:picLocks noGrp="1" noChangeAspect="1" noChangeArrowheads="1"/>
          </p:cNvPicPr>
          <p:nvPr>
            <p:ph sz="quarter" idx="1"/>
          </p:nvPr>
        </p:nvPicPr>
        <p:blipFill>
          <a:blip r:embed="rId2"/>
          <a:srcRect/>
          <a:stretch>
            <a:fillRect/>
          </a:stretch>
        </p:blipFill>
        <p:spPr>
          <a:xfrm>
            <a:off x="1785938" y="428625"/>
            <a:ext cx="4643437" cy="2901950"/>
          </a:xfrm>
        </p:spPr>
      </p:pic>
      <p:pic>
        <p:nvPicPr>
          <p:cNvPr id="23555" name="Picture 3" descr="C:\Documents and Settings\cltsmalc\Escritorio\Dibujo.bmp"/>
          <p:cNvPicPr>
            <a:picLocks noChangeAspect="1" noChangeArrowheads="1"/>
          </p:cNvPicPr>
          <p:nvPr/>
        </p:nvPicPr>
        <p:blipFill>
          <a:blip r:embed="rId3"/>
          <a:srcRect/>
          <a:stretch>
            <a:fillRect/>
          </a:stretch>
        </p:blipFill>
        <p:spPr bwMode="auto">
          <a:xfrm>
            <a:off x="1743075" y="3357563"/>
            <a:ext cx="468630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cltsmalc\Escritorio\Dibujo.bmp"/>
          <p:cNvPicPr>
            <a:picLocks noGrp="1" noChangeAspect="1" noChangeArrowheads="1"/>
          </p:cNvPicPr>
          <p:nvPr>
            <p:ph sz="quarter" idx="1"/>
          </p:nvPr>
        </p:nvPicPr>
        <p:blipFill>
          <a:blip r:embed="rId2"/>
          <a:srcRect/>
          <a:stretch>
            <a:fillRect/>
          </a:stretch>
        </p:blipFill>
        <p:spPr>
          <a:xfrm>
            <a:off x="1928813" y="357188"/>
            <a:ext cx="4572000" cy="2857500"/>
          </a:xfrm>
        </p:spPr>
      </p:pic>
      <p:pic>
        <p:nvPicPr>
          <p:cNvPr id="24579" name="Picture 2" descr="C:\Documents and Settings\cltsmalc\Escritorio\Dibujo.bmp"/>
          <p:cNvPicPr>
            <a:picLocks noChangeAspect="1" noChangeArrowheads="1"/>
          </p:cNvPicPr>
          <p:nvPr/>
        </p:nvPicPr>
        <p:blipFill>
          <a:blip r:embed="rId3"/>
          <a:srcRect/>
          <a:stretch>
            <a:fillRect/>
          </a:stretch>
        </p:blipFill>
        <p:spPr bwMode="auto">
          <a:xfrm>
            <a:off x="1928813" y="3286125"/>
            <a:ext cx="4619625" cy="288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Documents and Settings\cltsmalc\Escritorio\Dibujo.bmp"/>
          <p:cNvPicPr>
            <a:picLocks noChangeAspect="1" noChangeArrowheads="1"/>
          </p:cNvPicPr>
          <p:nvPr/>
        </p:nvPicPr>
        <p:blipFill>
          <a:blip r:embed="rId2"/>
          <a:srcRect/>
          <a:stretch>
            <a:fillRect/>
          </a:stretch>
        </p:blipFill>
        <p:spPr bwMode="auto">
          <a:xfrm>
            <a:off x="2071688" y="357188"/>
            <a:ext cx="4686300" cy="2928937"/>
          </a:xfrm>
          <a:prstGeom prst="rect">
            <a:avLst/>
          </a:prstGeom>
          <a:noFill/>
          <a:ln w="9525">
            <a:noFill/>
            <a:miter lim="800000"/>
            <a:headEnd/>
            <a:tailEnd/>
          </a:ln>
        </p:spPr>
      </p:pic>
      <p:pic>
        <p:nvPicPr>
          <p:cNvPr id="25603" name="Picture 4" descr="C:\Documents and Settings\cltsmalc\Escritorio\Dibujo.bmp"/>
          <p:cNvPicPr>
            <a:picLocks noChangeAspect="1" noChangeArrowheads="1"/>
          </p:cNvPicPr>
          <p:nvPr/>
        </p:nvPicPr>
        <p:blipFill>
          <a:blip r:embed="rId3"/>
          <a:srcRect/>
          <a:stretch>
            <a:fillRect/>
          </a:stretch>
        </p:blipFill>
        <p:spPr bwMode="auto">
          <a:xfrm>
            <a:off x="2071688" y="3482975"/>
            <a:ext cx="4714875"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cltsmalc\Escritorio\Dibujo.bmp"/>
          <p:cNvPicPr>
            <a:picLocks noGrp="1" noChangeAspect="1" noChangeArrowheads="1"/>
          </p:cNvPicPr>
          <p:nvPr>
            <p:ph sz="quarter" idx="1"/>
          </p:nvPr>
        </p:nvPicPr>
        <p:blipFill>
          <a:blip r:embed="rId2"/>
          <a:srcRect/>
          <a:stretch>
            <a:fillRect/>
          </a:stretch>
        </p:blipFill>
        <p:spPr>
          <a:xfrm>
            <a:off x="2214563" y="642938"/>
            <a:ext cx="4308475" cy="2714625"/>
          </a:xfrm>
        </p:spPr>
      </p:pic>
      <p:pic>
        <p:nvPicPr>
          <p:cNvPr id="26627" name="Picture 4" descr="C:\Documents and Settings\cltsmalc\Escritorio\Dibujo.bmp"/>
          <p:cNvPicPr>
            <a:picLocks noChangeAspect="1" noChangeArrowheads="1"/>
          </p:cNvPicPr>
          <p:nvPr/>
        </p:nvPicPr>
        <p:blipFill>
          <a:blip r:embed="rId3"/>
          <a:srcRect/>
          <a:stretch>
            <a:fillRect/>
          </a:stretch>
        </p:blipFill>
        <p:spPr bwMode="auto">
          <a:xfrm>
            <a:off x="2143125" y="3429000"/>
            <a:ext cx="4429125"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t>                     INTRODUCCIÓN</a:t>
            </a:r>
            <a:r>
              <a:rPr lang="es-ES" dirty="0" smtClean="0"/>
              <a:t/>
            </a:r>
            <a:br>
              <a:rPr lang="es-ES" dirty="0" smtClean="0"/>
            </a:br>
            <a:endParaRPr lang="es-ES" dirty="0"/>
          </a:p>
        </p:txBody>
      </p:sp>
      <p:sp>
        <p:nvSpPr>
          <p:cNvPr id="9219" name="2 Marcador de contenido"/>
          <p:cNvSpPr>
            <a:spLocks noGrp="1"/>
          </p:cNvSpPr>
          <p:nvPr>
            <p:ph sz="quarter" idx="1"/>
          </p:nvPr>
        </p:nvSpPr>
        <p:spPr>
          <a:xfrm>
            <a:off x="457200" y="1600200"/>
            <a:ext cx="7467600" cy="4873625"/>
          </a:xfrm>
        </p:spPr>
        <p:txBody>
          <a:bodyPr/>
          <a:lstStyle/>
          <a:p>
            <a:pPr algn="just" eaLnBrk="1" hangingPunct="1"/>
            <a:r>
              <a:rPr lang="es-ES" smtClean="0"/>
              <a:t>INALECSA, fundada en 1972</a:t>
            </a:r>
          </a:p>
          <a:p>
            <a:pPr algn="just" eaLnBrk="1" hangingPunct="1"/>
            <a:endParaRPr lang="es-ES" smtClean="0"/>
          </a:p>
          <a:p>
            <a:pPr algn="just" eaLnBrk="1" hangingPunct="1"/>
            <a:r>
              <a:rPr lang="es-ES" smtClean="0"/>
              <a:t>Productos de pastelería industrial INACAKE, BONY, TIGRETON</a:t>
            </a:r>
          </a:p>
          <a:p>
            <a:pPr algn="just" eaLnBrk="1" hangingPunct="1"/>
            <a:endParaRPr lang="es-ES" smtClean="0"/>
          </a:p>
          <a:p>
            <a:pPr eaLnBrk="1" hangingPunct="1"/>
            <a:r>
              <a:rPr lang="es-ES" smtClean="0"/>
              <a:t>En 1979, se inaugura la planta industrial ubicada en el Km. 16½ de la vía a Daule. </a:t>
            </a:r>
          </a:p>
          <a:p>
            <a:pPr eaLnBrk="1" hangingPunct="1"/>
            <a:endParaRPr lang="es-ES" smtClean="0"/>
          </a:p>
          <a:p>
            <a:pPr eaLnBrk="1" hangingPunct="1"/>
            <a:r>
              <a:rPr lang="es-ES_tradnl" smtClean="0"/>
              <a:t>1983 incursiona en el mercado con Snacks.</a:t>
            </a:r>
            <a:endParaRPr lang="es-ES" smtClean="0"/>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cltsmalc\Escritorio\Dibujo.bmp"/>
          <p:cNvPicPr>
            <a:picLocks noGrp="1" noChangeAspect="1" noChangeArrowheads="1"/>
          </p:cNvPicPr>
          <p:nvPr>
            <p:ph sz="quarter" idx="1"/>
          </p:nvPr>
        </p:nvPicPr>
        <p:blipFill>
          <a:blip r:embed="rId2"/>
          <a:srcRect/>
          <a:stretch>
            <a:fillRect/>
          </a:stretch>
        </p:blipFill>
        <p:spPr>
          <a:xfrm>
            <a:off x="2143125" y="1714500"/>
            <a:ext cx="4572000" cy="28575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S" b="1" dirty="0" smtClean="0"/>
              <a:t>Conclusiones de la Investigación Cuantitativa</a:t>
            </a:r>
            <a:r>
              <a:rPr lang="es-ES" dirty="0" smtClean="0"/>
              <a:t/>
            </a:r>
            <a:br>
              <a:rPr lang="es-ES" dirty="0" smtClean="0"/>
            </a:br>
            <a:endParaRPr lang="es-ES" dirty="0"/>
          </a:p>
        </p:txBody>
      </p:sp>
      <p:sp>
        <p:nvSpPr>
          <p:cNvPr id="3" name="2 Marcador de contenido"/>
          <p:cNvSpPr>
            <a:spLocks noGrp="1"/>
          </p:cNvSpPr>
          <p:nvPr>
            <p:ph sz="quarter" idx="1"/>
          </p:nvPr>
        </p:nvSpPr>
        <p:spPr>
          <a:xfrm>
            <a:off x="457200" y="1600200"/>
            <a:ext cx="7467600" cy="4873625"/>
          </a:xfrm>
        </p:spPr>
        <p:txBody>
          <a:bodyPr>
            <a:normAutofit fontScale="70000" lnSpcReduction="20000"/>
          </a:bodyPr>
          <a:lstStyle/>
          <a:p>
            <a:pPr marL="274320" indent="-274320" algn="just" eaLnBrk="1" fontAlgn="auto" hangingPunct="1">
              <a:spcAft>
                <a:spcPts val="0"/>
              </a:spcAft>
              <a:buFont typeface="Wingdings"/>
              <a:buChar char=""/>
              <a:defRPr/>
            </a:pPr>
            <a:r>
              <a:rPr lang="es-ES" dirty="0" smtClean="0"/>
              <a:t>La gran mayoría de los encuestados están de acuerdo en  probar un nuevo producto.</a:t>
            </a:r>
          </a:p>
          <a:p>
            <a:pPr marL="274320" indent="-274320" algn="just" eaLnBrk="1" fontAlgn="auto" hangingPunct="1">
              <a:spcAft>
                <a:spcPts val="0"/>
              </a:spcAft>
              <a:buFont typeface="Wingdings"/>
              <a:buChar char=""/>
              <a:defRPr/>
            </a:pPr>
            <a:r>
              <a:rPr lang="es-ES" dirty="0" smtClean="0"/>
              <a:t>Descubrimos que la combinación para el cake de vainilla (</a:t>
            </a:r>
            <a:r>
              <a:rPr lang="es-ES" dirty="0" err="1" smtClean="0"/>
              <a:t>Inacake</a:t>
            </a:r>
            <a:r>
              <a:rPr lang="es-ES" dirty="0" smtClean="0"/>
              <a:t>) tiene que ser con helado de chocolate puesto que tiene un porcentaje de 60.27% de aceptación.</a:t>
            </a:r>
          </a:p>
          <a:p>
            <a:pPr marL="274320" indent="-274320" algn="just" eaLnBrk="1" fontAlgn="auto" hangingPunct="1">
              <a:spcAft>
                <a:spcPts val="0"/>
              </a:spcAft>
              <a:buFont typeface="Wingdings"/>
              <a:buChar char=""/>
              <a:defRPr/>
            </a:pPr>
            <a:r>
              <a:rPr lang="es-ES" dirty="0" smtClean="0"/>
              <a:t>La combinación para el cake de chocolate (</a:t>
            </a:r>
            <a:r>
              <a:rPr lang="es-ES" dirty="0" err="1" smtClean="0"/>
              <a:t>Tigreton</a:t>
            </a:r>
            <a:r>
              <a:rPr lang="es-ES" dirty="0" smtClean="0"/>
              <a:t>), a pesar de que el sabor de helado de vainilla ganó con el 84.59%, hemos decidido lanzarlo al mercado con el sabor de ron pasas, puesto que lanzaremos tres combinaciones diferentes al mercado.</a:t>
            </a:r>
          </a:p>
          <a:p>
            <a:pPr marL="274320" indent="-274320" algn="just" eaLnBrk="1" fontAlgn="auto" hangingPunct="1">
              <a:spcAft>
                <a:spcPts val="0"/>
              </a:spcAft>
              <a:buFont typeface="Wingdings"/>
              <a:buChar char=""/>
              <a:defRPr/>
            </a:pPr>
            <a:r>
              <a:rPr lang="es-ES" dirty="0" smtClean="0"/>
              <a:t>La combinación para el cake de manjar (</a:t>
            </a:r>
            <a:r>
              <a:rPr lang="es-ES" dirty="0" err="1" smtClean="0"/>
              <a:t>Bony</a:t>
            </a:r>
            <a:r>
              <a:rPr lang="es-ES" dirty="0" smtClean="0"/>
              <a:t>) tiene que ser con helado de vainilla  ya que posee un porcentaje de 81.51% de aceptación.</a:t>
            </a:r>
          </a:p>
          <a:p>
            <a:pPr marL="274320" indent="-274320" algn="just" eaLnBrk="1" fontAlgn="auto" hangingPunct="1">
              <a:spcAft>
                <a:spcPts val="0"/>
              </a:spcAft>
              <a:buFont typeface="Wingdings"/>
              <a:buChar char=""/>
              <a:defRPr/>
            </a:pPr>
            <a:r>
              <a:rPr lang="es-ES" dirty="0" smtClean="0"/>
              <a:t>La frecuencia de compra de cake de Inalecsa por parte de los encuestados es en su mayoría semanal.</a:t>
            </a:r>
          </a:p>
          <a:p>
            <a:pPr marL="274320" indent="-274320" algn="just" eaLnBrk="1" fontAlgn="auto" hangingPunct="1">
              <a:spcAft>
                <a:spcPts val="0"/>
              </a:spcAft>
              <a:buFont typeface="Wingdings"/>
              <a:buChar char=""/>
              <a:defRPr/>
            </a:pPr>
            <a:r>
              <a:rPr lang="es-ES" dirty="0" smtClean="0"/>
              <a:t>Y esa frecuencia de compra se ha mantenido durante mucho tiempo, no indica una tendencia creciente pero si parece ser estable.</a:t>
            </a:r>
          </a:p>
          <a:p>
            <a:pPr marL="274320" indent="-274320" algn="just" eaLnBrk="1" fontAlgn="auto" hangingPunct="1">
              <a:spcAft>
                <a:spcPts val="0"/>
              </a:spcAft>
              <a:buFont typeface="Wingdings"/>
              <a:buChar char=""/>
              <a:defRPr/>
            </a:pPr>
            <a:r>
              <a:rPr lang="es-ES" dirty="0" smtClean="0"/>
              <a:t>Y del 7% de los encuestados que no consumían el producto en su mayoría decían que era porque no conocían el producto. </a:t>
            </a:r>
          </a:p>
          <a:p>
            <a:pPr marL="274320" indent="-274320" algn="just" eaLnBrk="1" fontAlgn="auto" hangingPunct="1">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Fase Cualitativa</a:t>
            </a:r>
            <a:endParaRPr lang="es-ES" dirty="0"/>
          </a:p>
        </p:txBody>
      </p:sp>
      <p:sp>
        <p:nvSpPr>
          <p:cNvPr id="29699" name="2 Marcador de contenido"/>
          <p:cNvSpPr>
            <a:spLocks noGrp="1"/>
          </p:cNvSpPr>
          <p:nvPr>
            <p:ph sz="quarter" idx="1"/>
          </p:nvPr>
        </p:nvSpPr>
        <p:spPr>
          <a:xfrm>
            <a:off x="500063" y="1785938"/>
            <a:ext cx="7467600" cy="3043237"/>
          </a:xfrm>
        </p:spPr>
        <p:txBody>
          <a:bodyPr/>
          <a:lstStyle/>
          <a:p>
            <a:pPr algn="just" eaLnBrk="1" hangingPunct="1"/>
            <a:r>
              <a:rPr lang="es-ES" smtClean="0"/>
              <a:t>Se realizo un análisis de grupo focal, con la finalidad de conocer las preferencias y gustos de nuestro mercado objetivo, así mismo para poder analizar el proceso de compra, conocer a manera general los atributos del producto por los cuales se deciden a comprar.</a:t>
            </a:r>
          </a:p>
          <a:p>
            <a:pPr eaLnBrk="1" hangingPunct="1"/>
            <a:endParaRPr lang="es-E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RESULTADOS FOCUS GROUP</a:t>
            </a:r>
            <a:r>
              <a:rPr lang="es-ES" dirty="0" smtClean="0"/>
              <a:t/>
            </a:r>
            <a:br>
              <a:rPr lang="es-ES" dirty="0" smtClean="0"/>
            </a:br>
            <a:endParaRPr lang="es-ES" dirty="0"/>
          </a:p>
        </p:txBody>
      </p:sp>
      <p:sp>
        <p:nvSpPr>
          <p:cNvPr id="3" name="2 Marcador de contenido"/>
          <p:cNvSpPr>
            <a:spLocks noGrp="1"/>
          </p:cNvSpPr>
          <p:nvPr>
            <p:ph sz="quarter" idx="1"/>
          </p:nvPr>
        </p:nvSpPr>
        <p:spPr>
          <a:xfrm>
            <a:off x="457200" y="1600200"/>
            <a:ext cx="7467600" cy="4873625"/>
          </a:xfrm>
        </p:spPr>
        <p:txBody>
          <a:bodyPr>
            <a:normAutofit fontScale="77500" lnSpcReduction="20000"/>
          </a:bodyPr>
          <a:lstStyle/>
          <a:p>
            <a:pPr marL="274320" indent="-274320" eaLnBrk="1" fontAlgn="auto" hangingPunct="1">
              <a:spcAft>
                <a:spcPts val="0"/>
              </a:spcAft>
              <a:buFont typeface="Wingdings"/>
              <a:buChar char=""/>
              <a:defRPr/>
            </a:pPr>
            <a:r>
              <a:rPr lang="es-ES" dirty="0" smtClean="0"/>
              <a:t>De acuerdo a la reacción que tuvo la mayoría de los participantes, luego de mencionarles el nombre del producto, pudimos notar que la mayoría tuvo una reacción de agrado, los niños que denotaron sorpresa.</a:t>
            </a:r>
          </a:p>
          <a:p>
            <a:pPr marL="274320" indent="-274320" eaLnBrk="1" fontAlgn="auto" hangingPunct="1">
              <a:spcAft>
                <a:spcPts val="0"/>
              </a:spcAft>
              <a:buFont typeface="Wingdings"/>
              <a:buChar char=""/>
              <a:defRPr/>
            </a:pPr>
            <a:r>
              <a:rPr lang="es-ES" dirty="0" smtClean="0"/>
              <a:t>Después de hacerles probar los cakes sin helado, pudimos notar que hubo cierta inclinación por los cakes de vainilla y luego los de chocolate.</a:t>
            </a:r>
          </a:p>
          <a:p>
            <a:pPr marL="274320" indent="-274320" eaLnBrk="1" fontAlgn="auto" hangingPunct="1">
              <a:spcAft>
                <a:spcPts val="0"/>
              </a:spcAft>
              <a:buFont typeface="Wingdings"/>
              <a:buChar char=""/>
              <a:defRPr/>
            </a:pPr>
            <a:r>
              <a:rPr lang="es-ES" dirty="0" smtClean="0"/>
              <a:t>También se les hizo probar distintos sabores de helados, notándose una preferencia hacia el sabor de vainilla, seguido y muy parejo por los sabores de chocolate, ron pasas y frutilla.</a:t>
            </a:r>
          </a:p>
          <a:p>
            <a:pPr marL="274320" indent="-274320" eaLnBrk="1" fontAlgn="auto" hangingPunct="1">
              <a:spcAft>
                <a:spcPts val="0"/>
              </a:spcAft>
              <a:buFont typeface="Wingdings"/>
              <a:buChar char=""/>
              <a:defRPr/>
            </a:pPr>
            <a:r>
              <a:rPr lang="es-ES" dirty="0" smtClean="0"/>
              <a:t>Posteriormente se les hizo probar el producto completo, es decir, el cake helado, pudiéndose notar el agrado que tuvo el producto.</a:t>
            </a:r>
          </a:p>
          <a:p>
            <a:pPr marL="274320" indent="-274320" eaLnBrk="1" fontAlgn="auto" hangingPunct="1">
              <a:spcAft>
                <a:spcPts val="0"/>
              </a:spcAft>
              <a:buFont typeface="Wingdings"/>
              <a:buChar char=""/>
              <a:defRPr/>
            </a:pPr>
            <a:r>
              <a:rPr lang="es-ES" dirty="0" smtClean="0"/>
              <a:t>También se hizo un sondeo a cerca de la frecuencia con la que consumen cakes y helados, pudiéndose concluir que los niños prefieren  más los helados que los cakes.</a:t>
            </a:r>
          </a:p>
          <a:p>
            <a:pPr marL="274320" indent="-274320" eaLnBrk="1" fontAlgn="auto" hangingPunct="1">
              <a:spcAft>
                <a:spcPts val="0"/>
              </a:spcAft>
              <a:buFont typeface="Wingdings"/>
              <a:buChar char=""/>
              <a:defRPr/>
            </a:pPr>
            <a:r>
              <a:rPr lang="es-ES" dirty="0" smtClean="0"/>
              <a:t>Finalmente se les pidió la opinión acerca de la presentación que tenemos pensada para el producto y a la mayoría les pareció divertida.</a:t>
            </a:r>
          </a:p>
          <a:p>
            <a:pPr marL="274320" indent="-274320" eaLnBrk="1" fontAlgn="auto" hangingPunct="1">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t>Análisis de Mercado</a:t>
            </a:r>
            <a:endParaRPr lang="es-ES" dirty="0"/>
          </a:p>
        </p:txBody>
      </p:sp>
      <p:sp>
        <p:nvSpPr>
          <p:cNvPr id="31747" name="2 Marcador de contenido"/>
          <p:cNvSpPr>
            <a:spLocks noGrp="1"/>
          </p:cNvSpPr>
          <p:nvPr>
            <p:ph sz="quarter" idx="1"/>
          </p:nvPr>
        </p:nvSpPr>
        <p:spPr>
          <a:xfrm>
            <a:off x="457200" y="1600200"/>
            <a:ext cx="7467600" cy="4873625"/>
          </a:xfrm>
        </p:spPr>
        <p:txBody>
          <a:bodyPr/>
          <a:lstStyle/>
          <a:p>
            <a:pPr eaLnBrk="1" hangingPunct="1"/>
            <a:r>
              <a:rPr lang="es-ES" smtClean="0"/>
              <a:t>Los productos de Inalecsa tradicionales han teniendo una gran aceptación en el mercado.</a:t>
            </a:r>
          </a:p>
          <a:p>
            <a:pPr eaLnBrk="1" hangingPunct="1"/>
            <a:r>
              <a:rPr lang="es-ES" smtClean="0"/>
              <a:t>Se ha mantenido fuerte en sus ventas y tiene un posicionamiento firme en la mente del consumidor </a:t>
            </a:r>
          </a:p>
          <a:p>
            <a:pPr eaLnBrk="1" hangingPunct="1"/>
            <a:endParaRPr lang="es-ES" smtClean="0"/>
          </a:p>
          <a:p>
            <a:pPr eaLnBrk="1" hangingPunct="1">
              <a:buFont typeface="Wingdings" pitchFamily="2" charset="2"/>
              <a:buNone/>
            </a:pPr>
            <a:r>
              <a:rPr lang="es-ES" b="1" smtClean="0"/>
              <a:t>Análisis de los Proveedores</a:t>
            </a:r>
          </a:p>
          <a:p>
            <a:pPr eaLnBrk="1" hangingPunct="1"/>
            <a:r>
              <a:rPr lang="es-ES" smtClean="0"/>
              <a:t>El producto final ya etiquetado y empaquetado va a ser proporcionado por la firma HELADOSA S.A. que representa la marca Topsy caracterizada por la producción de uno de los helados de mejor calidad en el país.</a:t>
            </a:r>
          </a:p>
          <a:p>
            <a:pPr eaLnBrk="1" hangingPunct="1"/>
            <a:endParaRPr lang="es-ES" b="1" smtClean="0"/>
          </a:p>
          <a:p>
            <a:pPr eaLnBrk="1" hangingPunct="1"/>
            <a:endParaRPr lang="es-ES_tradnl" smtClean="0"/>
          </a:p>
          <a:p>
            <a:pPr eaLnBrk="1" hangingPunct="1"/>
            <a:endParaRPr lang="es-E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Análisis de la Competencia</a:t>
            </a:r>
            <a:endParaRPr lang="es-ES" dirty="0"/>
          </a:p>
        </p:txBody>
      </p:sp>
      <p:graphicFrame>
        <p:nvGraphicFramePr>
          <p:cNvPr id="4" name="3 Marcador de contenido"/>
          <p:cNvGraphicFramePr>
            <a:graphicFrameLocks noGrp="1"/>
          </p:cNvGraphicFramePr>
          <p:nvPr>
            <p:ph sz="quarter" idx="1"/>
          </p:nvPr>
        </p:nvGraphicFramePr>
        <p:xfrm>
          <a:off x="457200" y="1600200"/>
          <a:ext cx="7467600" cy="2225675"/>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pPr>
                        <a:lnSpc>
                          <a:spcPct val="200000"/>
                        </a:lnSpc>
                        <a:spcAft>
                          <a:spcPts val="0"/>
                        </a:spcAft>
                        <a:tabLst>
                          <a:tab pos="447675" algn="l"/>
                        </a:tabLst>
                      </a:pPr>
                      <a:r>
                        <a:rPr lang="es-ES" sz="1200" b="1" i="1" u="sng" dirty="0">
                          <a:latin typeface="Bookman Old Style"/>
                          <a:ea typeface="Times New Roman"/>
                          <a:cs typeface="Arial"/>
                        </a:rPr>
                        <a:t>Nombre del producto</a:t>
                      </a:r>
                      <a:endParaRPr lang="es-ES" sz="1200" dirty="0">
                        <a:latin typeface="Times New Roman"/>
                        <a:ea typeface="Times New Roman"/>
                      </a:endParaRPr>
                    </a:p>
                  </a:txBody>
                  <a:tcPr marL="68580" marR="68580" marT="0" marB="0"/>
                </a:tc>
                <a:tc>
                  <a:txBody>
                    <a:bodyPr/>
                    <a:lstStyle/>
                    <a:p>
                      <a:pPr>
                        <a:lnSpc>
                          <a:spcPct val="200000"/>
                        </a:lnSpc>
                        <a:spcAft>
                          <a:spcPts val="0"/>
                        </a:spcAft>
                        <a:tabLst>
                          <a:tab pos="447675" algn="l"/>
                        </a:tabLst>
                      </a:pPr>
                      <a:r>
                        <a:rPr lang="es-ES" sz="1200" b="1" i="1" u="sng">
                          <a:latin typeface="Bookman Old Style"/>
                          <a:ea typeface="Times New Roman"/>
                          <a:cs typeface="Arial"/>
                        </a:rPr>
                        <a:t>Tamaño del producto</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b="1" i="1" u="sng">
                          <a:latin typeface="Bookman Old Style"/>
                          <a:ea typeface="Times New Roman"/>
                          <a:cs typeface="Arial"/>
                        </a:rPr>
                        <a:t>Precio</a:t>
                      </a:r>
                      <a:endParaRPr lang="es-ES" sz="1200">
                        <a:latin typeface="Times New Roman"/>
                        <a:ea typeface="Times New Roman"/>
                      </a:endParaRPr>
                    </a:p>
                  </a:txBody>
                  <a:tcPr marL="68580" marR="68580" marT="0" marB="0"/>
                </a:tc>
              </a:tr>
              <a:tr h="370840">
                <a:tc>
                  <a:txBody>
                    <a:bodyPr/>
                    <a:lstStyle/>
                    <a:p>
                      <a:pPr>
                        <a:lnSpc>
                          <a:spcPct val="200000"/>
                        </a:lnSpc>
                        <a:spcAft>
                          <a:spcPts val="0"/>
                        </a:spcAft>
                        <a:tabLst>
                          <a:tab pos="447675" algn="l"/>
                        </a:tabLst>
                      </a:pPr>
                      <a:r>
                        <a:rPr lang="es-ES" sz="1200">
                          <a:latin typeface="Bookman Old Style"/>
                          <a:ea typeface="Times New Roman"/>
                          <a:cs typeface="Arial"/>
                        </a:rPr>
                        <a:t>Sanduche de pingüino</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1 unidad</a:t>
                      </a:r>
                      <a:endParaRPr lang="es-ES" sz="1200" dirty="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0.60</a:t>
                      </a:r>
                      <a:endParaRPr lang="es-ES" sz="1200" dirty="0">
                        <a:latin typeface="Times New Roman"/>
                        <a:ea typeface="Times New Roman"/>
                      </a:endParaRPr>
                    </a:p>
                  </a:txBody>
                  <a:tcPr marL="68580" marR="68580" marT="0" marB="0"/>
                </a:tc>
              </a:tr>
              <a:tr h="370840">
                <a:tc>
                  <a:txBody>
                    <a:bodyPr/>
                    <a:lstStyle/>
                    <a:p>
                      <a:pPr>
                        <a:lnSpc>
                          <a:spcPct val="200000"/>
                        </a:lnSpc>
                        <a:spcAft>
                          <a:spcPts val="0"/>
                        </a:spcAft>
                        <a:tabLst>
                          <a:tab pos="447675" algn="l"/>
                        </a:tabLst>
                      </a:pPr>
                      <a:r>
                        <a:rPr lang="es-ES" sz="1200">
                          <a:latin typeface="Bookman Old Style"/>
                          <a:ea typeface="Times New Roman"/>
                          <a:cs typeface="Arial"/>
                        </a:rPr>
                        <a:t>Sanduche esquimo</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1 unidad / 6 unidades</a:t>
                      </a:r>
                      <a:endParaRPr lang="es-ES" sz="1200" dirty="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0.65/ 3.41</a:t>
                      </a:r>
                      <a:endParaRPr lang="es-ES" sz="1200" dirty="0">
                        <a:latin typeface="Times New Roman"/>
                        <a:ea typeface="Times New Roman"/>
                      </a:endParaRPr>
                    </a:p>
                  </a:txBody>
                  <a:tcPr marL="68580" marR="68580" marT="0" marB="0"/>
                </a:tc>
              </a:tr>
              <a:tr h="370840">
                <a:tc>
                  <a:txBody>
                    <a:bodyPr/>
                    <a:lstStyle/>
                    <a:p>
                      <a:pPr>
                        <a:lnSpc>
                          <a:spcPct val="200000"/>
                        </a:lnSpc>
                        <a:spcAft>
                          <a:spcPts val="0"/>
                        </a:spcAft>
                        <a:tabLst>
                          <a:tab pos="447675" algn="l"/>
                        </a:tabLst>
                      </a:pPr>
                      <a:r>
                        <a:rPr lang="es-ES" sz="1200">
                          <a:latin typeface="Bookman Old Style"/>
                          <a:ea typeface="Times New Roman"/>
                          <a:cs typeface="Arial"/>
                        </a:rPr>
                        <a:t>Mágnum Alfajor</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1 unidad</a:t>
                      </a:r>
                      <a:endParaRPr lang="es-ES" sz="1200" dirty="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1.00</a:t>
                      </a:r>
                      <a:endParaRPr lang="es-ES" sz="1200" dirty="0">
                        <a:latin typeface="Times New Roman"/>
                        <a:ea typeface="Times New Roman"/>
                      </a:endParaRPr>
                    </a:p>
                  </a:txBody>
                  <a:tcPr marL="68580" marR="68580" marT="0" marB="0"/>
                </a:tc>
              </a:tr>
              <a:tr h="370840">
                <a:tc>
                  <a:txBody>
                    <a:bodyPr/>
                    <a:lstStyle/>
                    <a:p>
                      <a:pPr>
                        <a:lnSpc>
                          <a:spcPct val="200000"/>
                        </a:lnSpc>
                        <a:spcAft>
                          <a:spcPts val="0"/>
                        </a:spcAft>
                        <a:tabLst>
                          <a:tab pos="447675" algn="l"/>
                        </a:tabLst>
                      </a:pPr>
                      <a:r>
                        <a:rPr lang="es-ES" sz="1200">
                          <a:latin typeface="Bookman Old Style"/>
                          <a:ea typeface="Times New Roman"/>
                          <a:cs typeface="Arial"/>
                        </a:rPr>
                        <a:t>Dips de Gino</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100 mililitros</a:t>
                      </a:r>
                      <a:endParaRPr lang="es-ES" sz="1200" dirty="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0.50</a:t>
                      </a:r>
                      <a:endParaRPr lang="es-ES" sz="1200" dirty="0">
                        <a:latin typeface="Times New Roman"/>
                        <a:ea typeface="Times New Roman"/>
                      </a:endParaRPr>
                    </a:p>
                  </a:txBody>
                  <a:tcPr marL="68580" marR="68580" marT="0" marB="0"/>
                </a:tc>
              </a:tr>
              <a:tr h="370840">
                <a:tc>
                  <a:txBody>
                    <a:bodyPr/>
                    <a:lstStyle/>
                    <a:p>
                      <a:pPr>
                        <a:lnSpc>
                          <a:spcPct val="200000"/>
                        </a:lnSpc>
                        <a:spcAft>
                          <a:spcPts val="0"/>
                        </a:spcAft>
                        <a:tabLst>
                          <a:tab pos="447675" algn="l"/>
                        </a:tabLst>
                      </a:pPr>
                      <a:r>
                        <a:rPr lang="es-ES" sz="1200">
                          <a:latin typeface="Bookman Old Style"/>
                          <a:ea typeface="Times New Roman"/>
                          <a:cs typeface="Arial"/>
                        </a:rPr>
                        <a:t>Sanduche Novaton Eskimo</a:t>
                      </a:r>
                      <a:endParaRPr lang="es-ES" sz="120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6 unidades</a:t>
                      </a:r>
                      <a:endParaRPr lang="es-ES" sz="1200" dirty="0">
                        <a:latin typeface="Times New Roman"/>
                        <a:ea typeface="Times New Roman"/>
                      </a:endParaRPr>
                    </a:p>
                  </a:txBody>
                  <a:tcPr marL="68580" marR="68580" marT="0" marB="0"/>
                </a:tc>
                <a:tc>
                  <a:txBody>
                    <a:bodyPr/>
                    <a:lstStyle/>
                    <a:p>
                      <a:pPr algn="ctr">
                        <a:lnSpc>
                          <a:spcPct val="200000"/>
                        </a:lnSpc>
                        <a:spcAft>
                          <a:spcPts val="0"/>
                        </a:spcAft>
                        <a:tabLst>
                          <a:tab pos="447675" algn="l"/>
                        </a:tabLst>
                      </a:pPr>
                      <a:r>
                        <a:rPr lang="es-ES" sz="1200" dirty="0">
                          <a:latin typeface="Bookman Old Style"/>
                          <a:ea typeface="Times New Roman"/>
                          <a:cs typeface="Arial"/>
                        </a:rPr>
                        <a:t>3.41</a:t>
                      </a:r>
                      <a:endParaRPr lang="es-E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Misión y Naturaleza del plan estratégico</a:t>
            </a:r>
            <a:endParaRPr lang="es-ES" dirty="0"/>
          </a:p>
        </p:txBody>
      </p:sp>
      <p:sp>
        <p:nvSpPr>
          <p:cNvPr id="33795" name="2 Marcador de contenido"/>
          <p:cNvSpPr>
            <a:spLocks noGrp="1"/>
          </p:cNvSpPr>
          <p:nvPr>
            <p:ph sz="quarter" idx="1"/>
          </p:nvPr>
        </p:nvSpPr>
        <p:spPr>
          <a:xfrm>
            <a:off x="457200" y="1600200"/>
            <a:ext cx="7467600" cy="4873625"/>
          </a:xfrm>
        </p:spPr>
        <p:txBody>
          <a:bodyPr/>
          <a:lstStyle/>
          <a:p>
            <a:pPr eaLnBrk="1" hangingPunct="1"/>
            <a:r>
              <a:rPr lang="es-ES_tradnl" smtClean="0"/>
              <a:t>Desarrollar valor de marca.</a:t>
            </a:r>
          </a:p>
          <a:p>
            <a:pPr eaLnBrk="1" hangingPunct="1"/>
            <a:r>
              <a:rPr lang="es-ES_tradnl" smtClean="0"/>
              <a:t>Minimizar debilidades y maximizar oportunidades.</a:t>
            </a:r>
          </a:p>
          <a:p>
            <a:pPr eaLnBrk="1" hangingPunct="1"/>
            <a:r>
              <a:rPr lang="es-ES_tradnl" smtClean="0"/>
              <a:t>Redefinir la estrategia de mercado al largo plazo.</a:t>
            </a:r>
            <a:endParaRPr lang="es-E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Análisis de Viabilidad</a:t>
            </a:r>
            <a:endParaRPr lang="es-ES" dirty="0"/>
          </a:p>
        </p:txBody>
      </p:sp>
      <p:sp>
        <p:nvSpPr>
          <p:cNvPr id="34819" name="2 Marcador de contenido"/>
          <p:cNvSpPr>
            <a:spLocks noGrp="1"/>
          </p:cNvSpPr>
          <p:nvPr>
            <p:ph sz="quarter" idx="1"/>
          </p:nvPr>
        </p:nvSpPr>
        <p:spPr>
          <a:xfrm>
            <a:off x="457200" y="1600200"/>
            <a:ext cx="7467600" cy="4873625"/>
          </a:xfrm>
        </p:spPr>
        <p:txBody>
          <a:bodyPr/>
          <a:lstStyle/>
          <a:p>
            <a:pPr eaLnBrk="1" hangingPunct="1"/>
            <a:endParaRPr lang="es-ES_tradnl" smtClean="0"/>
          </a:p>
          <a:p>
            <a:pPr eaLnBrk="1" hangingPunct="1"/>
            <a:endParaRPr lang="es-ES_tradnl" smtClean="0"/>
          </a:p>
          <a:p>
            <a:pPr eaLnBrk="1" hangingPunct="1"/>
            <a:endParaRPr lang="es-ES_tradnl" smtClean="0"/>
          </a:p>
          <a:p>
            <a:pPr eaLnBrk="1" hangingPunct="1"/>
            <a:endParaRPr lang="es-ES_tradnl" smtClean="0"/>
          </a:p>
          <a:p>
            <a:pPr eaLnBrk="1" hangingPunct="1"/>
            <a:endParaRPr lang="es-ES_tradnl" smtClean="0"/>
          </a:p>
          <a:p>
            <a:pPr algn="ctr" eaLnBrk="1" hangingPunct="1">
              <a:buFont typeface="Wingdings" pitchFamily="2" charset="2"/>
              <a:buNone/>
            </a:pPr>
            <a:r>
              <a:rPr lang="es-ES_tradnl" smtClean="0"/>
              <a:t>Análisis FODA</a:t>
            </a:r>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Fortalezas</a:t>
            </a:r>
            <a:endParaRPr lang="es-ES" dirty="0"/>
          </a:p>
        </p:txBody>
      </p:sp>
      <p:sp>
        <p:nvSpPr>
          <p:cNvPr id="35843" name="2 Marcador de contenido"/>
          <p:cNvSpPr>
            <a:spLocks noGrp="1"/>
          </p:cNvSpPr>
          <p:nvPr>
            <p:ph sz="quarter" idx="1"/>
          </p:nvPr>
        </p:nvSpPr>
        <p:spPr>
          <a:xfrm>
            <a:off x="457200" y="1600200"/>
            <a:ext cx="7467600" cy="4873625"/>
          </a:xfrm>
        </p:spPr>
        <p:txBody>
          <a:bodyPr/>
          <a:lstStyle/>
          <a:p>
            <a:pPr eaLnBrk="1" hangingPunct="1"/>
            <a:r>
              <a:rPr lang="es-ES_tradnl" smtClean="0"/>
              <a:t>Los productos a innovar tienen gran aceptación en el mercado.</a:t>
            </a:r>
          </a:p>
          <a:p>
            <a:pPr eaLnBrk="1" hangingPunct="1"/>
            <a:r>
              <a:rPr lang="es-ES_tradnl" smtClean="0"/>
              <a:t>La marca inspira confianza y calidad por sus productos.</a:t>
            </a:r>
          </a:p>
          <a:p>
            <a:pPr eaLnBrk="1" hangingPunct="1"/>
            <a:r>
              <a:rPr lang="es-ES_tradnl" smtClean="0"/>
              <a:t>La marca se encuentra en el “Top of mind” de las personas.</a:t>
            </a:r>
          </a:p>
          <a:p>
            <a:pPr eaLnBrk="1" hangingPunct="1"/>
            <a:r>
              <a:rPr lang="es-ES_tradnl" smtClean="0"/>
              <a:t> Larga trayectoria a nivel nacional.</a:t>
            </a:r>
          </a:p>
          <a:p>
            <a:pPr eaLnBrk="1" hangingPunct="1"/>
            <a:r>
              <a:rPr lang="es-ES_tradnl" smtClean="0"/>
              <a:t>La marca es asociada con la idea de sabor y calidad.</a:t>
            </a:r>
          </a:p>
          <a:p>
            <a:pPr eaLnBrk="1" hangingPunct="1"/>
            <a:endParaRPr lang="es-ES_tradnl" smtClean="0"/>
          </a:p>
          <a:p>
            <a:pPr eaLnBrk="1" hangingPunct="1"/>
            <a:endParaRPr lang="es-E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Debilidades</a:t>
            </a:r>
            <a:endParaRPr lang="es-ES" dirty="0"/>
          </a:p>
        </p:txBody>
      </p:sp>
      <p:sp>
        <p:nvSpPr>
          <p:cNvPr id="36867" name="2 Marcador de contenido"/>
          <p:cNvSpPr>
            <a:spLocks noGrp="1"/>
          </p:cNvSpPr>
          <p:nvPr>
            <p:ph sz="quarter" idx="1"/>
          </p:nvPr>
        </p:nvSpPr>
        <p:spPr>
          <a:xfrm>
            <a:off x="457200" y="1600200"/>
            <a:ext cx="7467600" cy="4873625"/>
          </a:xfrm>
        </p:spPr>
        <p:txBody>
          <a:bodyPr/>
          <a:lstStyle/>
          <a:p>
            <a:pPr eaLnBrk="1" hangingPunct="1"/>
            <a:r>
              <a:rPr lang="es-ES_tradnl" smtClean="0"/>
              <a:t>Falta de comunicación con sus segmentos de mercado al no realizar campañas publicitarias adecuadas.</a:t>
            </a:r>
          </a:p>
          <a:p>
            <a:pPr eaLnBrk="1" hangingPunct="1"/>
            <a:r>
              <a:rPr lang="es-ES_tradnl" smtClean="0"/>
              <a:t>Dan cabida a la aparición de nuevos  competidores, no innovan sus líneas de productos.</a:t>
            </a:r>
          </a:p>
          <a:p>
            <a:pPr eaLnBrk="1" hangingPunct="1"/>
            <a:r>
              <a:rPr lang="es-ES_tradnl" smtClean="0"/>
              <a:t>Siempre han mantenido la misma línea de marketing.</a:t>
            </a:r>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Estructura Organizacional de la Empresa</a:t>
            </a:r>
            <a:endParaRPr lang="es-ES" dirty="0"/>
          </a:p>
        </p:txBody>
      </p:sp>
      <p:sp>
        <p:nvSpPr>
          <p:cNvPr id="3" name="2 Marcador de contenido"/>
          <p:cNvSpPr>
            <a:spLocks noGrp="1"/>
          </p:cNvSpPr>
          <p:nvPr>
            <p:ph sz="quarter" idx="1"/>
          </p:nvPr>
        </p:nvSpPr>
        <p:spPr>
          <a:xfrm>
            <a:off x="457200" y="1600200"/>
            <a:ext cx="7467600" cy="4873625"/>
          </a:xfrm>
        </p:spPr>
        <p:txBody>
          <a:bodyPr>
            <a:normAutofit fontScale="92500" lnSpcReduction="20000"/>
          </a:bodyPr>
          <a:lstStyle/>
          <a:p>
            <a:pPr marL="274320" indent="-274320" eaLnBrk="1" fontAlgn="auto" hangingPunct="1">
              <a:spcAft>
                <a:spcPts val="0"/>
              </a:spcAft>
              <a:buFont typeface="Wingdings"/>
              <a:buChar char=""/>
              <a:defRPr/>
            </a:pPr>
            <a:r>
              <a:rPr lang="es-ES" dirty="0" smtClean="0"/>
              <a:t>Departamentos de Finanzas</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Producción, </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Compras, </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Ventas, </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Marketing, </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Recursos Humanos y</a:t>
            </a:r>
          </a:p>
          <a:p>
            <a:pPr marL="274320" indent="-274320" eaLnBrk="1" fontAlgn="auto" hangingPunct="1">
              <a:spcAft>
                <a:spcPts val="0"/>
              </a:spcAft>
              <a:buFont typeface="Wingdings"/>
              <a:buChar char=""/>
              <a:defRPr/>
            </a:pPr>
            <a:endParaRPr lang="es-ES" dirty="0" smtClean="0"/>
          </a:p>
          <a:p>
            <a:pPr marL="274320" indent="-274320" eaLnBrk="1" fontAlgn="auto" hangingPunct="1">
              <a:spcAft>
                <a:spcPts val="0"/>
              </a:spcAft>
              <a:buFont typeface="Wingdings"/>
              <a:buChar char=""/>
              <a:defRPr/>
            </a:pPr>
            <a:r>
              <a:rPr lang="es-ES" dirty="0" smtClean="0"/>
              <a:t>Sistemas</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Oportunidades</a:t>
            </a:r>
            <a:endParaRPr lang="es-ES" dirty="0"/>
          </a:p>
        </p:txBody>
      </p:sp>
      <p:sp>
        <p:nvSpPr>
          <p:cNvPr id="37891" name="2 Marcador de contenido"/>
          <p:cNvSpPr>
            <a:spLocks noGrp="1"/>
          </p:cNvSpPr>
          <p:nvPr>
            <p:ph sz="quarter" idx="1"/>
          </p:nvPr>
        </p:nvSpPr>
        <p:spPr>
          <a:xfrm>
            <a:off x="457200" y="1600200"/>
            <a:ext cx="7467600" cy="4873625"/>
          </a:xfrm>
        </p:spPr>
        <p:txBody>
          <a:bodyPr/>
          <a:lstStyle/>
          <a:p>
            <a:pPr algn="just" eaLnBrk="1" hangingPunct="1"/>
            <a:r>
              <a:rPr lang="es-ES_tradnl" smtClean="0"/>
              <a:t>Fidelizar y atraer nuevos clientes.</a:t>
            </a:r>
          </a:p>
          <a:p>
            <a:pPr algn="just" eaLnBrk="1" hangingPunct="1"/>
            <a:r>
              <a:rPr lang="es-ES_tradnl" smtClean="0"/>
              <a:t>Aprovechar nuevas tecnologías.</a:t>
            </a:r>
          </a:p>
          <a:p>
            <a:pPr algn="just" eaLnBrk="1" hangingPunct="1"/>
            <a:r>
              <a:rPr lang="es-ES_tradnl" smtClean="0"/>
              <a:t>Alcanzar un nuevo segmento de mercado, un segmento joven y moderno de consumidores  a través de los nuevos productos.</a:t>
            </a:r>
          </a:p>
          <a:p>
            <a:pPr algn="just" eaLnBrk="1" hangingPunct="1"/>
            <a:r>
              <a:rPr lang="es-ES_tradnl" smtClean="0"/>
              <a:t>Generar más presencia de marca.</a:t>
            </a:r>
            <a:endParaRPr lang="es-E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Amenazas</a:t>
            </a:r>
            <a:endParaRPr lang="es-ES" dirty="0"/>
          </a:p>
        </p:txBody>
      </p:sp>
      <p:sp>
        <p:nvSpPr>
          <p:cNvPr id="38915" name="2 Marcador de contenido"/>
          <p:cNvSpPr>
            <a:spLocks noGrp="1"/>
          </p:cNvSpPr>
          <p:nvPr>
            <p:ph sz="quarter" idx="1"/>
          </p:nvPr>
        </p:nvSpPr>
        <p:spPr>
          <a:xfrm>
            <a:off x="457200" y="1600200"/>
            <a:ext cx="7467600" cy="4873625"/>
          </a:xfrm>
        </p:spPr>
        <p:txBody>
          <a:bodyPr/>
          <a:lstStyle/>
          <a:p>
            <a:pPr eaLnBrk="1" hangingPunct="1"/>
            <a:r>
              <a:rPr lang="es-ES_tradnl" smtClean="0"/>
              <a:t>Aumento de la competencia.</a:t>
            </a:r>
          </a:p>
          <a:p>
            <a:pPr eaLnBrk="1" hangingPunct="1"/>
            <a:r>
              <a:rPr lang="es-ES_tradnl" smtClean="0"/>
              <a:t>Innovaciones en productos de la competencia que hagan disminuir la demanda de los productos de la compañía.</a:t>
            </a:r>
          </a:p>
          <a:p>
            <a:pPr eaLnBrk="1" hangingPunct="1"/>
            <a:r>
              <a:rPr lang="es-ES_tradnl" smtClean="0"/>
              <a:t>Cambios en las necesidades y preferencias de los consumidores.</a:t>
            </a:r>
          </a:p>
          <a:p>
            <a:pPr eaLnBrk="1" hangingPunct="1"/>
            <a:r>
              <a:rPr lang="es-ES_tradnl" smtClean="0"/>
              <a:t>Presencia de factores externos no controlables como la inflación, políticas no favorables, deterioro de la economía, desaceleración de las operaciones de crédito en el sistema bancario ecuatoriano, etc.</a:t>
            </a:r>
            <a:endParaRPr lang="es-E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Conclusiones del Análisis FODA</a:t>
            </a:r>
            <a:endParaRPr lang="es-ES" dirty="0"/>
          </a:p>
        </p:txBody>
      </p:sp>
      <p:sp>
        <p:nvSpPr>
          <p:cNvPr id="39939" name="2 Marcador de contenido"/>
          <p:cNvSpPr>
            <a:spLocks noGrp="1"/>
          </p:cNvSpPr>
          <p:nvPr>
            <p:ph sz="quarter" idx="1"/>
          </p:nvPr>
        </p:nvSpPr>
        <p:spPr>
          <a:xfrm>
            <a:off x="457200" y="1600200"/>
            <a:ext cx="7467600" cy="4873625"/>
          </a:xfrm>
        </p:spPr>
        <p:txBody>
          <a:bodyPr/>
          <a:lstStyle/>
          <a:p>
            <a:pPr eaLnBrk="1" hangingPunct="1"/>
            <a:r>
              <a:rPr lang="es-ES_tradnl" smtClean="0"/>
              <a:t>Fortalezas &gt;Debilidades (Aprovechar la imagen de marca que tiene la compañía).</a:t>
            </a:r>
          </a:p>
          <a:p>
            <a:pPr eaLnBrk="1" hangingPunct="1"/>
            <a:r>
              <a:rPr lang="es-ES_tradnl" smtClean="0"/>
              <a:t>Fortalezas&gt;Oportunidades (La compañía debe utilizar dichas fortalezas para aprovechar las futuras oportunidades).</a:t>
            </a:r>
          </a:p>
          <a:p>
            <a:pPr eaLnBrk="1" hangingPunct="1"/>
            <a:r>
              <a:rPr lang="es-ES_tradnl" smtClean="0"/>
              <a:t>Amenazas&gt;Oportunidades (La compañía debe ser cauta en la inversión debido a la gran cantidad de factores externos)</a:t>
            </a:r>
          </a:p>
          <a:p>
            <a:pPr eaLnBrk="1" hangingPunct="1"/>
            <a:endParaRPr lang="es-ES_tradnl" smtClean="0"/>
          </a:p>
          <a:p>
            <a:pPr eaLnBrk="1" hangingPunct="1"/>
            <a:endParaRPr lang="es-E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Ciclo de Vida del Producto</a:t>
            </a:r>
            <a:endParaRPr lang="es-ES" dirty="0"/>
          </a:p>
        </p:txBody>
      </p:sp>
      <p:pic>
        <p:nvPicPr>
          <p:cNvPr id="40963" name="3 Marcador de contenido" descr="introduccion.JPG"/>
          <p:cNvPicPr>
            <a:picLocks noGrp="1" noChangeAspect="1"/>
          </p:cNvPicPr>
          <p:nvPr>
            <p:ph sz="quarter" idx="1"/>
          </p:nvPr>
        </p:nvPicPr>
        <p:blipFill>
          <a:blip r:embed="rId2"/>
          <a:srcRect/>
          <a:stretch>
            <a:fillRect/>
          </a:stretch>
        </p:blipFill>
        <p:spPr>
          <a:xfrm>
            <a:off x="762000" y="1893888"/>
            <a:ext cx="7239000" cy="42862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Matriz BCG</a:t>
            </a:r>
            <a:endParaRPr lang="es-ES" dirty="0"/>
          </a:p>
        </p:txBody>
      </p:sp>
      <p:pic>
        <p:nvPicPr>
          <p:cNvPr id="41987" name="3 Marcador de contenido" descr="Dibujo.JPG"/>
          <p:cNvPicPr>
            <a:picLocks noGrp="1" noChangeAspect="1"/>
          </p:cNvPicPr>
          <p:nvPr>
            <p:ph sz="quarter" idx="1"/>
          </p:nvPr>
        </p:nvPicPr>
        <p:blipFill>
          <a:blip r:embed="rId2"/>
          <a:srcRect/>
          <a:stretch>
            <a:fillRect/>
          </a:stretch>
        </p:blipFill>
        <p:spPr>
          <a:xfrm>
            <a:off x="785813" y="1643063"/>
            <a:ext cx="7643812" cy="462756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Cuadro de Criterios y Calificación INALECSA</a:t>
            </a:r>
            <a:endParaRPr lang="es-ES" dirty="0"/>
          </a:p>
        </p:txBody>
      </p:sp>
      <p:pic>
        <p:nvPicPr>
          <p:cNvPr id="43011" name="4 Marcador de contenido" descr="Dibujo.JPG"/>
          <p:cNvPicPr>
            <a:picLocks noGrp="1" noChangeAspect="1"/>
          </p:cNvPicPr>
          <p:nvPr>
            <p:ph sz="quarter" idx="1"/>
          </p:nvPr>
        </p:nvPicPr>
        <p:blipFill>
          <a:blip r:embed="rId2"/>
          <a:srcRect/>
          <a:stretch>
            <a:fillRect/>
          </a:stretch>
        </p:blipFill>
        <p:spPr>
          <a:xfrm>
            <a:off x="1042988" y="1784350"/>
            <a:ext cx="6743700" cy="45053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Gráfico de Resultados: Posibilidades de Acción</a:t>
            </a:r>
            <a:endParaRPr lang="es-ES" dirty="0"/>
          </a:p>
        </p:txBody>
      </p:sp>
      <p:pic>
        <p:nvPicPr>
          <p:cNvPr id="44035" name="3 Marcador de contenido" descr="Dibujo.JPG"/>
          <p:cNvPicPr>
            <a:picLocks noGrp="1" noChangeAspect="1"/>
          </p:cNvPicPr>
          <p:nvPr>
            <p:ph sz="quarter" idx="1"/>
          </p:nvPr>
        </p:nvPicPr>
        <p:blipFill>
          <a:blip r:embed="rId2"/>
          <a:srcRect/>
          <a:stretch>
            <a:fillRect/>
          </a:stretch>
        </p:blipFill>
        <p:spPr>
          <a:xfrm>
            <a:off x="1257300" y="2351088"/>
            <a:ext cx="6457950" cy="33718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Macro segmentación</a:t>
            </a:r>
            <a:endParaRPr lang="es-ES" dirty="0"/>
          </a:p>
        </p:txBody>
      </p:sp>
      <p:sp>
        <p:nvSpPr>
          <p:cNvPr id="45059" name="2 Marcador de contenido"/>
          <p:cNvSpPr>
            <a:spLocks noGrp="1"/>
          </p:cNvSpPr>
          <p:nvPr>
            <p:ph sz="quarter" idx="1"/>
          </p:nvPr>
        </p:nvSpPr>
        <p:spPr>
          <a:xfrm>
            <a:off x="457200" y="1600200"/>
            <a:ext cx="7467600" cy="4873625"/>
          </a:xfrm>
        </p:spPr>
        <p:txBody>
          <a:bodyPr/>
          <a:lstStyle/>
          <a:p>
            <a:pPr eaLnBrk="1" hangingPunct="1"/>
            <a:r>
              <a:rPr lang="es-ES_tradnl" smtClean="0"/>
              <a:t>Funciones o necesidades ¿Qué necesidad satisface?</a:t>
            </a:r>
          </a:p>
          <a:p>
            <a:pPr eaLnBrk="1" hangingPunct="1"/>
            <a:r>
              <a:rPr lang="es-ES_tradnl" smtClean="0"/>
              <a:t>Tecnología ¿Cómo satisfacer esa necesidad?</a:t>
            </a:r>
          </a:p>
          <a:p>
            <a:pPr eaLnBrk="1" hangingPunct="1"/>
            <a:r>
              <a:rPr lang="es-ES_tradnl" smtClean="0"/>
              <a:t>Grupo de Compradores ¿A Quién satisfacer?</a:t>
            </a:r>
          </a:p>
          <a:p>
            <a:pPr eaLnBrk="1" hangingPunct="1"/>
            <a:r>
              <a:rPr lang="es-ES_tradnl" smtClean="0"/>
              <a:t>Producto – Mercado </a:t>
            </a:r>
            <a:endParaRPr lang="es-E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Micro Segmentación </a:t>
            </a:r>
            <a:endParaRPr lang="es-ES" dirty="0"/>
          </a:p>
        </p:txBody>
      </p:sp>
      <p:sp>
        <p:nvSpPr>
          <p:cNvPr id="46083" name="2 Marcador de contenido"/>
          <p:cNvSpPr>
            <a:spLocks noGrp="1"/>
          </p:cNvSpPr>
          <p:nvPr>
            <p:ph sz="quarter" idx="1"/>
          </p:nvPr>
        </p:nvSpPr>
        <p:spPr>
          <a:xfrm>
            <a:off x="457200" y="1600200"/>
            <a:ext cx="7467600" cy="4873625"/>
          </a:xfrm>
        </p:spPr>
        <p:txBody>
          <a:bodyPr/>
          <a:lstStyle/>
          <a:p>
            <a:pPr eaLnBrk="1" hangingPunct="1"/>
            <a:r>
              <a:rPr lang="es-ES_tradnl" smtClean="0"/>
              <a:t>Localización: Guayaquil</a:t>
            </a:r>
          </a:p>
          <a:p>
            <a:pPr eaLnBrk="1" hangingPunct="1"/>
            <a:r>
              <a:rPr lang="es-ES_tradnl" smtClean="0"/>
              <a:t>Sexo: Masculino y Femenino</a:t>
            </a:r>
          </a:p>
          <a:p>
            <a:pPr eaLnBrk="1" hangingPunct="1"/>
            <a:r>
              <a:rPr lang="es-ES_tradnl" smtClean="0"/>
              <a:t>Edad: 7 – 14 años</a:t>
            </a:r>
          </a:p>
          <a:p>
            <a:pPr eaLnBrk="1" hangingPunct="1"/>
            <a:r>
              <a:rPr lang="es-ES_tradnl" smtClean="0"/>
              <a:t>Actividad: Estudiante</a:t>
            </a:r>
          </a:p>
          <a:p>
            <a:pPr eaLnBrk="1" hangingPunct="1"/>
            <a:r>
              <a:rPr lang="es-ES_tradnl" smtClean="0"/>
              <a:t>Intereses: Diversión, estudios, amigos.</a:t>
            </a:r>
          </a:p>
          <a:p>
            <a:pPr eaLnBrk="1" hangingPunct="1"/>
            <a:r>
              <a:rPr lang="es-ES_tradnl" smtClean="0"/>
              <a:t>Opiniones: Comunidad, familia, etc.</a:t>
            </a:r>
          </a:p>
          <a:p>
            <a:pPr eaLnBrk="1" hangingPunct="1"/>
            <a:endParaRPr lang="es-E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Matriz de </a:t>
            </a:r>
            <a:r>
              <a:rPr lang="es-ES_tradnl" dirty="0" err="1" smtClean="0"/>
              <a:t>ansoff</a:t>
            </a:r>
            <a:endParaRPr lang="es-ES" dirty="0"/>
          </a:p>
        </p:txBody>
      </p:sp>
      <p:pic>
        <p:nvPicPr>
          <p:cNvPr id="47107" name="3 Marcador de contenido" descr="Dibujo.JPG"/>
          <p:cNvPicPr>
            <a:picLocks noGrp="1" noChangeAspect="1"/>
          </p:cNvPicPr>
          <p:nvPr>
            <p:ph sz="quarter" idx="1"/>
          </p:nvPr>
        </p:nvPicPr>
        <p:blipFill>
          <a:blip r:embed="rId2"/>
          <a:srcRect/>
          <a:stretch>
            <a:fillRect/>
          </a:stretch>
        </p:blipFill>
        <p:spPr>
          <a:xfrm>
            <a:off x="928688" y="1714500"/>
            <a:ext cx="7286625" cy="45910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La Marca Inalecsa</a:t>
            </a:r>
            <a:r>
              <a:rPr lang="es-ES" dirty="0" smtClean="0"/>
              <a:t/>
            </a:r>
            <a:br>
              <a:rPr lang="es-ES" dirty="0" smtClean="0"/>
            </a:br>
            <a:endParaRPr lang="es-ES" dirty="0"/>
          </a:p>
        </p:txBody>
      </p:sp>
      <p:sp>
        <p:nvSpPr>
          <p:cNvPr id="3" name="2 Marcador de contenido"/>
          <p:cNvSpPr>
            <a:spLocks noGrp="1"/>
          </p:cNvSpPr>
          <p:nvPr>
            <p:ph sz="quarter" idx="1"/>
          </p:nvPr>
        </p:nvSpPr>
        <p:spPr/>
        <p:txBody>
          <a:bodyPr>
            <a:normAutofit/>
          </a:bodyPr>
          <a:lstStyle/>
          <a:p>
            <a:pPr marL="274320" indent="-274320" eaLnBrk="1" fontAlgn="auto" hangingPunct="1">
              <a:spcAft>
                <a:spcPts val="0"/>
              </a:spcAft>
              <a:buFont typeface="Wingdings"/>
              <a:buChar char=""/>
              <a:defRPr/>
            </a:pPr>
            <a:r>
              <a:rPr lang="es-ES" dirty="0" smtClean="0"/>
              <a:t>Inalecsa se encuentra en los primeros lugares de participación en el mercado nacional</a:t>
            </a:r>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r>
              <a:rPr lang="es-ES" dirty="0" smtClean="0"/>
              <a:t>Se ha Expandido los productos incluida la marca a nivel internacional (Norteamérica y Europa).</a:t>
            </a:r>
          </a:p>
          <a:p>
            <a:pPr marL="274320" indent="-274320" eaLnBrk="1" fontAlgn="auto" hangingPunct="1">
              <a:spcAft>
                <a:spcPts val="0"/>
              </a:spcAft>
              <a:buFont typeface="Wingdings"/>
              <a:buChar char=""/>
              <a:defRPr/>
            </a:pPr>
            <a:endParaRPr lang="es-ES_tradnl" dirty="0" smtClean="0"/>
          </a:p>
          <a:p>
            <a:pPr marL="274320" indent="-274320" eaLnBrk="1" fontAlgn="auto" hangingPunct="1">
              <a:spcAft>
                <a:spcPts val="0"/>
              </a:spcAft>
              <a:buFont typeface="Wingdings"/>
              <a:buChar char=""/>
              <a:defRPr/>
            </a:pPr>
            <a:r>
              <a:rPr lang="es-ES" dirty="0" smtClean="0"/>
              <a:t>La  marca Inalecsa cuenta con cuatro líneas de productos:</a:t>
            </a:r>
          </a:p>
          <a:p>
            <a:pPr lvl="8">
              <a:defRPr/>
            </a:pPr>
            <a:r>
              <a:rPr lang="es-ES_tradnl" sz="1800" dirty="0" smtClean="0">
                <a:hlinkClick r:id="rId2" action="ppaction://hlinksldjump"/>
              </a:rPr>
              <a:t>Repostería</a:t>
            </a:r>
            <a:endParaRPr lang="es-ES_tradnl" sz="1800" dirty="0" smtClean="0"/>
          </a:p>
          <a:p>
            <a:pPr lvl="8">
              <a:defRPr/>
            </a:pPr>
            <a:r>
              <a:rPr lang="es-ES_tradnl" sz="1800" dirty="0" smtClean="0">
                <a:hlinkClick r:id="rId3" action="ppaction://hlinksldjump"/>
              </a:rPr>
              <a:t>Snacks</a:t>
            </a:r>
            <a:endParaRPr lang="es-ES_tradnl" sz="1800" dirty="0" smtClean="0"/>
          </a:p>
          <a:p>
            <a:pPr lvl="8">
              <a:defRPr/>
            </a:pPr>
            <a:r>
              <a:rPr lang="es-ES_tradnl" sz="1800" dirty="0" smtClean="0">
                <a:hlinkClick r:id="rId4" action="ppaction://hlinksldjump"/>
              </a:rPr>
              <a:t>Tortillas</a:t>
            </a:r>
            <a:endParaRPr lang="es-ES_tradnl" sz="1800" dirty="0" smtClean="0"/>
          </a:p>
          <a:p>
            <a:pPr lvl="8">
              <a:defRPr/>
            </a:pPr>
            <a:r>
              <a:rPr lang="es-ES_tradnl" sz="1800" dirty="0" smtClean="0">
                <a:hlinkClick r:id="rId5" action="ppaction://hlinksldjump"/>
              </a:rPr>
              <a:t>Galletería</a:t>
            </a:r>
            <a:endParaRPr lang="es-ES" sz="1800" dirty="0" smtClean="0"/>
          </a:p>
          <a:p>
            <a:pPr marL="274320" indent="-274320" eaLnBrk="1" fontAlgn="auto" hangingPunct="1">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Matriz FCB</a:t>
            </a:r>
            <a:endParaRPr lang="es-ES" dirty="0"/>
          </a:p>
        </p:txBody>
      </p:sp>
      <p:pic>
        <p:nvPicPr>
          <p:cNvPr id="48131" name="3 Marcador de contenido" descr="Dibujo.JPG"/>
          <p:cNvPicPr>
            <a:picLocks noGrp="1" noChangeAspect="1"/>
          </p:cNvPicPr>
          <p:nvPr>
            <p:ph sz="quarter" idx="1"/>
          </p:nvPr>
        </p:nvPicPr>
        <p:blipFill>
          <a:blip r:embed="rId2"/>
          <a:srcRect/>
          <a:stretch>
            <a:fillRect/>
          </a:stretch>
        </p:blipFill>
        <p:spPr>
          <a:xfrm>
            <a:off x="1485900" y="1928813"/>
            <a:ext cx="6300788" cy="421481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Planteamiento Estratégico de la Nueva Línea de producto</a:t>
            </a:r>
            <a:endParaRPr lang="es-ES" dirty="0"/>
          </a:p>
        </p:txBody>
      </p:sp>
      <p:sp>
        <p:nvSpPr>
          <p:cNvPr id="49155" name="2 Marcador de contenido"/>
          <p:cNvSpPr>
            <a:spLocks noGrp="1"/>
          </p:cNvSpPr>
          <p:nvPr>
            <p:ph sz="quarter" idx="1"/>
          </p:nvPr>
        </p:nvSpPr>
        <p:spPr>
          <a:xfrm>
            <a:off x="457200" y="1600200"/>
            <a:ext cx="7467600" cy="4873625"/>
          </a:xfrm>
        </p:spPr>
        <p:txBody>
          <a:bodyPr/>
          <a:lstStyle/>
          <a:p>
            <a:pPr eaLnBrk="1" hangingPunct="1"/>
            <a:r>
              <a:rPr lang="es-ES" smtClean="0"/>
              <a:t>Desarrollar valor de marca. </a:t>
            </a:r>
          </a:p>
          <a:p>
            <a:pPr eaLnBrk="1" hangingPunct="1"/>
            <a:r>
              <a:rPr lang="es-ES" smtClean="0"/>
              <a:t>Aprovechar la imagen ya ganada que tiene Inalecsa en sus productos para el lanzamiento de la nueva línea.</a:t>
            </a:r>
          </a:p>
          <a:p>
            <a:pPr eaLnBrk="1" hangingPunct="1"/>
            <a:r>
              <a:rPr lang="es-ES" smtClean="0"/>
              <a:t>Establecer un programa de comunicación adecuado.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_tradnl" dirty="0" smtClean="0"/>
              <a:t>Objetivos del plan de comunicación </a:t>
            </a:r>
            <a:endParaRPr lang="es-ES" dirty="0"/>
          </a:p>
        </p:txBody>
      </p:sp>
      <p:sp>
        <p:nvSpPr>
          <p:cNvPr id="50179" name="2 Marcador de contenido"/>
          <p:cNvSpPr>
            <a:spLocks noGrp="1"/>
          </p:cNvSpPr>
          <p:nvPr>
            <p:ph sz="quarter" idx="1"/>
          </p:nvPr>
        </p:nvSpPr>
        <p:spPr>
          <a:xfrm>
            <a:off x="457200" y="1600200"/>
            <a:ext cx="7467600" cy="4873625"/>
          </a:xfrm>
        </p:spPr>
        <p:txBody>
          <a:bodyPr/>
          <a:lstStyle/>
          <a:p>
            <a:pPr eaLnBrk="1" hangingPunct="1"/>
            <a:r>
              <a:rPr lang="es-ES" smtClean="0"/>
              <a:t>Incrementar el valor de la marca de Inalecsa en la lo que los consumidores perciben.</a:t>
            </a:r>
          </a:p>
          <a:p>
            <a:pPr eaLnBrk="1" hangingPunct="1"/>
            <a:r>
              <a:rPr lang="es-ES" smtClean="0"/>
              <a:t>Demostrarle a los consumidores de Inalecsa que la marca se está innovando y lanzando nuevos productos en el mercado.</a:t>
            </a:r>
          </a:p>
          <a:p>
            <a:pPr eaLnBrk="1" hangingPunct="1"/>
            <a:r>
              <a:rPr lang="es-ES" smtClean="0"/>
              <a:t>Propulsar la prueba en el mercado de los nuevos productos.</a:t>
            </a:r>
          </a:p>
          <a:p>
            <a:pPr eaLnBrk="1" hangingPunct="1"/>
            <a:endParaRPr lang="es-E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_tradnl" dirty="0" smtClean="0"/>
              <a:t>Concepto Central de Comunicación </a:t>
            </a:r>
            <a:endParaRPr lang="es-ES" dirty="0"/>
          </a:p>
        </p:txBody>
      </p:sp>
      <p:sp>
        <p:nvSpPr>
          <p:cNvPr id="51203" name="2 Marcador de contenido"/>
          <p:cNvSpPr>
            <a:spLocks noGrp="1"/>
          </p:cNvSpPr>
          <p:nvPr>
            <p:ph sz="quarter" idx="1"/>
          </p:nvPr>
        </p:nvSpPr>
        <p:spPr>
          <a:xfrm>
            <a:off x="457200" y="1600200"/>
            <a:ext cx="7467600" cy="4873625"/>
          </a:xfrm>
        </p:spPr>
        <p:txBody>
          <a:bodyPr/>
          <a:lstStyle/>
          <a:p>
            <a:pPr eaLnBrk="1" hangingPunct="1"/>
            <a:r>
              <a:rPr lang="es-ES_tradnl" smtClean="0"/>
              <a:t>Lo que Inalecsa quiere comunicar es que con la nueva línea de productos nuestros consumidores van a obtener una agradable sensación de sabor.</a:t>
            </a:r>
            <a:endParaRPr lang="es-E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Concepto Central Creativo</a:t>
            </a:r>
            <a:endParaRPr lang="es-ES" dirty="0"/>
          </a:p>
        </p:txBody>
      </p:sp>
      <p:sp>
        <p:nvSpPr>
          <p:cNvPr id="52227" name="2 Marcador de contenido"/>
          <p:cNvSpPr>
            <a:spLocks noGrp="1"/>
          </p:cNvSpPr>
          <p:nvPr>
            <p:ph sz="quarter" idx="1"/>
          </p:nvPr>
        </p:nvSpPr>
        <p:spPr>
          <a:xfrm>
            <a:off x="457200" y="1600200"/>
            <a:ext cx="7467600" cy="4873625"/>
          </a:xfrm>
        </p:spPr>
        <p:txBody>
          <a:bodyPr/>
          <a:lstStyle/>
          <a:p>
            <a:pPr eaLnBrk="1" hangingPunct="1"/>
            <a:endParaRPr lang="es-ES" i="1" smtClean="0"/>
          </a:p>
          <a:p>
            <a:pPr eaLnBrk="1" hangingPunct="1"/>
            <a:endParaRPr lang="es-ES" i="1" smtClean="0"/>
          </a:p>
          <a:p>
            <a:pPr eaLnBrk="1" hangingPunct="1"/>
            <a:endParaRPr lang="es-ES" i="1" smtClean="0"/>
          </a:p>
          <a:p>
            <a:pPr eaLnBrk="1" hangingPunct="1"/>
            <a:endParaRPr lang="es-ES" i="1" smtClean="0"/>
          </a:p>
          <a:p>
            <a:pPr eaLnBrk="1" hangingPunct="1"/>
            <a:endParaRPr lang="es-ES" i="1" smtClean="0"/>
          </a:p>
          <a:p>
            <a:pPr algn="ctr" eaLnBrk="1" hangingPunct="1">
              <a:buFont typeface="Wingdings" pitchFamily="2" charset="2"/>
              <a:buNone/>
            </a:pPr>
            <a:r>
              <a:rPr lang="es-ES" i="1" smtClean="0"/>
              <a:t> “¡Qué deliciosa sensación!!”</a:t>
            </a:r>
            <a:endParaRPr lang="es-E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Estrategia de medios</a:t>
            </a:r>
            <a:endParaRPr lang="es-ES" dirty="0"/>
          </a:p>
        </p:txBody>
      </p:sp>
      <p:sp>
        <p:nvSpPr>
          <p:cNvPr id="53251" name="2 Marcador de contenido"/>
          <p:cNvSpPr>
            <a:spLocks noGrp="1"/>
          </p:cNvSpPr>
          <p:nvPr>
            <p:ph sz="quarter" idx="1"/>
          </p:nvPr>
        </p:nvSpPr>
        <p:spPr>
          <a:xfrm>
            <a:off x="457200" y="1600200"/>
            <a:ext cx="7467600" cy="4873625"/>
          </a:xfrm>
        </p:spPr>
        <p:txBody>
          <a:bodyPr/>
          <a:lstStyle/>
          <a:p>
            <a:pPr eaLnBrk="1" hangingPunct="1"/>
            <a:r>
              <a:rPr lang="es-ES_tradnl" smtClean="0"/>
              <a:t>Pautas en Televisión</a:t>
            </a:r>
          </a:p>
          <a:p>
            <a:pPr eaLnBrk="1" hangingPunct="1"/>
            <a:r>
              <a:rPr lang="es-ES_tradnl" smtClean="0"/>
              <a:t>Pauta en prensa</a:t>
            </a:r>
          </a:p>
          <a:p>
            <a:pPr eaLnBrk="1" hangingPunct="1"/>
            <a:r>
              <a:rPr lang="es-ES_tradnl" smtClean="0"/>
              <a:t>Posters en tiendas y bares de colegios</a:t>
            </a:r>
          </a:p>
          <a:p>
            <a:pPr eaLnBrk="1" hangingPunct="1"/>
            <a:endParaRPr lang="es-E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Plan de comunicación</a:t>
            </a:r>
            <a:endParaRPr lang="es-ES" dirty="0"/>
          </a:p>
        </p:txBody>
      </p:sp>
      <p:sp>
        <p:nvSpPr>
          <p:cNvPr id="54275" name="2 Marcador de contenido"/>
          <p:cNvSpPr>
            <a:spLocks noGrp="1"/>
          </p:cNvSpPr>
          <p:nvPr>
            <p:ph sz="quarter" idx="1"/>
          </p:nvPr>
        </p:nvSpPr>
        <p:spPr>
          <a:xfrm>
            <a:off x="457200" y="1600200"/>
            <a:ext cx="7467600" cy="4873625"/>
          </a:xfrm>
        </p:spPr>
        <p:txBody>
          <a:bodyPr/>
          <a:lstStyle/>
          <a:p>
            <a:pPr eaLnBrk="1" hangingPunct="1"/>
            <a:r>
              <a:rPr lang="es-ES" smtClean="0"/>
              <a:t>Álbum de Cromos Para Coleccionar que vendrán con grandes Premios</a:t>
            </a:r>
          </a:p>
          <a:p>
            <a:pPr eaLnBrk="1" hangingPunct="1"/>
            <a:r>
              <a:rPr lang="es-ES" smtClean="0"/>
              <a:t>Cada producto (Inacake, Tigretón y Bony) vendrán con 1 sobre de cromos para el álbum</a:t>
            </a:r>
          </a:p>
          <a:p>
            <a:pPr eaLnBrk="1" hangingPunct="1"/>
            <a:r>
              <a:rPr lang="es-ES" smtClean="0"/>
              <a:t>Juegos de los nuevos personajes de Inalecsa en su página Web</a:t>
            </a:r>
          </a:p>
          <a:p>
            <a:pPr eaLnBrk="1" hangingPunct="1"/>
            <a:r>
              <a:rPr lang="es-ES" smtClean="0"/>
              <a:t>Llegar a comercializar en bares de escuelas y colegios.</a:t>
            </a:r>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bwMode="auto">
          <a:xfrm>
            <a:off x="428625" y="214313"/>
            <a:ext cx="7467600" cy="1143000"/>
          </a:xfrm>
        </p:spPr>
        <p:txBody>
          <a:bodyPr wrap="square" lIns="91440" tIns="45720" rIns="91440" bIns="45720" numCol="1" anchorCtr="0" compatLnSpc="1">
            <a:prstTxWarp prst="textNoShape">
              <a:avLst/>
            </a:prstTxWarp>
          </a:bodyPr>
          <a:lstStyle/>
          <a:p>
            <a:pPr marL="342900" indent="-342900" algn="ctr" eaLnBrk="1" hangingPunct="1">
              <a:spcBef>
                <a:spcPts val="600"/>
              </a:spcBef>
            </a:pPr>
            <a:r>
              <a:rPr lang="es-ES" sz="2200" b="1" cap="none" smtClean="0">
                <a:solidFill>
                  <a:srgbClr val="000000"/>
                </a:solidFill>
              </a:rPr>
              <a:t/>
            </a:r>
            <a:br>
              <a:rPr lang="es-ES" sz="2200" b="1" cap="none" smtClean="0">
                <a:solidFill>
                  <a:srgbClr val="000000"/>
                </a:solidFill>
              </a:rPr>
            </a:br>
            <a:r>
              <a:rPr lang="es-ES" sz="2200" b="1" cap="none" smtClean="0">
                <a:solidFill>
                  <a:srgbClr val="000000"/>
                </a:solidFill>
              </a:rPr>
              <a:t>Definición de la Estrategia Operativa</a:t>
            </a:r>
            <a:r>
              <a:rPr lang="es-ES" sz="2200" cap="none" smtClean="0">
                <a:solidFill>
                  <a:srgbClr val="000000"/>
                </a:solidFill>
              </a:rPr>
              <a:t/>
            </a:r>
            <a:br>
              <a:rPr lang="es-ES" sz="2200" cap="none" smtClean="0">
                <a:solidFill>
                  <a:srgbClr val="000000"/>
                </a:solidFill>
              </a:rPr>
            </a:br>
            <a:r>
              <a:rPr lang="es-ES" sz="1600" cap="none" smtClean="0">
                <a:solidFill>
                  <a:srgbClr val="000000"/>
                </a:solidFill>
              </a:rPr>
              <a:t/>
            </a:r>
            <a:br>
              <a:rPr lang="es-ES" sz="1600" cap="none" smtClean="0">
                <a:solidFill>
                  <a:srgbClr val="000000"/>
                </a:solidFill>
              </a:rPr>
            </a:br>
            <a:r>
              <a:rPr lang="es-ES_tradnl" sz="1600" cap="none" smtClean="0">
                <a:solidFill>
                  <a:srgbClr val="000000"/>
                </a:solidFill>
              </a:rPr>
              <a:t/>
            </a:r>
            <a:br>
              <a:rPr lang="es-ES_tradnl" sz="1600" cap="none" smtClean="0">
                <a:solidFill>
                  <a:srgbClr val="000000"/>
                </a:solidFill>
              </a:rPr>
            </a:br>
            <a:endParaRPr lang="es-ES" sz="1600" cap="none" smtClean="0">
              <a:solidFill>
                <a:srgbClr val="000000"/>
              </a:solidFill>
            </a:endParaRPr>
          </a:p>
        </p:txBody>
      </p:sp>
      <p:sp>
        <p:nvSpPr>
          <p:cNvPr id="3" name="2 Marcador de contenido"/>
          <p:cNvSpPr>
            <a:spLocks noGrp="1"/>
          </p:cNvSpPr>
          <p:nvPr>
            <p:ph sz="quarter" idx="1"/>
          </p:nvPr>
        </p:nvSpPr>
        <p:spPr>
          <a:xfrm>
            <a:off x="457200" y="1600200"/>
            <a:ext cx="7467600" cy="4873625"/>
          </a:xfrm>
        </p:spPr>
        <p:txBody>
          <a:bodyPr>
            <a:normAutofit lnSpcReduction="10000"/>
          </a:bodyPr>
          <a:lstStyle/>
          <a:p>
            <a:pPr marL="274320" lvl="1" indent="-274320" algn="ctr" eaLnBrk="1" fontAlgn="auto" hangingPunct="1">
              <a:spcBef>
                <a:spcPts val="600"/>
              </a:spcBef>
              <a:spcAft>
                <a:spcPts val="0"/>
              </a:spcAft>
              <a:buSzPct val="70000"/>
              <a:buFont typeface="Wingdings"/>
              <a:buChar char=""/>
              <a:defRPr/>
            </a:pPr>
            <a:r>
              <a:rPr lang="es-ES" sz="2400" b="1" dirty="0" smtClean="0"/>
              <a:t>Objetivos Generales del Plan Estratégico de Marketing</a:t>
            </a:r>
          </a:p>
          <a:p>
            <a:pPr marL="274320" lvl="1" indent="-274320" algn="ctr" eaLnBrk="1" fontAlgn="auto" hangingPunct="1">
              <a:spcBef>
                <a:spcPts val="600"/>
              </a:spcBef>
              <a:spcAft>
                <a:spcPts val="0"/>
              </a:spcAft>
              <a:buSzPct val="70000"/>
              <a:buFont typeface="Wingdings"/>
              <a:buChar char=""/>
              <a:defRPr/>
            </a:pPr>
            <a:endParaRPr lang="es-ES" sz="2400" b="1" dirty="0" smtClean="0"/>
          </a:p>
          <a:p>
            <a:pPr marL="274320" indent="-274320" eaLnBrk="1" fontAlgn="auto" hangingPunct="1">
              <a:spcAft>
                <a:spcPts val="0"/>
              </a:spcAft>
              <a:buFont typeface="Wingdings"/>
              <a:buChar char=""/>
              <a:defRPr/>
            </a:pPr>
            <a:r>
              <a:rPr lang="es-ES" dirty="0" smtClean="0"/>
              <a:t>Mantener o aumentar el valor de marca que tiene Inalecsa.</a:t>
            </a:r>
          </a:p>
          <a:p>
            <a:pPr marL="274320" indent="-274320" eaLnBrk="1" fontAlgn="auto" hangingPunct="1">
              <a:spcAft>
                <a:spcPts val="0"/>
              </a:spcAft>
              <a:buFont typeface="Wingdings"/>
              <a:buChar char=""/>
              <a:defRPr/>
            </a:pPr>
            <a:r>
              <a:rPr lang="es-ES" dirty="0" smtClean="0"/>
              <a:t>Comunicar la existencia de la generación Ice de </a:t>
            </a:r>
            <a:r>
              <a:rPr lang="es-ES" dirty="0" err="1" smtClean="0"/>
              <a:t>cakes</a:t>
            </a:r>
            <a:r>
              <a:rPr lang="es-ES" dirty="0" smtClean="0"/>
              <a:t> helados al mercado objetivo generando la imagen que se desea proyectar.</a:t>
            </a:r>
          </a:p>
          <a:p>
            <a:pPr marL="274320" indent="-274320" eaLnBrk="1" fontAlgn="auto" hangingPunct="1">
              <a:spcAft>
                <a:spcPts val="0"/>
              </a:spcAft>
              <a:buFont typeface="Wingdings"/>
              <a:buChar char=""/>
              <a:defRPr/>
            </a:pPr>
            <a:r>
              <a:rPr lang="es-ES" dirty="0" smtClean="0"/>
              <a:t>Desarrollar un excelente plan de distribución.</a:t>
            </a:r>
          </a:p>
          <a:p>
            <a:pPr marL="274320" indent="-274320" eaLnBrk="1" fontAlgn="auto" hangingPunct="1">
              <a:spcAft>
                <a:spcPts val="0"/>
              </a:spcAft>
              <a:buFont typeface="Wingdings"/>
              <a:buChar char=""/>
              <a:defRPr/>
            </a:pPr>
            <a:r>
              <a:rPr lang="es-ES" dirty="0" smtClean="0"/>
              <a:t>Conseguir que el proyecto sea rentable.</a:t>
            </a:r>
          </a:p>
          <a:p>
            <a:pPr marL="274320" indent="-274320" eaLnBrk="1" fontAlgn="auto" hangingPunct="1">
              <a:spcAft>
                <a:spcPts val="0"/>
              </a:spcAft>
              <a:buFont typeface="Wingdings"/>
              <a:buChar char=""/>
              <a:defRPr/>
            </a:pPr>
            <a:r>
              <a:rPr lang="es-ES" dirty="0" smtClean="0"/>
              <a:t>Poder desarrollar un plan de marketing relacional en el futuro</a:t>
            </a:r>
          </a:p>
          <a:p>
            <a:pPr marL="274320" lvl="1" indent="-274320" algn="ctr" eaLnBrk="1" fontAlgn="auto" hangingPunct="1">
              <a:spcBef>
                <a:spcPts val="600"/>
              </a:spcBef>
              <a:spcAft>
                <a:spcPts val="0"/>
              </a:spcAft>
              <a:buSzPct val="70000"/>
              <a:buFont typeface="Wingdings"/>
              <a:buChar char=""/>
              <a:defRPr/>
            </a:pPr>
            <a:endParaRPr lang="es-ES_tradnl" sz="2400" b="1" dirty="0" smtClean="0"/>
          </a:p>
          <a:p>
            <a:pPr marL="274320" lvl="1" indent="-274320" algn="ctr" eaLnBrk="1" fontAlgn="auto" hangingPunct="1">
              <a:spcBef>
                <a:spcPts val="600"/>
              </a:spcBef>
              <a:spcAft>
                <a:spcPts val="0"/>
              </a:spcAft>
              <a:buSzPct val="70000"/>
              <a:buFont typeface="Wingdings"/>
              <a:buChar char=""/>
              <a:defRPr/>
            </a:pPr>
            <a:endParaRPr lang="es-ES_tradnl" sz="2400" b="1" dirty="0" smtClean="0"/>
          </a:p>
          <a:p>
            <a:pPr marL="274320" lvl="1" indent="-274320" algn="ctr" eaLnBrk="1" fontAlgn="auto" hangingPunct="1">
              <a:spcBef>
                <a:spcPts val="600"/>
              </a:spcBef>
              <a:spcAft>
                <a:spcPts val="0"/>
              </a:spcAft>
              <a:buSzPct val="70000"/>
              <a:buFont typeface="Wingdings"/>
              <a:buChar char=""/>
              <a:defRPr/>
            </a:pPr>
            <a:endParaRPr lang="es-ES" sz="24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Acciones Generales del Plan Estratégico de Marketing</a:t>
            </a:r>
            <a:endParaRPr lang="es-ES" dirty="0"/>
          </a:p>
        </p:txBody>
      </p:sp>
      <p:sp>
        <p:nvSpPr>
          <p:cNvPr id="56323" name="2 Marcador de contenido"/>
          <p:cNvSpPr>
            <a:spLocks noGrp="1"/>
          </p:cNvSpPr>
          <p:nvPr>
            <p:ph sz="quarter" idx="1"/>
          </p:nvPr>
        </p:nvSpPr>
        <p:spPr>
          <a:xfrm>
            <a:off x="457200" y="1600200"/>
            <a:ext cx="7467600" cy="4873625"/>
          </a:xfrm>
        </p:spPr>
        <p:txBody>
          <a:bodyPr/>
          <a:lstStyle/>
          <a:p>
            <a:pPr eaLnBrk="1" hangingPunct="1">
              <a:buFont typeface="Wingdings" pitchFamily="2" charset="2"/>
              <a:buNone/>
            </a:pPr>
            <a:r>
              <a:rPr lang="es-ES" b="1" u="sng" smtClean="0"/>
              <a:t>Producto</a:t>
            </a:r>
            <a:endParaRPr lang="es-ES" u="sng" smtClean="0"/>
          </a:p>
          <a:p>
            <a:pPr eaLnBrk="1" hangingPunct="1"/>
            <a:r>
              <a:rPr lang="es-ES" smtClean="0"/>
              <a:t>Inacake Crema Helada con su presentación de 110 gr.</a:t>
            </a:r>
          </a:p>
          <a:p>
            <a:pPr eaLnBrk="1" hangingPunct="1"/>
            <a:r>
              <a:rPr lang="es-ES" smtClean="0"/>
              <a:t>Bony Crema Helada con presentación de 110 gr.</a:t>
            </a:r>
          </a:p>
          <a:p>
            <a:pPr eaLnBrk="1" hangingPunct="1"/>
            <a:r>
              <a:rPr lang="es-ES" smtClean="0"/>
              <a:t>Tigreton Crema Helada  con presentación de 110gr.</a:t>
            </a:r>
          </a:p>
          <a:p>
            <a:pPr eaLnBrk="1" hangingPunct="1">
              <a:buFont typeface="Wingdings" pitchFamily="2" charset="2"/>
              <a:buNone/>
            </a:pPr>
            <a:r>
              <a:rPr lang="es-ES" b="1" smtClean="0"/>
              <a:t>Producción</a:t>
            </a:r>
            <a:endParaRPr lang="es-ES" smtClean="0"/>
          </a:p>
          <a:p>
            <a:pPr eaLnBrk="1" hangingPunct="1"/>
            <a:r>
              <a:rPr lang="es-ES" smtClean="0"/>
              <a:t>Convenio con la compañía HELADOSA S.A.   producto final terminado y empaquetado ya listo para su distribución.</a:t>
            </a:r>
          </a:p>
          <a:p>
            <a:pPr eaLnBrk="1" hangingPunct="1"/>
            <a:endParaRPr lang="es-E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t>Promoción</a:t>
            </a:r>
            <a:r>
              <a:rPr lang="es-ES" dirty="0" smtClean="0"/>
              <a:t/>
            </a:r>
            <a:br>
              <a:rPr lang="es-ES" dirty="0" smtClean="0"/>
            </a:br>
            <a:endParaRPr lang="es-ES" dirty="0"/>
          </a:p>
        </p:txBody>
      </p:sp>
      <p:sp>
        <p:nvSpPr>
          <p:cNvPr id="57347" name="2 Marcador de contenido"/>
          <p:cNvSpPr>
            <a:spLocks noGrp="1"/>
          </p:cNvSpPr>
          <p:nvPr>
            <p:ph sz="quarter" idx="1"/>
          </p:nvPr>
        </p:nvSpPr>
        <p:spPr>
          <a:xfrm>
            <a:off x="457200" y="1600200"/>
            <a:ext cx="7467600" cy="4873625"/>
          </a:xfrm>
        </p:spPr>
        <p:txBody>
          <a:bodyPr/>
          <a:lstStyle/>
          <a:p>
            <a:pPr eaLnBrk="1" hangingPunct="1"/>
            <a:r>
              <a:rPr lang="es-ES" smtClean="0"/>
              <a:t>Inacake, Bony y Tigreton AHORA Inacake Crema Helada, Bony Crema Helada y Tigreton Crema Helada.</a:t>
            </a:r>
          </a:p>
          <a:p>
            <a:pPr eaLnBrk="1" hangingPunct="1"/>
            <a:endParaRPr lang="es-ES_tradnl" smtClean="0"/>
          </a:p>
          <a:p>
            <a:pPr lvl="3" eaLnBrk="1" hangingPunct="1"/>
            <a:r>
              <a:rPr lang="es-ES_tradnl" smtClean="0"/>
              <a:t>Prensa Escrita</a:t>
            </a:r>
          </a:p>
          <a:p>
            <a:pPr lvl="3" eaLnBrk="1" hangingPunct="1"/>
            <a:r>
              <a:rPr lang="es-ES_tradnl" smtClean="0"/>
              <a:t>Posters</a:t>
            </a:r>
          </a:p>
          <a:p>
            <a:pPr lvl="3" eaLnBrk="1" hangingPunct="1"/>
            <a:r>
              <a:rPr lang="es-ES_tradnl" smtClean="0"/>
              <a:t>Albúm</a:t>
            </a:r>
          </a:p>
          <a:p>
            <a:pPr lvl="3" eaLnBrk="1" hangingPunct="1"/>
            <a:r>
              <a:rPr lang="es-ES_tradnl" smtClean="0"/>
              <a:t>Programas Vespertinos</a:t>
            </a:r>
          </a:p>
          <a:p>
            <a:pPr lvl="3" eaLnBrk="1" hangingPunct="1"/>
            <a:endParaRPr lang="es-ES_tradnl" smtClean="0"/>
          </a:p>
          <a:p>
            <a:pPr lvl="3" eaLnBrk="1" hangingPunct="1">
              <a:buFont typeface="Wingdings" pitchFamily="2" charset="2"/>
              <a:buNone/>
            </a:pPr>
            <a:r>
              <a:rPr lang="es-ES_tradnl" smtClean="0"/>
              <a:t>E</a:t>
            </a:r>
            <a:r>
              <a:rPr lang="es-ES" smtClean="0"/>
              <a:t>slogan:</a:t>
            </a:r>
          </a:p>
          <a:p>
            <a:pPr lvl="3" eaLnBrk="1" hangingPunct="1">
              <a:buFont typeface="Wingdings" pitchFamily="2" charset="2"/>
              <a:buNone/>
            </a:pPr>
            <a:endParaRPr lang="es-ES_tradnl" smtClean="0"/>
          </a:p>
          <a:p>
            <a:pPr lvl="3" eaLnBrk="1" hangingPunct="1"/>
            <a:r>
              <a:rPr lang="es-ES" u="sng" smtClean="0"/>
              <a:t>“Cremas Heladas Inalecsa, ¡Qué deliciosa sensación!!”</a:t>
            </a:r>
          </a:p>
          <a:p>
            <a:pPr lvl="3" eaLnBrk="1" hangingPunct="1"/>
            <a:endParaRPr lang="es-ES_tradnl" smtClean="0"/>
          </a:p>
          <a:p>
            <a:pPr lvl="3" eaLnBrk="1" hangingPunct="1"/>
            <a:endParaRPr lang="es-ES_tradnl" smtClean="0"/>
          </a:p>
          <a:p>
            <a:pPr lvl="3" eaLnBrk="1" hangingPunct="1"/>
            <a:endParaRPr 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Misión de Inalecsa</a:t>
            </a:r>
            <a:endParaRPr lang="es-ES" dirty="0"/>
          </a:p>
        </p:txBody>
      </p:sp>
      <p:sp>
        <p:nvSpPr>
          <p:cNvPr id="12291" name="2 Marcador de contenido"/>
          <p:cNvSpPr>
            <a:spLocks noGrp="1"/>
          </p:cNvSpPr>
          <p:nvPr>
            <p:ph sz="quarter" idx="1"/>
          </p:nvPr>
        </p:nvSpPr>
        <p:spPr>
          <a:xfrm>
            <a:off x="457200" y="2500313"/>
            <a:ext cx="7467600" cy="2643187"/>
          </a:xfrm>
        </p:spPr>
        <p:txBody>
          <a:bodyPr/>
          <a:lstStyle/>
          <a:p>
            <a:pPr algn="just" eaLnBrk="1" hangingPunct="1">
              <a:buFont typeface="Wingdings" pitchFamily="2" charset="2"/>
              <a:buNone/>
            </a:pPr>
            <a:r>
              <a:rPr lang="es-ES" smtClean="0"/>
              <a:t>   Ganar consumidores y fidelizar a los ya existentes manteniendo su buen sabor, bajo precio, y calidad del producto, mantener la tradición mezclándola con modernidad en la presentación de su empaque e imagen de la marca. </a:t>
            </a:r>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t>Diseño de Empaques</a:t>
            </a:r>
            <a:endParaRPr lang="es-ES" dirty="0"/>
          </a:p>
        </p:txBody>
      </p:sp>
      <p:sp>
        <p:nvSpPr>
          <p:cNvPr id="58371" name="2 Marcador de contenido"/>
          <p:cNvSpPr>
            <a:spLocks noGrp="1"/>
          </p:cNvSpPr>
          <p:nvPr>
            <p:ph sz="quarter" idx="1"/>
          </p:nvPr>
        </p:nvSpPr>
        <p:spPr>
          <a:xfrm>
            <a:off x="457200" y="1600200"/>
            <a:ext cx="7467600" cy="4873625"/>
          </a:xfrm>
        </p:spPr>
        <p:txBody>
          <a:bodyPr/>
          <a:lstStyle/>
          <a:p>
            <a:pPr eaLnBrk="1" hangingPunct="1"/>
            <a:r>
              <a:rPr lang="es-ES" smtClean="0"/>
              <a:t>Modernidad y Diversión</a:t>
            </a:r>
          </a:p>
          <a:p>
            <a:pPr eaLnBrk="1" hangingPunct="1"/>
            <a:endParaRPr lang="es-ES" smtClean="0"/>
          </a:p>
        </p:txBody>
      </p:sp>
      <p:pic>
        <p:nvPicPr>
          <p:cNvPr id="58372" name="3 Imagen" descr="f.bmp"/>
          <p:cNvPicPr>
            <a:picLocks noChangeAspect="1"/>
          </p:cNvPicPr>
          <p:nvPr/>
        </p:nvPicPr>
        <p:blipFill>
          <a:blip r:embed="rId2"/>
          <a:srcRect/>
          <a:stretch>
            <a:fillRect/>
          </a:stretch>
        </p:blipFill>
        <p:spPr bwMode="auto">
          <a:xfrm>
            <a:off x="571500" y="2071688"/>
            <a:ext cx="2617788" cy="3143250"/>
          </a:xfrm>
          <a:prstGeom prst="rect">
            <a:avLst/>
          </a:prstGeom>
          <a:noFill/>
          <a:ln w="9525">
            <a:noFill/>
            <a:miter lim="800000"/>
            <a:headEnd/>
            <a:tailEnd/>
          </a:ln>
        </p:spPr>
      </p:pic>
      <p:pic>
        <p:nvPicPr>
          <p:cNvPr id="58373" name="4 Imagen" descr="g.bmp"/>
          <p:cNvPicPr>
            <a:picLocks noChangeAspect="1"/>
          </p:cNvPicPr>
          <p:nvPr/>
        </p:nvPicPr>
        <p:blipFill>
          <a:blip r:embed="rId3"/>
          <a:srcRect/>
          <a:stretch>
            <a:fillRect/>
          </a:stretch>
        </p:blipFill>
        <p:spPr bwMode="auto">
          <a:xfrm>
            <a:off x="3429000" y="2071688"/>
            <a:ext cx="2571750" cy="3090862"/>
          </a:xfrm>
          <a:prstGeom prst="rect">
            <a:avLst/>
          </a:prstGeom>
          <a:noFill/>
          <a:ln w="9525">
            <a:noFill/>
            <a:miter lim="800000"/>
            <a:headEnd/>
            <a:tailEnd/>
          </a:ln>
        </p:spPr>
      </p:pic>
      <p:pic>
        <p:nvPicPr>
          <p:cNvPr id="58374" name="5 Imagen" descr="n.bmp"/>
          <p:cNvPicPr>
            <a:picLocks noChangeAspect="1"/>
          </p:cNvPicPr>
          <p:nvPr/>
        </p:nvPicPr>
        <p:blipFill>
          <a:blip r:embed="rId4"/>
          <a:srcRect/>
          <a:stretch>
            <a:fillRect/>
          </a:stretch>
        </p:blipFill>
        <p:spPr bwMode="auto">
          <a:xfrm>
            <a:off x="6072188" y="2071688"/>
            <a:ext cx="2571750"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t>Cálculo de Costos</a:t>
            </a:r>
            <a:endParaRPr lang="es-ES" dirty="0"/>
          </a:p>
        </p:txBody>
      </p:sp>
      <p:sp>
        <p:nvSpPr>
          <p:cNvPr id="59395" name="2 Marcador de contenido"/>
          <p:cNvSpPr>
            <a:spLocks noGrp="1"/>
          </p:cNvSpPr>
          <p:nvPr>
            <p:ph sz="quarter" idx="1"/>
          </p:nvPr>
        </p:nvSpPr>
        <p:spPr>
          <a:xfrm>
            <a:off x="457200" y="1600200"/>
            <a:ext cx="7467600" cy="4873625"/>
          </a:xfrm>
        </p:spPr>
        <p:txBody>
          <a:bodyPr/>
          <a:lstStyle/>
          <a:p>
            <a:pPr eaLnBrk="1" hangingPunct="1"/>
            <a:r>
              <a:rPr lang="es-ES" smtClean="0"/>
              <a:t>INALECSA S.A. </a:t>
            </a:r>
          </a:p>
          <a:p>
            <a:pPr eaLnBrk="1" hangingPunct="1">
              <a:buFont typeface="Wingdings" pitchFamily="2" charset="2"/>
              <a:buNone/>
            </a:pPr>
            <a:r>
              <a:rPr lang="es-ES" smtClean="0"/>
              <a:t>costos de almacenaje, distribución  y transporte.</a:t>
            </a:r>
          </a:p>
          <a:p>
            <a:pPr eaLnBrk="1" hangingPunct="1">
              <a:buFont typeface="Wingdings" pitchFamily="2" charset="2"/>
              <a:buNone/>
            </a:pPr>
            <a:endParaRPr lang="es-ES" smtClean="0"/>
          </a:p>
          <a:p>
            <a:pPr eaLnBrk="1" hangingPunct="1">
              <a:buFont typeface="Wingdings" pitchFamily="2" charset="2"/>
              <a:buNone/>
            </a:pPr>
            <a:r>
              <a:rPr lang="es-ES" smtClean="0"/>
              <a:t>    HELADOSA S.A. nos entregara el producto en cajas de  60 cm x  30 cm x 30 cm con capacidad de 300 unidades</a:t>
            </a:r>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Grp="1" noChangeAspect="1" noChangeArrowheads="1"/>
          </p:cNvPicPr>
          <p:nvPr>
            <p:ph sz="quarter" idx="1"/>
          </p:nvPr>
        </p:nvPicPr>
        <p:blipFill>
          <a:blip r:embed="rId2"/>
          <a:srcRect/>
          <a:stretch>
            <a:fillRect/>
          </a:stretch>
        </p:blipFill>
        <p:spPr>
          <a:xfrm>
            <a:off x="214313" y="2143125"/>
            <a:ext cx="7858125" cy="3429000"/>
          </a:xfrm>
        </p:spPr>
      </p:pic>
      <p:sp>
        <p:nvSpPr>
          <p:cNvPr id="60419" name="Rectangle 5"/>
          <p:cNvSpPr>
            <a:spLocks noChangeArrowheads="1"/>
          </p:cNvSpPr>
          <p:nvPr/>
        </p:nvSpPr>
        <p:spPr bwMode="auto">
          <a:xfrm>
            <a:off x="142875" y="571500"/>
            <a:ext cx="8572500" cy="584200"/>
          </a:xfrm>
          <a:prstGeom prst="rect">
            <a:avLst/>
          </a:prstGeom>
          <a:noFill/>
          <a:ln w="9525">
            <a:noFill/>
            <a:miter lim="800000"/>
            <a:headEnd/>
            <a:tailEnd/>
          </a:ln>
        </p:spPr>
        <p:txBody>
          <a:bodyPr anchor="ctr">
            <a:spAutoFit/>
          </a:bodyPr>
          <a:lstStyle/>
          <a:p>
            <a:pPr algn="just"/>
            <a:r>
              <a:rPr lang="es-ES" sz="1200" b="1">
                <a:latin typeface="Bookman Old Style" pitchFamily="18" charset="0"/>
                <a:ea typeface="Times New Roman" pitchFamily="18" charset="0"/>
                <a:cs typeface="Arial" pitchFamily="34" charset="0"/>
              </a:rPr>
              <a:t>			</a:t>
            </a:r>
            <a:r>
              <a:rPr lang="es-ES" sz="1600" b="1">
                <a:latin typeface="Bookman Old Style" pitchFamily="18" charset="0"/>
                <a:ea typeface="Times New Roman" pitchFamily="18" charset="0"/>
                <a:cs typeface="Arial" pitchFamily="34" charset="0"/>
              </a:rPr>
              <a:t>Sanduche de Pingüino  		Sanduche Eskimo  </a:t>
            </a:r>
            <a:endParaRPr lang="es-ES" sz="1600">
              <a:ea typeface="Times New Roman" pitchFamily="18" charset="0"/>
              <a:cs typeface="Arial" pitchFamily="34" charset="0"/>
            </a:endParaRPr>
          </a:p>
          <a:p>
            <a:pPr algn="just" eaLnBrk="0" hangingPunct="0"/>
            <a:r>
              <a:rPr lang="es-ES" sz="1600" b="1">
                <a:latin typeface="Bookman Old Style" pitchFamily="18" charset="0"/>
                <a:ea typeface="Times New Roman" pitchFamily="18" charset="0"/>
                <a:cs typeface="Arial" pitchFamily="34" charset="0"/>
              </a:rPr>
              <a:t>PVP  			0.60					0.50</a:t>
            </a:r>
            <a:endParaRPr lang="es-ES" sz="16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S" b="1" dirty="0" smtClean="0"/>
              <a:t>Canales de Distribución y Cobertura</a:t>
            </a:r>
            <a:r>
              <a:rPr lang="es-ES" dirty="0" smtClean="0"/>
              <a:t/>
            </a:r>
            <a:br>
              <a:rPr lang="es-ES" dirty="0" smtClean="0"/>
            </a:br>
            <a:endParaRPr lang="es-ES" dirty="0"/>
          </a:p>
        </p:txBody>
      </p:sp>
      <p:sp>
        <p:nvSpPr>
          <p:cNvPr id="61443" name="2 Marcador de contenido"/>
          <p:cNvSpPr>
            <a:spLocks noGrp="1"/>
          </p:cNvSpPr>
          <p:nvPr>
            <p:ph sz="quarter" idx="1"/>
          </p:nvPr>
        </p:nvSpPr>
        <p:spPr>
          <a:xfrm>
            <a:off x="500063" y="2643188"/>
            <a:ext cx="7424737" cy="3830637"/>
          </a:xfrm>
        </p:spPr>
        <p:txBody>
          <a:bodyPr/>
          <a:lstStyle/>
          <a:p>
            <a:pPr eaLnBrk="1" hangingPunct="1"/>
            <a:r>
              <a:rPr lang="es-ES" smtClean="0"/>
              <a:t>La nueva línea de productos tendrá la misma distribución que han seguido en la compañía, serán distribuidos en las principales cadenas de supermercados y delicatesen de Guayaquil sin restar la importancia que tiene la distribución a pequeñas despensas y minimarkets de la ciudad, además de bares de escuelas y colegios.</a:t>
            </a:r>
          </a:p>
          <a:p>
            <a:pPr eaLnBrk="1" hangingPunct="1"/>
            <a:endParaRPr lang="es-ES_tradnl" smtClean="0"/>
          </a:p>
          <a:p>
            <a:pPr eaLnBrk="1" hangingPunct="1"/>
            <a:endParaRPr lang="es-E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sz="quarter" idx="1"/>
          </p:nvPr>
        </p:nvPicPr>
        <p:blipFill>
          <a:blip r:embed="rId2"/>
          <a:srcRect/>
          <a:stretch>
            <a:fillRect/>
          </a:stretch>
        </p:blipFill>
        <p:spPr>
          <a:xfrm>
            <a:off x="1928813" y="928688"/>
            <a:ext cx="4643437" cy="3998912"/>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sz="quarter" idx="1"/>
          </p:nvPr>
        </p:nvPicPr>
        <p:blipFill>
          <a:blip r:embed="rId2"/>
          <a:srcRect/>
          <a:stretch>
            <a:fillRect/>
          </a:stretch>
        </p:blipFill>
        <p:spPr>
          <a:xfrm>
            <a:off x="1214438" y="2143125"/>
            <a:ext cx="5857875" cy="2794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Plan de medios</a:t>
            </a:r>
            <a:endParaRPr lang="es-ES" dirty="0"/>
          </a:p>
        </p:txBody>
      </p:sp>
      <p:graphicFrame>
        <p:nvGraphicFramePr>
          <p:cNvPr id="5" name="4 Tabla"/>
          <p:cNvGraphicFramePr>
            <a:graphicFrameLocks noGrp="1"/>
          </p:cNvGraphicFramePr>
          <p:nvPr/>
        </p:nvGraphicFramePr>
        <p:xfrm>
          <a:off x="357188" y="1857375"/>
          <a:ext cx="7262812" cy="4286250"/>
        </p:xfrm>
        <a:graphic>
          <a:graphicData uri="http://schemas.openxmlformats.org/drawingml/2006/table">
            <a:tbl>
              <a:tblPr/>
              <a:tblGrid>
                <a:gridCol w="764032"/>
                <a:gridCol w="391110"/>
                <a:gridCol w="527545"/>
                <a:gridCol w="156899"/>
                <a:gridCol w="181913"/>
                <a:gridCol w="145529"/>
                <a:gridCol w="163722"/>
                <a:gridCol w="154625"/>
                <a:gridCol w="181913"/>
                <a:gridCol w="145529"/>
                <a:gridCol w="200104"/>
                <a:gridCol w="345633"/>
                <a:gridCol w="129613"/>
                <a:gridCol w="129613"/>
                <a:gridCol w="129613"/>
                <a:gridCol w="645787"/>
                <a:gridCol w="648062"/>
                <a:gridCol w="218295"/>
                <a:gridCol w="291060"/>
                <a:gridCol w="291060"/>
                <a:gridCol w="293334"/>
                <a:gridCol w="263773"/>
                <a:gridCol w="281964"/>
                <a:gridCol w="291060"/>
                <a:gridCol w="291060"/>
              </a:tblGrid>
              <a:tr h="154158">
                <a:tc>
                  <a:txBody>
                    <a:bodyPr/>
                    <a:lstStyle/>
                    <a:p>
                      <a:pPr algn="l" fontAlgn="b"/>
                      <a:r>
                        <a:rPr lang="es-ES" sz="700" b="1" i="0" u="none" strike="noStrike" dirty="0">
                          <a:latin typeface="Arial"/>
                        </a:rPr>
                        <a:t>Cliente:</a:t>
                      </a:r>
                    </a:p>
                  </a:txBody>
                  <a:tcPr marL="0" marR="0" marT="0" marB="0" anchor="b">
                    <a:lnL>
                      <a:noFill/>
                    </a:lnL>
                    <a:lnR>
                      <a:noFill/>
                    </a:lnR>
                    <a:lnT>
                      <a:noFill/>
                    </a:lnT>
                    <a:lnB>
                      <a:noFill/>
                    </a:lnB>
                  </a:tcPr>
                </a:tc>
                <a:tc gridSpan="2">
                  <a:txBody>
                    <a:bodyPr/>
                    <a:lstStyle/>
                    <a:p>
                      <a:pPr algn="l" fontAlgn="b"/>
                      <a:r>
                        <a:rPr lang="es-ES" sz="700" b="1" i="0" u="none" strike="noStrike">
                          <a:latin typeface="Arial"/>
                        </a:rPr>
                        <a:t>INALECSA S.A.</a:t>
                      </a: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54158">
                <a:tc>
                  <a:txBody>
                    <a:bodyPr/>
                    <a:lstStyle/>
                    <a:p>
                      <a:pPr algn="l" fontAlgn="b"/>
                      <a:r>
                        <a:rPr lang="es-ES" sz="700" b="1" i="0" u="none" strike="noStrike">
                          <a:latin typeface="Arial"/>
                        </a:rPr>
                        <a:t>Producto:</a:t>
                      </a:r>
                    </a:p>
                  </a:txBody>
                  <a:tcPr marL="0" marR="0" marT="0" marB="0" anchor="b">
                    <a:lnL>
                      <a:noFill/>
                    </a:lnL>
                    <a:lnR>
                      <a:noFill/>
                    </a:lnR>
                    <a:lnT>
                      <a:noFill/>
                    </a:lnT>
                    <a:lnB>
                      <a:noFill/>
                    </a:lnB>
                  </a:tcPr>
                </a:tc>
                <a:tc gridSpan="2">
                  <a:txBody>
                    <a:bodyPr/>
                    <a:lstStyle/>
                    <a:p>
                      <a:pPr algn="l" fontAlgn="b"/>
                      <a:r>
                        <a:rPr lang="es-ES" sz="700" b="1" i="0" u="none" strike="noStrike">
                          <a:latin typeface="Arial"/>
                        </a:rPr>
                        <a:t>CAKES HELADOS</a:t>
                      </a: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54158">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1"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54158">
                <a:tc>
                  <a:txBody>
                    <a:bodyPr/>
                    <a:lstStyle/>
                    <a:p>
                      <a:pPr algn="l" fontAlgn="b"/>
                      <a:r>
                        <a:rPr lang="es-ES" sz="500" b="0" i="0" u="none" strike="noStrike">
                          <a:latin typeface="Arial"/>
                        </a:rPr>
                        <a:t>Duración:</a:t>
                      </a:r>
                    </a:p>
                  </a:txBody>
                  <a:tcPr marL="0" marR="0" marT="0" marB="0" anchor="b">
                    <a:lnL>
                      <a:noFill/>
                    </a:lnL>
                    <a:lnR>
                      <a:noFill/>
                    </a:lnR>
                    <a:lnT>
                      <a:noFill/>
                    </a:lnT>
                    <a:lnB>
                      <a:noFill/>
                    </a:lnB>
                  </a:tcPr>
                </a:tc>
                <a:tc>
                  <a:txBody>
                    <a:bodyPr/>
                    <a:lstStyle/>
                    <a:p>
                      <a:pPr algn="l" fontAlgn="b"/>
                      <a:r>
                        <a:rPr lang="es-ES" sz="500" b="1" i="0" u="none" strike="noStrike">
                          <a:latin typeface="Arial"/>
                        </a:rPr>
                        <a:t>30"</a:t>
                      </a: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63226">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380863">
                <a:tc rowSpan="3">
                  <a:txBody>
                    <a:bodyPr/>
                    <a:lstStyle/>
                    <a:p>
                      <a:pPr algn="ctr" fontAlgn="ctr"/>
                      <a:r>
                        <a:rPr lang="es-ES" sz="600" b="1" i="0" u="none" strike="noStrike">
                          <a:latin typeface="Arial"/>
                        </a:rPr>
                        <a:t>Canal/Programa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Hora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Valor por Mes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ctr"/>
                      <a:r>
                        <a:rPr lang="es-ES" sz="6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600" b="1" i="0" u="none" strike="noStrike">
                          <a:latin typeface="Arial"/>
                        </a:rPr>
                        <a:t>Total Cuñas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600" b="1" i="0" u="none" strike="noStrike">
                          <a:latin typeface="Arial"/>
                        </a:rPr>
                        <a:t>Total 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s-ES" sz="600" b="1" i="0" u="none" strike="noStrike">
                          <a:latin typeface="Arial"/>
                        </a:rPr>
                        <a:t>Rating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fontAlgn="ctr"/>
                      <a:r>
                        <a:rPr lang="es-ES" sz="600" b="1" i="0" u="none" strike="noStrike">
                          <a:latin typeface="Arial"/>
                        </a:rPr>
                        <a:t>Audiencia Miles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fontAlgn="ctr"/>
                      <a:r>
                        <a:rPr lang="es-ES" sz="600" b="1" i="0" u="none" strike="noStrike">
                          <a:latin typeface="Arial"/>
                        </a:rPr>
                        <a:t>Trp's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5774">
                <a:tc vMerge="1">
                  <a:txBody>
                    <a:bodyPr/>
                    <a:lstStyle/>
                    <a:p>
                      <a:endParaRPr lang="es-ES"/>
                    </a:p>
                  </a:txBody>
                  <a:tcPr/>
                </a:tc>
                <a:tc vMerge="1">
                  <a:txBody>
                    <a:bodyPr/>
                    <a:lstStyle/>
                    <a:p>
                      <a:endParaRPr lang="es-ES"/>
                    </a:p>
                  </a:txBody>
                  <a:tcPr/>
                </a:tc>
                <a:tc vMerge="1">
                  <a:txBody>
                    <a:bodyPr/>
                    <a:lstStyle/>
                    <a:p>
                      <a:endParaRPr lang="es-ES"/>
                    </a:p>
                  </a:txBody>
                  <a:tcPr/>
                </a:tc>
                <a:tc gridSpan="4">
                  <a:txBody>
                    <a:bodyPr/>
                    <a:lstStyle/>
                    <a:p>
                      <a:pPr algn="ctr" fontAlgn="ctr"/>
                      <a:r>
                        <a:rPr lang="es-ES" sz="700" b="1" i="0" u="none" strike="noStrike">
                          <a:latin typeface="Arial"/>
                        </a:rPr>
                        <a:t>Octubre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ctr"/>
                      <a:r>
                        <a:rPr lang="es-ES" sz="700" b="1" i="0" u="none" strike="noStrike">
                          <a:latin typeface="Arial"/>
                        </a:rPr>
                        <a:t>Noviembre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ctr"/>
                      <a:r>
                        <a:rPr lang="es-ES" sz="700" b="1" i="0" u="none" strike="noStrike">
                          <a:latin typeface="Arial"/>
                        </a:rPr>
                        <a:t>Diciembre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7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1" i="0" u="none" strike="noStrike">
                          <a:latin typeface="Arial"/>
                        </a:rPr>
                        <a:t>Gye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Uio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Pond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Gye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Uio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Gye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Uio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latin typeface="Arial"/>
                        </a:rPr>
                        <a:t>Pond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322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b"/>
                      <a:r>
                        <a:rPr lang="es-ES" sz="700" b="0" i="0" u="none" strike="noStrike">
                          <a:latin typeface="Arial"/>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5537">
                <a:tc>
                  <a:txBody>
                    <a:bodyPr/>
                    <a:lstStyle/>
                    <a:p>
                      <a:pPr algn="l" fontAlgn="b"/>
                      <a:r>
                        <a:rPr lang="es-ES" sz="700" b="1" i="0" u="sng" strike="noStrike">
                          <a:latin typeface="Arial"/>
                        </a:rPr>
                        <a:t>TELEAMAZONAS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3226">
                <a:tc>
                  <a:txBody>
                    <a:bodyPr/>
                    <a:lstStyle/>
                    <a:p>
                      <a:pPr algn="ctr" fontAlgn="b"/>
                      <a:r>
                        <a:rPr lang="es-ES" sz="700" b="0" i="0" u="none" strike="noStrike">
                          <a:latin typeface="Arial"/>
                        </a:rPr>
                        <a:t>Club Disney</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s-ES" sz="700" b="0" i="0" u="none" strike="noStrike">
                          <a:latin typeface="Arial"/>
                        </a:rPr>
                        <a:t>09h00</a:t>
                      </a:r>
                    </a:p>
                  </a:txBody>
                  <a:tcPr marL="0" marR="0" marT="0" marB="0" anchor="b">
                    <a:lnL>
                      <a:noFill/>
                    </a:lnL>
                    <a:lnR>
                      <a:noFill/>
                    </a:lnR>
                    <a:lnT>
                      <a:noFill/>
                    </a:lnT>
                    <a:lnB>
                      <a:noFill/>
                    </a:lnB>
                  </a:tcPr>
                </a:tc>
                <a:tc>
                  <a:txBody>
                    <a:bodyPr/>
                    <a:lstStyle/>
                    <a:p>
                      <a:pPr algn="ctr" fontAlgn="b"/>
                      <a:r>
                        <a:rPr lang="es-ES" sz="700" b="0" i="0" u="none" strike="noStrike">
                          <a:latin typeface="Arial"/>
                        </a:rPr>
                        <a:t>$3.500,00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$10.500,00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633.6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281.6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457.6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3226">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41">
                <a:tc gridSpan="3">
                  <a:txBody>
                    <a:bodyPr/>
                    <a:lstStyle/>
                    <a:p>
                      <a:pPr algn="ctr" fontAlgn="b"/>
                      <a:r>
                        <a:rPr lang="es-ES" sz="500" b="1" i="0" u="none" strike="noStrike">
                          <a:latin typeface="Arial"/>
                        </a:rPr>
                        <a:t>(22)</a:t>
                      </a:r>
                      <a:r>
                        <a:rPr lang="es-ES" sz="500" b="0" i="0" u="none" strike="noStrike">
                          <a:latin typeface="Arial"/>
                        </a:rPr>
                        <a:t> Presentaciones-Despedidas y </a:t>
                      </a:r>
                      <a:r>
                        <a:rPr lang="es-ES" sz="500" b="1" i="0" u="none" strike="noStrike">
                          <a:latin typeface="Arial"/>
                        </a:rPr>
                        <a:t>(22)</a:t>
                      </a:r>
                      <a:r>
                        <a:rPr lang="es-ES" sz="500" b="0" i="0" u="none" strike="noStrike">
                          <a:latin typeface="Arial"/>
                        </a:rPr>
                        <a:t> Menciones</a:t>
                      </a:r>
                      <a:endParaRPr lang="es-ES" sz="5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fontAlgn="b"/>
                      <a:r>
                        <a:rPr lang="es-ES" sz="700" b="0" i="0" u="none" strike="noStrike">
                          <a:latin typeface="Arial"/>
                        </a:rPr>
                        <a:t>$3.500,00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b"/>
                      <a:r>
                        <a:rPr lang="es-ES" sz="700" b="0" i="0" u="none" strike="noStrike">
                          <a:latin typeface="Arial"/>
                        </a:rPr>
                        <a:t>$3.500,00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b"/>
                      <a:r>
                        <a:rPr lang="es-ES" sz="700" b="0" i="0" u="none" strike="noStrike">
                          <a:latin typeface="Arial"/>
                        </a:rPr>
                        <a:t>$3.500,00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b="1" i="0" u="none" strike="noStrike">
                          <a:latin typeface="Arial"/>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1" i="0" u="none" strike="noStrike">
                          <a:latin typeface="Arial"/>
                        </a:rPr>
                        <a:t>$10.500,00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2768">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4158">
                <a:tc>
                  <a:txBody>
                    <a:bodyPr/>
                    <a:lstStyle/>
                    <a:p>
                      <a:pPr algn="l" fontAlgn="b"/>
                      <a:r>
                        <a:rPr lang="es-ES" sz="700" b="1" i="0" u="sng" strike="noStrike">
                          <a:latin typeface="Arial"/>
                        </a:rPr>
                        <a:t>ECUAVISA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4158">
                <a:tc>
                  <a:txBody>
                    <a:bodyPr/>
                    <a:lstStyle/>
                    <a:p>
                      <a:pPr algn="ctr" fontAlgn="b"/>
                      <a:r>
                        <a:rPr lang="es-ES" sz="700" b="0" i="0" u="none" strike="noStrike" dirty="0">
                          <a:latin typeface="Arial"/>
                        </a:rPr>
                        <a:t>En contacto</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s-ES" sz="700" b="0" i="0" u="none" strike="noStrike" dirty="0">
                          <a:latin typeface="Arial"/>
                        </a:rPr>
                        <a:t>08h00</a:t>
                      </a:r>
                    </a:p>
                  </a:txBody>
                  <a:tcPr marL="0" marR="0" marT="0" marB="0" anchor="b">
                    <a:lnL>
                      <a:noFill/>
                    </a:lnL>
                    <a:lnR>
                      <a:noFill/>
                    </a:lnR>
                    <a:lnT>
                      <a:noFill/>
                    </a:lnT>
                    <a:lnB>
                      <a:noFill/>
                    </a:lnB>
                  </a:tcPr>
                </a:tc>
                <a:tc>
                  <a:txBody>
                    <a:bodyPr/>
                    <a:lstStyle/>
                    <a:p>
                      <a:pPr algn="ctr" fontAlgn="b"/>
                      <a:r>
                        <a:rPr lang="es-ES" sz="700" b="0" i="0" u="none" strike="noStrike">
                          <a:latin typeface="Arial"/>
                        </a:rPr>
                        <a:t>$3.700,00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$11.100,00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26,3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149.6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35,2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92,4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41">
                <a:tc gridSpan="3">
                  <a:txBody>
                    <a:bodyPr/>
                    <a:lstStyle/>
                    <a:p>
                      <a:pPr algn="ctr" fontAlgn="b"/>
                      <a:r>
                        <a:rPr lang="es-ES" sz="500" b="1" i="0" u="none" strike="noStrike">
                          <a:latin typeface="Arial"/>
                        </a:rPr>
                        <a:t>(22)</a:t>
                      </a:r>
                      <a:r>
                        <a:rPr lang="es-ES" sz="500" b="0" i="0" u="none" strike="noStrike">
                          <a:latin typeface="Arial"/>
                        </a:rPr>
                        <a:t> Presentaciones-Despedidas y </a:t>
                      </a:r>
                      <a:r>
                        <a:rPr lang="es-ES" sz="500" b="1" i="0" u="none" strike="noStrike">
                          <a:latin typeface="Arial"/>
                        </a:rPr>
                        <a:t>(22)</a:t>
                      </a:r>
                      <a:r>
                        <a:rPr lang="es-ES" sz="500" b="0" i="0" u="none" strike="noStrike">
                          <a:latin typeface="Arial"/>
                        </a:rPr>
                        <a:t> Menciones</a:t>
                      </a:r>
                      <a:endParaRPr lang="es-ES" sz="5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3226">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3226">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700" b="0" i="0" u="none" strike="noStrike">
                          <a:latin typeface="Arial"/>
                        </a:rPr>
                        <a:t>$3.700,00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ES" sz="700" b="0" i="0" u="none" strike="noStrike">
                          <a:latin typeface="Arial"/>
                        </a:rPr>
                        <a:t>$3.700,00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fontAlgn="b"/>
                      <a:r>
                        <a:rPr lang="es-ES" sz="700" b="0" i="0" u="none" strike="noStrike">
                          <a:latin typeface="Arial"/>
                        </a:rPr>
                        <a:t>$3.700,00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700" b="1" i="0" u="none" strike="noStrike">
                          <a:latin typeface="Arial"/>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$11.100,00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92,4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3226">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326454">
                <a:tc gridSpan="3">
                  <a:txBody>
                    <a:bodyPr/>
                    <a:lstStyle/>
                    <a:p>
                      <a:pPr algn="ctr" fontAlgn="ctr"/>
                      <a:r>
                        <a:rPr lang="es-ES" sz="600" b="1" i="0" u="sng" strike="noStrike">
                          <a:latin typeface="Arial"/>
                        </a:rPr>
                        <a:t>Total de Cuñas, menciones, presentaciones y despedidas.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S"/>
                    </a:p>
                  </a:txBody>
                  <a:tcPr/>
                </a:tc>
                <a:tc hMerge="1">
                  <a:txBody>
                    <a:bodyPr/>
                    <a:lstStyle/>
                    <a:p>
                      <a:endParaRPr lang="es-ES"/>
                    </a:p>
                  </a:txBody>
                  <a:tcPr/>
                </a:tc>
                <a:tc>
                  <a:txBody>
                    <a:bodyPr/>
                    <a:lstStyle/>
                    <a:p>
                      <a:pPr algn="ctr" fontAlgn="b"/>
                      <a:r>
                        <a:rPr lang="es-E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88</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88</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44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132</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b"/>
                      <a:r>
                        <a:rPr lang="es-ES" sz="700" b="1" i="0" u="none" strike="noStrike">
                          <a:latin typeface="Arial"/>
                        </a:rPr>
                        <a:t>$21.600,00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r>
              <a:tr h="217636">
                <a:tc gridSpan="3">
                  <a:txBody>
                    <a:bodyPr/>
                    <a:lstStyle/>
                    <a:p>
                      <a:pPr algn="ctr" fontAlgn="b"/>
                      <a:r>
                        <a:rPr lang="es-ES" sz="600" b="1" i="0" u="sng" strike="noStrike">
                          <a:latin typeface="Arial"/>
                        </a:rPr>
                        <a:t>Total de Inversión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S"/>
                    </a:p>
                  </a:txBody>
                  <a:tcPr/>
                </a:tc>
                <a:tc hMerge="1">
                  <a:txBody>
                    <a:bodyPr/>
                    <a:lstStyle/>
                    <a:p>
                      <a:endParaRPr lang="es-ES"/>
                    </a:p>
                  </a:txBody>
                  <a:tcPr/>
                </a:tc>
                <a:tc gridSpan="5">
                  <a:txBody>
                    <a:bodyPr/>
                    <a:lstStyle/>
                    <a:p>
                      <a:pPr algn="ctr" fontAlgn="b"/>
                      <a:r>
                        <a:rPr lang="es-ES" sz="700" b="1" i="0" u="none" strike="noStrike">
                          <a:latin typeface="Arial"/>
                        </a:rPr>
                        <a:t>$7.200,00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3">
                  <a:txBody>
                    <a:bodyPr/>
                    <a:lstStyle/>
                    <a:p>
                      <a:pPr algn="ctr" fontAlgn="b"/>
                      <a:r>
                        <a:rPr lang="es-ES" sz="700" b="1" i="0" u="none" strike="noStrike">
                          <a:latin typeface="Arial"/>
                        </a:rPr>
                        <a:t>$7.200,00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S"/>
                    </a:p>
                  </a:txBody>
                  <a:tcPr/>
                </a:tc>
                <a:tc hMerge="1">
                  <a:txBody>
                    <a:bodyPr/>
                    <a:lstStyle/>
                    <a:p>
                      <a:endParaRPr lang="es-ES"/>
                    </a:p>
                  </a:txBody>
                  <a:tcPr/>
                </a:tc>
                <a:tc gridSpan="4">
                  <a:txBody>
                    <a:bodyPr/>
                    <a:lstStyle/>
                    <a:p>
                      <a:pPr algn="ctr" fontAlgn="b"/>
                      <a:r>
                        <a:rPr lang="es-ES" sz="700" b="1" i="0" u="none" strike="noStrike">
                          <a:latin typeface="Arial"/>
                        </a:rPr>
                        <a:t>$7.200,00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b"/>
                      <a:r>
                        <a:rPr lang="es-ES" sz="500" b="0" i="0" u="none" strike="noStrike">
                          <a:latin typeface="Arial"/>
                        </a:rPr>
                        <a:t>(12% Iva)</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ctr" fontAlgn="b"/>
                      <a:r>
                        <a:rPr lang="es-ES" sz="700" b="0" i="0" u="sng" strike="noStrike">
                          <a:latin typeface="Arial"/>
                        </a:rPr>
                        <a:t>$2.592,00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r>
              <a:tr h="163226">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dirty="0">
                          <a:latin typeface="Arial"/>
                        </a:rPr>
                        <a:t>$24.192,00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dirty="0">
                        <a:latin typeface="Arial"/>
                      </a:endParaRPr>
                    </a:p>
                  </a:txBody>
                  <a:tcPr marL="0" marR="0" marT="0" marB="0" anchor="b">
                    <a:lnL>
                      <a:noFill/>
                    </a:lnL>
                    <a:lnR>
                      <a:noFill/>
                    </a:lnR>
                    <a:lnT>
                      <a:noFill/>
                    </a:lnT>
                    <a:lnB>
                      <a:noFill/>
                    </a:lnB>
                  </a:tcPr>
                </a:tc>
              </a:tr>
            </a:tbl>
          </a:graphicData>
        </a:graphic>
      </p:graphicFrame>
      <p:sp>
        <p:nvSpPr>
          <p:cNvPr id="65071" name="WordArt 1"/>
          <p:cNvSpPr>
            <a:spLocks noChangeArrowheads="1" noChangeShapeType="1" noTextEdit="1"/>
          </p:cNvSpPr>
          <p:nvPr/>
        </p:nvSpPr>
        <p:spPr bwMode="auto">
          <a:xfrm>
            <a:off x="3929063" y="1785938"/>
            <a:ext cx="1866900" cy="200025"/>
          </a:xfrm>
          <a:prstGeom prst="rect">
            <a:avLst/>
          </a:prstGeom>
        </p:spPr>
        <p:txBody>
          <a:bodyPr wrap="none" fromWordArt="1">
            <a:prstTxWarp prst="textPlain">
              <a:avLst>
                <a:gd name="adj" fmla="val 50000"/>
              </a:avLst>
            </a:prstTxWarp>
          </a:bodyPr>
          <a:lstStyle/>
          <a:p>
            <a:pPr algn="ctr"/>
            <a:r>
              <a:rPr lang="es-ES" sz="2800" b="1" kern="10">
                <a:ln w="9525">
                  <a:noFill/>
                  <a:round/>
                  <a:headEnd/>
                  <a:tailEnd/>
                </a:ln>
                <a:solidFill>
                  <a:srgbClr val="FF66CC"/>
                </a:solidFill>
                <a:latin typeface="Arial"/>
                <a:cs typeface="Arial"/>
              </a:rPr>
              <a:t>Pauta de Televisión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eaLnBrk="1" fontAlgn="auto" hangingPunct="1">
              <a:spcAft>
                <a:spcPts val="0"/>
              </a:spcAft>
              <a:defRPr/>
            </a:pPr>
            <a:r>
              <a:rPr lang="es-ES" dirty="0" smtClean="0"/>
              <a:t>Plan de medios</a:t>
            </a:r>
            <a:endParaRPr lang="es-ES" dirty="0"/>
          </a:p>
        </p:txBody>
      </p:sp>
      <p:graphicFrame>
        <p:nvGraphicFramePr>
          <p:cNvPr id="5" name="4 Tabla"/>
          <p:cNvGraphicFramePr>
            <a:graphicFrameLocks noGrp="1"/>
          </p:cNvGraphicFramePr>
          <p:nvPr/>
        </p:nvGraphicFramePr>
        <p:xfrm>
          <a:off x="1071563" y="1925638"/>
          <a:ext cx="6548437" cy="4067175"/>
        </p:xfrm>
        <a:graphic>
          <a:graphicData uri="http://schemas.openxmlformats.org/drawingml/2006/table">
            <a:tbl>
              <a:tblPr/>
              <a:tblGrid>
                <a:gridCol w="789628"/>
                <a:gridCol w="390276"/>
                <a:gridCol w="1034684"/>
                <a:gridCol w="390276"/>
                <a:gridCol w="462885"/>
                <a:gridCol w="156564"/>
                <a:gridCol w="181524"/>
                <a:gridCol w="145219"/>
                <a:gridCol w="163371"/>
                <a:gridCol w="154295"/>
                <a:gridCol w="181524"/>
                <a:gridCol w="145219"/>
                <a:gridCol w="145219"/>
                <a:gridCol w="231350"/>
                <a:gridCol w="231535"/>
                <a:gridCol w="163371"/>
                <a:gridCol w="145219"/>
                <a:gridCol w="145219"/>
                <a:gridCol w="644409"/>
                <a:gridCol w="646678"/>
              </a:tblGrid>
              <a:tr h="135372">
                <a:tc>
                  <a:txBody>
                    <a:bodyPr/>
                    <a:lstStyle/>
                    <a:p>
                      <a:pPr algn="l" fontAlgn="b"/>
                      <a:r>
                        <a:rPr lang="es-ES" sz="700" b="1" i="0" u="none" strike="noStrike" dirty="0">
                          <a:latin typeface="Arial"/>
                        </a:rPr>
                        <a:t>Cliente:</a:t>
                      </a:r>
                    </a:p>
                  </a:txBody>
                  <a:tcPr marL="0" marR="0" marT="0" marB="0" anchor="b">
                    <a:lnL>
                      <a:noFill/>
                    </a:lnL>
                    <a:lnR>
                      <a:noFill/>
                    </a:lnR>
                    <a:lnT>
                      <a:noFill/>
                    </a:lnT>
                    <a:lnB>
                      <a:noFill/>
                    </a:lnB>
                  </a:tcPr>
                </a:tc>
                <a:tc gridSpan="2">
                  <a:txBody>
                    <a:bodyPr/>
                    <a:lstStyle/>
                    <a:p>
                      <a:pPr algn="l" fontAlgn="b"/>
                      <a:r>
                        <a:rPr lang="es-ES" sz="700" b="1" i="0" u="none" strike="noStrike">
                          <a:latin typeface="Arial"/>
                        </a:rPr>
                        <a:t>INALECSA S.A.</a:t>
                      </a:r>
                    </a:p>
                  </a:txBody>
                  <a:tcPr marL="0" marR="0" marT="0" marB="0" anchor="b">
                    <a:lnL>
                      <a:noFill/>
                    </a:lnL>
                    <a:lnR>
                      <a:noFill/>
                    </a:lnR>
                    <a:lnT>
                      <a:noFill/>
                    </a:lnT>
                    <a:lnB>
                      <a:noFill/>
                    </a:lnB>
                  </a:tcPr>
                </a:tc>
                <a:tc hMerge="1">
                  <a:txBody>
                    <a:bodyPr/>
                    <a:lstStyle/>
                    <a:p>
                      <a:endParaRPr lang="es-ES"/>
                    </a:p>
                  </a:txBody>
                  <a:tcPr/>
                </a:tc>
                <a:tc>
                  <a:txBody>
                    <a:bodyPr/>
                    <a:lstStyle/>
                    <a:p>
                      <a:pPr algn="l" fontAlgn="b"/>
                      <a:endParaRPr lang="es-ES" sz="700" b="1"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gridSpan="2">
                  <a:txBody>
                    <a:bodyPr/>
                    <a:lstStyle/>
                    <a:p>
                      <a:pPr algn="ctr" fontAlgn="b"/>
                      <a:endParaRPr lang="es-ES" sz="700" b="0" i="0" u="none" strike="noStrike">
                        <a:latin typeface="Arial"/>
                      </a:endParaRP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35372">
                <a:tc>
                  <a:txBody>
                    <a:bodyPr/>
                    <a:lstStyle/>
                    <a:p>
                      <a:pPr algn="l" fontAlgn="b"/>
                      <a:r>
                        <a:rPr lang="es-ES" sz="700" b="1" i="0" u="none" strike="noStrike">
                          <a:latin typeface="Arial"/>
                        </a:rPr>
                        <a:t>Producto:</a:t>
                      </a:r>
                    </a:p>
                  </a:txBody>
                  <a:tcPr marL="0" marR="0" marT="0" marB="0" anchor="b">
                    <a:lnL>
                      <a:noFill/>
                    </a:lnL>
                    <a:lnR>
                      <a:noFill/>
                    </a:lnR>
                    <a:lnT>
                      <a:noFill/>
                    </a:lnT>
                    <a:lnB>
                      <a:noFill/>
                    </a:lnB>
                  </a:tcPr>
                </a:tc>
                <a:tc gridSpan="2">
                  <a:txBody>
                    <a:bodyPr/>
                    <a:lstStyle/>
                    <a:p>
                      <a:pPr algn="l" fontAlgn="b"/>
                      <a:r>
                        <a:rPr lang="es-ES" sz="700" b="1" i="0" u="none" strike="noStrike">
                          <a:latin typeface="Arial"/>
                        </a:rPr>
                        <a:t> CAKES HELADOS</a:t>
                      </a:r>
                    </a:p>
                  </a:txBody>
                  <a:tcPr marL="0" marR="0" marT="0" marB="0" anchor="b">
                    <a:lnL>
                      <a:noFill/>
                    </a:lnL>
                    <a:lnR>
                      <a:noFill/>
                    </a:lnR>
                    <a:lnT>
                      <a:noFill/>
                    </a:lnT>
                    <a:lnB>
                      <a:noFill/>
                    </a:lnB>
                  </a:tcPr>
                </a:tc>
                <a:tc hMerge="1">
                  <a:txBody>
                    <a:bodyPr/>
                    <a:lstStyle/>
                    <a:p>
                      <a:endParaRPr lang="es-ES"/>
                    </a:p>
                  </a:txBody>
                  <a:tcPr/>
                </a:tc>
                <a:tc>
                  <a:txBody>
                    <a:bodyPr/>
                    <a:lstStyle/>
                    <a:p>
                      <a:pPr algn="l" fontAlgn="b"/>
                      <a:endParaRPr lang="es-ES" sz="700" b="1"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gridSpan="2">
                  <a:txBody>
                    <a:bodyPr/>
                    <a:lstStyle/>
                    <a:p>
                      <a:pPr algn="ctr" fontAlgn="b"/>
                      <a:endParaRPr lang="es-ES" sz="700" b="0" i="0" u="none" strike="noStrike">
                        <a:latin typeface="Arial"/>
                      </a:endParaRP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35372">
                <a:tc>
                  <a:txBody>
                    <a:bodyPr/>
                    <a:lstStyle/>
                    <a:p>
                      <a:pPr algn="l" fontAlgn="b"/>
                      <a:r>
                        <a:rPr lang="es-ES" sz="700" b="1" i="0" u="none" strike="noStrike">
                          <a:latin typeface="Arial"/>
                        </a:rPr>
                        <a:t>Fecha:</a:t>
                      </a:r>
                    </a:p>
                  </a:txBody>
                  <a:tcPr marL="0" marR="0" marT="0" marB="0" anchor="b">
                    <a:lnL>
                      <a:noFill/>
                    </a:lnL>
                    <a:lnR>
                      <a:noFill/>
                    </a:lnR>
                    <a:lnT>
                      <a:noFill/>
                    </a:lnT>
                    <a:lnB>
                      <a:noFill/>
                    </a:lnB>
                  </a:tcPr>
                </a:tc>
                <a:tc gridSpan="2">
                  <a:txBody>
                    <a:bodyPr/>
                    <a:lstStyle/>
                    <a:p>
                      <a:pPr algn="l" fontAlgn="b"/>
                      <a:r>
                        <a:rPr lang="es-ES" sz="700" b="1" i="0" u="none" strike="noStrike">
                          <a:latin typeface="Arial"/>
                        </a:rPr>
                        <a:t>Septiembre del 2008</a:t>
                      </a:r>
                    </a:p>
                  </a:txBody>
                  <a:tcPr marL="0" marR="0" marT="0" marB="0" anchor="b">
                    <a:lnL>
                      <a:noFill/>
                    </a:lnL>
                    <a:lnR>
                      <a:noFill/>
                    </a:lnR>
                    <a:lnT>
                      <a:noFill/>
                    </a:lnT>
                    <a:lnB>
                      <a:noFill/>
                    </a:lnB>
                  </a:tcPr>
                </a:tc>
                <a:tc hMerge="1">
                  <a:txBody>
                    <a:bodyPr/>
                    <a:lstStyle/>
                    <a:p>
                      <a:endParaRPr lang="es-ES"/>
                    </a:p>
                  </a:txBody>
                  <a:tcPr/>
                </a:tc>
                <a:tc>
                  <a:txBody>
                    <a:bodyPr/>
                    <a:lstStyle/>
                    <a:p>
                      <a:pPr algn="l" fontAlgn="b"/>
                      <a:endParaRPr lang="es-ES" sz="700" b="1"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rowSpan="3" gridSpan="5">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c>
                  <a:txBody>
                    <a:bodyPr/>
                    <a:lstStyle/>
                    <a:p>
                      <a:pPr algn="ctr" fontAlgn="b"/>
                      <a:endParaRPr lang="es-ES" sz="700" b="0" i="0" u="none" strike="noStrike" dirty="0">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gridSpan="2">
                  <a:txBody>
                    <a:bodyPr/>
                    <a:lstStyle/>
                    <a:p>
                      <a:pPr algn="ctr" fontAlgn="b"/>
                      <a:endParaRPr lang="es-ES" sz="700" b="0" i="0" u="none" strike="noStrike">
                        <a:latin typeface="Arial"/>
                      </a:endParaRP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35372">
                <a:tc>
                  <a:txBody>
                    <a:bodyPr/>
                    <a:lstStyle/>
                    <a:p>
                      <a:pPr algn="l" fontAlgn="b"/>
                      <a:endParaRPr lang="es-ES" sz="600" b="0" i="0" u="none" strike="noStrike">
                        <a:latin typeface="Arial"/>
                      </a:endParaRPr>
                    </a:p>
                  </a:txBody>
                  <a:tcPr marL="0" marR="0" marT="0" marB="0" anchor="b">
                    <a:lnL>
                      <a:noFill/>
                    </a:lnL>
                    <a:lnR>
                      <a:noFill/>
                    </a:lnR>
                    <a:lnT>
                      <a:noFill/>
                    </a:lnT>
                    <a:lnB>
                      <a:noFill/>
                    </a:lnB>
                  </a:tcPr>
                </a:tc>
                <a:tc>
                  <a:txBody>
                    <a:bodyPr/>
                    <a:lstStyle/>
                    <a:p>
                      <a:pPr algn="l" fontAlgn="b"/>
                      <a:endParaRPr lang="es-ES" sz="600" b="1" i="0" u="none" strike="noStrike">
                        <a:latin typeface="Arial"/>
                      </a:endParaRPr>
                    </a:p>
                  </a:txBody>
                  <a:tcPr marL="0" marR="0" marT="0" marB="0" anchor="b">
                    <a:lnL>
                      <a:noFill/>
                    </a:lnL>
                    <a:lnR>
                      <a:noFill/>
                    </a:lnR>
                    <a:lnT>
                      <a:noFill/>
                    </a:lnT>
                    <a:lnB>
                      <a:noFill/>
                    </a:lnB>
                  </a:tcPr>
                </a:tc>
                <a:tc>
                  <a:txBody>
                    <a:bodyPr/>
                    <a:lstStyle/>
                    <a:p>
                      <a:pPr algn="l" fontAlgn="b"/>
                      <a:endParaRPr lang="es-ES" sz="600" b="1" i="0" u="none" strike="noStrike">
                        <a:latin typeface="Arial"/>
                      </a:endParaRPr>
                    </a:p>
                  </a:txBody>
                  <a:tcPr marL="0" marR="0" marT="0" marB="0" anchor="b">
                    <a:lnL>
                      <a:noFill/>
                    </a:lnL>
                    <a:lnR>
                      <a:noFill/>
                    </a:lnR>
                    <a:lnT>
                      <a:noFill/>
                    </a:lnT>
                    <a:lnB>
                      <a:noFill/>
                    </a:lnB>
                  </a:tcPr>
                </a:tc>
                <a:tc>
                  <a:txBody>
                    <a:bodyPr/>
                    <a:lstStyle/>
                    <a:p>
                      <a:pPr algn="l" fontAlgn="b"/>
                      <a:endParaRPr lang="es-ES" sz="600" b="1"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gridSpan="5"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gridSpan="2">
                  <a:txBody>
                    <a:bodyPr/>
                    <a:lstStyle/>
                    <a:p>
                      <a:pPr algn="ctr" fontAlgn="b"/>
                      <a:endParaRPr lang="es-ES" sz="700" b="0" i="0" u="none" strike="noStrike">
                        <a:latin typeface="Arial"/>
                      </a:endParaRPr>
                    </a:p>
                  </a:txBody>
                  <a:tcPr marL="0" marR="0" marT="0" marB="0" anchor="b">
                    <a:lnL>
                      <a:noFill/>
                    </a:lnL>
                    <a:lnR>
                      <a:noFill/>
                    </a:lnR>
                    <a:lnT>
                      <a:noFill/>
                    </a:lnT>
                    <a:lnB>
                      <a:noFill/>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ctr"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143335">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c>
                  <a:txBody>
                    <a:bodyPr/>
                    <a:lstStyle/>
                    <a:p>
                      <a:pPr algn="l" fontAlgn="b"/>
                      <a:endParaRPr lang="es-ES" sz="700" b="0" i="0" u="none" strike="noStrike">
                        <a:latin typeface="Arial"/>
                      </a:endParaRPr>
                    </a:p>
                  </a:txBody>
                  <a:tcPr marL="0" marR="0" marT="0" marB="0" anchor="b">
                    <a:lnL>
                      <a:noFill/>
                    </a:lnL>
                    <a:lnR>
                      <a:noFill/>
                    </a:lnR>
                    <a:lnT>
                      <a:noFill/>
                    </a:lnT>
                    <a:lnB>
                      <a:noFill/>
                    </a:lnB>
                  </a:tcPr>
                </a:tc>
              </a:tr>
              <a:tr h="334450">
                <a:tc rowSpan="3">
                  <a:txBody>
                    <a:bodyPr/>
                    <a:lstStyle/>
                    <a:p>
                      <a:pPr algn="ctr" fontAlgn="ctr"/>
                      <a:r>
                        <a:rPr lang="es-ES" sz="600" b="1" i="0" u="none" strike="noStrike">
                          <a:latin typeface="Arial"/>
                        </a:rPr>
                        <a:t>Diarios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Tipo Aviso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Ubicación/Tamaño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Tarifa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600" b="1" i="0" u="none" strike="noStrike">
                          <a:latin typeface="Arial"/>
                        </a:rPr>
                        <a:t>Valor Unit. Aviso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fontAlgn="ctr"/>
                      <a:r>
                        <a:rPr lang="es-ES" sz="6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endParaRPr lang="es-ES" sz="600" b="1"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600" b="1" i="0" u="none" strike="noStrike">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0704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4">
                  <a:txBody>
                    <a:bodyPr/>
                    <a:lstStyle/>
                    <a:p>
                      <a:pPr algn="ctr" fontAlgn="ctr"/>
                      <a:r>
                        <a:rPr lang="es-ES" sz="700" b="1" i="0" u="none" strike="noStrike">
                          <a:latin typeface="Arial"/>
                        </a:rPr>
                        <a:t>Octubre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ctr"/>
                      <a:r>
                        <a:rPr lang="es-ES" sz="700" b="1" i="0" u="none" strike="noStrike">
                          <a:latin typeface="Arial"/>
                        </a:rPr>
                        <a:t>Noviembre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ctr" fontAlgn="ctr"/>
                      <a:r>
                        <a:rPr lang="es-ES" sz="700" b="1" i="0" u="none" strike="noStrike">
                          <a:latin typeface="Arial"/>
                        </a:rPr>
                        <a:t>Diciembre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es-ES" sz="700" b="1" i="0" u="none" strike="noStrike">
                          <a:latin typeface="Arial"/>
                        </a:rPr>
                        <a:t>Cantidad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a:latin typeface="Arial"/>
                        </a:rPr>
                        <a:t>Valor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33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b"/>
                      <a:r>
                        <a:rPr lang="es-ES" sz="700" b="0" i="0" u="none" strike="noStrike">
                          <a:latin typeface="Arial"/>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s-ES" sz="700" b="0" i="0" u="none" strike="noStrike">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Avisos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a:latin typeface="Arial"/>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4820">
                <a:tc>
                  <a:txBody>
                    <a:bodyPr/>
                    <a:lstStyle/>
                    <a:p>
                      <a:pPr algn="l" fontAlgn="b"/>
                      <a:r>
                        <a:rPr lang="es-ES" sz="700" b="1" i="0" u="sng" strike="noStrike">
                          <a:latin typeface="Arial"/>
                        </a:rPr>
                        <a:t>El Universo - Gye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4820">
                <a:tc>
                  <a:txBody>
                    <a:bodyPr/>
                    <a:lstStyle/>
                    <a:p>
                      <a:pPr algn="ctr" fontAlgn="ctr"/>
                      <a:r>
                        <a:rPr lang="es-ES" sz="700" b="0" i="0" u="none" strike="noStrike">
                          <a:latin typeface="Arial"/>
                        </a:rPr>
                        <a:t>La Revista</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B/N</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BR" sz="700" b="0" i="0" u="none" strike="noStrike">
                          <a:latin typeface="Arial"/>
                        </a:rPr>
                        <a:t>21 x 14,5(cm.)/ 1/2 Pág.</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$782,00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$4.692,00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7409">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S"/>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72">
                <a:tc gridSpan="3">
                  <a:txBody>
                    <a:bodyPr/>
                    <a:lstStyle/>
                    <a:p>
                      <a:pPr algn="l" fontAlgn="b"/>
                      <a:r>
                        <a:rPr lang="es-ES" sz="700" b="1" i="0" u="sng" strike="noStrike">
                          <a:latin typeface="Arial"/>
                        </a:rPr>
                        <a:t>Expreso - Suplemento Expresiones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8709">
                <a:tc>
                  <a:txBody>
                    <a:bodyPr/>
                    <a:lstStyle/>
                    <a:p>
                      <a:pPr algn="ctr" fontAlgn="ctr"/>
                      <a:r>
                        <a:rPr lang="es-ES" sz="700" b="0" i="0" u="none" strike="noStrike">
                          <a:latin typeface="Arial"/>
                        </a:rPr>
                        <a:t>Pág. Determinada Sociales</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F/C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BR" sz="700" b="0" i="0" u="none" strike="noStrike">
                          <a:latin typeface="Arial"/>
                        </a:rPr>
                        <a:t>26 x 15(cm.)/ 1/2 Pág.</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$1.275,00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$7.650,00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7409">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S"/>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72">
                <a:tc>
                  <a:txBody>
                    <a:bodyPr/>
                    <a:lstStyle/>
                    <a:p>
                      <a:pPr algn="l" fontAlgn="b"/>
                      <a:r>
                        <a:rPr lang="es-ES" sz="700" b="1" i="0" u="sng" strike="noStrike">
                          <a:latin typeface="Arial"/>
                        </a:rPr>
                        <a:t>Revista La Onda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4820">
                <a:tc>
                  <a:txBody>
                    <a:bodyPr/>
                    <a:lstStyle/>
                    <a:p>
                      <a:pPr algn="ctr" fontAlgn="ctr"/>
                      <a:r>
                        <a:rPr lang="es-ES" sz="700" b="0" i="0" u="none" strike="noStrike">
                          <a:latin typeface="Arial"/>
                        </a:rPr>
                        <a:t>Pág. Interior</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F/C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BR" sz="700" b="0" i="0" u="none" strike="noStrike">
                          <a:latin typeface="Arial"/>
                        </a:rPr>
                        <a:t>(21 x 14,5 cm.)  1/2 Pág.</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$500,00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3335">
                <a:tc>
                  <a:txBody>
                    <a:bodyPr/>
                    <a:lstStyle/>
                    <a:p>
                      <a:pPr algn="ctr" fontAlgn="b"/>
                      <a:r>
                        <a:rPr lang="es-ES" sz="700" b="1" i="0" u="none" strike="noStrike">
                          <a:latin typeface="Arial"/>
                        </a:rPr>
                        <a:t>Total de Prensa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15</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$13.842,00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335">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S"/>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12% Iva</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700" b="1" i="0" u="none" strike="noStrike">
                          <a:latin typeface="Arial"/>
                        </a:rPr>
                        <a:t>$1.661,04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335">
                <a:tc>
                  <a:txBody>
                    <a:bodyPr/>
                    <a:lstStyle/>
                    <a:p>
                      <a:pPr algn="ctr" fontAlgn="b"/>
                      <a:r>
                        <a:rPr lang="es-ES" sz="700" b="1" i="0" u="none" strike="noStrike">
                          <a:latin typeface="Arial"/>
                        </a:rPr>
                        <a:t>TOTAL</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gridSpan="2">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b"/>
                      <a:r>
                        <a:rPr lang="es-ES" sz="700" b="1" i="0" u="none" strike="noStrike">
                          <a:latin typeface="Arial"/>
                        </a:rPr>
                        <a:t>$15.503,04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r>
              <a:tr h="135372">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S" sz="70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5943" name="WordArt 1"/>
          <p:cNvSpPr>
            <a:spLocks noChangeArrowheads="1" noChangeShapeType="1" noTextEdit="1"/>
          </p:cNvSpPr>
          <p:nvPr/>
        </p:nvSpPr>
        <p:spPr bwMode="auto">
          <a:xfrm>
            <a:off x="4286250" y="1643063"/>
            <a:ext cx="1943100" cy="266700"/>
          </a:xfrm>
          <a:prstGeom prst="rect">
            <a:avLst/>
          </a:prstGeom>
        </p:spPr>
        <p:txBody>
          <a:bodyPr wrap="none" fromWordArt="1">
            <a:prstTxWarp prst="textPlain">
              <a:avLst>
                <a:gd name="adj" fmla="val 50000"/>
              </a:avLst>
            </a:prstTxWarp>
          </a:bodyPr>
          <a:lstStyle/>
          <a:p>
            <a:pPr algn="ctr"/>
            <a:r>
              <a:rPr lang="es-ES" sz="2800" b="1" kern="10">
                <a:ln w="9525">
                  <a:noFill/>
                  <a:round/>
                  <a:headEnd/>
                  <a:tailEnd/>
                </a:ln>
                <a:solidFill>
                  <a:srgbClr val="FF66CC"/>
                </a:solidFill>
                <a:latin typeface="Arial"/>
                <a:cs typeface="Arial"/>
              </a:rPr>
              <a:t>Plan de Medios Prensa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calculo de la tasa de descuento </a:t>
            </a:r>
            <a:endParaRPr lang="es-ES" dirty="0"/>
          </a:p>
        </p:txBody>
      </p:sp>
      <p:graphicFrame>
        <p:nvGraphicFramePr>
          <p:cNvPr id="5" name="4 Tabla"/>
          <p:cNvGraphicFramePr>
            <a:graphicFrameLocks noGrp="1"/>
          </p:cNvGraphicFramePr>
          <p:nvPr/>
        </p:nvGraphicFramePr>
        <p:xfrm>
          <a:off x="2071688" y="2714625"/>
          <a:ext cx="4121150" cy="2378075"/>
        </p:xfrm>
        <a:graphic>
          <a:graphicData uri="http://schemas.openxmlformats.org/drawingml/2006/table">
            <a:tbl>
              <a:tblPr/>
              <a:tblGrid>
                <a:gridCol w="855605"/>
                <a:gridCol w="855605"/>
                <a:gridCol w="2409955"/>
              </a:tblGrid>
              <a:tr h="31426">
                <a:tc>
                  <a:txBody>
                    <a:bodyPr/>
                    <a:lstStyle/>
                    <a:p>
                      <a:pPr algn="l" fontAlgn="b"/>
                      <a:r>
                        <a:rPr lang="es-ES" sz="1100" b="0" i="0" u="none" strike="noStrike" dirty="0">
                          <a:solidFill>
                            <a:srgbClr val="000000"/>
                          </a:solidFill>
                          <a:latin typeface="Century Gothic"/>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a:solidFill>
                            <a:srgbClr val="000000"/>
                          </a:solidFill>
                          <a:latin typeface="Century Gothic"/>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2342">
                <a:tc>
                  <a:txBody>
                    <a:bodyPr/>
                    <a:lstStyle/>
                    <a:p>
                      <a:pPr algn="ctr" fontAlgn="b"/>
                      <a:r>
                        <a:rPr lang="es-ES" sz="1100" b="0" i="0" u="none" strike="noStrike" dirty="0">
                          <a:solidFill>
                            <a:srgbClr val="000000"/>
                          </a:solidFill>
                          <a:latin typeface="Century Gothic"/>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1" i="0" u="none" strike="noStrike" dirty="0">
                          <a:solidFill>
                            <a:srgbClr val="000000"/>
                          </a:solidFill>
                          <a:latin typeface="Century Gothic"/>
                        </a:rPr>
                        <a:t>Proyecto s/ deuda</a:t>
                      </a:r>
                    </a:p>
                  </a:txBody>
                  <a:tcPr marL="0" marR="0" marT="0" marB="0" anchor="b">
                    <a:lnL>
                      <a:noFill/>
                    </a:lnL>
                    <a:lnR>
                      <a:noFill/>
                    </a:lnR>
                    <a:lnT>
                      <a:noFill/>
                    </a:lnT>
                    <a:lnB>
                      <a:noFill/>
                    </a:lnB>
                  </a:tcPr>
                </a:tc>
                <a:tc>
                  <a:txBody>
                    <a:bodyPr/>
                    <a:lstStyle/>
                    <a:p>
                      <a:pPr algn="ctr" fontAlgn="b"/>
                      <a:r>
                        <a:rPr lang="es-ES" sz="1100" b="1" i="0" u="none" strike="noStrike">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1" i="0" u="none" strike="noStrike">
                          <a:solidFill>
                            <a:srgbClr val="000000"/>
                          </a:solidFill>
                          <a:latin typeface="Century Gothic"/>
                        </a:rPr>
                        <a:t>Tasa de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dirty="0">
                          <a:solidFill>
                            <a:srgbClr val="000000"/>
                          </a:solidFill>
                          <a:latin typeface="Century Gothic"/>
                        </a:rPr>
                        <a:t>10,25%</a:t>
                      </a:r>
                    </a:p>
                  </a:txBody>
                  <a:tcPr marL="0" marR="0" marT="0" marB="0" anchor="b">
                    <a:lnL>
                      <a:noFill/>
                    </a:lnL>
                    <a:lnR>
                      <a:noFill/>
                    </a:lnR>
                    <a:lnT>
                      <a:noFill/>
                    </a:lnT>
                    <a:lnB>
                      <a:noFill/>
                    </a:lnB>
                    <a:solidFill>
                      <a:srgbClr val="FFFF00"/>
                    </a:solidFill>
                  </a:tcPr>
                </a:tc>
                <a:tc>
                  <a:txBody>
                    <a:bodyPr/>
                    <a:lstStyle/>
                    <a:p>
                      <a:pPr algn="ctr" fontAlgn="b"/>
                      <a:r>
                        <a:rPr lang="es-ES" sz="1100" b="0" i="0" u="none" strike="noStrike" dirty="0">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1" i="0" u="none" strike="noStrike">
                          <a:solidFill>
                            <a:srgbClr val="000000"/>
                          </a:solidFill>
                          <a:latin typeface="Century Gothic"/>
                        </a:rPr>
                        <a:t>descuento</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latin typeface="Century Gothic"/>
                      </a:endParaRP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0" i="0" u="none" strike="noStrike">
                          <a:solidFill>
                            <a:srgbClr val="000000"/>
                          </a:solidFill>
                          <a:latin typeface="Century Gothic"/>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latin typeface="Century Gothic"/>
                      </a:endParaRP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0" i="0" u="none" strike="noStrike">
                          <a:solidFill>
                            <a:srgbClr val="000000"/>
                          </a:solidFill>
                          <a:latin typeface="Century Gothic"/>
                        </a:rPr>
                        <a:t>Ke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a:solidFill>
                            <a:srgbClr val="000000"/>
                          </a:solidFill>
                          <a:latin typeface="Century Gothic"/>
                        </a:rPr>
                        <a:t>10,25%</a:t>
                      </a: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42638">
                <a:tc>
                  <a:txBody>
                    <a:bodyPr/>
                    <a:lstStyle/>
                    <a:p>
                      <a:pPr algn="ctr" fontAlgn="b"/>
                      <a:r>
                        <a:rPr lang="es-ES" sz="1100" b="0" i="0" u="none" strike="noStrike">
                          <a:solidFill>
                            <a:srgbClr val="000000"/>
                          </a:solidFill>
                          <a:latin typeface="Century Gothic"/>
                        </a:rPr>
                        <a:t>Rf</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a:solidFill>
                            <a:srgbClr val="000000"/>
                          </a:solidFill>
                          <a:latin typeface="Century Gothic"/>
                        </a:rPr>
                        <a:t>4,50%</a:t>
                      </a: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Tasa libre de riesgo</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0" i="0" u="none" strike="noStrike">
                          <a:solidFill>
                            <a:srgbClr val="000000"/>
                          </a:solidFill>
                          <a:latin typeface="Century Gothic"/>
                        </a:rPr>
                        <a:t>SP</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a:solidFill>
                            <a:srgbClr val="000000"/>
                          </a:solidFill>
                          <a:latin typeface="Century Gothic"/>
                        </a:rPr>
                        <a:t>7,25%</a:t>
                      </a: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Riesgo País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1609">
                <a:tc>
                  <a:txBody>
                    <a:bodyPr/>
                    <a:lstStyle/>
                    <a:p>
                      <a:pPr algn="ctr" fontAlgn="b"/>
                      <a:r>
                        <a:rPr lang="es-ES" sz="1100" b="0" i="0" u="none" strike="noStrike">
                          <a:solidFill>
                            <a:srgbClr val="000000"/>
                          </a:solidFill>
                          <a:latin typeface="Century Gothic"/>
                        </a:rPr>
                        <a:t>E(Rm)</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a:solidFill>
                            <a:srgbClr val="000000"/>
                          </a:solidFill>
                          <a:latin typeface="Century Gothic"/>
                        </a:rPr>
                        <a:t>2,32%</a:t>
                      </a:r>
                    </a:p>
                  </a:txBody>
                  <a:tcPr marL="0" marR="0" marT="0" marB="0" anchor="b">
                    <a:lnL>
                      <a:noFill/>
                    </a:lnL>
                    <a:lnR>
                      <a:noFill/>
                    </a:lnR>
                    <a:lnT>
                      <a:noFill/>
                    </a:lnT>
                    <a:lnB>
                      <a:noFill/>
                    </a:lnB>
                  </a:tcPr>
                </a:tc>
                <a:tc>
                  <a:txBody>
                    <a:bodyPr/>
                    <a:lstStyle/>
                    <a:p>
                      <a:pPr algn="ctr" fontAlgn="b"/>
                      <a:r>
                        <a:rPr lang="es-ES" sz="1100" b="0" i="0" u="none" strike="noStrike" dirty="0">
                          <a:solidFill>
                            <a:srgbClr val="000000"/>
                          </a:solidFill>
                          <a:latin typeface="Century Gothic"/>
                        </a:rPr>
                        <a:t>Rendimiento del mercado</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42638">
                <a:tc>
                  <a:txBody>
                    <a:bodyPr/>
                    <a:lstStyle/>
                    <a:p>
                      <a:pPr algn="ctr" fontAlgn="b"/>
                      <a:r>
                        <a:rPr lang="el-GR" sz="1100" b="0" i="0" u="none" strike="noStrike">
                          <a:solidFill>
                            <a:srgbClr val="000000"/>
                          </a:solidFill>
                          <a:latin typeface="Century Gothic"/>
                        </a:rPr>
                        <a:t>β</a:t>
                      </a:r>
                      <a:r>
                        <a:rPr lang="es-ES" sz="1100" b="0" i="0" u="none" strike="noStrike">
                          <a:solidFill>
                            <a:srgbClr val="000000"/>
                          </a:solidFill>
                          <a:latin typeface="Century Gothic"/>
                        </a:rPr>
                        <a:t>i</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Century Gothic"/>
                        </a:rPr>
                        <a:t>69,00%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err="1">
                          <a:solidFill>
                            <a:srgbClr val="000000"/>
                          </a:solidFill>
                          <a:latin typeface="Century Gothic"/>
                        </a:rPr>
                        <a:t>Food</a:t>
                      </a:r>
                      <a:r>
                        <a:rPr lang="es-ES" sz="1100" b="0" i="0" u="none" strike="noStrike" dirty="0">
                          <a:solidFill>
                            <a:srgbClr val="000000"/>
                          </a:solidFill>
                          <a:latin typeface="Century Gothic"/>
                        </a:rPr>
                        <a:t> </a:t>
                      </a:r>
                      <a:r>
                        <a:rPr lang="es-ES" sz="1100" b="0" i="0" u="none" strike="noStrike" dirty="0" err="1">
                          <a:solidFill>
                            <a:srgbClr val="000000"/>
                          </a:solidFill>
                          <a:latin typeface="Century Gothic"/>
                        </a:rPr>
                        <a:t>Processing</a:t>
                      </a:r>
                      <a:endParaRPr lang="es-ES" sz="1100" b="0" i="0" u="none" strike="noStrike" dirty="0">
                        <a:solidFill>
                          <a:srgbClr val="000000"/>
                        </a:solidFill>
                        <a:latin typeface="Century Gothic"/>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66598" name="Picture 7"/>
          <p:cNvPicPr>
            <a:picLocks noChangeAspect="1" noChangeArrowheads="1"/>
          </p:cNvPicPr>
          <p:nvPr/>
        </p:nvPicPr>
        <p:blipFill>
          <a:blip r:embed="rId2"/>
          <a:srcRect/>
          <a:stretch>
            <a:fillRect/>
          </a:stretch>
        </p:blipFill>
        <p:spPr bwMode="auto">
          <a:xfrm>
            <a:off x="1643063" y="1928813"/>
            <a:ext cx="5307012" cy="601662"/>
          </a:xfrm>
          <a:prstGeom prst="rect">
            <a:avLst/>
          </a:prstGeom>
          <a:solidFill>
            <a:srgbClr val="FFFFFF"/>
          </a:solidFill>
          <a:ln w="9525">
            <a:noFill/>
            <a:miter lim="800000"/>
            <a:headEnd/>
            <a:tailEnd/>
          </a:ln>
        </p:spPr>
      </p:pic>
      <p:sp>
        <p:nvSpPr>
          <p:cNvPr id="66599" name="6 CuadroTexto"/>
          <p:cNvSpPr txBox="1">
            <a:spLocks noChangeArrowheads="1"/>
          </p:cNvSpPr>
          <p:nvPr/>
        </p:nvSpPr>
        <p:spPr bwMode="auto">
          <a:xfrm>
            <a:off x="2571750" y="5429250"/>
            <a:ext cx="2000250" cy="461963"/>
          </a:xfrm>
          <a:prstGeom prst="rect">
            <a:avLst/>
          </a:prstGeom>
          <a:noFill/>
          <a:ln w="9525">
            <a:noFill/>
            <a:miter lim="800000"/>
            <a:headEnd/>
            <a:tailEnd/>
          </a:ln>
        </p:spPr>
        <p:txBody>
          <a:bodyPr>
            <a:spAutoFit/>
          </a:bodyPr>
          <a:lstStyle/>
          <a:p>
            <a:r>
              <a:rPr lang="es-ES" sz="2400" i="1">
                <a:latin typeface="Century Schoolbook" pitchFamily="18" charset="0"/>
              </a:rPr>
              <a:t>ke= 10.25%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Flujo de caja</a:t>
            </a:r>
            <a:endParaRPr lang="es-ES" dirty="0"/>
          </a:p>
        </p:txBody>
      </p:sp>
      <p:sp>
        <p:nvSpPr>
          <p:cNvPr id="67587" name="2 Marcador de contenido"/>
          <p:cNvSpPr>
            <a:spLocks noGrp="1"/>
          </p:cNvSpPr>
          <p:nvPr>
            <p:ph sz="quarter" idx="1"/>
          </p:nvPr>
        </p:nvSpPr>
        <p:spPr>
          <a:xfrm>
            <a:off x="457200" y="1600200"/>
            <a:ext cx="7467600" cy="4873625"/>
          </a:xfrm>
        </p:spPr>
        <p:txBody>
          <a:bodyPr/>
          <a:lstStyle/>
          <a:p>
            <a:pPr eaLnBrk="1" hangingPunct="1"/>
            <a:r>
              <a:rPr lang="es-ES" smtClean="0">
                <a:hlinkClick r:id="rId2" action="ppaction://hlinkfile"/>
              </a:rPr>
              <a:t>TESIS PRESENTACION\Anexo2-2003.xls</a:t>
            </a:r>
            <a:endParaRPr lang="es-ES" smtClean="0"/>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b="1" dirty="0" smtClean="0"/>
              <a:t>Visión de Inalecsa</a:t>
            </a:r>
            <a:endParaRPr lang="es-ES" dirty="0"/>
          </a:p>
        </p:txBody>
      </p:sp>
      <p:sp>
        <p:nvSpPr>
          <p:cNvPr id="3" name="2 Marcador de contenido"/>
          <p:cNvSpPr>
            <a:spLocks noGrp="1"/>
          </p:cNvSpPr>
          <p:nvPr>
            <p:ph sz="quarter" idx="1"/>
          </p:nvPr>
        </p:nvSpPr>
        <p:spPr>
          <a:xfrm>
            <a:off x="571500" y="2786063"/>
            <a:ext cx="7353300" cy="2643187"/>
          </a:xfrm>
        </p:spPr>
        <p:txBody>
          <a:bodyPr>
            <a:normAutofit lnSpcReduction="10000"/>
          </a:bodyPr>
          <a:lstStyle/>
          <a:p>
            <a:pPr marL="274320" indent="-274320" algn="just" eaLnBrk="1" fontAlgn="auto" hangingPunct="1">
              <a:spcAft>
                <a:spcPts val="0"/>
              </a:spcAft>
              <a:buFont typeface="Wingdings"/>
              <a:buChar char=""/>
              <a:defRPr/>
            </a:pPr>
            <a:r>
              <a:rPr lang="es-ES" dirty="0" smtClean="0"/>
              <a:t>Ser la empresa líder en el mercado nacional, latinoamericano e internacional gracias a la calidad de nuestros productos, haciéndola líder en ventas y maximizando sus exportaciones de productos a Norteamérica y Europa.</a:t>
            </a:r>
          </a:p>
          <a:p>
            <a:pPr marL="274320" indent="-274320" eaLnBrk="1" fontAlgn="auto" hangingPunct="1">
              <a:spcAft>
                <a:spcPts val="0"/>
              </a:spcAft>
              <a:buFont typeface="Wingdings"/>
              <a:buNone/>
              <a:defRPr/>
            </a:pPr>
            <a:r>
              <a:rPr lang="es-ES_tradnl" dirty="0" smtClean="0"/>
              <a:t>							</a:t>
            </a:r>
          </a:p>
          <a:p>
            <a:pPr marL="274320" indent="-274320" eaLnBrk="1" fontAlgn="auto" hangingPunct="1">
              <a:spcAft>
                <a:spcPts val="0"/>
              </a:spcAft>
              <a:buFont typeface="Wingdings"/>
              <a:buNone/>
              <a:defRPr/>
            </a:pPr>
            <a:r>
              <a:rPr lang="es-ES_tradnl" dirty="0" smtClean="0"/>
              <a:t>						</a:t>
            </a:r>
            <a:r>
              <a:rPr lang="es-ES_tradnl" dirty="0" smtClean="0">
                <a:hlinkClick r:id="rId2" action="ppaction://hlinksldjump"/>
              </a:rPr>
              <a:t>Fase Cuantitativa </a:t>
            </a:r>
            <a:endParaRPr lang="es-ES_tradnl" dirty="0" smtClean="0"/>
          </a:p>
          <a:p>
            <a:pPr marL="274320" indent="-274320" eaLnBrk="1" fontAlgn="auto" hangingPunct="1">
              <a:spcAft>
                <a:spcPts val="0"/>
              </a:spcAft>
              <a:buFont typeface="Wingdings"/>
              <a:buChar char=""/>
              <a:defRPr/>
            </a:pPr>
            <a:endParaRPr lang="es-ES_tradnl"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Análisis de la TIR</a:t>
            </a:r>
            <a:endParaRPr lang="es-ES" dirty="0"/>
          </a:p>
        </p:txBody>
      </p:sp>
      <p:sp>
        <p:nvSpPr>
          <p:cNvPr id="3" name="2 Marcador de contenido"/>
          <p:cNvSpPr>
            <a:spLocks noGrp="1"/>
          </p:cNvSpPr>
          <p:nvPr>
            <p:ph sz="quarter" idx="1"/>
          </p:nvPr>
        </p:nvSpPr>
        <p:spPr>
          <a:xfrm>
            <a:off x="500063" y="2357438"/>
            <a:ext cx="7467600" cy="2257425"/>
          </a:xfrm>
        </p:spPr>
        <p:txBody>
          <a:bodyPr>
            <a:normAutofit/>
          </a:bodyPr>
          <a:lstStyle/>
          <a:p>
            <a:pPr marL="447675" indent="0" eaLnBrk="1" fontAlgn="auto" hangingPunct="1">
              <a:spcAft>
                <a:spcPts val="0"/>
              </a:spcAft>
              <a:buFont typeface="Wingdings"/>
              <a:buNone/>
              <a:defRPr/>
            </a:pPr>
            <a:r>
              <a:rPr lang="es-ES" dirty="0" smtClean="0"/>
              <a:t>De acuerdo a los cálculos realizados </a:t>
            </a:r>
          </a:p>
          <a:p>
            <a:pPr marL="447675" indent="0" eaLnBrk="1" fontAlgn="auto" hangingPunct="1">
              <a:spcAft>
                <a:spcPts val="0"/>
              </a:spcAft>
              <a:buFont typeface="Wingdings"/>
              <a:buNone/>
              <a:defRPr/>
            </a:pPr>
            <a:r>
              <a:rPr lang="es-ES" b="1" dirty="0" smtClean="0"/>
              <a:t>Anexo 2.8 </a:t>
            </a:r>
            <a:r>
              <a:rPr lang="es-ES" dirty="0" smtClean="0"/>
              <a:t>la TIR sobre la inversión es </a:t>
            </a:r>
          </a:p>
          <a:p>
            <a:pPr marL="447675" indent="0" eaLnBrk="1" fontAlgn="auto" hangingPunct="1">
              <a:spcAft>
                <a:spcPts val="0"/>
              </a:spcAft>
              <a:buFont typeface="Wingdings"/>
              <a:buNone/>
              <a:defRPr/>
            </a:pPr>
            <a:r>
              <a:rPr lang="es-ES" dirty="0" smtClean="0"/>
              <a:t>del 50.87%, que es un valor superior a </a:t>
            </a:r>
          </a:p>
          <a:p>
            <a:pPr marL="447675" indent="0" eaLnBrk="1" fontAlgn="auto" hangingPunct="1">
              <a:spcAft>
                <a:spcPts val="0"/>
              </a:spcAft>
              <a:buFont typeface="Wingdings"/>
              <a:buNone/>
              <a:defRPr/>
            </a:pPr>
            <a:r>
              <a:rPr lang="es-ES" dirty="0" smtClean="0"/>
              <a:t>la tasa de descuento de 10.25% </a:t>
            </a:r>
          </a:p>
          <a:p>
            <a:pPr marL="274320" indent="-274320" eaLnBrk="1" fontAlgn="auto" hangingPunct="1">
              <a:spcAft>
                <a:spcPts val="0"/>
              </a:spcAft>
              <a:buFont typeface="Wingdings"/>
              <a:buNone/>
              <a:defRPr/>
            </a:pPr>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Periodo de recuperación</a:t>
            </a:r>
            <a:endParaRPr lang="es-ES" dirty="0"/>
          </a:p>
        </p:txBody>
      </p:sp>
      <p:graphicFrame>
        <p:nvGraphicFramePr>
          <p:cNvPr id="4" name="3 Tabla"/>
          <p:cNvGraphicFramePr>
            <a:graphicFrameLocks noGrp="1"/>
          </p:cNvGraphicFramePr>
          <p:nvPr/>
        </p:nvGraphicFramePr>
        <p:xfrm>
          <a:off x="1285875" y="2071688"/>
          <a:ext cx="5934075" cy="2217737"/>
        </p:xfrm>
        <a:graphic>
          <a:graphicData uri="http://schemas.openxmlformats.org/drawingml/2006/table">
            <a:tbl>
              <a:tblPr/>
              <a:tblGrid>
                <a:gridCol w="1039002"/>
                <a:gridCol w="1049714"/>
                <a:gridCol w="760507"/>
                <a:gridCol w="1563859"/>
                <a:gridCol w="1521014"/>
              </a:tblGrid>
              <a:tr h="322254">
                <a:tc gridSpan="5">
                  <a:txBody>
                    <a:bodyPr/>
                    <a:lstStyle/>
                    <a:p>
                      <a:pPr algn="ctr" fontAlgn="b"/>
                      <a:r>
                        <a:rPr lang="es-ES" sz="2000" b="1" i="0" u="none" strike="noStrike">
                          <a:solidFill>
                            <a:srgbClr val="000000"/>
                          </a:solidFill>
                          <a:latin typeface="Arial"/>
                        </a:rPr>
                        <a:t>Payback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0694">
                <a:tc>
                  <a:txBody>
                    <a:bodyPr/>
                    <a:lstStyle/>
                    <a:p>
                      <a:pPr algn="ctr" fontAlgn="b"/>
                      <a:r>
                        <a:rPr lang="es-ES" sz="1100" b="1" i="0" u="none" strike="noStrike">
                          <a:solidFill>
                            <a:srgbClr val="000000"/>
                          </a:solidFill>
                          <a:latin typeface="Arial"/>
                        </a:rPr>
                        <a:t>Periodo (años)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fontAlgn="b"/>
                      <a:r>
                        <a:rPr lang="es-ES" sz="1100" b="1" i="0" u="none" strike="noStrike">
                          <a:solidFill>
                            <a:srgbClr val="000000"/>
                          </a:solidFill>
                          <a:latin typeface="Arial"/>
                        </a:rPr>
                        <a:t>Saldo Inversión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fontAlgn="b"/>
                      <a:r>
                        <a:rPr lang="es-ES" sz="1100" b="1" i="0" u="none" strike="noStrike">
                          <a:solidFill>
                            <a:srgbClr val="000000"/>
                          </a:solidFill>
                          <a:latin typeface="Arial"/>
                        </a:rPr>
                        <a:t>Flujo anual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fontAlgn="b"/>
                      <a:r>
                        <a:rPr lang="es-ES" sz="1100" b="1" i="0" u="none" strike="noStrike">
                          <a:solidFill>
                            <a:srgbClr val="000000"/>
                          </a:solidFill>
                          <a:latin typeface="Arial"/>
                        </a:rPr>
                        <a:t>Flujo de caja actualizado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fontAlgn="b"/>
                      <a:r>
                        <a:rPr lang="es-ES" sz="1100" b="1" i="0" u="none" strike="noStrike">
                          <a:solidFill>
                            <a:srgbClr val="000000"/>
                          </a:solidFill>
                          <a:latin typeface="Arial"/>
                        </a:rPr>
                        <a:t>Flujo de caja acumulado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r>
              <a:tr h="257803">
                <a:tc>
                  <a:txBody>
                    <a:bodyPr/>
                    <a:lstStyle/>
                    <a:p>
                      <a:pPr algn="ctr" fontAlgn="b"/>
                      <a:r>
                        <a:rPr lang="es-ES" sz="1100" b="0" i="0" u="none" strike="noStrike">
                          <a:solidFill>
                            <a:srgbClr val="000000"/>
                          </a:solidFill>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-155.782,55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03">
                <a:tc>
                  <a:txBody>
                    <a:bodyPr/>
                    <a:lstStyle/>
                    <a:p>
                      <a:pPr algn="ctr" fontAlgn="b"/>
                      <a:r>
                        <a:rPr lang="es-ES" sz="1100" b="0" i="0" u="none" strike="noStrike">
                          <a:solidFill>
                            <a:srgbClr val="000000"/>
                          </a:solidFill>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-73.472,28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100" b="0" i="0" u="none" strike="noStrike">
                          <a:solidFill>
                            <a:srgbClr val="000000"/>
                          </a:solidFill>
                          <a:latin typeface="Arial"/>
                        </a:rPr>
                        <a:t>90.744,94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82.310,26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82.310,26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03">
                <a:tc>
                  <a:txBody>
                    <a:bodyPr/>
                    <a:lstStyle/>
                    <a:p>
                      <a:pPr algn="ctr" fontAlgn="b"/>
                      <a:r>
                        <a:rPr lang="es-ES" sz="1100" b="0" i="0" u="none" strike="noStrike">
                          <a:solidFill>
                            <a:srgbClr val="000000"/>
                          </a:solidFill>
                          <a:latin typeface="Arial"/>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1.187,30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90.744,94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74.659,59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156.969,85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03">
                <a:tc>
                  <a:txBody>
                    <a:bodyPr/>
                    <a:lstStyle/>
                    <a:p>
                      <a:pPr algn="ctr" fontAlgn="b"/>
                      <a:r>
                        <a:rPr lang="es-ES" sz="1100" b="0" i="0" u="none" strike="noStrike">
                          <a:solidFill>
                            <a:srgbClr val="000000"/>
                          </a:solidFill>
                          <a:latin typeface="Arial"/>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68.907,34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90.744,94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67.720,03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224.689,88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03">
                <a:tc>
                  <a:txBody>
                    <a:bodyPr/>
                    <a:lstStyle/>
                    <a:p>
                      <a:pPr algn="ctr" fontAlgn="b"/>
                      <a:r>
                        <a:rPr lang="es-ES" sz="1100" b="0" i="0" u="none" strike="noStrike">
                          <a:solidFill>
                            <a:srgbClr val="000000"/>
                          </a:solidFill>
                          <a:latin typeface="Arial"/>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130.332,85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90.744,94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61.425,51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286.115,39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694">
                <a:tc>
                  <a:txBody>
                    <a:bodyPr/>
                    <a:lstStyle/>
                    <a:p>
                      <a:pPr algn="ctr" fontAlgn="b"/>
                      <a:r>
                        <a:rPr lang="es-ES" sz="1100" b="0" i="0" u="none" strike="noStrike">
                          <a:solidFill>
                            <a:srgbClr val="000000"/>
                          </a:solidFill>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187.085,00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92.432,44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Arial"/>
                        </a:rPr>
                        <a:t>56.752,16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Arial"/>
                        </a:rPr>
                        <a:t>342.867,55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Análisis de sensibilidad</a:t>
            </a:r>
            <a:endParaRPr lang="es-ES" dirty="0"/>
          </a:p>
        </p:txBody>
      </p:sp>
      <p:sp>
        <p:nvSpPr>
          <p:cNvPr id="70659" name="2 Marcador de contenido"/>
          <p:cNvSpPr>
            <a:spLocks noGrp="1"/>
          </p:cNvSpPr>
          <p:nvPr>
            <p:ph sz="quarter" idx="1"/>
          </p:nvPr>
        </p:nvSpPr>
        <p:spPr>
          <a:xfrm>
            <a:off x="457200" y="1600200"/>
            <a:ext cx="7467600" cy="4873625"/>
          </a:xfrm>
        </p:spPr>
        <p:txBody>
          <a:bodyPr/>
          <a:lstStyle/>
          <a:p>
            <a:pPr eaLnBrk="1" hangingPunct="1"/>
            <a:endParaRPr lang="es-ES" smtClean="0"/>
          </a:p>
          <a:p>
            <a:pPr algn="ctr" eaLnBrk="1" hangingPunct="1">
              <a:buFont typeface="Wingdings" pitchFamily="2" charset="2"/>
              <a:buNone/>
            </a:pPr>
            <a:endParaRPr lang="es-ES" smtClean="0"/>
          </a:p>
          <a:p>
            <a:pPr algn="ctr" eaLnBrk="1" hangingPunct="1">
              <a:buFont typeface="Wingdings" pitchFamily="2" charset="2"/>
              <a:buNone/>
            </a:pPr>
            <a:endParaRPr lang="es-ES" smtClean="0"/>
          </a:p>
          <a:p>
            <a:pPr algn="ctr" eaLnBrk="1" hangingPunct="1">
              <a:buFont typeface="Wingdings" pitchFamily="2" charset="2"/>
              <a:buNone/>
            </a:pPr>
            <a:r>
              <a:rPr lang="es-ES" smtClean="0"/>
              <a:t>FLUJO DE CAJA </a:t>
            </a:r>
          </a:p>
          <a:p>
            <a:pPr algn="ctr" eaLnBrk="1" hangingPunct="1">
              <a:buFont typeface="Wingdings" pitchFamily="2" charset="2"/>
              <a:buNone/>
            </a:pPr>
            <a:r>
              <a:rPr lang="es-ES" smtClean="0">
                <a:hlinkClick r:id="rId2" action="ppaction://hlinkfile"/>
              </a:rPr>
              <a:t>TESIS PRESENTACION\Anexo2-2003.xls</a:t>
            </a:r>
            <a:endParaRPr lang="es-E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dirty="0" smtClean="0"/>
              <a:t>Conclusiones y recomendaciones</a:t>
            </a:r>
            <a:endParaRPr lang="es-ES" dirty="0"/>
          </a:p>
        </p:txBody>
      </p:sp>
      <p:sp>
        <p:nvSpPr>
          <p:cNvPr id="3" name="2 Marcador de contenido"/>
          <p:cNvSpPr>
            <a:spLocks noGrp="1"/>
          </p:cNvSpPr>
          <p:nvPr>
            <p:ph sz="quarter" idx="1"/>
          </p:nvPr>
        </p:nvSpPr>
        <p:spPr>
          <a:xfrm>
            <a:off x="457200" y="1600200"/>
            <a:ext cx="7467600" cy="4873625"/>
          </a:xfrm>
        </p:spPr>
        <p:txBody>
          <a:bodyPr>
            <a:normAutofit fontScale="77500" lnSpcReduction="20000"/>
          </a:bodyPr>
          <a:lstStyle/>
          <a:p>
            <a:pPr marL="274320" indent="-274320" algn="ctr" eaLnBrk="1" fontAlgn="auto" hangingPunct="1">
              <a:spcAft>
                <a:spcPts val="0"/>
              </a:spcAft>
              <a:buFont typeface="Wingdings"/>
              <a:buNone/>
              <a:defRPr/>
            </a:pPr>
            <a:r>
              <a:rPr lang="es-ES" b="1" dirty="0" smtClean="0"/>
              <a:t>Conclusiones:</a:t>
            </a:r>
            <a:endParaRPr lang="es-ES" dirty="0" smtClean="0"/>
          </a:p>
          <a:p>
            <a:pPr marL="274320" indent="-274320" eaLnBrk="1" fontAlgn="auto" hangingPunct="1">
              <a:spcAft>
                <a:spcPts val="0"/>
              </a:spcAft>
              <a:buFont typeface="Wingdings"/>
              <a:buChar char=""/>
              <a:defRPr/>
            </a:pPr>
            <a:r>
              <a:rPr lang="es-ES" dirty="0" smtClean="0"/>
              <a:t>El estudio financiero refleja la factibilidad del proyecto ya que se estiman un VAN de US $ 187.085, una TIR de 50.87%; y con un periodo de recuperación de aproximadamente un  años y diez meses para la inversión inicial del proyecto, lo que permite afirmar que la ampliación de la cartera de productos de la compañía desde el punto de vista financiero resulta rentable para Inalecsa.</a:t>
            </a:r>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r>
              <a:rPr lang="es-ES" dirty="0" smtClean="0"/>
              <a:t>El análisis de sensibilidad que realizamos tomando en cuenta tres tipos de escenarios con niveles distintos de endeudamiento, en el que concluimos que el nivel de endeudamiento es una variable muy sensible al momento que se quiere obtener el VAN optimo, por lo que se recomienda mantener un nivel considerable en el porcentaje de capital propio y endeudamiento, el nivel que nosotros consideramos fue de 40%  capital propio y 60% vía deuda. El proyecto sigue siendo rentable para Inalecsa en los tres niveles de endeudamiento.</a:t>
            </a:r>
          </a:p>
          <a:p>
            <a:pPr marL="274320" indent="-274320" algn="ctr" eaLnBrk="1" fontAlgn="auto" hangingPunct="1">
              <a:spcAft>
                <a:spcPts val="0"/>
              </a:spcAft>
              <a:buFont typeface="Wingdings"/>
              <a:buNone/>
              <a:defRPr/>
            </a:pPr>
            <a:endParaRPr lang="es-E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7467600" cy="4873625"/>
          </a:xfrm>
        </p:spPr>
        <p:txBody>
          <a:bodyPr>
            <a:normAutofit fontScale="85000" lnSpcReduction="20000"/>
          </a:bodyPr>
          <a:lstStyle/>
          <a:p>
            <a:pPr marL="274320" indent="-274320" algn="ctr" eaLnBrk="1" fontAlgn="auto" hangingPunct="1">
              <a:spcAft>
                <a:spcPts val="0"/>
              </a:spcAft>
              <a:buFont typeface="Wingdings"/>
              <a:buNone/>
              <a:defRPr/>
            </a:pPr>
            <a:r>
              <a:rPr lang="es-ES" b="1" dirty="0" smtClean="0"/>
              <a:t>Recomendaciones:</a:t>
            </a:r>
            <a:endParaRPr lang="es-ES" dirty="0" smtClean="0"/>
          </a:p>
          <a:p>
            <a:pPr marL="274320" indent="-274320" eaLnBrk="1" fontAlgn="auto" hangingPunct="1">
              <a:spcAft>
                <a:spcPts val="0"/>
              </a:spcAft>
              <a:buFont typeface="Wingdings"/>
              <a:buChar char=""/>
              <a:defRPr/>
            </a:pPr>
            <a:r>
              <a:rPr lang="es-ES" dirty="0" smtClean="0"/>
              <a:t>La Nueva Línea de Productos de Inalecsa se debe implementar lo más  pronto posible ya que es un mercado que actualmente se encuentra en crecimiento y ya que los costos de producción son bajos y dan cabida a la aparición de nuevos competidores.</a:t>
            </a:r>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r>
              <a:rPr lang="es-ES" dirty="0" smtClean="0"/>
              <a:t>El plan de comunicación esta desarrollado para generar un mayor valor de marca para la firma, logrando un posicionamiento en la mente de los consumidores, dando a conocer los beneficios de la nueva línea.</a:t>
            </a:r>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r>
              <a:rPr lang="es-ES" dirty="0" smtClean="0"/>
              <a:t>La nueva línea de helados de Inalecsa, es rentable, y sin duda va ser fuente de grandes ingresos financieros  para la empresa Inalecsa, y al lanzarlas al mercado en estos momentos se está buscando ganar nuevos segmentos de mercado aprovechando la imagen y aceptación que tienen las </a:t>
            </a:r>
            <a:r>
              <a:rPr lang="es-ES" dirty="0" err="1" smtClean="0"/>
              <a:t>submarcas</a:t>
            </a:r>
            <a:r>
              <a:rPr lang="es-ES" dirty="0" smtClean="0"/>
              <a:t>.</a:t>
            </a:r>
          </a:p>
          <a:p>
            <a:pPr marL="274320" indent="-274320" eaLnBrk="1" fontAlgn="auto" hangingPunct="1">
              <a:spcAft>
                <a:spcPts val="0"/>
              </a:spcAft>
              <a:buFont typeface="Wingdings"/>
              <a:buChar char=""/>
              <a:defRPr/>
            </a:pPr>
            <a:endParaRPr lang="es-ES" dirty="0"/>
          </a:p>
        </p:txBody>
      </p:sp>
      <p:sp>
        <p:nvSpPr>
          <p:cNvPr id="4" name="1 Título"/>
          <p:cNvSpPr>
            <a:spLocks noGrp="1"/>
          </p:cNvSpPr>
          <p:nvPr>
            <p:ph type="title"/>
          </p:nvPr>
        </p:nvSpPr>
        <p:spPr/>
        <p:txBody>
          <a:bodyPr/>
          <a:lstStyle/>
          <a:p>
            <a:pPr algn="ctr" eaLnBrk="1" fontAlgn="auto" hangingPunct="1">
              <a:spcAft>
                <a:spcPts val="0"/>
              </a:spcAft>
              <a:defRPr/>
            </a:pPr>
            <a:r>
              <a:rPr lang="es-ES" dirty="0" smtClean="0"/>
              <a:t>Conclusiones y recomendaciones</a:t>
            </a:r>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7467600" cy="4873625"/>
          </a:xfrm>
        </p:spPr>
        <p:txBody>
          <a:bodyPr>
            <a:normAutofit fontScale="92500" lnSpcReduction="20000"/>
          </a:bodyPr>
          <a:lstStyle/>
          <a:p>
            <a:pPr marL="274320" indent="-274320" eaLnBrk="1" fontAlgn="auto" hangingPunct="1">
              <a:spcAft>
                <a:spcPts val="0"/>
              </a:spcAft>
              <a:buFont typeface="Wingdings"/>
              <a:buChar char=""/>
              <a:defRPr/>
            </a:pPr>
            <a:endParaRPr lang="es-ES" dirty="0" smtClean="0"/>
          </a:p>
          <a:p>
            <a:pPr marL="274320" indent="-274320" algn="ctr" eaLnBrk="1" fontAlgn="auto" hangingPunct="1">
              <a:spcAft>
                <a:spcPts val="0"/>
              </a:spcAft>
              <a:buFont typeface="Wingdings"/>
              <a:buNone/>
              <a:defRPr/>
            </a:pPr>
            <a:r>
              <a:rPr lang="es-ES" b="1" dirty="0" smtClean="0"/>
              <a:t>Recomendaciones:</a:t>
            </a:r>
            <a:endParaRPr lang="es-ES" dirty="0" smtClean="0"/>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r>
              <a:rPr lang="es-ES" dirty="0" smtClean="0"/>
              <a:t>Con la estrategia de armar la base de datos a partir de la promoción, la empresa consigue información acerca de sus clientes y dicha información le servirá luego para desarrollar un marketing relacional, acción estratégica que también apoyará al valor de marca en el futuro.</a:t>
            </a:r>
          </a:p>
          <a:p>
            <a:pPr marL="274320" indent="-274320" eaLnBrk="1" fontAlgn="auto" hangingPunct="1">
              <a:spcAft>
                <a:spcPts val="0"/>
              </a:spcAft>
              <a:buFont typeface="Wingdings"/>
              <a:buNone/>
              <a:defRPr/>
            </a:pPr>
            <a:r>
              <a:rPr lang="es-ES" dirty="0" smtClean="0"/>
              <a:t> </a:t>
            </a:r>
          </a:p>
          <a:p>
            <a:pPr marL="274320" indent="-274320" eaLnBrk="1" fontAlgn="auto" hangingPunct="1">
              <a:spcAft>
                <a:spcPts val="0"/>
              </a:spcAft>
              <a:buFont typeface="Wingdings"/>
              <a:buChar char=""/>
              <a:defRPr/>
            </a:pPr>
            <a:r>
              <a:rPr lang="es-ES" dirty="0" smtClean="0"/>
              <a:t>Se recomienda a Inalecsa buscar el lanzamiento de nuevas líneas con el propósito que con el tiempo Inalecsa sea una compañía de línea completa o que tenga unas altas participaciones de mercado y obviamente generando más valor para la marca.</a:t>
            </a:r>
          </a:p>
          <a:p>
            <a:pPr marL="274320" indent="-274320" eaLnBrk="1" fontAlgn="auto" hangingPunct="1">
              <a:spcAft>
                <a:spcPts val="0"/>
              </a:spcAft>
              <a:buFont typeface="Wingdings"/>
              <a:buNone/>
              <a:defRPr/>
            </a:pPr>
            <a:endParaRPr lang="es-ES" dirty="0" smtClean="0"/>
          </a:p>
          <a:p>
            <a:pPr marL="274320" indent="-274320" eaLnBrk="1" fontAlgn="auto" hangingPunct="1">
              <a:spcAft>
                <a:spcPts val="0"/>
              </a:spcAft>
              <a:buFont typeface="Wingdings"/>
              <a:buChar char=""/>
              <a:defRPr/>
            </a:pPr>
            <a:endParaRPr lang="es-ES" dirty="0"/>
          </a:p>
        </p:txBody>
      </p:sp>
      <p:sp>
        <p:nvSpPr>
          <p:cNvPr id="4" name="1 Título"/>
          <p:cNvSpPr>
            <a:spLocks noGrp="1"/>
          </p:cNvSpPr>
          <p:nvPr>
            <p:ph type="title"/>
          </p:nvPr>
        </p:nvSpPr>
        <p:spPr/>
        <p:txBody>
          <a:bodyPr/>
          <a:lstStyle/>
          <a:p>
            <a:pPr algn="ctr" eaLnBrk="1" fontAlgn="auto" hangingPunct="1">
              <a:spcAft>
                <a:spcPts val="0"/>
              </a:spcAft>
              <a:defRPr/>
            </a:pPr>
            <a:r>
              <a:rPr lang="es-ES" dirty="0" smtClean="0"/>
              <a:t>Conclusiones y recomendaciones</a:t>
            </a:r>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Marcador de contenido"/>
          <p:cNvSpPr>
            <a:spLocks noGrp="1"/>
          </p:cNvSpPr>
          <p:nvPr>
            <p:ph sz="quarter" idx="1"/>
          </p:nvPr>
        </p:nvSpPr>
        <p:spPr>
          <a:xfrm>
            <a:off x="457200" y="1600200"/>
            <a:ext cx="7467600" cy="4873625"/>
          </a:xfrm>
        </p:spPr>
        <p:txBody>
          <a:bodyPr/>
          <a:lstStyle/>
          <a:p>
            <a:pPr algn="ctr" eaLnBrk="1" hangingPunct="1"/>
            <a:endParaRPr lang="es-ES" sz="6600" smtClean="0"/>
          </a:p>
          <a:p>
            <a:pPr algn="ctr" eaLnBrk="1" hangingPunct="1">
              <a:buFont typeface="Wingdings" pitchFamily="2" charset="2"/>
              <a:buNone/>
            </a:pPr>
            <a:r>
              <a:rPr lang="es-ES" sz="6600" smtClean="0"/>
              <a:t>GRACIAS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Repostería</a:t>
            </a:r>
            <a:br>
              <a:rPr lang="es-ES_tradnl" dirty="0" smtClean="0"/>
            </a:br>
            <a:endParaRPr lang="es-ES" dirty="0"/>
          </a:p>
        </p:txBody>
      </p:sp>
      <p:pic>
        <p:nvPicPr>
          <p:cNvPr id="14339" name="3 Marcador de contenido" descr="bony.bmp"/>
          <p:cNvPicPr>
            <a:picLocks noGrp="1" noChangeAspect="1"/>
          </p:cNvPicPr>
          <p:nvPr>
            <p:ph sz="quarter" idx="1"/>
          </p:nvPr>
        </p:nvPicPr>
        <p:blipFill>
          <a:blip r:embed="rId2"/>
          <a:srcRect/>
          <a:stretch>
            <a:fillRect/>
          </a:stretch>
        </p:blipFill>
        <p:spPr>
          <a:xfrm>
            <a:off x="1571625" y="2357438"/>
            <a:ext cx="1047750" cy="619125"/>
          </a:xfrm>
        </p:spPr>
      </p:pic>
      <p:pic>
        <p:nvPicPr>
          <p:cNvPr id="14340" name="4 Imagen" descr="Tigreton.bmp"/>
          <p:cNvPicPr>
            <a:picLocks noChangeAspect="1"/>
          </p:cNvPicPr>
          <p:nvPr/>
        </p:nvPicPr>
        <p:blipFill>
          <a:blip r:embed="rId3"/>
          <a:srcRect/>
          <a:stretch>
            <a:fillRect/>
          </a:stretch>
        </p:blipFill>
        <p:spPr bwMode="auto">
          <a:xfrm>
            <a:off x="3929063" y="2214563"/>
            <a:ext cx="1557337" cy="757237"/>
          </a:xfrm>
          <a:prstGeom prst="rect">
            <a:avLst/>
          </a:prstGeom>
          <a:noFill/>
          <a:ln w="9525">
            <a:noFill/>
            <a:miter lim="800000"/>
            <a:headEnd/>
            <a:tailEnd/>
          </a:ln>
        </p:spPr>
      </p:pic>
      <p:pic>
        <p:nvPicPr>
          <p:cNvPr id="14341" name="5 Imagen" descr="chococake.bmp"/>
          <p:cNvPicPr>
            <a:picLocks noChangeAspect="1"/>
          </p:cNvPicPr>
          <p:nvPr/>
        </p:nvPicPr>
        <p:blipFill>
          <a:blip r:embed="rId4"/>
          <a:srcRect/>
          <a:stretch>
            <a:fillRect/>
          </a:stretch>
        </p:blipFill>
        <p:spPr bwMode="auto">
          <a:xfrm>
            <a:off x="4071938" y="4214813"/>
            <a:ext cx="1428750" cy="757237"/>
          </a:xfrm>
          <a:prstGeom prst="rect">
            <a:avLst/>
          </a:prstGeom>
          <a:noFill/>
          <a:ln w="9525">
            <a:noFill/>
            <a:miter lim="800000"/>
            <a:headEnd/>
            <a:tailEnd/>
          </a:ln>
        </p:spPr>
      </p:pic>
      <p:pic>
        <p:nvPicPr>
          <p:cNvPr id="14342" name="6 Imagen" descr="inacake.bmp"/>
          <p:cNvPicPr>
            <a:picLocks noChangeAspect="1"/>
          </p:cNvPicPr>
          <p:nvPr/>
        </p:nvPicPr>
        <p:blipFill>
          <a:blip r:embed="rId5"/>
          <a:srcRect/>
          <a:stretch>
            <a:fillRect/>
          </a:stretch>
        </p:blipFill>
        <p:spPr bwMode="auto">
          <a:xfrm>
            <a:off x="6357938" y="4286250"/>
            <a:ext cx="1471612" cy="857250"/>
          </a:xfrm>
          <a:prstGeom prst="rect">
            <a:avLst/>
          </a:prstGeom>
          <a:noFill/>
          <a:ln w="9525">
            <a:noFill/>
            <a:miter lim="800000"/>
            <a:headEnd/>
            <a:tailEnd/>
          </a:ln>
        </p:spPr>
      </p:pic>
      <p:pic>
        <p:nvPicPr>
          <p:cNvPr id="14343" name="7 Imagen" descr="rebanaditas.bmp"/>
          <p:cNvPicPr>
            <a:picLocks noChangeAspect="1"/>
          </p:cNvPicPr>
          <p:nvPr/>
        </p:nvPicPr>
        <p:blipFill>
          <a:blip r:embed="rId6"/>
          <a:srcRect/>
          <a:stretch>
            <a:fillRect/>
          </a:stretch>
        </p:blipFill>
        <p:spPr bwMode="auto">
          <a:xfrm>
            <a:off x="6500813" y="1643063"/>
            <a:ext cx="914400" cy="1257300"/>
          </a:xfrm>
          <a:prstGeom prst="rect">
            <a:avLst/>
          </a:prstGeom>
          <a:noFill/>
          <a:ln w="9525">
            <a:noFill/>
            <a:miter lim="800000"/>
            <a:headEnd/>
            <a:tailEnd/>
          </a:ln>
        </p:spPr>
      </p:pic>
      <p:pic>
        <p:nvPicPr>
          <p:cNvPr id="14344" name="8 Imagen" descr="relleno.bmp"/>
          <p:cNvPicPr>
            <a:picLocks noChangeAspect="1"/>
          </p:cNvPicPr>
          <p:nvPr/>
        </p:nvPicPr>
        <p:blipFill>
          <a:blip r:embed="rId7"/>
          <a:srcRect/>
          <a:stretch>
            <a:fillRect/>
          </a:stretch>
        </p:blipFill>
        <p:spPr bwMode="auto">
          <a:xfrm>
            <a:off x="1500188" y="4286250"/>
            <a:ext cx="1514475" cy="785813"/>
          </a:xfrm>
          <a:prstGeom prst="rect">
            <a:avLst/>
          </a:prstGeom>
          <a:noFill/>
          <a:ln w="9525">
            <a:noFill/>
            <a:miter lim="800000"/>
            <a:headEnd/>
            <a:tailEnd/>
          </a:ln>
        </p:spPr>
      </p:pic>
      <p:sp>
        <p:nvSpPr>
          <p:cNvPr id="14345" name="9 Rectángulo"/>
          <p:cNvSpPr>
            <a:spLocks noChangeArrowheads="1"/>
          </p:cNvSpPr>
          <p:nvPr/>
        </p:nvSpPr>
        <p:spPr bwMode="auto">
          <a:xfrm>
            <a:off x="5643563" y="5929313"/>
            <a:ext cx="2228850" cy="369887"/>
          </a:xfrm>
          <a:prstGeom prst="rect">
            <a:avLst/>
          </a:prstGeom>
          <a:noFill/>
          <a:ln w="9525">
            <a:noFill/>
            <a:miter lim="800000"/>
            <a:headEnd/>
            <a:tailEnd/>
          </a:ln>
        </p:spPr>
        <p:txBody>
          <a:bodyPr wrap="none">
            <a:spAutoFit/>
          </a:bodyPr>
          <a:lstStyle/>
          <a:p>
            <a:r>
              <a:rPr lang="es-ES_tradnl">
                <a:latin typeface="Century Schoolbook" pitchFamily="18" charset="0"/>
                <a:hlinkClick r:id="rId8" action="ppaction://hlinksldjump"/>
              </a:rPr>
              <a:t>La Marca Inalecsa </a:t>
            </a:r>
            <a:endParaRPr lang="es-ES">
              <a:latin typeface="Century Schoolboo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0"/>
            <a:ext cx="7467600" cy="1143000"/>
          </a:xfrm>
        </p:spPr>
        <p:txBody>
          <a:bodyPr/>
          <a:lstStyle/>
          <a:p>
            <a:pPr algn="ctr" eaLnBrk="1" fontAlgn="auto" hangingPunct="1">
              <a:spcAft>
                <a:spcPts val="0"/>
              </a:spcAft>
              <a:defRPr/>
            </a:pPr>
            <a:r>
              <a:rPr lang="es-ES_tradnl" dirty="0" smtClean="0"/>
              <a:t>Snacks</a:t>
            </a:r>
            <a:endParaRPr lang="es-ES" dirty="0"/>
          </a:p>
        </p:txBody>
      </p:sp>
      <p:pic>
        <p:nvPicPr>
          <p:cNvPr id="15363" name="3 Marcador de contenido" descr="snacks.bmp"/>
          <p:cNvPicPr>
            <a:picLocks noGrp="1" noChangeAspect="1"/>
          </p:cNvPicPr>
          <p:nvPr>
            <p:ph sz="quarter" idx="1"/>
          </p:nvPr>
        </p:nvPicPr>
        <p:blipFill>
          <a:blip r:embed="rId2"/>
          <a:srcRect/>
          <a:stretch>
            <a:fillRect/>
          </a:stretch>
        </p:blipFill>
        <p:spPr>
          <a:xfrm>
            <a:off x="357188" y="1285875"/>
            <a:ext cx="6858000" cy="5256213"/>
          </a:xfrm>
        </p:spPr>
      </p:pic>
      <p:pic>
        <p:nvPicPr>
          <p:cNvPr id="15364" name="4 Imagen" descr="papas.bmp"/>
          <p:cNvPicPr>
            <a:picLocks noChangeAspect="1"/>
          </p:cNvPicPr>
          <p:nvPr/>
        </p:nvPicPr>
        <p:blipFill>
          <a:blip r:embed="rId3"/>
          <a:srcRect/>
          <a:stretch>
            <a:fillRect/>
          </a:stretch>
        </p:blipFill>
        <p:spPr bwMode="auto">
          <a:xfrm>
            <a:off x="6786563" y="1785938"/>
            <a:ext cx="1381125" cy="3184525"/>
          </a:xfrm>
          <a:prstGeom prst="rect">
            <a:avLst/>
          </a:prstGeom>
          <a:noFill/>
          <a:ln w="9525">
            <a:noFill/>
            <a:miter lim="800000"/>
            <a:headEnd/>
            <a:tailEnd/>
          </a:ln>
        </p:spPr>
      </p:pic>
      <p:sp>
        <p:nvSpPr>
          <p:cNvPr id="15365" name="5 Rectángulo">
            <a:hlinkClick r:id="rId4" action="ppaction://hlinksldjump"/>
          </p:cNvPr>
          <p:cNvSpPr>
            <a:spLocks noChangeArrowheads="1"/>
          </p:cNvSpPr>
          <p:nvPr/>
        </p:nvSpPr>
        <p:spPr bwMode="auto">
          <a:xfrm>
            <a:off x="6500813" y="5643563"/>
            <a:ext cx="1090612" cy="369887"/>
          </a:xfrm>
          <a:prstGeom prst="rect">
            <a:avLst/>
          </a:prstGeom>
          <a:noFill/>
          <a:ln w="9525">
            <a:noFill/>
            <a:miter lim="800000"/>
            <a:headEnd/>
            <a:tailEnd/>
          </a:ln>
        </p:spPr>
        <p:txBody>
          <a:bodyPr wrap="none">
            <a:spAutoFit/>
          </a:bodyPr>
          <a:lstStyle/>
          <a:p>
            <a:r>
              <a:rPr lang="es-ES_tradnl">
                <a:latin typeface="Century Schoolbook" pitchFamily="18" charset="0"/>
                <a:hlinkClick r:id="rId4" action="ppaction://hlinksldjump"/>
              </a:rPr>
              <a:t>Anterior</a:t>
            </a:r>
            <a:endParaRPr lang="es-ES">
              <a:latin typeface="Century Schoolboo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_tradnl" dirty="0" smtClean="0"/>
              <a:t>Tortillas</a:t>
            </a:r>
            <a:endParaRPr lang="es-ES" dirty="0"/>
          </a:p>
        </p:txBody>
      </p:sp>
      <p:sp>
        <p:nvSpPr>
          <p:cNvPr id="16387" name="4 Rectángulo">
            <a:hlinkClick r:id="rId2" action="ppaction://hlinksldjump"/>
          </p:cNvPr>
          <p:cNvSpPr>
            <a:spLocks noChangeArrowheads="1"/>
          </p:cNvSpPr>
          <p:nvPr/>
        </p:nvSpPr>
        <p:spPr bwMode="auto">
          <a:xfrm>
            <a:off x="6000750" y="4929188"/>
            <a:ext cx="1090613" cy="369887"/>
          </a:xfrm>
          <a:prstGeom prst="rect">
            <a:avLst/>
          </a:prstGeom>
          <a:noFill/>
          <a:ln w="9525">
            <a:noFill/>
            <a:miter lim="800000"/>
            <a:headEnd/>
            <a:tailEnd/>
          </a:ln>
        </p:spPr>
        <p:txBody>
          <a:bodyPr wrap="none">
            <a:spAutoFit/>
          </a:bodyPr>
          <a:lstStyle/>
          <a:p>
            <a:r>
              <a:rPr lang="es-ES_tradnl">
                <a:latin typeface="Century Schoolbook" pitchFamily="18" charset="0"/>
                <a:hlinkClick r:id="rId2" action="ppaction://hlinksldjump"/>
              </a:rPr>
              <a:t>Anterior</a:t>
            </a:r>
            <a:endParaRPr lang="es-ES">
              <a:latin typeface="Century Schoolbook" pitchFamily="18" charset="0"/>
            </a:endParaRPr>
          </a:p>
        </p:txBody>
      </p:sp>
      <p:pic>
        <p:nvPicPr>
          <p:cNvPr id="16388" name="5 Imagen" descr="TOT.bmp"/>
          <p:cNvPicPr>
            <a:picLocks noChangeAspect="1"/>
          </p:cNvPicPr>
          <p:nvPr/>
        </p:nvPicPr>
        <p:blipFill>
          <a:blip r:embed="rId3"/>
          <a:srcRect/>
          <a:stretch>
            <a:fillRect/>
          </a:stretch>
        </p:blipFill>
        <p:spPr bwMode="auto">
          <a:xfrm>
            <a:off x="2071688" y="2562225"/>
            <a:ext cx="5000625" cy="1733550"/>
          </a:xfrm>
          <a:prstGeom prst="rect">
            <a:avLst/>
          </a:prstGeom>
          <a:noFill/>
          <a:ln w="9525">
            <a:noFill/>
            <a:miter lim="800000"/>
            <a:headEnd/>
            <a:tailEnd/>
          </a:ln>
        </p:spPr>
      </p:pic>
      <p:sp>
        <p:nvSpPr>
          <p:cNvPr id="16389" name="6 Marcador de contenido"/>
          <p:cNvSpPr>
            <a:spLocks noGrp="1"/>
          </p:cNvSpPr>
          <p:nvPr>
            <p:ph sz="quarter" idx="1"/>
          </p:nvPr>
        </p:nvSpPr>
        <p:spPr>
          <a:xfrm>
            <a:off x="1857375" y="1857375"/>
            <a:ext cx="5643563" cy="2571750"/>
          </a:xfrm>
        </p:spPr>
        <p:txBody>
          <a:bodyPr/>
          <a:lstStyle/>
          <a:p>
            <a:pPr eaLnBrk="1" hangingPunct="1">
              <a:buFont typeface="Wingdings" pitchFamily="2" charset="2"/>
              <a:buNone/>
            </a:pPr>
            <a:endParaRPr lang="es-ES" smtClean="0"/>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210</TotalTime>
  <Words>2549</Words>
  <Application>Microsoft Office PowerPoint</Application>
  <PresentationFormat>Presentación en pantalla (4:3)</PresentationFormat>
  <Paragraphs>811</Paragraphs>
  <Slides>66</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66</vt:i4>
      </vt:variant>
    </vt:vector>
  </HeadingPairs>
  <TitlesOfParts>
    <vt:vector size="76" baseType="lpstr">
      <vt:lpstr>Arial</vt:lpstr>
      <vt:lpstr>Century Schoolbook</vt:lpstr>
      <vt:lpstr>Wingdings</vt:lpstr>
      <vt:lpstr>Wingdings 2</vt:lpstr>
      <vt:lpstr>Calibri</vt:lpstr>
      <vt:lpstr>Bookman Old Style</vt:lpstr>
      <vt:lpstr>Batang</vt:lpstr>
      <vt:lpstr>Times New Roman</vt:lpstr>
      <vt:lpstr>Century Gothic</vt:lpstr>
      <vt:lpstr>Mirador</vt:lpstr>
      <vt:lpstr>“PLAN DE MARKETING PARA EL LANZAMIENTO DE UNA NUEVA LÍNEA DE PRODUCTOS DE INALECSA: INACAKE, TIGRETON Y BONY HELADOS” </vt:lpstr>
      <vt:lpstr>                     INTRODUCCIÓN </vt:lpstr>
      <vt:lpstr>Estructura Organizacional de la Empresa</vt:lpstr>
      <vt:lpstr>La Marca Inalecsa </vt:lpstr>
      <vt:lpstr>Misión de Inalecsa</vt:lpstr>
      <vt:lpstr>Visión de Inalecsa</vt:lpstr>
      <vt:lpstr>Repostería </vt:lpstr>
      <vt:lpstr>Snacks</vt:lpstr>
      <vt:lpstr>Tortillas</vt:lpstr>
      <vt:lpstr>Galletería</vt:lpstr>
      <vt:lpstr>Fase Cuantitativa </vt:lpstr>
      <vt:lpstr>Ficha técnica de los  estudios cuantitativos</vt:lpstr>
      <vt:lpstr>Diapositiva 13</vt:lpstr>
      <vt:lpstr>Diapositiva 14</vt:lpstr>
      <vt:lpstr>Diapositiva 15</vt:lpstr>
      <vt:lpstr>Diapositiva 16</vt:lpstr>
      <vt:lpstr>Diapositiva 17</vt:lpstr>
      <vt:lpstr>Diapositiva 18</vt:lpstr>
      <vt:lpstr>Diapositiva 19</vt:lpstr>
      <vt:lpstr>Diapositiva 20</vt:lpstr>
      <vt:lpstr>Conclusiones de la Investigación Cuantitativa </vt:lpstr>
      <vt:lpstr>Fase Cualitativa</vt:lpstr>
      <vt:lpstr>RESULTADOS FOCUS GROUP </vt:lpstr>
      <vt:lpstr>Análisis de Mercado</vt:lpstr>
      <vt:lpstr>Análisis de la Competencia</vt:lpstr>
      <vt:lpstr>Misión y Naturaleza del plan estratégico</vt:lpstr>
      <vt:lpstr>Análisis de Viabilidad</vt:lpstr>
      <vt:lpstr>Fortalezas</vt:lpstr>
      <vt:lpstr>Debilidades</vt:lpstr>
      <vt:lpstr>Oportunidades</vt:lpstr>
      <vt:lpstr>Amenazas</vt:lpstr>
      <vt:lpstr>Conclusiones del Análisis FODA</vt:lpstr>
      <vt:lpstr>Ciclo de Vida del Producto</vt:lpstr>
      <vt:lpstr>Matriz BCG</vt:lpstr>
      <vt:lpstr>Cuadro de Criterios y Calificación INALECSA</vt:lpstr>
      <vt:lpstr>Gráfico de Resultados: Posibilidades de Acción</vt:lpstr>
      <vt:lpstr>Macro segmentación</vt:lpstr>
      <vt:lpstr>Micro Segmentación </vt:lpstr>
      <vt:lpstr>Matriz de ansoff</vt:lpstr>
      <vt:lpstr>Matriz FCB</vt:lpstr>
      <vt:lpstr>Planteamiento Estratégico de la Nueva Línea de producto</vt:lpstr>
      <vt:lpstr>Objetivos del plan de comunicación </vt:lpstr>
      <vt:lpstr>Concepto Central de Comunicación </vt:lpstr>
      <vt:lpstr>Concepto Central Creativo</vt:lpstr>
      <vt:lpstr>Estrategia de medios</vt:lpstr>
      <vt:lpstr>Plan de comunicación</vt:lpstr>
      <vt:lpstr> Definición de la Estrategia Operativa   </vt:lpstr>
      <vt:lpstr>Acciones Generales del Plan Estratégico de Marketing</vt:lpstr>
      <vt:lpstr>Promoción </vt:lpstr>
      <vt:lpstr>Diseño de Empaques</vt:lpstr>
      <vt:lpstr>Cálculo de Costos</vt:lpstr>
      <vt:lpstr>Diapositiva 52</vt:lpstr>
      <vt:lpstr>Canales de Distribución y Cobertura </vt:lpstr>
      <vt:lpstr>Diapositiva 54</vt:lpstr>
      <vt:lpstr>Diapositiva 55</vt:lpstr>
      <vt:lpstr>Plan de medios</vt:lpstr>
      <vt:lpstr>Plan de medios</vt:lpstr>
      <vt:lpstr>calculo de la tasa de descuento </vt:lpstr>
      <vt:lpstr>Flujo de caja</vt:lpstr>
      <vt:lpstr>Análisis de la TIR</vt:lpstr>
      <vt:lpstr>Periodo de recuperación</vt:lpstr>
      <vt:lpstr>Análisis de sensibilidad</vt:lpstr>
      <vt:lpstr>Conclusiones y recomendaciones</vt:lpstr>
      <vt:lpstr>Conclusiones y recomendaciones</vt:lpstr>
      <vt:lpstr>Conclusiones y recomendaciones</vt:lpstr>
      <vt:lpstr>Diapositiva 66</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MARKETING PARA EL LANZAMIENTO DE UNA NUEVA LÍNEA DE PRODUCTOS DE INALECSA: INACAKE, TIGRETON Y BONY HELADOS” </dc:title>
  <dc:creator>Laboratorios CIB</dc:creator>
  <cp:lastModifiedBy>Administrador</cp:lastModifiedBy>
  <cp:revision>30</cp:revision>
  <dcterms:created xsi:type="dcterms:W3CDTF">2008-09-09T17:12:44Z</dcterms:created>
  <dcterms:modified xsi:type="dcterms:W3CDTF">2009-12-14T17:32:24Z</dcterms:modified>
</cp:coreProperties>
</file>