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56" r:id="rId2"/>
    <p:sldId id="264" r:id="rId3"/>
    <p:sldId id="262" r:id="rId4"/>
    <p:sldId id="260" r:id="rId5"/>
    <p:sldId id="257" r:id="rId6"/>
    <p:sldId id="261" r:id="rId7"/>
    <p:sldId id="258" r:id="rId8"/>
    <p:sldId id="282" r:id="rId9"/>
    <p:sldId id="283" r:id="rId10"/>
    <p:sldId id="259" r:id="rId11"/>
    <p:sldId id="266" r:id="rId12"/>
    <p:sldId id="263" r:id="rId13"/>
    <p:sldId id="265" r:id="rId14"/>
    <p:sldId id="268" r:id="rId15"/>
    <p:sldId id="271" r:id="rId16"/>
    <p:sldId id="277" r:id="rId17"/>
    <p:sldId id="278" r:id="rId18"/>
    <p:sldId id="279" r:id="rId19"/>
    <p:sldId id="280" r:id="rId20"/>
  </p:sldIdLst>
  <p:sldSz cx="9144000" cy="6858000" type="screen4x3"/>
  <p:notesSz cx="6858000" cy="9144000"/>
  <p:defaultTextStyle>
    <a:defPPr>
      <a:defRPr lang="es-ES_trad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p:restoredLeft sz="15620"/>
    <p:restoredTop sz="99823" autoAdjust="0"/>
  </p:normalViewPr>
  <p:slideViewPr>
    <p:cSldViewPr>
      <p:cViewPr varScale="1">
        <p:scale>
          <a:sx n="74" d="100"/>
          <a:sy n="74" d="100"/>
        </p:scale>
        <p:origin x="-2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93DEA-0790-4FBF-AAE4-341C0227243F}" type="datetimeFigureOut">
              <a:rPr lang="es-MX" smtClean="0"/>
              <a:pPr/>
              <a:t>06/08/2009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8BA029-C6C8-4BDD-8665-3EC354A9BC02}"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728BA029-C6C8-4BDD-8665-3EC354A9BC02}" type="slidenum">
              <a:rPr lang="es-MX" smtClean="0"/>
              <a:pPr/>
              <a:t>5</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pPr>
              <a:defRPr/>
            </a:pPr>
            <a:fld id="{2EE2D621-8767-42D8-A74A-2ED5C203A107}" type="datetimeFigureOut">
              <a:rPr lang="es-ES_tradnl" smtClean="0"/>
              <a:pPr>
                <a:defRPr/>
              </a:pPr>
              <a:t>06/08/2009</a:t>
            </a:fld>
            <a:endParaRPr lang="es-ES_tradnl"/>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ES_tradnl"/>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pPr>
              <a:defRPr/>
            </a:pPr>
            <a:fld id="{9A16E013-AAD5-4307-BB70-7B228ED979BC}" type="slidenum">
              <a:rPr lang="es-ES_tradnl" smtClean="0"/>
              <a:pPr>
                <a:defRPr/>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3304C51A-6C9F-4A4B-A916-3BB363C2CF64}" type="datetimeFigureOut">
              <a:rPr lang="es-ES_tradnl" smtClean="0"/>
              <a:pPr>
                <a:defRPr/>
              </a:pPr>
              <a:t>06/08/2009</a:t>
            </a:fld>
            <a:endParaRPr lang="es-ES_tradnl"/>
          </a:p>
        </p:txBody>
      </p:sp>
      <p:sp>
        <p:nvSpPr>
          <p:cNvPr id="5" name="4 Marcador de pie de página"/>
          <p:cNvSpPr>
            <a:spLocks noGrp="1"/>
          </p:cNvSpPr>
          <p:nvPr>
            <p:ph type="ftr" sz="quarter" idx="11"/>
          </p:nvPr>
        </p:nvSpPr>
        <p:spPr/>
        <p:txBody>
          <a:bodyPr/>
          <a:lstStyle>
            <a:extLst/>
          </a:lstStyle>
          <a:p>
            <a:pPr>
              <a:defRPr/>
            </a:pPr>
            <a:endParaRPr lang="es-ES_tradnl"/>
          </a:p>
        </p:txBody>
      </p:sp>
      <p:sp>
        <p:nvSpPr>
          <p:cNvPr id="6" name="5 Marcador de número de diapositiva"/>
          <p:cNvSpPr>
            <a:spLocks noGrp="1"/>
          </p:cNvSpPr>
          <p:nvPr>
            <p:ph type="sldNum" sz="quarter" idx="12"/>
          </p:nvPr>
        </p:nvSpPr>
        <p:spPr/>
        <p:txBody>
          <a:bodyPr/>
          <a:lstStyle>
            <a:extLst/>
          </a:lstStyle>
          <a:p>
            <a:pPr>
              <a:defRPr/>
            </a:pPr>
            <a:fld id="{4F7426F8-EFA9-4C2A-B966-4938BC665C99}" type="slidenum">
              <a:rPr lang="es-ES_tradnl" smtClean="0"/>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1CD04655-3DA6-4CCE-956A-7B4D565C0EF0}" type="datetimeFigureOut">
              <a:rPr lang="es-ES_tradnl" smtClean="0"/>
              <a:pPr>
                <a:defRPr/>
              </a:pPr>
              <a:t>06/08/2009</a:t>
            </a:fld>
            <a:endParaRPr lang="es-ES_tradnl"/>
          </a:p>
        </p:txBody>
      </p:sp>
      <p:sp>
        <p:nvSpPr>
          <p:cNvPr id="5" name="4 Marcador de pie de página"/>
          <p:cNvSpPr>
            <a:spLocks noGrp="1"/>
          </p:cNvSpPr>
          <p:nvPr>
            <p:ph type="ftr" sz="quarter" idx="11"/>
          </p:nvPr>
        </p:nvSpPr>
        <p:spPr/>
        <p:txBody>
          <a:bodyPr/>
          <a:lstStyle>
            <a:extLst/>
          </a:lstStyle>
          <a:p>
            <a:pPr>
              <a:defRPr/>
            </a:pPr>
            <a:endParaRPr lang="es-ES_tradnl"/>
          </a:p>
        </p:txBody>
      </p:sp>
      <p:sp>
        <p:nvSpPr>
          <p:cNvPr id="6" name="5 Marcador de número de diapositiva"/>
          <p:cNvSpPr>
            <a:spLocks noGrp="1"/>
          </p:cNvSpPr>
          <p:nvPr>
            <p:ph type="sldNum" sz="quarter" idx="12"/>
          </p:nvPr>
        </p:nvSpPr>
        <p:spPr/>
        <p:txBody>
          <a:bodyPr/>
          <a:lstStyle>
            <a:extLst/>
          </a:lstStyle>
          <a:p>
            <a:pPr>
              <a:defRPr/>
            </a:pPr>
            <a:fld id="{36E9DC68-0E44-4BD8-A8D9-2717DC73C34B}" type="slidenum">
              <a:rPr lang="es-ES_tradnl" smtClean="0"/>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D09C88B0-6710-48EB-804B-0369951F0707}" type="datetimeFigureOut">
              <a:rPr lang="es-ES_tradnl" smtClean="0"/>
              <a:pPr>
                <a:defRPr/>
              </a:pPr>
              <a:t>06/08/2009</a:t>
            </a:fld>
            <a:endParaRPr lang="es-ES_tradnl"/>
          </a:p>
        </p:txBody>
      </p:sp>
      <p:sp>
        <p:nvSpPr>
          <p:cNvPr id="5" name="4 Marcador de pie de página"/>
          <p:cNvSpPr>
            <a:spLocks noGrp="1"/>
          </p:cNvSpPr>
          <p:nvPr>
            <p:ph type="ftr" sz="quarter" idx="11"/>
          </p:nvPr>
        </p:nvSpPr>
        <p:spPr/>
        <p:txBody>
          <a:bodyPr/>
          <a:lstStyle>
            <a:extLst/>
          </a:lstStyle>
          <a:p>
            <a:pPr>
              <a:defRPr/>
            </a:pPr>
            <a:endParaRPr lang="es-ES_tradnl"/>
          </a:p>
        </p:txBody>
      </p:sp>
      <p:sp>
        <p:nvSpPr>
          <p:cNvPr id="6" name="5 Marcador de número de diapositiva"/>
          <p:cNvSpPr>
            <a:spLocks noGrp="1"/>
          </p:cNvSpPr>
          <p:nvPr>
            <p:ph type="sldNum" sz="quarter" idx="12"/>
          </p:nvPr>
        </p:nvSpPr>
        <p:spPr/>
        <p:txBody>
          <a:bodyPr/>
          <a:lstStyle>
            <a:extLst/>
          </a:lstStyle>
          <a:p>
            <a:pPr>
              <a:defRPr/>
            </a:pPr>
            <a:fld id="{41DE8099-F6F0-40C5-AD11-04C99EA148E8}" type="slidenum">
              <a:rPr lang="es-ES_tradnl" smtClean="0"/>
              <a:pPr>
                <a:defRPr/>
              </a:pPr>
              <a:t>‹Nº›</a:t>
            </a:fld>
            <a:endParaRPr lang="es-ES_tradnl"/>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pPr>
              <a:defRPr/>
            </a:pPr>
            <a:fld id="{4B06718D-6E76-422E-BF5B-5B9749758684}" type="datetimeFigureOut">
              <a:rPr lang="es-ES_tradnl" smtClean="0"/>
              <a:pPr>
                <a:defRPr/>
              </a:pPr>
              <a:t>06/08/2009</a:t>
            </a:fld>
            <a:endParaRPr lang="es-ES_tradnl"/>
          </a:p>
        </p:txBody>
      </p:sp>
      <p:sp>
        <p:nvSpPr>
          <p:cNvPr id="5" name="4 Marcador de pie de página"/>
          <p:cNvSpPr>
            <a:spLocks noGrp="1"/>
          </p:cNvSpPr>
          <p:nvPr>
            <p:ph type="ftr" sz="quarter" idx="11"/>
          </p:nvPr>
        </p:nvSpPr>
        <p:spPr/>
        <p:txBody>
          <a:bodyPr/>
          <a:lstStyle>
            <a:extLst/>
          </a:lstStyle>
          <a:p>
            <a:pPr>
              <a:defRPr/>
            </a:pPr>
            <a:endParaRPr lang="es-ES_tradnl"/>
          </a:p>
        </p:txBody>
      </p:sp>
      <p:sp>
        <p:nvSpPr>
          <p:cNvPr id="6" name="5 Marcador de número de diapositiva"/>
          <p:cNvSpPr>
            <a:spLocks noGrp="1"/>
          </p:cNvSpPr>
          <p:nvPr>
            <p:ph type="sldNum" sz="quarter" idx="12"/>
          </p:nvPr>
        </p:nvSpPr>
        <p:spPr/>
        <p:txBody>
          <a:bodyPr/>
          <a:lstStyle>
            <a:extLst/>
          </a:lstStyle>
          <a:p>
            <a:pPr>
              <a:defRPr/>
            </a:pPr>
            <a:fld id="{16AB5EE3-EFBB-4B3B-8BA8-5999EA2592E2}" type="slidenum">
              <a:rPr lang="es-ES_tradnl" smtClean="0"/>
              <a:pPr>
                <a:defRPr/>
              </a:pPr>
              <a:t>‹Nº›</a:t>
            </a:fld>
            <a:endParaRPr lang="es-ES_tradnl"/>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fld id="{C97EEFCF-9D0C-4AA2-9D7E-6D33B75A606E}" type="datetimeFigureOut">
              <a:rPr lang="es-ES_tradnl" smtClean="0"/>
              <a:pPr>
                <a:defRPr/>
              </a:pPr>
              <a:t>06/08/2009</a:t>
            </a:fld>
            <a:endParaRPr lang="es-ES_tradnl"/>
          </a:p>
        </p:txBody>
      </p:sp>
      <p:sp>
        <p:nvSpPr>
          <p:cNvPr id="6" name="5 Marcador de pie de página"/>
          <p:cNvSpPr>
            <a:spLocks noGrp="1"/>
          </p:cNvSpPr>
          <p:nvPr>
            <p:ph type="ftr" sz="quarter" idx="11"/>
          </p:nvPr>
        </p:nvSpPr>
        <p:spPr/>
        <p:txBody>
          <a:bodyPr/>
          <a:lstStyle>
            <a:extLst/>
          </a:lstStyle>
          <a:p>
            <a:pPr>
              <a:defRPr/>
            </a:pPr>
            <a:endParaRPr lang="es-ES_tradnl"/>
          </a:p>
        </p:txBody>
      </p:sp>
      <p:sp>
        <p:nvSpPr>
          <p:cNvPr id="7" name="6 Marcador de número de diapositiva"/>
          <p:cNvSpPr>
            <a:spLocks noGrp="1"/>
          </p:cNvSpPr>
          <p:nvPr>
            <p:ph type="sldNum" sz="quarter" idx="12"/>
          </p:nvPr>
        </p:nvSpPr>
        <p:spPr/>
        <p:txBody>
          <a:bodyPr/>
          <a:lstStyle>
            <a:extLst/>
          </a:lstStyle>
          <a:p>
            <a:pPr>
              <a:defRPr/>
            </a:pPr>
            <a:fld id="{BEEB58E5-50EF-4A71-B503-EC025DA4F007}" type="slidenum">
              <a:rPr lang="es-ES_tradnl" smtClean="0"/>
              <a:pPr>
                <a:defRPr/>
              </a:pPr>
              <a:t>‹Nº›</a:t>
            </a:fld>
            <a:endParaRPr lang="es-ES_tradnl"/>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pPr>
              <a:defRPr/>
            </a:pPr>
            <a:fld id="{812FA9A3-D0C6-440F-A518-6F7DF898EC99}" type="datetimeFigureOut">
              <a:rPr lang="es-ES_tradnl" smtClean="0"/>
              <a:pPr>
                <a:defRPr/>
              </a:pPr>
              <a:t>06/08/2009</a:t>
            </a:fld>
            <a:endParaRPr lang="es-ES_tradnl"/>
          </a:p>
        </p:txBody>
      </p:sp>
      <p:sp>
        <p:nvSpPr>
          <p:cNvPr id="8" name="7 Marcador de pie de página"/>
          <p:cNvSpPr>
            <a:spLocks noGrp="1"/>
          </p:cNvSpPr>
          <p:nvPr>
            <p:ph type="ftr" sz="quarter" idx="11"/>
          </p:nvPr>
        </p:nvSpPr>
        <p:spPr/>
        <p:txBody>
          <a:bodyPr/>
          <a:lstStyle>
            <a:extLst/>
          </a:lstStyle>
          <a:p>
            <a:pPr>
              <a:defRPr/>
            </a:pPr>
            <a:endParaRPr lang="es-ES_tradnl"/>
          </a:p>
        </p:txBody>
      </p:sp>
      <p:sp>
        <p:nvSpPr>
          <p:cNvPr id="9" name="8 Marcador de número de diapositiva"/>
          <p:cNvSpPr>
            <a:spLocks noGrp="1"/>
          </p:cNvSpPr>
          <p:nvPr>
            <p:ph type="sldNum" sz="quarter" idx="12"/>
          </p:nvPr>
        </p:nvSpPr>
        <p:spPr/>
        <p:txBody>
          <a:bodyPr/>
          <a:lstStyle>
            <a:extLst/>
          </a:lstStyle>
          <a:p>
            <a:pPr>
              <a:defRPr/>
            </a:pPr>
            <a:fld id="{76675BB1-850C-4FC6-9577-F8E5CBD94313}" type="slidenum">
              <a:rPr lang="es-ES_tradnl" smtClean="0"/>
              <a:pPr>
                <a:defRPr/>
              </a:pPr>
              <a:t>‹Nº›</a:t>
            </a:fld>
            <a:endParaRPr lang="es-ES_tradn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pPr>
              <a:defRPr/>
            </a:pPr>
            <a:fld id="{50CB0AF0-6AAE-4689-AA61-30D681F86CC9}" type="datetimeFigureOut">
              <a:rPr lang="es-ES_tradnl" smtClean="0"/>
              <a:pPr>
                <a:defRPr/>
              </a:pPr>
              <a:t>06/08/2009</a:t>
            </a:fld>
            <a:endParaRPr lang="es-ES_tradnl"/>
          </a:p>
        </p:txBody>
      </p:sp>
      <p:sp>
        <p:nvSpPr>
          <p:cNvPr id="4" name="3 Marcador de pie de página"/>
          <p:cNvSpPr>
            <a:spLocks noGrp="1"/>
          </p:cNvSpPr>
          <p:nvPr>
            <p:ph type="ftr" sz="quarter" idx="11"/>
          </p:nvPr>
        </p:nvSpPr>
        <p:spPr/>
        <p:txBody>
          <a:bodyPr/>
          <a:lstStyle>
            <a:extLst/>
          </a:lstStyle>
          <a:p>
            <a:pPr>
              <a:defRPr/>
            </a:pPr>
            <a:endParaRPr lang="es-ES_tradnl"/>
          </a:p>
        </p:txBody>
      </p:sp>
      <p:sp>
        <p:nvSpPr>
          <p:cNvPr id="5" name="4 Marcador de número de diapositiva"/>
          <p:cNvSpPr>
            <a:spLocks noGrp="1"/>
          </p:cNvSpPr>
          <p:nvPr>
            <p:ph type="sldNum" sz="quarter" idx="12"/>
          </p:nvPr>
        </p:nvSpPr>
        <p:spPr/>
        <p:txBody>
          <a:bodyPr/>
          <a:lstStyle>
            <a:extLst/>
          </a:lstStyle>
          <a:p>
            <a:pPr>
              <a:defRPr/>
            </a:pPr>
            <a:fld id="{CD71F62F-2C41-4038-B222-98892E7BB15D}" type="slidenum">
              <a:rPr lang="es-ES_tradnl" smtClean="0"/>
              <a:pPr>
                <a:defRPr/>
              </a:pPr>
              <a:t>‹Nº›</a:t>
            </a:fld>
            <a:endParaRPr lang="es-ES_tradnl"/>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pPr>
              <a:defRPr/>
            </a:pPr>
            <a:fld id="{8A5ED8BC-5C83-4B95-85B5-0970B917487B}" type="datetimeFigureOut">
              <a:rPr lang="es-ES_tradnl" smtClean="0"/>
              <a:pPr>
                <a:defRPr/>
              </a:pPr>
              <a:t>06/08/2009</a:t>
            </a:fld>
            <a:endParaRPr lang="es-ES_tradnl"/>
          </a:p>
        </p:txBody>
      </p:sp>
      <p:sp>
        <p:nvSpPr>
          <p:cNvPr id="3" name="2 Marcador de pie de página"/>
          <p:cNvSpPr>
            <a:spLocks noGrp="1"/>
          </p:cNvSpPr>
          <p:nvPr>
            <p:ph type="ftr" sz="quarter" idx="11"/>
          </p:nvPr>
        </p:nvSpPr>
        <p:spPr/>
        <p:txBody>
          <a:bodyPr/>
          <a:lstStyle>
            <a:extLst/>
          </a:lstStyle>
          <a:p>
            <a:pPr>
              <a:defRPr/>
            </a:pPr>
            <a:endParaRPr lang="es-ES_tradnl"/>
          </a:p>
        </p:txBody>
      </p:sp>
      <p:sp>
        <p:nvSpPr>
          <p:cNvPr id="4" name="3 Marcador de número de diapositiva"/>
          <p:cNvSpPr>
            <a:spLocks noGrp="1"/>
          </p:cNvSpPr>
          <p:nvPr>
            <p:ph type="sldNum" sz="quarter" idx="12"/>
          </p:nvPr>
        </p:nvSpPr>
        <p:spPr/>
        <p:txBody>
          <a:bodyPr/>
          <a:lstStyle>
            <a:extLst/>
          </a:lstStyle>
          <a:p>
            <a:pPr>
              <a:defRPr/>
            </a:pPr>
            <a:fld id="{B3D39F73-58C6-4415-993C-C3BCECD7EB5F}" type="slidenum">
              <a:rPr lang="es-ES_tradnl" smtClean="0"/>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pPr>
              <a:defRPr/>
            </a:pPr>
            <a:fld id="{FAA1B22C-601A-4492-AB2D-82605267A5BE}" type="datetimeFigureOut">
              <a:rPr lang="es-ES_tradnl" smtClean="0"/>
              <a:pPr>
                <a:defRPr/>
              </a:pPr>
              <a:t>06/08/2009</a:t>
            </a:fld>
            <a:endParaRPr lang="es-ES_tradnl"/>
          </a:p>
        </p:txBody>
      </p:sp>
      <p:sp>
        <p:nvSpPr>
          <p:cNvPr id="6" name="5 Marcador de pie de página"/>
          <p:cNvSpPr>
            <a:spLocks noGrp="1"/>
          </p:cNvSpPr>
          <p:nvPr>
            <p:ph type="ftr" sz="quarter" idx="11"/>
          </p:nvPr>
        </p:nvSpPr>
        <p:spPr/>
        <p:txBody>
          <a:bodyPr/>
          <a:lstStyle>
            <a:extLst/>
          </a:lstStyle>
          <a:p>
            <a:pPr>
              <a:defRPr/>
            </a:pPr>
            <a:endParaRPr lang="es-ES_tradnl"/>
          </a:p>
        </p:txBody>
      </p:sp>
      <p:sp>
        <p:nvSpPr>
          <p:cNvPr id="7" name="6 Marcador de número de diapositiva"/>
          <p:cNvSpPr>
            <a:spLocks noGrp="1"/>
          </p:cNvSpPr>
          <p:nvPr>
            <p:ph type="sldNum" sz="quarter" idx="12"/>
          </p:nvPr>
        </p:nvSpPr>
        <p:spPr/>
        <p:txBody>
          <a:bodyPr/>
          <a:lstStyle>
            <a:extLst/>
          </a:lstStyle>
          <a:p>
            <a:pPr>
              <a:defRPr/>
            </a:pPr>
            <a:fld id="{C145BD0D-1B59-41CF-8C30-29D8208C56C3}" type="slidenum">
              <a:rPr lang="es-ES_tradnl" smtClean="0"/>
              <a:pPr>
                <a:defRPr/>
              </a:pPr>
              <a:t>‹Nº›</a:t>
            </a:fld>
            <a:endParaRPr lang="es-ES_trad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pPr>
              <a:defRPr/>
            </a:pPr>
            <a:fld id="{86E8EA33-7963-4CD2-B42C-D9845E0EF21D}" type="datetimeFigureOut">
              <a:rPr lang="es-ES_tradnl" smtClean="0"/>
              <a:pPr>
                <a:defRPr/>
              </a:pPr>
              <a:t>06/08/2009</a:t>
            </a:fld>
            <a:endParaRPr lang="es-ES_tradnl"/>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s-ES_tradnl"/>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pPr>
              <a:defRPr/>
            </a:pPr>
            <a:fld id="{1E84079E-461D-42BB-A35E-2D7908FB4D45}" type="slidenum">
              <a:rPr lang="es-ES_tradnl" smtClean="0"/>
              <a:pPr>
                <a:defRPr/>
              </a:pPr>
              <a:t>‹Nº›</a:t>
            </a:fld>
            <a:endParaRPr lang="es-ES_tradnl"/>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20087612-90A8-4348-8FB5-46CCA14F9603}" type="datetimeFigureOut">
              <a:rPr lang="es-ES_tradnl" smtClean="0"/>
              <a:pPr>
                <a:defRPr/>
              </a:pPr>
              <a:t>06/08/2009</a:t>
            </a:fld>
            <a:endParaRPr lang="es-ES_tradnl"/>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s-ES_tradnl"/>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BB99A36-D249-498D-9429-0932B6DB259B}" type="slidenum">
              <a:rPr lang="es-ES_tradnl" smtClean="0"/>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acebook.com/barackobama"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facebook.com/" TargetMode="External"/><Relationship Id="rId2" Type="http://schemas.openxmlformats.org/officeDocument/2006/relationships/hyperlink" Target="http://tuenti.com/" TargetMode="External"/><Relationship Id="rId1" Type="http://schemas.openxmlformats.org/officeDocument/2006/relationships/slideLayout" Target="../slideLayouts/slideLayout2.xml"/><Relationship Id="rId4" Type="http://schemas.openxmlformats.org/officeDocument/2006/relationships/hyperlink" Target="http://twitter.com/daloygab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facebook.com/home.php?" TargetMode="External"/><Relationship Id="rId2" Type="http://schemas.openxmlformats.org/officeDocument/2006/relationships/hyperlink" Target="http://twitter.com/cesarmontufar" TargetMode="External"/><Relationship Id="rId1" Type="http://schemas.openxmlformats.org/officeDocument/2006/relationships/slideLayout" Target="../slideLayouts/slideLayout2.xml"/><Relationship Id="rId5" Type="http://schemas.openxmlformats.org/officeDocument/2006/relationships/hyperlink" Target="http://www.flickr.com/photos/asambleanacional/page10/" TargetMode="External"/><Relationship Id="rId4" Type="http://schemas.openxmlformats.org/officeDocument/2006/relationships/hyperlink" Target="http://twitter.com/asambleaecuado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ctrTitle"/>
          </p:nvPr>
        </p:nvSpPr>
        <p:spPr>
          <a:xfrm>
            <a:off x="4357686" y="1714488"/>
            <a:ext cx="4143404" cy="1829761"/>
          </a:xfrm>
        </p:spPr>
        <p:txBody>
          <a:bodyPr>
            <a:normAutofit fontScale="90000"/>
          </a:bodyPr>
          <a:lstStyle/>
          <a:p>
            <a:r>
              <a:rPr lang="es-ES" dirty="0" smtClean="0"/>
              <a:t>Aplicaciones de la Web 2.0</a:t>
            </a:r>
            <a:endParaRPr lang="es-MX" dirty="0" smtClean="0"/>
          </a:p>
        </p:txBody>
      </p:sp>
      <p:pic>
        <p:nvPicPr>
          <p:cNvPr id="2053" name="Picture 5" descr="web2.gif Web 2.0 image by geenenk"/>
          <p:cNvPicPr>
            <a:picLocks noChangeAspect="1" noChangeArrowheads="1"/>
          </p:cNvPicPr>
          <p:nvPr/>
        </p:nvPicPr>
        <p:blipFill>
          <a:blip r:embed="rId2"/>
          <a:srcRect/>
          <a:stretch>
            <a:fillRect/>
          </a:stretch>
        </p:blipFill>
        <p:spPr bwMode="auto">
          <a:xfrm>
            <a:off x="285720" y="928670"/>
            <a:ext cx="4357686" cy="3894684"/>
          </a:xfrm>
          <a:prstGeom prst="rect">
            <a:avLst/>
          </a:prstGeom>
          <a:noFill/>
        </p:spPr>
      </p:pic>
      <p:sp>
        <p:nvSpPr>
          <p:cNvPr id="6" name="5 CuadroTexto"/>
          <p:cNvSpPr txBox="1"/>
          <p:nvPr/>
        </p:nvSpPr>
        <p:spPr>
          <a:xfrm>
            <a:off x="0" y="5534561"/>
            <a:ext cx="4929190" cy="1323439"/>
          </a:xfrm>
          <a:prstGeom prst="rect">
            <a:avLst/>
          </a:prstGeom>
          <a:noFill/>
        </p:spPr>
        <p:txBody>
          <a:bodyPr wrap="square" rtlCol="0">
            <a:spAutoFit/>
          </a:bodyPr>
          <a:lstStyle/>
          <a:p>
            <a:r>
              <a:rPr lang="es-EC" sz="2000" dirty="0" smtClean="0">
                <a:solidFill>
                  <a:schemeClr val="bg1"/>
                </a:solidFill>
              </a:rPr>
              <a:t>Integrantes:          Freddy Freire</a:t>
            </a:r>
          </a:p>
          <a:p>
            <a:r>
              <a:rPr lang="es-EC" sz="2000" dirty="0">
                <a:solidFill>
                  <a:schemeClr val="bg1"/>
                </a:solidFill>
              </a:rPr>
              <a:t>	 </a:t>
            </a:r>
            <a:r>
              <a:rPr lang="es-EC" sz="2000" dirty="0" smtClean="0">
                <a:solidFill>
                  <a:schemeClr val="bg1"/>
                </a:solidFill>
              </a:rPr>
              <a:t>               Auxiliadora Macías</a:t>
            </a:r>
          </a:p>
          <a:p>
            <a:r>
              <a:rPr lang="es-EC" sz="2000" dirty="0">
                <a:solidFill>
                  <a:schemeClr val="bg1"/>
                </a:solidFill>
              </a:rPr>
              <a:t>	 </a:t>
            </a:r>
            <a:r>
              <a:rPr lang="es-EC" sz="2000" dirty="0" smtClean="0">
                <a:solidFill>
                  <a:schemeClr val="bg1"/>
                </a:solidFill>
              </a:rPr>
              <a:t>               Andrés Tapia</a:t>
            </a:r>
          </a:p>
          <a:p>
            <a:r>
              <a:rPr lang="es-EC" sz="2000" dirty="0">
                <a:solidFill>
                  <a:schemeClr val="bg1"/>
                </a:solidFill>
              </a:rPr>
              <a:t>	</a:t>
            </a:r>
            <a:r>
              <a:rPr lang="es-EC" sz="2000" dirty="0" smtClean="0">
                <a:solidFill>
                  <a:schemeClr val="bg1"/>
                </a:solidFill>
              </a:rPr>
              <a:t>                David Villalva</a:t>
            </a:r>
            <a:endParaRPr lang="es-ES" sz="2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2 Marcador de contenido"/>
          <p:cNvSpPr>
            <a:spLocks noGrp="1"/>
          </p:cNvSpPr>
          <p:nvPr>
            <p:ph idx="1"/>
          </p:nvPr>
        </p:nvSpPr>
        <p:spPr>
          <a:xfrm>
            <a:off x="500034" y="1071546"/>
            <a:ext cx="8229600" cy="4525963"/>
          </a:xfrm>
        </p:spPr>
        <p:txBody>
          <a:bodyPr/>
          <a:lstStyle/>
          <a:p>
            <a:r>
              <a:rPr lang="es-ES" dirty="0" smtClean="0"/>
              <a:t>Construcción de diagramas de flujo o planos.</a:t>
            </a:r>
            <a:endParaRPr lang="es-MX" dirty="0" smtClean="0"/>
          </a:p>
        </p:txBody>
      </p:sp>
      <p:sp>
        <p:nvSpPr>
          <p:cNvPr id="5122" name="1 Título"/>
          <p:cNvSpPr>
            <a:spLocks noGrp="1"/>
          </p:cNvSpPr>
          <p:nvPr>
            <p:ph type="title"/>
          </p:nvPr>
        </p:nvSpPr>
        <p:spPr>
          <a:xfrm>
            <a:off x="500034" y="214290"/>
            <a:ext cx="8229600" cy="1143000"/>
          </a:xfrm>
        </p:spPr>
        <p:txBody>
          <a:bodyPr/>
          <a:lstStyle/>
          <a:p>
            <a:pPr algn="ctr"/>
            <a:r>
              <a:rPr lang="es-ES" dirty="0" smtClean="0"/>
              <a:t>GLIFFY</a:t>
            </a:r>
            <a:endParaRPr lang="es-MX" dirty="0" smtClean="0"/>
          </a:p>
        </p:txBody>
      </p:sp>
      <p:pic>
        <p:nvPicPr>
          <p:cNvPr id="5124" name="Picture 2"/>
          <p:cNvPicPr>
            <a:picLocks noChangeAspect="1" noChangeArrowheads="1"/>
          </p:cNvPicPr>
          <p:nvPr/>
        </p:nvPicPr>
        <p:blipFill>
          <a:blip r:embed="rId2"/>
          <a:srcRect t="6836" r="21851" b="8203"/>
          <a:stretch>
            <a:fillRect/>
          </a:stretch>
        </p:blipFill>
        <p:spPr bwMode="auto">
          <a:xfrm>
            <a:off x="214282" y="1714488"/>
            <a:ext cx="5344368" cy="4357718"/>
          </a:xfrm>
          <a:prstGeom prst="rect">
            <a:avLst/>
          </a:prstGeom>
          <a:noFill/>
          <a:ln w="9525">
            <a:noFill/>
            <a:miter lim="800000"/>
            <a:headEnd/>
            <a:tailEnd/>
          </a:ln>
        </p:spPr>
      </p:pic>
      <p:pic>
        <p:nvPicPr>
          <p:cNvPr id="5126" name="Picture 6" descr="network diagram,network diagram example,network diagram sample"/>
          <p:cNvPicPr>
            <a:picLocks noChangeAspect="1" noChangeArrowheads="1"/>
          </p:cNvPicPr>
          <p:nvPr/>
        </p:nvPicPr>
        <p:blipFill>
          <a:blip r:embed="rId3"/>
          <a:srcRect r="11791"/>
          <a:stretch>
            <a:fillRect/>
          </a:stretch>
        </p:blipFill>
        <p:spPr bwMode="auto">
          <a:xfrm>
            <a:off x="5286348" y="1571612"/>
            <a:ext cx="3857652" cy="48418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ox(in)">
                                      <p:cBhvr>
                                        <p:cTn id="7" dur="1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dissolve">
                                      <p:cBhvr>
                                        <p:cTn id="12" dur="10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dissolve">
                                      <p:cBhvr>
                                        <p:cTn id="17"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loor plan,floorplan,floorplan example"/>
          <p:cNvPicPr>
            <a:picLocks noChangeAspect="1" noChangeArrowheads="1"/>
          </p:cNvPicPr>
          <p:nvPr/>
        </p:nvPicPr>
        <p:blipFill>
          <a:blip r:embed="rId2"/>
          <a:srcRect/>
          <a:stretch>
            <a:fillRect/>
          </a:stretch>
        </p:blipFill>
        <p:spPr bwMode="auto">
          <a:xfrm>
            <a:off x="357158" y="923190"/>
            <a:ext cx="4643470" cy="5934810"/>
          </a:xfrm>
          <a:prstGeom prst="rect">
            <a:avLst/>
          </a:prstGeom>
          <a:noFill/>
        </p:spPr>
      </p:pic>
      <p:sp>
        <p:nvSpPr>
          <p:cNvPr id="3" name="2 Título"/>
          <p:cNvSpPr>
            <a:spLocks noGrp="1"/>
          </p:cNvSpPr>
          <p:nvPr>
            <p:ph type="title"/>
          </p:nvPr>
        </p:nvSpPr>
        <p:spPr>
          <a:xfrm>
            <a:off x="428596" y="285728"/>
            <a:ext cx="8229600" cy="1143000"/>
          </a:xfrm>
        </p:spPr>
        <p:txBody>
          <a:bodyPr/>
          <a:lstStyle/>
          <a:p>
            <a:pPr algn="ctr"/>
            <a:r>
              <a:rPr lang="es-ES" dirty="0" smtClean="0"/>
              <a:t>GLIFFY</a:t>
            </a:r>
            <a:endParaRPr lang="es-MX" dirty="0"/>
          </a:p>
        </p:txBody>
      </p:sp>
      <p:pic>
        <p:nvPicPr>
          <p:cNvPr id="49156" name="Picture 4" descr="technial diagram example"/>
          <p:cNvPicPr>
            <a:picLocks noChangeAspect="1" noChangeArrowheads="1"/>
          </p:cNvPicPr>
          <p:nvPr/>
        </p:nvPicPr>
        <p:blipFill>
          <a:blip r:embed="rId3"/>
          <a:srcRect/>
          <a:stretch>
            <a:fillRect/>
          </a:stretch>
        </p:blipFill>
        <p:spPr bwMode="auto">
          <a:xfrm>
            <a:off x="4786314" y="1071546"/>
            <a:ext cx="4143436" cy="2864452"/>
          </a:xfrm>
          <a:prstGeom prst="rect">
            <a:avLst/>
          </a:prstGeom>
          <a:noFill/>
        </p:spPr>
      </p:pic>
      <p:pic>
        <p:nvPicPr>
          <p:cNvPr id="49158" name="Picture 6" descr="uml diagram,uml,uml sample, unified modeling language"/>
          <p:cNvPicPr>
            <a:picLocks noChangeAspect="1" noChangeArrowheads="1"/>
          </p:cNvPicPr>
          <p:nvPr/>
        </p:nvPicPr>
        <p:blipFill>
          <a:blip r:embed="rId4"/>
          <a:srcRect b="51899"/>
          <a:stretch>
            <a:fillRect/>
          </a:stretch>
        </p:blipFill>
        <p:spPr bwMode="auto">
          <a:xfrm>
            <a:off x="5500694" y="4000504"/>
            <a:ext cx="2857520" cy="26483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dissolve">
                                      <p:cBhvr>
                                        <p:cTn id="7" dur="10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dissolve">
                                      <p:cBhvr>
                                        <p:cTn id="12" dur="1000"/>
                                        <p:tgtEl>
                                          <p:spTgt spid="4915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9158"/>
                                        </p:tgtEl>
                                        <p:attrNameLst>
                                          <p:attrName>style.visibility</p:attrName>
                                        </p:attrNameLst>
                                      </p:cBhvr>
                                      <p:to>
                                        <p:strVal val="visible"/>
                                      </p:to>
                                    </p:set>
                                    <p:animEffect transition="in" filter="dissolve">
                                      <p:cBhvr>
                                        <p:cTn id="17" dur="10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285728"/>
            <a:ext cx="8229600" cy="1143000"/>
          </a:xfrm>
        </p:spPr>
        <p:txBody>
          <a:bodyPr/>
          <a:lstStyle/>
          <a:p>
            <a:pPr algn="ctr"/>
            <a:r>
              <a:rPr lang="es-ES" dirty="0" smtClean="0"/>
              <a:t>GOOGLE SKETCH UP</a:t>
            </a:r>
            <a:endParaRPr lang="es-MX" dirty="0"/>
          </a:p>
        </p:txBody>
      </p:sp>
      <p:sp>
        <p:nvSpPr>
          <p:cNvPr id="6" name="5 CuadroTexto"/>
          <p:cNvSpPr txBox="1"/>
          <p:nvPr/>
        </p:nvSpPr>
        <p:spPr>
          <a:xfrm>
            <a:off x="428596" y="1285860"/>
            <a:ext cx="8429684" cy="954107"/>
          </a:xfrm>
          <a:prstGeom prst="rect">
            <a:avLst/>
          </a:prstGeom>
          <a:noFill/>
        </p:spPr>
        <p:txBody>
          <a:bodyPr wrap="square" rtlCol="0">
            <a:spAutoFit/>
          </a:bodyPr>
          <a:lstStyle/>
          <a:p>
            <a:pPr algn="just"/>
            <a:r>
              <a:rPr lang="es-MX" sz="2800" dirty="0" smtClean="0"/>
              <a:t>Es un programa que permite crear, compartir y presentar modelos 3D. </a:t>
            </a:r>
          </a:p>
        </p:txBody>
      </p:sp>
      <p:pic>
        <p:nvPicPr>
          <p:cNvPr id="7" name="Picture 2"/>
          <p:cNvPicPr>
            <a:picLocks noGrp="1" noChangeAspect="1" noChangeArrowheads="1"/>
          </p:cNvPicPr>
          <p:nvPr>
            <p:ph idx="1"/>
          </p:nvPr>
        </p:nvPicPr>
        <p:blipFill>
          <a:blip r:embed="rId2"/>
          <a:srcRect t="1953" r="6250" b="8607"/>
          <a:stretch>
            <a:fillRect/>
          </a:stretch>
        </p:blipFill>
        <p:spPr bwMode="auto">
          <a:xfrm>
            <a:off x="214282" y="2285992"/>
            <a:ext cx="5357850" cy="3833650"/>
          </a:xfrm>
          <a:prstGeom prst="rect">
            <a:avLst/>
          </a:prstGeom>
          <a:noFill/>
          <a:ln w="9525">
            <a:noFill/>
            <a:miter lim="800000"/>
            <a:headEnd/>
            <a:tailEnd/>
          </a:ln>
          <a:effectLst/>
        </p:spPr>
      </p:pic>
      <p:pic>
        <p:nvPicPr>
          <p:cNvPr id="8" name="Picture 2" descr="C:\Archivos de programa\Google\Google SketchUp 6\Resources\es\helpcontent\tip\tips\000000015\images\materials1.gif"/>
          <p:cNvPicPr>
            <a:picLocks noChangeAspect="1" noChangeArrowheads="1" noCrop="1"/>
          </p:cNvPicPr>
          <p:nvPr/>
        </p:nvPicPr>
        <p:blipFill>
          <a:blip r:embed="rId3"/>
          <a:srcRect/>
          <a:stretch>
            <a:fillRect/>
          </a:stretch>
        </p:blipFill>
        <p:spPr bwMode="auto">
          <a:xfrm>
            <a:off x="5843565" y="2000240"/>
            <a:ext cx="3300435" cy="2357454"/>
          </a:xfrm>
          <a:prstGeom prst="rect">
            <a:avLst/>
          </a:prstGeom>
          <a:noFill/>
        </p:spPr>
      </p:pic>
      <p:pic>
        <p:nvPicPr>
          <p:cNvPr id="46084" name="Picture 4" descr="http://www.utilidades-utiles.com/img/Download-SketchUp.png"/>
          <p:cNvPicPr>
            <a:picLocks noChangeAspect="1" noChangeArrowheads="1"/>
          </p:cNvPicPr>
          <p:nvPr/>
        </p:nvPicPr>
        <p:blipFill>
          <a:blip r:embed="rId4"/>
          <a:srcRect/>
          <a:stretch>
            <a:fillRect/>
          </a:stretch>
        </p:blipFill>
        <p:spPr bwMode="auto">
          <a:xfrm>
            <a:off x="5786446" y="4446967"/>
            <a:ext cx="3214710" cy="24110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6084"/>
                                        </p:tgtEl>
                                        <p:attrNameLst>
                                          <p:attrName>style.visibility</p:attrName>
                                        </p:attrNameLst>
                                      </p:cBhvr>
                                      <p:to>
                                        <p:strVal val="visible"/>
                                      </p:to>
                                    </p:set>
                                    <p:animEffect transition="in" filter="dissolve">
                                      <p:cBhvr>
                                        <p:cTn id="22" dur="1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t>GOOGLE SKETCH UP</a:t>
            </a:r>
            <a:endParaRPr lang="es-MX" dirty="0"/>
          </a:p>
        </p:txBody>
      </p:sp>
      <p:sp>
        <p:nvSpPr>
          <p:cNvPr id="5" name="4 Marcador de contenido"/>
          <p:cNvSpPr>
            <a:spLocks noGrp="1"/>
          </p:cNvSpPr>
          <p:nvPr>
            <p:ph idx="1"/>
          </p:nvPr>
        </p:nvSpPr>
        <p:spPr>
          <a:xfrm>
            <a:off x="28540" y="1500174"/>
            <a:ext cx="9115460" cy="4525963"/>
          </a:xfrm>
        </p:spPr>
        <p:txBody>
          <a:bodyPr>
            <a:normAutofit/>
          </a:bodyPr>
          <a:lstStyle/>
          <a:p>
            <a:r>
              <a:rPr lang="es-MX" sz="2200" dirty="0" smtClean="0"/>
              <a:t>También se puede colocar modelos de </a:t>
            </a:r>
            <a:r>
              <a:rPr lang="es-MX" sz="2200" dirty="0" err="1" smtClean="0"/>
              <a:t>SketchUp</a:t>
            </a:r>
            <a:r>
              <a:rPr lang="es-MX" sz="2200" dirty="0" smtClean="0"/>
              <a:t> directamente en Google </a:t>
            </a:r>
            <a:r>
              <a:rPr lang="es-MX" sz="2200" dirty="0" err="1" smtClean="0"/>
              <a:t>Earth</a:t>
            </a:r>
            <a:r>
              <a:rPr lang="es-MX" sz="2200" dirty="0" smtClean="0"/>
              <a:t> y compartirlos con otras personas.</a:t>
            </a:r>
            <a:endParaRPr lang="es-MX" sz="2200" dirty="0"/>
          </a:p>
        </p:txBody>
      </p:sp>
      <p:pic>
        <p:nvPicPr>
          <p:cNvPr id="47108" name="Picture 4" descr="C:\Archivos de programa\Google\Google SketchUp 6\Resources\es\helpcontent\tip\tips\000000017\images\googleplex2.gif"/>
          <p:cNvPicPr>
            <a:picLocks noChangeAspect="1" noChangeArrowheads="1"/>
          </p:cNvPicPr>
          <p:nvPr/>
        </p:nvPicPr>
        <p:blipFill>
          <a:blip r:embed="rId2"/>
          <a:srcRect/>
          <a:stretch>
            <a:fillRect/>
          </a:stretch>
        </p:blipFill>
        <p:spPr bwMode="auto">
          <a:xfrm>
            <a:off x="428596" y="2500306"/>
            <a:ext cx="4786346" cy="2454537"/>
          </a:xfrm>
          <a:prstGeom prst="rect">
            <a:avLst/>
          </a:prstGeom>
          <a:noFill/>
        </p:spPr>
      </p:pic>
      <p:pic>
        <p:nvPicPr>
          <p:cNvPr id="47112" name="Picture 8" descr="sketchup-atandt.jpg"/>
          <p:cNvPicPr>
            <a:picLocks noChangeAspect="1" noChangeArrowheads="1"/>
          </p:cNvPicPr>
          <p:nvPr/>
        </p:nvPicPr>
        <p:blipFill>
          <a:blip r:embed="rId3"/>
          <a:srcRect/>
          <a:stretch>
            <a:fillRect/>
          </a:stretch>
        </p:blipFill>
        <p:spPr bwMode="auto">
          <a:xfrm>
            <a:off x="5143504" y="2357430"/>
            <a:ext cx="3786214" cy="32967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dissolve">
                                      <p:cBhvr>
                                        <p:cTn id="7" dur="10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7112"/>
                                        </p:tgtEl>
                                        <p:attrNameLst>
                                          <p:attrName>style.visibility</p:attrName>
                                        </p:attrNameLst>
                                      </p:cBhvr>
                                      <p:to>
                                        <p:strVal val="visible"/>
                                      </p:to>
                                    </p:set>
                                    <p:animEffect transition="in" filter="dissolve">
                                      <p:cBhvr>
                                        <p:cTn id="12" dur="1000"/>
                                        <p:tgtEl>
                                          <p:spTgt spid="471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ox(in)">
                                      <p:cBhvr>
                                        <p:cTn id="1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357686" y="2957452"/>
            <a:ext cx="4572032" cy="400110"/>
          </a:xfrm>
          <a:prstGeom prst="rect">
            <a:avLst/>
          </a:prstGeom>
          <a:noFill/>
          <a:ln>
            <a:noFill/>
          </a:ln>
          <a:effectLst>
            <a:outerShdw blurRad="127000" dist="38100" dir="2700000" algn="ctr">
              <a:srgbClr val="000000">
                <a:alpha val="45000"/>
              </a:srgbClr>
            </a:outerShdw>
            <a:reflection blurRad="6350" stA="50000" endA="300" endPos="90000" dir="5400000" sy="-100000" algn="bl" rotWithShape="0"/>
          </a:effectLst>
        </p:spPr>
        <p:txBody>
          <a:bodyPr wrap="square" rtlCol="0">
            <a:spAutoFit/>
          </a:bodyPr>
          <a:lstStyle/>
          <a:p>
            <a:r>
              <a:rPr lang="es-EC" sz="2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LAS  REDES SOCIALES  Y LA POLITICA </a:t>
            </a:r>
            <a:endParaRPr lang="es-ES" sz="2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endParaRPr>
          </a:p>
        </p:txBody>
      </p:sp>
      <p:pic>
        <p:nvPicPr>
          <p:cNvPr id="6" name="5 Imagen" descr="web2.png"/>
          <p:cNvPicPr>
            <a:picLocks noChangeAspect="1"/>
          </p:cNvPicPr>
          <p:nvPr/>
        </p:nvPicPr>
        <p:blipFill>
          <a:blip r:embed="rId2"/>
          <a:stretch>
            <a:fillRect/>
          </a:stretch>
        </p:blipFill>
        <p:spPr>
          <a:xfrm>
            <a:off x="0" y="1285860"/>
            <a:ext cx="4253969" cy="3834921"/>
          </a:xfrm>
          <a:prstGeom prst="ellipse">
            <a:avLst/>
          </a:prstGeom>
          <a:ln>
            <a:noFill/>
          </a:ln>
          <a:effectLst>
            <a:softEdge rad="112500"/>
          </a:effectLst>
        </p:spPr>
      </p:pic>
      <p:sp>
        <p:nvSpPr>
          <p:cNvPr id="7" name="2 Título"/>
          <p:cNvSpPr txBox="1">
            <a:spLocks/>
          </p:cNvSpPr>
          <p:nvPr/>
        </p:nvSpPr>
        <p:spPr>
          <a:xfrm>
            <a:off x="0" y="274638"/>
            <a:ext cx="9144000" cy="1143000"/>
          </a:xfrm>
          <a:prstGeom prst="rect">
            <a:avLst/>
          </a:prstGeom>
        </p:spPr>
        <p:txBody>
          <a:bodyPr vert="horz" anchor="b">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Aplicación de Web 2.0 en Política</a:t>
            </a:r>
            <a:endParaRPr kumimoji="0" lang="es-MX" sz="4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686800" cy="1143000"/>
          </a:xfrm>
        </p:spPr>
        <p:txBody>
          <a:bodyPr>
            <a:normAutofit fontScale="90000"/>
          </a:bodyPr>
          <a:lstStyle/>
          <a:p>
            <a:r>
              <a:rPr lang="es-EC" dirty="0" smtClean="0"/>
              <a:t>La Política y el Web 2.0 … Para qué?</a:t>
            </a:r>
            <a:endParaRPr lang="es-ES" dirty="0"/>
          </a:p>
        </p:txBody>
      </p:sp>
      <p:sp>
        <p:nvSpPr>
          <p:cNvPr id="4" name="3 Rectángulo"/>
          <p:cNvSpPr/>
          <p:nvPr/>
        </p:nvSpPr>
        <p:spPr>
          <a:xfrm>
            <a:off x="0" y="1571612"/>
            <a:ext cx="5357818" cy="4739759"/>
          </a:xfrm>
          <a:prstGeom prst="rect">
            <a:avLst/>
          </a:prstGeom>
        </p:spPr>
        <p:txBody>
          <a:bodyPr wrap="square">
            <a:spAutoFit/>
          </a:bodyPr>
          <a:lstStyle/>
          <a:p>
            <a:pPr lvl="1" algn="just"/>
            <a:r>
              <a:rPr lang="es-ES" b="1" dirty="0" smtClean="0">
                <a:solidFill>
                  <a:srgbClr val="0070C0"/>
                </a:solidFill>
              </a:rPr>
              <a:t>-&gt;</a:t>
            </a:r>
            <a:r>
              <a:rPr lang="es-ES" dirty="0" smtClean="0"/>
              <a:t> </a:t>
            </a:r>
            <a:r>
              <a:rPr lang="es-ES" dirty="0" smtClean="0">
                <a:latin typeface="Arial" pitchFamily="34" charset="0"/>
                <a:cs typeface="Arial" pitchFamily="34" charset="0"/>
              </a:rPr>
              <a:t>Información del público con el que se trabaja: donantes, beneficiarios, políticos, periodistas, voluntarios, etc. </a:t>
            </a:r>
          </a:p>
          <a:p>
            <a:pPr lvl="1"/>
            <a:endParaRPr lang="es-ES" dirty="0" smtClean="0">
              <a:latin typeface="Arial" pitchFamily="34" charset="0"/>
              <a:cs typeface="Arial" pitchFamily="34" charset="0"/>
            </a:endParaRPr>
          </a:p>
          <a:p>
            <a:pPr lvl="1" algn="just"/>
            <a:r>
              <a:rPr lang="es-ES" b="1" dirty="0" smtClean="0">
                <a:solidFill>
                  <a:srgbClr val="0070C0"/>
                </a:solidFill>
                <a:latin typeface="Arial" pitchFamily="34" charset="0"/>
                <a:cs typeface="Arial" pitchFamily="34" charset="0"/>
              </a:rPr>
              <a:t>-&gt;</a:t>
            </a:r>
            <a:r>
              <a:rPr lang="es-ES" dirty="0" smtClean="0">
                <a:solidFill>
                  <a:srgbClr val="0070C0"/>
                </a:solidFill>
                <a:latin typeface="Arial" pitchFamily="34" charset="0"/>
                <a:cs typeface="Arial" pitchFamily="34" charset="0"/>
              </a:rPr>
              <a:t> </a:t>
            </a:r>
            <a:r>
              <a:rPr lang="es-ES" dirty="0" smtClean="0">
                <a:latin typeface="Arial" pitchFamily="34" charset="0"/>
                <a:cs typeface="Arial" pitchFamily="34" charset="0"/>
              </a:rPr>
              <a:t>Las redes sociales permiten respuestas de articulación rápida frente a la coyuntura, llegar mas rápido a los medios y personas interesadas </a:t>
            </a:r>
          </a:p>
          <a:p>
            <a:pPr lvl="1"/>
            <a:endParaRPr lang="es-ES" dirty="0" smtClean="0">
              <a:latin typeface="Arial" pitchFamily="34" charset="0"/>
              <a:cs typeface="Arial" pitchFamily="34" charset="0"/>
            </a:endParaRPr>
          </a:p>
          <a:p>
            <a:pPr lvl="1" algn="just"/>
            <a:r>
              <a:rPr lang="es-ES" b="1" dirty="0" smtClean="0">
                <a:solidFill>
                  <a:srgbClr val="0070C0"/>
                </a:solidFill>
                <a:latin typeface="Arial" pitchFamily="34" charset="0"/>
                <a:cs typeface="Arial" pitchFamily="34" charset="0"/>
              </a:rPr>
              <a:t>-&gt;</a:t>
            </a:r>
            <a:r>
              <a:rPr lang="es-ES" dirty="0" smtClean="0">
                <a:latin typeface="Arial" pitchFamily="34" charset="0"/>
                <a:cs typeface="Arial" pitchFamily="34" charset="0"/>
              </a:rPr>
              <a:t> Crear un espacio en redes vivo y activo, que genere interés y trafico .</a:t>
            </a:r>
          </a:p>
          <a:p>
            <a:pPr lvl="1"/>
            <a:endParaRPr lang="es-ES" dirty="0" smtClean="0">
              <a:latin typeface="Arial" pitchFamily="34" charset="0"/>
              <a:cs typeface="Arial" pitchFamily="34" charset="0"/>
            </a:endParaRPr>
          </a:p>
          <a:p>
            <a:pPr lvl="1"/>
            <a:r>
              <a:rPr lang="es-ES" b="1" dirty="0" smtClean="0">
                <a:solidFill>
                  <a:srgbClr val="0070C0"/>
                </a:solidFill>
                <a:latin typeface="Arial" pitchFamily="34" charset="0"/>
                <a:cs typeface="Arial" pitchFamily="34" charset="0"/>
              </a:rPr>
              <a:t>-&gt; </a:t>
            </a:r>
            <a:r>
              <a:rPr lang="es-ES" dirty="0" smtClean="0">
                <a:latin typeface="Arial" pitchFamily="34" charset="0"/>
                <a:cs typeface="Arial" pitchFamily="34" charset="0"/>
              </a:rPr>
              <a:t>Trabajar en red, informar e informarse, etc. </a:t>
            </a:r>
          </a:p>
          <a:p>
            <a:pPr lvl="1"/>
            <a:endParaRPr lang="es-ES" dirty="0" smtClean="0">
              <a:latin typeface="Arial" pitchFamily="34" charset="0"/>
              <a:cs typeface="Arial" pitchFamily="34" charset="0"/>
            </a:endParaRPr>
          </a:p>
          <a:p>
            <a:pPr lvl="1" algn="just"/>
            <a:endParaRPr lang="es-ES" sz="1600" dirty="0" smtClean="0"/>
          </a:p>
          <a:p>
            <a:pPr lvl="1"/>
            <a:endParaRPr lang="es-ES" sz="1600" dirty="0" smtClean="0"/>
          </a:p>
          <a:p>
            <a:endParaRPr lang="es-ES" sz="1600" dirty="0" smtClean="0"/>
          </a:p>
        </p:txBody>
      </p:sp>
      <p:pic>
        <p:nvPicPr>
          <p:cNvPr id="6" name="5 Imagen" descr="social-media-marketing.jpg"/>
          <p:cNvPicPr>
            <a:picLocks noChangeAspect="1"/>
          </p:cNvPicPr>
          <p:nvPr/>
        </p:nvPicPr>
        <p:blipFill>
          <a:blip r:embed="rId2"/>
          <a:stretch>
            <a:fillRect/>
          </a:stretch>
        </p:blipFill>
        <p:spPr>
          <a:xfrm>
            <a:off x="5357818" y="2143116"/>
            <a:ext cx="3643338" cy="37147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ox(in)">
                                      <p:cBhvr>
                                        <p:cTn id="17" dur="1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ox(in)">
                                      <p:cBhvr>
                                        <p:cTn id="22"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obama-450x234.jpg"/>
          <p:cNvPicPr>
            <a:picLocks noChangeAspect="1"/>
          </p:cNvPicPr>
          <p:nvPr/>
        </p:nvPicPr>
        <p:blipFill>
          <a:blip r:embed="rId2">
            <a:lum bright="70000" contrast="-70000"/>
          </a:blip>
          <a:stretch>
            <a:fillRect/>
          </a:stretch>
        </p:blipFill>
        <p:spPr>
          <a:xfrm>
            <a:off x="285720" y="2500306"/>
            <a:ext cx="8572560" cy="3000396"/>
          </a:xfrm>
          <a:prstGeom prst="rect">
            <a:avLst/>
          </a:prstGeom>
        </p:spPr>
      </p:pic>
      <p:sp>
        <p:nvSpPr>
          <p:cNvPr id="2" name="1 Título"/>
          <p:cNvSpPr>
            <a:spLocks noGrp="1"/>
          </p:cNvSpPr>
          <p:nvPr>
            <p:ph type="title"/>
          </p:nvPr>
        </p:nvSpPr>
        <p:spPr>
          <a:xfrm>
            <a:off x="457200" y="274638"/>
            <a:ext cx="8686800" cy="1143000"/>
          </a:xfrm>
        </p:spPr>
        <p:txBody>
          <a:bodyPr>
            <a:normAutofit fontScale="90000"/>
          </a:bodyPr>
          <a:lstStyle/>
          <a:p>
            <a:r>
              <a:rPr lang="es-EC" dirty="0" smtClean="0"/>
              <a:t>La Política y el Web 2.0 … Ejemplos:</a:t>
            </a:r>
            <a:endParaRPr lang="es-ES" dirty="0"/>
          </a:p>
        </p:txBody>
      </p:sp>
      <p:sp>
        <p:nvSpPr>
          <p:cNvPr id="3" name="2 Marcador de contenido"/>
          <p:cNvSpPr>
            <a:spLocks noGrp="1"/>
          </p:cNvSpPr>
          <p:nvPr>
            <p:ph idx="1"/>
          </p:nvPr>
        </p:nvSpPr>
        <p:spPr>
          <a:xfrm>
            <a:off x="428596" y="1428736"/>
            <a:ext cx="8001056" cy="5082809"/>
          </a:xfrm>
        </p:spPr>
        <p:txBody>
          <a:bodyPr>
            <a:normAutofit fontScale="77500" lnSpcReduction="20000"/>
          </a:bodyPr>
          <a:lstStyle/>
          <a:p>
            <a:pPr>
              <a:buNone/>
            </a:pPr>
            <a:endParaRPr lang="es-EC" sz="3300" dirty="0" smtClean="0"/>
          </a:p>
          <a:p>
            <a:pPr algn="just"/>
            <a:r>
              <a:rPr lang="es-ES" sz="2600" dirty="0" err="1" smtClean="0">
                <a:latin typeface="Arial" pitchFamily="34" charset="0"/>
                <a:cs typeface="Arial" pitchFamily="34" charset="0"/>
              </a:rPr>
              <a:t>Barack</a:t>
            </a:r>
            <a:r>
              <a:rPr lang="es-ES" sz="2600" dirty="0" smtClean="0">
                <a:latin typeface="Arial" pitchFamily="34" charset="0"/>
                <a:cs typeface="Arial" pitchFamily="34" charset="0"/>
              </a:rPr>
              <a:t> </a:t>
            </a:r>
            <a:r>
              <a:rPr lang="es-ES" sz="2600" dirty="0" err="1" smtClean="0">
                <a:latin typeface="Arial" pitchFamily="34" charset="0"/>
                <a:cs typeface="Arial" pitchFamily="34" charset="0"/>
              </a:rPr>
              <a:t>Obama</a:t>
            </a:r>
            <a:r>
              <a:rPr lang="es-ES" sz="2600" dirty="0" smtClean="0">
                <a:latin typeface="Arial" pitchFamily="34" charset="0"/>
                <a:cs typeface="Arial" pitchFamily="34" charset="0"/>
              </a:rPr>
              <a:t> inspiró su campaña presidencial en sitios de comunidades virtuales. Combinó el uso de las redes sociales de Internet y creó otras con el uso de teléfonos celulares y mensajes de texto</a:t>
            </a:r>
            <a:r>
              <a:rPr lang="es-ES" sz="2600" u="sng" dirty="0" smtClean="0">
                <a:latin typeface="Arial" pitchFamily="34" charset="0"/>
                <a:cs typeface="Arial" pitchFamily="34" charset="0"/>
              </a:rPr>
              <a:t>.</a:t>
            </a:r>
            <a:r>
              <a:rPr lang="es-ES" sz="2600" dirty="0" smtClean="0">
                <a:latin typeface="Arial" pitchFamily="34" charset="0"/>
                <a:cs typeface="Arial" pitchFamily="34" charset="0"/>
              </a:rPr>
              <a:t> El canal político </a:t>
            </a:r>
            <a:r>
              <a:rPr lang="es-ES" sz="2600" dirty="0" err="1" smtClean="0">
                <a:latin typeface="Arial" pitchFamily="34" charset="0"/>
                <a:cs typeface="Arial" pitchFamily="34" charset="0"/>
              </a:rPr>
              <a:t>Impact</a:t>
            </a:r>
            <a:r>
              <a:rPr lang="es-ES" sz="2600" dirty="0" smtClean="0">
                <a:latin typeface="Arial" pitchFamily="34" charset="0"/>
                <a:cs typeface="Arial" pitchFamily="34" charset="0"/>
              </a:rPr>
              <a:t> </a:t>
            </a:r>
            <a:r>
              <a:rPr lang="es-ES" sz="2600" dirty="0" err="1" smtClean="0">
                <a:latin typeface="Arial" pitchFamily="34" charset="0"/>
                <a:cs typeface="Arial" pitchFamily="34" charset="0"/>
              </a:rPr>
              <a:t>Channel</a:t>
            </a:r>
            <a:r>
              <a:rPr lang="es-ES" sz="2600" dirty="0" smtClean="0">
                <a:latin typeface="Arial" pitchFamily="34" charset="0"/>
                <a:cs typeface="Arial" pitchFamily="34" charset="0"/>
              </a:rPr>
              <a:t>, que permitió a los usuarios incluir blogs (video blogs), banners de los candidatos, herramientas para el registro de votantes y listas de empleo. También permitió que cada candidato tenga su perfil y herramientas para recaudación de fondos.</a:t>
            </a:r>
            <a:endParaRPr lang="es-EC" sz="2600" dirty="0" smtClean="0">
              <a:latin typeface="Arial" pitchFamily="34" charset="0"/>
              <a:cs typeface="Arial" pitchFamily="34" charset="0"/>
            </a:endParaRPr>
          </a:p>
          <a:p>
            <a:pPr>
              <a:buNone/>
            </a:pPr>
            <a:endParaRPr lang="es-EC" sz="2600" dirty="0" smtClean="0">
              <a:latin typeface="Arial" pitchFamily="34" charset="0"/>
              <a:cs typeface="Arial" pitchFamily="34" charset="0"/>
            </a:endParaRPr>
          </a:p>
          <a:p>
            <a:pPr lvl="1" algn="just"/>
            <a:r>
              <a:rPr lang="es-ES" sz="2600" dirty="0" smtClean="0">
                <a:latin typeface="Arial" pitchFamily="34" charset="0"/>
                <a:cs typeface="Arial" pitchFamily="34" charset="0"/>
              </a:rPr>
              <a:t>Durante toda su campaña, </a:t>
            </a:r>
            <a:r>
              <a:rPr lang="es-ES" sz="2600" dirty="0" err="1" smtClean="0">
                <a:latin typeface="Arial" pitchFamily="34" charset="0"/>
                <a:cs typeface="Arial" pitchFamily="34" charset="0"/>
              </a:rPr>
              <a:t>Obama</a:t>
            </a:r>
            <a:r>
              <a:rPr lang="es-ES" sz="2600" dirty="0" smtClean="0">
                <a:latin typeface="Arial" pitchFamily="34" charset="0"/>
                <a:cs typeface="Arial" pitchFamily="34" charset="0"/>
              </a:rPr>
              <a:t> recaudó un total de 600 millones de dólares, a través de 3.000.000 de donantes, la mayoría de los cuales no pertenecía a las grandes fortunas del país. Pero el dato más importante es que un número muy destacado de esas donaciones, </a:t>
            </a:r>
            <a:r>
              <a:rPr lang="es-ES" sz="2600" dirty="0" err="1" smtClean="0">
                <a:latin typeface="Arial" pitchFamily="34" charset="0"/>
                <a:cs typeface="Arial" pitchFamily="34" charset="0"/>
              </a:rPr>
              <a:t>concretametne</a:t>
            </a:r>
            <a:r>
              <a:rPr lang="es-ES" sz="2600" dirty="0" smtClean="0">
                <a:latin typeface="Arial" pitchFamily="34" charset="0"/>
                <a:cs typeface="Arial" pitchFamily="34" charset="0"/>
              </a:rPr>
              <a:t> 375.000, se hicieron a </a:t>
            </a:r>
            <a:r>
              <a:rPr lang="es-ES" sz="2600" b="1" dirty="0" smtClean="0">
                <a:latin typeface="Arial" pitchFamily="34" charset="0"/>
                <a:cs typeface="Arial" pitchFamily="34" charset="0"/>
              </a:rPr>
              <a:t>través de la web de </a:t>
            </a:r>
            <a:r>
              <a:rPr lang="es-ES" sz="2600" b="1" dirty="0" err="1" smtClean="0">
                <a:latin typeface="Arial" pitchFamily="34" charset="0"/>
                <a:cs typeface="Arial" pitchFamily="34" charset="0"/>
              </a:rPr>
              <a:t>Obama</a:t>
            </a:r>
            <a:r>
              <a:rPr lang="es-ES" sz="2600" b="1" dirty="0" smtClean="0">
                <a:latin typeface="Arial" pitchFamily="34" charset="0"/>
                <a:cs typeface="Arial" pitchFamily="34" charset="0"/>
              </a:rPr>
              <a:t> </a:t>
            </a:r>
            <a:r>
              <a:rPr lang="es-ES" sz="2600" dirty="0" smtClean="0">
                <a:latin typeface="Arial" pitchFamily="34" charset="0"/>
                <a:cs typeface="Arial" pitchFamily="34" charset="0"/>
              </a:rPr>
              <a:t>y </a:t>
            </a:r>
            <a:r>
              <a:rPr lang="es-ES" sz="2600" b="1" dirty="0" smtClean="0">
                <a:latin typeface="Arial" pitchFamily="34" charset="0"/>
                <a:cs typeface="Arial" pitchFamily="34" charset="0"/>
              </a:rPr>
              <a:t>que, a través de páginas personales de usuarios creadas para recaudar fondos, se consiguieron 1,5 millones de dólares</a:t>
            </a:r>
            <a:r>
              <a:rPr lang="es-ES" sz="2600" dirty="0" smtClean="0">
                <a:latin typeface="Arial" pitchFamily="34" charset="0"/>
                <a:cs typeface="Arial" pitchFamily="34" charset="0"/>
              </a:rPr>
              <a:t>.</a:t>
            </a:r>
          </a:p>
          <a:p>
            <a:endParaRPr lang="es-E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obama-20.jpg"/>
          <p:cNvPicPr>
            <a:picLocks noGrp="1" noChangeAspect="1"/>
          </p:cNvPicPr>
          <p:nvPr>
            <p:ph idx="1"/>
          </p:nvPr>
        </p:nvPicPr>
        <p:blipFill>
          <a:blip r:embed="rId2">
            <a:lum bright="70000" contrast="-70000"/>
          </a:blip>
          <a:stretch>
            <a:fillRect/>
          </a:stretch>
        </p:blipFill>
        <p:spPr>
          <a:xfrm>
            <a:off x="1285852" y="2214554"/>
            <a:ext cx="6638144" cy="3584598"/>
          </a:xfrm>
        </p:spPr>
      </p:pic>
      <p:sp>
        <p:nvSpPr>
          <p:cNvPr id="2" name="1 Título"/>
          <p:cNvSpPr>
            <a:spLocks noGrp="1"/>
          </p:cNvSpPr>
          <p:nvPr>
            <p:ph type="title"/>
          </p:nvPr>
        </p:nvSpPr>
        <p:spPr>
          <a:xfrm>
            <a:off x="457200" y="274638"/>
            <a:ext cx="8686800" cy="1143000"/>
          </a:xfrm>
        </p:spPr>
        <p:txBody>
          <a:bodyPr>
            <a:normAutofit fontScale="90000"/>
          </a:bodyPr>
          <a:lstStyle/>
          <a:p>
            <a:r>
              <a:rPr lang="es-EC" dirty="0" smtClean="0"/>
              <a:t>La Política y el Web 2.0 … Ejemplos:</a:t>
            </a:r>
            <a:endParaRPr lang="es-ES" dirty="0"/>
          </a:p>
        </p:txBody>
      </p:sp>
      <p:sp>
        <p:nvSpPr>
          <p:cNvPr id="5" name="4 Rectángulo"/>
          <p:cNvSpPr/>
          <p:nvPr/>
        </p:nvSpPr>
        <p:spPr>
          <a:xfrm>
            <a:off x="857224" y="2173326"/>
            <a:ext cx="7572428" cy="4278094"/>
          </a:xfrm>
          <a:prstGeom prst="rect">
            <a:avLst/>
          </a:prstGeom>
        </p:spPr>
        <p:txBody>
          <a:bodyPr wrap="square">
            <a:spAutoFit/>
          </a:bodyPr>
          <a:lstStyle/>
          <a:p>
            <a:pPr lvl="1"/>
            <a:r>
              <a:rPr lang="es-ES" sz="2400" b="1" dirty="0" smtClean="0">
                <a:solidFill>
                  <a:srgbClr val="0070C0"/>
                </a:solidFill>
              </a:rPr>
              <a:t>-</a:t>
            </a:r>
            <a:r>
              <a:rPr lang="es-ES" sz="2000" b="1" dirty="0" smtClean="0">
                <a:solidFill>
                  <a:srgbClr val="0070C0"/>
                </a:solidFill>
              </a:rPr>
              <a:t>&gt;</a:t>
            </a:r>
            <a:r>
              <a:rPr lang="es-ES" sz="2000" dirty="0" smtClean="0"/>
              <a:t> </a:t>
            </a:r>
            <a:r>
              <a:rPr lang="es-ES" sz="2000" dirty="0" smtClean="0">
                <a:latin typeface="Arial" pitchFamily="34" charset="0"/>
                <a:cs typeface="Arial" pitchFamily="34" charset="0"/>
              </a:rPr>
              <a:t>Su grupo de </a:t>
            </a:r>
            <a:r>
              <a:rPr lang="es-ES" sz="2000" dirty="0" err="1" smtClean="0">
                <a:latin typeface="Arial" pitchFamily="34" charset="0"/>
                <a:cs typeface="Arial" pitchFamily="34" charset="0"/>
              </a:rPr>
              <a:t>Facebook</a:t>
            </a:r>
            <a:r>
              <a:rPr lang="es-ES" sz="2000" dirty="0" smtClean="0">
                <a:latin typeface="Arial" pitchFamily="34" charset="0"/>
                <a:cs typeface="Arial" pitchFamily="34" charset="0"/>
              </a:rPr>
              <a:t>, </a:t>
            </a:r>
            <a:r>
              <a:rPr lang="es-ES" sz="2000" dirty="0" smtClean="0">
                <a:latin typeface="Arial" pitchFamily="34" charset="0"/>
                <a:cs typeface="Arial" pitchFamily="34" charset="0"/>
                <a:hlinkClick r:id="rId3" tooltip="www.facebook.com/barackobama"/>
              </a:rPr>
              <a:t>www.facebook.com/barackobama</a:t>
            </a:r>
            <a:r>
              <a:rPr lang="es-ES" sz="2000" dirty="0" smtClean="0">
                <a:latin typeface="Arial" pitchFamily="34" charset="0"/>
                <a:cs typeface="Arial" pitchFamily="34" charset="0"/>
              </a:rPr>
              <a:t>, llegó a 2.011.014 de usuarios</a:t>
            </a:r>
          </a:p>
          <a:p>
            <a:pPr lvl="1"/>
            <a:endParaRPr lang="es-ES" sz="2000" dirty="0">
              <a:latin typeface="Arial" pitchFamily="34" charset="0"/>
              <a:cs typeface="Arial" pitchFamily="34" charset="0"/>
            </a:endParaRPr>
          </a:p>
          <a:p>
            <a:pPr lvl="1"/>
            <a:r>
              <a:rPr lang="es-ES" sz="2000" b="1" dirty="0" smtClean="0">
                <a:solidFill>
                  <a:srgbClr val="0070C0"/>
                </a:solidFill>
                <a:latin typeface="Arial" pitchFamily="34" charset="0"/>
                <a:cs typeface="Arial" pitchFamily="34" charset="0"/>
              </a:rPr>
              <a:t> -&gt; </a:t>
            </a:r>
            <a:r>
              <a:rPr lang="es-ES" sz="2000" dirty="0" smtClean="0">
                <a:latin typeface="Arial" pitchFamily="34" charset="0"/>
                <a:cs typeface="Arial" pitchFamily="34" charset="0"/>
              </a:rPr>
              <a:t>El de </a:t>
            </a:r>
            <a:r>
              <a:rPr lang="es-ES" sz="2000" dirty="0" err="1" smtClean="0">
                <a:latin typeface="Arial" pitchFamily="34" charset="0"/>
                <a:cs typeface="Arial" pitchFamily="34" charset="0"/>
              </a:rPr>
              <a:t>MySpace</a:t>
            </a:r>
            <a:r>
              <a:rPr lang="es-ES" sz="2000" dirty="0" smtClean="0">
                <a:latin typeface="Arial" pitchFamily="34" charset="0"/>
                <a:cs typeface="Arial" pitchFamily="34" charset="0"/>
              </a:rPr>
              <a:t>, a 668.429 </a:t>
            </a:r>
          </a:p>
          <a:p>
            <a:pPr lvl="1"/>
            <a:endParaRPr lang="es-ES" sz="2000" dirty="0" smtClean="0">
              <a:latin typeface="Arial" pitchFamily="34" charset="0"/>
              <a:cs typeface="Arial" pitchFamily="34" charset="0"/>
            </a:endParaRPr>
          </a:p>
          <a:p>
            <a:pPr lvl="1"/>
            <a:r>
              <a:rPr lang="es-ES" sz="2000" b="1" dirty="0" smtClean="0">
                <a:solidFill>
                  <a:srgbClr val="0070C0"/>
                </a:solidFill>
                <a:latin typeface="Arial" pitchFamily="34" charset="0"/>
                <a:cs typeface="Arial" pitchFamily="34" charset="0"/>
              </a:rPr>
              <a:t>-&gt; </a:t>
            </a:r>
            <a:r>
              <a:rPr lang="es-ES" sz="2000" dirty="0" smtClean="0">
                <a:latin typeface="Arial" pitchFamily="34" charset="0"/>
                <a:cs typeface="Arial" pitchFamily="34" charset="0"/>
              </a:rPr>
              <a:t>En </a:t>
            </a:r>
            <a:r>
              <a:rPr lang="es-ES" sz="2000" dirty="0" err="1" smtClean="0">
                <a:latin typeface="Arial" pitchFamily="34" charset="0"/>
                <a:cs typeface="Arial" pitchFamily="34" charset="0"/>
              </a:rPr>
              <a:t>YouTube</a:t>
            </a:r>
            <a:r>
              <a:rPr lang="es-ES" sz="2000" dirty="0" smtClean="0">
                <a:latin typeface="Arial" pitchFamily="34" charset="0"/>
                <a:cs typeface="Arial" pitchFamily="34" charset="0"/>
              </a:rPr>
              <a:t> tiene alrededor de 100.000 suscriptos. </a:t>
            </a:r>
          </a:p>
          <a:p>
            <a:pPr lvl="1"/>
            <a:endParaRPr lang="es-ES" sz="2000" dirty="0" smtClean="0">
              <a:latin typeface="Arial" pitchFamily="34" charset="0"/>
              <a:cs typeface="Arial" pitchFamily="34" charset="0"/>
            </a:endParaRPr>
          </a:p>
          <a:p>
            <a:pPr lvl="1" algn="just"/>
            <a:r>
              <a:rPr lang="es-ES" sz="2000" b="1" dirty="0" smtClean="0">
                <a:solidFill>
                  <a:srgbClr val="0070C0"/>
                </a:solidFill>
                <a:latin typeface="Arial" pitchFamily="34" charset="0"/>
                <a:cs typeface="Arial" pitchFamily="34" charset="0"/>
              </a:rPr>
              <a:t>-&gt;</a:t>
            </a:r>
            <a:r>
              <a:rPr lang="es-ES" sz="2000" dirty="0" smtClean="0">
                <a:latin typeface="Arial" pitchFamily="34" charset="0"/>
                <a:cs typeface="Arial" pitchFamily="34" charset="0"/>
              </a:rPr>
              <a:t> Además, utilizando </a:t>
            </a:r>
            <a:r>
              <a:rPr lang="es-ES" sz="2000" dirty="0" err="1" smtClean="0">
                <a:latin typeface="Arial" pitchFamily="34" charset="0"/>
                <a:cs typeface="Arial" pitchFamily="34" charset="0"/>
              </a:rPr>
              <a:t>Linkedin</a:t>
            </a:r>
            <a:r>
              <a:rPr lang="es-ES" sz="2000" dirty="0" smtClean="0">
                <a:latin typeface="Arial" pitchFamily="34" charset="0"/>
                <a:cs typeface="Arial" pitchFamily="34" charset="0"/>
              </a:rPr>
              <a:t> , </a:t>
            </a:r>
            <a:r>
              <a:rPr lang="es-ES" sz="2000" dirty="0" err="1" smtClean="0">
                <a:latin typeface="Arial" pitchFamily="34" charset="0"/>
                <a:cs typeface="Arial" pitchFamily="34" charset="0"/>
              </a:rPr>
              <a:t>Second</a:t>
            </a: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Life</a:t>
            </a:r>
            <a:r>
              <a:rPr lang="es-ES" sz="2000" dirty="0" smtClean="0">
                <a:latin typeface="Arial" pitchFamily="34" charset="0"/>
                <a:cs typeface="Arial" pitchFamily="34" charset="0"/>
              </a:rPr>
              <a:t> , publicidades en juegos electrónicos, </a:t>
            </a:r>
            <a:r>
              <a:rPr lang="es-ES" sz="2000" dirty="0" err="1" smtClean="0">
                <a:latin typeface="Arial" pitchFamily="34" charset="0"/>
                <a:cs typeface="Arial" pitchFamily="34" charset="0"/>
              </a:rPr>
              <a:t>sms</a:t>
            </a:r>
            <a:r>
              <a:rPr lang="es-ES" sz="2000" dirty="0" smtClean="0">
                <a:latin typeface="Arial" pitchFamily="34" charset="0"/>
                <a:cs typeface="Arial" pitchFamily="34" charset="0"/>
              </a:rPr>
              <a:t> y e-mail logró llevar su campaña a grupos anteriormente alejados y sumar a millones de seguidores. </a:t>
            </a:r>
          </a:p>
          <a:p>
            <a:pPr lvl="1"/>
            <a:endParaRPr lang="es-EC" sz="2400" dirty="0"/>
          </a:p>
          <a:p>
            <a:pPr lvl="1"/>
            <a:endParaRPr lang="es-E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ox(in)">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ox(in)">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ox(in)">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472518" cy="1143000"/>
          </a:xfrm>
        </p:spPr>
        <p:txBody>
          <a:bodyPr>
            <a:normAutofit fontScale="90000"/>
          </a:bodyPr>
          <a:lstStyle/>
          <a:p>
            <a:r>
              <a:rPr lang="es-EC" dirty="0" smtClean="0"/>
              <a:t>La Política y el Web 2.0 … Ejemplos:</a:t>
            </a:r>
            <a:endParaRPr lang="es-ES" dirty="0"/>
          </a:p>
        </p:txBody>
      </p:sp>
      <p:sp>
        <p:nvSpPr>
          <p:cNvPr id="3" name="2 Marcador de contenido"/>
          <p:cNvSpPr>
            <a:spLocks noGrp="1"/>
          </p:cNvSpPr>
          <p:nvPr>
            <p:ph idx="1"/>
          </p:nvPr>
        </p:nvSpPr>
        <p:spPr>
          <a:xfrm>
            <a:off x="671514" y="1875225"/>
            <a:ext cx="7615262" cy="4625609"/>
          </a:xfrm>
        </p:spPr>
        <p:txBody>
          <a:bodyPr>
            <a:normAutofit lnSpcReduction="10000"/>
          </a:bodyPr>
          <a:lstStyle/>
          <a:p>
            <a:pPr algn="just"/>
            <a:r>
              <a:rPr lang="es-MX" sz="2000" dirty="0" smtClean="0">
                <a:latin typeface="Arial" pitchFamily="34" charset="0"/>
                <a:cs typeface="Arial" pitchFamily="34" charset="0"/>
              </a:rPr>
              <a:t>Tras la victoria de </a:t>
            </a:r>
            <a:r>
              <a:rPr lang="es-MX" sz="2000" dirty="0" err="1" smtClean="0">
                <a:solidFill>
                  <a:schemeClr val="tx1">
                    <a:lumMod val="95000"/>
                    <a:lumOff val="5000"/>
                  </a:schemeClr>
                </a:solidFill>
                <a:latin typeface="Arial" pitchFamily="34" charset="0"/>
                <a:cs typeface="Arial" pitchFamily="34" charset="0"/>
              </a:rPr>
              <a:t>Barack</a:t>
            </a:r>
            <a:r>
              <a:rPr lang="es-MX" sz="2000" dirty="0" smtClean="0">
                <a:solidFill>
                  <a:schemeClr val="tx1">
                    <a:lumMod val="95000"/>
                    <a:lumOff val="5000"/>
                  </a:schemeClr>
                </a:solidFill>
                <a:latin typeface="Arial" pitchFamily="34" charset="0"/>
                <a:cs typeface="Arial" pitchFamily="34" charset="0"/>
              </a:rPr>
              <a:t> </a:t>
            </a:r>
            <a:r>
              <a:rPr lang="es-MX" sz="2000" dirty="0" err="1" smtClean="0">
                <a:solidFill>
                  <a:schemeClr val="tx1">
                    <a:lumMod val="95000"/>
                    <a:lumOff val="5000"/>
                  </a:schemeClr>
                </a:solidFill>
                <a:latin typeface="Arial" pitchFamily="34" charset="0"/>
                <a:cs typeface="Arial" pitchFamily="34" charset="0"/>
              </a:rPr>
              <a:t>Obama</a:t>
            </a:r>
            <a:r>
              <a:rPr lang="es-MX" sz="2000" dirty="0" smtClean="0">
                <a:solidFill>
                  <a:schemeClr val="tx1">
                    <a:lumMod val="95000"/>
                    <a:lumOff val="5000"/>
                  </a:schemeClr>
                </a:solidFill>
                <a:latin typeface="Arial" pitchFamily="34" charset="0"/>
                <a:cs typeface="Arial" pitchFamily="34" charset="0"/>
              </a:rPr>
              <a:t> </a:t>
            </a:r>
            <a:r>
              <a:rPr lang="es-MX" sz="2000" dirty="0" smtClean="0">
                <a:latin typeface="Arial" pitchFamily="34" charset="0"/>
                <a:cs typeface="Arial" pitchFamily="34" charset="0"/>
              </a:rPr>
              <a:t>estamos viviendo una auténtica revolución en las redes sociales, los políticos ecuatorianos han descubierto que </a:t>
            </a:r>
            <a:r>
              <a:rPr lang="es-MX" sz="2000" dirty="0" smtClean="0">
                <a:latin typeface="Arial" pitchFamily="34" charset="0"/>
                <a:cs typeface="Arial" pitchFamily="34" charset="0"/>
                <a:hlinkClick r:id="rId2"/>
              </a:rPr>
              <a:t>Twitter</a:t>
            </a:r>
            <a:r>
              <a:rPr lang="es-MX" sz="2000" dirty="0" smtClean="0">
                <a:latin typeface="Arial" pitchFamily="34" charset="0"/>
                <a:cs typeface="Arial" pitchFamily="34" charset="0"/>
              </a:rPr>
              <a:t> o</a:t>
            </a:r>
            <a:r>
              <a:rPr lang="es-MX" sz="2000" dirty="0" smtClean="0">
                <a:latin typeface="Arial" pitchFamily="34" charset="0"/>
                <a:cs typeface="Arial" pitchFamily="34" charset="0"/>
                <a:hlinkClick r:id="rId3"/>
              </a:rPr>
              <a:t> Facebook</a:t>
            </a:r>
            <a:r>
              <a:rPr lang="es-MX" sz="2000" dirty="0" smtClean="0">
                <a:latin typeface="Arial" pitchFamily="34" charset="0"/>
                <a:cs typeface="Arial" pitchFamily="34" charset="0"/>
              </a:rPr>
              <a:t>, además de ser un sitio donde sus hijos se pasaban las horas muertas, </a:t>
            </a:r>
            <a:r>
              <a:rPr lang="es-MX" sz="2000" b="1" dirty="0" smtClean="0">
                <a:latin typeface="Arial" pitchFamily="34" charset="0"/>
                <a:cs typeface="Arial" pitchFamily="34" charset="0"/>
              </a:rPr>
              <a:t>puede ser un elemento diferenciador de primer orden con respecto a su competencia</a:t>
            </a:r>
            <a:r>
              <a:rPr lang="es-MX" sz="2000" dirty="0" smtClean="0">
                <a:latin typeface="Arial" pitchFamily="34" charset="0"/>
                <a:cs typeface="Arial" pitchFamily="34" charset="0"/>
              </a:rPr>
              <a:t> además de servir para saber lo opinan los ciudadanos.</a:t>
            </a:r>
          </a:p>
          <a:p>
            <a:pPr>
              <a:buNone/>
            </a:pPr>
            <a:endParaRPr lang="es-EC" sz="2000" dirty="0" smtClean="0">
              <a:latin typeface="Arial" pitchFamily="34" charset="0"/>
              <a:cs typeface="Arial" pitchFamily="34" charset="0"/>
            </a:endParaRPr>
          </a:p>
          <a:p>
            <a:pPr algn="just"/>
            <a:r>
              <a:rPr lang="es-EC" sz="2000" dirty="0" smtClean="0">
                <a:latin typeface="Arial" pitchFamily="34" charset="0"/>
                <a:cs typeface="Arial" pitchFamily="34" charset="0"/>
              </a:rPr>
              <a:t>Tenemos el caso de </a:t>
            </a:r>
            <a:r>
              <a:rPr lang="es-MX" sz="2000" dirty="0" smtClean="0">
                <a:latin typeface="Arial" pitchFamily="34" charset="0"/>
                <a:cs typeface="Arial" pitchFamily="34" charset="0"/>
              </a:rPr>
              <a:t>asambleístas como </a:t>
            </a:r>
            <a:r>
              <a:rPr lang="es-MX" sz="2000" b="1" dirty="0" smtClean="0">
                <a:latin typeface="Arial" pitchFamily="34" charset="0"/>
                <a:cs typeface="Arial" pitchFamily="34" charset="0"/>
                <a:hlinkClick r:id="rId4"/>
              </a:rPr>
              <a:t>Dalo Bucaram y Gabriela Pazmiño</a:t>
            </a:r>
            <a:r>
              <a:rPr lang="es-MX" sz="2000" dirty="0" smtClean="0">
                <a:latin typeface="Arial" pitchFamily="34" charset="0"/>
                <a:cs typeface="Arial" pitchFamily="34" charset="0"/>
              </a:rPr>
              <a:t> (PRE) ya sacaron sus cuentas en Twitter. En su cuenta conjunta, ellos mantienen informados a sus seguidores sobre su aparición en los diferentes medios de comunicación.  Además, Bucaram también usa esta red para manifestar su tendencia en diferentes temas, como su rechazo al derrocamiento de Manuel Zelaya de Honduras.</a:t>
            </a:r>
          </a:p>
          <a:p>
            <a:pPr>
              <a:buNone/>
            </a:pPr>
            <a:endParaRPr lang="es-MX"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472518" cy="1143000"/>
          </a:xfrm>
        </p:spPr>
        <p:txBody>
          <a:bodyPr>
            <a:normAutofit fontScale="90000"/>
          </a:bodyPr>
          <a:lstStyle/>
          <a:p>
            <a:r>
              <a:rPr lang="es-EC" dirty="0" smtClean="0"/>
              <a:t>La Política y el Web 2.0 … Ejemplos:</a:t>
            </a:r>
            <a:endParaRPr lang="es-MX" dirty="0"/>
          </a:p>
        </p:txBody>
      </p:sp>
      <p:sp>
        <p:nvSpPr>
          <p:cNvPr id="3" name="2 Marcador de contenido"/>
          <p:cNvSpPr>
            <a:spLocks noGrp="1"/>
          </p:cNvSpPr>
          <p:nvPr>
            <p:ph idx="1"/>
          </p:nvPr>
        </p:nvSpPr>
        <p:spPr>
          <a:xfrm>
            <a:off x="742952" y="2060943"/>
            <a:ext cx="7543824" cy="4011263"/>
          </a:xfrm>
        </p:spPr>
        <p:txBody>
          <a:bodyPr>
            <a:normAutofit/>
          </a:bodyPr>
          <a:lstStyle/>
          <a:p>
            <a:pPr algn="just"/>
            <a:r>
              <a:rPr lang="es-MX" sz="2000" dirty="0" smtClean="0">
                <a:latin typeface="Arial" pitchFamily="34" charset="0"/>
                <a:cs typeface="Arial" pitchFamily="34" charset="0"/>
              </a:rPr>
              <a:t>Por su parte, en </a:t>
            </a:r>
            <a:r>
              <a:rPr lang="es-MX" sz="2000" b="1" dirty="0" err="1" smtClean="0">
                <a:latin typeface="Arial" pitchFamily="34" charset="0"/>
                <a:cs typeface="Arial" pitchFamily="34" charset="0"/>
                <a:hlinkClick r:id="rId2"/>
              </a:rPr>
              <a:t>cesarmontufar</a:t>
            </a:r>
            <a:r>
              <a:rPr lang="es-MX" sz="2000" b="1" dirty="0" smtClean="0">
                <a:latin typeface="Arial" pitchFamily="34" charset="0"/>
                <a:cs typeface="Arial" pitchFamily="34" charset="0"/>
              </a:rPr>
              <a:t> </a:t>
            </a:r>
            <a:r>
              <a:rPr lang="es-MX" sz="2000" dirty="0" smtClean="0">
                <a:latin typeface="Arial" pitchFamily="34" charset="0"/>
                <a:cs typeface="Arial" pitchFamily="34" charset="0"/>
              </a:rPr>
              <a:t>que es su cuenta en Twitter, el legislador independiente prefiere informar sobre su trabajo en la Asamblea. Incluso tiene su cuenta adicional en </a:t>
            </a:r>
            <a:r>
              <a:rPr lang="es-MX" sz="2000" b="1" dirty="0" smtClean="0">
                <a:latin typeface="Arial" pitchFamily="34" charset="0"/>
                <a:cs typeface="Arial" pitchFamily="34" charset="0"/>
                <a:hlinkClick r:id="rId3"/>
              </a:rPr>
              <a:t>mi página del Facebook</a:t>
            </a:r>
            <a:r>
              <a:rPr lang="es-MX" sz="2000" dirty="0" smtClean="0">
                <a:latin typeface="Arial" pitchFamily="34" charset="0"/>
                <a:cs typeface="Arial" pitchFamily="34" charset="0"/>
              </a:rPr>
              <a:t>. Montufar también aprovecha este </a:t>
            </a:r>
            <a:r>
              <a:rPr lang="es-MX" sz="2000" dirty="0" err="1" smtClean="0">
                <a:latin typeface="Arial" pitchFamily="34" charset="0"/>
                <a:cs typeface="Arial" pitchFamily="34" charset="0"/>
              </a:rPr>
              <a:t>microblogging</a:t>
            </a:r>
            <a:r>
              <a:rPr lang="es-MX" sz="2000" dirty="0" smtClean="0">
                <a:latin typeface="Arial" pitchFamily="34" charset="0"/>
                <a:cs typeface="Arial" pitchFamily="34" charset="0"/>
              </a:rPr>
              <a:t> para hacer sondeos.</a:t>
            </a:r>
          </a:p>
          <a:p>
            <a:endParaRPr lang="es-MX" sz="2000" dirty="0" smtClean="0">
              <a:latin typeface="Arial" pitchFamily="34" charset="0"/>
              <a:cs typeface="Arial" pitchFamily="34" charset="0"/>
            </a:endParaRPr>
          </a:p>
          <a:p>
            <a:pPr algn="just"/>
            <a:r>
              <a:rPr lang="es-MX" sz="2000" b="1" dirty="0" err="1" smtClean="0">
                <a:latin typeface="Arial" pitchFamily="34" charset="0"/>
                <a:cs typeface="Arial" pitchFamily="34" charset="0"/>
                <a:hlinkClick r:id="rId4"/>
              </a:rPr>
              <a:t>Asambleaecuador</a:t>
            </a:r>
            <a:r>
              <a:rPr lang="es-MX" sz="2000" dirty="0" smtClean="0">
                <a:latin typeface="Arial" pitchFamily="34" charset="0"/>
                <a:cs typeface="Arial" pitchFamily="34" charset="0"/>
              </a:rPr>
              <a:t>  fue creado el 13 de julio. Sin embargo, empezó a palpitar en el mundo Twitter unas horas antes de la posesión de los nuevos asambleístas. Además, la Asamblea sacó una cuenta en </a:t>
            </a:r>
            <a:r>
              <a:rPr lang="es-MX" sz="2000" dirty="0" err="1" smtClean="0">
                <a:latin typeface="Arial" pitchFamily="34" charset="0"/>
                <a:cs typeface="Arial" pitchFamily="34" charset="0"/>
              </a:rPr>
              <a:t>Flickr</a:t>
            </a:r>
            <a:r>
              <a:rPr lang="es-MX" sz="2000" dirty="0" smtClean="0">
                <a:latin typeface="Arial" pitchFamily="34" charset="0"/>
                <a:cs typeface="Arial" pitchFamily="34" charset="0"/>
              </a:rPr>
              <a:t> para compartir las </a:t>
            </a:r>
            <a:r>
              <a:rPr lang="es-MX" sz="2000" b="1" dirty="0" smtClean="0">
                <a:latin typeface="Arial" pitchFamily="34" charset="0"/>
                <a:cs typeface="Arial" pitchFamily="34" charset="0"/>
                <a:hlinkClick r:id="rId5"/>
              </a:rPr>
              <a:t>fotos de la posesión de los nuevos parlamentarios</a:t>
            </a:r>
            <a:endParaRPr lang="es-MX" sz="20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1357298"/>
            <a:ext cx="6715140" cy="4857784"/>
          </a:xfrm>
        </p:spPr>
        <p:txBody>
          <a:bodyPr>
            <a:normAutofit fontScale="55000" lnSpcReduction="20000"/>
          </a:bodyPr>
          <a:lstStyle/>
          <a:p>
            <a:pPr algn="just"/>
            <a:r>
              <a:rPr lang="es-MX" sz="3600" dirty="0" smtClean="0">
                <a:latin typeface="Arial" pitchFamily="34" charset="0"/>
                <a:cs typeface="Arial" pitchFamily="34" charset="0"/>
              </a:rPr>
              <a:t>Hoy las instituciones, por su trabajo, necesitan estar integradas con las nuevas tecnologías que buscan facilitar al usuario y posibilitan el intercambio de contactos de clientes interna y externamente, evitando los correos masivos que son poco leídos por los usuarios.</a:t>
            </a:r>
          </a:p>
          <a:p>
            <a:endParaRPr lang="es-MX" sz="3600" dirty="0" smtClean="0"/>
          </a:p>
          <a:p>
            <a:pPr algn="just"/>
            <a:r>
              <a:rPr lang="es-MX" sz="3600" dirty="0" smtClean="0">
                <a:latin typeface="Arial" pitchFamily="34" charset="0"/>
                <a:cs typeface="Arial" pitchFamily="34" charset="0"/>
              </a:rPr>
              <a:t>Es interesante hablar sobre la </a:t>
            </a:r>
            <a:r>
              <a:rPr lang="es-MX" sz="3600" dirty="0" err="1" smtClean="0">
                <a:latin typeface="Arial" pitchFamily="34" charset="0"/>
                <a:cs typeface="Arial" pitchFamily="34" charset="0"/>
              </a:rPr>
              <a:t>interoperatividad</a:t>
            </a:r>
            <a:r>
              <a:rPr lang="es-MX" sz="3600" dirty="0" smtClean="0">
                <a:latin typeface="Arial" pitchFamily="34" charset="0"/>
                <a:cs typeface="Arial" pitchFamily="34" charset="0"/>
              </a:rPr>
              <a:t> que ayuda a una determinada entidad dentro de un sistema interactivo, a crear productos, desarrollar aplicaciones y estándares.</a:t>
            </a:r>
          </a:p>
          <a:p>
            <a:pPr algn="just"/>
            <a:endParaRPr lang="es-MX" sz="3600" dirty="0" smtClean="0">
              <a:latin typeface="Arial" pitchFamily="34" charset="0"/>
              <a:cs typeface="Arial" pitchFamily="34" charset="0"/>
            </a:endParaRPr>
          </a:p>
          <a:p>
            <a:pPr algn="just"/>
            <a:r>
              <a:rPr lang="es-MX" sz="3600" dirty="0" smtClean="0">
                <a:latin typeface="Arial" pitchFamily="34" charset="0"/>
                <a:cs typeface="Arial" pitchFamily="34" charset="0"/>
              </a:rPr>
              <a:t>Incluso, las empresas utilizan las redes sociales para posicionar su marca, para lo cual configuran su perfil en Facebook, que es la primera opción. También suelen ubicar banners junto al perfil del usuario, auspician grupos o crean sus propias páginas.</a:t>
            </a:r>
          </a:p>
          <a:p>
            <a:endParaRPr lang="es-MX" dirty="0"/>
          </a:p>
        </p:txBody>
      </p:sp>
      <p:sp>
        <p:nvSpPr>
          <p:cNvPr id="4" name="3 Título"/>
          <p:cNvSpPr txBox="1">
            <a:spLocks noGrp="1"/>
          </p:cNvSpPr>
          <p:nvPr>
            <p:ph type="title"/>
          </p:nvPr>
        </p:nvSpPr>
        <p:spPr>
          <a:xfrm>
            <a:off x="457200" y="274638"/>
            <a:ext cx="8229600" cy="784830"/>
          </a:xfrm>
          <a:prstGeom prst="rect">
            <a:avLst/>
          </a:prstGeom>
          <a:noFill/>
        </p:spPr>
        <p:txBody>
          <a:bodyPr wrap="square" rtlCol="0">
            <a:spAutoFit/>
          </a:bodyPr>
          <a:lstStyle/>
          <a:p>
            <a:r>
              <a:rPr lang="es-EC" sz="4500" b="1" dirty="0" smtClean="0">
                <a:solidFill>
                  <a:schemeClr val="accent1">
                    <a:lumMod val="60000"/>
                    <a:lumOff val="40000"/>
                  </a:schemeClr>
                </a:solidFill>
              </a:rPr>
              <a:t>Aplicaciones empresariales</a:t>
            </a:r>
            <a:endParaRPr lang="es-ES" sz="4500" b="1" dirty="0">
              <a:solidFill>
                <a:schemeClr val="accent1">
                  <a:lumMod val="60000"/>
                  <a:lumOff val="40000"/>
                </a:schemeClr>
              </a:solidFill>
            </a:endParaRPr>
          </a:p>
        </p:txBody>
      </p:sp>
      <p:pic>
        <p:nvPicPr>
          <p:cNvPr id="5" name="4 Imagen" descr="social-media-marketing.jpg"/>
          <p:cNvPicPr>
            <a:picLocks noChangeAspect="1"/>
          </p:cNvPicPr>
          <p:nvPr/>
        </p:nvPicPr>
        <p:blipFill>
          <a:blip r:embed="rId2"/>
          <a:stretch>
            <a:fillRect/>
          </a:stretch>
        </p:blipFill>
        <p:spPr>
          <a:xfrm>
            <a:off x="6857952" y="1285860"/>
            <a:ext cx="2286048" cy="2330872"/>
          </a:xfrm>
          <a:prstGeom prst="rect">
            <a:avLst/>
          </a:prstGeo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1285860"/>
            <a:ext cx="8229600" cy="4525963"/>
          </a:xfrm>
        </p:spPr>
        <p:txBody>
          <a:bodyPr>
            <a:normAutofit/>
          </a:bodyPr>
          <a:lstStyle/>
          <a:p>
            <a:pPr algn="just"/>
            <a:r>
              <a:rPr lang="es-ES" sz="2200" dirty="0" smtClean="0"/>
              <a:t>Publicidad por medio inserción de videos referentes a tipos de servicios/productos/promociones.</a:t>
            </a:r>
            <a:endParaRPr lang="es-MX" sz="2200" dirty="0"/>
          </a:p>
        </p:txBody>
      </p:sp>
      <p:sp>
        <p:nvSpPr>
          <p:cNvPr id="3" name="2 Título"/>
          <p:cNvSpPr>
            <a:spLocks noGrp="1"/>
          </p:cNvSpPr>
          <p:nvPr>
            <p:ph type="title"/>
          </p:nvPr>
        </p:nvSpPr>
        <p:spPr/>
        <p:txBody>
          <a:bodyPr/>
          <a:lstStyle/>
          <a:p>
            <a:pPr algn="ctr"/>
            <a:r>
              <a:rPr lang="es-ES" dirty="0" smtClean="0"/>
              <a:t>YOUTUBE</a:t>
            </a:r>
            <a:endParaRPr lang="es-MX" dirty="0"/>
          </a:p>
        </p:txBody>
      </p:sp>
      <p:pic>
        <p:nvPicPr>
          <p:cNvPr id="45058" name="Picture 2"/>
          <p:cNvPicPr>
            <a:picLocks noChangeAspect="1" noChangeArrowheads="1"/>
          </p:cNvPicPr>
          <p:nvPr/>
        </p:nvPicPr>
        <p:blipFill>
          <a:blip r:embed="rId2"/>
          <a:srcRect t="24286" r="4052" b="16992"/>
          <a:stretch>
            <a:fillRect/>
          </a:stretch>
        </p:blipFill>
        <p:spPr bwMode="auto">
          <a:xfrm>
            <a:off x="-38355" y="2285992"/>
            <a:ext cx="9182355" cy="421484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5058"/>
                                        </p:tgtEl>
                                        <p:attrNameLst>
                                          <p:attrName>style.visibility</p:attrName>
                                        </p:attrNameLst>
                                      </p:cBhvr>
                                      <p:to>
                                        <p:strVal val="visible"/>
                                      </p:to>
                                    </p:set>
                                    <p:animEffect transition="in" filter="box(in)">
                                      <p:cBhvr>
                                        <p:cTn id="12" dur="1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42984"/>
            <a:ext cx="8858280" cy="4525963"/>
          </a:xfrm>
        </p:spPr>
        <p:txBody>
          <a:bodyPr>
            <a:normAutofit/>
          </a:bodyPr>
          <a:lstStyle/>
          <a:p>
            <a:pPr algn="just"/>
            <a:r>
              <a:rPr lang="es-MX" sz="2000" dirty="0" smtClean="0">
                <a:solidFill>
                  <a:srgbClr val="002060"/>
                </a:solidFill>
              </a:rPr>
              <a:t>Es un servicio web que actúa a modo de escritorio virtual personalizado, que facilita al usuario el acceso rápido a diferentes aplicaciones.</a:t>
            </a:r>
            <a:endParaRPr lang="es-MX" sz="2000" dirty="0">
              <a:solidFill>
                <a:srgbClr val="002060"/>
              </a:solidFill>
            </a:endParaRPr>
          </a:p>
        </p:txBody>
      </p:sp>
      <p:sp>
        <p:nvSpPr>
          <p:cNvPr id="2" name="1 Título"/>
          <p:cNvSpPr>
            <a:spLocks noGrp="1"/>
          </p:cNvSpPr>
          <p:nvPr>
            <p:ph type="title"/>
          </p:nvPr>
        </p:nvSpPr>
        <p:spPr/>
        <p:txBody>
          <a:bodyPr/>
          <a:lstStyle/>
          <a:p>
            <a:pPr algn="ctr"/>
            <a:r>
              <a:rPr lang="es-ES" dirty="0" smtClean="0"/>
              <a:t>NETVIBES</a:t>
            </a:r>
            <a:endParaRPr lang="es-MX" dirty="0"/>
          </a:p>
        </p:txBody>
      </p:sp>
      <p:pic>
        <p:nvPicPr>
          <p:cNvPr id="17410" name="Picture 2"/>
          <p:cNvPicPr>
            <a:picLocks noChangeAspect="1" noChangeArrowheads="1"/>
          </p:cNvPicPr>
          <p:nvPr/>
        </p:nvPicPr>
        <p:blipFill>
          <a:blip r:embed="rId2"/>
          <a:srcRect t="14124"/>
          <a:stretch>
            <a:fillRect/>
          </a:stretch>
        </p:blipFill>
        <p:spPr bwMode="auto">
          <a:xfrm>
            <a:off x="857224" y="2210901"/>
            <a:ext cx="7215238" cy="46470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ox(in)">
                                      <p:cBhvr>
                                        <p:cTn id="12" dur="1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2 Marcador de contenido"/>
          <p:cNvSpPr>
            <a:spLocks noGrp="1"/>
          </p:cNvSpPr>
          <p:nvPr>
            <p:ph idx="1"/>
          </p:nvPr>
        </p:nvSpPr>
        <p:spPr>
          <a:xfrm>
            <a:off x="0" y="1357298"/>
            <a:ext cx="9144000" cy="1714512"/>
          </a:xfrm>
        </p:spPr>
        <p:txBody>
          <a:bodyPr>
            <a:normAutofit fontScale="85000" lnSpcReduction="20000"/>
          </a:bodyPr>
          <a:lstStyle/>
          <a:p>
            <a:r>
              <a:rPr lang="es-ES" dirty="0" smtClean="0"/>
              <a:t>Calendario Online</a:t>
            </a:r>
          </a:p>
          <a:p>
            <a:r>
              <a:rPr lang="es-MX" dirty="0" smtClean="0"/>
              <a:t>Proporciona un lugar donde anotar los eventos más importantes de tu vida. </a:t>
            </a:r>
          </a:p>
          <a:p>
            <a:r>
              <a:rPr lang="es-MX" dirty="0" smtClean="0"/>
              <a:t>Se puede añadir eventos y enviar invitaciones fácilmente, compartir tu agenda con tu familia y amigos.</a:t>
            </a:r>
          </a:p>
        </p:txBody>
      </p:sp>
      <p:sp>
        <p:nvSpPr>
          <p:cNvPr id="3074" name="1 Título"/>
          <p:cNvSpPr>
            <a:spLocks noGrp="1"/>
          </p:cNvSpPr>
          <p:nvPr>
            <p:ph type="title"/>
          </p:nvPr>
        </p:nvSpPr>
        <p:spPr>
          <a:xfrm>
            <a:off x="500034" y="214290"/>
            <a:ext cx="8229600" cy="1143000"/>
          </a:xfrm>
        </p:spPr>
        <p:txBody>
          <a:bodyPr>
            <a:normAutofit/>
          </a:bodyPr>
          <a:lstStyle/>
          <a:p>
            <a:pPr algn="ctr"/>
            <a:r>
              <a:rPr lang="es-ES" dirty="0" smtClean="0"/>
              <a:t>GOOGLE CALENDAR</a:t>
            </a:r>
            <a:endParaRPr lang="es-MX" dirty="0" smtClean="0"/>
          </a:p>
        </p:txBody>
      </p:sp>
      <p:pic>
        <p:nvPicPr>
          <p:cNvPr id="3076" name="Picture 2"/>
          <p:cNvPicPr>
            <a:picLocks noChangeAspect="1" noChangeArrowheads="1"/>
          </p:cNvPicPr>
          <p:nvPr/>
        </p:nvPicPr>
        <p:blipFill>
          <a:blip r:embed="rId3"/>
          <a:srcRect t="27695" b="8203"/>
          <a:stretch>
            <a:fillRect/>
          </a:stretch>
        </p:blipFill>
        <p:spPr bwMode="auto">
          <a:xfrm>
            <a:off x="500034" y="3148760"/>
            <a:ext cx="7715272" cy="3709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ox(in)">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box(in)">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box(in)">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box(in)">
                                      <p:cBhvr>
                                        <p:cTn id="22"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GOOGLE CALENDAR</a:t>
            </a:r>
            <a:endParaRPr lang="es-MX" dirty="0"/>
          </a:p>
        </p:txBody>
      </p:sp>
      <p:pic>
        <p:nvPicPr>
          <p:cNvPr id="18434" name="Picture 2" descr="http://www.google.com/intl/es/googlecalendar/images/ss-tour1.jpg"/>
          <p:cNvPicPr>
            <a:picLocks noChangeAspect="1" noChangeArrowheads="1"/>
          </p:cNvPicPr>
          <p:nvPr/>
        </p:nvPicPr>
        <p:blipFill>
          <a:blip r:embed="rId2"/>
          <a:srcRect/>
          <a:stretch>
            <a:fillRect/>
          </a:stretch>
        </p:blipFill>
        <p:spPr bwMode="auto">
          <a:xfrm>
            <a:off x="556531" y="2500306"/>
            <a:ext cx="8587469" cy="3429024"/>
          </a:xfrm>
          <a:prstGeom prst="rect">
            <a:avLst/>
          </a:prstGeom>
          <a:noFill/>
        </p:spPr>
      </p:pic>
      <p:sp>
        <p:nvSpPr>
          <p:cNvPr id="10" name="9 Llamada rectangular redondeada"/>
          <p:cNvSpPr/>
          <p:nvPr/>
        </p:nvSpPr>
        <p:spPr>
          <a:xfrm>
            <a:off x="6643702" y="1785926"/>
            <a:ext cx="2143140" cy="642942"/>
          </a:xfrm>
          <a:prstGeom prst="wedgeRoundRectCallout">
            <a:avLst>
              <a:gd name="adj1" fmla="val -7312"/>
              <a:gd name="adj2" fmla="val 794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t>Visualización por día, semana o mes</a:t>
            </a:r>
            <a:endParaRPr lang="es-MX" sz="1400" dirty="0"/>
          </a:p>
        </p:txBody>
      </p:sp>
      <p:sp>
        <p:nvSpPr>
          <p:cNvPr id="11" name="10 Llamada rectangular redondeada"/>
          <p:cNvSpPr/>
          <p:nvPr/>
        </p:nvSpPr>
        <p:spPr>
          <a:xfrm>
            <a:off x="1785918" y="2000240"/>
            <a:ext cx="2143140" cy="642942"/>
          </a:xfrm>
          <a:prstGeom prst="wedgeRoundRectCallout">
            <a:avLst>
              <a:gd name="adj1" fmla="val -45773"/>
              <a:gd name="adj2" fmla="val 954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t>Avanzar y retroceder</a:t>
            </a:r>
            <a:r>
              <a:rPr lang="es-MX" sz="1400" dirty="0" smtClean="0"/>
              <a:t/>
            </a:r>
            <a:br>
              <a:rPr lang="es-MX" sz="1400" dirty="0" smtClean="0"/>
            </a:br>
            <a:r>
              <a:rPr lang="es-MX" sz="1400" b="1" dirty="0" smtClean="0"/>
              <a:t>en el tiempo</a:t>
            </a:r>
            <a:endParaRPr lang="es-MX" sz="1400" b="1" dirty="0"/>
          </a:p>
        </p:txBody>
      </p:sp>
      <p:sp>
        <p:nvSpPr>
          <p:cNvPr id="12" name="11 Llamada rectangular redondeada"/>
          <p:cNvSpPr/>
          <p:nvPr/>
        </p:nvSpPr>
        <p:spPr>
          <a:xfrm>
            <a:off x="0" y="4714884"/>
            <a:ext cx="2428860" cy="642942"/>
          </a:xfrm>
          <a:prstGeom prst="wedgeRoundRectCallout">
            <a:avLst>
              <a:gd name="adj1" fmla="val -10954"/>
              <a:gd name="adj2" fmla="val -908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smtClean="0"/>
          </a:p>
          <a:p>
            <a:pPr algn="ctr"/>
            <a:r>
              <a:rPr lang="es-MX" sz="1400" b="1" dirty="0" smtClean="0"/>
              <a:t>Elección de los días que </a:t>
            </a:r>
            <a:r>
              <a:rPr lang="es-MX" sz="1400" b="1" dirty="0"/>
              <a:t> </a:t>
            </a:r>
            <a:r>
              <a:rPr lang="es-MX" sz="1400" b="1" dirty="0" smtClean="0"/>
              <a:t>se desea visualizar</a:t>
            </a:r>
            <a:r>
              <a:rPr lang="es-MX" sz="1400" dirty="0" smtClean="0"/>
              <a:t/>
            </a:r>
            <a:br>
              <a:rPr lang="es-MX" sz="1400" dirty="0" smtClean="0"/>
            </a:br>
            <a:endParaRPr lang="es-MX"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2 Marcador de contenido"/>
          <p:cNvSpPr>
            <a:spLocks noGrp="1"/>
          </p:cNvSpPr>
          <p:nvPr>
            <p:ph idx="1"/>
          </p:nvPr>
        </p:nvSpPr>
        <p:spPr/>
        <p:txBody>
          <a:bodyPr/>
          <a:lstStyle/>
          <a:p>
            <a:endParaRPr lang="es-MX" smtClean="0"/>
          </a:p>
        </p:txBody>
      </p:sp>
      <p:sp>
        <p:nvSpPr>
          <p:cNvPr id="4098" name="1 Título"/>
          <p:cNvSpPr>
            <a:spLocks noGrp="1"/>
          </p:cNvSpPr>
          <p:nvPr>
            <p:ph type="title"/>
          </p:nvPr>
        </p:nvSpPr>
        <p:spPr>
          <a:xfrm>
            <a:off x="428596" y="285728"/>
            <a:ext cx="8229600" cy="1143000"/>
          </a:xfrm>
        </p:spPr>
        <p:txBody>
          <a:bodyPr/>
          <a:lstStyle/>
          <a:p>
            <a:pPr algn="ctr"/>
            <a:r>
              <a:rPr lang="es-ES" dirty="0" smtClean="0"/>
              <a:t>GOOGLE CALENDAR</a:t>
            </a:r>
            <a:endParaRPr lang="es-MX" dirty="0" smtClean="0"/>
          </a:p>
        </p:txBody>
      </p:sp>
      <p:pic>
        <p:nvPicPr>
          <p:cNvPr id="4100" name="Picture 2"/>
          <p:cNvPicPr>
            <a:picLocks noChangeAspect="1" noChangeArrowheads="1"/>
          </p:cNvPicPr>
          <p:nvPr/>
        </p:nvPicPr>
        <p:blipFill>
          <a:blip r:embed="rId2"/>
          <a:srcRect t="16796" b="8203"/>
          <a:stretch>
            <a:fillRect/>
          </a:stretch>
        </p:blipFill>
        <p:spPr bwMode="auto">
          <a:xfrm>
            <a:off x="0" y="1571612"/>
            <a:ext cx="9144000" cy="5143535"/>
          </a:xfrm>
          <a:prstGeom prst="rect">
            <a:avLst/>
          </a:prstGeom>
          <a:noFill/>
          <a:ln w="9525">
            <a:noFill/>
            <a:miter lim="800000"/>
            <a:headEnd/>
            <a:tailEnd/>
          </a:ln>
        </p:spPr>
      </p:pic>
      <p:sp>
        <p:nvSpPr>
          <p:cNvPr id="5" name="4 Llamada rectangular redondeada"/>
          <p:cNvSpPr/>
          <p:nvPr/>
        </p:nvSpPr>
        <p:spPr>
          <a:xfrm>
            <a:off x="6572264" y="1857364"/>
            <a:ext cx="2143140" cy="642942"/>
          </a:xfrm>
          <a:prstGeom prst="wedgeRoundRectCallout">
            <a:avLst>
              <a:gd name="adj1" fmla="val -7312"/>
              <a:gd name="adj2" fmla="val 794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t>Envío de invitaciones</a:t>
            </a:r>
            <a:endParaRPr lang="es-MX" sz="1400" dirty="0"/>
          </a:p>
        </p:txBody>
      </p:sp>
      <p:sp>
        <p:nvSpPr>
          <p:cNvPr id="6" name="5 Llamada rectangular redondeada"/>
          <p:cNvSpPr/>
          <p:nvPr/>
        </p:nvSpPr>
        <p:spPr>
          <a:xfrm>
            <a:off x="4143372" y="5786454"/>
            <a:ext cx="2143140" cy="642942"/>
          </a:xfrm>
          <a:prstGeom prst="wedgeRoundRectCallout">
            <a:avLst>
              <a:gd name="adj1" fmla="val 51580"/>
              <a:gd name="adj2" fmla="val -1469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Recordatorio  de Eventos</a:t>
            </a:r>
            <a:endParaRPr lang="es-MX" sz="1400" dirty="0"/>
          </a:p>
        </p:txBody>
      </p:sp>
      <p:sp>
        <p:nvSpPr>
          <p:cNvPr id="7" name="6 Llamada rectangular redondeada"/>
          <p:cNvSpPr/>
          <p:nvPr/>
        </p:nvSpPr>
        <p:spPr>
          <a:xfrm>
            <a:off x="1643042" y="1428736"/>
            <a:ext cx="2286016" cy="642942"/>
          </a:xfrm>
          <a:prstGeom prst="wedgeRoundRectCallout">
            <a:avLst>
              <a:gd name="adj1" fmla="val -9565"/>
              <a:gd name="adj2" fmla="val 1094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t>Inclusión de eventos</a:t>
            </a:r>
            <a:endParaRPr lang="es-MX"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in)">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dirty="0" smtClean="0"/>
              <a:t> LINKEDIN</a:t>
            </a:r>
            <a:endParaRPr lang="es-MX" dirty="0"/>
          </a:p>
        </p:txBody>
      </p:sp>
      <p:sp>
        <p:nvSpPr>
          <p:cNvPr id="3" name="2 Marcador de contenido"/>
          <p:cNvSpPr>
            <a:spLocks noGrp="1"/>
          </p:cNvSpPr>
          <p:nvPr>
            <p:ph idx="1"/>
          </p:nvPr>
        </p:nvSpPr>
        <p:spPr>
          <a:xfrm>
            <a:off x="428596" y="1357298"/>
            <a:ext cx="8501122" cy="4011263"/>
          </a:xfrm>
        </p:spPr>
        <p:txBody>
          <a:bodyPr>
            <a:normAutofit/>
          </a:bodyPr>
          <a:lstStyle/>
          <a:p>
            <a:pPr algn="just"/>
            <a:r>
              <a:rPr lang="es-EC" sz="2000" dirty="0" smtClean="0"/>
              <a:t>Permite agregar sus listas de contactos de los correos electrónicos y compartirlas con los demás usuarios. De esta forma quien lo necesite puede llegar a una persona a través de los contactos de otros, lo que puede servir para hacer negocios, como encontrar a nuevos clientes y proveedores. </a:t>
            </a:r>
          </a:p>
          <a:p>
            <a:pPr algn="just"/>
            <a:endParaRPr lang="es-MX" sz="2000" dirty="0" smtClean="0">
              <a:latin typeface="Arial" pitchFamily="34" charset="0"/>
              <a:cs typeface="Arial" pitchFamily="34" charset="0"/>
            </a:endParaRPr>
          </a:p>
        </p:txBody>
      </p:sp>
      <p:pic>
        <p:nvPicPr>
          <p:cNvPr id="4" name="Picture 2"/>
          <p:cNvPicPr>
            <a:picLocks noChangeAspect="1" noChangeArrowheads="1"/>
          </p:cNvPicPr>
          <p:nvPr/>
        </p:nvPicPr>
        <p:blipFill>
          <a:blip r:embed="rId2"/>
          <a:srcRect t="24543" r="26667" b="5530"/>
          <a:stretch>
            <a:fillRect/>
          </a:stretch>
        </p:blipFill>
        <p:spPr bwMode="auto">
          <a:xfrm>
            <a:off x="1285852" y="2983734"/>
            <a:ext cx="6500858" cy="38742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14620"/>
            <a:ext cx="8786874" cy="1143000"/>
          </a:xfrm>
        </p:spPr>
        <p:txBody>
          <a:bodyPr>
            <a:noAutofit/>
          </a:bodyPr>
          <a:lstStyle/>
          <a:p>
            <a:r>
              <a:rPr lang="es-EC" sz="3800" dirty="0" smtClean="0"/>
              <a:t>Aplicaciones Web 2.0 a los negocios</a:t>
            </a:r>
            <a:endParaRPr lang="es-MX"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333</TotalTime>
  <Words>886</Words>
  <Application>Microsoft Office PowerPoint</Application>
  <PresentationFormat>Presentación en pantalla (4:3)</PresentationFormat>
  <Paragraphs>72</Paragraphs>
  <Slides>19</Slides>
  <Notes>1</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Concurrencia</vt:lpstr>
      <vt:lpstr>Aplicaciones de la Web 2.0</vt:lpstr>
      <vt:lpstr>Aplicaciones empresariales</vt:lpstr>
      <vt:lpstr>YOUTUBE</vt:lpstr>
      <vt:lpstr>NETVIBES</vt:lpstr>
      <vt:lpstr>GOOGLE CALENDAR</vt:lpstr>
      <vt:lpstr>GOOGLE CALENDAR</vt:lpstr>
      <vt:lpstr>GOOGLE CALENDAR</vt:lpstr>
      <vt:lpstr> LINKEDIN</vt:lpstr>
      <vt:lpstr>Aplicaciones Web 2.0 a los negocios</vt:lpstr>
      <vt:lpstr>GLIFFY</vt:lpstr>
      <vt:lpstr>GLIFFY</vt:lpstr>
      <vt:lpstr>GOOGLE SKETCH UP</vt:lpstr>
      <vt:lpstr>GOOGLE SKETCH UP</vt:lpstr>
      <vt:lpstr>Diapositiva 14</vt:lpstr>
      <vt:lpstr>La Política y el Web 2.0 … Para qué?</vt:lpstr>
      <vt:lpstr>La Política y el Web 2.0 … Ejemplos:</vt:lpstr>
      <vt:lpstr>La Política y el Web 2.0 … Ejemplos:</vt:lpstr>
      <vt:lpstr>La Política y el Web 2.0 … Ejemplos:</vt:lpstr>
      <vt:lpstr>La Política y el Web 2.0 … Ejemplos:</vt:lpstr>
    </vt:vector>
  </TitlesOfParts>
  <Company>Windows 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WinuE</dc:creator>
  <cp:lastModifiedBy>Dell</cp:lastModifiedBy>
  <cp:revision>40</cp:revision>
  <dcterms:created xsi:type="dcterms:W3CDTF">2009-08-05T17:31:46Z</dcterms:created>
  <dcterms:modified xsi:type="dcterms:W3CDTF">2009-08-06T16:05:27Z</dcterms:modified>
</cp:coreProperties>
</file>