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51"/>
  </p:notesMasterIdLst>
  <p:handoutMasterIdLst>
    <p:handoutMasterId r:id="rId52"/>
  </p:handoutMasterIdLst>
  <p:sldIdLst>
    <p:sldId id="256" r:id="rId2"/>
    <p:sldId id="342" r:id="rId3"/>
    <p:sldId id="260" r:id="rId4"/>
    <p:sldId id="259" r:id="rId5"/>
    <p:sldId id="261" r:id="rId6"/>
    <p:sldId id="345" r:id="rId7"/>
    <p:sldId id="262" r:id="rId8"/>
    <p:sldId id="348" r:id="rId9"/>
    <p:sldId id="333" r:id="rId10"/>
    <p:sldId id="266" r:id="rId11"/>
    <p:sldId id="267" r:id="rId12"/>
    <p:sldId id="349" r:id="rId13"/>
    <p:sldId id="268" r:id="rId14"/>
    <p:sldId id="350" r:id="rId15"/>
    <p:sldId id="269" r:id="rId16"/>
    <p:sldId id="351" r:id="rId17"/>
    <p:sldId id="352" r:id="rId18"/>
    <p:sldId id="270" r:id="rId19"/>
    <p:sldId id="382" r:id="rId20"/>
    <p:sldId id="393" r:id="rId21"/>
    <p:sldId id="383" r:id="rId22"/>
    <p:sldId id="353" r:id="rId23"/>
    <p:sldId id="354" r:id="rId24"/>
    <p:sldId id="355" r:id="rId25"/>
    <p:sldId id="356" r:id="rId26"/>
    <p:sldId id="357" r:id="rId27"/>
    <p:sldId id="360" r:id="rId28"/>
    <p:sldId id="361" r:id="rId29"/>
    <p:sldId id="362" r:id="rId30"/>
    <p:sldId id="363" r:id="rId31"/>
    <p:sldId id="364" r:id="rId32"/>
    <p:sldId id="365" r:id="rId33"/>
    <p:sldId id="367" r:id="rId34"/>
    <p:sldId id="368" r:id="rId35"/>
    <p:sldId id="369" r:id="rId36"/>
    <p:sldId id="371" r:id="rId37"/>
    <p:sldId id="390" r:id="rId38"/>
    <p:sldId id="391" r:id="rId39"/>
    <p:sldId id="392" r:id="rId40"/>
    <p:sldId id="385" r:id="rId41"/>
    <p:sldId id="386" r:id="rId42"/>
    <p:sldId id="387" r:id="rId43"/>
    <p:sldId id="378" r:id="rId44"/>
    <p:sldId id="388" r:id="rId45"/>
    <p:sldId id="389" r:id="rId46"/>
    <p:sldId id="339" r:id="rId47"/>
    <p:sldId id="323" r:id="rId48"/>
    <p:sldId id="340" r:id="rId49"/>
    <p:sldId id="330" r:id="rId50"/>
  </p:sldIdLst>
  <p:sldSz cx="9144000" cy="6858000" type="screen4x3"/>
  <p:notesSz cx="6858000" cy="9945688"/>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75176" autoAdjust="0"/>
  </p:normalViewPr>
  <p:slideViewPr>
    <p:cSldViewPr>
      <p:cViewPr varScale="1">
        <p:scale>
          <a:sx n="48" d="100"/>
          <a:sy n="48" d="100"/>
        </p:scale>
        <p:origin x="-216" y="-90"/>
      </p:cViewPr>
      <p:guideLst>
        <p:guide orient="horz" pos="2160"/>
        <p:guide pos="2880"/>
      </p:guideLst>
    </p:cSldViewPr>
  </p:slideViewPr>
  <p:outlineViewPr>
    <p:cViewPr>
      <p:scale>
        <a:sx n="33" d="100"/>
        <a:sy n="33" d="100"/>
      </p:scale>
      <p:origin x="138" y="14172"/>
    </p:cViewPr>
  </p:outlineViewPr>
  <p:notesTextViewPr>
    <p:cViewPr>
      <p:scale>
        <a:sx n="100" d="100"/>
        <a:sy n="100" d="100"/>
      </p:scale>
      <p:origin x="0" y="0"/>
    </p:cViewPr>
  </p:notesTextViewPr>
  <p:sorterViewPr>
    <p:cViewPr>
      <p:scale>
        <a:sx n="66" d="100"/>
        <a:sy n="66" d="100"/>
      </p:scale>
      <p:origin x="0" y="51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B39099-2FED-40C7-8705-CDF45BC47154}" type="datetimeFigureOut">
              <a:rPr lang="es-EC"/>
              <a:pPr>
                <a:defRPr/>
              </a:pPr>
              <a:t>11/12/2009</a:t>
            </a:fld>
            <a:endParaRPr lang="es-EC"/>
          </a:p>
        </p:txBody>
      </p:sp>
      <p:sp>
        <p:nvSpPr>
          <p:cNvPr id="4" name="3 Marcador de pie de página"/>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5" name="4 Marcador de número de diapositiva"/>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AC9FB9-E9CF-4005-B73A-4B6943E591F8}" type="slidenum">
              <a:rPr lang="es-EC"/>
              <a:pPr>
                <a:defRPr/>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C6732A-BD6C-4EB6-A1B2-086282917FC1}" type="datetimeFigureOut">
              <a:rPr lang="es-EC"/>
              <a:pPr>
                <a:defRPr/>
              </a:pPr>
              <a:t>11/12/2009</a:t>
            </a:fld>
            <a:endParaRPr lang="es-EC"/>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9519EA-2737-45AB-BDFB-1644732AA1E5}"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1385C-EF61-4298-9519-D40D06EB15A8}"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El aporte de la producción de café al PIB agropecuario ha ido disminuyendo durante los últimos años, debido a la reducción de la producción nacional y a la caída de los precios en el mercado internacional, los mismos que repercuten directamente en los precios internos. Para el año 2000, el aporte de este sector es del 2.97%, mientras que al PIB total su contribución es de aproximadamente el 0.32%.</a:t>
            </a:r>
            <a:endParaRPr lang="es-EC" smtClean="0"/>
          </a:p>
          <a:p>
            <a:pPr eaLnBrk="1" hangingPunct="1">
              <a:spcBef>
                <a:spcPct val="0"/>
              </a:spcBef>
            </a:pPr>
            <a:endParaRPr lang="es-EC" smtClean="0"/>
          </a:p>
        </p:txBody>
      </p:sp>
      <p:sp>
        <p:nvSpPr>
          <p:cNvPr id="70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57C2A3-7A39-4655-B53A-BD282ADB19CB}" type="slidenum">
              <a:rPr lang="es-EC" smtClean="0"/>
              <a:pPr fontAlgn="base">
                <a:spcBef>
                  <a:spcPct val="0"/>
                </a:spcBef>
                <a:spcAft>
                  <a:spcPct val="0"/>
                </a:spcAft>
                <a:defRPr/>
              </a:pPr>
              <a:t>10</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Se estima que en el Ecuador alrededor del 20% de las unidades de producción cafetalera no tienen legalizado la tenencia de la tierra, toda vez que no disponen de sus títulos de propiedad (Escrituras). </a:t>
            </a:r>
            <a:endParaRPr lang="es-EC" smtClean="0"/>
          </a:p>
          <a:p>
            <a:pPr eaLnBrk="1" hangingPunct="1">
              <a:spcBef>
                <a:spcPct val="0"/>
              </a:spcBef>
            </a:pPr>
            <a:r>
              <a:rPr lang="es-ES" smtClean="0"/>
              <a:t> </a:t>
            </a:r>
            <a:endParaRPr lang="es-EC" smtClean="0"/>
          </a:p>
          <a:p>
            <a:pPr eaLnBrk="1" hangingPunct="1">
              <a:spcBef>
                <a:spcPct val="0"/>
              </a:spcBef>
            </a:pPr>
            <a:r>
              <a:rPr lang="es-ES" smtClean="0"/>
              <a:t>En cuanto a la estructura del tamaño de las Unidades de Producción Cafetalera UPC, el minifundio predomina en la caficultora ecuatoriana; pues se estima que el 80% de las fincas cafetaleras tiene áreas menores de 5 hectáreas, el 13%, de 5 a 10 hectáreas y el 7% más de 10 hectáreas, como se puede observar en el gráfico siguiente:</a:t>
            </a:r>
            <a:endParaRPr lang="es-EC" smtClean="0"/>
          </a:p>
          <a:p>
            <a:pPr eaLnBrk="1" hangingPunct="1">
              <a:spcBef>
                <a:spcPct val="0"/>
              </a:spcBef>
            </a:pPr>
            <a:r>
              <a:rPr lang="es-ES" smtClean="0"/>
              <a:t> </a:t>
            </a:r>
            <a:endParaRPr lang="es-EC" smtClean="0"/>
          </a:p>
          <a:p>
            <a:pPr eaLnBrk="1" hangingPunct="1">
              <a:spcBef>
                <a:spcPct val="0"/>
              </a:spcBef>
            </a:pPr>
            <a:endParaRPr lang="es-EC" smtClean="0"/>
          </a:p>
          <a:p>
            <a:pPr eaLnBrk="1" hangingPunct="1">
              <a:spcBef>
                <a:spcPct val="0"/>
              </a:spcBef>
            </a:pPr>
            <a:endParaRPr lang="es-EC" smtClean="0"/>
          </a:p>
          <a:p>
            <a:pPr eaLnBrk="1" hangingPunct="1">
              <a:spcBef>
                <a:spcPct val="0"/>
              </a:spcBef>
            </a:pPr>
            <a:endParaRPr lang="es-EC" smtClean="0"/>
          </a:p>
          <a:p>
            <a:pPr eaLnBrk="1" hangingPunct="1">
              <a:spcBef>
                <a:spcPct val="0"/>
              </a:spcBef>
            </a:pPr>
            <a:endParaRPr lang="es-EC" smtClean="0"/>
          </a:p>
        </p:txBody>
      </p:sp>
      <p:sp>
        <p:nvSpPr>
          <p:cNvPr id="716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BECCA-D780-4420-8EEA-5EF3AF332FF3}" type="slidenum">
              <a:rPr lang="es-EC" smtClean="0"/>
              <a:pPr fontAlgn="base">
                <a:spcBef>
                  <a:spcPct val="0"/>
                </a:spcBef>
                <a:spcAft>
                  <a:spcPct val="0"/>
                </a:spcAft>
                <a:defRPr/>
              </a:pPr>
              <a:t>11</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Según el Censo Cafetalero de 1983, existían 246,667 hectáreas de café arábigo y 180.302 hectáreas de café robusta, o sea una superficie cafetalera total de 426.969 hectáreas. Los resultados de III Censo Nacional Agropecuario del 2002 señalan una superficie de 151,941 hectáreas de cafetales “solos” y de 168.970 hectáreas de cafetales “asociados”, dando un total nacional de 320.911 hectáreas</a:t>
            </a:r>
            <a:endParaRPr lang="es-EC"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AE8E5-D81D-402E-9E91-849B0719BDD1}" type="slidenum">
              <a:rPr lang="es-EC" smtClean="0"/>
              <a:pPr fontAlgn="base">
                <a:spcBef>
                  <a:spcPct val="0"/>
                </a:spcBef>
                <a:spcAft>
                  <a:spcPct val="0"/>
                </a:spcAft>
                <a:defRPr/>
              </a:pPr>
              <a:t>12</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El COFENAC, estimo en el 2008, una superficie cafetalera nacional de 219,611 hectáreas de las cuales; 148,357 hectáreas son de la especie arábiga (67.6%) y 71,255 hectáreas de la especie robusta (32.4%). En consecuencia, se evidencia una reducción del área cafetalera total.</a:t>
            </a:r>
            <a:endParaRPr lang="es-EC" smtClean="0"/>
          </a:p>
          <a:p>
            <a:pPr eaLnBrk="1" hangingPunct="1">
              <a:spcBef>
                <a:spcPct val="0"/>
              </a:spcBef>
            </a:pPr>
            <a:r>
              <a:rPr lang="es-ES" smtClean="0"/>
              <a:t> </a:t>
            </a:r>
            <a:endParaRPr lang="es-EC" smtClean="0"/>
          </a:p>
          <a:p>
            <a:pPr eaLnBrk="1" hangingPunct="1">
              <a:spcBef>
                <a:spcPct val="0"/>
              </a:spcBef>
            </a:pPr>
            <a:r>
              <a:rPr lang="es-ES" smtClean="0"/>
              <a:t>La distribución de la superficie de café por provincia, estimada por el COFENAC, expone que la mayor superficie cafetalera la tiene la provincia de Manabí (32.2%); seguida por Loja (13.5%); Orellana (8.9%) y Sucumbíos (8.8%).</a:t>
            </a:r>
            <a:endParaRPr lang="es-EC" smtClean="0"/>
          </a:p>
          <a:p>
            <a:pPr eaLnBrk="1" hangingPunct="1">
              <a:spcBef>
                <a:spcPct val="0"/>
              </a:spcBef>
            </a:pPr>
            <a:r>
              <a:rPr lang="es-ES" smtClean="0"/>
              <a:t> </a:t>
            </a:r>
            <a:endParaRPr lang="es-EC" smtClean="0"/>
          </a:p>
          <a:p>
            <a:pPr eaLnBrk="1" hangingPunct="1">
              <a:spcBef>
                <a:spcPct val="0"/>
              </a:spcBef>
            </a:pPr>
            <a:r>
              <a:rPr lang="es-ES" smtClean="0"/>
              <a:t>En lo que se refiere al nivel de consumo interno se estima 2,400Tm tanto en producto nacional como importado; del cual el 90% es soluble y la diferencia tostado y molido.</a:t>
            </a:r>
            <a:endParaRPr lang="es-EC" smtClean="0"/>
          </a:p>
          <a:p>
            <a:pPr eaLnBrk="1" hangingPunct="1">
              <a:spcBef>
                <a:spcPct val="0"/>
              </a:spcBef>
            </a:pPr>
            <a:endParaRPr lang="es-EC" smtClean="0"/>
          </a:p>
          <a:p>
            <a:pPr eaLnBrk="1" hangingPunct="1">
              <a:spcBef>
                <a:spcPct val="0"/>
              </a:spcBef>
            </a:pPr>
            <a:endParaRPr lang="es-EC" smtClean="0"/>
          </a:p>
        </p:txBody>
      </p:sp>
      <p:sp>
        <p:nvSpPr>
          <p:cNvPr id="737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9E473-6791-4E12-9DBC-295F8992AC00}" type="slidenum">
              <a:rPr lang="es-EC" smtClean="0"/>
              <a:pPr fontAlgn="base">
                <a:spcBef>
                  <a:spcPct val="0"/>
                </a:spcBef>
                <a:spcAft>
                  <a:spcPct val="0"/>
                </a:spcAft>
                <a:defRPr/>
              </a:pPr>
              <a:t>13</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s-ES" dirty="0" smtClean="0"/>
              <a:t>El ecuador posee dos variedades de café: Café Arábigo y Robusta. La cosecha del Café Arábigo se realiza en los meses de mayo a agosto, mientras que el Robusta se cosecha en los meses de mayo a noviembre por tanto durante esos meses se necesita abundante mano de obra para la recolección del producto  así como para el proceso de beneficio húmedo o seco.</a:t>
            </a:r>
            <a:endParaRPr lang="es-EC" dirty="0" smtClean="0"/>
          </a:p>
          <a:p>
            <a:pPr eaLnBrk="1" fontAlgn="auto" hangingPunct="1">
              <a:spcBef>
                <a:spcPts val="0"/>
              </a:spcBef>
              <a:spcAft>
                <a:spcPts val="0"/>
              </a:spcAft>
              <a:defRPr/>
            </a:pPr>
            <a:r>
              <a:rPr lang="es-ES" dirty="0" smtClean="0"/>
              <a:t>Los precios pagados al productor lo establecen en muchos de los casos los intermediarios considerando el peso del producto sin discutir la calidad lo que despreocupa a los caficultores en mejorar la calidad del grano.</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Según fuente del Consejo Cafetalero Nacional (COFENAC) el precio por quintal de café cereza refleja una variación en -0.024 con respecto del año 2001, puesto que en el año 2002 el precio oscila entre los 27 US$/</a:t>
            </a:r>
            <a:r>
              <a:rPr lang="es-ES" dirty="0" err="1" smtClean="0"/>
              <a:t>գգ</a:t>
            </a:r>
            <a:r>
              <a:rPr lang="es-ES" dirty="0" smtClean="0"/>
              <a:t>. Manteniéndose constante entre los meses de mayo a julio, por otra parte, el precio de café pilado reflejó una alza, puesto que de US$ 11.42 que se cotizó en el año 2001, se ubicó en US$ 12.17 al año siguiente, equivalente a una alza de 7%, mientras que en el segundo semestre del año 2001 se observo una baja en el precio del café pilado.</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Para el año 2003, el precio del café cereza bola pagado al productor en Guayaquil fue de US$ 3.81 por quintal de 100 libras incrementándose en un 8.98% con respecto del promedio anterior. El precio del café cereza seco en el mismo año afronto una alza en 1.98% con un promedio anual de US$ 28.19 por saco de 200 libras.</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En el año 2004 el precio del café cereza bola se mantuvo, sin embargo, el precio del café cereza seco a principios del primer semestre hubo una reducción en -0.25 ubicándose en promedio en 21.55 US$/saco.</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En el año 2005 hubo una caída del precio en el café pilado en -5.43% con respecto del año 2004, puesto que para finales del 2005 el precio del café pilado cierra en 90.70 US$/</a:t>
            </a:r>
            <a:r>
              <a:rPr lang="es-ES" dirty="0" err="1" smtClean="0"/>
              <a:t>գգ</a:t>
            </a:r>
            <a:r>
              <a:rPr lang="es-ES" dirty="0" smtClean="0"/>
              <a:t>. </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La diferencia en los precios entre café cereza, bola seco y pilado corresponde al grado distinto de avance del beneficio del café, ya que mientras más etapas del mismo son cubiertas por el caficultor, o en plantas de beneficio, mayor es el precio que se paga por quintal (</a:t>
            </a:r>
            <a:r>
              <a:rPr lang="es-ES" dirty="0" err="1" smtClean="0"/>
              <a:t>գգ</a:t>
            </a:r>
            <a:r>
              <a:rPr lang="es-ES" dirty="0" smtClean="0"/>
              <a:t>), a fin de cubrir los costos incurridos en el proceso.</a:t>
            </a:r>
            <a:endParaRPr lang="es-EC" dirty="0" smtClean="0"/>
          </a:p>
          <a:p>
            <a:pPr eaLnBrk="1" fontAlgn="auto" hangingPunct="1">
              <a:spcBef>
                <a:spcPts val="0"/>
              </a:spcBef>
              <a:spcAft>
                <a:spcPts val="0"/>
              </a:spcAft>
              <a:defRPr/>
            </a:pPr>
            <a:endParaRPr lang="es-EC" dirty="0"/>
          </a:p>
        </p:txBody>
      </p:sp>
      <p:sp>
        <p:nvSpPr>
          <p:cNvPr id="747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C754B-6E83-45A7-AC99-9284C9BF227F}" type="slidenum">
              <a:rPr lang="es-EC" smtClean="0"/>
              <a:pPr fontAlgn="base">
                <a:spcBef>
                  <a:spcPct val="0"/>
                </a:spcBef>
                <a:spcAft>
                  <a:spcPct val="0"/>
                </a:spcAft>
                <a:defRPr/>
              </a:pPr>
              <a:t>14</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57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D89CE-75BD-429B-9513-7D56BF078ECD}" type="slidenum">
              <a:rPr lang="es-EC" smtClean="0"/>
              <a:pPr fontAlgn="base">
                <a:spcBef>
                  <a:spcPct val="0"/>
                </a:spcBef>
                <a:spcAft>
                  <a:spcPct val="0"/>
                </a:spcAft>
                <a:defRPr/>
              </a:pPr>
              <a:t>15</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68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B4E04A-1022-448F-8576-36534DEBC954}" type="slidenum">
              <a:rPr lang="es-EC" smtClean="0"/>
              <a:pPr fontAlgn="base">
                <a:spcBef>
                  <a:spcPct val="0"/>
                </a:spcBef>
                <a:spcAft>
                  <a:spcPct val="0"/>
                </a:spcAft>
                <a:defRPr/>
              </a:pPr>
              <a:t>16</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ES" dirty="0" smtClean="0"/>
              <a:t>Dentro de la estructura de la industria los caficultores tienen en promedio un área entre dos a cuatro hectáreas. Los caficultores forman parte de asociaciones o cooperativas, algunas de las cuales prestan beneficios, estas cooperativas implementan planes de calidad para la mejora del café y han desarrollado unidades de comercialización puesto que exportan directamente el café. Los productores normalmente se unen a federaciones o cooperativas de segundo nivel para ganar mayor poder de negociación.</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Por otro lado la industria se ve afectada anualmente con un déficit de 700 mil quintales de café que tiene que traer para utilizar toda su capacidad instalada. Cabe mencionar además la importancia de la industria cafetalera para la economía del país pues genera valor agregado, contribuyendo en la generación de empleo no solo en esta actividad sino también en diversas actividades porque además de adquirir su materia prima que es el café también requiere de otros materiales que se necesita para la presentación del producto.</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smtClean="0"/>
              <a:t>En el ecuador las empresas exportadoras más importantes que forman parte del sector industrial cafetalero se las detalla a continuación: </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err="1" smtClean="0"/>
              <a:t>Serviexport</a:t>
            </a:r>
            <a:r>
              <a:rPr lang="es-ES" dirty="0" smtClean="0"/>
              <a:t>, su participación en volumen exportado es del 21%; </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err="1" smtClean="0"/>
              <a:t>Kolnetsa</a:t>
            </a:r>
            <a:r>
              <a:rPr lang="es-ES" dirty="0" smtClean="0"/>
              <a:t> S.A. representa el 14% en el mercado;</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err="1" smtClean="0"/>
              <a:t>Export</a:t>
            </a:r>
            <a:r>
              <a:rPr lang="es-ES" dirty="0" smtClean="0"/>
              <a:t> González con 52,172.51 sacos con un precio FOB US$ 5’682,888.43, constituye el 12%, y;</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r>
              <a:rPr lang="es-ES" dirty="0" err="1" smtClean="0"/>
              <a:t>Cafecom</a:t>
            </a:r>
            <a:r>
              <a:rPr lang="es-ES" dirty="0" smtClean="0"/>
              <a:t> S.A. con 35,391.25 sacos y un precio FOB de US$ 4’267,631.21, lo que implica el 8% de participación, respecto del total.</a:t>
            </a:r>
            <a:endParaRPr lang="es-EC" dirty="0" smtClean="0"/>
          </a:p>
          <a:p>
            <a:pPr eaLnBrk="1" fontAlgn="auto" hangingPunct="1">
              <a:spcBef>
                <a:spcPts val="0"/>
              </a:spcBef>
              <a:spcAft>
                <a:spcPts val="0"/>
              </a:spcAft>
              <a:defRPr/>
            </a:pPr>
            <a:r>
              <a:rPr lang="es-ES" dirty="0" smtClean="0"/>
              <a:t> </a:t>
            </a:r>
            <a:endParaRPr lang="es-EC" dirty="0" smtClean="0"/>
          </a:p>
          <a:p>
            <a:pPr eaLnBrk="1" fontAlgn="auto" hangingPunct="1">
              <a:spcBef>
                <a:spcPts val="0"/>
              </a:spcBef>
              <a:spcAft>
                <a:spcPts val="0"/>
              </a:spcAft>
              <a:defRPr/>
            </a:pPr>
            <a:endParaRPr lang="es-EC" dirty="0"/>
          </a:p>
        </p:txBody>
      </p:sp>
      <p:sp>
        <p:nvSpPr>
          <p:cNvPr id="778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BCBFE-4893-4328-959D-CC0F0BFD1861}" type="slidenum">
              <a:rPr lang="es-EC" smtClean="0"/>
              <a:pPr fontAlgn="base">
                <a:spcBef>
                  <a:spcPct val="0"/>
                </a:spcBef>
                <a:spcAft>
                  <a:spcPct val="0"/>
                </a:spcAft>
                <a:defRPr/>
              </a:pPr>
              <a:t>17</a:t>
            </a:fld>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88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01A7B7-AE78-477F-B002-AF1C81D0D664}" type="slidenum">
              <a:rPr lang="es-EC" smtClean="0"/>
              <a:pPr fontAlgn="base">
                <a:spcBef>
                  <a:spcPct val="0"/>
                </a:spcBef>
                <a:spcAft>
                  <a:spcPct val="0"/>
                </a:spcAft>
                <a:defRPr/>
              </a:pPr>
              <a:t>18</a:t>
            </a:fld>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Durante los últimos años, entre los más grandes productores de café se encierran: Brasil, Colombia, Indonesia, Vietnam este ultimo muestra un constante crecimiento en la producción de café colocándose en el segundo país exportador de café desplazando a países considerados tradicionales como: Colombia, México e Indonesia, manteniéndose Brasil líder en la producción de café.</a:t>
            </a:r>
            <a:endParaRPr lang="es-EC" smtClean="0"/>
          </a:p>
          <a:p>
            <a:pPr eaLnBrk="1" hangingPunct="1">
              <a:spcBef>
                <a:spcPct val="0"/>
              </a:spcBef>
            </a:pPr>
            <a:r>
              <a:rPr lang="es-ES" smtClean="0"/>
              <a:t> </a:t>
            </a:r>
            <a:endParaRPr lang="es-EC" smtClean="0"/>
          </a:p>
          <a:p>
            <a:pPr eaLnBrk="1" hangingPunct="1">
              <a:spcBef>
                <a:spcPct val="0"/>
              </a:spcBef>
            </a:pPr>
            <a:r>
              <a:rPr lang="es-ES" smtClean="0"/>
              <a:t>De un total mundial de 7´058,028Tm estos países cubren el 50.36% del mercado. Brasil es sin duda el líder con un 25.8% reflejados en el 2000 frente a su participación en la época de los 90 con el 24.16%. Para el año 2001 Brasil (variedad arábigo y robusta)  alcanzo el 30% del mercado mundial, seguido de Vietnam (variedad arábigo), Colombia (variedad robusta),  Indonesia (arábigo y robusta) y México con el 11%, 10%,  6% y 5% respectivamente, escalando posiciones Costa de Marfil, Guatemala, Uganda.</a:t>
            </a:r>
            <a:endParaRPr lang="es-EC" smtClean="0"/>
          </a:p>
          <a:p>
            <a:pPr eaLnBrk="1" hangingPunct="1">
              <a:spcBef>
                <a:spcPct val="0"/>
              </a:spcBef>
            </a:pPr>
            <a:endParaRPr lang="es-EC" smtClean="0"/>
          </a:p>
        </p:txBody>
      </p:sp>
      <p:sp>
        <p:nvSpPr>
          <p:cNvPr id="798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67732-C7AD-403F-86DF-DFF6AA71494D}" type="slidenum">
              <a:rPr lang="es-EC" smtClean="0"/>
              <a:pPr fontAlgn="base">
                <a:spcBef>
                  <a:spcPct val="0"/>
                </a:spcBef>
                <a:spcAft>
                  <a:spcPct val="0"/>
                </a:spcAft>
                <a:defRPr/>
              </a:pPr>
              <a:t>19</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24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6675E-FA17-4BC8-8E5D-22C831CDE0BB}"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09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E3A6E-EF01-46D5-9289-5B7D5C36E89F}" type="slidenum">
              <a:rPr lang="es-EC" smtClean="0"/>
              <a:pPr fontAlgn="base">
                <a:spcBef>
                  <a:spcPct val="0"/>
                </a:spcBef>
                <a:spcAft>
                  <a:spcPct val="0"/>
                </a:spcAft>
                <a:defRPr/>
              </a:pPr>
              <a:t>21</a:t>
            </a:fld>
            <a:endParaRPr lang="es-EC"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19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2A2834-DC2C-4CC1-8ACE-65DEDC0251A8}" type="slidenum">
              <a:rPr lang="es-EC" smtClean="0"/>
              <a:pPr fontAlgn="base">
                <a:spcBef>
                  <a:spcPct val="0"/>
                </a:spcBef>
                <a:spcAft>
                  <a:spcPct val="0"/>
                </a:spcAft>
                <a:defRPr/>
              </a:pPr>
              <a:t>22</a:t>
            </a:fld>
            <a:endParaRPr lang="es-EC"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29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DE9F4-F1D9-45EA-9553-4AA1FCF736E8}" type="slidenum">
              <a:rPr lang="es-EC" smtClean="0"/>
              <a:pPr fontAlgn="base">
                <a:spcBef>
                  <a:spcPct val="0"/>
                </a:spcBef>
                <a:spcAft>
                  <a:spcPct val="0"/>
                </a:spcAft>
                <a:defRPr/>
              </a:pPr>
              <a:t>23</a:t>
            </a:fld>
            <a:endParaRPr lang="es-EC"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39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37FFD-6C62-4872-B413-C19BD830EB9D}" type="slidenum">
              <a:rPr lang="es-EC" smtClean="0"/>
              <a:pPr fontAlgn="base">
                <a:spcBef>
                  <a:spcPct val="0"/>
                </a:spcBef>
                <a:spcAft>
                  <a:spcPct val="0"/>
                </a:spcAft>
                <a:defRPr/>
              </a:pPr>
              <a:t>24</a:t>
            </a:fld>
            <a:endParaRPr lang="es-EC"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1829F-DA0A-44D3-B574-BF5C43514FA3}" type="slidenum">
              <a:rPr lang="es-EC" smtClean="0"/>
              <a:pPr fontAlgn="base">
                <a:spcBef>
                  <a:spcPct val="0"/>
                </a:spcBef>
                <a:spcAft>
                  <a:spcPct val="0"/>
                </a:spcAft>
                <a:defRPr/>
              </a:pPr>
              <a:t>25</a:t>
            </a:fld>
            <a:endParaRPr lang="es-EC"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60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E9456-2951-4EC8-90DB-26E406F6AC17}" type="slidenum">
              <a:rPr lang="es-EC" smtClean="0"/>
              <a:pPr fontAlgn="base">
                <a:spcBef>
                  <a:spcPct val="0"/>
                </a:spcBef>
                <a:spcAft>
                  <a:spcPct val="0"/>
                </a:spcAft>
                <a:defRPr/>
              </a:pPr>
              <a:t>26</a:t>
            </a:fld>
            <a:endParaRPr lang="es-EC"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C3139-8952-405F-B00A-CF52D3D995B8}" type="slidenum">
              <a:rPr lang="es-EC" smtClean="0"/>
              <a:pPr fontAlgn="base">
                <a:spcBef>
                  <a:spcPct val="0"/>
                </a:spcBef>
                <a:spcAft>
                  <a:spcPct val="0"/>
                </a:spcAft>
                <a:defRPr/>
              </a:pPr>
              <a:t>27</a:t>
            </a:fld>
            <a:endParaRPr lang="es-EC"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80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7261E-5F81-4333-ADCD-0F824893F625}" type="slidenum">
              <a:rPr lang="es-EC" smtClean="0"/>
              <a:pPr fontAlgn="base">
                <a:spcBef>
                  <a:spcPct val="0"/>
                </a:spcBef>
                <a:spcAft>
                  <a:spcPct val="0"/>
                </a:spcAft>
                <a:defRPr/>
              </a:pPr>
              <a:t>28</a:t>
            </a:fld>
            <a:endParaRPr lang="es-EC"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90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D5B-CDBF-4D2E-9CB0-80C2202C4DDD}" type="slidenum">
              <a:rPr lang="es-EC" smtClean="0"/>
              <a:pPr fontAlgn="base">
                <a:spcBef>
                  <a:spcPct val="0"/>
                </a:spcBef>
                <a:spcAft>
                  <a:spcPct val="0"/>
                </a:spcAft>
                <a:defRPr/>
              </a:pPr>
              <a:t>29</a:t>
            </a:fld>
            <a:endParaRPr lang="es-EC"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01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242248-EC8D-408F-AC70-E7689B978871}" type="slidenum">
              <a:rPr lang="es-EC" smtClean="0"/>
              <a:pPr fontAlgn="base">
                <a:spcBef>
                  <a:spcPct val="0"/>
                </a:spcBef>
                <a:spcAft>
                  <a:spcPct val="0"/>
                </a:spcAft>
                <a:defRPr/>
              </a:pPr>
              <a:t>30</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diseño econométrico experimental para medir los costos marginales de la producción cafetalera que permita a las firmas tomar decisiones acerca de la inversión necesaria para producir una o varias unidades adicionales determinando la relación que existe entre las variables explicativas y explicadas del modelo, así como también  estimar la demanda de cada uno de los insumos que intervienen en la producción fijando con exactitud el poder de mercado de la </a:t>
            </a:r>
            <a:r>
              <a:rPr lang="es-EC" smtClean="0"/>
              <a:t>industria cafetalera.</a:t>
            </a:r>
          </a:p>
          <a:p>
            <a:pPr eaLnBrk="1" hangingPunct="1">
              <a:spcBef>
                <a:spcPct val="0"/>
              </a:spcBef>
            </a:pPr>
            <a:endParaRPr lang="es-EC"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AD045-74D5-425F-BCDE-117D1A077AED}" type="slidenum">
              <a:rPr lang="es-EC" smtClean="0"/>
              <a:pPr fontAlgn="base">
                <a:spcBef>
                  <a:spcPct val="0"/>
                </a:spcBef>
                <a:spcAft>
                  <a:spcPct val="0"/>
                </a:spcAft>
                <a:defRPr/>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11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C5275-4492-478D-9EBC-810E941EFD64}" type="slidenum">
              <a:rPr lang="es-EC" smtClean="0"/>
              <a:pPr fontAlgn="base">
                <a:spcBef>
                  <a:spcPct val="0"/>
                </a:spcBef>
                <a:spcAft>
                  <a:spcPct val="0"/>
                </a:spcAft>
                <a:defRPr/>
              </a:pPr>
              <a:t>31</a:t>
            </a:fld>
            <a:endParaRPr lang="es-EC"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21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4003A-AEF4-4328-A7D6-C97EB982C46B}" type="slidenum">
              <a:rPr lang="es-EC" smtClean="0"/>
              <a:pPr fontAlgn="base">
                <a:spcBef>
                  <a:spcPct val="0"/>
                </a:spcBef>
                <a:spcAft>
                  <a:spcPct val="0"/>
                </a:spcAft>
                <a:defRPr/>
              </a:pPr>
              <a:t>32</a:t>
            </a:fld>
            <a:endParaRPr lang="es-EC"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Es la suma de cada una de las ecuaciones de demanda multiplicada con su respectivo costo </a:t>
            </a:r>
          </a:p>
          <a:p>
            <a:pPr eaLnBrk="1" hangingPunct="1">
              <a:spcBef>
                <a:spcPct val="0"/>
              </a:spcBef>
            </a:pPr>
            <a:r>
              <a:rPr lang="es-ES" smtClean="0"/>
              <a:t>Es importante para el análisis de los costos observar la relación funcional q existe entre el comportamiento de los costos y de la producción por periodo de tiempo </a:t>
            </a:r>
          </a:p>
        </p:txBody>
      </p:sp>
      <p:sp>
        <p:nvSpPr>
          <p:cNvPr id="931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EF318-BDBC-40AE-A39E-33716EFD5254}" type="slidenum">
              <a:rPr lang="es-EC" smtClean="0"/>
              <a:pPr fontAlgn="base">
                <a:spcBef>
                  <a:spcPct val="0"/>
                </a:spcBef>
                <a:spcAft>
                  <a:spcPct val="0"/>
                </a:spcAft>
                <a:defRPr/>
              </a:pPr>
              <a:t>33</a:t>
            </a:fld>
            <a:endParaRPr lang="es-EC"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42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20171-29C2-4239-BCFA-5586407D8C45}" type="slidenum">
              <a:rPr lang="es-EC" smtClean="0"/>
              <a:pPr fontAlgn="base">
                <a:spcBef>
                  <a:spcPct val="0"/>
                </a:spcBef>
                <a:spcAft>
                  <a:spcPct val="0"/>
                </a:spcAft>
                <a:defRPr/>
              </a:pPr>
              <a:t>34</a:t>
            </a:fld>
            <a:endParaRPr lang="es-EC"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Con dicha información de los costos se puede medir el poder de mercado de la industria del café por medio del índice de Lerner</a:t>
            </a:r>
          </a:p>
        </p:txBody>
      </p:sp>
      <p:sp>
        <p:nvSpPr>
          <p:cNvPr id="952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D5652C-8CB8-449E-9438-AAF8468B8672}" type="slidenum">
              <a:rPr lang="es-EC" smtClean="0"/>
              <a:pPr fontAlgn="base">
                <a:spcBef>
                  <a:spcPct val="0"/>
                </a:spcBef>
                <a:spcAft>
                  <a:spcPct val="0"/>
                </a:spcAft>
                <a:defRPr/>
              </a:pPr>
              <a:t>35</a:t>
            </a:fld>
            <a:endParaRPr lang="es-EC"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En este tipo de procedimientos se estiman los parámetros del sistema tomando en cuenta la heterocedasticidad ( diferencia entre las varianzas ) </a:t>
            </a:r>
          </a:p>
          <a:p>
            <a:pPr eaLnBrk="1" hangingPunct="1">
              <a:spcBef>
                <a:spcPct val="0"/>
              </a:spcBef>
            </a:pPr>
            <a:r>
              <a:rPr lang="es-ES" smtClean="0"/>
              <a:t>Y la correlación entre los errores de las ecuaciones por tanto tenemos las ecuaciones del modelo de regresión multi-variante insumo-producto</a:t>
            </a:r>
          </a:p>
          <a:p>
            <a:pPr eaLnBrk="1" hangingPunct="1">
              <a:spcBef>
                <a:spcPct val="0"/>
              </a:spcBef>
            </a:pPr>
            <a:r>
              <a:rPr lang="es-ES" smtClean="0"/>
              <a:t>Donde In es la llamada matriz identidad de dimensiones nxn y GLL corresponde a la varianza de los términos de error </a:t>
            </a:r>
          </a:p>
        </p:txBody>
      </p:sp>
      <p:sp>
        <p:nvSpPr>
          <p:cNvPr id="962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02DC1-DBD3-4F23-9134-20744AE3C874}" type="slidenum">
              <a:rPr lang="es-EC" smtClean="0"/>
              <a:pPr fontAlgn="base">
                <a:spcBef>
                  <a:spcPct val="0"/>
                </a:spcBef>
                <a:spcAft>
                  <a:spcPct val="0"/>
                </a:spcAft>
                <a:defRPr/>
              </a:pPr>
              <a:t>36</a:t>
            </a:fld>
            <a:endParaRPr lang="es-EC"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s-ES" smtClean="0"/>
              <a:t>El término de error tiene una varianza constante para todas las observaciones;</a:t>
            </a:r>
          </a:p>
          <a:p>
            <a:pPr eaLnBrk="1" hangingPunct="1">
              <a:spcBef>
                <a:spcPct val="0"/>
              </a:spcBef>
              <a:buFontTx/>
              <a:buChar char="•"/>
            </a:pPr>
            <a:r>
              <a:rPr lang="es-ES" smtClean="0"/>
              <a:t>El termino de error posee un valor esperado cero para todas las observaciones;</a:t>
            </a:r>
          </a:p>
          <a:p>
            <a:pPr eaLnBrk="1" hangingPunct="1">
              <a:spcBef>
                <a:spcPct val="0"/>
              </a:spcBef>
              <a:buFontTx/>
              <a:buChar char="•"/>
            </a:pPr>
            <a:endParaRPr lang="es-EC" smtClean="0"/>
          </a:p>
          <a:p>
            <a:pPr eaLnBrk="1" hangingPunct="1">
              <a:spcBef>
                <a:spcPct val="0"/>
              </a:spcBef>
            </a:pPr>
            <a:r>
              <a:rPr lang="es-ES" smtClean="0"/>
              <a:t>*En este modelo existe la posibilidad de que exista correlación entre los errores en las observaciones n de todas las ecuaciones del sistema, pero se especifica que son homocedásticos e independientes a lo largo de las observaciones </a:t>
            </a:r>
            <a:r>
              <a:rPr lang="es-ES" i="1" smtClean="0"/>
              <a:t>n.</a:t>
            </a:r>
            <a:endParaRPr lang="es-EC" smtClean="0"/>
          </a:p>
          <a:p>
            <a:pPr eaLnBrk="1" hangingPunct="1">
              <a:spcBef>
                <a:spcPct val="0"/>
              </a:spcBef>
            </a:pPr>
            <a:endParaRPr lang="es-EC"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098595-DE14-46F2-88F9-F5E114AD5DC9}" type="slidenum">
              <a:rPr lang="es-EC" smtClean="0"/>
              <a:pPr fontAlgn="base">
                <a:spcBef>
                  <a:spcPct val="0"/>
                </a:spcBef>
                <a:spcAft>
                  <a:spcPct val="0"/>
                </a:spcAft>
                <a:defRPr/>
              </a:pPr>
              <a:t>37</a:t>
            </a:fld>
            <a:endParaRPr lang="es-EC"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83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77FDD-A660-485D-977C-147D2DC5F230}" type="slidenum">
              <a:rPr lang="es-EC" smtClean="0"/>
              <a:pPr fontAlgn="base">
                <a:spcBef>
                  <a:spcPct val="0"/>
                </a:spcBef>
                <a:spcAft>
                  <a:spcPct val="0"/>
                </a:spcAft>
                <a:defRPr/>
              </a:pPr>
              <a:t>38</a:t>
            </a:fld>
            <a:endParaRPr lang="es-EC"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s-ES" smtClean="0"/>
              <a:t>podría cometerse el error de considerar independientes varias ecuaciones de la regresión cuando en realidad están relacionados por medio de sus términos de error</a:t>
            </a:r>
          </a:p>
          <a:p>
            <a:pPr eaLnBrk="1" hangingPunct="1">
              <a:spcBef>
                <a:spcPct val="0"/>
              </a:spcBef>
            </a:pPr>
            <a:endParaRPr lang="es-ES" smtClean="0"/>
          </a:p>
          <a:p>
            <a:pPr eaLnBrk="1" hangingPunct="1">
              <a:spcBef>
                <a:spcPct val="0"/>
              </a:spcBef>
              <a:buFontTx/>
              <a:buChar char="•"/>
            </a:pPr>
            <a:r>
              <a:rPr lang="es-ES" smtClean="0"/>
              <a:t>. El método ITSUR por el contrario nos permite obtener estimadores más eficientes ya que cada ecuación posee diferentes regresores.</a:t>
            </a:r>
            <a:endParaRPr lang="es-EC" smtClean="0"/>
          </a:p>
          <a:p>
            <a:pPr eaLnBrk="1" hangingPunct="1">
              <a:spcBef>
                <a:spcPct val="0"/>
              </a:spcBef>
              <a:buFontTx/>
              <a:buChar char="•"/>
            </a:pPr>
            <a:endParaRPr lang="es-EC" smtClean="0"/>
          </a:p>
        </p:txBody>
      </p:sp>
      <p:sp>
        <p:nvSpPr>
          <p:cNvPr id="993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4CC8FE-68D2-4977-86C7-F99B862DC83D}" type="slidenum">
              <a:rPr lang="es-EC" smtClean="0"/>
              <a:pPr fontAlgn="base">
                <a:spcBef>
                  <a:spcPct val="0"/>
                </a:spcBef>
                <a:spcAft>
                  <a:spcPct val="0"/>
                </a:spcAft>
                <a:defRPr/>
              </a:pPr>
              <a:t>39</a:t>
            </a:fld>
            <a:endParaRPr lang="es-EC"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003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D43B0-DF63-48F0-8C0B-67203389B2F1}" type="slidenum">
              <a:rPr lang="es-EC" smtClean="0"/>
              <a:pPr fontAlgn="base">
                <a:spcBef>
                  <a:spcPct val="0"/>
                </a:spcBef>
                <a:spcAft>
                  <a:spcPct val="0"/>
                </a:spcAft>
                <a:defRPr/>
              </a:pPr>
              <a:t>40</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4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67650-5B08-4E49-AB20-57E32D528DCA}" type="slidenum">
              <a:rPr lang="es-EC" smtClean="0"/>
              <a:pPr fontAlgn="base">
                <a:spcBef>
                  <a:spcPct val="0"/>
                </a:spcBef>
                <a:spcAft>
                  <a:spcPct val="0"/>
                </a:spcAft>
                <a:defRPr/>
              </a:pPr>
              <a:t>4</a:t>
            </a:fld>
            <a:endParaRPr lang="es-EC"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a:bodyPr>
          <a:lstStyle/>
          <a:p>
            <a:pPr eaLnBrk="1" fontAlgn="auto" hangingPunct="1">
              <a:spcBef>
                <a:spcPts val="0"/>
              </a:spcBef>
              <a:spcAft>
                <a:spcPts val="0"/>
              </a:spcAft>
              <a:defRPr/>
            </a:pPr>
            <a:r>
              <a:rPr lang="es-EC" dirty="0" smtClean="0"/>
              <a:t>*Con 13 </a:t>
            </a:r>
            <a:r>
              <a:rPr lang="es-EC" dirty="0" err="1" smtClean="0"/>
              <a:t>Gl</a:t>
            </a:r>
            <a:r>
              <a:rPr lang="es-EC" dirty="0" smtClean="0"/>
              <a:t> al nivel de significancia del 5% t (alfas medios) la variable asociada </a:t>
            </a:r>
            <a:r>
              <a:rPr lang="es-EC" dirty="0" err="1" smtClean="0"/>
              <a:t>bsf</a:t>
            </a:r>
            <a:r>
              <a:rPr lang="es-EC" dirty="0" smtClean="0"/>
              <a:t> no es estadísticamente significativo ya q el valor calculado t no</a:t>
            </a:r>
          </a:p>
          <a:p>
            <a:pPr eaLnBrk="1" fontAlgn="auto" hangingPunct="1">
              <a:spcBef>
                <a:spcPts val="0"/>
              </a:spcBef>
              <a:spcAft>
                <a:spcPts val="0"/>
              </a:spcAft>
              <a:defRPr/>
            </a:pPr>
            <a:r>
              <a:rPr lang="es-EC" dirty="0" smtClean="0"/>
              <a:t>Supera en 2.16 su valor critico, por tanto no existe ninguna influencia lineal sobre la función de demanda semillas </a:t>
            </a:r>
          </a:p>
          <a:p>
            <a:pPr eaLnBrk="1" fontAlgn="auto" hangingPunct="1">
              <a:spcBef>
                <a:spcPts val="0"/>
              </a:spcBef>
              <a:spcAft>
                <a:spcPts val="0"/>
              </a:spcAft>
              <a:defRPr/>
            </a:pPr>
            <a:r>
              <a:rPr lang="es-EC" dirty="0" smtClean="0"/>
              <a:t>*Bs es significativo al 5 % </a:t>
            </a:r>
          </a:p>
          <a:p>
            <a:pPr eaLnBrk="1" fontAlgn="auto" hangingPunct="1">
              <a:spcBef>
                <a:spcPts val="0"/>
              </a:spcBef>
              <a:spcAft>
                <a:spcPts val="0"/>
              </a:spcAft>
              <a:defRPr/>
            </a:pPr>
            <a:r>
              <a:rPr lang="es-EC" dirty="0" smtClean="0"/>
              <a:t>*</a:t>
            </a:r>
            <a:r>
              <a:rPr lang="es-EC" dirty="0" err="1" smtClean="0"/>
              <a:t>Bffs</a:t>
            </a:r>
            <a:r>
              <a:rPr lang="es-EC" dirty="0" smtClean="0"/>
              <a:t> es significativo su signo negativo nos indica q el insumo fertilizante es complementario al insumo fitosanitario, ya q un aumento en PF desplaza hacia la izquierda la DF por tanto disminuye la DFS</a:t>
            </a:r>
          </a:p>
          <a:p>
            <a:pPr eaLnBrk="1" fontAlgn="auto" hangingPunct="1">
              <a:spcBef>
                <a:spcPts val="0"/>
              </a:spcBef>
              <a:spcAft>
                <a:spcPts val="0"/>
              </a:spcAft>
              <a:defRPr/>
            </a:pPr>
            <a:r>
              <a:rPr lang="es-EC" dirty="0" smtClean="0"/>
              <a:t>*BFL es estadísticamente significativo a un valor exacto de 0.0003 sus precios cruzados indican q son complementarios </a:t>
            </a:r>
          </a:p>
          <a:p>
            <a:pPr eaLnBrk="1" fontAlgn="auto" hangingPunct="1">
              <a:spcBef>
                <a:spcPts val="0"/>
              </a:spcBef>
              <a:spcAft>
                <a:spcPts val="0"/>
              </a:spcAft>
              <a:defRPr/>
            </a:pPr>
            <a:r>
              <a:rPr lang="es-EC" dirty="0" smtClean="0"/>
              <a:t>*</a:t>
            </a:r>
            <a:r>
              <a:rPr lang="es-EC" dirty="0" err="1" smtClean="0"/>
              <a:t>bfsfs,bfsl,bfs</a:t>
            </a:r>
            <a:r>
              <a:rPr lang="es-EC" dirty="0" smtClean="0"/>
              <a:t> tienen valor p-</a:t>
            </a:r>
            <a:r>
              <a:rPr lang="es-EC" dirty="0" err="1" smtClean="0"/>
              <a:t>value</a:t>
            </a:r>
            <a:r>
              <a:rPr lang="es-EC" dirty="0" smtClean="0"/>
              <a:t> mas pequeño &lt;0.0001 esto indica que los datos no apoyan la hipótesis nula por consiguiente t será grande y </a:t>
            </a:r>
          </a:p>
          <a:p>
            <a:pPr eaLnBrk="1" fontAlgn="auto" hangingPunct="1">
              <a:spcBef>
                <a:spcPts val="0"/>
              </a:spcBef>
              <a:spcAft>
                <a:spcPts val="0"/>
              </a:spcAft>
              <a:defRPr/>
            </a:pPr>
            <a:r>
              <a:rPr lang="es-EC" dirty="0" smtClean="0"/>
              <a:t>El valor p-</a:t>
            </a:r>
            <a:r>
              <a:rPr lang="es-EC" dirty="0" err="1" smtClean="0"/>
              <a:t>value</a:t>
            </a:r>
            <a:r>
              <a:rPr lang="es-EC" dirty="0" smtClean="0"/>
              <a:t> de obtener t será mas pequeño siendo mas confiable rechazar la hipótesis nula en consecuencia dichos parámetros se consideran significativos</a:t>
            </a:r>
          </a:p>
          <a:p>
            <a:pPr eaLnBrk="1" fontAlgn="auto" hangingPunct="1">
              <a:spcBef>
                <a:spcPts val="0"/>
              </a:spcBef>
              <a:spcAft>
                <a:spcPts val="0"/>
              </a:spcAft>
              <a:buFont typeface="Arial" pitchFamily="34" charset="0"/>
              <a:buChar char="•"/>
              <a:defRPr/>
            </a:pPr>
            <a:r>
              <a:rPr lang="es-EC" dirty="0" smtClean="0"/>
              <a:t>Son bienes sustitutos los vectores fitosanitarios y mano de obra </a:t>
            </a:r>
            <a:r>
              <a:rPr lang="es-EC" dirty="0" err="1" smtClean="0"/>
              <a:t>bfsl</a:t>
            </a:r>
            <a:r>
              <a:rPr lang="es-EC" dirty="0" smtClean="0"/>
              <a:t>, puesto q si aumenta PFS entonces disminuye DFS por ende aumenta la DL esto explica debido a si se consume menos cantidad de </a:t>
            </a:r>
            <a:r>
              <a:rPr lang="es-EC" dirty="0" err="1" smtClean="0"/>
              <a:t>gramoxone</a:t>
            </a:r>
            <a:r>
              <a:rPr lang="es-EC" dirty="0" smtClean="0"/>
              <a:t> un herbicida que mata la maleza al tocarlas se requerirá mas mano de obra puesto que el control de maleza se hace de forma manual con ayuda de machetes y palas, este proceso de limpieza se hace en verano y otra  antes de la cosecha esto es cuando los brotes tienen un tamaño de 10 a 12 cm de altura y el cafeto es mayor a un año</a:t>
            </a:r>
          </a:p>
          <a:p>
            <a:pPr eaLnBrk="1" fontAlgn="auto" hangingPunct="1">
              <a:spcBef>
                <a:spcPts val="0"/>
              </a:spcBef>
              <a:spcAft>
                <a:spcPts val="0"/>
              </a:spcAft>
              <a:buFont typeface="Arial" pitchFamily="34" charset="0"/>
              <a:buChar char="•"/>
              <a:defRPr/>
            </a:pPr>
            <a:r>
              <a:rPr lang="es-EC" dirty="0" smtClean="0"/>
              <a:t>En cuanto a la función de demanda de mano de obra manteniendo todo lo demás constante, la demanda aumenta en 0.041 unidades solo se necesita más mano de obra si se aumenta la superficie agrícola plantada cl.</a:t>
            </a:r>
          </a:p>
          <a:p>
            <a:pPr eaLnBrk="1" fontAlgn="auto" hangingPunct="1">
              <a:spcBef>
                <a:spcPts val="0"/>
              </a:spcBef>
              <a:spcAft>
                <a:spcPts val="0"/>
              </a:spcAft>
              <a:buFont typeface="Arial" pitchFamily="34" charset="0"/>
              <a:buNone/>
              <a:defRPr/>
            </a:pPr>
            <a:r>
              <a:rPr lang="es-EC" dirty="0" smtClean="0"/>
              <a:t>* La proporción marginal BL no es estadísticamente significativa puesto q t – </a:t>
            </a:r>
            <a:r>
              <a:rPr lang="es-EC" dirty="0" err="1" smtClean="0"/>
              <a:t>value</a:t>
            </a:r>
            <a:r>
              <a:rPr lang="es-EC" dirty="0" smtClean="0"/>
              <a:t> no supera los 2 puntos en valor absoluto al igual q el coeficiente q acompaña a la producción es no significativo con  t-</a:t>
            </a:r>
            <a:r>
              <a:rPr lang="es-EC" dirty="0" err="1" smtClean="0"/>
              <a:t>value</a:t>
            </a:r>
            <a:r>
              <a:rPr lang="es-EC" dirty="0" smtClean="0"/>
              <a:t> en valor absoluto de 0.82</a:t>
            </a:r>
          </a:p>
          <a:p>
            <a:pPr eaLnBrk="1" fontAlgn="auto" hangingPunct="1">
              <a:spcBef>
                <a:spcPts val="0"/>
              </a:spcBef>
              <a:spcAft>
                <a:spcPts val="0"/>
              </a:spcAft>
              <a:defRPr/>
            </a:pPr>
            <a:endParaRPr lang="es-EC" dirty="0" smtClean="0"/>
          </a:p>
          <a:p>
            <a:pPr eaLnBrk="1" fontAlgn="auto" hangingPunct="1">
              <a:spcBef>
                <a:spcPts val="0"/>
              </a:spcBef>
              <a:spcAft>
                <a:spcPts val="0"/>
              </a:spcAft>
              <a:defRPr/>
            </a:pPr>
            <a:endParaRPr lang="es-EC" dirty="0" smtClean="0"/>
          </a:p>
          <a:p>
            <a:pPr eaLnBrk="1" fontAlgn="auto" hangingPunct="1">
              <a:spcBef>
                <a:spcPts val="0"/>
              </a:spcBef>
              <a:spcAft>
                <a:spcPts val="0"/>
              </a:spcAft>
              <a:defRPr/>
            </a:pPr>
            <a:endParaRPr lang="es-EC" dirty="0"/>
          </a:p>
        </p:txBody>
      </p:sp>
      <p:sp>
        <p:nvSpPr>
          <p:cNvPr id="1013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FC875D-B316-45A4-A54F-01585F736F11}" type="slidenum">
              <a:rPr lang="es-EC" smtClean="0"/>
              <a:pPr fontAlgn="base">
                <a:spcBef>
                  <a:spcPct val="0"/>
                </a:spcBef>
                <a:spcAft>
                  <a:spcPct val="0"/>
                </a:spcAft>
                <a:defRPr/>
              </a:pPr>
              <a:t>41</a:t>
            </a:fld>
            <a:endParaRPr lang="es-EC"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024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146A6-C426-4CF1-A64A-E71A88665911}" type="slidenum">
              <a:rPr lang="es-EC" smtClean="0"/>
              <a:pPr fontAlgn="base">
                <a:spcBef>
                  <a:spcPct val="0"/>
                </a:spcBef>
                <a:spcAft>
                  <a:spcPct val="0"/>
                </a:spcAft>
                <a:defRPr/>
              </a:pPr>
              <a:t>42</a:t>
            </a:fld>
            <a:endParaRPr lang="es-EC"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034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8E4BC-B1C5-49BC-B964-1792738F1C37}" type="slidenum">
              <a:rPr lang="es-EC" smtClean="0"/>
              <a:pPr fontAlgn="base">
                <a:spcBef>
                  <a:spcPct val="0"/>
                </a:spcBef>
                <a:spcAft>
                  <a:spcPct val="0"/>
                </a:spcAft>
                <a:defRPr/>
              </a:pPr>
              <a:t>43</a:t>
            </a:fld>
            <a:endParaRPr lang="es-EC"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baseline="-25000" smtClean="0"/>
          </a:p>
          <a:p>
            <a:pPr eaLnBrk="1" hangingPunct="1">
              <a:spcBef>
                <a:spcPct val="0"/>
              </a:spcBef>
            </a:pPr>
            <a:r>
              <a:rPr lang="es-ES" smtClean="0"/>
              <a:t>Por lo tanto un 67% de las firmas de la muestra obtienen un beneficio mayor que si negociaran su producto al precio de mercado competitivo.   El costo total marginal por unidad de tonelada métrica producida por hectárea de las firmas de la muestra en promedio es de $635,97. Comparado al precio de mercado promedio, que es de $656,18 se puede observar que la diferencia no es tan acentuada pero evidencia que hay un sector de fincas que reciben un mayor beneficio. </a:t>
            </a:r>
            <a:endParaRPr lang="es-EC" smtClean="0"/>
          </a:p>
          <a:p>
            <a:pPr eaLnBrk="1" hangingPunct="1">
              <a:spcBef>
                <a:spcPct val="0"/>
              </a:spcBef>
            </a:pPr>
            <a:r>
              <a:rPr lang="es-ES" smtClean="0"/>
              <a:t> </a:t>
            </a:r>
            <a:endParaRPr lang="es-EC" smtClean="0"/>
          </a:p>
          <a:p>
            <a:pPr eaLnBrk="1" hangingPunct="1">
              <a:spcBef>
                <a:spcPct val="0"/>
              </a:spcBef>
            </a:pPr>
            <a:endParaRPr lang="es-EC" smtClean="0"/>
          </a:p>
        </p:txBody>
      </p:sp>
      <p:sp>
        <p:nvSpPr>
          <p:cNvPr id="1044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979EA-D07E-40B4-B621-169B71FF21D0}" type="slidenum">
              <a:rPr lang="es-EC" smtClean="0"/>
              <a:pPr fontAlgn="base">
                <a:spcBef>
                  <a:spcPct val="0"/>
                </a:spcBef>
                <a:spcAft>
                  <a:spcPct val="0"/>
                </a:spcAft>
                <a:defRPr/>
              </a:pPr>
              <a:t>44</a:t>
            </a:fld>
            <a:endParaRPr lang="es-EC"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054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A1A45-AB2D-4673-A4D0-42879D147A31}" type="slidenum">
              <a:rPr lang="es-EC" smtClean="0"/>
              <a:pPr fontAlgn="base">
                <a:spcBef>
                  <a:spcPct val="0"/>
                </a:spcBef>
                <a:spcAft>
                  <a:spcPct val="0"/>
                </a:spcAft>
                <a:defRPr/>
              </a:pPr>
              <a:t>45</a:t>
            </a:fld>
            <a:endParaRPr lang="es-EC"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065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5D5BE-5437-4C2C-8FED-2AFF204FE1C9}" type="slidenum">
              <a:rPr lang="es-EC" smtClean="0"/>
              <a:pPr fontAlgn="base">
                <a:spcBef>
                  <a:spcPct val="0"/>
                </a:spcBef>
                <a:spcAft>
                  <a:spcPct val="0"/>
                </a:spcAft>
                <a:defRPr/>
              </a:pPr>
              <a:t>46</a:t>
            </a:fld>
            <a:endParaRPr lang="es-EC"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Después de estimar los costos marginales y con estos datos en consecuencia, se pudo  calcular el índice de Lerner para cada una de las firmas de la muestra.  Con los resultados se observa  que las firmas  presentan un determinado grado de poder de mercado y que  con el 33% de firmas restantes se puede concluir que se comportan competitivamente.  </a:t>
            </a:r>
            <a:endParaRPr lang="es-EC" smtClean="0"/>
          </a:p>
          <a:p>
            <a:pPr eaLnBrk="1" hangingPunct="1">
              <a:spcBef>
                <a:spcPct val="0"/>
              </a:spcBef>
            </a:pPr>
            <a:r>
              <a:rPr lang="es-ES" smtClean="0"/>
              <a:t> </a:t>
            </a:r>
            <a:endParaRPr lang="es-EC" smtClean="0"/>
          </a:p>
          <a:p>
            <a:pPr eaLnBrk="1" hangingPunct="1">
              <a:spcBef>
                <a:spcPct val="0"/>
              </a:spcBef>
            </a:pPr>
            <a:r>
              <a:rPr lang="es-ES" smtClean="0"/>
              <a:t>Por lo tanto un 67% de las firmas de la muestra obtienen un beneficio mayor que si negociaran su producto al precio de mercado competitivo.   El costo total marginal por unidad de tonelada métrica producida por hectárea de las firmas de la muestra en promedio es de $635,97. Comparado al precio de mercado promedio, que es de $656,18 se puede observar que la diferencia no es tan acentuada pero evidencia que hay un sector de fincas que reciben un mayor beneficio. </a:t>
            </a:r>
            <a:endParaRPr lang="es-EC" smtClean="0"/>
          </a:p>
          <a:p>
            <a:pPr eaLnBrk="1" hangingPunct="1">
              <a:spcBef>
                <a:spcPct val="0"/>
              </a:spcBef>
            </a:pPr>
            <a:r>
              <a:rPr lang="es-ES" smtClean="0"/>
              <a:t> </a:t>
            </a:r>
            <a:endParaRPr lang="es-EC" smtClean="0"/>
          </a:p>
          <a:p>
            <a:pPr eaLnBrk="1" hangingPunct="1">
              <a:spcBef>
                <a:spcPct val="0"/>
              </a:spcBef>
            </a:pPr>
            <a:r>
              <a:rPr lang="es-ES" smtClean="0"/>
              <a:t> Además, al promediar los índices de Lerner de las firmas se obtuvo un valor de aproximadamente de 0,33. Por esta razón se concluye que sí hay evidencia que existe poder de mercado entre algunos productores que se tomaron en cuenta para obtener la muestra empleada en esta investigación.</a:t>
            </a:r>
            <a:endParaRPr lang="es-EC" smtClean="0"/>
          </a:p>
          <a:p>
            <a:pPr eaLnBrk="1" hangingPunct="1">
              <a:spcBef>
                <a:spcPct val="0"/>
              </a:spcBef>
            </a:pPr>
            <a:r>
              <a:rPr lang="es-ES" smtClean="0"/>
              <a:t> </a:t>
            </a:r>
            <a:endParaRPr lang="es-EC" smtClean="0"/>
          </a:p>
          <a:p>
            <a:pPr algn="just" eaLnBrk="1" hangingPunct="1">
              <a:spcBef>
                <a:spcPct val="0"/>
              </a:spcBef>
            </a:pPr>
            <a:endParaRPr lang="es-EC" smtClean="0"/>
          </a:p>
        </p:txBody>
      </p:sp>
      <p:sp>
        <p:nvSpPr>
          <p:cNvPr id="1075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B3B94-510E-4A57-BE29-9B93F3142671}" type="slidenum">
              <a:rPr lang="es-EC" smtClean="0"/>
              <a:pPr fontAlgn="base">
                <a:spcBef>
                  <a:spcPct val="0"/>
                </a:spcBef>
                <a:spcAft>
                  <a:spcPct val="0"/>
                </a:spcAft>
                <a:defRPr/>
              </a:pPr>
              <a:t>47</a:t>
            </a:fld>
            <a:endParaRPr lang="es-EC"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 </a:t>
            </a:r>
            <a:endParaRPr lang="es-EC" smtClean="0"/>
          </a:p>
          <a:p>
            <a:pPr eaLnBrk="1" hangingPunct="1">
              <a:spcBef>
                <a:spcPct val="0"/>
              </a:spcBef>
            </a:pPr>
            <a:r>
              <a:rPr lang="es-ES" smtClean="0"/>
              <a:t> Además, al promediar los índices de Lerner de las firmas se obtuvo un valor de aproximadamente de 0,33. Por esta razón se concluye que sí hay evidencia que existe poder de mercado entre algunos productores que se tomaron en cuenta para obtener la muestra empleada en esta investigación.</a:t>
            </a:r>
            <a:endParaRPr lang="es-EC" smtClean="0"/>
          </a:p>
          <a:p>
            <a:pPr eaLnBrk="1" hangingPunct="1">
              <a:spcBef>
                <a:spcPct val="0"/>
              </a:spcBef>
            </a:pPr>
            <a:r>
              <a:rPr lang="es-ES" smtClean="0"/>
              <a:t> </a:t>
            </a:r>
            <a:endParaRPr lang="es-EC" smtClean="0"/>
          </a:p>
          <a:p>
            <a:pPr eaLnBrk="1" hangingPunct="1">
              <a:spcBef>
                <a:spcPct val="0"/>
              </a:spcBef>
            </a:pPr>
            <a:r>
              <a:rPr lang="es-ES" smtClean="0"/>
              <a:t>A partir de los resultados de este estudio se puede determinar las elasticidades precio de demanda propia de cada insumo es decir que se podría medir la sensibilidad de las relaciones factoriales ante cambios en los precios de los insumos.</a:t>
            </a:r>
            <a:endParaRPr lang="es-EC" smtClean="0"/>
          </a:p>
          <a:p>
            <a:pPr algn="just" eaLnBrk="1" hangingPunct="1">
              <a:spcBef>
                <a:spcPct val="0"/>
              </a:spcBef>
            </a:pPr>
            <a:endParaRPr lang="es-EC" smtClean="0"/>
          </a:p>
        </p:txBody>
      </p:sp>
      <p:sp>
        <p:nvSpPr>
          <p:cNvPr id="1085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BE636-06CE-4F7C-86AC-1F1698355A07}" type="slidenum">
              <a:rPr lang="es-EC" smtClean="0"/>
              <a:pPr fontAlgn="base">
                <a:spcBef>
                  <a:spcPct val="0"/>
                </a:spcBef>
                <a:spcAft>
                  <a:spcPct val="0"/>
                </a:spcAft>
                <a:defRPr/>
              </a:pPr>
              <a:t>48</a:t>
            </a:fld>
            <a:endParaRPr lang="es-EC"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A partir de los resultados de este estudio se puede determinar las elasticidades precio de demanda propia de cada insumo es decir que se podría medir la sensibilidad de las relaciones factoriales ante cambios en los precios de los insumos.</a:t>
            </a:r>
            <a:endParaRPr lang="es-EC" smtClean="0"/>
          </a:p>
          <a:p>
            <a:pPr eaLnBrk="1" hangingPunct="1">
              <a:spcBef>
                <a:spcPct val="0"/>
              </a:spcBef>
            </a:pPr>
            <a:r>
              <a:rPr lang="es-ES" smtClean="0"/>
              <a:t> </a:t>
            </a:r>
            <a:endParaRPr lang="es-EC" smtClean="0"/>
          </a:p>
          <a:p>
            <a:pPr eaLnBrk="1" hangingPunct="1">
              <a:spcBef>
                <a:spcPct val="0"/>
              </a:spcBef>
            </a:pPr>
            <a:r>
              <a:rPr lang="es-ES" smtClean="0"/>
              <a:t>Adicionalmente se pueden tomar los precios que reciben los exportadores, estimar los márgenes de utilidad, hacer comparaciones para cuantificar el poder de mercado, si es que existe, de éstos con respecto a los productores. </a:t>
            </a:r>
            <a:endParaRPr lang="es-EC" smtClean="0"/>
          </a:p>
          <a:p>
            <a:pPr eaLnBrk="1" hangingPunct="1">
              <a:spcBef>
                <a:spcPct val="0"/>
              </a:spcBef>
            </a:pPr>
            <a:r>
              <a:rPr lang="es-ES" smtClean="0"/>
              <a:t> </a:t>
            </a:r>
            <a:endParaRPr lang="es-EC" smtClean="0"/>
          </a:p>
          <a:p>
            <a:pPr eaLnBrk="1" hangingPunct="1">
              <a:spcBef>
                <a:spcPct val="0"/>
              </a:spcBef>
            </a:pPr>
            <a:endParaRPr lang="es-EC" smtClean="0"/>
          </a:p>
        </p:txBody>
      </p:sp>
      <p:sp>
        <p:nvSpPr>
          <p:cNvPr id="1095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360FB-9D6E-4818-A629-E44CB0B7B4F5}" type="slidenum">
              <a:rPr lang="es-EC" smtClean="0"/>
              <a:pPr fontAlgn="base">
                <a:spcBef>
                  <a:spcPct val="0"/>
                </a:spcBef>
                <a:spcAft>
                  <a:spcPct val="0"/>
                </a:spcAft>
                <a:defRPr/>
              </a:pPr>
              <a:t>49</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Estimación de la función costos totales datos empíricos del sector cafetalero del período 2004 - 2005 usando técnicas econométricas</a:t>
            </a:r>
          </a:p>
          <a:p>
            <a:pPr eaLnBrk="1" hangingPunct="1">
              <a:spcBef>
                <a:spcPct val="0"/>
              </a:spcBef>
            </a:pPr>
            <a:r>
              <a:rPr lang="es-ES" smtClean="0"/>
              <a:t>Este estudio aportará con la metodología para poder estimar la función de costos marginales del café en el Ecuador usando los datos obtenidos y disponibles. </a:t>
            </a:r>
            <a:endParaRPr lang="es-EC" smtClean="0"/>
          </a:p>
          <a:p>
            <a:pPr eaLnBrk="1" hangingPunct="1">
              <a:spcBef>
                <a:spcPct val="0"/>
              </a:spcBef>
            </a:pPr>
            <a:r>
              <a:rPr lang="es-EC" smtClean="0"/>
              <a:t>con ésta se podrá cuantificar el impacto de las variaciones de los insumos y del costo de mano de obra en el precio final del producto.  </a:t>
            </a:r>
          </a:p>
          <a:p>
            <a:pPr eaLnBrk="1" hangingPunct="1">
              <a:spcBef>
                <a:spcPct val="0"/>
              </a:spcBef>
            </a:pPr>
            <a:r>
              <a:rPr lang="es-EC" smtClean="0"/>
              <a:t>Con los resultados obtenidos a partir de esta estimación y analizando su comportamiento sería posible pensar en  ciertas medidas que logren equilibrar mejor a las fuerzas del mercado y evitar el incentivo a la competencia desleal. Por último, este estudio ayudará a comprobar si realmente  existe concentración de mercado por parte de ciertos productores.</a:t>
            </a:r>
          </a:p>
          <a:p>
            <a:pPr eaLnBrk="1" hangingPunct="1">
              <a:spcBef>
                <a:spcPct val="0"/>
              </a:spcBef>
            </a:pPr>
            <a:endParaRPr lang="es-EC" smtClean="0"/>
          </a:p>
          <a:p>
            <a:pPr eaLnBrk="1" hangingPunct="1">
              <a:spcBef>
                <a:spcPct val="0"/>
              </a:spcBef>
            </a:pPr>
            <a:endParaRPr lang="es-EC" smtClean="0"/>
          </a:p>
          <a:p>
            <a:pPr eaLnBrk="1" hangingPunct="1">
              <a:spcBef>
                <a:spcPct val="0"/>
              </a:spcBef>
            </a:pPr>
            <a:endParaRPr lang="es-EC" smtClean="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A904C-420E-437C-9FA6-0FC808F62155}" type="slidenum">
              <a:rPr lang="es-EC" smtClean="0"/>
              <a:pPr fontAlgn="base">
                <a:spcBef>
                  <a:spcPct val="0"/>
                </a:spcBef>
                <a:spcAft>
                  <a:spcPct val="0"/>
                </a:spcAft>
                <a:defRPr/>
              </a:pPr>
              <a:t>5</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66DA9-95A0-4AD3-A0D7-26853BCC55A9}" type="slidenum">
              <a:rPr lang="es-EC" smtClean="0"/>
              <a:pPr fontAlgn="base">
                <a:spcBef>
                  <a:spcPct val="0"/>
                </a:spcBef>
                <a:spcAft>
                  <a:spcPct val="0"/>
                </a:spcAft>
                <a:defRPr/>
              </a:pPr>
              <a:t>6</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La actividad cafetalera en el Ecuador, enfocado como cadena agroindustrial, durante los últimos años ha constituido fuente de trabajo para un gran porcentaje de la Población Económicamente Activa del país, conforme se detalla a continuación: Se estima que alrededor de 130,000 agricultores cultivan café en sus fincas; si tomamos en cuenta que en cada unidad productiva existen al menos 5 miembros por familia, el número de productores vinculados a esta actividad supera las 600,000 personas. </a:t>
            </a:r>
            <a:endParaRPr lang="es-EC" smtClean="0"/>
          </a:p>
          <a:p>
            <a:pPr eaLnBrk="1" hangingPunct="1">
              <a:spcBef>
                <a:spcPct val="0"/>
              </a:spcBef>
            </a:pPr>
            <a:endParaRPr lang="es-EC" smtClean="0"/>
          </a:p>
        </p:txBody>
      </p:sp>
      <p:sp>
        <p:nvSpPr>
          <p:cNvPr id="675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2C7FE-DE62-45CF-9996-5D90C315E82D}" type="slidenum">
              <a:rPr lang="es-EC" smtClean="0"/>
              <a:pPr fontAlgn="base">
                <a:spcBef>
                  <a:spcPct val="0"/>
                </a:spcBef>
                <a:spcAft>
                  <a:spcPct val="0"/>
                </a:spcAft>
                <a:defRPr/>
              </a:pPr>
              <a:t>7</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Como se puede observar en el cuadro que se detalla a continuación, las exportaciones de café en grano y elaborados han contribuido al ingreso de divisas, a través de las exportaciones. En los últimos cinco años, su aporte pasa del 5.57% en 1995 a 0.93% en el año 2000, situación debida a la reducción de la producción nacional y la drástica caída de los precios en el mercado internacional. </a:t>
            </a:r>
            <a:endParaRPr lang="es-EC" smtClean="0"/>
          </a:p>
          <a:p>
            <a:pPr eaLnBrk="1" hangingPunct="1">
              <a:spcBef>
                <a:spcPct val="0"/>
              </a:spcBef>
            </a:pPr>
            <a:endParaRPr lang="es-EC" smtClean="0"/>
          </a:p>
        </p:txBody>
      </p:sp>
      <p:sp>
        <p:nvSpPr>
          <p:cNvPr id="686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476115-ED7A-486D-946B-571D1758B12E}" type="slidenum">
              <a:rPr lang="es-EC" smtClean="0"/>
              <a:pPr fontAlgn="base">
                <a:spcBef>
                  <a:spcPct val="0"/>
                </a:spcBef>
                <a:spcAft>
                  <a:spcPct val="0"/>
                </a:spcAft>
                <a:defRPr/>
              </a:pPr>
              <a:t>8</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3BA66-36D4-474C-8F43-536DCA923CD1}" type="slidenum">
              <a:rPr lang="es-EC" smtClean="0"/>
              <a:pPr fontAlgn="base">
                <a:spcBef>
                  <a:spcPct val="0"/>
                </a:spcBef>
                <a:spcAft>
                  <a:spcPct val="0"/>
                </a:spcAft>
                <a:defRPr/>
              </a:pPr>
              <a:t>9</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1D0DE286-7266-43A1-AC20-089F4F7B2CD8}" type="datetimeFigureOut">
              <a:rPr lang="es-EC"/>
              <a:pPr>
                <a:defRPr/>
              </a:pPr>
              <a:t>11/12/2009</a:t>
            </a:fld>
            <a:endParaRPr lang="es-EC"/>
          </a:p>
        </p:txBody>
      </p:sp>
      <p:sp>
        <p:nvSpPr>
          <p:cNvPr id="6" name="1 Marcador de pie de página"/>
          <p:cNvSpPr>
            <a:spLocks noGrp="1"/>
          </p:cNvSpPr>
          <p:nvPr>
            <p:ph type="ftr" sz="quarter" idx="11"/>
          </p:nvPr>
        </p:nvSpPr>
        <p:spPr/>
        <p:txBody>
          <a:bodyPr/>
          <a:lstStyle>
            <a:lvl1pPr>
              <a:defRPr/>
            </a:lvl1pPr>
          </a:lstStyle>
          <a:p>
            <a:pPr>
              <a:defRPr/>
            </a:pPr>
            <a:endParaRPr lang="es-EC"/>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3430F7C0-0F50-4480-9847-55CE60A85D7D}"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CCACE288-7C52-4BF3-A316-2DBCB4C25CA3}" type="datetimeFigureOut">
              <a:rPr lang="es-EC"/>
              <a:pPr>
                <a:defRPr/>
              </a:pPr>
              <a:t>11/12/2009</a:t>
            </a:fld>
            <a:endParaRPr lang="es-EC"/>
          </a:p>
        </p:txBody>
      </p:sp>
      <p:sp>
        <p:nvSpPr>
          <p:cNvPr id="5" name="27 Marcador de pie de página"/>
          <p:cNvSpPr>
            <a:spLocks noGrp="1"/>
          </p:cNvSpPr>
          <p:nvPr>
            <p:ph type="ftr" sz="quarter" idx="11"/>
          </p:nvPr>
        </p:nvSpPr>
        <p:spPr/>
        <p:txBody>
          <a:bodyPr/>
          <a:lstStyle>
            <a:lvl1pPr>
              <a:defRPr/>
            </a:lvl1pPr>
          </a:lstStyle>
          <a:p>
            <a:pPr>
              <a:defRPr/>
            </a:pPr>
            <a:endParaRPr lang="es-EC"/>
          </a:p>
        </p:txBody>
      </p:sp>
      <p:sp>
        <p:nvSpPr>
          <p:cNvPr id="6" name="4 Marcador de número de diapositiva"/>
          <p:cNvSpPr>
            <a:spLocks noGrp="1"/>
          </p:cNvSpPr>
          <p:nvPr>
            <p:ph type="sldNum" sz="quarter" idx="12"/>
          </p:nvPr>
        </p:nvSpPr>
        <p:spPr/>
        <p:txBody>
          <a:bodyPr/>
          <a:lstStyle>
            <a:lvl1pPr>
              <a:defRPr/>
            </a:lvl1pPr>
          </a:lstStyle>
          <a:p>
            <a:pPr>
              <a:defRPr/>
            </a:pPr>
            <a:fld id="{27BAB71A-266D-463E-B876-C3E3A7FD8918}"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6666532-5002-4A10-AD7E-2213EC459036}" type="datetimeFigureOut">
              <a:rPr lang="es-EC"/>
              <a:pPr>
                <a:defRPr/>
              </a:pPr>
              <a:t>11/12/2009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B1F732C-DCFB-4809-931F-4DA3D7631FA2}"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6E5CF936-5CEA-415C-BAD4-B2779C741DF3}" type="datetimeFigureOut">
              <a:rPr lang="es-EC"/>
              <a:pPr>
                <a:defRPr/>
              </a:pPr>
              <a:t>11/12/2009</a:t>
            </a:fld>
            <a:endParaRPr lang="es-EC"/>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C"/>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F11C94CD-F225-4D4B-AABD-133666647EE2}"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E873B6A2-9601-4C1E-8324-F57F64062E73}" type="datetimeFigureOut">
              <a:rPr lang="es-EC"/>
              <a:pPr>
                <a:defRPr/>
              </a:pPr>
              <a:t>11/12/2009</a:t>
            </a:fld>
            <a:endParaRPr lang="es-EC"/>
          </a:p>
        </p:txBody>
      </p:sp>
      <p:sp>
        <p:nvSpPr>
          <p:cNvPr id="7" name="10 Marcador de pie de página"/>
          <p:cNvSpPr>
            <a:spLocks noGrp="1"/>
          </p:cNvSpPr>
          <p:nvPr>
            <p:ph type="ftr" sz="quarter" idx="11"/>
          </p:nvPr>
        </p:nvSpPr>
        <p:spPr/>
        <p:txBody>
          <a:bodyPr/>
          <a:lstStyle>
            <a:lvl1pPr>
              <a:defRPr/>
            </a:lvl1pPr>
          </a:lstStyle>
          <a:p>
            <a:pPr>
              <a:defRPr/>
            </a:pPr>
            <a:endParaRPr lang="es-EC"/>
          </a:p>
        </p:txBody>
      </p:sp>
      <p:sp>
        <p:nvSpPr>
          <p:cNvPr id="9" name="15 Marcador de número de diapositiva"/>
          <p:cNvSpPr>
            <a:spLocks noGrp="1"/>
          </p:cNvSpPr>
          <p:nvPr>
            <p:ph type="sldNum" sz="quarter" idx="12"/>
          </p:nvPr>
        </p:nvSpPr>
        <p:spPr/>
        <p:txBody>
          <a:bodyPr/>
          <a:lstStyle>
            <a:lvl1pPr>
              <a:defRPr/>
            </a:lvl1pPr>
          </a:lstStyle>
          <a:p>
            <a:pPr>
              <a:defRPr/>
            </a:pPr>
            <a:fld id="{32B8E8B9-B3EF-44E1-B3BF-3D9A4A4F5789}"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C0915698-466B-4C7A-A3BC-BD40B2ABD174}" type="datetimeFigureOut">
              <a:rPr lang="es-EC"/>
              <a:pPr>
                <a:defRPr/>
              </a:pPr>
              <a:t>11/12/2009</a:t>
            </a:fld>
            <a:endParaRPr lang="es-EC"/>
          </a:p>
        </p:txBody>
      </p:sp>
      <p:sp>
        <p:nvSpPr>
          <p:cNvPr id="6" name="27 Marcador de pie de página"/>
          <p:cNvSpPr>
            <a:spLocks noGrp="1"/>
          </p:cNvSpPr>
          <p:nvPr>
            <p:ph type="ftr" sz="quarter" idx="11"/>
          </p:nvPr>
        </p:nvSpPr>
        <p:spPr/>
        <p:txBody>
          <a:bodyPr/>
          <a:lstStyle>
            <a:lvl1pPr>
              <a:defRPr/>
            </a:lvl1pPr>
          </a:lstStyle>
          <a:p>
            <a:pPr>
              <a:defRPr/>
            </a:pPr>
            <a:endParaRPr lang="es-EC"/>
          </a:p>
        </p:txBody>
      </p:sp>
      <p:sp>
        <p:nvSpPr>
          <p:cNvPr id="7" name="4 Marcador de número de diapositiva"/>
          <p:cNvSpPr>
            <a:spLocks noGrp="1"/>
          </p:cNvSpPr>
          <p:nvPr>
            <p:ph type="sldNum" sz="quarter" idx="12"/>
          </p:nvPr>
        </p:nvSpPr>
        <p:spPr/>
        <p:txBody>
          <a:bodyPr/>
          <a:lstStyle>
            <a:lvl1pPr>
              <a:defRPr/>
            </a:lvl1pPr>
          </a:lstStyle>
          <a:p>
            <a:pPr>
              <a:defRPr/>
            </a:pPr>
            <a:fld id="{6D5C723B-C396-4C1E-A976-0C621A28C788}"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D754F314-DAD0-4A28-A990-9C0D9B361D83}" type="datetimeFigureOut">
              <a:rPr lang="es-EC"/>
              <a:pPr>
                <a:defRPr/>
              </a:pPr>
              <a:t>11/12/2009</a:t>
            </a:fld>
            <a:endParaRPr lang="es-EC"/>
          </a:p>
        </p:txBody>
      </p:sp>
      <p:sp>
        <p:nvSpPr>
          <p:cNvPr id="9" name="5 Marcador de pie de página"/>
          <p:cNvSpPr>
            <a:spLocks noGrp="1"/>
          </p:cNvSpPr>
          <p:nvPr>
            <p:ph type="ftr" sz="quarter" idx="11"/>
          </p:nvPr>
        </p:nvSpPr>
        <p:spPr/>
        <p:txBody>
          <a:bodyPr/>
          <a:lstStyle>
            <a:lvl1pPr>
              <a:defRPr/>
            </a:lvl1pPr>
          </a:lstStyle>
          <a:p>
            <a:pPr>
              <a:defRPr/>
            </a:pPr>
            <a:endParaRPr lang="es-EC"/>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377F2194-6A67-47BB-8DFB-DACBC7EAFD42}"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BEB0FDBA-1658-431E-BF85-782C5FFE0DEB}" type="datetimeFigureOut">
              <a:rPr lang="es-EC"/>
              <a:pPr>
                <a:defRPr/>
              </a:pPr>
              <a:t>11/12/2009</a:t>
            </a:fld>
            <a:endParaRPr lang="es-EC"/>
          </a:p>
        </p:txBody>
      </p:sp>
      <p:sp>
        <p:nvSpPr>
          <p:cNvPr id="4" name="27 Marcador de pie de página"/>
          <p:cNvSpPr>
            <a:spLocks noGrp="1"/>
          </p:cNvSpPr>
          <p:nvPr>
            <p:ph type="ftr" sz="quarter" idx="11"/>
          </p:nvPr>
        </p:nvSpPr>
        <p:spPr/>
        <p:txBody>
          <a:bodyPr/>
          <a:lstStyle>
            <a:lvl1pPr>
              <a:defRPr/>
            </a:lvl1pPr>
          </a:lstStyle>
          <a:p>
            <a:pPr>
              <a:defRPr/>
            </a:pPr>
            <a:endParaRPr lang="es-EC"/>
          </a:p>
        </p:txBody>
      </p:sp>
      <p:sp>
        <p:nvSpPr>
          <p:cNvPr id="5" name="4 Marcador de número de diapositiva"/>
          <p:cNvSpPr>
            <a:spLocks noGrp="1"/>
          </p:cNvSpPr>
          <p:nvPr>
            <p:ph type="sldNum" sz="quarter" idx="12"/>
          </p:nvPr>
        </p:nvSpPr>
        <p:spPr/>
        <p:txBody>
          <a:bodyPr/>
          <a:lstStyle>
            <a:lvl1pPr>
              <a:defRPr/>
            </a:lvl1pPr>
          </a:lstStyle>
          <a:p>
            <a:pPr>
              <a:defRPr/>
            </a:pPr>
            <a:fld id="{ECC74FA6-F5BF-4709-87CD-32DB2F352EF7}"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9F6B8108-FF45-4F45-B6BE-DAA874E3C39C}" type="datetimeFigureOut">
              <a:rPr lang="es-EC"/>
              <a:pPr>
                <a:defRPr/>
              </a:pPr>
              <a:t>11/12/2009</a:t>
            </a:fld>
            <a:endParaRPr lang="es-EC"/>
          </a:p>
        </p:txBody>
      </p:sp>
      <p:sp>
        <p:nvSpPr>
          <p:cNvPr id="3" name="23 Marcador de pie de página"/>
          <p:cNvSpPr>
            <a:spLocks noGrp="1"/>
          </p:cNvSpPr>
          <p:nvPr>
            <p:ph type="ftr" sz="quarter" idx="11"/>
          </p:nvPr>
        </p:nvSpPr>
        <p:spPr/>
        <p:txBody>
          <a:bodyPr/>
          <a:lstStyle>
            <a:lvl1pPr>
              <a:defRPr/>
            </a:lvl1pPr>
          </a:lstStyle>
          <a:p>
            <a:pPr>
              <a:defRPr/>
            </a:pPr>
            <a:endParaRPr lang="es-EC"/>
          </a:p>
        </p:txBody>
      </p:sp>
      <p:sp>
        <p:nvSpPr>
          <p:cNvPr id="4" name="6 Marcador de número de diapositiva"/>
          <p:cNvSpPr>
            <a:spLocks noGrp="1"/>
          </p:cNvSpPr>
          <p:nvPr>
            <p:ph type="sldNum" sz="quarter" idx="12"/>
          </p:nvPr>
        </p:nvSpPr>
        <p:spPr/>
        <p:txBody>
          <a:bodyPr/>
          <a:lstStyle>
            <a:lvl1pPr>
              <a:defRPr/>
            </a:lvl1pPr>
          </a:lstStyle>
          <a:p>
            <a:pPr>
              <a:defRPr/>
            </a:pPr>
            <a:fld id="{D04283EF-CBA6-4401-B173-DB4BB1CF1D0E}"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16A1D790-B0A0-49E6-92E4-35D53B82EB82}" type="datetimeFigureOut">
              <a:rPr lang="es-EC"/>
              <a:pPr>
                <a:defRPr/>
              </a:pPr>
              <a:t>11/12/2009</a:t>
            </a:fld>
            <a:endParaRPr lang="es-EC"/>
          </a:p>
        </p:txBody>
      </p:sp>
      <p:sp>
        <p:nvSpPr>
          <p:cNvPr id="7" name="28 Marcador de pie de página"/>
          <p:cNvSpPr>
            <a:spLocks noGrp="1"/>
          </p:cNvSpPr>
          <p:nvPr>
            <p:ph type="ftr" sz="quarter" idx="11"/>
          </p:nvPr>
        </p:nvSpPr>
        <p:spPr/>
        <p:txBody>
          <a:bodyPr/>
          <a:lstStyle>
            <a:lvl1pPr>
              <a:defRPr/>
            </a:lvl1pPr>
          </a:lstStyle>
          <a:p>
            <a:pPr>
              <a:defRPr/>
            </a:pPr>
            <a:endParaRPr lang="es-EC"/>
          </a:p>
        </p:txBody>
      </p:sp>
      <p:sp>
        <p:nvSpPr>
          <p:cNvPr id="8" name="6 Marcador de número de diapositiva"/>
          <p:cNvSpPr>
            <a:spLocks noGrp="1"/>
          </p:cNvSpPr>
          <p:nvPr>
            <p:ph type="sldNum" sz="quarter" idx="12"/>
          </p:nvPr>
        </p:nvSpPr>
        <p:spPr/>
        <p:txBody>
          <a:bodyPr/>
          <a:lstStyle>
            <a:lvl1pPr>
              <a:defRPr/>
            </a:lvl1pPr>
          </a:lstStyle>
          <a:p>
            <a:pPr>
              <a:defRPr/>
            </a:pPr>
            <a:fld id="{3AE63BB3-7CFD-4271-AE8B-4564690BCC44}"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FFAF6A9F-4FF7-489B-A2B2-72F115C5A70B}" type="datetimeFigureOut">
              <a:rPr lang="es-EC"/>
              <a:pPr>
                <a:defRPr/>
              </a:pPr>
              <a:t>11/12/2009</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30 Marcador de número de diapositiva"/>
          <p:cNvSpPr>
            <a:spLocks noGrp="1"/>
          </p:cNvSpPr>
          <p:nvPr>
            <p:ph type="sldNum" sz="quarter" idx="12"/>
          </p:nvPr>
        </p:nvSpPr>
        <p:spPr/>
        <p:txBody>
          <a:bodyPr/>
          <a:lstStyle>
            <a:lvl1pPr>
              <a:defRPr/>
            </a:lvl1pPr>
          </a:lstStyle>
          <a:p>
            <a:pPr>
              <a:defRPr/>
            </a:pPr>
            <a:fld id="{0C25137B-B0E9-4389-9C54-AD57FF36D4E1}"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1"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31768542-2510-42C6-A770-EE57517DC8E6}" type="datetimeFigureOut">
              <a:rPr lang="es-EC"/>
              <a:pPr>
                <a:defRPr/>
              </a:pPr>
              <a:t>11/12/2009</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4CB3A46-4200-4AB1-8BCE-391A1B563D49}" type="slidenum">
              <a:rPr lang="es-EC"/>
              <a:pPr>
                <a:defRPr/>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3" r:id="rId4"/>
    <p:sldLayoutId id="2147484089" r:id="rId5"/>
    <p:sldLayoutId id="2147484084" r:id="rId6"/>
    <p:sldLayoutId id="2147484090" r:id="rId7"/>
    <p:sldLayoutId id="2147484091" r:id="rId8"/>
    <p:sldLayoutId id="2147484092" r:id="rId9"/>
    <p:sldLayoutId id="2147484085" r:id="rId10"/>
    <p:sldLayoutId id="214748409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Gr_fico_de_Microsoft_Office_Excel1.xls"/></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285728"/>
            <a:ext cx="7000924" cy="330615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s-EC" sz="49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Estimación  de  los Costos Marginales de Producción de la Industria Cafetalera a nivel Nacional</a:t>
            </a:r>
            <a:r>
              <a:rPr lang="es-EC"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315" name="Picture 1" descr="C:\Users\Administrator\Pictures\cafe.jpg"/>
          <p:cNvPicPr>
            <a:picLocks noChangeAspect="1" noChangeArrowheads="1"/>
          </p:cNvPicPr>
          <p:nvPr/>
        </p:nvPicPr>
        <p:blipFill>
          <a:blip r:embed="rId3"/>
          <a:srcRect/>
          <a:stretch>
            <a:fillRect/>
          </a:stretch>
        </p:blipFill>
        <p:spPr bwMode="auto">
          <a:xfrm>
            <a:off x="1500188" y="3714750"/>
            <a:ext cx="3857625"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Participación café </a:t>
            </a:r>
            <a:r>
              <a:rPr lang="es-EC" dirty="0" err="1" smtClean="0"/>
              <a:t>pib</a:t>
            </a:r>
            <a:r>
              <a:rPr lang="es-EC" dirty="0" smtClean="0"/>
              <a:t> 2000</a:t>
            </a:r>
            <a:endParaRPr lang="es-EC" dirty="0"/>
          </a:p>
        </p:txBody>
      </p:sp>
      <p:graphicFrame>
        <p:nvGraphicFramePr>
          <p:cNvPr id="1026" name="3 Marcador de contenido"/>
          <p:cNvGraphicFramePr>
            <a:graphicFrameLocks noGrp="1"/>
          </p:cNvGraphicFramePr>
          <p:nvPr>
            <p:ph idx="1"/>
          </p:nvPr>
        </p:nvGraphicFramePr>
        <p:xfrm>
          <a:off x="571500" y="1285875"/>
          <a:ext cx="7467600" cy="4525963"/>
        </p:xfrm>
        <a:graphic>
          <a:graphicData uri="http://schemas.openxmlformats.org/presentationml/2006/ole">
            <p:oleObj spid="_x0000_s1026" r:id="rId4" imgW="7468247" imgH="4523624"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b="1" dirty="0" smtClean="0"/>
              <a:t>PRODUCCIÓN  café</a:t>
            </a:r>
            <a:endParaRPr lang="es-EC" dirty="0"/>
          </a:p>
        </p:txBody>
      </p:sp>
      <p:sp>
        <p:nvSpPr>
          <p:cNvPr id="22531" name="4 Marcador de contenido"/>
          <p:cNvSpPr>
            <a:spLocks noGrp="1"/>
          </p:cNvSpPr>
          <p:nvPr>
            <p:ph idx="1"/>
          </p:nvPr>
        </p:nvSpPr>
        <p:spPr/>
        <p:txBody>
          <a:bodyPr/>
          <a:lstStyle/>
          <a:p>
            <a:pPr eaLnBrk="1" hangingPunct="1"/>
            <a:endParaRPr lang="es-ES" smtClean="0"/>
          </a:p>
        </p:txBody>
      </p:sp>
      <p:pic>
        <p:nvPicPr>
          <p:cNvPr id="22532" name="Picture 1"/>
          <p:cNvPicPr>
            <a:picLocks noChangeAspect="1" noChangeArrowheads="1"/>
          </p:cNvPicPr>
          <p:nvPr/>
        </p:nvPicPr>
        <p:blipFill>
          <a:blip r:embed="rId3"/>
          <a:srcRect/>
          <a:stretch>
            <a:fillRect/>
          </a:stretch>
        </p:blipFill>
        <p:spPr bwMode="auto">
          <a:xfrm>
            <a:off x="1285875" y="1714500"/>
            <a:ext cx="6942138" cy="438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Mercado local café</a:t>
            </a:r>
            <a:endParaRPr lang="es-EC" dirty="0"/>
          </a:p>
        </p:txBody>
      </p:sp>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r>
              <a:rPr lang="es-EC" dirty="0" smtClean="0"/>
              <a:t>         Año              Hectáreas</a:t>
            </a:r>
          </a:p>
          <a:p>
            <a:pPr eaLnBrk="1" fontAlgn="auto" hangingPunct="1">
              <a:spcAft>
                <a:spcPts val="0"/>
              </a:spcAft>
              <a:buFont typeface="Wingdings 2"/>
              <a:buNone/>
              <a:defRPr/>
            </a:pPr>
            <a:r>
              <a:rPr lang="es-EC" dirty="0" smtClean="0"/>
              <a:t>           1983             426,969</a:t>
            </a:r>
          </a:p>
          <a:p>
            <a:pPr eaLnBrk="1" fontAlgn="auto" hangingPunct="1">
              <a:spcAft>
                <a:spcPts val="0"/>
              </a:spcAft>
              <a:buFont typeface="Wingdings 2"/>
              <a:buNone/>
              <a:defRPr/>
            </a:pPr>
            <a:r>
              <a:rPr lang="es-EC" dirty="0" smtClean="0"/>
              <a:t>           2002             320,911</a:t>
            </a:r>
          </a:p>
          <a:p>
            <a:pPr eaLnBrk="1" fontAlgn="auto" hangingPunct="1">
              <a:spcAft>
                <a:spcPts val="0"/>
              </a:spcAft>
              <a:buFont typeface="Wingdings 2"/>
              <a:buNone/>
              <a:defRPr/>
            </a:pPr>
            <a:r>
              <a:rPr lang="es-EC" dirty="0" smtClean="0"/>
              <a:t>           2008             219,611</a:t>
            </a:r>
          </a:p>
          <a:p>
            <a:pPr marL="514350" indent="-514350" eaLnBrk="1" fontAlgn="auto" hangingPunct="1">
              <a:spcAft>
                <a:spcPts val="0"/>
              </a:spcAft>
              <a:buFont typeface="Wingdings 2"/>
              <a:buChar char=""/>
              <a:defRPr/>
            </a:pPr>
            <a:endParaRPr lang="es-EC" dirty="0" smtClean="0"/>
          </a:p>
          <a:p>
            <a:pPr eaLnBrk="1" fontAlgn="auto" hangingPunct="1">
              <a:spcAft>
                <a:spcPts val="0"/>
              </a:spcAft>
              <a:buFont typeface="Wingdings 2"/>
              <a:buChar char=""/>
              <a:defRPr/>
            </a:pPr>
            <a:r>
              <a:rPr lang="es-EC" dirty="0" smtClean="0"/>
              <a:t>Superficie Cafetalera 219,611 hectáreas, 148,357 arábiga y 71,255 robusta</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686800" cy="838200"/>
          </a:xfrm>
        </p:spPr>
        <p:txBody>
          <a:bodyPr/>
          <a:lstStyle/>
          <a:p>
            <a:pPr eaLnBrk="1" fontAlgn="auto" hangingPunct="1">
              <a:spcAft>
                <a:spcPts val="0"/>
              </a:spcAft>
              <a:defRPr/>
            </a:pPr>
            <a:r>
              <a:rPr lang="es-EC" dirty="0" smtClean="0"/>
              <a:t>Mercado local café</a:t>
            </a:r>
            <a:endParaRPr lang="es-EC" dirty="0"/>
          </a:p>
        </p:txBody>
      </p:sp>
      <p:sp>
        <p:nvSpPr>
          <p:cNvPr id="24579" name="5 Marcador de contenido"/>
          <p:cNvSpPr>
            <a:spLocks noGrp="1"/>
          </p:cNvSpPr>
          <p:nvPr>
            <p:ph idx="1"/>
          </p:nvPr>
        </p:nvSpPr>
        <p:spPr/>
        <p:txBody>
          <a:bodyPr/>
          <a:lstStyle/>
          <a:p>
            <a:pPr eaLnBrk="1" hangingPunct="1"/>
            <a:r>
              <a:rPr lang="es-EC" smtClean="0"/>
              <a:t> Distribución Superficie </a:t>
            </a:r>
            <a:r>
              <a:rPr lang="es-ES" smtClean="0">
                <a:solidFill>
                  <a:schemeClr val="tx1"/>
                </a:solidFill>
              </a:rPr>
              <a:t>Manabí (32.2%); Loja (13.5%); Orellana (8.9%) y Sucumbíos (8.8%).</a:t>
            </a:r>
          </a:p>
          <a:p>
            <a:pPr eaLnBrk="1" hangingPunct="1"/>
            <a:endParaRPr lang="es-ES" smtClean="0">
              <a:solidFill>
                <a:schemeClr val="tx1"/>
              </a:solidFill>
            </a:endParaRPr>
          </a:p>
          <a:p>
            <a:pPr eaLnBrk="1" hangingPunct="1"/>
            <a:r>
              <a:rPr lang="es-ES" smtClean="0">
                <a:solidFill>
                  <a:schemeClr val="tx1"/>
                </a:solidFill>
              </a:rPr>
              <a:t>Principales zonas producción: Manabí y Guayas</a:t>
            </a:r>
          </a:p>
          <a:p>
            <a:pPr eaLnBrk="1" hangingPunct="1"/>
            <a:endParaRPr lang="es-ES" smtClean="0">
              <a:solidFill>
                <a:schemeClr val="tx1"/>
              </a:solidFill>
            </a:endParaRPr>
          </a:p>
          <a:p>
            <a:pPr eaLnBrk="1" hangingPunct="1"/>
            <a:r>
              <a:rPr lang="es-ES" smtClean="0">
                <a:solidFill>
                  <a:schemeClr val="tx1"/>
                </a:solidFill>
              </a:rPr>
              <a:t>Niveles de productividad: 30% capacidad instalada.</a:t>
            </a:r>
            <a:endParaRPr lang="es-EC"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Mercado local café</a:t>
            </a:r>
            <a:endParaRPr lang="es-EC" dirty="0"/>
          </a:p>
        </p:txBody>
      </p:sp>
      <p:sp>
        <p:nvSpPr>
          <p:cNvPr id="25603" name="2 Marcador de contenido"/>
          <p:cNvSpPr>
            <a:spLocks noGrp="1"/>
          </p:cNvSpPr>
          <p:nvPr>
            <p:ph idx="1"/>
          </p:nvPr>
        </p:nvSpPr>
        <p:spPr/>
        <p:txBody>
          <a:bodyPr/>
          <a:lstStyle/>
          <a:p>
            <a:pPr eaLnBrk="1" hangingPunct="1"/>
            <a:r>
              <a:rPr lang="es-EC" smtClean="0"/>
              <a:t>Estacionalidad de la Producción,  arabigo de mayo – agosto, robusta mayo – noviembre.</a:t>
            </a:r>
          </a:p>
          <a:p>
            <a:pPr eaLnBrk="1" hangingPunct="1"/>
            <a:endParaRPr lang="es-EC" smtClean="0"/>
          </a:p>
          <a:p>
            <a:pPr eaLnBrk="1" hangingPunct="1"/>
            <a:r>
              <a:rPr lang="es-EC" smtClean="0"/>
              <a:t>Precios a nivel de finca, piladoras y centros de acopio.</a:t>
            </a:r>
          </a:p>
          <a:p>
            <a:pPr eaLnBrk="1" hangingPunct="1"/>
            <a:endParaRPr lang="es-EC" smtClean="0"/>
          </a:p>
          <a:p>
            <a:pPr eaLnBrk="1" hangingPunct="1"/>
            <a:r>
              <a:rPr lang="es-EC" smtClean="0"/>
              <a:t>Sistema comercialización: vehículos, canoas, animales y otros.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1081110"/>
          </a:xfrm>
        </p:spPr>
        <p:txBody>
          <a:bodyPr/>
          <a:lstStyle/>
          <a:p>
            <a:pPr eaLnBrk="1" fontAlgn="auto" hangingPunct="1">
              <a:spcAft>
                <a:spcPts val="0"/>
              </a:spcAft>
              <a:defRPr/>
            </a:pPr>
            <a:r>
              <a:rPr lang="es-EC" dirty="0" smtClean="0"/>
              <a:t>Estructura de costos</a:t>
            </a:r>
            <a:endParaRPr lang="es-EC" dirty="0"/>
          </a:p>
        </p:txBody>
      </p:sp>
      <p:pic>
        <p:nvPicPr>
          <p:cNvPr id="26627" name="Picture 2"/>
          <p:cNvPicPr>
            <a:picLocks noGrp="1" noChangeAspect="1" noChangeArrowheads="1"/>
          </p:cNvPicPr>
          <p:nvPr>
            <p:ph idx="1"/>
          </p:nvPr>
        </p:nvPicPr>
        <p:blipFill>
          <a:blip r:embed="rId3"/>
          <a:srcRect/>
          <a:stretch>
            <a:fillRect/>
          </a:stretch>
        </p:blipFill>
        <p:spPr>
          <a:xfrm>
            <a:off x="2571750" y="1071563"/>
            <a:ext cx="4752975" cy="57864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Estructura de costos</a:t>
            </a:r>
            <a:endParaRPr lang="es-EC" dirty="0"/>
          </a:p>
        </p:txBody>
      </p:sp>
      <p:pic>
        <p:nvPicPr>
          <p:cNvPr id="27651" name="Picture 2"/>
          <p:cNvPicPr>
            <a:picLocks noGrp="1" noChangeAspect="1" noChangeArrowheads="1"/>
          </p:cNvPicPr>
          <p:nvPr>
            <p:ph idx="1"/>
          </p:nvPr>
        </p:nvPicPr>
        <p:blipFill>
          <a:blip r:embed="rId3"/>
          <a:srcRect/>
          <a:stretch>
            <a:fillRect/>
          </a:stretch>
        </p:blipFill>
        <p:spPr>
          <a:xfrm>
            <a:off x="2357438" y="1143000"/>
            <a:ext cx="4984750" cy="5715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Situación de la industria</a:t>
            </a:r>
            <a:endParaRPr lang="es-EC" dirty="0"/>
          </a:p>
        </p:txBody>
      </p:sp>
      <p:sp>
        <p:nvSpPr>
          <p:cNvPr id="28675" name="2 Marcador de contenido"/>
          <p:cNvSpPr>
            <a:spLocks noGrp="1"/>
          </p:cNvSpPr>
          <p:nvPr>
            <p:ph idx="1"/>
          </p:nvPr>
        </p:nvSpPr>
        <p:spPr/>
        <p:txBody>
          <a:bodyPr/>
          <a:lstStyle/>
          <a:p>
            <a:pPr eaLnBrk="1" hangingPunct="1"/>
            <a:r>
              <a:rPr lang="es-EC" smtClean="0"/>
              <a:t>Los caficultores: Asociaciones, cooperativas. Desarrollo de unidades de comercialización</a:t>
            </a:r>
          </a:p>
          <a:p>
            <a:pPr eaLnBrk="1" hangingPunct="1"/>
            <a:endParaRPr lang="es-EC" smtClean="0"/>
          </a:p>
          <a:p>
            <a:pPr eaLnBrk="1" hangingPunct="1"/>
            <a:r>
              <a:rPr lang="es-EC" smtClean="0"/>
              <a:t>Importancia del desarrollo cafetalero</a:t>
            </a:r>
          </a:p>
          <a:p>
            <a:pPr eaLnBrk="1" hangingPunct="1"/>
            <a:endParaRPr lang="es-EC" smtClean="0"/>
          </a:p>
          <a:p>
            <a:pPr eaLnBrk="1" hangingPunct="1"/>
            <a:r>
              <a:rPr lang="es-EC" smtClean="0"/>
              <a:t>Empresas exportadoras mas importantes:</a:t>
            </a:r>
          </a:p>
          <a:p>
            <a:pPr eaLnBrk="1" hangingPunct="1">
              <a:buFont typeface="Wingdings 2" pitchFamily="18" charset="2"/>
              <a:buNone/>
            </a:pPr>
            <a:r>
              <a:rPr lang="es-EC" smtClean="0"/>
              <a:t>    Serviexport, Koltsa, Export Gonzalez, Cafecom.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4600" y="5031637"/>
            <a:ext cx="6629400" cy="1826363"/>
          </a:xfrm>
        </p:spPr>
        <p:txBody>
          <a:bodyPr/>
          <a:lstStyle/>
          <a:p>
            <a:pPr eaLnBrk="1" fontAlgn="auto" hangingPunct="1">
              <a:spcAft>
                <a:spcPts val="0"/>
              </a:spcAft>
              <a:defRPr/>
            </a:pPr>
            <a:r>
              <a:rPr lang="es-EC" dirty="0" smtClean="0"/>
              <a:t>Mercado externo</a:t>
            </a:r>
            <a:br>
              <a:rPr lang="es-EC" dirty="0" smtClean="0"/>
            </a:br>
            <a:endParaRPr lang="es-EC" dirty="0"/>
          </a:p>
        </p:txBody>
      </p:sp>
      <p:pic>
        <p:nvPicPr>
          <p:cNvPr id="44034" name="Picture 2" descr="http://2.bp.blogspot.com/_mYnAofgvdno/SSImbz2KGpI/AAAAAAAAAEQ/7QW-5UGOdAI/s400/bananos+export.jpg"/>
          <p:cNvPicPr>
            <a:picLocks noChangeAspect="1" noChangeArrowheads="1"/>
          </p:cNvPicPr>
          <p:nvPr/>
        </p:nvPicPr>
        <p:blipFill>
          <a:blip r:embed="rId3" cstate="print"/>
          <a:srcRect l="15190"/>
          <a:stretch>
            <a:fillRect/>
          </a:stretch>
        </p:blipFill>
        <p:spPr bwMode="auto">
          <a:xfrm>
            <a:off x="285720" y="285728"/>
            <a:ext cx="5184977" cy="4065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C" dirty="0" smtClean="0"/>
              <a:t>PARTICIPACIÓN DE ECUADOR EN LA PRODUCCION MUNDIAL DE CAFÉ</a:t>
            </a:r>
            <a:endParaRPr lang="es-EC" dirty="0"/>
          </a:p>
        </p:txBody>
      </p:sp>
      <p:pic>
        <p:nvPicPr>
          <p:cNvPr id="30723" name="Picture 2"/>
          <p:cNvPicPr>
            <a:picLocks noGrp="1" noChangeAspect="1" noChangeArrowheads="1"/>
          </p:cNvPicPr>
          <p:nvPr>
            <p:ph idx="1"/>
          </p:nvPr>
        </p:nvPicPr>
        <p:blipFill>
          <a:blip r:embed="rId3"/>
          <a:srcRect/>
          <a:stretch>
            <a:fillRect/>
          </a:stretch>
        </p:blipFill>
        <p:spPr>
          <a:xfrm>
            <a:off x="785813" y="1500188"/>
            <a:ext cx="8072437" cy="50609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Esquema de la Presentación</a:t>
            </a:r>
            <a:endParaRPr lang="es-EC" dirty="0"/>
          </a:p>
        </p:txBody>
      </p:sp>
      <p:sp>
        <p:nvSpPr>
          <p:cNvPr id="3" name="2 Marcador de contenido"/>
          <p:cNvSpPr>
            <a:spLocks noGrp="1"/>
          </p:cNvSpPr>
          <p:nvPr>
            <p:ph idx="1"/>
          </p:nvPr>
        </p:nvSpPr>
        <p:spPr>
          <a:xfrm>
            <a:off x="214282" y="1928802"/>
            <a:ext cx="8929718" cy="4714908"/>
          </a:xfrm>
        </p:spPr>
        <p:txBody>
          <a:bodyPr numCol="2">
            <a:noAutofit/>
          </a:bodyPr>
          <a:lstStyle/>
          <a:p>
            <a:pPr marL="550926" indent="-514350" eaLnBrk="1" fontAlgn="auto" hangingPunct="1">
              <a:spcAft>
                <a:spcPts val="0"/>
              </a:spcAft>
              <a:buFont typeface="+mj-lt"/>
              <a:buAutoNum type="arabicPeriod"/>
              <a:defRPr/>
            </a:pPr>
            <a:r>
              <a:rPr lang="es-EC" dirty="0" smtClean="0"/>
              <a:t>Introducción</a:t>
            </a:r>
          </a:p>
          <a:p>
            <a:pPr marL="550926" indent="-514350" eaLnBrk="1" fontAlgn="auto" hangingPunct="1">
              <a:spcAft>
                <a:spcPts val="0"/>
              </a:spcAft>
              <a:buFont typeface="+mj-lt"/>
              <a:buAutoNum type="arabicPeriod"/>
              <a:defRPr/>
            </a:pPr>
            <a:endParaRPr lang="es-EC" dirty="0" smtClean="0"/>
          </a:p>
          <a:p>
            <a:pPr marL="550926" indent="-514350" eaLnBrk="1" fontAlgn="auto" hangingPunct="1">
              <a:spcAft>
                <a:spcPts val="0"/>
              </a:spcAft>
              <a:buFont typeface="+mj-lt"/>
              <a:buAutoNum type="arabicPeriod"/>
              <a:defRPr/>
            </a:pPr>
            <a:r>
              <a:rPr lang="es-EC" dirty="0" smtClean="0"/>
              <a:t>Objetivos</a:t>
            </a:r>
          </a:p>
          <a:p>
            <a:pPr marL="550926" indent="-514350" eaLnBrk="1" fontAlgn="auto" hangingPunct="1">
              <a:spcAft>
                <a:spcPts val="0"/>
              </a:spcAft>
              <a:buFont typeface="+mj-lt"/>
              <a:buAutoNum type="arabicPeriod"/>
              <a:defRPr/>
            </a:pPr>
            <a:endParaRPr lang="es-EC" dirty="0" smtClean="0"/>
          </a:p>
          <a:p>
            <a:pPr marL="550926" indent="-514350" eaLnBrk="1" fontAlgn="auto" hangingPunct="1">
              <a:spcAft>
                <a:spcPts val="0"/>
              </a:spcAft>
              <a:buFont typeface="+mj-lt"/>
              <a:buAutoNum type="arabicPeriod"/>
              <a:defRPr/>
            </a:pPr>
            <a:r>
              <a:rPr lang="es-EC" dirty="0" smtClean="0"/>
              <a:t>Análisis Descriptivo</a:t>
            </a:r>
          </a:p>
          <a:p>
            <a:pPr marL="550926" indent="-514350" eaLnBrk="1" fontAlgn="auto" hangingPunct="1">
              <a:spcAft>
                <a:spcPts val="0"/>
              </a:spcAft>
              <a:buFont typeface="+mj-lt"/>
              <a:buAutoNum type="arabicPeriod"/>
              <a:defRPr/>
            </a:pPr>
            <a:endParaRPr lang="es-EC" dirty="0" smtClean="0"/>
          </a:p>
          <a:p>
            <a:pPr marL="550926" indent="-514350" eaLnBrk="1" fontAlgn="auto" hangingPunct="1">
              <a:spcAft>
                <a:spcPts val="0"/>
              </a:spcAft>
              <a:buFont typeface="+mj-lt"/>
              <a:buAutoNum type="arabicPeriod"/>
              <a:defRPr/>
            </a:pPr>
            <a:r>
              <a:rPr lang="es-EC" dirty="0" smtClean="0"/>
              <a:t>Presentación del Modelo</a:t>
            </a:r>
          </a:p>
          <a:p>
            <a:pPr marL="550926" indent="-514350" eaLnBrk="1" fontAlgn="auto" hangingPunct="1">
              <a:spcAft>
                <a:spcPts val="0"/>
              </a:spcAft>
              <a:buFont typeface="+mj-lt"/>
              <a:buAutoNum type="arabicPeriod"/>
              <a:defRPr/>
            </a:pPr>
            <a:r>
              <a:rPr lang="es-EC" dirty="0" smtClean="0"/>
              <a:t>Resultados</a:t>
            </a:r>
          </a:p>
          <a:p>
            <a:pPr marL="550926" indent="-514350" eaLnBrk="1" fontAlgn="auto" hangingPunct="1">
              <a:spcAft>
                <a:spcPts val="0"/>
              </a:spcAft>
              <a:buFont typeface="+mj-lt"/>
              <a:buAutoNum type="arabicPeriod"/>
              <a:defRPr/>
            </a:pPr>
            <a:endParaRPr lang="es-EC" dirty="0" smtClean="0"/>
          </a:p>
          <a:p>
            <a:pPr marL="550926" indent="-514350" eaLnBrk="1" fontAlgn="auto" hangingPunct="1">
              <a:spcAft>
                <a:spcPts val="0"/>
              </a:spcAft>
              <a:buFont typeface="+mj-lt"/>
              <a:buAutoNum type="arabicPeriod"/>
              <a:defRPr/>
            </a:pPr>
            <a:r>
              <a:rPr lang="es-EC" dirty="0" smtClean="0"/>
              <a:t>Conclusiones</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686800" cy="838200"/>
          </a:xfrm>
        </p:spPr>
        <p:txBody>
          <a:bodyPr>
            <a:normAutofit fontScale="90000"/>
          </a:bodyPr>
          <a:lstStyle/>
          <a:p>
            <a:pPr eaLnBrk="1" hangingPunct="1">
              <a:defRPr/>
            </a:pPr>
            <a:r>
              <a:rPr lang="es-EC" dirty="0" smtClean="0"/>
              <a:t>Normativa legal – ley especial del sector cafetalero </a:t>
            </a:r>
            <a:endParaRPr lang="es-EC" dirty="0"/>
          </a:p>
        </p:txBody>
      </p:sp>
      <p:sp>
        <p:nvSpPr>
          <p:cNvPr id="31747" name="2 Marcador de contenido"/>
          <p:cNvSpPr>
            <a:spLocks noGrp="1"/>
          </p:cNvSpPr>
          <p:nvPr>
            <p:ph idx="1"/>
          </p:nvPr>
        </p:nvSpPr>
        <p:spPr/>
        <p:txBody>
          <a:bodyPr/>
          <a:lstStyle/>
          <a:p>
            <a:pPr eaLnBrk="1" hangingPunct="1"/>
            <a:r>
              <a:rPr lang="es-EC" smtClean="0"/>
              <a:t>2 % del FOB / Exportaciones</a:t>
            </a:r>
          </a:p>
          <a:p>
            <a:pPr lvl="3" eaLnBrk="1" hangingPunct="1">
              <a:buFontTx/>
              <a:buChar char="-"/>
            </a:pPr>
            <a:r>
              <a:rPr lang="es-EC" smtClean="0"/>
              <a:t>Crédito</a:t>
            </a:r>
          </a:p>
          <a:p>
            <a:pPr lvl="3" eaLnBrk="1" hangingPunct="1">
              <a:buFontTx/>
              <a:buChar char="-"/>
            </a:pPr>
            <a:r>
              <a:rPr lang="es-EC" smtClean="0"/>
              <a:t>Gastos</a:t>
            </a:r>
          </a:p>
          <a:p>
            <a:pPr lvl="3" eaLnBrk="1" hangingPunct="1">
              <a:buFontTx/>
              <a:buChar char="-"/>
            </a:pPr>
            <a:r>
              <a:rPr lang="es-EC" smtClean="0"/>
              <a:t>Investigación</a:t>
            </a:r>
          </a:p>
          <a:p>
            <a:pPr eaLnBrk="1" hangingPunct="1"/>
            <a:r>
              <a:rPr lang="es-EC" smtClean="0"/>
              <a:t>COFENAC- emite certificados</a:t>
            </a:r>
          </a:p>
          <a:p>
            <a:pPr lvl="3" eaLnBrk="1" hangingPunct="1">
              <a:buFontTx/>
              <a:buChar char="-"/>
            </a:pPr>
            <a:r>
              <a:rPr lang="es-EC" smtClean="0"/>
              <a:t>Certificado de Origen (OIC)</a:t>
            </a:r>
          </a:p>
          <a:p>
            <a:pPr lvl="3" eaLnBrk="1" hangingPunct="1">
              <a:buFontTx/>
              <a:buChar char="-"/>
            </a:pPr>
            <a:r>
              <a:rPr lang="es-EC" smtClean="0"/>
              <a:t>Certificado de calidad </a:t>
            </a:r>
          </a:p>
          <a:p>
            <a:pPr lvl="3" eaLnBrk="1" hangingPunct="1">
              <a:buFontTx/>
              <a:buChar char="-"/>
            </a:pPr>
            <a:r>
              <a:rPr lang="es-EC" smtClean="0"/>
              <a:t>Investigación</a:t>
            </a:r>
          </a:p>
          <a:p>
            <a:pPr eaLnBrk="1" hangingPunct="1"/>
            <a:r>
              <a:rPr lang="es-EC" smtClean="0"/>
              <a:t>Importaciones – autorizan /Ministerio de Agricultura y Salud Pública</a:t>
            </a:r>
          </a:p>
          <a:p>
            <a:pPr lvl="3" eaLnBrk="1" hangingPunct="1">
              <a:buFontTx/>
              <a:buChar char="-"/>
            </a:pPr>
            <a:endParaRPr lang="es-EC"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4900626"/>
          </a:xfrm>
        </p:spPr>
        <p:txBody>
          <a:bodyPr/>
          <a:lstStyle/>
          <a:p>
            <a:pPr eaLnBrk="1" fontAlgn="auto" hangingPunct="1">
              <a:spcAft>
                <a:spcPts val="0"/>
              </a:spcAft>
              <a:defRPr/>
            </a:pPr>
            <a:r>
              <a:rPr lang="es-EC" sz="6000" dirty="0" smtClean="0"/>
              <a:t>ESTIMACIÓN DE LA FUNCIÓN DE COSTOS</a:t>
            </a:r>
            <a:endParaRPr lang="es-EC"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500063"/>
            <a:ext cx="8229600" cy="2132012"/>
          </a:xfrm>
        </p:spPr>
        <p:txBody>
          <a:bodyPr rtlCol="0">
            <a:normAutofit fontScale="90000"/>
          </a:bodyPr>
          <a:lstStyle/>
          <a:p>
            <a:pPr algn="ctr" eaLnBrk="1" fontAlgn="auto" hangingPunct="1">
              <a:spcAft>
                <a:spcPts val="0"/>
              </a:spcAft>
              <a:defRPr/>
            </a:pPr>
            <a:r>
              <a:rPr lang="es-ES_tradnl" sz="4200" dirty="0" smtClean="0">
                <a:latin typeface="Arial" pitchFamily="34" charset="0"/>
                <a:cs typeface="Arial" pitchFamily="34" charset="0"/>
              </a:rPr>
              <a:t>METODOLOGÍA</a:t>
            </a:r>
            <a:br>
              <a:rPr lang="es-ES_tradnl" sz="4200" dirty="0" smtClean="0">
                <a:latin typeface="Arial" pitchFamily="34" charset="0"/>
                <a:cs typeface="Arial" pitchFamily="34" charset="0"/>
              </a:rPr>
            </a:br>
            <a:r>
              <a:rPr lang="es-ES_tradnl" sz="4200" dirty="0" smtClean="0">
                <a:latin typeface="Arial" pitchFamily="34" charset="0"/>
                <a:cs typeface="Arial" pitchFamily="34" charset="0"/>
              </a:rPr>
              <a:t>FUNCIÓN GENERALIZADA DE COSTOS LEONTIEF</a:t>
            </a:r>
            <a:r>
              <a:rPr lang="es-ES_tradnl" dirty="0" smtClean="0"/>
              <a:t/>
            </a:r>
            <a:br>
              <a:rPr lang="es-ES_tradnl" dirty="0" smtClean="0"/>
            </a:br>
            <a:endParaRPr lang="es-EC" dirty="0" smtClean="0"/>
          </a:p>
        </p:txBody>
      </p:sp>
      <p:sp>
        <p:nvSpPr>
          <p:cNvPr id="6" name="5 Marcador de contenido"/>
          <p:cNvSpPr>
            <a:spLocks noGrp="1"/>
          </p:cNvSpPr>
          <p:nvPr>
            <p:ph sz="quarter" idx="1"/>
          </p:nvPr>
        </p:nvSpPr>
        <p:spPr>
          <a:xfrm>
            <a:off x="1071563" y="2643188"/>
            <a:ext cx="6786562" cy="2714625"/>
          </a:xfrm>
        </p:spPr>
        <p:txBody>
          <a:bodyPr rtlCol="0">
            <a:normAutofit/>
          </a:bodyPr>
          <a:lstStyle/>
          <a:p>
            <a:pPr marL="0" indent="-274320" algn="just" eaLnBrk="1" fontAlgn="auto" hangingPunct="1">
              <a:spcAft>
                <a:spcPts val="0"/>
              </a:spcAft>
              <a:buFont typeface="Arial" pitchFamily="34" charset="0"/>
              <a:buNone/>
              <a:defRPr/>
            </a:pPr>
            <a:r>
              <a:rPr lang="es-ES" sz="2200" dirty="0" smtClean="0">
                <a:latin typeface="Arial" pitchFamily="34" charset="0"/>
                <a:cs typeface="Arial" pitchFamily="34" charset="0"/>
              </a:rPr>
              <a:t>la función de costo dual </a:t>
            </a:r>
            <a:r>
              <a:rPr lang="es-ES" sz="2200" b="1" i="1" dirty="0" smtClean="0">
                <a:latin typeface="Arial" pitchFamily="34" charset="0"/>
                <a:cs typeface="Arial" pitchFamily="34" charset="0"/>
              </a:rPr>
              <a:t>C* </a:t>
            </a:r>
            <a:r>
              <a:rPr lang="es-ES" sz="2200" dirty="0" smtClean="0">
                <a:latin typeface="Arial" pitchFamily="34" charset="0"/>
                <a:cs typeface="Arial" pitchFamily="34" charset="0"/>
              </a:rPr>
              <a:t>para la producción en el periodo  esta dado por:</a:t>
            </a:r>
          </a:p>
          <a:p>
            <a:pPr marL="0" indent="-274320" algn="just" eaLnBrk="1" fontAlgn="auto" hangingPunct="1">
              <a:spcAft>
                <a:spcPts val="0"/>
              </a:spcAft>
              <a:buFont typeface="Arial" pitchFamily="34" charset="0"/>
              <a:buNone/>
              <a:defRPr/>
            </a:pPr>
            <a:endParaRPr lang="es-EC" sz="2200" dirty="0" smtClean="0">
              <a:latin typeface="Arial" pitchFamily="34" charset="0"/>
              <a:cs typeface="Arial" pitchFamily="34" charset="0"/>
            </a:endParaRPr>
          </a:p>
          <a:p>
            <a:pPr marL="274320" indent="-274320" eaLnBrk="1" fontAlgn="auto" hangingPunct="1">
              <a:spcAft>
                <a:spcPts val="0"/>
              </a:spcAft>
              <a:buFont typeface="Arial" pitchFamily="34" charset="0"/>
              <a:buNone/>
              <a:defRPr/>
            </a:pPr>
            <a:endParaRPr lang="es-EC" sz="2200" dirty="0" smtClean="0">
              <a:latin typeface="Arial" pitchFamily="34" charset="0"/>
              <a:cs typeface="Arial" pitchFamily="34" charset="0"/>
            </a:endParaRPr>
          </a:p>
        </p:txBody>
      </p:sp>
      <p:pic>
        <p:nvPicPr>
          <p:cNvPr id="6148"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428875" y="3643313"/>
            <a:ext cx="4897438" cy="714375"/>
          </a:xfrm>
          <a:prstGeom prst="rect">
            <a:avLst/>
          </a:prstGeom>
          <a:blipFill>
            <a:blip r:embed="rId4">
              <a:duotone>
                <a:prstClr val="black"/>
                <a:srgbClr val="D9C3A5">
                  <a:tint val="50000"/>
                  <a:satMod val="180000"/>
                </a:srgbClr>
              </a:duotone>
            </a:blip>
            <a:tile tx="0" ty="0" sx="100000" sy="100000" flip="none" algn="tl"/>
          </a:blipFill>
          <a:ln w="9525">
            <a:noFill/>
            <a:miter lim="800000"/>
            <a:headEnd/>
            <a:tailEnd/>
          </a:ln>
        </p:spPr>
      </p:pic>
      <p:sp>
        <p:nvSpPr>
          <p:cNvPr id="33797" name="7 Rectángulo"/>
          <p:cNvSpPr>
            <a:spLocks noChangeArrowheads="1"/>
          </p:cNvSpPr>
          <p:nvPr/>
        </p:nvSpPr>
        <p:spPr bwMode="auto">
          <a:xfrm>
            <a:off x="1143000" y="4643438"/>
            <a:ext cx="6786563" cy="1108075"/>
          </a:xfrm>
          <a:prstGeom prst="rect">
            <a:avLst/>
          </a:prstGeom>
          <a:noFill/>
          <a:ln w="9525">
            <a:noFill/>
            <a:miter lim="800000"/>
            <a:headEnd/>
            <a:tailEnd/>
          </a:ln>
        </p:spPr>
        <p:txBody>
          <a:bodyPr>
            <a:spAutoFit/>
          </a:bodyPr>
          <a:lstStyle/>
          <a:p>
            <a:r>
              <a:rPr lang="es-ES" sz="2200">
                <a:latin typeface="Franklin Gothic Book" pitchFamily="34" charset="0"/>
                <a:cs typeface="Arial" charset="0"/>
              </a:rPr>
              <a:t>Siendo;</a:t>
            </a:r>
          </a:p>
          <a:p>
            <a:endParaRPr lang="es-ES" sz="2200">
              <a:latin typeface="Franklin Gothic Book" pitchFamily="34" charset="0"/>
              <a:cs typeface="Arial" charset="0"/>
            </a:endParaRPr>
          </a:p>
          <a:p>
            <a:r>
              <a:rPr lang="es-ES" sz="2200" b="1" i="1">
                <a:latin typeface="Franklin Gothic Book" pitchFamily="34" charset="0"/>
                <a:cs typeface="Arial" charset="0"/>
              </a:rPr>
              <a:t>P</a:t>
            </a:r>
            <a:r>
              <a:rPr lang="es-ES" sz="2200">
                <a:latin typeface="Franklin Gothic Book" pitchFamily="34" charset="0"/>
                <a:cs typeface="Arial" charset="0"/>
              </a:rPr>
              <a:t> : un vector positivo input de precios, </a:t>
            </a:r>
          </a:p>
        </p:txBody>
      </p:sp>
      <p:pic>
        <p:nvPicPr>
          <p:cNvPr id="6150" name="Picture 4"/>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072188" y="5318125"/>
            <a:ext cx="2143125" cy="41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500063"/>
            <a:ext cx="8229600" cy="2132012"/>
          </a:xfrm>
        </p:spPr>
        <p:txBody>
          <a:bodyPr rtlCol="0">
            <a:normAutofit fontScale="90000"/>
          </a:bodyPr>
          <a:lstStyle/>
          <a:p>
            <a:pPr algn="ctr" eaLnBrk="1" fontAlgn="auto" hangingPunct="1">
              <a:spcAft>
                <a:spcPts val="0"/>
              </a:spcAft>
              <a:defRPr/>
            </a:pPr>
            <a:r>
              <a:rPr lang="es-ES_tradnl" sz="4200" dirty="0" smtClean="0">
                <a:latin typeface="Arial" pitchFamily="34" charset="0"/>
                <a:cs typeface="Arial" pitchFamily="34" charset="0"/>
              </a:rPr>
              <a:t>METODOLOGÍA</a:t>
            </a:r>
            <a:br>
              <a:rPr lang="es-ES_tradnl" sz="4200" dirty="0" smtClean="0">
                <a:latin typeface="Arial" pitchFamily="34" charset="0"/>
                <a:cs typeface="Arial" pitchFamily="34" charset="0"/>
              </a:rPr>
            </a:br>
            <a:r>
              <a:rPr lang="es-ES_tradnl" sz="4200" dirty="0" smtClean="0">
                <a:latin typeface="Arial" pitchFamily="34" charset="0"/>
                <a:cs typeface="Arial" pitchFamily="34" charset="0"/>
              </a:rPr>
              <a:t>FUNCIÓN GENERALIZADA DE COSTOS LEONTIEF</a:t>
            </a:r>
            <a:r>
              <a:rPr lang="es-ES_tradnl" dirty="0" smtClean="0"/>
              <a:t/>
            </a:r>
            <a:br>
              <a:rPr lang="es-ES_tradnl" dirty="0" smtClean="0"/>
            </a:br>
            <a:endParaRPr lang="es-EC" dirty="0" smtClean="0"/>
          </a:p>
        </p:txBody>
      </p:sp>
      <p:sp>
        <p:nvSpPr>
          <p:cNvPr id="6" name="5 Marcador de contenido"/>
          <p:cNvSpPr>
            <a:spLocks noGrp="1"/>
          </p:cNvSpPr>
          <p:nvPr>
            <p:ph sz="quarter" idx="1"/>
          </p:nvPr>
        </p:nvSpPr>
        <p:spPr>
          <a:xfrm>
            <a:off x="1214438" y="2286000"/>
            <a:ext cx="7286625" cy="3429000"/>
          </a:xfrm>
        </p:spPr>
        <p:txBody>
          <a:bodyPr rtlCol="0">
            <a:normAutofit fontScale="70000" lnSpcReduction="20000"/>
          </a:bodyPr>
          <a:lstStyle/>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Char char="•"/>
              <a:defRPr/>
            </a:pPr>
            <a:r>
              <a:rPr lang="es-ES" sz="4600" dirty="0" smtClean="0">
                <a:latin typeface="Arial" pitchFamily="34" charset="0"/>
                <a:cs typeface="Arial" pitchFamily="34" charset="0"/>
              </a:rPr>
              <a:t> </a:t>
            </a:r>
            <a:r>
              <a:rPr lang="es-ES" sz="4000" b="1" i="1" dirty="0" smtClean="0">
                <a:latin typeface="Arial" pitchFamily="34" charset="0"/>
                <a:cs typeface="Arial" pitchFamily="34" charset="0"/>
              </a:rPr>
              <a:t>Y:  </a:t>
            </a:r>
            <a:r>
              <a:rPr lang="es-ES" sz="4000" dirty="0" smtClean="0">
                <a:latin typeface="Arial" pitchFamily="34" charset="0"/>
                <a:cs typeface="Arial" pitchFamily="34" charset="0"/>
              </a:rPr>
              <a:t>vector output de producción</a:t>
            </a:r>
          </a:p>
          <a:p>
            <a:pPr marL="274320" indent="-274320" eaLnBrk="1" fontAlgn="auto" hangingPunct="1">
              <a:spcAft>
                <a:spcPts val="0"/>
              </a:spcAft>
              <a:buFont typeface="Arial" pitchFamily="34" charset="0"/>
              <a:buChar char="•"/>
              <a:defRPr/>
            </a:pPr>
            <a:endParaRPr lang="es-ES" sz="4600" dirty="0" smtClean="0">
              <a:latin typeface="Arial" pitchFamily="34" charset="0"/>
              <a:cs typeface="Arial" pitchFamily="34" charset="0"/>
            </a:endParaRPr>
          </a:p>
          <a:p>
            <a:pPr marL="274320" indent="-274320" eaLnBrk="1" fontAlgn="auto" hangingPunct="1">
              <a:spcAft>
                <a:spcPts val="0"/>
              </a:spcAft>
              <a:buFont typeface="Arial" pitchFamily="34" charset="0"/>
              <a:buChar char="•"/>
              <a:defRPr/>
            </a:pPr>
            <a:endParaRPr lang="es-ES" sz="4600" dirty="0" smtClean="0">
              <a:latin typeface="Arial" pitchFamily="34" charset="0"/>
              <a:cs typeface="Arial" pitchFamily="34" charset="0"/>
            </a:endParaRPr>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Char char="•"/>
              <a:defRPr/>
            </a:pPr>
            <a:r>
              <a:rPr lang="es-ES" sz="4000" b="1" i="1" dirty="0" smtClean="0">
                <a:latin typeface="Arial" pitchFamily="34" charset="0"/>
                <a:cs typeface="Arial" pitchFamily="34" charset="0"/>
              </a:rPr>
              <a:t>Z: </a:t>
            </a:r>
            <a:r>
              <a:rPr lang="es-ES" sz="4000" dirty="0" smtClean="0">
                <a:latin typeface="Arial" pitchFamily="34" charset="0"/>
                <a:cs typeface="Arial" pitchFamily="34" charset="0"/>
              </a:rPr>
              <a:t>corresponde al vector fijo input </a:t>
            </a:r>
          </a:p>
          <a:p>
            <a:pPr marL="274320" indent="-274320" eaLnBrk="1" fontAlgn="auto" hangingPunct="1">
              <a:spcAft>
                <a:spcPts val="0"/>
              </a:spcAft>
              <a:buFont typeface="Arial" pitchFamily="34" charset="0"/>
              <a:buNone/>
              <a:defRPr/>
            </a:pPr>
            <a:endParaRPr lang="es-EC" dirty="0" smtClean="0"/>
          </a:p>
        </p:txBody>
      </p:sp>
      <p:pic>
        <p:nvPicPr>
          <p:cNvPr id="7172"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286116" y="4000504"/>
            <a:ext cx="3379787" cy="357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500063" y="500063"/>
            <a:ext cx="7858125" cy="928687"/>
          </a:xfrm>
        </p:spPr>
        <p:txBody>
          <a:bodyPr/>
          <a:lstStyle/>
          <a:p>
            <a:pPr eaLnBrk="1" fontAlgn="auto" hangingPunct="1">
              <a:spcAft>
                <a:spcPts val="0"/>
              </a:spcAft>
              <a:defRPr/>
            </a:pPr>
            <a:r>
              <a:rPr lang="es-ES_tradnl" sz="3800" dirty="0" smtClean="0">
                <a:latin typeface="Arial" charset="0"/>
                <a:cs typeface="Arial" charset="0"/>
              </a:rPr>
              <a:t>DATOS </a:t>
            </a:r>
            <a:endParaRPr lang="es-EC" sz="3800" dirty="0" smtClean="0">
              <a:latin typeface="Arial" charset="0"/>
              <a:cs typeface="Arial" charset="0"/>
            </a:endParaRPr>
          </a:p>
        </p:txBody>
      </p:sp>
      <p:sp>
        <p:nvSpPr>
          <p:cNvPr id="35843" name="5 Marcador de contenido"/>
          <p:cNvSpPr>
            <a:spLocks noGrp="1"/>
          </p:cNvSpPr>
          <p:nvPr>
            <p:ph sz="quarter" idx="1"/>
          </p:nvPr>
        </p:nvSpPr>
        <p:spPr>
          <a:xfrm>
            <a:off x="1214438" y="2286000"/>
            <a:ext cx="7286625" cy="3429000"/>
          </a:xfrm>
        </p:spPr>
        <p:txBody>
          <a:bodyPr/>
          <a:lstStyle/>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C" smtClean="0"/>
          </a:p>
        </p:txBody>
      </p:sp>
      <p:sp>
        <p:nvSpPr>
          <p:cNvPr id="7" name="6 CuadroTexto"/>
          <p:cNvSpPr txBox="1"/>
          <p:nvPr/>
        </p:nvSpPr>
        <p:spPr>
          <a:xfrm>
            <a:off x="642938" y="1500188"/>
            <a:ext cx="7786687" cy="4094162"/>
          </a:xfrm>
          <a:prstGeom prst="rect">
            <a:avLst/>
          </a:prstGeom>
          <a:noFill/>
        </p:spPr>
        <p:txBody>
          <a:bodyPr>
            <a:spAutoFit/>
          </a:bodyPr>
          <a:lstStyle/>
          <a:p>
            <a:pPr marL="342900" indent="-342900" algn="just" fontAlgn="auto">
              <a:spcBef>
                <a:spcPts val="0"/>
              </a:spcBef>
              <a:spcAft>
                <a:spcPts val="0"/>
              </a:spcAft>
              <a:buFont typeface="+mj-lt"/>
              <a:buAutoNum type="arabicPeriod"/>
              <a:defRPr/>
            </a:pPr>
            <a:r>
              <a:rPr lang="es-EC" sz="2200" dirty="0">
                <a:latin typeface="Arial" pitchFamily="34" charset="0"/>
                <a:cs typeface="Arial" pitchFamily="34" charset="0"/>
              </a:rPr>
              <a:t>Se recopilo una muestra de series temporales, fuente proporcionada por :</a:t>
            </a:r>
          </a:p>
          <a:p>
            <a:pPr algn="just" fontAlgn="auto">
              <a:spcBef>
                <a:spcPts val="0"/>
              </a:spcBef>
              <a:spcAft>
                <a:spcPts val="0"/>
              </a:spcAft>
              <a:defRPr/>
            </a:pPr>
            <a:endParaRPr lang="es-EC" sz="2200" dirty="0">
              <a:latin typeface="Arial" pitchFamily="34" charset="0"/>
              <a:cs typeface="Arial" pitchFamily="34" charset="0"/>
            </a:endParaRPr>
          </a:p>
          <a:p>
            <a:pPr algn="just" fontAlgn="auto">
              <a:spcBef>
                <a:spcPts val="0"/>
              </a:spcBef>
              <a:spcAft>
                <a:spcPts val="0"/>
              </a:spcAft>
              <a:defRPr/>
            </a:pPr>
            <a:r>
              <a:rPr lang="es-EC" sz="2200" dirty="0">
                <a:latin typeface="Arial" pitchFamily="34" charset="0"/>
                <a:cs typeface="Arial" pitchFamily="34" charset="0"/>
              </a:rPr>
              <a:t>	Ministerio de Agricultura y Ganadería (MAG), </a:t>
            </a:r>
          </a:p>
          <a:p>
            <a:pPr algn="just" fontAlgn="auto">
              <a:spcBef>
                <a:spcPts val="0"/>
              </a:spcBef>
              <a:spcAft>
                <a:spcPts val="0"/>
              </a:spcAft>
              <a:defRPr/>
            </a:pPr>
            <a:endParaRPr lang="es-EC" sz="2200" dirty="0">
              <a:latin typeface="Arial" pitchFamily="34" charset="0"/>
              <a:cs typeface="Arial" pitchFamily="34" charset="0"/>
            </a:endParaRPr>
          </a:p>
          <a:p>
            <a:pPr algn="just" fontAlgn="auto">
              <a:spcBef>
                <a:spcPts val="0"/>
              </a:spcBef>
              <a:spcAft>
                <a:spcPts val="0"/>
              </a:spcAft>
              <a:defRPr/>
            </a:pPr>
            <a:r>
              <a:rPr lang="es-EC" sz="2200" dirty="0">
                <a:latin typeface="Arial" pitchFamily="34" charset="0"/>
                <a:cs typeface="Arial" pitchFamily="34" charset="0"/>
              </a:rPr>
              <a:t>	Banco central del Ecuador, </a:t>
            </a:r>
          </a:p>
          <a:p>
            <a:pPr algn="just" fontAlgn="auto">
              <a:spcBef>
                <a:spcPts val="0"/>
              </a:spcBef>
              <a:spcAft>
                <a:spcPts val="0"/>
              </a:spcAft>
              <a:defRPr/>
            </a:pPr>
            <a:endParaRPr lang="es-EC" sz="2200" dirty="0">
              <a:latin typeface="Arial" pitchFamily="34" charset="0"/>
              <a:cs typeface="Arial" pitchFamily="34" charset="0"/>
            </a:endParaRPr>
          </a:p>
          <a:p>
            <a:pPr algn="just" fontAlgn="auto">
              <a:spcBef>
                <a:spcPts val="0"/>
              </a:spcBef>
              <a:spcAft>
                <a:spcPts val="0"/>
              </a:spcAft>
              <a:defRPr/>
            </a:pPr>
            <a:r>
              <a:rPr lang="es-EC" sz="2200" dirty="0">
                <a:latin typeface="Arial" pitchFamily="34" charset="0"/>
                <a:cs typeface="Arial" pitchFamily="34" charset="0"/>
              </a:rPr>
              <a:t>	Instituto nacional de estadísticas y censos (INEC);</a:t>
            </a:r>
          </a:p>
          <a:p>
            <a:pPr marL="342900" indent="-342900" algn="just" fontAlgn="auto">
              <a:spcBef>
                <a:spcPts val="0"/>
              </a:spcBef>
              <a:spcAft>
                <a:spcPts val="0"/>
              </a:spcAft>
              <a:defRPr/>
            </a:pPr>
            <a:endParaRPr lang="es-EC" sz="2200" dirty="0">
              <a:latin typeface="Arial" pitchFamily="34" charset="0"/>
              <a:cs typeface="Arial" pitchFamily="34" charset="0"/>
            </a:endParaRPr>
          </a:p>
          <a:p>
            <a:pPr marL="342900" indent="-342900" algn="just" fontAlgn="auto">
              <a:spcBef>
                <a:spcPts val="0"/>
              </a:spcBef>
              <a:spcAft>
                <a:spcPts val="0"/>
              </a:spcAft>
              <a:defRPr/>
            </a:pPr>
            <a:endParaRPr lang="es-EC" sz="2200" dirty="0">
              <a:latin typeface="Arial" pitchFamily="34" charset="0"/>
              <a:cs typeface="Arial" pitchFamily="34" charset="0"/>
            </a:endParaRPr>
          </a:p>
          <a:p>
            <a:pPr marL="342900" indent="-342900" algn="just" fontAlgn="auto">
              <a:spcBef>
                <a:spcPts val="0"/>
              </a:spcBef>
              <a:spcAft>
                <a:spcPts val="0"/>
              </a:spcAft>
              <a:buFont typeface="+mj-lt"/>
              <a:buAutoNum type="arabicPeriod" startAt="2"/>
              <a:defRPr/>
            </a:pPr>
            <a:r>
              <a:rPr lang="es-EC" sz="2200" dirty="0">
                <a:latin typeface="Arial" pitchFamily="34" charset="0"/>
                <a:cs typeface="Arial" pitchFamily="34" charset="0"/>
              </a:rPr>
              <a:t>Modelo de simulación Montecarlo</a:t>
            </a:r>
          </a:p>
          <a:p>
            <a:pPr marL="342900" indent="-342900" algn="just" fontAlgn="auto">
              <a:spcBef>
                <a:spcPts val="0"/>
              </a:spcBef>
              <a:spcAft>
                <a:spcPts val="0"/>
              </a:spcAft>
              <a:defRPr/>
            </a:pPr>
            <a:endParaRPr lang="es-EC" dirty="0">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500063" y="500063"/>
            <a:ext cx="7858125" cy="928687"/>
          </a:xfrm>
        </p:spPr>
        <p:txBody>
          <a:bodyPr/>
          <a:lstStyle/>
          <a:p>
            <a:pPr eaLnBrk="1" fontAlgn="auto" hangingPunct="1">
              <a:spcAft>
                <a:spcPts val="0"/>
              </a:spcAft>
              <a:defRPr/>
            </a:pPr>
            <a:r>
              <a:rPr lang="es-ES_tradnl" sz="3800" smtClean="0">
                <a:latin typeface="Arial" charset="0"/>
                <a:cs typeface="Arial" charset="0"/>
              </a:rPr>
              <a:t>DATOS </a:t>
            </a:r>
            <a:endParaRPr lang="es-EC" sz="3800" smtClean="0">
              <a:latin typeface="Arial" charset="0"/>
              <a:cs typeface="Arial" charset="0"/>
            </a:endParaRPr>
          </a:p>
        </p:txBody>
      </p:sp>
      <p:sp>
        <p:nvSpPr>
          <p:cNvPr id="36867" name="5 Marcador de contenido"/>
          <p:cNvSpPr>
            <a:spLocks noGrp="1"/>
          </p:cNvSpPr>
          <p:nvPr>
            <p:ph sz="quarter" idx="1"/>
          </p:nvPr>
        </p:nvSpPr>
        <p:spPr>
          <a:xfrm>
            <a:off x="1214438" y="2286000"/>
            <a:ext cx="7286625" cy="3429000"/>
          </a:xfrm>
        </p:spPr>
        <p:txBody>
          <a:bodyPr/>
          <a:lstStyle/>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C" smtClean="0"/>
          </a:p>
        </p:txBody>
      </p:sp>
      <p:sp>
        <p:nvSpPr>
          <p:cNvPr id="36868" name="6 CuadroTexto"/>
          <p:cNvSpPr txBox="1">
            <a:spLocks noChangeArrowheads="1"/>
          </p:cNvSpPr>
          <p:nvPr/>
        </p:nvSpPr>
        <p:spPr bwMode="auto">
          <a:xfrm>
            <a:off x="642938" y="1285875"/>
            <a:ext cx="7500937" cy="3754438"/>
          </a:xfrm>
          <a:prstGeom prst="rect">
            <a:avLst/>
          </a:prstGeom>
          <a:noFill/>
          <a:ln w="9525">
            <a:noFill/>
            <a:miter lim="800000"/>
            <a:headEnd/>
            <a:tailEnd/>
          </a:ln>
        </p:spPr>
        <p:txBody>
          <a:bodyPr>
            <a:spAutoFit/>
          </a:bodyPr>
          <a:lstStyle/>
          <a:p>
            <a:pPr marL="342900" indent="-342900" algn="just">
              <a:buFont typeface="Franklin Gothic Medium" pitchFamily="34" charset="0"/>
              <a:buAutoNum type="arabicPeriod" startAt="3"/>
            </a:pPr>
            <a:endParaRPr lang="es-EC">
              <a:latin typeface="Franklin Gothic Book" pitchFamily="34" charset="0"/>
            </a:endParaRPr>
          </a:p>
          <a:p>
            <a:pPr marL="342900" indent="-342900" algn="just">
              <a:buFont typeface="Franklin Gothic Medium" pitchFamily="34" charset="0"/>
              <a:buAutoNum type="arabicPeriod" startAt="3"/>
            </a:pPr>
            <a:r>
              <a:rPr lang="es-EC" sz="2200">
                <a:cs typeface="Arial" charset="0"/>
              </a:rPr>
              <a:t>Se encontró limites inferiores y superiores con sus respectivas frecuencias relativas y absolutas siguiendo  una distribución normal que incorpore la media y la desviación estándar de dichos datos.</a:t>
            </a:r>
          </a:p>
          <a:p>
            <a:pPr marL="342900" indent="-342900" algn="just"/>
            <a:endParaRPr lang="es-ES_tradnl" sz="2200">
              <a:cs typeface="Arial" charset="0"/>
            </a:endParaRPr>
          </a:p>
          <a:p>
            <a:pPr marL="342900" indent="-342900" algn="just"/>
            <a:endParaRPr lang="es-EC" sz="2200">
              <a:cs typeface="Arial" charset="0"/>
            </a:endParaRPr>
          </a:p>
          <a:p>
            <a:pPr marL="342900" indent="-342900" algn="just">
              <a:buFont typeface="Franklin Gothic Medium" pitchFamily="34" charset="0"/>
              <a:buAutoNum type="arabicPeriod" startAt="4"/>
            </a:pPr>
            <a:r>
              <a:rPr lang="es-EC" sz="2200">
                <a:cs typeface="Arial" charset="0"/>
              </a:rPr>
              <a:t>Con1,000 iteraciones, a un nivel de confianza del 95%. Y un error muestral de 0.02, se </a:t>
            </a:r>
            <a:r>
              <a:rPr lang="es-ES" sz="2200">
                <a:cs typeface="Arial" charset="0"/>
              </a:rPr>
              <a:t>genero correspondientes a periodos  mensuales comprendidos entre el 2004 al 2006</a:t>
            </a:r>
            <a:endParaRPr lang="es-EC" sz="220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357313" y="2571750"/>
          <a:ext cx="7143750" cy="4114800"/>
        </p:xfrm>
        <a:graphic>
          <a:graphicData uri="http://schemas.openxmlformats.org/drawingml/2006/table">
            <a:tbl>
              <a:tblPr firstRow="1" bandRow="1">
                <a:tableStyleId>{5C22544A-7EE6-4342-B048-85BDC9FD1C3A}</a:tableStyleId>
              </a:tblPr>
              <a:tblGrid>
                <a:gridCol w="3571900"/>
                <a:gridCol w="3571900"/>
              </a:tblGrid>
              <a:tr h="62896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smtClean="0">
                          <a:latin typeface="Arial" pitchFamily="34" charset="0"/>
                          <a:cs typeface="Arial" pitchFamily="34" charset="0"/>
                        </a:rPr>
                        <a:t>C</a:t>
                      </a:r>
                      <a:r>
                        <a:rPr lang="es-ES" dirty="0" smtClean="0">
                          <a:latin typeface="Arial" pitchFamily="34" charset="0"/>
                          <a:cs typeface="Arial" pitchFamily="34" charset="0"/>
                        </a:rPr>
                        <a:t> :  Representa la función de costo</a:t>
                      </a:r>
                      <a:endParaRPr lang="es-EC" dirty="0" smtClean="0">
                        <a:latin typeface="Arial" pitchFamily="34" charset="0"/>
                        <a:cs typeface="Arial" pitchFamily="34" charset="0"/>
                      </a:endParaRPr>
                    </a:p>
                    <a:p>
                      <a:endParaRPr lang="es-EC" dirty="0"/>
                    </a:p>
                  </a:txBody>
                  <a:tcPr/>
                </a:tc>
                <a:tc hMerge="1">
                  <a:txBody>
                    <a:bodyPr/>
                    <a:lstStyle/>
                    <a:p>
                      <a:endParaRPr lang="es-EC" dirty="0"/>
                    </a:p>
                  </a:txBody>
                  <a:tcPr/>
                </a:tc>
              </a:tr>
              <a:tr h="628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P</a:t>
                      </a:r>
                      <a:r>
                        <a:rPr lang="es-ES" i="1" baseline="-25000" dirty="0" err="1" smtClean="0">
                          <a:latin typeface="Arial" pitchFamily="34" charset="0"/>
                          <a:cs typeface="Arial" pitchFamily="34" charset="0"/>
                        </a:rPr>
                        <a:t>f</a:t>
                      </a:r>
                      <a:r>
                        <a:rPr lang="es-ES" dirty="0" smtClean="0">
                          <a:latin typeface="Arial" pitchFamily="34" charset="0"/>
                          <a:cs typeface="Arial" pitchFamily="34" charset="0"/>
                        </a:rPr>
                        <a:t>:  Precios de fertilizantes</a:t>
                      </a:r>
                      <a:endParaRPr lang="es-EC" dirty="0" smtClean="0">
                        <a:latin typeface="Arial" pitchFamily="34" charset="0"/>
                        <a:cs typeface="Arial" pitchFamily="34" charset="0"/>
                      </a:endParaRP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smtClean="0">
                          <a:latin typeface="Arial" pitchFamily="34" charset="0"/>
                          <a:cs typeface="Arial" pitchFamily="34" charset="0"/>
                        </a:rPr>
                        <a:t>f:  </a:t>
                      </a:r>
                      <a:r>
                        <a:rPr lang="es-ES" dirty="0" smtClean="0">
                          <a:latin typeface="Arial" pitchFamily="34" charset="0"/>
                          <a:cs typeface="Arial" pitchFamily="34" charset="0"/>
                        </a:rPr>
                        <a:t>Fertilizantes</a:t>
                      </a:r>
                    </a:p>
                    <a:p>
                      <a:endParaRPr lang="es-EC" dirty="0"/>
                    </a:p>
                  </a:txBody>
                  <a:tcPr/>
                </a:tc>
              </a:tr>
              <a:tr h="628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P</a:t>
                      </a:r>
                      <a:r>
                        <a:rPr lang="es-ES" i="1" baseline="-25000" dirty="0" err="1" smtClean="0">
                          <a:latin typeface="Arial" pitchFamily="34" charset="0"/>
                          <a:cs typeface="Arial" pitchFamily="34" charset="0"/>
                        </a:rPr>
                        <a:t>fs</a:t>
                      </a:r>
                      <a:r>
                        <a:rPr lang="es-ES" i="1" dirty="0" smtClean="0">
                          <a:latin typeface="Arial" pitchFamily="34" charset="0"/>
                          <a:cs typeface="Arial" pitchFamily="34" charset="0"/>
                        </a:rPr>
                        <a:t>: </a:t>
                      </a:r>
                      <a:r>
                        <a:rPr lang="es-ES" dirty="0" smtClean="0">
                          <a:latin typeface="Arial" pitchFamily="34" charset="0"/>
                          <a:cs typeface="Arial" pitchFamily="34" charset="0"/>
                        </a:rPr>
                        <a:t>Precios de Fitosanitarios</a:t>
                      </a:r>
                      <a:endParaRPr lang="es-EC" dirty="0" smtClean="0">
                        <a:latin typeface="Arial" pitchFamily="34" charset="0"/>
                        <a:cs typeface="Arial" pitchFamily="34" charset="0"/>
                      </a:endParaRP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f</a:t>
                      </a:r>
                      <a:r>
                        <a:rPr lang="es-ES" i="1" baseline="-25000" dirty="0" err="1" smtClean="0">
                          <a:latin typeface="Arial" pitchFamily="34" charset="0"/>
                          <a:cs typeface="Arial" pitchFamily="34" charset="0"/>
                        </a:rPr>
                        <a:t>s</a:t>
                      </a:r>
                      <a:r>
                        <a:rPr lang="es-ES" i="1" dirty="0" smtClean="0">
                          <a:latin typeface="Arial" pitchFamily="34" charset="0"/>
                          <a:cs typeface="Arial" pitchFamily="34" charset="0"/>
                        </a:rPr>
                        <a:t>: </a:t>
                      </a:r>
                      <a:r>
                        <a:rPr lang="es-ES" dirty="0" smtClean="0">
                          <a:latin typeface="Arial" pitchFamily="34" charset="0"/>
                          <a:cs typeface="Arial" pitchFamily="34" charset="0"/>
                        </a:rPr>
                        <a:t>Fitosanitarios</a:t>
                      </a:r>
                    </a:p>
                    <a:p>
                      <a:endParaRPr lang="es-EC" dirty="0"/>
                    </a:p>
                  </a:txBody>
                  <a:tcPr/>
                </a:tc>
              </a:tr>
              <a:tr h="628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P</a:t>
                      </a:r>
                      <a:r>
                        <a:rPr lang="es-ES" i="1" baseline="-25000" dirty="0" err="1" smtClean="0">
                          <a:latin typeface="Arial" pitchFamily="34" charset="0"/>
                          <a:cs typeface="Arial" pitchFamily="34" charset="0"/>
                        </a:rPr>
                        <a:t>s</a:t>
                      </a:r>
                      <a:r>
                        <a:rPr lang="es-ES" i="1" dirty="0" smtClean="0">
                          <a:latin typeface="Arial" pitchFamily="34" charset="0"/>
                          <a:cs typeface="Arial" pitchFamily="34" charset="0"/>
                        </a:rPr>
                        <a:t>:  </a:t>
                      </a:r>
                      <a:r>
                        <a:rPr lang="es-ES" dirty="0" smtClean="0">
                          <a:latin typeface="Arial" pitchFamily="34" charset="0"/>
                          <a:cs typeface="Arial" pitchFamily="34" charset="0"/>
                        </a:rPr>
                        <a:t>Precios de Semillas</a:t>
                      </a:r>
                      <a:endParaRPr lang="es-EC" dirty="0" smtClean="0">
                        <a:latin typeface="Arial" pitchFamily="34" charset="0"/>
                        <a:cs typeface="Arial" pitchFamily="34" charset="0"/>
                      </a:endParaRP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smtClean="0">
                          <a:latin typeface="Arial" pitchFamily="34" charset="0"/>
                          <a:cs typeface="Arial" pitchFamily="34" charset="0"/>
                        </a:rPr>
                        <a:t>s:  </a:t>
                      </a:r>
                      <a:r>
                        <a:rPr lang="es-ES" dirty="0" smtClean="0">
                          <a:latin typeface="Arial" pitchFamily="34" charset="0"/>
                          <a:cs typeface="Arial" pitchFamily="34" charset="0"/>
                        </a:rPr>
                        <a:t>Cantidad de Semillas </a:t>
                      </a:r>
                    </a:p>
                    <a:p>
                      <a:endParaRPr lang="es-EC" dirty="0"/>
                    </a:p>
                  </a:txBody>
                  <a:tcPr/>
                </a:tc>
              </a:tr>
              <a:tr h="628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P</a:t>
                      </a:r>
                      <a:r>
                        <a:rPr lang="es-ES" i="1" baseline="-25000" dirty="0" err="1" smtClean="0">
                          <a:latin typeface="Arial" pitchFamily="34" charset="0"/>
                          <a:cs typeface="Arial" pitchFamily="34" charset="0"/>
                        </a:rPr>
                        <a:t>l</a:t>
                      </a:r>
                      <a:r>
                        <a:rPr lang="es-ES" i="1" dirty="0" smtClean="0">
                          <a:latin typeface="Arial" pitchFamily="34" charset="0"/>
                          <a:cs typeface="Arial" pitchFamily="34" charset="0"/>
                        </a:rPr>
                        <a:t>:  </a:t>
                      </a:r>
                      <a:r>
                        <a:rPr lang="es-ES" dirty="0" smtClean="0">
                          <a:latin typeface="Arial" pitchFamily="34" charset="0"/>
                          <a:cs typeface="Arial" pitchFamily="34" charset="0"/>
                        </a:rPr>
                        <a:t>Salarios</a:t>
                      </a:r>
                      <a:endParaRPr lang="es-EC" dirty="0" smtClean="0">
                        <a:latin typeface="Arial" pitchFamily="34" charset="0"/>
                        <a:cs typeface="Arial" pitchFamily="34" charset="0"/>
                      </a:endParaRP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smtClean="0">
                          <a:latin typeface="Arial" pitchFamily="34" charset="0"/>
                          <a:cs typeface="Arial" pitchFamily="34" charset="0"/>
                        </a:rPr>
                        <a:t>Y:  </a:t>
                      </a:r>
                      <a:r>
                        <a:rPr lang="es-ES" dirty="0" smtClean="0">
                          <a:latin typeface="Arial" pitchFamily="34" charset="0"/>
                          <a:cs typeface="Arial" pitchFamily="34" charset="0"/>
                        </a:rPr>
                        <a:t>Producción de Café Oro</a:t>
                      </a:r>
                    </a:p>
                    <a:p>
                      <a:endParaRPr lang="es-EC" dirty="0"/>
                    </a:p>
                  </a:txBody>
                  <a:tcPr/>
                </a:tc>
              </a:tr>
              <a:tr h="898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smtClean="0">
                          <a:latin typeface="Arial" pitchFamily="34" charset="0"/>
                          <a:cs typeface="Arial" pitchFamily="34" charset="0"/>
                        </a:rPr>
                        <a:t>L: </a:t>
                      </a:r>
                      <a:r>
                        <a:rPr lang="es-ES" dirty="0" smtClean="0">
                          <a:latin typeface="Arial" pitchFamily="34" charset="0"/>
                          <a:cs typeface="Arial" pitchFamily="34" charset="0"/>
                        </a:rPr>
                        <a:t>Mano de Obra</a:t>
                      </a:r>
                    </a:p>
                    <a:p>
                      <a:endParaRPr lang="es-EC" dirty="0" smtClean="0"/>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err="1" smtClean="0">
                          <a:latin typeface="Arial" pitchFamily="34" charset="0"/>
                          <a:cs typeface="Arial" pitchFamily="34" charset="0"/>
                        </a:rPr>
                        <a:t>sl</a:t>
                      </a:r>
                      <a:r>
                        <a:rPr lang="es-ES" i="1" dirty="0" smtClean="0">
                          <a:latin typeface="Arial" pitchFamily="34" charset="0"/>
                          <a:cs typeface="Arial" pitchFamily="34" charset="0"/>
                        </a:rPr>
                        <a:t>: </a:t>
                      </a:r>
                      <a:r>
                        <a:rPr lang="es-ES" dirty="0" smtClean="0">
                          <a:latin typeface="Arial" pitchFamily="34" charset="0"/>
                          <a:cs typeface="Arial" pitchFamily="34" charset="0"/>
                        </a:rPr>
                        <a:t>Suelo </a:t>
                      </a:r>
                      <a:endParaRPr lang="es-EC" dirty="0" smtClean="0">
                        <a:latin typeface="Arial" pitchFamily="34" charset="0"/>
                        <a:cs typeface="Arial" pitchFamily="34" charset="0"/>
                      </a:endParaRPr>
                    </a:p>
                    <a:p>
                      <a:endParaRPr lang="es-EC" dirty="0"/>
                    </a:p>
                  </a:txBody>
                  <a:tcPr/>
                </a:tc>
              </a:tr>
            </a:tbl>
          </a:graphicData>
        </a:graphic>
      </p:graphicFrame>
      <p:sp>
        <p:nvSpPr>
          <p:cNvPr id="10242" name="1 Título"/>
          <p:cNvSpPr>
            <a:spLocks noGrp="1"/>
          </p:cNvSpPr>
          <p:nvPr>
            <p:ph type="title"/>
          </p:nvPr>
        </p:nvSpPr>
        <p:spPr>
          <a:xfrm>
            <a:off x="500034" y="571480"/>
            <a:ext cx="7858125" cy="1428750"/>
          </a:xfrm>
        </p:spPr>
        <p:txBody>
          <a:bodyPr>
            <a:normAutofit fontScale="90000"/>
          </a:bodyPr>
          <a:lstStyle/>
          <a:p>
            <a:pPr algn="ctr" eaLnBrk="1" fontAlgn="auto" hangingPunct="1">
              <a:spcAft>
                <a:spcPts val="0"/>
              </a:spcAft>
              <a:defRPr/>
            </a:pPr>
            <a:r>
              <a:rPr lang="es-EC" sz="3100" dirty="0" smtClean="0">
                <a:latin typeface="Arial" charset="0"/>
                <a:cs typeface="Arial" charset="0"/>
              </a:rPr>
              <a:t>MODELO DE ESTIMACIÓN</a:t>
            </a:r>
            <a:br>
              <a:rPr lang="es-EC" sz="3100" dirty="0" smtClean="0">
                <a:latin typeface="Arial" charset="0"/>
                <a:cs typeface="Arial" charset="0"/>
              </a:rPr>
            </a:br>
            <a:r>
              <a:rPr lang="es-ES" sz="3100" b="1" dirty="0" smtClean="0">
                <a:latin typeface="Arial" charset="0"/>
                <a:cs typeface="Arial" charset="0"/>
              </a:rPr>
              <a:t> Función de costos generalizada.</a:t>
            </a:r>
            <a:r>
              <a:rPr lang="es-EC" sz="3800" b="1" dirty="0" smtClean="0">
                <a:latin typeface="Arial" charset="0"/>
                <a:cs typeface="Arial" charset="0"/>
              </a:rPr>
              <a:t/>
            </a:r>
            <a:br>
              <a:rPr lang="es-EC" sz="3800" b="1" dirty="0" smtClean="0">
                <a:latin typeface="Arial" charset="0"/>
                <a:cs typeface="Arial" charset="0"/>
              </a:rPr>
            </a:br>
            <a:r>
              <a:rPr lang="es-ES_tradnl" sz="3800" dirty="0" smtClean="0">
                <a:latin typeface="Arial" charset="0"/>
                <a:cs typeface="Arial" charset="0"/>
              </a:rPr>
              <a:t> </a:t>
            </a:r>
            <a:endParaRPr lang="es-EC" sz="3800" dirty="0" smtClean="0">
              <a:latin typeface="Arial" charset="0"/>
              <a:cs typeface="Arial" charset="0"/>
            </a:endParaRPr>
          </a:p>
        </p:txBody>
      </p:sp>
      <p:sp>
        <p:nvSpPr>
          <p:cNvPr id="6" name="5 Marcador de contenido"/>
          <p:cNvSpPr>
            <a:spLocks noGrp="1"/>
          </p:cNvSpPr>
          <p:nvPr>
            <p:ph sz="quarter" idx="1"/>
          </p:nvPr>
        </p:nvSpPr>
        <p:spPr>
          <a:xfrm>
            <a:off x="1214438" y="2286000"/>
            <a:ext cx="7358062" cy="3857625"/>
          </a:xfrm>
        </p:spPr>
        <p:txBody>
          <a:bodyPr rtlCol="0">
            <a:normAutofit/>
          </a:bodyPr>
          <a:lstStyle/>
          <a:p>
            <a:pPr marL="0" indent="-274320" algn="just"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S_tradnl" sz="2200" dirty="0" smtClean="0">
              <a:latin typeface="Arial" pitchFamily="34" charset="0"/>
              <a:cs typeface="Arial" pitchFamily="34" charset="0"/>
            </a:endParaRPr>
          </a:p>
          <a:p>
            <a:pPr marL="0" indent="-274320" algn="just" eaLnBrk="1" fontAlgn="auto" hangingPunct="1">
              <a:spcAft>
                <a:spcPts val="0"/>
              </a:spcAft>
              <a:buFont typeface="Arial" pitchFamily="34" charset="0"/>
              <a:buNone/>
              <a:defRPr/>
            </a:pPr>
            <a:endParaRPr lang="es-ES_tradnl" sz="2200" dirty="0" smtClean="0">
              <a:latin typeface="Arial" pitchFamily="34" charset="0"/>
              <a:cs typeface="Arial" pitchFamily="34" charset="0"/>
            </a:endParaRPr>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None/>
              <a:defRPr/>
            </a:pPr>
            <a:endParaRPr lang="es-ES" dirty="0" smtClean="0"/>
          </a:p>
          <a:p>
            <a:pPr marL="274320" indent="-274320" eaLnBrk="1" fontAlgn="auto" hangingPunct="1">
              <a:spcAft>
                <a:spcPts val="0"/>
              </a:spcAft>
              <a:buFont typeface="Arial" pitchFamily="34" charset="0"/>
              <a:buNone/>
              <a:defRPr/>
            </a:pPr>
            <a:endParaRPr lang="es-EC" dirty="0" smtClean="0"/>
          </a:p>
        </p:txBody>
      </p:sp>
      <p:pic>
        <p:nvPicPr>
          <p:cNvPr id="1024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357290" y="1643050"/>
            <a:ext cx="6926263" cy="71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357188"/>
            <a:ext cx="7929562" cy="2000250"/>
          </a:xfrm>
        </p:spPr>
        <p:txBody>
          <a:bodyPr rtlCol="0"/>
          <a:lstStyle/>
          <a:p>
            <a:pPr algn="just" eaLnBrk="1" fontAlgn="auto" hangingPunct="1">
              <a:spcAft>
                <a:spcPts val="0"/>
              </a:spcAft>
              <a:defRPr/>
            </a:pPr>
            <a:r>
              <a:rPr lang="es-ES" sz="2000" b="1" dirty="0" smtClean="0">
                <a:latin typeface="Arial" pitchFamily="34" charset="0"/>
                <a:cs typeface="Arial" pitchFamily="34" charset="0"/>
              </a:rPr>
              <a:t>Estimación de la función de la demanda de cada uno de los factores productivos que intervienen en el proceso de transformación de un bien.</a:t>
            </a:r>
            <a:r>
              <a:rPr lang="es-EC" sz="2800" b="1" dirty="0" smtClean="0">
                <a:latin typeface="Arial" pitchFamily="34" charset="0"/>
                <a:cs typeface="Arial" pitchFamily="34" charset="0"/>
              </a:rPr>
              <a:t/>
            </a:r>
            <a:br>
              <a:rPr lang="es-EC" sz="2800" b="1" dirty="0" smtClean="0">
                <a:latin typeface="Arial" pitchFamily="34" charset="0"/>
                <a:cs typeface="Arial" pitchFamily="34" charset="0"/>
              </a:rPr>
            </a:br>
            <a:r>
              <a:rPr lang="es-ES_tradnl" sz="2800" dirty="0" smtClean="0">
                <a:latin typeface="Arial" pitchFamily="34" charset="0"/>
                <a:cs typeface="Arial" pitchFamily="34" charset="0"/>
              </a:rPr>
              <a:t> </a:t>
            </a:r>
            <a:endParaRPr lang="es-EC" sz="2800" dirty="0" smtClean="0">
              <a:latin typeface="Arial" pitchFamily="34" charset="0"/>
              <a:cs typeface="Arial" pitchFamily="34" charset="0"/>
            </a:endParaRPr>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Char char="•"/>
              <a:defRPr/>
            </a:pPr>
            <a:endParaRPr lang="es-EC" dirty="0" smtClean="0"/>
          </a:p>
        </p:txBody>
      </p:sp>
      <p:sp>
        <p:nvSpPr>
          <p:cNvPr id="38916" name="3 CuadroTexto"/>
          <p:cNvSpPr txBox="1">
            <a:spLocks noChangeArrowheads="1"/>
          </p:cNvSpPr>
          <p:nvPr/>
        </p:nvSpPr>
        <p:spPr bwMode="auto">
          <a:xfrm>
            <a:off x="928688" y="2000250"/>
            <a:ext cx="7358062" cy="2278063"/>
          </a:xfrm>
          <a:prstGeom prst="rect">
            <a:avLst/>
          </a:prstGeom>
          <a:noFill/>
          <a:ln w="9525">
            <a:noFill/>
            <a:miter lim="800000"/>
            <a:headEnd/>
            <a:tailEnd/>
          </a:ln>
        </p:spPr>
        <p:txBody>
          <a:bodyPr>
            <a:spAutoFit/>
          </a:bodyPr>
          <a:lstStyle/>
          <a:p>
            <a:pPr algn="just"/>
            <a:endParaRPr lang="es-EC" sz="2200">
              <a:latin typeface="Franklin Gothic Book" pitchFamily="34" charset="0"/>
              <a:cs typeface="Arial" charset="0"/>
            </a:endParaRPr>
          </a:p>
          <a:p>
            <a:pPr algn="just"/>
            <a:r>
              <a:rPr lang="es-EC" sz="2200">
                <a:latin typeface="Franklin Gothic Book" pitchFamily="34" charset="0"/>
                <a:cs typeface="Arial" charset="0"/>
              </a:rPr>
              <a:t> </a:t>
            </a:r>
          </a:p>
          <a:p>
            <a:pPr algn="just"/>
            <a:endParaRPr lang="es-ES_tradnl" sz="2200">
              <a:latin typeface="Franklin Gothic Book" pitchFamily="34" charset="0"/>
              <a:cs typeface="Arial" charset="0"/>
            </a:endParaRPr>
          </a:p>
          <a:p>
            <a:pPr algn="just"/>
            <a:endParaRPr lang="es-EC" sz="2200">
              <a:latin typeface="Franklin Gothic Book" pitchFamily="34" charset="0"/>
              <a:cs typeface="Arial" charset="0"/>
            </a:endParaRPr>
          </a:p>
          <a:p>
            <a:pPr algn="just"/>
            <a:endParaRPr lang="es-ES_tradnl">
              <a:latin typeface="Calibri" pitchFamily="34" charset="0"/>
            </a:endParaRPr>
          </a:p>
          <a:p>
            <a:pPr algn="just"/>
            <a:endParaRPr lang="es-EC">
              <a:latin typeface="Calibri" pitchFamily="34" charset="0"/>
            </a:endParaRPr>
          </a:p>
          <a:p>
            <a:endParaRPr lang="es-EC">
              <a:latin typeface="Calibri" pitchFamily="34" charset="0"/>
            </a:endParaRPr>
          </a:p>
        </p:txBody>
      </p:sp>
      <p:pic>
        <p:nvPicPr>
          <p:cNvPr id="13317"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28662" y="2643182"/>
            <a:ext cx="7429552" cy="1251866"/>
          </a:xfrm>
          <a:prstGeom prst="rect">
            <a:avLst/>
          </a:prstGeom>
          <a:noFill/>
          <a:ln w="9525">
            <a:noFill/>
            <a:miter lim="800000"/>
            <a:headEnd/>
            <a:tailEnd/>
          </a:ln>
        </p:spPr>
      </p:pic>
      <p:pic>
        <p:nvPicPr>
          <p:cNvPr id="13318" name="Picture 2"/>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3714744" y="4643446"/>
            <a:ext cx="1723911" cy="461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42938" y="357188"/>
            <a:ext cx="7929562" cy="2000250"/>
          </a:xfrm>
        </p:spPr>
        <p:txBody>
          <a:bodyPr/>
          <a:lstStyle/>
          <a:p>
            <a:pPr algn="just" eaLnBrk="1" fontAlgn="auto" hangingPunct="1">
              <a:spcAft>
                <a:spcPts val="0"/>
              </a:spcAft>
              <a:defRPr/>
            </a:pPr>
            <a:r>
              <a:rPr lang="es-ES" sz="2000" b="1" dirty="0" smtClean="0">
                <a:latin typeface="Arial" charset="0"/>
                <a:cs typeface="Arial" charset="0"/>
              </a:rPr>
              <a:t>Estimación de la función de la demanda de cada uno de los factores productivos que intervienen en el proceso de transformación de un bien.</a:t>
            </a:r>
            <a:r>
              <a:rPr lang="es-EC" sz="2000" b="1" dirty="0" smtClean="0">
                <a:latin typeface="Arial" charset="0"/>
                <a:cs typeface="Arial" charset="0"/>
              </a:rPr>
              <a:t/>
            </a:r>
            <a:br>
              <a:rPr lang="es-EC" sz="2000" b="1" dirty="0" smtClean="0">
                <a:latin typeface="Arial" charset="0"/>
                <a:cs typeface="Arial" charset="0"/>
              </a:rPr>
            </a:br>
            <a:r>
              <a:rPr lang="es-ES_tradnl" sz="2000" dirty="0" smtClean="0">
                <a:latin typeface="Arial" charset="0"/>
                <a:cs typeface="Arial" charset="0"/>
              </a:rPr>
              <a:t> </a:t>
            </a:r>
            <a:endParaRPr lang="es-EC" sz="2000" dirty="0" smtClean="0">
              <a:latin typeface="Arial" charset="0"/>
              <a:cs typeface="Arial" charset="0"/>
            </a:endParaRPr>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Char char="•"/>
              <a:defRPr/>
            </a:pPr>
            <a:endParaRPr lang="es-EC" dirty="0" smtClean="0"/>
          </a:p>
        </p:txBody>
      </p:sp>
      <p:sp>
        <p:nvSpPr>
          <p:cNvPr id="39940" name="6 CuadroTexto"/>
          <p:cNvSpPr txBox="1">
            <a:spLocks noChangeArrowheads="1"/>
          </p:cNvSpPr>
          <p:nvPr/>
        </p:nvSpPr>
        <p:spPr bwMode="auto">
          <a:xfrm>
            <a:off x="928688" y="2143125"/>
            <a:ext cx="6858000" cy="1878013"/>
          </a:xfrm>
          <a:prstGeom prst="rect">
            <a:avLst/>
          </a:prstGeom>
          <a:noFill/>
          <a:ln w="9525">
            <a:noFill/>
            <a:miter lim="800000"/>
            <a:headEnd/>
            <a:tailEnd/>
          </a:ln>
        </p:spPr>
        <p:txBody>
          <a:bodyPr>
            <a:spAutoFit/>
          </a:bodyPr>
          <a:lstStyle/>
          <a:p>
            <a:pPr algn="just"/>
            <a:endParaRPr lang="es-EC" sz="2200">
              <a:latin typeface="Franklin Gothic Book" pitchFamily="34" charset="0"/>
              <a:cs typeface="Arial" charset="0"/>
            </a:endParaRPr>
          </a:p>
          <a:p>
            <a:pPr algn="just"/>
            <a:r>
              <a:rPr lang="es-ES" sz="2200">
                <a:latin typeface="Franklin Gothic Book" pitchFamily="34" charset="0"/>
                <a:cs typeface="Arial" charset="0"/>
              </a:rPr>
              <a:t>Por simetría cruzada asumimos que:</a:t>
            </a:r>
          </a:p>
          <a:p>
            <a:pPr algn="just"/>
            <a:endParaRPr lang="es-ES">
              <a:latin typeface="Calibri" pitchFamily="34" charset="0"/>
            </a:endParaRPr>
          </a:p>
          <a:p>
            <a:pPr algn="just"/>
            <a:endParaRPr lang="es-ES">
              <a:latin typeface="Calibri" pitchFamily="34" charset="0"/>
            </a:endParaRPr>
          </a:p>
          <a:p>
            <a:pPr algn="just"/>
            <a:endParaRPr lang="es-EC">
              <a:latin typeface="Calibri" pitchFamily="34" charset="0"/>
            </a:endParaRPr>
          </a:p>
          <a:p>
            <a:endParaRPr lang="es-EC">
              <a:latin typeface="Calibri" pitchFamily="34" charset="0"/>
            </a:endParaRPr>
          </a:p>
        </p:txBody>
      </p:sp>
      <p:pic>
        <p:nvPicPr>
          <p:cNvPr id="14341"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312763" y="3357562"/>
            <a:ext cx="3709173" cy="1714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42938" y="357188"/>
            <a:ext cx="7929562" cy="2000250"/>
          </a:xfrm>
        </p:spPr>
        <p:txBody>
          <a:bodyPr/>
          <a:lstStyle/>
          <a:p>
            <a:pPr algn="just" eaLnBrk="1" fontAlgn="auto" hangingPunct="1">
              <a:spcAft>
                <a:spcPts val="0"/>
              </a:spcAft>
              <a:defRPr/>
            </a:pPr>
            <a:r>
              <a:rPr lang="es-ES" sz="2000" b="1" dirty="0" smtClean="0">
                <a:latin typeface="Arial" charset="0"/>
                <a:cs typeface="Arial" charset="0"/>
              </a:rPr>
              <a:t>Estimación de la función de la demanda de cada uno de los factores productivos que intervienen en el proceso de transformación de un bien.</a:t>
            </a:r>
            <a:r>
              <a:rPr lang="es-EC" sz="2000" b="1" dirty="0" smtClean="0">
                <a:latin typeface="Arial" charset="0"/>
                <a:cs typeface="Arial" charset="0"/>
              </a:rPr>
              <a:t/>
            </a:r>
            <a:br>
              <a:rPr lang="es-EC" sz="2000" b="1" dirty="0" smtClean="0">
                <a:latin typeface="Arial" charset="0"/>
                <a:cs typeface="Arial" charset="0"/>
              </a:rPr>
            </a:br>
            <a:r>
              <a:rPr lang="es-ES_tradnl" sz="2500" dirty="0" smtClean="0">
                <a:latin typeface="Arial" charset="0"/>
                <a:cs typeface="Arial" charset="0"/>
              </a:rPr>
              <a:t> </a:t>
            </a:r>
            <a:endParaRPr lang="es-EC" sz="2500" dirty="0" smtClean="0">
              <a:latin typeface="Arial" charset="0"/>
              <a:cs typeface="Arial" charset="0"/>
            </a:endParaRPr>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Char char="•"/>
              <a:defRPr/>
            </a:pPr>
            <a:endParaRPr lang="es-EC" dirty="0" smtClean="0"/>
          </a:p>
        </p:txBody>
      </p:sp>
      <p:sp>
        <p:nvSpPr>
          <p:cNvPr id="40964"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pic>
        <p:nvPicPr>
          <p:cNvPr id="1536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28663" y="2000241"/>
            <a:ext cx="7143800" cy="45766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Introducción</a:t>
            </a:r>
            <a:endParaRPr lang="es-EC" dirty="0"/>
          </a:p>
        </p:txBody>
      </p:sp>
      <p:sp>
        <p:nvSpPr>
          <p:cNvPr id="15363" name="2 Marcador de contenido"/>
          <p:cNvSpPr>
            <a:spLocks noGrp="1"/>
          </p:cNvSpPr>
          <p:nvPr>
            <p:ph idx="1"/>
          </p:nvPr>
        </p:nvSpPr>
        <p:spPr>
          <a:xfrm>
            <a:off x="500063" y="2332038"/>
            <a:ext cx="7467600" cy="4525962"/>
          </a:xfrm>
        </p:spPr>
        <p:txBody>
          <a:bodyPr/>
          <a:lstStyle/>
          <a:p>
            <a:pPr eaLnBrk="1" hangingPunct="1"/>
            <a:r>
              <a:rPr lang="es-EC" smtClean="0"/>
              <a:t>Medir costos marginales.</a:t>
            </a:r>
          </a:p>
          <a:p>
            <a:pPr eaLnBrk="1" hangingPunct="1"/>
            <a:endParaRPr lang="es-EC" smtClean="0"/>
          </a:p>
          <a:p>
            <a:pPr eaLnBrk="1" hangingPunct="1"/>
            <a:r>
              <a:rPr lang="es-EC" smtClean="0"/>
              <a:t>Producción Cafetalera Necesaria</a:t>
            </a:r>
          </a:p>
          <a:p>
            <a:pPr eaLnBrk="1" hangingPunct="1"/>
            <a:endParaRPr lang="es-EC" smtClean="0"/>
          </a:p>
          <a:p>
            <a:pPr eaLnBrk="1" hangingPunct="1"/>
            <a:r>
              <a:rPr lang="es-ES" smtClean="0"/>
              <a:t>Estimar demanda de insumos para producción.</a:t>
            </a:r>
          </a:p>
          <a:p>
            <a:pPr eaLnBrk="1" hangingPunct="1">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357188"/>
            <a:ext cx="7929562" cy="2000250"/>
          </a:xfrm>
        </p:spPr>
        <p:txBody>
          <a:bodyPr rtlCol="0"/>
          <a:lstStyle/>
          <a:p>
            <a:pPr algn="ctr" eaLnBrk="1" fontAlgn="auto" hangingPunct="1">
              <a:spcAft>
                <a:spcPts val="0"/>
              </a:spcAft>
              <a:defRPr/>
            </a:pPr>
            <a:r>
              <a:rPr lang="es-ES" sz="2200" b="1" dirty="0" smtClean="0">
                <a:latin typeface="Arial" pitchFamily="34" charset="0"/>
                <a:cs typeface="Arial" pitchFamily="34" charset="0"/>
              </a:rPr>
              <a:t>Estimación de la función de la demanda de cada uno de los factores productivos que intervienen en el proceso de transformación de un bien.</a:t>
            </a:r>
            <a:r>
              <a:rPr lang="es-EC" sz="2200" b="1" dirty="0" smtClean="0"/>
              <a:t/>
            </a:r>
            <a:br>
              <a:rPr lang="es-EC" sz="2200" b="1" dirty="0" smtClean="0"/>
            </a:br>
            <a:r>
              <a:rPr lang="es-ES_tradnl" dirty="0" smtClean="0"/>
              <a:t> </a:t>
            </a:r>
            <a:endParaRPr lang="es-EC" dirty="0" smtClean="0"/>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1988"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41989" name="7 CuadroTexto"/>
          <p:cNvSpPr txBox="1">
            <a:spLocks noChangeArrowheads="1"/>
          </p:cNvSpPr>
          <p:nvPr/>
        </p:nvSpPr>
        <p:spPr bwMode="auto">
          <a:xfrm>
            <a:off x="928688" y="1928813"/>
            <a:ext cx="7715250" cy="1046162"/>
          </a:xfrm>
          <a:prstGeom prst="rect">
            <a:avLst/>
          </a:prstGeom>
          <a:noFill/>
          <a:ln w="9525">
            <a:noFill/>
            <a:miter lim="800000"/>
            <a:headEnd/>
            <a:tailEnd/>
          </a:ln>
        </p:spPr>
        <p:txBody>
          <a:bodyPr>
            <a:spAutoFit/>
          </a:bodyPr>
          <a:lstStyle/>
          <a:p>
            <a:r>
              <a:rPr lang="es-ES" sz="2200">
                <a:latin typeface="Franklin Gothic Book" pitchFamily="34" charset="0"/>
                <a:cs typeface="Arial" charset="0"/>
              </a:rPr>
              <a:t>Multiplicando a ambos lados de las ecuaciones por Y nos queda:</a:t>
            </a:r>
            <a:endParaRPr lang="es-EC" sz="2200">
              <a:latin typeface="Franklin Gothic Book" pitchFamily="34" charset="0"/>
              <a:cs typeface="Arial" charset="0"/>
            </a:endParaRPr>
          </a:p>
          <a:p>
            <a:endParaRPr lang="es-EC">
              <a:latin typeface="Calibri" pitchFamily="34" charset="0"/>
            </a:endParaRPr>
          </a:p>
        </p:txBody>
      </p:sp>
      <p:pic>
        <p:nvPicPr>
          <p:cNvPr id="16390"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71537" y="2647715"/>
            <a:ext cx="7133175" cy="38531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642938" y="357188"/>
            <a:ext cx="7929562" cy="2000250"/>
          </a:xfrm>
        </p:spPr>
        <p:txBody>
          <a:bodyPr/>
          <a:lstStyle/>
          <a:p>
            <a:pPr algn="just" eaLnBrk="1" fontAlgn="auto" hangingPunct="1">
              <a:spcAft>
                <a:spcPts val="0"/>
              </a:spcAft>
              <a:defRPr/>
            </a:pPr>
            <a:r>
              <a:rPr lang="es-ES" sz="2000" b="1" dirty="0" smtClean="0">
                <a:latin typeface="Arial" charset="0"/>
                <a:cs typeface="Arial" charset="0"/>
              </a:rPr>
              <a:t>Estimación de la función de la demanda de cada uno de los factores productivos que intervienen en el proceso de transformación de un bien.</a:t>
            </a:r>
            <a:r>
              <a:rPr lang="es-EC" sz="2500" b="1" dirty="0" smtClean="0">
                <a:latin typeface="Arial" charset="0"/>
                <a:cs typeface="Arial" charset="0"/>
              </a:rPr>
              <a:t/>
            </a:r>
            <a:br>
              <a:rPr lang="es-EC" sz="2500" b="1" dirty="0" smtClean="0">
                <a:latin typeface="Arial" charset="0"/>
                <a:cs typeface="Arial" charset="0"/>
              </a:rPr>
            </a:br>
            <a:r>
              <a:rPr lang="es-ES_tradnl" sz="2500" dirty="0" smtClean="0">
                <a:latin typeface="Arial" charset="0"/>
                <a:cs typeface="Arial" charset="0"/>
              </a:rPr>
              <a:t> </a:t>
            </a:r>
            <a:endParaRPr lang="es-EC" sz="2500" dirty="0" smtClean="0">
              <a:latin typeface="Arial" charset="0"/>
              <a:cs typeface="Arial" charset="0"/>
            </a:endParaRPr>
          </a:p>
        </p:txBody>
      </p:sp>
      <p:sp>
        <p:nvSpPr>
          <p:cNvPr id="5" name="4 Marcador de contenido"/>
          <p:cNvSpPr>
            <a:spLocks noGrp="1"/>
          </p:cNvSpPr>
          <p:nvPr>
            <p:ph sz="quarter" idx="1"/>
          </p:nvPr>
        </p:nvSpPr>
        <p:spPr>
          <a:xfrm>
            <a:off x="714375"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3012"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43013" name="7 CuadroTexto"/>
          <p:cNvSpPr txBox="1">
            <a:spLocks noChangeArrowheads="1"/>
          </p:cNvSpPr>
          <p:nvPr/>
        </p:nvSpPr>
        <p:spPr bwMode="auto">
          <a:xfrm>
            <a:off x="785813" y="2000250"/>
            <a:ext cx="7715250" cy="1046163"/>
          </a:xfrm>
          <a:prstGeom prst="rect">
            <a:avLst/>
          </a:prstGeom>
          <a:noFill/>
          <a:ln w="9525">
            <a:noFill/>
            <a:miter lim="800000"/>
            <a:headEnd/>
            <a:tailEnd/>
          </a:ln>
        </p:spPr>
        <p:txBody>
          <a:bodyPr>
            <a:spAutoFit/>
          </a:bodyPr>
          <a:lstStyle/>
          <a:p>
            <a:pPr algn="just"/>
            <a:r>
              <a:rPr lang="es-ES" sz="2200">
                <a:latin typeface="Franklin Gothic Book" pitchFamily="34" charset="0"/>
                <a:cs typeface="Arial" charset="0"/>
              </a:rPr>
              <a:t>Derivamos cada una de las ecuaciones con respecto a la producción:</a:t>
            </a:r>
            <a:endParaRPr lang="es-EC" sz="2200">
              <a:latin typeface="Franklin Gothic Book" pitchFamily="34" charset="0"/>
              <a:cs typeface="Arial" charset="0"/>
            </a:endParaRPr>
          </a:p>
          <a:p>
            <a:endParaRPr lang="es-EC">
              <a:latin typeface="Calibri" pitchFamily="34" charset="0"/>
            </a:endParaRPr>
          </a:p>
        </p:txBody>
      </p:sp>
      <p:pic>
        <p:nvPicPr>
          <p:cNvPr id="1741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214414" y="2928934"/>
            <a:ext cx="7072362" cy="750365"/>
          </a:xfrm>
          <a:prstGeom prst="rect">
            <a:avLst/>
          </a:prstGeom>
          <a:noFill/>
          <a:ln w="9525">
            <a:noFill/>
            <a:miter lim="800000"/>
            <a:headEnd/>
            <a:tailEnd/>
          </a:ln>
        </p:spPr>
      </p:pic>
      <p:pic>
        <p:nvPicPr>
          <p:cNvPr id="17415"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214414" y="3929066"/>
            <a:ext cx="7082420" cy="785823"/>
          </a:xfrm>
          <a:prstGeom prst="rect">
            <a:avLst/>
          </a:prstGeom>
          <a:noFill/>
          <a:ln w="9525">
            <a:noFill/>
            <a:miter lim="800000"/>
            <a:headEnd/>
            <a:tailEnd/>
          </a:ln>
        </p:spPr>
      </p:pic>
      <p:sp>
        <p:nvSpPr>
          <p:cNvPr id="4301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17417" name="Picture 6"/>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14414" y="5072062"/>
            <a:ext cx="7072362" cy="7143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42938" y="357188"/>
            <a:ext cx="7929562" cy="2000250"/>
          </a:xfrm>
        </p:spPr>
        <p:txBody>
          <a:bodyPr/>
          <a:lstStyle/>
          <a:p>
            <a:pPr algn="just" eaLnBrk="1" fontAlgn="auto" hangingPunct="1">
              <a:spcAft>
                <a:spcPts val="0"/>
              </a:spcAft>
              <a:defRPr/>
            </a:pPr>
            <a:r>
              <a:rPr lang="es-ES" sz="2000" b="1" dirty="0" smtClean="0">
                <a:latin typeface="Arial" charset="0"/>
                <a:cs typeface="Arial" charset="0"/>
              </a:rPr>
              <a:t>Estimación de la función de la demanda de cada uno de los factores productivos que intervienen en el proceso de transformación de un bien.</a:t>
            </a:r>
            <a:r>
              <a:rPr lang="es-EC" sz="2500" b="1" dirty="0" smtClean="0">
                <a:latin typeface="Arial" charset="0"/>
                <a:cs typeface="Arial" charset="0"/>
              </a:rPr>
              <a:t/>
            </a:r>
            <a:br>
              <a:rPr lang="es-EC" sz="2500" b="1" dirty="0" smtClean="0">
                <a:latin typeface="Arial" charset="0"/>
                <a:cs typeface="Arial" charset="0"/>
              </a:rPr>
            </a:br>
            <a:r>
              <a:rPr lang="es-ES_tradnl" sz="2500" dirty="0" smtClean="0">
                <a:latin typeface="Arial" charset="0"/>
                <a:cs typeface="Arial" charset="0"/>
              </a:rPr>
              <a:t> </a:t>
            </a:r>
            <a:endParaRPr lang="es-EC" sz="2500" dirty="0" smtClean="0">
              <a:latin typeface="Arial" charset="0"/>
              <a:cs typeface="Arial" charset="0"/>
            </a:endParaRPr>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4036"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pic>
        <p:nvPicPr>
          <p:cNvPr id="24582"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00100" y="1785927"/>
            <a:ext cx="7215238" cy="642942"/>
          </a:xfrm>
          <a:prstGeom prst="rect">
            <a:avLst/>
          </a:prstGeom>
          <a:noFill/>
          <a:ln w="9525">
            <a:noFill/>
            <a:miter lim="800000"/>
            <a:headEnd/>
            <a:tailEnd/>
          </a:ln>
        </p:spPr>
      </p:pic>
      <p:graphicFrame>
        <p:nvGraphicFramePr>
          <p:cNvPr id="8" name="7 Tabla"/>
          <p:cNvGraphicFramePr>
            <a:graphicFrameLocks noGrp="1"/>
          </p:cNvGraphicFramePr>
          <p:nvPr/>
        </p:nvGraphicFramePr>
        <p:xfrm>
          <a:off x="1000125" y="2571750"/>
          <a:ext cx="7215188" cy="4067175"/>
        </p:xfrm>
        <a:graphic>
          <a:graphicData uri="http://schemas.openxmlformats.org/drawingml/2006/table">
            <a:tbl>
              <a:tblPr firstRow="1" bandRow="1">
                <a:tableStyleId>{5C22544A-7EE6-4342-B048-85BDC9FD1C3A}</a:tableStyleId>
              </a:tblPr>
              <a:tblGrid>
                <a:gridCol w="3607619"/>
                <a:gridCol w="3607619"/>
              </a:tblGrid>
              <a:tr h="565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P</a:t>
                      </a:r>
                      <a:r>
                        <a:rPr lang="es-ES" sz="1800" baseline="-25000" dirty="0" smtClean="0">
                          <a:cs typeface="Arial" charset="0"/>
                        </a:rPr>
                        <a:t>S</a:t>
                      </a:r>
                      <a:r>
                        <a:rPr lang="es-ES" sz="1800" dirty="0" smtClean="0">
                          <a:cs typeface="Arial" charset="0"/>
                        </a:rPr>
                        <a:t>: Costo unitario semillas</a:t>
                      </a: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 y: Producción</a:t>
                      </a:r>
                    </a:p>
                    <a:p>
                      <a:endParaRPr lang="es-EC" dirty="0"/>
                    </a:p>
                  </a:txBody>
                  <a:tcPr/>
                </a:tc>
              </a:tr>
              <a:tr h="93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P</a:t>
                      </a:r>
                      <a:r>
                        <a:rPr lang="es-ES" sz="1800" baseline="-25000" dirty="0" smtClean="0">
                          <a:cs typeface="Arial" charset="0"/>
                        </a:rPr>
                        <a:t>F</a:t>
                      </a:r>
                      <a:r>
                        <a:rPr lang="es-ES" sz="1800" dirty="0" smtClean="0">
                          <a:cs typeface="Arial" charset="0"/>
                        </a:rPr>
                        <a:t>: Costo unitario fertilizantes</a:t>
                      </a: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dirty="0" smtClean="0">
                          <a:cs typeface="Arial" charset="0"/>
                        </a:rPr>
                        <a:t>al, </a:t>
                      </a:r>
                      <a:r>
                        <a:rPr lang="es-ES" sz="1800" i="1" dirty="0" err="1" smtClean="0">
                          <a:cs typeface="Arial" charset="0"/>
                        </a:rPr>
                        <a:t>af</a:t>
                      </a:r>
                      <a:r>
                        <a:rPr lang="es-ES" sz="1800" i="1" dirty="0" smtClean="0">
                          <a:cs typeface="Arial" charset="0"/>
                        </a:rPr>
                        <a:t>, as, </a:t>
                      </a:r>
                      <a:r>
                        <a:rPr lang="es-ES" sz="1800" i="1" dirty="0" err="1" smtClean="0">
                          <a:cs typeface="Arial" charset="0"/>
                        </a:rPr>
                        <a:t>afs</a:t>
                      </a:r>
                      <a:r>
                        <a:rPr lang="es-ES" sz="1800" i="1" dirty="0" smtClean="0">
                          <a:cs typeface="Arial" charset="0"/>
                        </a:rPr>
                        <a:t>: </a:t>
                      </a:r>
                      <a:r>
                        <a:rPr lang="es-ES" sz="1800" dirty="0" smtClean="0">
                          <a:cs typeface="Arial" charset="0"/>
                        </a:rPr>
                        <a:t>Parámetros que acompañan a la producción </a:t>
                      </a:r>
                      <a:endParaRPr lang="es-EC" sz="1800" dirty="0" smtClean="0">
                        <a:cs typeface="Arial" charset="0"/>
                      </a:endParaRPr>
                    </a:p>
                    <a:p>
                      <a:endParaRPr lang="es-EC" dirty="0"/>
                    </a:p>
                  </a:txBody>
                  <a:tcPr/>
                </a:tc>
              </a:tr>
              <a:tr h="565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P</a:t>
                      </a:r>
                      <a:r>
                        <a:rPr lang="es-ES" sz="1800" baseline="-25000" dirty="0" smtClean="0">
                          <a:cs typeface="Arial" charset="0"/>
                        </a:rPr>
                        <a:t>L</a:t>
                      </a:r>
                      <a:r>
                        <a:rPr lang="es-ES" sz="1800" dirty="0" smtClean="0">
                          <a:cs typeface="Arial" charset="0"/>
                        </a:rPr>
                        <a:t>: Salario por jornal</a:t>
                      </a: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dirty="0" err="1" smtClean="0">
                          <a:cs typeface="Arial" charset="0"/>
                        </a:rPr>
                        <a:t>cantsl</a:t>
                      </a:r>
                      <a:r>
                        <a:rPr lang="es-ES" sz="1800" i="1" dirty="0" smtClean="0">
                          <a:cs typeface="Arial" charset="0"/>
                        </a:rPr>
                        <a:t>: </a:t>
                      </a:r>
                      <a:r>
                        <a:rPr lang="es-ES" sz="1800" dirty="0" smtClean="0">
                          <a:cs typeface="Arial" charset="0"/>
                        </a:rPr>
                        <a:t>Suelo- Hectáreas</a:t>
                      </a:r>
                    </a:p>
                    <a:p>
                      <a:endParaRPr lang="es-EC" dirty="0"/>
                    </a:p>
                  </a:txBody>
                  <a:tcPr/>
                </a:tc>
              </a:tr>
              <a:tr h="93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P</a:t>
                      </a:r>
                      <a:r>
                        <a:rPr lang="es-ES" sz="1800" baseline="-25000" dirty="0" smtClean="0">
                          <a:cs typeface="Arial" charset="0"/>
                        </a:rPr>
                        <a:t>FS</a:t>
                      </a:r>
                      <a:r>
                        <a:rPr lang="es-ES" sz="1800" dirty="0" smtClean="0">
                          <a:cs typeface="Arial" charset="0"/>
                        </a:rPr>
                        <a:t>: Costo unitario fitosanitarios </a:t>
                      </a:r>
                      <a:endParaRPr lang="es-EC" sz="1800" dirty="0" smtClean="0">
                        <a:cs typeface="Arial" charset="0"/>
                      </a:endParaRP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dirty="0" smtClean="0">
                          <a:cs typeface="Arial" charset="0"/>
                        </a:rPr>
                        <a:t>Cl, </a:t>
                      </a:r>
                      <a:r>
                        <a:rPr lang="es-ES" sz="1800" i="1" dirty="0" err="1" smtClean="0">
                          <a:cs typeface="Arial" charset="0"/>
                        </a:rPr>
                        <a:t>cf</a:t>
                      </a:r>
                      <a:r>
                        <a:rPr lang="es-ES" sz="1800" i="1" dirty="0" smtClean="0">
                          <a:cs typeface="Arial" charset="0"/>
                        </a:rPr>
                        <a:t>, </a:t>
                      </a:r>
                      <a:r>
                        <a:rPr lang="es-ES" sz="1800" i="1" dirty="0" err="1" smtClean="0">
                          <a:cs typeface="Arial" charset="0"/>
                        </a:rPr>
                        <a:t>cs</a:t>
                      </a:r>
                      <a:r>
                        <a:rPr lang="es-ES" sz="1800" i="1" dirty="0" smtClean="0">
                          <a:cs typeface="Arial" charset="0"/>
                        </a:rPr>
                        <a:t>, </a:t>
                      </a:r>
                      <a:r>
                        <a:rPr lang="es-ES" sz="1800" i="1" dirty="0" err="1" smtClean="0">
                          <a:cs typeface="Arial" charset="0"/>
                        </a:rPr>
                        <a:t>cfs</a:t>
                      </a:r>
                      <a:r>
                        <a:rPr lang="es-ES" sz="1800" i="1" dirty="0" smtClean="0">
                          <a:cs typeface="Arial" charset="0"/>
                        </a:rPr>
                        <a:t>: </a:t>
                      </a:r>
                      <a:r>
                        <a:rPr lang="es-ES" sz="1800" dirty="0" smtClean="0">
                          <a:cs typeface="Arial" charset="0"/>
                        </a:rPr>
                        <a:t>Parámetros que acompañan a la variable fija</a:t>
                      </a:r>
                    </a:p>
                    <a:p>
                      <a:endParaRPr lang="es-EC" dirty="0"/>
                    </a:p>
                  </a:txBody>
                  <a:tcPr/>
                </a:tc>
              </a:tr>
              <a:tr h="808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cs typeface="Arial" charset="0"/>
                        </a:rPr>
                        <a:t>P</a:t>
                      </a:r>
                      <a:r>
                        <a:rPr lang="es-ES" sz="1800" baseline="-25000" dirty="0" smtClean="0">
                          <a:cs typeface="Arial" charset="0"/>
                        </a:rPr>
                        <a:t>SL</a:t>
                      </a:r>
                      <a:r>
                        <a:rPr lang="es-ES" sz="1800" dirty="0" smtClean="0">
                          <a:cs typeface="Arial" charset="0"/>
                        </a:rPr>
                        <a:t>: Costo unitario tierras</a:t>
                      </a:r>
                    </a:p>
                    <a:p>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dirty="0" err="1" smtClean="0">
                          <a:cs typeface="Arial" charset="0"/>
                        </a:rPr>
                        <a:t>tetasl</a:t>
                      </a:r>
                      <a:r>
                        <a:rPr lang="es-ES" sz="1800" i="1" dirty="0" smtClean="0">
                          <a:cs typeface="Arial" charset="0"/>
                        </a:rPr>
                        <a:t>: </a:t>
                      </a:r>
                      <a:r>
                        <a:rPr lang="es-ES" sz="1800" dirty="0" smtClean="0">
                          <a:cs typeface="Arial" charset="0"/>
                        </a:rPr>
                        <a:t>Promedio de la variable fija suelo  </a:t>
                      </a:r>
                      <a:endParaRPr lang="es-EC" sz="1800" dirty="0" smtClean="0">
                        <a:cs typeface="Arial" charset="0"/>
                      </a:endParaRPr>
                    </a:p>
                    <a:p>
                      <a:endParaRPr lang="es-EC" dirty="0"/>
                    </a:p>
                  </a:txBody>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785786" y="-1285907"/>
            <a:ext cx="7715250" cy="321499"/>
          </a:xfrm>
        </p:spPr>
        <p:txBody>
          <a:bodyPr rtlCol="0">
            <a:normAutofit fontScale="90000"/>
          </a:bodyPr>
          <a:lstStyle/>
          <a:p>
            <a:pPr algn="ctr" eaLnBrk="1" fontAlgn="auto" hangingPunct="1">
              <a:spcAft>
                <a:spcPts val="0"/>
              </a:spcAft>
              <a:defRPr/>
            </a:pP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5300" b="1" dirty="0" smtClean="0">
                <a:latin typeface="Arial" pitchFamily="34" charset="0"/>
                <a:cs typeface="Arial" pitchFamily="34" charset="0"/>
              </a:rPr>
              <a:t>Costo marginal </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t/>
            </a:r>
            <a:br>
              <a:rPr lang="es-EC" b="1" dirty="0" smtClean="0"/>
            </a:br>
            <a:r>
              <a:rPr lang="es-ES_tradnl" dirty="0" smtClean="0"/>
              <a:t> </a:t>
            </a:r>
            <a:endParaRPr lang="es-EC" dirty="0" smtClean="0"/>
          </a:p>
        </p:txBody>
      </p:sp>
      <p:sp>
        <p:nvSpPr>
          <p:cNvPr id="5" name="4 Marcador de contenido"/>
          <p:cNvSpPr>
            <a:spLocks noGrp="1"/>
          </p:cNvSpPr>
          <p:nvPr>
            <p:ph sz="quarter" idx="1"/>
          </p:nvPr>
        </p:nvSpPr>
        <p:spPr>
          <a:xfrm>
            <a:off x="785813" y="1857375"/>
            <a:ext cx="7829550" cy="3197225"/>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5060"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5062" name="11 CuadroTexto"/>
          <p:cNvSpPr txBox="1">
            <a:spLocks noChangeArrowheads="1"/>
          </p:cNvSpPr>
          <p:nvPr/>
        </p:nvSpPr>
        <p:spPr bwMode="auto">
          <a:xfrm>
            <a:off x="1071563" y="928688"/>
            <a:ext cx="7500937" cy="969962"/>
          </a:xfrm>
          <a:prstGeom prst="rect">
            <a:avLst/>
          </a:prstGeom>
          <a:noFill/>
          <a:ln w="9525">
            <a:noFill/>
            <a:miter lim="800000"/>
            <a:headEnd/>
            <a:tailEnd/>
          </a:ln>
        </p:spPr>
        <p:txBody>
          <a:bodyPr>
            <a:spAutoFit/>
          </a:bodyPr>
          <a:lstStyle/>
          <a:p>
            <a:pPr algn="just"/>
            <a:endParaRPr lang="es-ES" sz="2100">
              <a:latin typeface="Franklin Gothic Book" pitchFamily="34" charset="0"/>
              <a:cs typeface="Arial" charset="0"/>
            </a:endParaRPr>
          </a:p>
          <a:p>
            <a:pPr algn="just"/>
            <a:endParaRPr lang="es-EC">
              <a:latin typeface="Calibri" pitchFamily="34" charset="0"/>
            </a:endParaRPr>
          </a:p>
          <a:p>
            <a:endParaRPr lang="es-EC">
              <a:latin typeface="Calibri" pitchFamily="34" charset="0"/>
            </a:endParaRPr>
          </a:p>
        </p:txBody>
      </p:sp>
      <p:pic>
        <p:nvPicPr>
          <p:cNvPr id="21511"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285852" y="2143116"/>
            <a:ext cx="6858048" cy="1857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7929563" cy="928687"/>
          </a:xfrm>
        </p:spPr>
        <p:txBody>
          <a:bodyPr rtlCol="0">
            <a:normAutofit fontScale="90000"/>
          </a:bodyPr>
          <a:lstStyle/>
          <a:p>
            <a:pPr algn="ctr" eaLnBrk="1" fontAlgn="auto" hangingPunct="1">
              <a:spcAft>
                <a:spcPts val="0"/>
              </a:spcAft>
              <a:defRPr/>
            </a:pP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5300" b="1" dirty="0" smtClean="0">
                <a:latin typeface="Arial" pitchFamily="34" charset="0"/>
                <a:cs typeface="Arial" pitchFamily="34" charset="0"/>
              </a:rPr>
              <a:t>Costo marginal.</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t/>
            </a:r>
            <a:br>
              <a:rPr lang="es-EC" b="1" dirty="0" smtClean="0"/>
            </a:br>
            <a:r>
              <a:rPr lang="es-ES_tradnl" dirty="0" smtClean="0"/>
              <a:t> </a:t>
            </a:r>
            <a:endParaRPr lang="es-EC" dirty="0" smtClean="0"/>
          </a:p>
        </p:txBody>
      </p:sp>
      <p:sp>
        <p:nvSpPr>
          <p:cNvPr id="5" name="4 Marcador de contenido"/>
          <p:cNvSpPr>
            <a:spLocks noGrp="1"/>
          </p:cNvSpPr>
          <p:nvPr>
            <p:ph sz="quarter" idx="1"/>
          </p:nvPr>
        </p:nvSpPr>
        <p:spPr>
          <a:xfrm>
            <a:off x="785813" y="2214563"/>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6084"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460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6086" name="7 CuadroTexto"/>
          <p:cNvSpPr txBox="1">
            <a:spLocks noChangeArrowheads="1"/>
          </p:cNvSpPr>
          <p:nvPr/>
        </p:nvSpPr>
        <p:spPr bwMode="auto">
          <a:xfrm>
            <a:off x="1071563" y="1928813"/>
            <a:ext cx="7072312" cy="4094162"/>
          </a:xfrm>
          <a:prstGeom prst="rect">
            <a:avLst/>
          </a:prstGeom>
          <a:noFill/>
          <a:ln w="9525">
            <a:noFill/>
            <a:miter lim="800000"/>
            <a:headEnd/>
            <a:tailEnd/>
          </a:ln>
        </p:spPr>
        <p:txBody>
          <a:bodyPr>
            <a:spAutoFit/>
          </a:bodyPr>
          <a:lstStyle/>
          <a:p>
            <a:r>
              <a:rPr lang="es-ES" sz="2800">
                <a:latin typeface="Franklin Gothic Book" pitchFamily="34" charset="0"/>
                <a:cs typeface="Arial" charset="0"/>
              </a:rPr>
              <a:t>El  comportamiento de los costos de una planta está directamente relacionado con: </a:t>
            </a:r>
          </a:p>
          <a:p>
            <a:endParaRPr lang="es-EC" sz="2800">
              <a:latin typeface="Franklin Gothic Book" pitchFamily="34" charset="0"/>
              <a:cs typeface="Arial" charset="0"/>
            </a:endParaRPr>
          </a:p>
          <a:p>
            <a:pPr>
              <a:buFont typeface="Arial" charset="0"/>
              <a:buChar char="•"/>
            </a:pPr>
            <a:r>
              <a:rPr lang="es-ES" sz="2800">
                <a:latin typeface="Franklin Gothic Book" pitchFamily="34" charset="0"/>
                <a:cs typeface="Arial" charset="0"/>
              </a:rPr>
              <a:t>Las características de su propia función producción.</a:t>
            </a:r>
          </a:p>
          <a:p>
            <a:endParaRPr lang="es-EC" sz="2800">
              <a:latin typeface="Franklin Gothic Book" pitchFamily="34" charset="0"/>
              <a:cs typeface="Arial" charset="0"/>
            </a:endParaRPr>
          </a:p>
          <a:p>
            <a:pPr>
              <a:buFont typeface="Arial" charset="0"/>
              <a:buChar char="•"/>
            </a:pPr>
            <a:r>
              <a:rPr lang="es-ES" sz="2800">
                <a:latin typeface="Franklin Gothic Book" pitchFamily="34" charset="0"/>
                <a:cs typeface="Arial" charset="0"/>
              </a:rPr>
              <a:t>Los precios de compra de sus insumos</a:t>
            </a:r>
          </a:p>
          <a:p>
            <a:pPr>
              <a:buFont typeface="Arial" charset="0"/>
              <a:buChar char="•"/>
            </a:pPr>
            <a:endParaRPr lang="es-ES" sz="2800">
              <a:latin typeface="Franklin Gothic Book" pitchFamily="34" charset="0"/>
              <a:cs typeface="Arial" charset="0"/>
            </a:endParaRPr>
          </a:p>
          <a:p>
            <a:endParaRPr lang="es-EC">
              <a:latin typeface="Calibri" pitchFamily="34" charset="0"/>
            </a:endParaRPr>
          </a:p>
          <a:p>
            <a:endParaRPr lang="es-EC">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57562"/>
            <a:ext cx="7929562" cy="928688"/>
          </a:xfrm>
        </p:spPr>
        <p:txBody>
          <a:bodyPr rtlCol="0">
            <a:normAutofit fontScale="90000"/>
          </a:bodyPr>
          <a:lstStyle/>
          <a:p>
            <a:pPr eaLnBrk="1" fontAlgn="auto" hangingPunct="1">
              <a:spcAft>
                <a:spcPts val="0"/>
              </a:spcAft>
              <a:defRPr/>
            </a:pPr>
            <a:r>
              <a:rPr lang="es-ES" b="1" dirty="0" smtClean="0">
                <a:latin typeface="Arial" pitchFamily="34" charset="0"/>
                <a:cs typeface="Arial" pitchFamily="34" charset="0"/>
              </a:rPr>
              <a:t/>
            </a:r>
            <a:br>
              <a:rPr lang="es-ES" b="1" dirty="0" smtClean="0">
                <a:latin typeface="Arial" pitchFamily="34" charset="0"/>
                <a:cs typeface="Arial" pitchFamily="34" charset="0"/>
              </a:rPr>
            </a:br>
            <a:r>
              <a:rPr lang="es-EC" sz="3200" b="1" dirty="0" smtClean="0"/>
              <a:t/>
            </a:r>
            <a:br>
              <a:rPr lang="es-EC" sz="3200" b="1" dirty="0" smtClean="0"/>
            </a:br>
            <a:r>
              <a:rPr lang="es-EC" b="1" dirty="0" smtClean="0"/>
              <a:t/>
            </a:r>
            <a:br>
              <a:rPr lang="es-EC" b="1" dirty="0" smtClean="0"/>
            </a:br>
            <a:r>
              <a:rPr lang="es-ES_tradnl" dirty="0" smtClean="0"/>
              <a:t> </a:t>
            </a:r>
            <a:endParaRPr lang="es-EC" dirty="0" smtClean="0"/>
          </a:p>
        </p:txBody>
      </p:sp>
      <p:sp>
        <p:nvSpPr>
          <p:cNvPr id="5" name="4 Marcador de contenido"/>
          <p:cNvSpPr>
            <a:spLocks noGrp="1"/>
          </p:cNvSpPr>
          <p:nvPr>
            <p:ph sz="quarter" idx="1"/>
          </p:nvPr>
        </p:nvSpPr>
        <p:spPr>
          <a:xfrm>
            <a:off x="642938" y="1714500"/>
            <a:ext cx="7829550" cy="3911600"/>
          </a:xfrm>
        </p:spPr>
        <p:txBody>
          <a:bodyPr rtlCol="0">
            <a:normAutofit/>
          </a:bodyPr>
          <a:lstStyle/>
          <a:p>
            <a:pPr marL="274320" indent="-274320" eaLnBrk="1" fontAlgn="auto" hangingPunct="1">
              <a:spcAft>
                <a:spcPts val="0"/>
              </a:spcAft>
              <a:buFont typeface="Arial" pitchFamily="34" charset="0"/>
              <a:buNone/>
              <a:defRPr/>
            </a:pPr>
            <a:endParaRPr lang="es-EC" dirty="0" smtClean="0"/>
          </a:p>
          <a:p>
            <a:pPr marL="0" indent="-274320" algn="just" eaLnBrk="1" fontAlgn="auto" hangingPunct="1">
              <a:spcAft>
                <a:spcPts val="0"/>
              </a:spcAft>
              <a:buFont typeface="Arial" pitchFamily="34" charset="0"/>
              <a:buNone/>
              <a:defRPr/>
            </a:pPr>
            <a:endParaRPr lang="es-EC" dirty="0" smtClean="0"/>
          </a:p>
          <a:p>
            <a:pPr marL="274320" indent="-274320" eaLnBrk="1" fontAlgn="auto" hangingPunct="1">
              <a:spcAft>
                <a:spcPts val="0"/>
              </a:spcAft>
              <a:buFont typeface="Arial" pitchFamily="34" charset="0"/>
              <a:buNone/>
              <a:defRPr/>
            </a:pPr>
            <a:endParaRPr lang="es-EC" dirty="0" smtClean="0"/>
          </a:p>
        </p:txBody>
      </p:sp>
      <p:sp>
        <p:nvSpPr>
          <p:cNvPr id="471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47109" name="Rectangle 1"/>
          <p:cNvSpPr>
            <a:spLocks noChangeArrowheads="1"/>
          </p:cNvSpPr>
          <p:nvPr/>
        </p:nvSpPr>
        <p:spPr bwMode="auto">
          <a:xfrm rot="10800000" flipV="1">
            <a:off x="1000125" y="2079625"/>
            <a:ext cx="7143750" cy="368300"/>
          </a:xfrm>
          <a:prstGeom prst="rect">
            <a:avLst/>
          </a:prstGeom>
          <a:noFill/>
          <a:ln w="9525">
            <a:noFill/>
            <a:miter lim="800000"/>
            <a:headEnd/>
            <a:tailEnd/>
          </a:ln>
        </p:spPr>
        <p:txBody>
          <a:bodyPr anchor="ctr">
            <a:spAutoFit/>
          </a:bodyPr>
          <a:lstStyle/>
          <a:p>
            <a:pPr indent="450850" algn="just"/>
            <a:r>
              <a:rPr lang="es-ES">
                <a:latin typeface="Franklin Gothic Book" pitchFamily="34" charset="0"/>
                <a:ea typeface="Calibri" pitchFamily="34" charset="0"/>
                <a:cs typeface="Times New Roman" pitchFamily="18" charset="0"/>
              </a:rPr>
              <a:t> </a:t>
            </a:r>
            <a:endParaRPr lang="es-EC">
              <a:latin typeface="Franklin Gothic Book" pitchFamily="34" charset="0"/>
              <a:ea typeface="Calibri" pitchFamily="34" charset="0"/>
              <a:cs typeface="Times New Roman" pitchFamily="18" charset="0"/>
            </a:endParaRPr>
          </a:p>
        </p:txBody>
      </p:sp>
      <p:sp>
        <p:nvSpPr>
          <p:cNvPr id="47110" name="12 Rectángulo"/>
          <p:cNvSpPr>
            <a:spLocks noChangeArrowheads="1"/>
          </p:cNvSpPr>
          <p:nvPr/>
        </p:nvSpPr>
        <p:spPr bwMode="auto">
          <a:xfrm>
            <a:off x="1500188" y="4071938"/>
            <a:ext cx="1652587" cy="369887"/>
          </a:xfrm>
          <a:prstGeom prst="rect">
            <a:avLst/>
          </a:prstGeom>
          <a:noFill/>
          <a:ln w="9525">
            <a:noFill/>
            <a:miter lim="800000"/>
            <a:headEnd/>
            <a:tailEnd/>
          </a:ln>
        </p:spPr>
        <p:txBody>
          <a:bodyPr wrap="none">
            <a:spAutoFit/>
          </a:bodyPr>
          <a:lstStyle/>
          <a:p>
            <a:r>
              <a:rPr lang="es-ES">
                <a:latin typeface="Franklin Gothic Book" pitchFamily="34" charset="0"/>
                <a:ea typeface="Calibri" pitchFamily="34" charset="0"/>
                <a:cs typeface="Times New Roman" pitchFamily="18" charset="0"/>
              </a:rPr>
              <a:t>L = (P - CM)/P</a:t>
            </a:r>
            <a:endParaRPr lang="es-EC">
              <a:latin typeface="Calibri" pitchFamily="34" charset="0"/>
              <a:ea typeface="Calibri" pitchFamily="34" charset="0"/>
              <a:cs typeface="Times New Roman" pitchFamily="18" charset="0"/>
            </a:endParaRPr>
          </a:p>
        </p:txBody>
      </p:sp>
      <p:sp>
        <p:nvSpPr>
          <p:cNvPr id="47111" name="13 Rectángulo"/>
          <p:cNvSpPr>
            <a:spLocks noChangeArrowheads="1"/>
          </p:cNvSpPr>
          <p:nvPr/>
        </p:nvSpPr>
        <p:spPr bwMode="auto">
          <a:xfrm>
            <a:off x="1214438" y="4429125"/>
            <a:ext cx="2954337" cy="369888"/>
          </a:xfrm>
          <a:prstGeom prst="rect">
            <a:avLst/>
          </a:prstGeom>
          <a:noFill/>
          <a:ln w="9525">
            <a:noFill/>
            <a:miter lim="800000"/>
            <a:headEnd/>
            <a:tailEnd/>
          </a:ln>
        </p:spPr>
        <p:txBody>
          <a:bodyPr wrap="none">
            <a:spAutoFit/>
          </a:bodyPr>
          <a:lstStyle/>
          <a:p>
            <a:r>
              <a:rPr lang="es-EC">
                <a:latin typeface="Franklin Gothic Book" pitchFamily="34" charset="0"/>
                <a:ea typeface="Calibri" pitchFamily="34" charset="0"/>
                <a:cs typeface="Times New Roman" pitchFamily="18" charset="0"/>
              </a:rPr>
              <a:t>Si P = CM, por lo que L = 0</a:t>
            </a:r>
            <a:endParaRPr lang="es-EC">
              <a:latin typeface="Calibri" pitchFamily="34" charset="0"/>
              <a:ea typeface="Calibri" pitchFamily="34" charset="0"/>
              <a:cs typeface="Times New Roman" pitchFamily="18" charset="0"/>
            </a:endParaRPr>
          </a:p>
        </p:txBody>
      </p:sp>
      <p:sp>
        <p:nvSpPr>
          <p:cNvPr id="15" name="14 Flecha derecha"/>
          <p:cNvSpPr/>
          <p:nvPr/>
        </p:nvSpPr>
        <p:spPr>
          <a:xfrm>
            <a:off x="4786313" y="4572000"/>
            <a:ext cx="857250" cy="71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47113" name="15 Rectángulo"/>
          <p:cNvSpPr>
            <a:spLocks noChangeArrowheads="1"/>
          </p:cNvSpPr>
          <p:nvPr/>
        </p:nvSpPr>
        <p:spPr bwMode="auto">
          <a:xfrm>
            <a:off x="5715000" y="4143375"/>
            <a:ext cx="2500313" cy="923925"/>
          </a:xfrm>
          <a:prstGeom prst="rect">
            <a:avLst/>
          </a:prstGeom>
          <a:noFill/>
          <a:ln w="9525">
            <a:noFill/>
            <a:miter lim="800000"/>
            <a:headEnd/>
            <a:tailEnd/>
          </a:ln>
        </p:spPr>
        <p:txBody>
          <a:bodyPr>
            <a:spAutoFit/>
          </a:bodyPr>
          <a:lstStyle/>
          <a:p>
            <a:pPr algn="ctr"/>
            <a:r>
              <a:rPr lang="es-EC">
                <a:latin typeface="Franklin Gothic Book" pitchFamily="34" charset="0"/>
                <a:ea typeface="Calibri" pitchFamily="34" charset="0"/>
                <a:cs typeface="Times New Roman" pitchFamily="18" charset="0"/>
              </a:rPr>
              <a:t>Industria Perfectamente Competitiva </a:t>
            </a:r>
            <a:endParaRPr lang="es-EC">
              <a:latin typeface="Calibri" pitchFamily="34" charset="0"/>
              <a:ea typeface="Calibri" pitchFamily="34" charset="0"/>
              <a:cs typeface="Times New Roman" pitchFamily="18" charset="0"/>
            </a:endParaRPr>
          </a:p>
        </p:txBody>
      </p:sp>
      <p:sp>
        <p:nvSpPr>
          <p:cNvPr id="47114" name="16 Rectángulo"/>
          <p:cNvSpPr>
            <a:spLocks noChangeArrowheads="1"/>
          </p:cNvSpPr>
          <p:nvPr/>
        </p:nvSpPr>
        <p:spPr bwMode="auto">
          <a:xfrm>
            <a:off x="3429000" y="5429250"/>
            <a:ext cx="839788" cy="369888"/>
          </a:xfrm>
          <a:prstGeom prst="rect">
            <a:avLst/>
          </a:prstGeom>
          <a:noFill/>
          <a:ln w="9525">
            <a:noFill/>
            <a:miter lim="800000"/>
            <a:headEnd/>
            <a:tailEnd/>
          </a:ln>
        </p:spPr>
        <p:txBody>
          <a:bodyPr>
            <a:spAutoFit/>
          </a:bodyPr>
          <a:lstStyle/>
          <a:p>
            <a:r>
              <a:rPr lang="es-EC">
                <a:latin typeface="Franklin Gothic Book" pitchFamily="34" charset="0"/>
                <a:ea typeface="Calibri" pitchFamily="34" charset="0"/>
                <a:cs typeface="Times New Roman" pitchFamily="18" charset="0"/>
              </a:rPr>
              <a:t>Si ↑L</a:t>
            </a:r>
            <a:endParaRPr lang="es-EC">
              <a:latin typeface="Calibri" pitchFamily="34" charset="0"/>
              <a:ea typeface="Calibri" pitchFamily="34" charset="0"/>
              <a:cs typeface="Times New Roman" pitchFamily="18" charset="0"/>
            </a:endParaRPr>
          </a:p>
        </p:txBody>
      </p:sp>
      <p:sp>
        <p:nvSpPr>
          <p:cNvPr id="18" name="17 Flecha derecha"/>
          <p:cNvSpPr/>
          <p:nvPr/>
        </p:nvSpPr>
        <p:spPr>
          <a:xfrm>
            <a:off x="4786313" y="5572125"/>
            <a:ext cx="857250" cy="71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47116" name="18 Rectángulo"/>
          <p:cNvSpPr>
            <a:spLocks noChangeArrowheads="1"/>
          </p:cNvSpPr>
          <p:nvPr/>
        </p:nvSpPr>
        <p:spPr bwMode="auto">
          <a:xfrm rot="10800000" flipV="1">
            <a:off x="6143625" y="5286375"/>
            <a:ext cx="1857375" cy="923925"/>
          </a:xfrm>
          <a:prstGeom prst="rect">
            <a:avLst/>
          </a:prstGeom>
          <a:noFill/>
          <a:ln w="9525">
            <a:noFill/>
            <a:miter lim="800000"/>
            <a:headEnd/>
            <a:tailEnd/>
          </a:ln>
        </p:spPr>
        <p:txBody>
          <a:bodyPr>
            <a:spAutoFit/>
          </a:bodyPr>
          <a:lstStyle/>
          <a:p>
            <a:pPr algn="ctr"/>
            <a:r>
              <a:rPr lang="es-EC">
                <a:latin typeface="Franklin Gothic Book" pitchFamily="34" charset="0"/>
                <a:ea typeface="Calibri" pitchFamily="34" charset="0"/>
                <a:cs typeface="Times New Roman" pitchFamily="18" charset="0"/>
              </a:rPr>
              <a:t>&gt; es el grado de Poder de Monopolio</a:t>
            </a:r>
            <a:endParaRPr lang="es-EC">
              <a:latin typeface="Calibri" pitchFamily="34" charset="0"/>
              <a:ea typeface="Calibri" pitchFamily="34" charset="0"/>
              <a:cs typeface="Times New Roman" pitchFamily="18" charset="0"/>
            </a:endParaRPr>
          </a:p>
        </p:txBody>
      </p:sp>
      <p:sp>
        <p:nvSpPr>
          <p:cNvPr id="10" name="9 Elipse"/>
          <p:cNvSpPr/>
          <p:nvPr/>
        </p:nvSpPr>
        <p:spPr>
          <a:xfrm>
            <a:off x="2357438" y="2000250"/>
            <a:ext cx="4143375" cy="16430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002060"/>
                </a:solidFill>
                <a:latin typeface="Arial" pitchFamily="34" charset="0"/>
                <a:ea typeface="Calibri" pitchFamily="34" charset="0"/>
                <a:cs typeface="Times New Roman" pitchFamily="18" charset="0"/>
              </a:rPr>
              <a:t>“Índice del Grado de Poder de Monopolio de Lerner"</a:t>
            </a:r>
            <a:endParaRPr lang="es-EC" b="1" dirty="0">
              <a:solidFill>
                <a:srgbClr val="002060"/>
              </a:solidFill>
            </a:endParaRPr>
          </a:p>
        </p:txBody>
      </p:sp>
      <p:sp>
        <p:nvSpPr>
          <p:cNvPr id="14" name="13 Rectángulo"/>
          <p:cNvSpPr/>
          <p:nvPr/>
        </p:nvSpPr>
        <p:spPr>
          <a:xfrm>
            <a:off x="785813" y="571500"/>
            <a:ext cx="7286625" cy="1570038"/>
          </a:xfrm>
          <a:prstGeom prst="rect">
            <a:avLst/>
          </a:prstGeom>
        </p:spPr>
        <p:txBody>
          <a:bodyPr>
            <a:spAutoFit/>
          </a:bodyPr>
          <a:lstStyle/>
          <a:p>
            <a:pPr algn="ctr" fontAlgn="auto">
              <a:spcBef>
                <a:spcPts val="0"/>
              </a:spcBef>
              <a:spcAft>
                <a:spcPts val="0"/>
              </a:spcAft>
              <a:defRPr/>
            </a:pPr>
            <a:r>
              <a:rPr lang="es-ES" sz="3200" b="1" dirty="0">
                <a:solidFill>
                  <a:schemeClr val="accent6">
                    <a:lumMod val="50000"/>
                  </a:schemeClr>
                </a:solidFill>
                <a:latin typeface="Arial" pitchFamily="34" charset="0"/>
                <a:cs typeface="Arial" pitchFamily="34" charset="0"/>
              </a:rPr>
              <a:t>Costo marginal  - PODER  DE MERCADO</a:t>
            </a:r>
            <a:r>
              <a:rPr lang="es-EC" sz="3200" b="1" dirty="0">
                <a:solidFill>
                  <a:schemeClr val="bg2">
                    <a:lumMod val="20000"/>
                    <a:lumOff val="80000"/>
                  </a:schemeClr>
                </a:solidFill>
                <a:latin typeface="Arial" pitchFamily="34" charset="0"/>
                <a:cs typeface="Arial" pitchFamily="34" charset="0"/>
              </a:rPr>
              <a:t/>
            </a:r>
            <a:br>
              <a:rPr lang="es-EC" sz="3200" b="1" dirty="0">
                <a:solidFill>
                  <a:schemeClr val="bg2">
                    <a:lumMod val="20000"/>
                    <a:lumOff val="80000"/>
                  </a:schemeClr>
                </a:solidFill>
                <a:latin typeface="Arial" pitchFamily="34" charset="0"/>
                <a:cs typeface="Arial" pitchFamily="34" charset="0"/>
              </a:rPr>
            </a:br>
            <a:endParaRPr lang="es-ES" sz="3200" dirty="0">
              <a:solidFill>
                <a:schemeClr val="bg2">
                  <a:lumMod val="20000"/>
                  <a:lumOff val="80000"/>
                </a:schemeClr>
              </a:solidFill>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214290"/>
            <a:ext cx="6286488" cy="1428760"/>
          </a:xfrm>
        </p:spPr>
        <p:txBody>
          <a:bodyPr rtlCol="0">
            <a:normAutofit fontScale="90000"/>
          </a:bodyPr>
          <a:lstStyle/>
          <a:p>
            <a:pPr algn="ctr" eaLnBrk="1" fontAlgn="auto" hangingPunct="1">
              <a:spcAft>
                <a:spcPts val="0"/>
              </a:spcAft>
              <a:defRPr/>
            </a:pP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4400" b="1" dirty="0" smtClean="0">
                <a:latin typeface="Arial" pitchFamily="34" charset="0"/>
                <a:cs typeface="Arial" pitchFamily="34" charset="0"/>
              </a:rPr>
              <a:t> MODELO ITSUR.</a:t>
            </a:r>
            <a:r>
              <a:rPr lang="es-EC" sz="4400" b="1" dirty="0" smtClean="0"/>
              <a:t/>
            </a:r>
            <a:br>
              <a:rPr lang="es-EC" sz="4400" b="1" dirty="0" smtClean="0"/>
            </a:br>
            <a:r>
              <a:rPr lang="es-ES" b="1" dirty="0" smtClean="0">
                <a:latin typeface="Arial" pitchFamily="34" charset="0"/>
                <a:cs typeface="Arial" pitchFamily="34" charset="0"/>
              </a:rPr>
              <a:t> </a:t>
            </a:r>
            <a:br>
              <a:rPr lang="es-ES" b="1" dirty="0" smtClean="0">
                <a:latin typeface="Arial" pitchFamily="34" charset="0"/>
                <a:cs typeface="Arial" pitchFamily="34" charset="0"/>
              </a:rPr>
            </a:b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t/>
            </a:r>
            <a:br>
              <a:rPr lang="es-EC" b="1" dirty="0" smtClean="0"/>
            </a:br>
            <a:r>
              <a:rPr lang="es-ES_tradnl" dirty="0" smtClean="0"/>
              <a:t> </a:t>
            </a:r>
            <a:endParaRPr lang="es-EC" dirty="0" smtClean="0"/>
          </a:p>
        </p:txBody>
      </p:sp>
      <p:sp>
        <p:nvSpPr>
          <p:cNvPr id="2054"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20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1026" name="Object 1"/>
          <p:cNvGraphicFramePr>
            <a:graphicFrameLocks noChangeAspect="1"/>
          </p:cNvGraphicFramePr>
          <p:nvPr/>
        </p:nvGraphicFramePr>
        <p:xfrm>
          <a:off x="714375" y="2071688"/>
          <a:ext cx="8043863" cy="733425"/>
        </p:xfrm>
        <a:graphic>
          <a:graphicData uri="http://schemas.openxmlformats.org/presentationml/2006/ole">
            <p:oleObj spid="_x0000_s2050" name="Ecuación" r:id="rId4" imgW="7061200" imgH="558800" progId="Equation.3">
              <p:embed/>
            </p:oleObj>
          </a:graphicData>
        </a:graphic>
      </p:graphicFrame>
      <p:pic>
        <p:nvPicPr>
          <p:cNvPr id="2056" name="Picture 3"/>
          <p:cNvPicPr>
            <a:picLocks noChangeAspect="1" noChangeArrowheads="1"/>
          </p:cNvPicPr>
          <p:nvPr/>
        </p:nvPicPr>
        <p:blipFill>
          <a:blip r:embed="rId5"/>
          <a:srcRect/>
          <a:stretch>
            <a:fillRect/>
          </a:stretch>
        </p:blipFill>
        <p:spPr bwMode="auto">
          <a:xfrm>
            <a:off x="785813" y="3071813"/>
            <a:ext cx="8043862" cy="655637"/>
          </a:xfrm>
          <a:prstGeom prst="rect">
            <a:avLst/>
          </a:prstGeom>
          <a:noFill/>
          <a:ln w="9525">
            <a:noFill/>
            <a:miter lim="800000"/>
            <a:headEnd/>
            <a:tailEnd/>
          </a:ln>
        </p:spPr>
      </p:pic>
      <p:graphicFrame>
        <p:nvGraphicFramePr>
          <p:cNvPr id="1027" name="Object 4"/>
          <p:cNvGraphicFramePr>
            <a:graphicFrameLocks noChangeAspect="1"/>
          </p:cNvGraphicFramePr>
          <p:nvPr/>
        </p:nvGraphicFramePr>
        <p:xfrm>
          <a:off x="714375" y="4143375"/>
          <a:ext cx="8093075" cy="552450"/>
        </p:xfrm>
        <a:graphic>
          <a:graphicData uri="http://schemas.openxmlformats.org/presentationml/2006/ole">
            <p:oleObj spid="_x0000_s2051" name="Ecuación" r:id="rId6" imgW="7416800" imgH="558800" progId="Equation.3">
              <p:embed/>
            </p:oleObj>
          </a:graphicData>
        </a:graphic>
      </p:graphicFrame>
      <p:graphicFrame>
        <p:nvGraphicFramePr>
          <p:cNvPr id="1028" name="Object 6"/>
          <p:cNvGraphicFramePr>
            <a:graphicFrameLocks noChangeAspect="1"/>
          </p:cNvGraphicFramePr>
          <p:nvPr/>
        </p:nvGraphicFramePr>
        <p:xfrm>
          <a:off x="714375" y="5072063"/>
          <a:ext cx="8001000" cy="638175"/>
        </p:xfrm>
        <a:graphic>
          <a:graphicData uri="http://schemas.openxmlformats.org/presentationml/2006/ole">
            <p:oleObj spid="_x0000_s2052" name="Ecuación" r:id="rId7" imgW="7772400" imgH="558800" progId="Equation.3">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sz="4000" b="1" dirty="0" smtClean="0">
                <a:latin typeface="Arial" pitchFamily="34" charset="0"/>
                <a:cs typeface="Arial" pitchFamily="34" charset="0"/>
              </a:rPr>
              <a:t>MODELO ITSUR.</a:t>
            </a:r>
            <a:endParaRPr lang="es-EC" sz="4000" dirty="0"/>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graphicFrame>
        <p:nvGraphicFramePr>
          <p:cNvPr id="3074" name="Object 1"/>
          <p:cNvGraphicFramePr>
            <a:graphicFrameLocks noChangeAspect="1"/>
          </p:cNvGraphicFramePr>
          <p:nvPr/>
        </p:nvGraphicFramePr>
        <p:xfrm>
          <a:off x="1595438" y="2154238"/>
          <a:ext cx="5240337" cy="1238250"/>
        </p:xfrm>
        <a:graphic>
          <a:graphicData uri="http://schemas.openxmlformats.org/presentationml/2006/ole">
            <p:oleObj spid="_x0000_s3074" name="Ecuación" r:id="rId4" imgW="1218960" imgH="241200" progId="Equation.3">
              <p:embed/>
            </p:oleObj>
          </a:graphicData>
        </a:graphic>
      </p:graphicFrame>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graphicFrame>
        <p:nvGraphicFramePr>
          <p:cNvPr id="3075" name="Object 3"/>
          <p:cNvGraphicFramePr>
            <a:graphicFrameLocks noChangeAspect="1"/>
          </p:cNvGraphicFramePr>
          <p:nvPr/>
        </p:nvGraphicFramePr>
        <p:xfrm>
          <a:off x="1543050" y="4143375"/>
          <a:ext cx="6081713" cy="1143000"/>
        </p:xfrm>
        <a:graphic>
          <a:graphicData uri="http://schemas.openxmlformats.org/presentationml/2006/ole">
            <p:oleObj spid="_x0000_s3075" name="Ecuación" r:id="rId5" imgW="1358640" imgH="2412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000" dirty="0" smtClean="0"/>
              <a:t>Modelo </a:t>
            </a:r>
            <a:r>
              <a:rPr lang="es-EC" sz="4000" dirty="0" err="1" smtClean="0"/>
              <a:t>itsur</a:t>
            </a:r>
            <a:r>
              <a:rPr lang="es-EC" sz="4000" dirty="0" smtClean="0"/>
              <a:t>.</a:t>
            </a:r>
            <a:endParaRPr lang="es-EC" sz="4000" dirty="0"/>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pitchFamily="2" charset="2"/>
              <a:buChar char="q"/>
              <a:defRPr/>
            </a:pPr>
            <a:endParaRPr lang="es-ES" b="1" u="sng" cap="all" dirty="0" smtClean="0">
              <a:solidFill>
                <a:srgbClr val="FF0000"/>
              </a:solidFill>
              <a:uFill>
                <a:solidFill>
                  <a:srgbClr val="FF0000"/>
                </a:solidFill>
              </a:uFill>
            </a:endParaRPr>
          </a:p>
          <a:p>
            <a:pPr algn="just" eaLnBrk="1" fontAlgn="auto" hangingPunct="1">
              <a:spcAft>
                <a:spcPts val="0"/>
              </a:spcAft>
              <a:buFont typeface="Wingdings" pitchFamily="2" charset="2"/>
              <a:buChar char="q"/>
              <a:defRPr/>
            </a:pPr>
            <a:r>
              <a:rPr lang="es-ES" sz="3600" b="1" dirty="0" smtClean="0"/>
              <a:t>MCO</a:t>
            </a:r>
            <a:r>
              <a:rPr lang="es-ES" sz="3600" dirty="0" smtClean="0"/>
              <a:t> se obtendría estimadores sesgados y errores cuadrados medios elevados</a:t>
            </a:r>
            <a:r>
              <a:rPr lang="es-ES" dirty="0" smtClean="0"/>
              <a:t/>
            </a:r>
            <a:br>
              <a:rPr lang="es-ES" dirty="0" smtClean="0"/>
            </a:br>
            <a:endParaRPr lang="es-ES" dirty="0" smtClean="0"/>
          </a:p>
          <a:p>
            <a:pPr algn="just" eaLnBrk="1" fontAlgn="auto" hangingPunct="1">
              <a:spcAft>
                <a:spcPts val="0"/>
              </a:spcAft>
              <a:buFont typeface="Wingdings" pitchFamily="2" charset="2"/>
              <a:buChar char="q"/>
              <a:defRPr/>
            </a:pPr>
            <a:r>
              <a:rPr lang="es-EC" sz="3600" b="1" dirty="0" smtClean="0"/>
              <a:t>MC3E</a:t>
            </a:r>
            <a:r>
              <a:rPr lang="es-EC" sz="3600" dirty="0" smtClean="0"/>
              <a:t> se obtendría parámetros estimados ineficientes</a:t>
            </a:r>
            <a:endParaRPr lang="es-ES" sz="3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800" dirty="0" smtClean="0"/>
              <a:t>Modelo </a:t>
            </a:r>
            <a:r>
              <a:rPr lang="es-EC" sz="4800" dirty="0" err="1" smtClean="0"/>
              <a:t>itsur</a:t>
            </a:r>
            <a:r>
              <a:rPr lang="es-EC" sz="4800" dirty="0" smtClean="0"/>
              <a:t>.</a:t>
            </a:r>
            <a:endParaRPr lang="es-EC" sz="4800" dirty="0"/>
          </a:p>
        </p:txBody>
      </p:sp>
      <p:sp>
        <p:nvSpPr>
          <p:cNvPr id="3" name="2 Marcador de contenido"/>
          <p:cNvSpPr>
            <a:spLocks noGrp="1"/>
          </p:cNvSpPr>
          <p:nvPr>
            <p:ph idx="1"/>
          </p:nvPr>
        </p:nvSpPr>
        <p:spPr/>
        <p:txBody>
          <a:bodyPr>
            <a:normAutofit lnSpcReduction="10000"/>
          </a:bodyPr>
          <a:lstStyle/>
          <a:p>
            <a:pPr algn="just" eaLnBrk="1" fontAlgn="auto" hangingPunct="1">
              <a:spcAft>
                <a:spcPts val="0"/>
              </a:spcAft>
              <a:buFont typeface="Wingdings" pitchFamily="2" charset="2"/>
              <a:buChar char="q"/>
              <a:defRPr/>
            </a:pPr>
            <a:endParaRPr lang="es-ES" b="1" u="sng" cap="all" dirty="0" smtClean="0">
              <a:solidFill>
                <a:srgbClr val="FF0000"/>
              </a:solidFill>
              <a:uFill>
                <a:solidFill>
                  <a:srgbClr val="FF0000"/>
                </a:solidFill>
              </a:uFill>
            </a:endParaRPr>
          </a:p>
          <a:p>
            <a:pPr algn="just" eaLnBrk="1" fontAlgn="auto" hangingPunct="1">
              <a:spcAft>
                <a:spcPts val="0"/>
              </a:spcAft>
              <a:buFont typeface="Wingdings" pitchFamily="2" charset="2"/>
              <a:buChar char="q"/>
              <a:defRPr/>
            </a:pPr>
            <a:r>
              <a:rPr lang="es-ES" sz="4000" b="1" dirty="0" smtClean="0"/>
              <a:t>Error</a:t>
            </a:r>
            <a:r>
              <a:rPr lang="es-ES" sz="4000" dirty="0" smtClean="0"/>
              <a:t> de considerar independientes varias ecuaciones de la regresión</a:t>
            </a:r>
          </a:p>
          <a:p>
            <a:pPr algn="just" eaLnBrk="1" fontAlgn="auto" hangingPunct="1">
              <a:spcAft>
                <a:spcPts val="0"/>
              </a:spcAft>
              <a:buFont typeface="Wingdings 2"/>
              <a:buNone/>
              <a:defRPr/>
            </a:pPr>
            <a:endParaRPr lang="es-ES" sz="4000" dirty="0" smtClean="0"/>
          </a:p>
          <a:p>
            <a:pPr algn="just" eaLnBrk="1" fontAlgn="auto" hangingPunct="1">
              <a:spcAft>
                <a:spcPts val="0"/>
              </a:spcAft>
              <a:buFont typeface="Wingdings" pitchFamily="2" charset="2"/>
              <a:buChar char="q"/>
              <a:defRPr/>
            </a:pPr>
            <a:r>
              <a:rPr lang="es-ES" sz="4000" dirty="0" smtClean="0"/>
              <a:t> </a:t>
            </a:r>
            <a:r>
              <a:rPr lang="es-ES" sz="4400" dirty="0" smtClean="0">
                <a:solidFill>
                  <a:schemeClr val="tx1"/>
                </a:solidFill>
              </a:rPr>
              <a:t>El método ITSUR permite obtener estimadores más eficientes </a:t>
            </a:r>
            <a:r>
              <a:rPr lang="es-ES" sz="4400" dirty="0" smtClean="0"/>
              <a:t/>
            </a:r>
            <a:br>
              <a:rPr lang="es-ES" sz="4400" dirty="0" smtClean="0"/>
            </a:br>
            <a:endParaRPr lang="es-ES" sz="4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785813" y="1571625"/>
            <a:ext cx="7467600" cy="5286375"/>
          </a:xfrm>
        </p:spPr>
        <p:txBody>
          <a:bodyPr/>
          <a:lstStyle/>
          <a:p>
            <a:pPr eaLnBrk="1" hangingPunct="1">
              <a:buFont typeface="Wingdings 2" pitchFamily="18" charset="2"/>
              <a:buNone/>
            </a:pPr>
            <a:r>
              <a:rPr lang="es-EC" smtClean="0"/>
              <a:t>	El siguiente trabajo muestra un diseño econométrico experimental para medir los costos marginales de la producción que permita a las firmas tomar mejores decisiones acerca de la inversión necesaria en su mercado.</a:t>
            </a:r>
          </a:p>
          <a:p>
            <a:pPr eaLnBrk="1" hangingPunct="1">
              <a:buFont typeface="Wingdings 2" pitchFamily="18" charset="2"/>
              <a:buNone/>
            </a:pPr>
            <a:r>
              <a:rPr lang="es-EC"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3929066"/>
            <a:ext cx="6480048" cy="2301240"/>
          </a:xfrm>
        </p:spPr>
        <p:txBody>
          <a:bodyPr/>
          <a:lstStyle/>
          <a:p>
            <a:pPr eaLnBrk="1" fontAlgn="auto" hangingPunct="1">
              <a:spcAft>
                <a:spcPts val="0"/>
              </a:spcAft>
              <a:defRPr/>
            </a:pPr>
            <a:r>
              <a:rPr lang="es-EC" dirty="0" smtClean="0"/>
              <a:t>resultados</a:t>
            </a: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3"/>
          <a:srcRect/>
          <a:stretch>
            <a:fillRect/>
          </a:stretch>
        </p:blipFill>
        <p:spPr>
          <a:xfrm>
            <a:off x="1214438" y="339725"/>
            <a:ext cx="6429375" cy="6303963"/>
          </a:xfrm>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a:srcRect/>
          <a:stretch>
            <a:fillRect/>
          </a:stretch>
        </p:blipFill>
        <p:spPr bwMode="auto">
          <a:xfrm>
            <a:off x="1357313" y="1428750"/>
            <a:ext cx="6572250" cy="4902200"/>
          </a:xfrm>
          <a:prstGeom prst="rect">
            <a:avLst/>
          </a:prstGeom>
          <a:noFill/>
          <a:ln w="9525">
            <a:solidFill>
              <a:schemeClr val="tx1"/>
            </a:solidFill>
            <a:miter lim="800000"/>
            <a:headEnd/>
            <a:tailEnd/>
          </a:ln>
        </p:spPr>
      </p:pic>
      <p:pic>
        <p:nvPicPr>
          <p:cNvPr id="52227" name="Picture 2"/>
          <p:cNvPicPr>
            <a:picLocks noChangeAspect="1" noChangeArrowheads="1"/>
          </p:cNvPicPr>
          <p:nvPr/>
        </p:nvPicPr>
        <p:blipFill>
          <a:blip r:embed="rId4">
            <a:grayscl/>
          </a:blip>
          <a:srcRect/>
          <a:stretch>
            <a:fillRect/>
          </a:stretch>
        </p:blipFill>
        <p:spPr bwMode="auto">
          <a:xfrm>
            <a:off x="1357313" y="500063"/>
            <a:ext cx="6572250" cy="9239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857232"/>
            <a:ext cx="7929563" cy="1357300"/>
          </a:xfrm>
        </p:spPr>
        <p:txBody>
          <a:bodyPr rtlCol="0">
            <a:normAutofit fontScale="90000"/>
          </a:bodyPr>
          <a:lstStyle/>
          <a:p>
            <a:pPr eaLnBrk="1" fontAlgn="auto" hangingPunct="1">
              <a:spcAft>
                <a:spcPts val="0"/>
              </a:spcAft>
              <a:defRPr/>
            </a:pP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S" sz="3200" b="1" dirty="0" smtClean="0"/>
              <a:t/>
            </a:r>
            <a:br>
              <a:rPr lang="es-ES" sz="3200" b="1" dirty="0" smtClean="0"/>
            </a:br>
            <a:r>
              <a:rPr lang="es-EC" dirty="0" smtClean="0">
                <a:latin typeface="Arial" pitchFamily="34" charset="0"/>
                <a:cs typeface="Arial" pitchFamily="34" charset="0"/>
              </a:rPr>
              <a:t> </a:t>
            </a:r>
            <a:r>
              <a:rPr lang="es-EC" sz="4000" b="1" dirty="0" smtClean="0">
                <a:latin typeface="Arial" pitchFamily="34" charset="0"/>
                <a:cs typeface="Arial" pitchFamily="34" charset="0"/>
              </a:rPr>
              <a:t>Demanda de Factores.</a:t>
            </a:r>
            <a:r>
              <a:rPr lang="es-EC" sz="4000" dirty="0" smtClean="0"/>
              <a:t> </a:t>
            </a:r>
            <a:r>
              <a:rPr lang="es-ES" sz="4000" b="1" dirty="0" smtClean="0"/>
              <a:t/>
            </a:r>
            <a:br>
              <a:rPr lang="es-ES" sz="4000" b="1" dirty="0" smtClean="0"/>
            </a:br>
            <a:r>
              <a:rPr lang="es-EC" sz="4000" b="1" dirty="0" smtClean="0"/>
              <a:t/>
            </a:r>
            <a:br>
              <a:rPr lang="es-EC" sz="4000" b="1" dirty="0" smtClean="0"/>
            </a:br>
            <a:r>
              <a:rPr lang="es-ES" sz="4000" b="1" dirty="0" smtClean="0">
                <a:latin typeface="Arial" pitchFamily="34" charset="0"/>
                <a:cs typeface="Arial" pitchFamily="34" charset="0"/>
              </a:rPr>
              <a:t/>
            </a:r>
            <a:br>
              <a:rPr lang="es-ES" sz="4000" b="1" dirty="0" smtClean="0">
                <a:latin typeface="Arial" pitchFamily="34" charset="0"/>
                <a:cs typeface="Arial" pitchFamily="34" charset="0"/>
              </a:rPr>
            </a:b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t/>
            </a:r>
            <a:br>
              <a:rPr lang="es-EC" b="1" dirty="0" smtClean="0"/>
            </a:br>
            <a:r>
              <a:rPr lang="es-ES_tradnl" dirty="0" smtClean="0"/>
              <a:t> </a:t>
            </a:r>
            <a:endParaRPr lang="es-EC" dirty="0" smtClean="0"/>
          </a:p>
        </p:txBody>
      </p:sp>
      <p:sp>
        <p:nvSpPr>
          <p:cNvPr id="53251" name="5 CuadroTexto"/>
          <p:cNvSpPr txBox="1">
            <a:spLocks noChangeArrowheads="1"/>
          </p:cNvSpPr>
          <p:nvPr/>
        </p:nvSpPr>
        <p:spPr bwMode="auto">
          <a:xfrm>
            <a:off x="1000125" y="2428875"/>
            <a:ext cx="7215188" cy="369888"/>
          </a:xfrm>
          <a:prstGeom prst="rect">
            <a:avLst/>
          </a:prstGeom>
          <a:noFill/>
          <a:ln w="9525">
            <a:noFill/>
            <a:miter lim="800000"/>
            <a:headEnd/>
            <a:tailEnd/>
          </a:ln>
        </p:spPr>
        <p:txBody>
          <a:bodyPr>
            <a:spAutoFit/>
          </a:bodyPr>
          <a:lstStyle/>
          <a:p>
            <a:endParaRPr lang="es-ES">
              <a:latin typeface="Calibri" pitchFamily="34" charset="0"/>
            </a:endParaRPr>
          </a:p>
        </p:txBody>
      </p:sp>
      <p:sp>
        <p:nvSpPr>
          <p:cNvPr id="532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532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5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Franklin Gothic Book" pitchFamily="34" charset="0"/>
            </a:endParaRPr>
          </a:p>
        </p:txBody>
      </p:sp>
      <p:sp>
        <p:nvSpPr>
          <p:cNvPr id="53260" name="Rectangle 3"/>
          <p:cNvSpPr>
            <a:spLocks noChangeArrowheads="1"/>
          </p:cNvSpPr>
          <p:nvPr/>
        </p:nvSpPr>
        <p:spPr bwMode="auto">
          <a:xfrm>
            <a:off x="571500" y="1643063"/>
            <a:ext cx="7929563" cy="3762375"/>
          </a:xfrm>
          <a:prstGeom prst="rect">
            <a:avLst/>
          </a:prstGeom>
          <a:noFill/>
          <a:ln w="9525">
            <a:noFill/>
            <a:miter lim="800000"/>
            <a:headEnd/>
            <a:tailEnd/>
          </a:ln>
        </p:spPr>
        <p:txBody>
          <a:bodyPr lIns="457056" tIns="152352" bIns="38088" anchor="ctr">
            <a:spAutoFit/>
          </a:bodyPr>
          <a:lstStyle/>
          <a:p>
            <a:pPr indent="450850" algn="just" eaLnBrk="0" hangingPunct="0">
              <a:buFont typeface="Arial" charset="0"/>
              <a:buChar char="•"/>
            </a:pPr>
            <a:endParaRPr lang="es-ES" sz="2000">
              <a:latin typeface="Franklin Gothic Book" pitchFamily="34" charset="0"/>
            </a:endParaRPr>
          </a:p>
          <a:p>
            <a:pPr indent="450850" algn="just" eaLnBrk="0" hangingPunct="0"/>
            <a:endParaRPr lang="es-ES" sz="2000">
              <a:latin typeface="Franklin Gothic Book" pitchFamily="34" charset="0"/>
            </a:endParaRPr>
          </a:p>
          <a:p>
            <a:pPr indent="450850" algn="just" eaLnBrk="0" hangingPunct="0">
              <a:buFont typeface="Wingdings" pitchFamily="2" charset="2"/>
              <a:buChar char="q"/>
            </a:pPr>
            <a:r>
              <a:rPr lang="es-ES" sz="3200">
                <a:latin typeface="Franklin Gothic Book" pitchFamily="34" charset="0"/>
                <a:ea typeface="Calibri" pitchFamily="34" charset="0"/>
                <a:cs typeface="Calibri" pitchFamily="34" charset="0"/>
              </a:rPr>
              <a:t>Desafortunadamente, la demanda de la mayoría insumos agrícolas es altamente inelástica, lo cual quiere decir que una cantidad aumentada de producto en el mercado solamente puede ser evacuada con una drástica reducción en los precios, </a:t>
            </a:r>
            <a:endParaRPr lang="es-ES" sz="3200">
              <a:latin typeface="Franklin Gothic Book"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7467600" cy="1143000"/>
          </a:xfrm>
        </p:spPr>
        <p:txBody>
          <a:bodyPr/>
          <a:lstStyle/>
          <a:p>
            <a:pPr eaLnBrk="1" fontAlgn="auto" hangingPunct="1">
              <a:spcAft>
                <a:spcPts val="0"/>
              </a:spcAft>
              <a:defRPr/>
            </a:pPr>
            <a:r>
              <a:rPr lang="es-ES" dirty="0" smtClean="0"/>
              <a:t>RESULTADOS</a:t>
            </a:r>
            <a:endParaRPr lang="es-EC" dirty="0"/>
          </a:p>
        </p:txBody>
      </p:sp>
      <p:sp>
        <p:nvSpPr>
          <p:cNvPr id="3" name="2 Marcador de contenido"/>
          <p:cNvSpPr>
            <a:spLocks noGrp="1"/>
          </p:cNvSpPr>
          <p:nvPr>
            <p:ph idx="1"/>
          </p:nvPr>
        </p:nvSpPr>
        <p:spPr/>
        <p:txBody>
          <a:bodyPr>
            <a:normAutofit lnSpcReduction="10000"/>
          </a:bodyPr>
          <a:lstStyle/>
          <a:p>
            <a:pPr eaLnBrk="1" fontAlgn="auto" hangingPunct="1">
              <a:spcAft>
                <a:spcPts val="0"/>
              </a:spcAft>
              <a:buFont typeface="Wingdings 2"/>
              <a:buChar char=""/>
              <a:defRPr/>
            </a:pPr>
            <a:r>
              <a:rPr lang="es-EC" dirty="0" smtClean="0"/>
              <a:t>R</a:t>
            </a:r>
            <a:r>
              <a:rPr lang="es-EC" baseline="30000" dirty="0" smtClean="0"/>
              <a:t>2</a:t>
            </a:r>
            <a:r>
              <a:rPr lang="es-EC" dirty="0" smtClean="0"/>
              <a:t> es igual a 0.9504</a:t>
            </a:r>
          </a:p>
          <a:p>
            <a:pPr eaLnBrk="1" fontAlgn="auto" hangingPunct="1">
              <a:spcAft>
                <a:spcPts val="0"/>
              </a:spcAft>
              <a:buFont typeface="Wingdings 2"/>
              <a:buChar char=""/>
              <a:defRPr/>
            </a:pPr>
            <a:r>
              <a:rPr lang="es-ES" dirty="0" smtClean="0"/>
              <a:t>El costo total marginal por unidad de tonelada métrica producida de la muestra promedio es de $635.97, muy cercano al costo que recibió la mayor </a:t>
            </a:r>
          </a:p>
          <a:p>
            <a:pPr eaLnBrk="1" fontAlgn="auto" hangingPunct="1">
              <a:spcAft>
                <a:spcPts val="0"/>
              </a:spcAft>
              <a:buFont typeface="Wingdings 2"/>
              <a:buChar char=""/>
              <a:defRPr/>
            </a:pPr>
            <a:r>
              <a:rPr lang="es-ES" dirty="0" smtClean="0"/>
              <a:t>parte de los productores de la muestra ($660).</a:t>
            </a:r>
          </a:p>
          <a:p>
            <a:pPr eaLnBrk="1" fontAlgn="auto" hangingPunct="1">
              <a:spcAft>
                <a:spcPts val="0"/>
              </a:spcAft>
              <a:buFont typeface="Wingdings 2"/>
              <a:buChar char=""/>
              <a:defRPr/>
            </a:pPr>
            <a:r>
              <a:rPr lang="es-ES" dirty="0" smtClean="0"/>
              <a:t>Precio promedio que productores recibieron es $968.22.</a:t>
            </a:r>
          </a:p>
          <a:p>
            <a:pPr eaLnBrk="1" fontAlgn="auto" hangingPunct="1">
              <a:spcAft>
                <a:spcPts val="0"/>
              </a:spcAft>
              <a:buFont typeface="Wingdings 2"/>
              <a:buChar char=""/>
              <a:defRPr/>
            </a:pPr>
            <a:r>
              <a:rPr lang="es-ES" dirty="0" smtClean="0"/>
              <a:t>Índice de Lerner promedio es 0.33</a:t>
            </a:r>
            <a:endParaRPr lang="es-EC" dirty="0" smtClean="0"/>
          </a:p>
          <a:p>
            <a:pPr eaLnBrk="1" fontAlgn="auto" hangingPunct="1">
              <a:spcAft>
                <a:spcPts val="0"/>
              </a:spcAft>
              <a:buFont typeface="Wingdings 2"/>
              <a:buChar char=""/>
              <a:defRPr/>
            </a:pPr>
            <a:endParaRPr lang="es-EC" baseline="-25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srcRect/>
          <a:stretch>
            <a:fillRect/>
          </a:stretch>
        </p:blipFill>
        <p:spPr bwMode="auto">
          <a:xfrm>
            <a:off x="571500" y="1143000"/>
            <a:ext cx="8135938"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3286124"/>
            <a:ext cx="6480048" cy="2301240"/>
          </a:xfrm>
        </p:spPr>
        <p:txBody>
          <a:bodyPr/>
          <a:lstStyle/>
          <a:p>
            <a:pPr eaLnBrk="1" fontAlgn="auto" hangingPunct="1">
              <a:spcAft>
                <a:spcPts val="0"/>
              </a:spcAft>
              <a:defRPr/>
            </a:pPr>
            <a:r>
              <a:rPr lang="es-EC" dirty="0" smtClean="0"/>
              <a:t>Conclusiones  </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714375"/>
            <a:ext cx="7467600" cy="5626100"/>
          </a:xfrm>
        </p:spPr>
        <p:txBody>
          <a:bodyPr>
            <a:normAutofit lnSpcReduction="10000"/>
          </a:bodyPr>
          <a:lstStyle/>
          <a:p>
            <a:pPr algn="just"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dirty="0" smtClean="0"/>
              <a:t>El costo marginal de las firmas en promedio es de $635,97 .El precio de mercado promedio es de $656,18</a:t>
            </a:r>
          </a:p>
          <a:p>
            <a:pPr algn="just" eaLnBrk="1" fontAlgn="auto" hangingPunct="1">
              <a:spcAft>
                <a:spcPts val="0"/>
              </a:spcAft>
              <a:buFont typeface="Wingdings 2"/>
              <a:buNone/>
              <a:defRPr/>
            </a:pPr>
            <a:endParaRPr lang="es-EC" dirty="0" smtClean="0"/>
          </a:p>
          <a:p>
            <a:pPr algn="just" eaLnBrk="1" fontAlgn="auto" hangingPunct="1">
              <a:spcAft>
                <a:spcPts val="0"/>
              </a:spcAft>
              <a:buFont typeface="Wingdings 2"/>
              <a:buChar char=""/>
              <a:defRPr/>
            </a:pPr>
            <a:r>
              <a:rPr lang="es-EC" dirty="0" smtClean="0"/>
              <a:t>Un 67% de las firma de la muestra obtienen un beneficio mayor que si negociaran su producto al precio de mercado competitivo. Sólo el 33% de firmas restantes se comportan competitivamente.</a:t>
            </a:r>
          </a:p>
          <a:p>
            <a:pPr algn="just" eaLnBrk="1" fontAlgn="auto" hangingPunct="1">
              <a:spcAft>
                <a:spcPts val="0"/>
              </a:spcAft>
              <a:buFont typeface="Wingdings 2"/>
              <a:buChar char=""/>
              <a:defRPr/>
            </a:pPr>
            <a:endParaRPr lang="es-EC"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arcador de contenido"/>
          <p:cNvSpPr>
            <a:spLocks noGrp="1"/>
          </p:cNvSpPr>
          <p:nvPr>
            <p:ph idx="1"/>
          </p:nvPr>
        </p:nvSpPr>
        <p:spPr>
          <a:xfrm>
            <a:off x="214313" y="1785938"/>
            <a:ext cx="7467600" cy="5626100"/>
          </a:xfrm>
        </p:spPr>
        <p:txBody>
          <a:bodyPr/>
          <a:lstStyle/>
          <a:p>
            <a:pPr algn="just" eaLnBrk="1" hangingPunct="1"/>
            <a:r>
              <a:rPr lang="es-EC" smtClean="0"/>
              <a:t>al promediar los índices de Lerner de cada firma se obtuvo un valor de aproximadamente de 0,33</a:t>
            </a:r>
          </a:p>
          <a:p>
            <a:pPr algn="just" eaLnBrk="1" hangingPunct="1"/>
            <a:endParaRPr lang="es-EC" smtClean="0"/>
          </a:p>
          <a:p>
            <a:pPr algn="just" eaLnBrk="1" hangingPunct="1"/>
            <a:r>
              <a:rPr lang="es-EC" smtClean="0"/>
              <a:t>Hay evidencia que existe poder de mercado entre algunos productores. </a:t>
            </a:r>
          </a:p>
          <a:p>
            <a:pPr eaLnBrk="1" hangingPunct="1"/>
            <a:endParaRPr lang="es-EC"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63"/>
            <a:ext cx="7467600" cy="5626100"/>
          </a:xfrm>
        </p:spPr>
        <p:txBody>
          <a:bodyPr>
            <a:normAutofit fontScale="92500" lnSpcReduction="10000"/>
          </a:bodyPr>
          <a:lstStyle/>
          <a:p>
            <a:pPr algn="just" eaLnBrk="1" fontAlgn="auto" hangingPunct="1">
              <a:spcAft>
                <a:spcPts val="0"/>
              </a:spcAft>
              <a:buFont typeface="Wingdings 2"/>
              <a:buChar char=""/>
              <a:defRPr/>
            </a:pPr>
            <a:r>
              <a:rPr lang="es-EC" dirty="0" smtClean="0"/>
              <a:t>Permite orientar sistemáticamente y coherente la forma de calcular las cantidades demandadas de los insumos y los costos marginales</a:t>
            </a:r>
          </a:p>
          <a:p>
            <a:pPr algn="just" eaLnBrk="1" fontAlgn="auto" hangingPunct="1">
              <a:spcAft>
                <a:spcPts val="0"/>
              </a:spcAft>
              <a:buFont typeface="Wingdings 2"/>
              <a:buNone/>
              <a:defRPr/>
            </a:pPr>
            <a:endParaRPr lang="es-EC" dirty="0" smtClean="0"/>
          </a:p>
          <a:p>
            <a:pPr algn="just" eaLnBrk="1" fontAlgn="auto" hangingPunct="1">
              <a:spcAft>
                <a:spcPts val="0"/>
              </a:spcAft>
              <a:buFont typeface="Wingdings 2"/>
              <a:buChar char=""/>
              <a:defRPr/>
            </a:pPr>
            <a:r>
              <a:rPr lang="es-EC" dirty="0" smtClean="0"/>
              <a:t>Se puede determinar las elasticidades precio de demanda propia de cada insumo</a:t>
            </a:r>
          </a:p>
          <a:p>
            <a:pPr algn="just" eaLnBrk="1" fontAlgn="auto" hangingPunct="1">
              <a:spcAft>
                <a:spcPts val="0"/>
              </a:spcAft>
              <a:buFont typeface="Wingdings 2"/>
              <a:buNone/>
              <a:defRPr/>
            </a:pPr>
            <a:endParaRPr lang="es-EC" dirty="0" smtClean="0"/>
          </a:p>
          <a:p>
            <a:pPr algn="just" eaLnBrk="1" fontAlgn="auto" hangingPunct="1">
              <a:spcAft>
                <a:spcPts val="0"/>
              </a:spcAft>
              <a:buFont typeface="Wingdings 2"/>
              <a:buChar char=""/>
              <a:defRPr/>
            </a:pPr>
            <a:r>
              <a:rPr lang="es-ES" dirty="0" smtClean="0"/>
              <a:t>A partir de la estimación de la función de costos se podría hacer predicciones de cómo se comportaría la producción de  café a futuro.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Objetivo y aporte</a:t>
            </a:r>
            <a:endParaRPr lang="es-EC" dirty="0"/>
          </a:p>
        </p:txBody>
      </p:sp>
      <p:sp>
        <p:nvSpPr>
          <p:cNvPr id="17411" name="2 Marcador de contenido"/>
          <p:cNvSpPr>
            <a:spLocks noGrp="1"/>
          </p:cNvSpPr>
          <p:nvPr>
            <p:ph idx="1"/>
          </p:nvPr>
        </p:nvSpPr>
        <p:spPr/>
        <p:txBody>
          <a:bodyPr/>
          <a:lstStyle/>
          <a:p>
            <a:pPr eaLnBrk="1" hangingPunct="1"/>
            <a:r>
              <a:rPr lang="es-ES" smtClean="0"/>
              <a:t>Función costos totales datos de 2004 -2006 (simulación montecarlo).</a:t>
            </a:r>
          </a:p>
          <a:p>
            <a:pPr eaLnBrk="1" hangingPunct="1"/>
            <a:endParaRPr lang="es-ES" smtClean="0"/>
          </a:p>
          <a:p>
            <a:pPr eaLnBrk="1" hangingPunct="1"/>
            <a:r>
              <a:rPr lang="es-ES" smtClean="0"/>
              <a:t>Estimar la función de costos marginales del café en el Ecuador</a:t>
            </a:r>
          </a:p>
          <a:p>
            <a:pPr eaLnBrk="1" hangingPunct="1"/>
            <a:endParaRPr lang="es-EC" smtClean="0"/>
          </a:p>
          <a:p>
            <a:pPr eaLnBrk="1" hangingPunct="1"/>
            <a:r>
              <a:rPr lang="es-EC" smtClean="0"/>
              <a:t>Concentración de Mercado entre los Productores</a:t>
            </a:r>
          </a:p>
          <a:p>
            <a:pPr eaLnBrk="1" hangingPunct="1"/>
            <a:endParaRPr lang="es-EC"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7158" y="2285992"/>
            <a:ext cx="8458200" cy="1222375"/>
          </a:xfrm>
        </p:spPr>
        <p:txBody>
          <a:bodyPr/>
          <a:lstStyle/>
          <a:p>
            <a:pPr algn="ctr" eaLnBrk="1" fontAlgn="auto" hangingPunct="1">
              <a:spcAft>
                <a:spcPts val="0"/>
              </a:spcAft>
              <a:defRPr/>
            </a:pPr>
            <a:r>
              <a:rPr lang="es-EC" dirty="0" smtClean="0"/>
              <a:t>Análisis </a:t>
            </a:r>
            <a:br>
              <a:rPr lang="es-EC" dirty="0" smtClean="0"/>
            </a:br>
            <a:r>
              <a:rPr lang="es-EC" dirty="0" smtClean="0"/>
              <a:t>descriptivo</a:t>
            </a:r>
            <a:endParaRPr lang="es-EC" dirty="0"/>
          </a:p>
        </p:txBody>
      </p:sp>
      <p:sp>
        <p:nvSpPr>
          <p:cNvPr id="5" name="4 Subtítulo"/>
          <p:cNvSpPr>
            <a:spLocks noGrp="1"/>
          </p:cNvSpPr>
          <p:nvPr>
            <p:ph type="subTitle" idx="1"/>
          </p:nvPr>
        </p:nvSpPr>
        <p:spPr/>
        <p:txBody>
          <a:bodyPr>
            <a:normAutofit/>
          </a:bodyPr>
          <a:lstStyle/>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eaLnBrk="1" fontAlgn="auto" hangingPunct="1">
              <a:spcAft>
                <a:spcPts val="0"/>
              </a:spcAft>
              <a:defRPr/>
            </a:pPr>
            <a:r>
              <a:rPr lang="es-EC" dirty="0" smtClean="0"/>
              <a:t>EL  café</a:t>
            </a:r>
            <a:endParaRPr lang="es-EC" dirty="0"/>
          </a:p>
        </p:txBody>
      </p:sp>
      <p:sp>
        <p:nvSpPr>
          <p:cNvPr id="19459" name="2 Marcador de contenido"/>
          <p:cNvSpPr>
            <a:spLocks noGrp="1"/>
          </p:cNvSpPr>
          <p:nvPr>
            <p:ph idx="1"/>
          </p:nvPr>
        </p:nvSpPr>
        <p:spPr/>
        <p:txBody>
          <a:bodyPr/>
          <a:lstStyle/>
          <a:p>
            <a:pPr eaLnBrk="1" hangingPunct="1"/>
            <a:r>
              <a:rPr lang="es-EC" smtClean="0"/>
              <a:t>Gran fuente de trabajo - PEA</a:t>
            </a:r>
          </a:p>
          <a:p>
            <a:pPr eaLnBrk="1" hangingPunct="1">
              <a:buFont typeface="Wingdings 2" pitchFamily="18" charset="2"/>
              <a:buNone/>
            </a:pPr>
            <a:r>
              <a:rPr lang="es-EC" smtClean="0"/>
              <a:t>    130000 Agricultores cultivan café = 5 c/fam.</a:t>
            </a:r>
          </a:p>
          <a:p>
            <a:pPr eaLnBrk="1" hangingPunct="1">
              <a:buFont typeface="Wingdings 2" pitchFamily="18" charset="2"/>
              <a:buNone/>
            </a:pPr>
            <a:r>
              <a:rPr lang="es-EC" smtClean="0"/>
              <a:t>    500 Comerciantes, 45 Exportadores (anecafe).</a:t>
            </a:r>
          </a:p>
          <a:p>
            <a:pPr eaLnBrk="1" hangingPunct="1">
              <a:buFont typeface="Wingdings 2" pitchFamily="18" charset="2"/>
              <a:buNone/>
            </a:pPr>
            <a:endParaRPr lang="es-EC" smtClean="0"/>
          </a:p>
          <a:p>
            <a:pPr eaLnBrk="1" hangingPunct="1"/>
            <a:r>
              <a:rPr lang="es-EC" smtClean="0"/>
              <a:t>Generación  de divisas,  reducción producción nacional / precios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Participación café</a:t>
            </a:r>
            <a:endParaRPr lang="es-EC" dirty="0"/>
          </a:p>
        </p:txBody>
      </p:sp>
      <p:pic>
        <p:nvPicPr>
          <p:cNvPr id="20483" name="Picture 2"/>
          <p:cNvPicPr>
            <a:picLocks noGrp="1" noChangeAspect="1" noChangeArrowheads="1"/>
          </p:cNvPicPr>
          <p:nvPr>
            <p:ph idx="1"/>
          </p:nvPr>
        </p:nvPicPr>
        <p:blipFill>
          <a:blip r:embed="rId3"/>
          <a:srcRect/>
          <a:stretch>
            <a:fillRect/>
          </a:stretch>
        </p:blipFill>
        <p:spPr>
          <a:xfrm>
            <a:off x="1357313" y="1731963"/>
            <a:ext cx="6000750" cy="34337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5572140"/>
            <a:ext cx="6480048" cy="1928802"/>
          </a:xfrm>
        </p:spPr>
        <p:txBody>
          <a:bodyPr/>
          <a:lstStyle/>
          <a:p>
            <a:pPr eaLnBrk="1" fontAlgn="auto" hangingPunct="1">
              <a:spcAft>
                <a:spcPts val="0"/>
              </a:spcAft>
              <a:defRPr/>
            </a:pPr>
            <a:r>
              <a:rPr lang="es-EC" dirty="0" smtClean="0"/>
              <a:t>Los  productores</a:t>
            </a:r>
            <a:endParaRPr lang="es-EC" dirty="0"/>
          </a:p>
        </p:txBody>
      </p:sp>
      <p:pic>
        <p:nvPicPr>
          <p:cNvPr id="21507" name="Picture 1" descr="C:\Users\Administrator\Pictures\mapa-cafetero-2007.jpg"/>
          <p:cNvPicPr>
            <a:picLocks noChangeAspect="1" noChangeArrowheads="1"/>
          </p:cNvPicPr>
          <p:nvPr/>
        </p:nvPicPr>
        <p:blipFill>
          <a:blip r:embed="rId3"/>
          <a:srcRect/>
          <a:stretch>
            <a:fillRect/>
          </a:stretch>
        </p:blipFill>
        <p:spPr bwMode="auto">
          <a:xfrm>
            <a:off x="1000125" y="214313"/>
            <a:ext cx="7000875" cy="514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2884</TotalTime>
  <Words>2769</Words>
  <Application>Microsoft Office PowerPoint</Application>
  <PresentationFormat>Presentación en pantalla (4:3)</PresentationFormat>
  <Paragraphs>359</Paragraphs>
  <Slides>49</Slides>
  <Notes>48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49</vt:i4>
      </vt:variant>
    </vt:vector>
  </HeadingPairs>
  <TitlesOfParts>
    <vt:vector size="59" baseType="lpstr">
      <vt:lpstr>Arial</vt:lpstr>
      <vt:lpstr>Franklin Gothic Medium</vt:lpstr>
      <vt:lpstr>Franklin Gothic Book</vt:lpstr>
      <vt:lpstr>Wingdings 2</vt:lpstr>
      <vt:lpstr>Calibri</vt:lpstr>
      <vt:lpstr>Times New Roman</vt:lpstr>
      <vt:lpstr>Wingdings</vt:lpstr>
      <vt:lpstr>Viajes</vt:lpstr>
      <vt:lpstr>Gráfico de Microsoft Office Excel</vt:lpstr>
      <vt:lpstr>Ecuación</vt:lpstr>
      <vt:lpstr>Estimación  de  los Costos Marginales de Producción de la Industria Cafetalera a nivel Nacional </vt:lpstr>
      <vt:lpstr>Esquema de la Presentación</vt:lpstr>
      <vt:lpstr>Introducción</vt:lpstr>
      <vt:lpstr>Diapositiva 4</vt:lpstr>
      <vt:lpstr>Objetivo y aporte</vt:lpstr>
      <vt:lpstr>Análisis  descriptivo</vt:lpstr>
      <vt:lpstr>EL  café</vt:lpstr>
      <vt:lpstr>Participación café</vt:lpstr>
      <vt:lpstr>Los  productores</vt:lpstr>
      <vt:lpstr>Participación café pib 2000</vt:lpstr>
      <vt:lpstr>PRODUCCIÓN  café</vt:lpstr>
      <vt:lpstr>Mercado local café</vt:lpstr>
      <vt:lpstr>Mercado local café</vt:lpstr>
      <vt:lpstr>Mercado local café</vt:lpstr>
      <vt:lpstr>Estructura de costos</vt:lpstr>
      <vt:lpstr>Estructura de costos</vt:lpstr>
      <vt:lpstr>Situación de la industria</vt:lpstr>
      <vt:lpstr>Mercado externo </vt:lpstr>
      <vt:lpstr>PARTICIPACIÓN DE ECUADOR EN LA PRODUCCION MUNDIAL DE CAFÉ</vt:lpstr>
      <vt:lpstr>Normativa legal – ley especial del sector cafetalero </vt:lpstr>
      <vt:lpstr>ESTIMACIÓN DE LA FUNCIÓN DE COSTOS</vt:lpstr>
      <vt:lpstr>METODOLOGÍA FUNCIÓN GENERALIZADA DE COSTOS LEONTIEF </vt:lpstr>
      <vt:lpstr>METODOLOGÍA FUNCIÓN GENERALIZADA DE COSTOS LEONTIEF </vt:lpstr>
      <vt:lpstr>DATOS </vt:lpstr>
      <vt:lpstr>DATOS </vt:lpstr>
      <vt:lpstr>MODELO DE ESTIMACIÓN  Función de costos generalizada.  </vt:lpstr>
      <vt:lpstr>Estimación de la función de la demanda de cada uno de los factores productivos que intervienen en el proceso de transformación de un bien.  </vt:lpstr>
      <vt:lpstr>Estimación de la función de la demanda de cada uno de los factores productivos que intervienen en el proceso de transformación de un bien.  </vt:lpstr>
      <vt:lpstr>Estimación de la función de la demanda de cada uno de los factores productivos que intervienen en el proceso de transformación de un bien.  </vt:lpstr>
      <vt:lpstr>Estimación de la función de la demanda de cada uno de los factores productivos que intervienen en el proceso de transformación de un bien.  </vt:lpstr>
      <vt:lpstr>Estimación de la función de la demanda de cada uno de los factores productivos que intervienen en el proceso de transformación de un bien.  </vt:lpstr>
      <vt:lpstr>Estimación de la función de la demanda de cada uno de los factores productivos que intervienen en el proceso de transformación de un bien.  </vt:lpstr>
      <vt:lpstr>          Costo marginal    </vt:lpstr>
      <vt:lpstr>   Costo marginal.   </vt:lpstr>
      <vt:lpstr>    </vt:lpstr>
      <vt:lpstr>     MODELO ITSUR.      </vt:lpstr>
      <vt:lpstr>MODELO ITSUR.</vt:lpstr>
      <vt:lpstr>Modelo itsur.</vt:lpstr>
      <vt:lpstr>Modelo itsur.</vt:lpstr>
      <vt:lpstr>resultados</vt:lpstr>
      <vt:lpstr>Diapositiva 41</vt:lpstr>
      <vt:lpstr>Diapositiva 42</vt:lpstr>
      <vt:lpstr>      Demanda de Factores.       </vt:lpstr>
      <vt:lpstr>RESULTADOS</vt:lpstr>
      <vt:lpstr>Diapositiva 45</vt:lpstr>
      <vt:lpstr>Conclusiones  </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Carolina</dc:creator>
  <cp:lastModifiedBy>Administrador</cp:lastModifiedBy>
  <cp:revision>292</cp:revision>
  <dcterms:created xsi:type="dcterms:W3CDTF">2009-02-23T21:16:37Z</dcterms:created>
  <dcterms:modified xsi:type="dcterms:W3CDTF">2009-12-11T16:06:19Z</dcterms:modified>
</cp:coreProperties>
</file>