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55"/>
  </p:notesMasterIdLst>
  <p:handoutMasterIdLst>
    <p:handoutMasterId r:id="rId56"/>
  </p:handoutMasterIdLst>
  <p:sldIdLst>
    <p:sldId id="258" r:id="rId2"/>
    <p:sldId id="308" r:id="rId3"/>
    <p:sldId id="261" r:id="rId4"/>
    <p:sldId id="310" r:id="rId5"/>
    <p:sldId id="262" r:id="rId6"/>
    <p:sldId id="263" r:id="rId7"/>
    <p:sldId id="311" r:id="rId8"/>
    <p:sldId id="264" r:id="rId9"/>
    <p:sldId id="312" r:id="rId10"/>
    <p:sldId id="313" r:id="rId11"/>
    <p:sldId id="314" r:id="rId12"/>
    <p:sldId id="266" r:id="rId13"/>
    <p:sldId id="315" r:id="rId14"/>
    <p:sldId id="267" r:id="rId15"/>
    <p:sldId id="268" r:id="rId16"/>
    <p:sldId id="269" r:id="rId17"/>
    <p:sldId id="270" r:id="rId18"/>
    <p:sldId id="316" r:id="rId19"/>
    <p:sldId id="317" r:id="rId20"/>
    <p:sldId id="271" r:id="rId21"/>
    <p:sldId id="272" r:id="rId22"/>
    <p:sldId id="318" r:id="rId23"/>
    <p:sldId id="273" r:id="rId24"/>
    <p:sldId id="319" r:id="rId25"/>
    <p:sldId id="320" r:id="rId26"/>
    <p:sldId id="338" r:id="rId27"/>
    <p:sldId id="322" r:id="rId28"/>
    <p:sldId id="274" r:id="rId29"/>
    <p:sldId id="275" r:id="rId30"/>
    <p:sldId id="276" r:id="rId31"/>
    <p:sldId id="277" r:id="rId32"/>
    <p:sldId id="323" r:id="rId33"/>
    <p:sldId id="324" r:id="rId34"/>
    <p:sldId id="325" r:id="rId35"/>
    <p:sldId id="326" r:id="rId36"/>
    <p:sldId id="327" r:id="rId37"/>
    <p:sldId id="328" r:id="rId38"/>
    <p:sldId id="329" r:id="rId39"/>
    <p:sldId id="330" r:id="rId40"/>
    <p:sldId id="331" r:id="rId41"/>
    <p:sldId id="332" r:id="rId42"/>
    <p:sldId id="278" r:id="rId43"/>
    <p:sldId id="279" r:id="rId44"/>
    <p:sldId id="280" r:id="rId45"/>
    <p:sldId id="281" r:id="rId46"/>
    <p:sldId id="333" r:id="rId47"/>
    <p:sldId id="282" r:id="rId48"/>
    <p:sldId id="303" r:id="rId49"/>
    <p:sldId id="334" r:id="rId50"/>
    <p:sldId id="335" r:id="rId51"/>
    <p:sldId id="336" r:id="rId52"/>
    <p:sldId id="305" r:id="rId53"/>
    <p:sldId id="337" r:id="rId54"/>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11" autoAdjust="0"/>
    <p:restoredTop sz="94876" autoAdjust="0"/>
  </p:normalViewPr>
  <p:slideViewPr>
    <p:cSldViewPr>
      <p:cViewPr>
        <p:scale>
          <a:sx n="75" d="100"/>
          <a:sy n="75" d="100"/>
        </p:scale>
        <p:origin x="-72"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761" tIns="49881" rIns="99761" bIns="49881" numCol="1" anchor="t" anchorCtr="0" compatLnSpc="1">
            <a:prstTxWarp prst="textNoShape">
              <a:avLst/>
            </a:prstTxWarp>
          </a:bodyPr>
          <a:lstStyle>
            <a:lvl1pPr defTabSz="996950">
              <a:defRPr sz="1300">
                <a:latin typeface="Verdana" pitchFamily="34" charset="0"/>
              </a:defRPr>
            </a:lvl1pPr>
          </a:lstStyle>
          <a:p>
            <a:endParaRPr lang="es-ES"/>
          </a:p>
        </p:txBody>
      </p:sp>
      <p:sp>
        <p:nvSpPr>
          <p:cNvPr id="21507"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761" tIns="49881" rIns="99761" bIns="49881" numCol="1" anchor="t" anchorCtr="0" compatLnSpc="1">
            <a:prstTxWarp prst="textNoShape">
              <a:avLst/>
            </a:prstTxWarp>
          </a:bodyPr>
          <a:lstStyle>
            <a:lvl1pPr algn="r" defTabSz="996950">
              <a:defRPr sz="1300">
                <a:latin typeface="Verdana" pitchFamily="34" charset="0"/>
              </a:defRPr>
            </a:lvl1pPr>
          </a:lstStyle>
          <a:p>
            <a:endParaRPr lang="es-ES"/>
          </a:p>
        </p:txBody>
      </p:sp>
      <p:sp>
        <p:nvSpPr>
          <p:cNvPr id="21508"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761" tIns="49881" rIns="99761" bIns="49881" numCol="1" anchor="b" anchorCtr="0" compatLnSpc="1">
            <a:prstTxWarp prst="textNoShape">
              <a:avLst/>
            </a:prstTxWarp>
          </a:bodyPr>
          <a:lstStyle>
            <a:lvl1pPr defTabSz="996950">
              <a:defRPr sz="1300">
                <a:latin typeface="Verdana" pitchFamily="34" charset="0"/>
              </a:defRPr>
            </a:lvl1pPr>
          </a:lstStyle>
          <a:p>
            <a:endParaRPr lang="es-ES"/>
          </a:p>
        </p:txBody>
      </p:sp>
      <p:sp>
        <p:nvSpPr>
          <p:cNvPr id="21509"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761" tIns="49881" rIns="99761" bIns="49881" numCol="1" anchor="b" anchorCtr="0" compatLnSpc="1">
            <a:prstTxWarp prst="textNoShape">
              <a:avLst/>
            </a:prstTxWarp>
          </a:bodyPr>
          <a:lstStyle>
            <a:lvl1pPr algn="r" defTabSz="996950">
              <a:defRPr sz="1300">
                <a:latin typeface="Verdana" pitchFamily="34" charset="0"/>
              </a:defRPr>
            </a:lvl1pPr>
          </a:lstStyle>
          <a:p>
            <a:fld id="{BBFF9213-BD68-49FF-836D-939A65ADE368}"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761" tIns="49881" rIns="99761" bIns="49881" numCol="1" anchor="t" anchorCtr="0" compatLnSpc="1">
            <a:prstTxWarp prst="textNoShape">
              <a:avLst/>
            </a:prstTxWarp>
          </a:bodyPr>
          <a:lstStyle>
            <a:lvl1pPr defTabSz="996950">
              <a:defRPr sz="1300">
                <a:latin typeface="Verdana" pitchFamily="34" charset="0"/>
              </a:defRPr>
            </a:lvl1pPr>
          </a:lstStyle>
          <a:p>
            <a:endParaRPr lang="es-ES"/>
          </a:p>
        </p:txBody>
      </p:sp>
      <p:sp>
        <p:nvSpPr>
          <p:cNvPr id="1945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761" tIns="49881" rIns="99761" bIns="49881" numCol="1" anchor="t" anchorCtr="0" compatLnSpc="1">
            <a:prstTxWarp prst="textNoShape">
              <a:avLst/>
            </a:prstTxWarp>
          </a:bodyPr>
          <a:lstStyle>
            <a:lvl1pPr algn="r" defTabSz="996950">
              <a:defRPr sz="1300">
                <a:latin typeface="Verdana" pitchFamily="34" charset="0"/>
              </a:defRPr>
            </a:lvl1pPr>
          </a:lstStyle>
          <a:p>
            <a:endParaRPr lang="es-ES"/>
          </a:p>
        </p:txBody>
      </p:sp>
      <p:sp>
        <p:nvSpPr>
          <p:cNvPr id="19460" name="Rectangle 4"/>
          <p:cNvSpPr>
            <a:spLocks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9761" tIns="49881" rIns="99761" bIns="49881"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946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761" tIns="49881" rIns="99761" bIns="49881" numCol="1" anchor="b" anchorCtr="0" compatLnSpc="1">
            <a:prstTxWarp prst="textNoShape">
              <a:avLst/>
            </a:prstTxWarp>
          </a:bodyPr>
          <a:lstStyle>
            <a:lvl1pPr defTabSz="996950">
              <a:defRPr sz="1300">
                <a:latin typeface="Verdana" pitchFamily="34" charset="0"/>
              </a:defRPr>
            </a:lvl1pPr>
          </a:lstStyle>
          <a:p>
            <a:endParaRPr lang="es-ES"/>
          </a:p>
        </p:txBody>
      </p:sp>
      <p:sp>
        <p:nvSpPr>
          <p:cNvPr id="1946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761" tIns="49881" rIns="99761" bIns="49881" numCol="1" anchor="b" anchorCtr="0" compatLnSpc="1">
            <a:prstTxWarp prst="textNoShape">
              <a:avLst/>
            </a:prstTxWarp>
          </a:bodyPr>
          <a:lstStyle>
            <a:lvl1pPr algn="r" defTabSz="996950">
              <a:defRPr sz="1300">
                <a:latin typeface="Verdana" pitchFamily="34" charset="0"/>
              </a:defRPr>
            </a:lvl1pPr>
          </a:lstStyle>
          <a:p>
            <a:fld id="{D868072F-46D7-4813-A19B-7FD9D49A55AF}"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5EA70-3066-4C8E-B2F8-BDD786691881}" type="slidenum">
              <a:rPr lang="es-ES"/>
              <a:pPr/>
              <a:t>2</a:t>
            </a:fld>
            <a:endParaRPr lang="es-ES"/>
          </a:p>
        </p:txBody>
      </p:sp>
      <p:sp>
        <p:nvSpPr>
          <p:cNvPr id="399362" name="Rectangle 2"/>
          <p:cNvSpPr>
            <a:spLocks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53634" name="Group 2"/>
          <p:cNvGrpSpPr>
            <a:grpSpLocks/>
          </p:cNvGrpSpPr>
          <p:nvPr/>
        </p:nvGrpSpPr>
        <p:grpSpPr bwMode="auto">
          <a:xfrm>
            <a:off x="0" y="0"/>
            <a:ext cx="8763000" cy="5943600"/>
            <a:chOff x="0" y="0"/>
            <a:chExt cx="5520" cy="3744"/>
          </a:xfrm>
        </p:grpSpPr>
        <p:sp>
          <p:nvSpPr>
            <p:cNvPr id="45363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s-EC" sz="2400">
                <a:latin typeface="Times New Roman" pitchFamily="18" charset="0"/>
              </a:endParaRPr>
            </a:p>
          </p:txBody>
        </p:sp>
        <p:grpSp>
          <p:nvGrpSpPr>
            <p:cNvPr id="453636" name="Group 4"/>
            <p:cNvGrpSpPr>
              <a:grpSpLocks/>
            </p:cNvGrpSpPr>
            <p:nvPr userDrawn="1"/>
          </p:nvGrpSpPr>
          <p:grpSpPr bwMode="auto">
            <a:xfrm>
              <a:off x="0" y="2208"/>
              <a:ext cx="5520" cy="1536"/>
              <a:chOff x="0" y="2208"/>
              <a:chExt cx="5520" cy="1536"/>
            </a:xfrm>
          </p:grpSpPr>
          <p:sp>
            <p:nvSpPr>
              <p:cNvPr id="453637"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s-EC" sz="2400">
                  <a:latin typeface="Times New Roman" pitchFamily="18" charset="0"/>
                </a:endParaRPr>
              </a:p>
            </p:txBody>
          </p:sp>
          <p:sp>
            <p:nvSpPr>
              <p:cNvPr id="453638"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s-EC" sz="2400">
                  <a:latin typeface="Times New Roman" pitchFamily="18" charset="0"/>
                </a:endParaRPr>
              </a:p>
            </p:txBody>
          </p:sp>
          <p:sp>
            <p:nvSpPr>
              <p:cNvPr id="453639"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s-ES"/>
              </a:p>
            </p:txBody>
          </p:sp>
        </p:grpSp>
        <p:grpSp>
          <p:nvGrpSpPr>
            <p:cNvPr id="453640" name="Group 8"/>
            <p:cNvGrpSpPr>
              <a:grpSpLocks/>
            </p:cNvGrpSpPr>
            <p:nvPr userDrawn="1"/>
          </p:nvGrpSpPr>
          <p:grpSpPr bwMode="auto">
            <a:xfrm>
              <a:off x="400" y="336"/>
              <a:ext cx="5088" cy="192"/>
              <a:chOff x="400" y="336"/>
              <a:chExt cx="5088" cy="192"/>
            </a:xfrm>
          </p:grpSpPr>
          <p:sp>
            <p:nvSpPr>
              <p:cNvPr id="453641"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s-EC" sz="2400">
                  <a:latin typeface="Times New Roman" pitchFamily="18" charset="0"/>
                </a:endParaRPr>
              </a:p>
            </p:txBody>
          </p:sp>
          <p:sp>
            <p:nvSpPr>
              <p:cNvPr id="453642"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s-ES"/>
              </a:p>
            </p:txBody>
          </p:sp>
        </p:grpSp>
      </p:grpSp>
      <p:sp>
        <p:nvSpPr>
          <p:cNvPr id="453643" name="Rectangle 11"/>
          <p:cNvSpPr>
            <a:spLocks noGrp="1" noChangeArrowheads="1"/>
          </p:cNvSpPr>
          <p:nvPr>
            <p:ph type="ctrTitle"/>
          </p:nvPr>
        </p:nvSpPr>
        <p:spPr>
          <a:xfrm>
            <a:off x="2057400" y="1143000"/>
            <a:ext cx="6629400" cy="2209800"/>
          </a:xfrm>
        </p:spPr>
        <p:txBody>
          <a:bodyPr/>
          <a:lstStyle>
            <a:lvl1pPr>
              <a:defRPr sz="4800"/>
            </a:lvl1pPr>
          </a:lstStyle>
          <a:p>
            <a:r>
              <a:rPr lang="es-EC"/>
              <a:t>Haga clic para cambiar el estilo de título	</a:t>
            </a:r>
          </a:p>
        </p:txBody>
      </p:sp>
      <p:sp>
        <p:nvSpPr>
          <p:cNvPr id="453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C"/>
              <a:t>Haga clic para modificar el estilo de subtítulo del patrón</a:t>
            </a:r>
          </a:p>
        </p:txBody>
      </p:sp>
      <p:sp>
        <p:nvSpPr>
          <p:cNvPr id="453645" name="Rectangle 13"/>
          <p:cNvSpPr>
            <a:spLocks noGrp="1" noChangeArrowheads="1"/>
          </p:cNvSpPr>
          <p:nvPr>
            <p:ph type="dt" sz="half" idx="2"/>
          </p:nvPr>
        </p:nvSpPr>
        <p:spPr>
          <a:xfrm>
            <a:off x="912813" y="6251575"/>
            <a:ext cx="1905000" cy="457200"/>
          </a:xfrm>
        </p:spPr>
        <p:txBody>
          <a:bodyPr/>
          <a:lstStyle>
            <a:lvl1pPr>
              <a:defRPr/>
            </a:lvl1pPr>
          </a:lstStyle>
          <a:p>
            <a:endParaRPr lang="es-EC"/>
          </a:p>
        </p:txBody>
      </p:sp>
      <p:sp>
        <p:nvSpPr>
          <p:cNvPr id="453646" name="Rectangle 14"/>
          <p:cNvSpPr>
            <a:spLocks noGrp="1" noChangeArrowheads="1"/>
          </p:cNvSpPr>
          <p:nvPr>
            <p:ph type="ftr" sz="quarter" idx="3"/>
          </p:nvPr>
        </p:nvSpPr>
        <p:spPr>
          <a:xfrm>
            <a:off x="3354388" y="6248400"/>
            <a:ext cx="2895600" cy="457200"/>
          </a:xfrm>
        </p:spPr>
        <p:txBody>
          <a:bodyPr/>
          <a:lstStyle>
            <a:lvl1pPr>
              <a:defRPr/>
            </a:lvl1pPr>
          </a:lstStyle>
          <a:p>
            <a:endParaRPr lang="es-EC"/>
          </a:p>
        </p:txBody>
      </p:sp>
      <p:sp>
        <p:nvSpPr>
          <p:cNvPr id="453647" name="Rectangle 15"/>
          <p:cNvSpPr>
            <a:spLocks noGrp="1" noChangeArrowheads="1"/>
          </p:cNvSpPr>
          <p:nvPr>
            <p:ph type="sldNum" sz="quarter" idx="4"/>
          </p:nvPr>
        </p:nvSpPr>
        <p:spPr/>
        <p:txBody>
          <a:bodyPr/>
          <a:lstStyle>
            <a:lvl1pPr>
              <a:defRPr/>
            </a:lvl1pPr>
          </a:lstStyle>
          <a:p>
            <a:fld id="{6F1B5CCB-9028-4FBC-8D94-5304EA70F096}" type="slidenum">
              <a:rPr lang="es-EC"/>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113F18BE-4752-4637-BC9F-E027A844FCB6}" type="slidenum">
              <a:rPr lang="es-EC"/>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277813"/>
            <a:ext cx="19431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277813"/>
            <a:ext cx="56769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AD8CDFA3-2C80-4F85-B917-7BAB41957532}" type="slidenum">
              <a:rPr lang="es-EC"/>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A6C97412-EF4E-4046-8500-290D5EFE3277}" type="slidenum">
              <a:rPr lang="es-EC"/>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16A899B-7F8C-4A6F-9E7D-74FBA8CEBA4F}" type="slidenum">
              <a:rPr lang="es-EC"/>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8D31ABA3-C367-4A44-89FE-0DC4F5BDC31E}" type="slidenum">
              <a:rPr lang="es-EC"/>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1570BADE-B09A-46A5-B8BF-E771C4364678}" type="slidenum">
              <a:rPr lang="es-EC"/>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38AAE1B5-BF8A-421B-B941-A8A9E8C2BB56}" type="slidenum">
              <a:rPr lang="es-EC"/>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135FF8C2-5E35-4F9D-B5DC-F65CD1D44A0C}" type="slidenum">
              <a:rPr lang="es-EC"/>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E1EBBA30-A903-441E-9D01-338B5C5B2853}" type="slidenum">
              <a:rPr lang="es-EC"/>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B092F8C9-D47C-4AF9-986F-760CC2B3C38E}" type="slidenum">
              <a:rPr lang="es-EC"/>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2610" name="Group 2"/>
          <p:cNvGrpSpPr>
            <a:grpSpLocks/>
          </p:cNvGrpSpPr>
          <p:nvPr/>
        </p:nvGrpSpPr>
        <p:grpSpPr bwMode="auto">
          <a:xfrm>
            <a:off x="0" y="0"/>
            <a:ext cx="8686800" cy="4876800"/>
            <a:chOff x="0" y="0"/>
            <a:chExt cx="5472" cy="3072"/>
          </a:xfrm>
        </p:grpSpPr>
        <p:sp>
          <p:nvSpPr>
            <p:cNvPr id="452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s-EC" sz="2400">
                <a:latin typeface="Times New Roman" pitchFamily="18" charset="0"/>
              </a:endParaRPr>
            </a:p>
          </p:txBody>
        </p:sp>
        <p:grpSp>
          <p:nvGrpSpPr>
            <p:cNvPr id="452612" name="Group 4"/>
            <p:cNvGrpSpPr>
              <a:grpSpLocks/>
            </p:cNvGrpSpPr>
            <p:nvPr/>
          </p:nvGrpSpPr>
          <p:grpSpPr bwMode="auto">
            <a:xfrm>
              <a:off x="240" y="893"/>
              <a:ext cx="5232" cy="115"/>
              <a:chOff x="240" y="893"/>
              <a:chExt cx="5232" cy="115"/>
            </a:xfrm>
          </p:grpSpPr>
          <p:sp>
            <p:nvSpPr>
              <p:cNvPr id="452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s-EC" sz="2400">
                  <a:latin typeface="Times New Roman" pitchFamily="18" charset="0"/>
                </a:endParaRPr>
              </a:p>
            </p:txBody>
          </p:sp>
          <p:sp>
            <p:nvSpPr>
              <p:cNvPr id="452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s-ES"/>
              </a:p>
            </p:txBody>
          </p:sp>
        </p:grpSp>
      </p:grpSp>
      <p:sp>
        <p:nvSpPr>
          <p:cNvPr id="452615"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C" smtClean="0"/>
              <a:t>Haga clic para cambiar el estilo de título	</a:t>
            </a:r>
          </a:p>
        </p:txBody>
      </p:sp>
      <p:sp>
        <p:nvSpPr>
          <p:cNvPr id="452616"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452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s-EC"/>
          </a:p>
        </p:txBody>
      </p:sp>
      <p:sp>
        <p:nvSpPr>
          <p:cNvPr id="452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s-EC"/>
          </a:p>
        </p:txBody>
      </p:sp>
      <p:sp>
        <p:nvSpPr>
          <p:cNvPr id="452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6B29B79-9F2E-4CC9-B578-7EC6EDF70B00}" type="slidenum">
              <a:rPr lang="es-EC"/>
              <a:pPr/>
              <a:t>‹Nº›</a:t>
            </a:fld>
            <a:endParaRPr lang="es-EC"/>
          </a:p>
        </p:txBody>
      </p:sp>
      <p:sp>
        <p:nvSpPr>
          <p:cNvPr id="452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s-E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476375" y="1484313"/>
            <a:ext cx="6215063" cy="1081087"/>
          </a:xfrm>
        </p:spPr>
        <p:txBody>
          <a:bodyPr/>
          <a:lstStyle/>
          <a:p>
            <a:pPr algn="ctr"/>
            <a:r>
              <a:rPr lang="es-EC" sz="2000" b="1">
                <a:latin typeface="Tahoma" pitchFamily="34" charset="0"/>
              </a:rPr>
              <a:t>ESCUELA SUPERIOR POLITÉCNICA DEL LITORAL</a:t>
            </a:r>
            <a:br>
              <a:rPr lang="es-EC" sz="2000" b="1">
                <a:latin typeface="Tahoma" pitchFamily="34" charset="0"/>
              </a:rPr>
            </a:br>
            <a:r>
              <a:rPr lang="es-EC" sz="2000" b="1">
                <a:latin typeface="Tahoma" pitchFamily="34" charset="0"/>
              </a:rPr>
              <a:t/>
            </a:r>
            <a:br>
              <a:rPr lang="es-EC" sz="2000" b="1">
                <a:latin typeface="Tahoma" pitchFamily="34" charset="0"/>
              </a:rPr>
            </a:br>
            <a:r>
              <a:rPr lang="es-EC" sz="2000" b="1">
                <a:latin typeface="Tahoma" pitchFamily="34" charset="0"/>
              </a:rPr>
              <a:t>FACULTAD DE ECONOMÍA Y NEGOCIOS</a:t>
            </a:r>
            <a:r>
              <a:rPr lang="es-ES" sz="2000">
                <a:latin typeface="Tahoma" pitchFamily="34" charset="0"/>
              </a:rPr>
              <a:t> </a:t>
            </a:r>
          </a:p>
        </p:txBody>
      </p:sp>
      <p:sp>
        <p:nvSpPr>
          <p:cNvPr id="347139" name="Rectangle 3"/>
          <p:cNvSpPr>
            <a:spLocks noGrp="1" noChangeArrowheads="1"/>
          </p:cNvSpPr>
          <p:nvPr>
            <p:ph type="subTitle" idx="1"/>
          </p:nvPr>
        </p:nvSpPr>
        <p:spPr>
          <a:xfrm>
            <a:off x="395288" y="3500438"/>
            <a:ext cx="8713787" cy="2735262"/>
          </a:xfrm>
        </p:spPr>
        <p:txBody>
          <a:bodyPr/>
          <a:lstStyle/>
          <a:p>
            <a:pPr>
              <a:lnSpc>
                <a:spcPct val="80000"/>
              </a:lnSpc>
            </a:pPr>
            <a:r>
              <a:rPr lang="es-EC" sz="1600" b="1">
                <a:solidFill>
                  <a:schemeClr val="tx2"/>
                </a:solidFill>
                <a:latin typeface="Tahoma" pitchFamily="34" charset="0"/>
              </a:rPr>
              <a:t>“</a:t>
            </a:r>
            <a:r>
              <a:rPr lang="es-ES" sz="1600" b="1">
                <a:solidFill>
                  <a:schemeClr val="tx2"/>
                </a:solidFill>
                <a:latin typeface="Tahoma" pitchFamily="34" charset="0"/>
              </a:rPr>
              <a:t>EVALUACIÓN ECONÓMICA Y FINANCIERA DE EMPRESA </a:t>
            </a:r>
          </a:p>
          <a:p>
            <a:pPr>
              <a:lnSpc>
                <a:spcPct val="80000"/>
              </a:lnSpc>
            </a:pPr>
            <a:r>
              <a:rPr lang="es-ES" sz="1600" b="1">
                <a:solidFill>
                  <a:schemeClr val="tx2"/>
                </a:solidFill>
                <a:latin typeface="Tahoma" pitchFamily="34" charset="0"/>
              </a:rPr>
              <a:t>ASOCIATIVA  DE COMERCIALIZACIÓN DE CAFÉ PARA REGIÓN </a:t>
            </a:r>
          </a:p>
          <a:p>
            <a:pPr>
              <a:lnSpc>
                <a:spcPct val="80000"/>
              </a:lnSpc>
            </a:pPr>
            <a:r>
              <a:rPr lang="es-ES" sz="1600" b="1">
                <a:solidFill>
                  <a:schemeClr val="tx2"/>
                </a:solidFill>
                <a:latin typeface="Tahoma" pitchFamily="34" charset="0"/>
              </a:rPr>
              <a:t>CENTRO SUR DE MANABÍ</a:t>
            </a:r>
            <a:r>
              <a:rPr lang="es-EC" sz="1600" b="1">
                <a:solidFill>
                  <a:schemeClr val="tx2"/>
                </a:solidFill>
                <a:latin typeface="Tahoma" pitchFamily="34" charset="0"/>
              </a:rPr>
              <a:t>”</a:t>
            </a:r>
          </a:p>
          <a:p>
            <a:pPr>
              <a:lnSpc>
                <a:spcPct val="80000"/>
              </a:lnSpc>
            </a:pPr>
            <a:r>
              <a:rPr lang="es-EC" sz="1600" b="1">
                <a:solidFill>
                  <a:schemeClr val="tx2"/>
                </a:solidFill>
                <a:latin typeface="Tahoma" pitchFamily="34" charset="0"/>
              </a:rPr>
              <a:t>TESIS DE GRADO</a:t>
            </a:r>
          </a:p>
          <a:p>
            <a:pPr>
              <a:lnSpc>
                <a:spcPct val="80000"/>
              </a:lnSpc>
            </a:pPr>
            <a:endParaRPr lang="en-US" sz="1600" b="1">
              <a:solidFill>
                <a:schemeClr val="tx2"/>
              </a:solidFill>
              <a:latin typeface="Tahoma" pitchFamily="34" charset="0"/>
            </a:endParaRPr>
          </a:p>
          <a:p>
            <a:pPr>
              <a:lnSpc>
                <a:spcPct val="80000"/>
              </a:lnSpc>
            </a:pPr>
            <a:r>
              <a:rPr lang="en-US" sz="1400" b="1">
                <a:solidFill>
                  <a:schemeClr val="tx2"/>
                </a:solidFill>
                <a:latin typeface="Tahoma" pitchFamily="34" charset="0"/>
              </a:rPr>
              <a:t>VICTORIANO MANUEL IGLESIAS AVELLAN</a:t>
            </a:r>
            <a:endParaRPr lang="es-EC" sz="1400" b="1">
              <a:solidFill>
                <a:schemeClr val="tx2"/>
              </a:solidFill>
              <a:latin typeface="Tahoma" pitchFamily="34" charset="0"/>
            </a:endParaRPr>
          </a:p>
          <a:p>
            <a:pPr>
              <a:lnSpc>
                <a:spcPct val="80000"/>
              </a:lnSpc>
            </a:pPr>
            <a:r>
              <a:rPr lang="es-EC" sz="1400" b="1">
                <a:solidFill>
                  <a:schemeClr val="tx2"/>
                </a:solidFill>
                <a:latin typeface="Tahoma" pitchFamily="34" charset="0"/>
              </a:rPr>
              <a:t>Guayaquil - Ecuador</a:t>
            </a:r>
          </a:p>
          <a:p>
            <a:pPr>
              <a:lnSpc>
                <a:spcPct val="80000"/>
              </a:lnSpc>
            </a:pPr>
            <a:r>
              <a:rPr lang="es-EC" sz="1400" b="1">
                <a:solidFill>
                  <a:schemeClr val="tx2"/>
                </a:solidFill>
                <a:latin typeface="Tahoma" pitchFamily="34" charset="0"/>
              </a:rPr>
              <a:t>2009</a:t>
            </a:r>
            <a:endParaRPr lang="es-ES" sz="1400" b="1">
              <a:solidFill>
                <a:schemeClr val="tx2"/>
              </a:solidFill>
              <a:latin typeface="Tahoma" pitchFamily="34" charset="0"/>
            </a:endParaRPr>
          </a:p>
        </p:txBody>
      </p:sp>
      <p:pic>
        <p:nvPicPr>
          <p:cNvPr id="347143"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331913" cy="1331913"/>
          </a:xfrm>
          <a:prstGeom prst="rect">
            <a:avLst/>
          </a:prstGeom>
          <a:noFill/>
        </p:spPr>
      </p:pic>
      <p:pic>
        <p:nvPicPr>
          <p:cNvPr id="347144"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926388" y="0"/>
            <a:ext cx="1217612" cy="12684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A9625CFE-204D-4031-878E-0F25588F9A34}" type="slidenum">
              <a:rPr lang="es-EC"/>
              <a:pPr/>
              <a:t>10</a:t>
            </a:fld>
            <a:endParaRPr lang="es-EC"/>
          </a:p>
        </p:txBody>
      </p:sp>
      <p:sp>
        <p:nvSpPr>
          <p:cNvPr id="458754" name="Rectangle 2"/>
          <p:cNvSpPr>
            <a:spLocks noGrp="1" noChangeArrowheads="1"/>
          </p:cNvSpPr>
          <p:nvPr>
            <p:ph type="title"/>
          </p:nvPr>
        </p:nvSpPr>
        <p:spPr>
          <a:xfrm>
            <a:off x="914400" y="1009650"/>
            <a:ext cx="7772400" cy="411163"/>
          </a:xfrm>
        </p:spPr>
        <p:txBody>
          <a:bodyPr/>
          <a:lstStyle/>
          <a:p>
            <a:pPr marL="838200" indent="-838200"/>
            <a:r>
              <a:rPr lang="es-ES" sz="2500" b="1">
                <a:latin typeface="Tahoma" pitchFamily="34" charset="0"/>
              </a:rPr>
              <a:t>ESTRATEGIAS:</a:t>
            </a:r>
          </a:p>
        </p:txBody>
      </p:sp>
      <p:sp>
        <p:nvSpPr>
          <p:cNvPr id="458755" name="Rectangle 3"/>
          <p:cNvSpPr>
            <a:spLocks noGrp="1" noChangeArrowheads="1"/>
          </p:cNvSpPr>
          <p:nvPr>
            <p:ph type="body" idx="1"/>
          </p:nvPr>
        </p:nvSpPr>
        <p:spPr/>
        <p:txBody>
          <a:bodyPr/>
          <a:lstStyle/>
          <a:p>
            <a:pPr marL="0" indent="0">
              <a:lnSpc>
                <a:spcPct val="90000"/>
              </a:lnSpc>
              <a:buFont typeface="Wingdings" pitchFamily="2" charset="2"/>
              <a:buNone/>
            </a:pPr>
            <a:r>
              <a:rPr lang="es-ES" sz="2400">
                <a:solidFill>
                  <a:schemeClr val="tx2"/>
                </a:solidFill>
                <a:latin typeface="Tahoma" pitchFamily="34" charset="0"/>
              </a:rPr>
              <a:t>DAR VALOR AGREGADO AL PRODUCTO</a:t>
            </a:r>
          </a:p>
          <a:p>
            <a:pPr marL="0" indent="0">
              <a:lnSpc>
                <a:spcPct val="90000"/>
              </a:lnSpc>
              <a:buFont typeface="Wingdings" pitchFamily="2" charset="2"/>
              <a:buNone/>
            </a:pPr>
            <a:endParaRPr lang="es-ES" sz="2400">
              <a:solidFill>
                <a:schemeClr val="tx2"/>
              </a:solidFill>
              <a:latin typeface="Tahoma" pitchFamily="34" charset="0"/>
            </a:endParaRPr>
          </a:p>
          <a:p>
            <a:pPr marL="0" indent="0">
              <a:lnSpc>
                <a:spcPct val="90000"/>
              </a:lnSpc>
              <a:buFont typeface="Wingdings" pitchFamily="2" charset="2"/>
              <a:buNone/>
            </a:pPr>
            <a:r>
              <a:rPr lang="es-ES" sz="2400">
                <a:solidFill>
                  <a:schemeClr val="tx2"/>
                </a:solidFill>
                <a:latin typeface="Tahoma" pitchFamily="34" charset="0"/>
              </a:rPr>
              <a:t>• Certificado Rain Forest</a:t>
            </a:r>
          </a:p>
          <a:p>
            <a:pPr marL="0" indent="0">
              <a:lnSpc>
                <a:spcPct val="90000"/>
              </a:lnSpc>
              <a:buFont typeface="Wingdings" pitchFamily="2" charset="2"/>
              <a:buNone/>
            </a:pPr>
            <a:r>
              <a:rPr lang="es-ES" sz="2400">
                <a:solidFill>
                  <a:schemeClr val="tx2"/>
                </a:solidFill>
                <a:latin typeface="Tahoma" pitchFamily="34" charset="0"/>
              </a:rPr>
              <a:t>• Certificado Orgánico </a:t>
            </a:r>
          </a:p>
          <a:p>
            <a:pPr marL="0" indent="0">
              <a:lnSpc>
                <a:spcPct val="90000"/>
              </a:lnSpc>
              <a:buFont typeface="Wingdings" pitchFamily="2" charset="2"/>
              <a:buNone/>
            </a:pPr>
            <a:r>
              <a:rPr lang="es-ES" sz="2400">
                <a:solidFill>
                  <a:schemeClr val="tx2"/>
                </a:solidFill>
                <a:latin typeface="Tahoma" pitchFamily="34" charset="0"/>
              </a:rPr>
              <a:t>• Certificado de origen, puede considerar un enlace con CORECAFE S.A. buscar una alianza o Joint Venture, que permitirá sacar la línea de Café de las Tabladas Manabitas.</a:t>
            </a:r>
          </a:p>
          <a:p>
            <a:pPr marL="0" indent="0">
              <a:lnSpc>
                <a:spcPct val="90000"/>
              </a:lnSpc>
              <a:buFont typeface="Wingdings" pitchFamily="2" charset="2"/>
              <a:buNone/>
            </a:pPr>
            <a:r>
              <a:rPr lang="es-ES" sz="2400">
                <a:solidFill>
                  <a:schemeClr val="tx2"/>
                </a:solidFill>
                <a:latin typeface="Tahoma" pitchFamily="34" charset="0"/>
              </a:rPr>
              <a:t>• (importante no saturar al productor con tantos procesos de certificación)</a:t>
            </a:r>
          </a:p>
          <a:p>
            <a:pPr marL="0" indent="0">
              <a:lnSpc>
                <a:spcPct val="90000"/>
              </a:lnSpc>
              <a:buFont typeface="Wingdings" pitchFamily="2" charset="2"/>
              <a:buNone/>
            </a:pPr>
            <a:r>
              <a:rPr lang="es-ES" sz="2400">
                <a:solidFill>
                  <a:schemeClr val="tx2"/>
                </a:solidFill>
                <a:latin typeface="Tahoma" pitchFamily="34" charset="0"/>
              </a:rPr>
              <a:t>• Marca país</a:t>
            </a:r>
          </a:p>
          <a:p>
            <a:pPr marL="0" indent="0">
              <a:lnSpc>
                <a:spcPct val="90000"/>
              </a:lnSpc>
              <a:buFont typeface="Wingdings" pitchFamily="2" charset="2"/>
              <a:buNone/>
            </a:pPr>
            <a:endParaRPr lang="es-EC" sz="24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CBF3B5EC-53E7-4ECC-BD6F-33FA71B0E6AF}" type="slidenum">
              <a:rPr lang="es-EC"/>
              <a:pPr/>
              <a:t>11</a:t>
            </a:fld>
            <a:endParaRPr lang="es-EC"/>
          </a:p>
        </p:txBody>
      </p:sp>
      <p:sp>
        <p:nvSpPr>
          <p:cNvPr id="459778" name="Rectangle 2"/>
          <p:cNvSpPr>
            <a:spLocks noGrp="1" noChangeArrowheads="1"/>
          </p:cNvSpPr>
          <p:nvPr>
            <p:ph type="title"/>
          </p:nvPr>
        </p:nvSpPr>
        <p:spPr>
          <a:xfrm>
            <a:off x="914400" y="1009650"/>
            <a:ext cx="7772400" cy="411163"/>
          </a:xfrm>
        </p:spPr>
        <p:txBody>
          <a:bodyPr/>
          <a:lstStyle/>
          <a:p>
            <a:pPr marL="838200" indent="-838200"/>
            <a:r>
              <a:rPr lang="es-ES" sz="2500" b="1">
                <a:latin typeface="Tahoma" pitchFamily="34" charset="0"/>
              </a:rPr>
              <a:t>ESTRATEGIAS:</a:t>
            </a:r>
          </a:p>
        </p:txBody>
      </p:sp>
      <p:sp>
        <p:nvSpPr>
          <p:cNvPr id="459779" name="Rectangle 3"/>
          <p:cNvSpPr>
            <a:spLocks noGrp="1" noChangeArrowheads="1"/>
          </p:cNvSpPr>
          <p:nvPr>
            <p:ph type="body" idx="1"/>
          </p:nvPr>
        </p:nvSpPr>
        <p:spPr/>
        <p:txBody>
          <a:bodyPr/>
          <a:lstStyle/>
          <a:p>
            <a:pPr marL="0" indent="0">
              <a:lnSpc>
                <a:spcPct val="80000"/>
              </a:lnSpc>
              <a:buFont typeface="Wingdings" pitchFamily="2" charset="2"/>
              <a:buNone/>
            </a:pPr>
            <a:r>
              <a:rPr lang="es-ES" sz="2000">
                <a:solidFill>
                  <a:schemeClr val="tx2"/>
                </a:solidFill>
                <a:latin typeface="Tahoma" pitchFamily="34" charset="0"/>
              </a:rPr>
              <a:t>Campaña de Promoción constante apoyándose con</a:t>
            </a:r>
          </a:p>
          <a:p>
            <a:pPr marL="0" indent="0">
              <a:lnSpc>
                <a:spcPct val="80000"/>
              </a:lnSpc>
              <a:buFont typeface="Wingdings" pitchFamily="2" charset="2"/>
              <a:buNone/>
            </a:pPr>
            <a:endParaRPr lang="es-ES" sz="2000">
              <a:solidFill>
                <a:schemeClr val="tx2"/>
              </a:solidFill>
              <a:latin typeface="Tahoma" pitchFamily="34" charset="0"/>
            </a:endParaRPr>
          </a:p>
          <a:p>
            <a:pPr marL="0" indent="0">
              <a:lnSpc>
                <a:spcPct val="80000"/>
              </a:lnSpc>
              <a:buFont typeface="Wingdings" pitchFamily="2" charset="2"/>
              <a:buNone/>
            </a:pPr>
            <a:r>
              <a:rPr lang="es-ES" sz="2000">
                <a:solidFill>
                  <a:schemeClr val="tx2"/>
                </a:solidFill>
                <a:latin typeface="Tahoma" pitchFamily="34" charset="0"/>
              </a:rPr>
              <a:t>• Elaboración y entrega de Brochoures</a:t>
            </a:r>
          </a:p>
          <a:p>
            <a:pPr marL="0" indent="0">
              <a:lnSpc>
                <a:spcPct val="80000"/>
              </a:lnSpc>
              <a:buFont typeface="Wingdings" pitchFamily="2" charset="2"/>
              <a:buNone/>
            </a:pPr>
            <a:r>
              <a:rPr lang="es-ES" sz="2000">
                <a:solidFill>
                  <a:schemeClr val="tx2"/>
                </a:solidFill>
                <a:latin typeface="Tahoma" pitchFamily="34" charset="0"/>
              </a:rPr>
              <a:t>• Realizando Mailing que pueda ser medido y evaluado</a:t>
            </a:r>
          </a:p>
          <a:p>
            <a:pPr marL="0" indent="0">
              <a:lnSpc>
                <a:spcPct val="80000"/>
              </a:lnSpc>
              <a:buFont typeface="Wingdings" pitchFamily="2" charset="2"/>
              <a:buNone/>
            </a:pPr>
            <a:r>
              <a:rPr lang="es-ES" sz="2000">
                <a:solidFill>
                  <a:schemeClr val="tx2"/>
                </a:solidFill>
                <a:latin typeface="Tahoma" pitchFamily="34" charset="0"/>
              </a:rPr>
              <a:t>• Destinar tiempo y participar en Ferias</a:t>
            </a:r>
          </a:p>
          <a:p>
            <a:pPr marL="0" indent="0">
              <a:lnSpc>
                <a:spcPct val="80000"/>
              </a:lnSpc>
              <a:buFont typeface="Wingdings" pitchFamily="2" charset="2"/>
              <a:buNone/>
            </a:pPr>
            <a:r>
              <a:rPr lang="es-ES" sz="2000">
                <a:solidFill>
                  <a:schemeClr val="tx2"/>
                </a:solidFill>
                <a:latin typeface="Tahoma" pitchFamily="34" charset="0"/>
              </a:rPr>
              <a:t>• PÁGINA WEB</a:t>
            </a:r>
          </a:p>
          <a:p>
            <a:pPr marL="0" indent="0">
              <a:lnSpc>
                <a:spcPct val="80000"/>
              </a:lnSpc>
              <a:buFont typeface="Wingdings" pitchFamily="2" charset="2"/>
              <a:buNone/>
            </a:pPr>
            <a:endParaRPr lang="es-ES" sz="2000">
              <a:solidFill>
                <a:schemeClr val="tx2"/>
              </a:solidFill>
              <a:latin typeface="Tahoma" pitchFamily="34" charset="0"/>
            </a:endParaRPr>
          </a:p>
          <a:p>
            <a:pPr marL="0" indent="0">
              <a:lnSpc>
                <a:spcPct val="80000"/>
              </a:lnSpc>
              <a:buFont typeface="Wingdings" pitchFamily="2" charset="2"/>
              <a:buNone/>
            </a:pPr>
            <a:r>
              <a:rPr lang="es-ES" sz="2000">
                <a:solidFill>
                  <a:schemeClr val="tx2"/>
                </a:solidFill>
                <a:latin typeface="Tahoma" pitchFamily="34" charset="0"/>
              </a:rPr>
              <a:t>• Revisar la posibilidad de que CAFÉ MANABÍ S.A. pueda involucrarse en la comercialización de otros productos, afines con la actividad, que tengan presencia el área de influencia de CAFÉ MANABÍ S.A., tengan rentabilidad y que involucren a socios actuales y potenciales de CORECAF. </a:t>
            </a:r>
          </a:p>
          <a:p>
            <a:pPr marL="0" indent="0">
              <a:lnSpc>
                <a:spcPct val="80000"/>
              </a:lnSpc>
              <a:buFont typeface="Wingdings" pitchFamily="2" charset="2"/>
              <a:buNone/>
            </a:pPr>
            <a:endParaRPr lang="es-ES" sz="2000">
              <a:solidFill>
                <a:schemeClr val="tx2"/>
              </a:solidFill>
              <a:latin typeface="Tahoma" pitchFamily="34" charset="0"/>
            </a:endParaRPr>
          </a:p>
          <a:p>
            <a:pPr marL="0" indent="0">
              <a:lnSpc>
                <a:spcPct val="80000"/>
              </a:lnSpc>
              <a:buFont typeface="Wingdings" pitchFamily="2" charset="2"/>
              <a:buNone/>
            </a:pPr>
            <a:r>
              <a:rPr lang="es-ES" sz="2000">
                <a:solidFill>
                  <a:schemeClr val="tx2"/>
                </a:solidFill>
                <a:latin typeface="Tahoma" pitchFamily="34" charset="0"/>
              </a:rPr>
              <a:t>• Profundizar con estudios (estudios de mercado y factibilidad técnica y económica) potenciales de: Arroz, maíz y cacao.</a:t>
            </a:r>
          </a:p>
          <a:p>
            <a:pPr marL="0" indent="0">
              <a:lnSpc>
                <a:spcPct val="80000"/>
              </a:lnSpc>
              <a:buFont typeface="Wingdings" pitchFamily="2" charset="2"/>
              <a:buNone/>
            </a:pPr>
            <a:endParaRPr lang="es-EC" sz="20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EFA92F98-67FC-4282-B9FA-AAD0B1B35AC3}" type="slidenum">
              <a:rPr lang="es-EC"/>
              <a:pPr/>
              <a:t>12</a:t>
            </a:fld>
            <a:endParaRPr lang="es-EC"/>
          </a:p>
        </p:txBody>
      </p:sp>
      <p:sp>
        <p:nvSpPr>
          <p:cNvPr id="355330" name="Rectangle 2"/>
          <p:cNvSpPr>
            <a:spLocks noGrp="1" noChangeArrowheads="1"/>
          </p:cNvSpPr>
          <p:nvPr>
            <p:ph type="title"/>
          </p:nvPr>
        </p:nvSpPr>
        <p:spPr>
          <a:xfrm>
            <a:off x="611188" y="925513"/>
            <a:ext cx="8532812" cy="317500"/>
          </a:xfrm>
        </p:spPr>
        <p:txBody>
          <a:bodyPr/>
          <a:lstStyle/>
          <a:p>
            <a:pPr marL="838200" indent="-838200"/>
            <a:r>
              <a:rPr lang="es-ES" sz="2100" b="1">
                <a:latin typeface="Tahoma" pitchFamily="34" charset="0"/>
              </a:rPr>
              <a:t>EL CAFÉ EN MANABÍ</a:t>
            </a:r>
          </a:p>
        </p:txBody>
      </p:sp>
      <p:sp>
        <p:nvSpPr>
          <p:cNvPr id="355331" name="Rectangle 3"/>
          <p:cNvSpPr>
            <a:spLocks noGrp="1" noChangeArrowheads="1"/>
          </p:cNvSpPr>
          <p:nvPr>
            <p:ph type="body" idx="1"/>
          </p:nvPr>
        </p:nvSpPr>
        <p:spPr>
          <a:xfrm>
            <a:off x="900113" y="2046288"/>
            <a:ext cx="8110537" cy="4191000"/>
          </a:xfrm>
        </p:spPr>
        <p:txBody>
          <a:bodyPr/>
          <a:lstStyle/>
          <a:p>
            <a:pPr marL="0" indent="0">
              <a:buFontTx/>
              <a:buNone/>
            </a:pPr>
            <a:r>
              <a:rPr lang="es-ES" sz="2400">
                <a:solidFill>
                  <a:schemeClr val="tx2"/>
                </a:solidFill>
                <a:latin typeface="Tahoma" pitchFamily="34" charset="0"/>
              </a:rPr>
              <a:t>Manabí sigue siendo una de las provincias de mayor producción cafetalera del país, con alrededor del 40% del total de sacos de 60kg producidos a nivel nacional.  Según el III Censo Agropecuario existían en la provincia en el año 2000 alrededor de 100.000 hectáreas sembradas de café, 60.000 en cultivo solo y 40.000 en cultivo asociado, pero según los organismos especializados en el producto (COFENAC y ANECAFÉ) en Manabí existen actualmente alrededor de 70.000 hectáreas.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844B62A7-18E1-4332-AF1F-4EEDAADEC3F6}" type="slidenum">
              <a:rPr lang="es-EC"/>
              <a:pPr/>
              <a:t>13</a:t>
            </a:fld>
            <a:endParaRPr lang="es-EC"/>
          </a:p>
        </p:txBody>
      </p:sp>
      <p:sp>
        <p:nvSpPr>
          <p:cNvPr id="460802" name="Rectangle 2"/>
          <p:cNvSpPr>
            <a:spLocks noGrp="1" noChangeArrowheads="1"/>
          </p:cNvSpPr>
          <p:nvPr>
            <p:ph type="title"/>
          </p:nvPr>
        </p:nvSpPr>
        <p:spPr>
          <a:xfrm>
            <a:off x="611188" y="925513"/>
            <a:ext cx="8532812" cy="317500"/>
          </a:xfrm>
        </p:spPr>
        <p:txBody>
          <a:bodyPr/>
          <a:lstStyle/>
          <a:p>
            <a:pPr marL="838200" indent="-838200"/>
            <a:r>
              <a:rPr lang="es-ES" sz="2100" b="1">
                <a:latin typeface="Tahoma" pitchFamily="34" charset="0"/>
              </a:rPr>
              <a:t>EL CAFÉ EN MANABÍ</a:t>
            </a:r>
          </a:p>
        </p:txBody>
      </p:sp>
      <p:sp>
        <p:nvSpPr>
          <p:cNvPr id="460803" name="Rectangle 3"/>
          <p:cNvSpPr>
            <a:spLocks noGrp="1" noChangeArrowheads="1"/>
          </p:cNvSpPr>
          <p:nvPr>
            <p:ph type="body" idx="1"/>
          </p:nvPr>
        </p:nvSpPr>
        <p:spPr>
          <a:xfrm>
            <a:off x="900113" y="2046288"/>
            <a:ext cx="8110537" cy="4191000"/>
          </a:xfrm>
        </p:spPr>
        <p:txBody>
          <a:bodyPr/>
          <a:lstStyle/>
          <a:p>
            <a:pPr marL="0" indent="0">
              <a:buFontTx/>
              <a:buNone/>
            </a:pPr>
            <a:r>
              <a:rPr lang="es-ES">
                <a:solidFill>
                  <a:schemeClr val="tx2"/>
                </a:solidFill>
                <a:latin typeface="Tahoma" pitchFamily="34" charset="0"/>
              </a:rPr>
              <a:t>La producción de café en la provincia de Manabí se concentra principalmente en los cantones Jipijapa, 24 de mayo, Paján y Santa Ana, aunque existen pequeños cultivos a lo largo de casi toda la provincia.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BB8E0AA8-AEEC-4553-BBB4-F395C1024ED0}" type="slidenum">
              <a:rPr lang="es-EC"/>
              <a:pPr/>
              <a:t>14</a:t>
            </a:fld>
            <a:endParaRPr lang="es-EC"/>
          </a:p>
        </p:txBody>
      </p:sp>
      <p:sp>
        <p:nvSpPr>
          <p:cNvPr id="356354" name="Rectangle 2"/>
          <p:cNvSpPr>
            <a:spLocks noGrp="1" noChangeArrowheads="1"/>
          </p:cNvSpPr>
          <p:nvPr>
            <p:ph type="title"/>
          </p:nvPr>
        </p:nvSpPr>
        <p:spPr>
          <a:xfrm>
            <a:off x="611188" y="1104900"/>
            <a:ext cx="8532812" cy="315913"/>
          </a:xfrm>
        </p:spPr>
        <p:txBody>
          <a:bodyPr/>
          <a:lstStyle/>
          <a:p>
            <a:r>
              <a:rPr lang="es-ES" sz="1700" b="1">
                <a:latin typeface="Tahoma" pitchFamily="34" charset="0"/>
              </a:rPr>
              <a:t>METAS DE ACOPIO Y BENEFICIO DE CAFÉ PLANTEADO POR CAFÉ MANABÍ S.A.</a:t>
            </a:r>
          </a:p>
        </p:txBody>
      </p:sp>
      <p:pic>
        <p:nvPicPr>
          <p:cNvPr id="356363" name="Picture 11"/>
          <p:cNvPicPr>
            <a:picLocks noChangeAspect="1" noChangeArrowheads="1"/>
          </p:cNvPicPr>
          <p:nvPr/>
        </p:nvPicPr>
        <p:blipFill>
          <a:blip r:embed="rId2"/>
          <a:srcRect/>
          <a:stretch>
            <a:fillRect/>
          </a:stretch>
        </p:blipFill>
        <p:spPr bwMode="auto">
          <a:xfrm>
            <a:off x="1476375" y="1628775"/>
            <a:ext cx="6224588" cy="46624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E43053E9-D933-49B4-87CA-026BF281323C}" type="slidenum">
              <a:rPr lang="es-EC"/>
              <a:pPr/>
              <a:t>15</a:t>
            </a:fld>
            <a:endParaRPr lang="es-EC"/>
          </a:p>
        </p:txBody>
      </p:sp>
      <p:sp>
        <p:nvSpPr>
          <p:cNvPr id="357378" name="Rectangle 2"/>
          <p:cNvSpPr>
            <a:spLocks noGrp="1" noChangeArrowheads="1"/>
          </p:cNvSpPr>
          <p:nvPr>
            <p:ph type="title"/>
          </p:nvPr>
        </p:nvSpPr>
        <p:spPr>
          <a:xfrm>
            <a:off x="914400" y="955675"/>
            <a:ext cx="7772400" cy="315913"/>
          </a:xfrm>
        </p:spPr>
        <p:txBody>
          <a:bodyPr/>
          <a:lstStyle/>
          <a:p>
            <a:pPr marL="838200" indent="-838200"/>
            <a:r>
              <a:rPr lang="es-ES" sz="1900" b="1">
                <a:latin typeface="Tahoma" pitchFamily="34" charset="0"/>
              </a:rPr>
              <a:t>PROYECCIÓN DE CAMPAÑA 2009</a:t>
            </a:r>
          </a:p>
        </p:txBody>
      </p:sp>
      <p:pic>
        <p:nvPicPr>
          <p:cNvPr id="358213" name="Picture 837"/>
          <p:cNvPicPr>
            <a:picLocks noChangeAspect="1" noChangeArrowheads="1"/>
          </p:cNvPicPr>
          <p:nvPr/>
        </p:nvPicPr>
        <p:blipFill>
          <a:blip r:embed="rId2"/>
          <a:srcRect/>
          <a:stretch>
            <a:fillRect/>
          </a:stretch>
        </p:blipFill>
        <p:spPr bwMode="auto">
          <a:xfrm>
            <a:off x="827088" y="2060575"/>
            <a:ext cx="8142287" cy="3352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53047609-4062-4750-9CC3-6B4DF5C85711}" type="slidenum">
              <a:rPr lang="es-EC"/>
              <a:pPr/>
              <a:t>16</a:t>
            </a:fld>
            <a:endParaRPr lang="es-EC"/>
          </a:p>
        </p:txBody>
      </p:sp>
      <p:sp>
        <p:nvSpPr>
          <p:cNvPr id="358402" name="Rectangle 2"/>
          <p:cNvSpPr>
            <a:spLocks noGrp="1" noChangeArrowheads="1"/>
          </p:cNvSpPr>
          <p:nvPr>
            <p:ph type="title"/>
          </p:nvPr>
        </p:nvSpPr>
        <p:spPr>
          <a:xfrm>
            <a:off x="1077913" y="855663"/>
            <a:ext cx="7407275" cy="511175"/>
          </a:xfrm>
        </p:spPr>
        <p:txBody>
          <a:bodyPr/>
          <a:lstStyle/>
          <a:p>
            <a:pPr marL="838200" indent="-838200"/>
            <a:r>
              <a:rPr lang="es-ES" sz="1900" b="1">
                <a:latin typeface="Tahoma" pitchFamily="34" charset="0"/>
              </a:rPr>
              <a:t>CERTIFICACIONES </a:t>
            </a:r>
            <a:r>
              <a:rPr lang="es-ES" sz="3000">
                <a:latin typeface="Tahoma" pitchFamily="34" charset="0"/>
              </a:rPr>
              <a:t> </a:t>
            </a:r>
          </a:p>
        </p:txBody>
      </p:sp>
      <p:sp>
        <p:nvSpPr>
          <p:cNvPr id="358403" name="Rectangle 3"/>
          <p:cNvSpPr>
            <a:spLocks noGrp="1" noChangeArrowheads="1"/>
          </p:cNvSpPr>
          <p:nvPr>
            <p:ph type="body" idx="1"/>
          </p:nvPr>
        </p:nvSpPr>
        <p:spPr>
          <a:xfrm>
            <a:off x="590550" y="1989138"/>
            <a:ext cx="8229600" cy="3671887"/>
          </a:xfrm>
        </p:spPr>
        <p:txBody>
          <a:bodyPr/>
          <a:lstStyle/>
          <a:p>
            <a:pPr marL="0" indent="0" algn="just">
              <a:buFont typeface="Wingdings" pitchFamily="2" charset="2"/>
              <a:buNone/>
            </a:pPr>
            <a:r>
              <a:rPr lang="es-ES" sz="2000">
                <a:solidFill>
                  <a:schemeClr val="tx2"/>
                </a:solidFill>
                <a:latin typeface="Tahoma" pitchFamily="34" charset="0"/>
              </a:rPr>
              <a:t>Hay ciertos cultivos que están en el proceso de transformación hacia una producción de café especial certificado RF.  Este mercado, con las alternativas de </a:t>
            </a:r>
            <a:r>
              <a:rPr lang="es-ES" sz="2000" b="1">
                <a:solidFill>
                  <a:schemeClr val="tx2"/>
                </a:solidFill>
                <a:latin typeface="Tahoma" pitchFamily="34" charset="0"/>
              </a:rPr>
              <a:t>Orgánico, Comercio Justo, Eco-café, Sello Verde, Sostenible, Amigable con los pájaros,</a:t>
            </a:r>
            <a:r>
              <a:rPr lang="es-ES" sz="2000">
                <a:solidFill>
                  <a:schemeClr val="tx2"/>
                </a:solidFill>
                <a:latin typeface="Tahoma" pitchFamily="34" charset="0"/>
              </a:rPr>
              <a:t> representan una oportunidad, considerando que algunos de los cultivos han iniciado su proceso de certificación en la categoría de comercio justo. </a:t>
            </a:r>
          </a:p>
          <a:p>
            <a:pPr marL="0" indent="0" algn="just">
              <a:buFont typeface="Wingdings" pitchFamily="2" charset="2"/>
              <a:buNone/>
            </a:pPr>
            <a:endParaRPr lang="es-ES" sz="2000">
              <a:solidFill>
                <a:schemeClr val="tx2"/>
              </a:solidFill>
              <a:latin typeface="Tahoma" pitchFamily="34" charset="0"/>
            </a:endParaRPr>
          </a:p>
          <a:p>
            <a:pPr marL="0" indent="0" algn="just">
              <a:buFont typeface="Wingdings" pitchFamily="2" charset="2"/>
              <a:buNone/>
            </a:pPr>
            <a:r>
              <a:rPr lang="es-ES" sz="2000">
                <a:solidFill>
                  <a:schemeClr val="tx2"/>
                </a:solidFill>
                <a:latin typeface="Tahoma" pitchFamily="34" charset="0"/>
              </a:rPr>
              <a:t>Es importante continuar con estos procesos de certificación ya que se proyecta que dentro de 5 años CAFÉ MANABÍ S.A. venderá el 80% de su producción certificada.</a:t>
            </a:r>
            <a:endParaRPr lang="es-EC" sz="1800">
              <a:solidFill>
                <a:schemeClr val="tx2"/>
              </a:solidFill>
              <a:latin typeface="Tahoma" pitchFamily="34" charset="0"/>
            </a:endParaRPr>
          </a:p>
          <a:p>
            <a:pPr marL="0" indent="0" algn="just">
              <a:buFontTx/>
              <a:buChar char="-"/>
            </a:pPr>
            <a:endParaRPr lang="es-EC" sz="2000">
              <a:solidFill>
                <a:schemeClr val="tx2"/>
              </a:solidFill>
              <a:latin typeface="Tahoma" pitchFamily="34" charset="0"/>
            </a:endParaRPr>
          </a:p>
          <a:p>
            <a:pPr marL="0" indent="0" algn="just">
              <a:buFont typeface="Wingdings" pitchFamily="2" charset="2"/>
              <a:buNone/>
            </a:pPr>
            <a:endParaRPr lang="es-EC" sz="1800">
              <a:solidFill>
                <a:schemeClr val="tx2"/>
              </a:solidFill>
              <a:latin typeface="Tahoma" pitchFamily="34" charset="0"/>
            </a:endParaRPr>
          </a:p>
          <a:p>
            <a:pPr marL="0" indent="0" algn="just">
              <a:buFont typeface="Wingdings" pitchFamily="2" charset="2"/>
              <a:buNone/>
            </a:pPr>
            <a:endParaRPr lang="es-EC" sz="7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D6AA9207-A07A-42D2-B773-EB05B509FB77}" type="slidenum">
              <a:rPr lang="es-EC"/>
              <a:pPr/>
              <a:t>17</a:t>
            </a:fld>
            <a:endParaRPr lang="es-EC"/>
          </a:p>
        </p:txBody>
      </p:sp>
      <p:sp>
        <p:nvSpPr>
          <p:cNvPr id="359426" name="Rectangle 2"/>
          <p:cNvSpPr>
            <a:spLocks noGrp="1" noChangeArrowheads="1"/>
          </p:cNvSpPr>
          <p:nvPr>
            <p:ph type="title"/>
          </p:nvPr>
        </p:nvSpPr>
        <p:spPr>
          <a:xfrm>
            <a:off x="914400" y="906463"/>
            <a:ext cx="7772400" cy="365125"/>
          </a:xfrm>
        </p:spPr>
        <p:txBody>
          <a:bodyPr/>
          <a:lstStyle/>
          <a:p>
            <a:pPr marL="838200" indent="-838200"/>
            <a:r>
              <a:rPr lang="es-ES" sz="2500" b="1">
                <a:latin typeface="Tahoma" pitchFamily="34" charset="0"/>
              </a:rPr>
              <a:t>COMERCIALIZACIÓN INTERNA</a:t>
            </a:r>
          </a:p>
        </p:txBody>
      </p:sp>
      <p:sp>
        <p:nvSpPr>
          <p:cNvPr id="359431" name="Rectangle 7"/>
          <p:cNvSpPr>
            <a:spLocks noGrp="1" noChangeArrowheads="1"/>
          </p:cNvSpPr>
          <p:nvPr>
            <p:ph type="body" idx="1"/>
          </p:nvPr>
        </p:nvSpPr>
        <p:spPr/>
        <p:txBody>
          <a:bodyPr/>
          <a:lstStyle/>
          <a:p>
            <a:pPr marL="0" indent="0">
              <a:buFontTx/>
              <a:buNone/>
            </a:pPr>
            <a:r>
              <a:rPr lang="es-ES" sz="3200">
                <a:solidFill>
                  <a:schemeClr val="tx2"/>
                </a:solidFill>
                <a:latin typeface="Tahoma" pitchFamily="34" charset="0"/>
              </a:rPr>
              <a:t>La cosecha de café arábigo se realiza en los meses de mayo a agosto, en tanto que en el café Robusta el pico de cosecha tiene lugar de mayo a noviembre. </a:t>
            </a:r>
            <a:endParaRPr lang="es-EC" sz="32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2BF45C0B-4564-4D8A-933D-87147F8E6A28}" type="slidenum">
              <a:rPr lang="es-EC"/>
              <a:pPr/>
              <a:t>18</a:t>
            </a:fld>
            <a:endParaRPr lang="es-EC"/>
          </a:p>
        </p:txBody>
      </p:sp>
      <p:sp>
        <p:nvSpPr>
          <p:cNvPr id="462850" name="Rectangle 2"/>
          <p:cNvSpPr>
            <a:spLocks noGrp="1" noChangeArrowheads="1"/>
          </p:cNvSpPr>
          <p:nvPr>
            <p:ph type="title"/>
          </p:nvPr>
        </p:nvSpPr>
        <p:spPr>
          <a:xfrm>
            <a:off x="914400" y="906463"/>
            <a:ext cx="7772400" cy="365125"/>
          </a:xfrm>
        </p:spPr>
        <p:txBody>
          <a:bodyPr/>
          <a:lstStyle/>
          <a:p>
            <a:pPr marL="838200" indent="-838200"/>
            <a:r>
              <a:rPr lang="es-ES" sz="2500" b="1">
                <a:latin typeface="Tahoma" pitchFamily="34" charset="0"/>
              </a:rPr>
              <a:t>COMERCIALIZACIÓN INTERNA</a:t>
            </a:r>
          </a:p>
        </p:txBody>
      </p:sp>
      <p:sp>
        <p:nvSpPr>
          <p:cNvPr id="462851" name="Rectangle 3"/>
          <p:cNvSpPr>
            <a:spLocks noGrp="1" noChangeArrowheads="1"/>
          </p:cNvSpPr>
          <p:nvPr>
            <p:ph type="body" idx="1"/>
          </p:nvPr>
        </p:nvSpPr>
        <p:spPr/>
        <p:txBody>
          <a:bodyPr/>
          <a:lstStyle/>
          <a:p>
            <a:pPr marL="0" indent="0">
              <a:buFontTx/>
              <a:buNone/>
            </a:pPr>
            <a:r>
              <a:rPr lang="es-ES" sz="2400">
                <a:solidFill>
                  <a:schemeClr val="tx2"/>
                </a:solidFill>
                <a:latin typeface="Tahoma" pitchFamily="34" charset="0"/>
              </a:rPr>
              <a:t>En función del tamaño de la mayoría de las fincas productoras de café (80% tienen menos de 5 ha) y la insuficiente disponibilidad de equipos e instalaciones de procesamiento, el canal de comercialización más frecuente es la venta del producto en cereza a los intermediarios acopiadores. Estos, a su vez, lo secan en tendales y obtienen la ”bola seca”; luego de la trilla este producto es adquirido por comerciantes mayoristas para la venta a las empresas exportadoras o a fábricas procesadoras.</a:t>
            </a:r>
            <a:endParaRPr lang="es-EC" sz="24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B6EE41BF-CFD1-4DEE-9E40-748B90A75DAC}" type="slidenum">
              <a:rPr lang="es-EC"/>
              <a:pPr/>
              <a:t>19</a:t>
            </a:fld>
            <a:endParaRPr lang="es-EC"/>
          </a:p>
        </p:txBody>
      </p:sp>
      <p:sp>
        <p:nvSpPr>
          <p:cNvPr id="463874" name="Rectangle 2"/>
          <p:cNvSpPr>
            <a:spLocks noGrp="1" noChangeArrowheads="1"/>
          </p:cNvSpPr>
          <p:nvPr>
            <p:ph type="title"/>
          </p:nvPr>
        </p:nvSpPr>
        <p:spPr>
          <a:xfrm>
            <a:off x="914400" y="906463"/>
            <a:ext cx="7772400" cy="365125"/>
          </a:xfrm>
        </p:spPr>
        <p:txBody>
          <a:bodyPr/>
          <a:lstStyle/>
          <a:p>
            <a:pPr marL="838200" indent="-838200"/>
            <a:r>
              <a:rPr lang="es-ES" sz="2500" b="1">
                <a:latin typeface="Tahoma" pitchFamily="34" charset="0"/>
              </a:rPr>
              <a:t>COMERCIALIZACIÓN INTERNA</a:t>
            </a:r>
          </a:p>
        </p:txBody>
      </p:sp>
      <p:sp>
        <p:nvSpPr>
          <p:cNvPr id="463875" name="Rectangle 3"/>
          <p:cNvSpPr>
            <a:spLocks noGrp="1" noChangeArrowheads="1"/>
          </p:cNvSpPr>
          <p:nvPr>
            <p:ph type="body" idx="1"/>
          </p:nvPr>
        </p:nvSpPr>
        <p:spPr/>
        <p:txBody>
          <a:bodyPr/>
          <a:lstStyle/>
          <a:p>
            <a:pPr marL="0" indent="0">
              <a:buFontTx/>
              <a:buNone/>
            </a:pPr>
            <a:r>
              <a:rPr lang="es-ES" sz="2000">
                <a:solidFill>
                  <a:schemeClr val="tx2"/>
                </a:solidFill>
                <a:latin typeface="Tahoma" pitchFamily="34" charset="0"/>
              </a:rPr>
              <a:t>Cuando el productor realiza el proceso post cosecha (despulpado, fermentado, lavado y secado) el canal de comercialización se dirige al comerciante especializado en la cabecera cantonal o a las empresas de exportación.</a:t>
            </a:r>
          </a:p>
          <a:p>
            <a:pPr marL="0" indent="0">
              <a:buFontTx/>
              <a:buNone/>
            </a:pPr>
            <a:endParaRPr lang="es-ES" sz="2000">
              <a:solidFill>
                <a:schemeClr val="tx2"/>
              </a:solidFill>
              <a:latin typeface="Tahoma" pitchFamily="34" charset="0"/>
            </a:endParaRPr>
          </a:p>
          <a:p>
            <a:pPr marL="0" indent="0">
              <a:buFontTx/>
              <a:buNone/>
            </a:pPr>
            <a:r>
              <a:rPr lang="es-ES" sz="2000">
                <a:solidFill>
                  <a:schemeClr val="tx2"/>
                </a:solidFill>
                <a:latin typeface="Tahoma" pitchFamily="34" charset="0"/>
              </a:rPr>
              <a:t>Con respecto a los precios, de manera empírica y aproximada se conoce que el productor recibe el 50% del precio de bolsa, los intermediarios se marginan un 23% y los exportadores 12%; la diferencia se deduce por castigo a la calidad. En efecto, por la mala calidad del café ecuatoriano se produce un “castigo” en el precio internacional.</a:t>
            </a:r>
          </a:p>
          <a:p>
            <a:pPr marL="0" indent="0">
              <a:buFontTx/>
              <a:buNone/>
            </a:pPr>
            <a:endParaRPr lang="es-EC" sz="20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EDF33E73-6BAA-407F-B718-11321B232A01}" type="slidenum">
              <a:rPr lang="es-EC"/>
              <a:pPr/>
              <a:t>2</a:t>
            </a:fld>
            <a:endParaRPr lang="es-EC"/>
          </a:p>
        </p:txBody>
      </p:sp>
      <p:sp>
        <p:nvSpPr>
          <p:cNvPr id="398345" name="Rectangle 9"/>
          <p:cNvSpPr>
            <a:spLocks noChangeArrowheads="1"/>
          </p:cNvSpPr>
          <p:nvPr/>
        </p:nvSpPr>
        <p:spPr bwMode="auto">
          <a:xfrm>
            <a:off x="684213" y="836613"/>
            <a:ext cx="7772400" cy="579437"/>
          </a:xfrm>
          <a:prstGeom prst="rect">
            <a:avLst/>
          </a:prstGeom>
          <a:noFill/>
          <a:ln w="9525" algn="ctr">
            <a:noFill/>
            <a:miter lim="800000"/>
            <a:headEnd/>
            <a:tailEnd/>
          </a:ln>
          <a:effectLst/>
        </p:spPr>
        <p:txBody>
          <a:bodyPr anchor="b">
            <a:spAutoFit/>
          </a:bodyPr>
          <a:lstStyle/>
          <a:p>
            <a:pPr marL="838200" indent="-838200"/>
            <a:r>
              <a:rPr lang="es-EC" sz="3200" b="1">
                <a:solidFill>
                  <a:schemeClr val="tx2"/>
                </a:solidFill>
                <a:latin typeface="Tahoma" pitchFamily="34" charset="0"/>
              </a:rPr>
              <a:t>Proyecto Café Manabí</a:t>
            </a:r>
            <a:endParaRPr lang="es-ES" sz="3200" b="1">
              <a:solidFill>
                <a:schemeClr val="tx2"/>
              </a:solidFill>
              <a:latin typeface="Tahoma" pitchFamily="34" charset="0"/>
            </a:endParaRPr>
          </a:p>
        </p:txBody>
      </p:sp>
      <p:sp>
        <p:nvSpPr>
          <p:cNvPr id="398347" name="Rectangle 11"/>
          <p:cNvSpPr>
            <a:spLocks noChangeArrowheads="1"/>
          </p:cNvSpPr>
          <p:nvPr/>
        </p:nvSpPr>
        <p:spPr bwMode="auto">
          <a:xfrm>
            <a:off x="684213" y="2133600"/>
            <a:ext cx="8064500" cy="3744913"/>
          </a:xfrm>
          <a:prstGeom prst="rect">
            <a:avLst/>
          </a:prstGeom>
          <a:noFill/>
          <a:ln w="9525">
            <a:noFill/>
            <a:miter lim="800000"/>
            <a:headEnd/>
            <a:tailEnd/>
          </a:ln>
          <a:effectLst/>
        </p:spPr>
        <p:txBody>
          <a:bodyPr anchor="ctr"/>
          <a:lstStyle/>
          <a:p>
            <a:r>
              <a:rPr lang="es-ES" sz="2100">
                <a:solidFill>
                  <a:schemeClr val="tx2"/>
                </a:solidFill>
                <a:latin typeface="Times New Roman" pitchFamily="18" charset="0"/>
              </a:rPr>
              <a:t>El proyecto CAFÉ MANABÍ S.A. será una sociedad anónima privada, con domicilio en la ciudad de Portoviejo, y </a:t>
            </a:r>
            <a:r>
              <a:rPr lang="es-ES" sz="2100" b="1">
                <a:solidFill>
                  <a:schemeClr val="tx2"/>
                </a:solidFill>
                <a:latin typeface="Times New Roman" pitchFamily="18" charset="0"/>
              </a:rPr>
              <a:t>tendrá como objetivo principal establecer canales de comercialización</a:t>
            </a:r>
            <a:r>
              <a:rPr lang="es-ES" sz="2100">
                <a:solidFill>
                  <a:schemeClr val="tx2"/>
                </a:solidFill>
                <a:latin typeface="Times New Roman" pitchFamily="18" charset="0"/>
              </a:rPr>
              <a:t> para los productos de sus organizaciones con criterios de rentabilidad, eficiencia y competitividad.</a:t>
            </a:r>
            <a:br>
              <a:rPr lang="es-ES" sz="2100">
                <a:solidFill>
                  <a:schemeClr val="tx2"/>
                </a:solidFill>
                <a:latin typeface="Times New Roman" pitchFamily="18" charset="0"/>
              </a:rPr>
            </a:br>
            <a:r>
              <a:rPr lang="es-ES" sz="2100">
                <a:solidFill>
                  <a:schemeClr val="tx2"/>
                </a:solidFill>
                <a:latin typeface="Times New Roman" pitchFamily="18" charset="0"/>
              </a:rPr>
              <a:t/>
            </a:r>
            <a:br>
              <a:rPr lang="es-ES" sz="2100">
                <a:solidFill>
                  <a:schemeClr val="tx2"/>
                </a:solidFill>
                <a:latin typeface="Times New Roman" pitchFamily="18" charset="0"/>
              </a:rPr>
            </a:br>
            <a:r>
              <a:rPr lang="es-ES" sz="2100">
                <a:solidFill>
                  <a:schemeClr val="tx2"/>
                </a:solidFill>
                <a:latin typeface="Times New Roman" pitchFamily="18" charset="0"/>
              </a:rPr>
              <a:t>Se espera inicialmente abarcar un circulo comercial con 17 organizaciones que poseen 29 centros de acopio CAB’s   que integran a productores de 6 cantones de Manabí.</a:t>
            </a:r>
            <a:br>
              <a:rPr lang="es-ES" sz="2100">
                <a:solidFill>
                  <a:schemeClr val="tx2"/>
                </a:solidFill>
                <a:latin typeface="Times New Roman" pitchFamily="18" charset="0"/>
              </a:rPr>
            </a:br>
            <a:endParaRPr lang="es-ES" sz="21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BC17D811-BA0A-4E85-B886-2DAA1CF2D769}" type="slidenum">
              <a:rPr lang="es-EC"/>
              <a:pPr/>
              <a:t>20</a:t>
            </a:fld>
            <a:endParaRPr lang="es-EC"/>
          </a:p>
        </p:txBody>
      </p:sp>
      <p:sp>
        <p:nvSpPr>
          <p:cNvPr id="360450" name="Rectangle 2"/>
          <p:cNvSpPr>
            <a:spLocks noGrp="1" noChangeArrowheads="1"/>
          </p:cNvSpPr>
          <p:nvPr>
            <p:ph type="title"/>
          </p:nvPr>
        </p:nvSpPr>
        <p:spPr>
          <a:xfrm>
            <a:off x="914400" y="955675"/>
            <a:ext cx="7772400" cy="315913"/>
          </a:xfrm>
        </p:spPr>
        <p:txBody>
          <a:bodyPr/>
          <a:lstStyle/>
          <a:p>
            <a:r>
              <a:rPr lang="es-ES" sz="1900" b="1">
                <a:latin typeface="Tahoma" pitchFamily="34" charset="0"/>
              </a:rPr>
              <a:t>Flujo comercial del grano de café de la zona Centro – Sur de la Provincia de Manabí</a:t>
            </a:r>
          </a:p>
        </p:txBody>
      </p:sp>
      <p:sp>
        <p:nvSpPr>
          <p:cNvPr id="360451"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360454" name="Imagen 9" descr="Ruta comercial de cafe copia"/>
          <p:cNvPicPr>
            <a:picLocks noChangeAspect="1" noChangeArrowheads="1"/>
          </p:cNvPicPr>
          <p:nvPr/>
        </p:nvPicPr>
        <p:blipFill>
          <a:blip r:embed="rId2" cstate="print"/>
          <a:srcRect b="7419"/>
          <a:stretch>
            <a:fillRect/>
          </a:stretch>
        </p:blipFill>
        <p:spPr bwMode="auto">
          <a:xfrm>
            <a:off x="684213" y="1700213"/>
            <a:ext cx="7775575"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C9C16172-4D79-4BCD-9BB4-062C9D814DEC}" type="slidenum">
              <a:rPr lang="es-EC"/>
              <a:pPr/>
              <a:t>21</a:t>
            </a:fld>
            <a:endParaRPr lang="es-EC"/>
          </a:p>
        </p:txBody>
      </p:sp>
      <p:sp>
        <p:nvSpPr>
          <p:cNvPr id="361474" name="Rectangle 2"/>
          <p:cNvSpPr>
            <a:spLocks noGrp="1" noChangeArrowheads="1"/>
          </p:cNvSpPr>
          <p:nvPr>
            <p:ph type="title"/>
          </p:nvPr>
        </p:nvSpPr>
        <p:spPr>
          <a:xfrm>
            <a:off x="519113" y="1038225"/>
            <a:ext cx="8229600" cy="519113"/>
          </a:xfrm>
        </p:spPr>
        <p:txBody>
          <a:bodyPr/>
          <a:lstStyle/>
          <a:p>
            <a:pPr marL="838200" indent="-838200"/>
            <a:r>
              <a:rPr lang="es-ES" sz="2500" b="1">
                <a:latin typeface="Tahoma" pitchFamily="34" charset="0"/>
              </a:rPr>
              <a:t>NATURALEZA DE LA DEMANDA</a:t>
            </a:r>
          </a:p>
        </p:txBody>
      </p:sp>
      <p:sp>
        <p:nvSpPr>
          <p:cNvPr id="361475"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sp>
        <p:nvSpPr>
          <p:cNvPr id="361476" name="Rectangle 4"/>
          <p:cNvSpPr>
            <a:spLocks noGrp="1" noChangeArrowheads="1"/>
          </p:cNvSpPr>
          <p:nvPr>
            <p:ph type="body" idx="1"/>
          </p:nvPr>
        </p:nvSpPr>
        <p:spPr>
          <a:xfrm>
            <a:off x="663575" y="1873250"/>
            <a:ext cx="8229600" cy="3643313"/>
          </a:xfrm>
        </p:spPr>
        <p:txBody>
          <a:bodyPr/>
          <a:lstStyle/>
          <a:p>
            <a:pPr marL="0" indent="0" algn="just">
              <a:lnSpc>
                <a:spcPct val="80000"/>
              </a:lnSpc>
              <a:buFont typeface="Wingdings" pitchFamily="2" charset="2"/>
              <a:buNone/>
            </a:pPr>
            <a:r>
              <a:rPr lang="es-EC" sz="800">
                <a:solidFill>
                  <a:schemeClr val="tx2"/>
                </a:solidFill>
                <a:latin typeface="Tahoma" pitchFamily="34" charset="0"/>
              </a:rPr>
              <a:t>-</a:t>
            </a:r>
            <a:r>
              <a:rPr lang="es-ES" sz="1800">
                <a:solidFill>
                  <a:schemeClr val="tx2"/>
                </a:solidFill>
                <a:latin typeface="Tahoma" pitchFamily="34" charset="0"/>
              </a:rPr>
              <a:t>La demanda de café como tal, se segmenta en cinco segmentos:</a:t>
            </a:r>
          </a:p>
          <a:p>
            <a:pPr marL="0" indent="0" algn="just">
              <a:lnSpc>
                <a:spcPct val="80000"/>
              </a:lnSpc>
              <a:buFont typeface="Wingdings" pitchFamily="2" charset="2"/>
              <a:buNone/>
            </a:pPr>
            <a:endParaRPr lang="es-ES" sz="1800">
              <a:solidFill>
                <a:schemeClr val="tx2"/>
              </a:solidFill>
              <a:latin typeface="Tahoma" pitchFamily="34" charset="0"/>
            </a:endParaRPr>
          </a:p>
          <a:p>
            <a:pPr marL="0" indent="0" algn="just">
              <a:lnSpc>
                <a:spcPct val="80000"/>
              </a:lnSpc>
              <a:buFont typeface="Wingdings" pitchFamily="2" charset="2"/>
              <a:buNone/>
            </a:pPr>
            <a:r>
              <a:rPr lang="es-ES" sz="1800">
                <a:solidFill>
                  <a:schemeClr val="tx2"/>
                </a:solidFill>
                <a:latin typeface="Tahoma" pitchFamily="34" charset="0"/>
              </a:rPr>
              <a:t>• Café Industrializado</a:t>
            </a:r>
          </a:p>
          <a:p>
            <a:pPr marL="0" indent="0" algn="just">
              <a:lnSpc>
                <a:spcPct val="80000"/>
              </a:lnSpc>
              <a:buFont typeface="Wingdings" pitchFamily="2" charset="2"/>
              <a:buNone/>
            </a:pPr>
            <a:r>
              <a:rPr lang="es-ES" sz="1800">
                <a:solidFill>
                  <a:schemeClr val="tx2"/>
                </a:solidFill>
                <a:latin typeface="Tahoma" pitchFamily="34" charset="0"/>
              </a:rPr>
              <a:t>• Café en grano arábigo lavado</a:t>
            </a:r>
          </a:p>
          <a:p>
            <a:pPr marL="0" indent="0" algn="just">
              <a:lnSpc>
                <a:spcPct val="80000"/>
              </a:lnSpc>
              <a:buFont typeface="Wingdings" pitchFamily="2" charset="2"/>
              <a:buNone/>
            </a:pPr>
            <a:r>
              <a:rPr lang="es-ES" sz="1800">
                <a:solidFill>
                  <a:schemeClr val="tx2"/>
                </a:solidFill>
                <a:latin typeface="Tahoma" pitchFamily="34" charset="0"/>
              </a:rPr>
              <a:t>• Café en grano arábigo natural</a:t>
            </a:r>
          </a:p>
          <a:p>
            <a:pPr marL="0" indent="0" algn="just">
              <a:lnSpc>
                <a:spcPct val="80000"/>
              </a:lnSpc>
              <a:buFont typeface="Wingdings" pitchFamily="2" charset="2"/>
              <a:buNone/>
            </a:pPr>
            <a:r>
              <a:rPr lang="es-ES" sz="1800">
                <a:solidFill>
                  <a:schemeClr val="tx2"/>
                </a:solidFill>
                <a:latin typeface="Tahoma" pitchFamily="34" charset="0"/>
              </a:rPr>
              <a:t>• Café en grano robusta natural</a:t>
            </a:r>
          </a:p>
          <a:p>
            <a:pPr marL="0" indent="0" algn="just">
              <a:lnSpc>
                <a:spcPct val="80000"/>
              </a:lnSpc>
              <a:buFont typeface="Wingdings" pitchFamily="2" charset="2"/>
              <a:buNone/>
            </a:pPr>
            <a:r>
              <a:rPr lang="es-ES" sz="1800">
                <a:solidFill>
                  <a:schemeClr val="tx2"/>
                </a:solidFill>
                <a:latin typeface="Tahoma" pitchFamily="34" charset="0"/>
              </a:rPr>
              <a:t>• Café tostado y/o molido</a:t>
            </a:r>
          </a:p>
          <a:p>
            <a:pPr marL="0" indent="0" algn="just">
              <a:lnSpc>
                <a:spcPct val="80000"/>
              </a:lnSpc>
              <a:buFont typeface="Wingdings" pitchFamily="2" charset="2"/>
              <a:buNone/>
            </a:pPr>
            <a:endParaRPr lang="es-ES" sz="1800">
              <a:solidFill>
                <a:schemeClr val="tx2"/>
              </a:solidFill>
              <a:latin typeface="Tahoma" pitchFamily="34" charset="0"/>
            </a:endParaRPr>
          </a:p>
          <a:p>
            <a:pPr marL="0" indent="0" algn="just">
              <a:lnSpc>
                <a:spcPct val="80000"/>
              </a:lnSpc>
              <a:buFont typeface="Wingdings" pitchFamily="2" charset="2"/>
              <a:buNone/>
            </a:pPr>
            <a:r>
              <a:rPr lang="es-ES" sz="1800">
                <a:solidFill>
                  <a:schemeClr val="tx2"/>
                </a:solidFill>
                <a:latin typeface="Tahoma" pitchFamily="34" charset="0"/>
              </a:rPr>
              <a:t>Hay que tomar en cuenta que la preferencia hacia productos orgánicos es cada vez más importante, no solo por el aspecto ecológico, sino por la preocupación de la salud de sus consumidores finales. Además la producción orgánica como tal, permite una mejor preservación de las tierras y fomenta la participación cooperativa que se generan para el establecimiento de este tipo de cultivo.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5125D654-ACDA-417D-A56D-62A28FA64A1D}" type="slidenum">
              <a:rPr lang="es-EC"/>
              <a:pPr/>
              <a:t>22</a:t>
            </a:fld>
            <a:endParaRPr lang="es-EC"/>
          </a:p>
        </p:txBody>
      </p:sp>
      <p:sp>
        <p:nvSpPr>
          <p:cNvPr id="464898" name="Rectangle 2"/>
          <p:cNvSpPr>
            <a:spLocks noGrp="1" noChangeArrowheads="1"/>
          </p:cNvSpPr>
          <p:nvPr>
            <p:ph type="title"/>
          </p:nvPr>
        </p:nvSpPr>
        <p:spPr>
          <a:xfrm>
            <a:off x="519113" y="1038225"/>
            <a:ext cx="8229600" cy="519113"/>
          </a:xfrm>
        </p:spPr>
        <p:txBody>
          <a:bodyPr/>
          <a:lstStyle/>
          <a:p>
            <a:pPr marL="838200" indent="-838200"/>
            <a:r>
              <a:rPr lang="es-ES" sz="2500" b="1">
                <a:latin typeface="Tahoma" pitchFamily="34" charset="0"/>
              </a:rPr>
              <a:t>NATURALEZA DE LA DEMANDA</a:t>
            </a:r>
          </a:p>
        </p:txBody>
      </p:sp>
      <p:sp>
        <p:nvSpPr>
          <p:cNvPr id="464899"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sp>
        <p:nvSpPr>
          <p:cNvPr id="464900" name="Rectangle 4"/>
          <p:cNvSpPr>
            <a:spLocks noGrp="1" noChangeArrowheads="1"/>
          </p:cNvSpPr>
          <p:nvPr>
            <p:ph type="body" idx="1"/>
          </p:nvPr>
        </p:nvSpPr>
        <p:spPr>
          <a:xfrm>
            <a:off x="663575" y="1873250"/>
            <a:ext cx="8229600" cy="4724400"/>
          </a:xfrm>
        </p:spPr>
        <p:txBody>
          <a:bodyPr/>
          <a:lstStyle/>
          <a:p>
            <a:pPr marL="0" indent="0" algn="just">
              <a:buFont typeface="Wingdings" pitchFamily="2" charset="2"/>
              <a:buNone/>
            </a:pPr>
            <a:r>
              <a:rPr lang="es-ES" sz="2000">
                <a:solidFill>
                  <a:schemeClr val="tx2"/>
                </a:solidFill>
                <a:latin typeface="Tahoma" pitchFamily="34" charset="0"/>
              </a:rPr>
              <a:t>Según datos de EEUU, el mercado de cafés sostenibles representa 1,5% de sus importaciones, las mismas que se distribuye entre: café orgánico en primer lugar, luego encontramos el de Comercio Justo, en tercer lugar Rainforest Alliance y finalmente Bird Frindly.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54D212DE-9E6E-4A34-BD29-103760D75798}" type="slidenum">
              <a:rPr lang="es-EC"/>
              <a:pPr/>
              <a:t>23</a:t>
            </a:fld>
            <a:endParaRPr lang="es-EC"/>
          </a:p>
        </p:txBody>
      </p:sp>
      <p:sp>
        <p:nvSpPr>
          <p:cNvPr id="362498" name="Rectangle 2"/>
          <p:cNvSpPr>
            <a:spLocks noGrp="1" noChangeArrowheads="1"/>
          </p:cNvSpPr>
          <p:nvPr>
            <p:ph type="title"/>
          </p:nvPr>
        </p:nvSpPr>
        <p:spPr>
          <a:xfrm>
            <a:off x="1058863" y="887413"/>
            <a:ext cx="7616825" cy="414337"/>
          </a:xfrm>
        </p:spPr>
        <p:txBody>
          <a:bodyPr/>
          <a:lstStyle/>
          <a:p>
            <a:r>
              <a:rPr lang="es-EC" sz="2100" b="1">
                <a:latin typeface="Tahoma" pitchFamily="34" charset="0"/>
              </a:rPr>
              <a:t>MARKETING MIX ACTUAL DE CAFÉ MANABÍ S.A.</a:t>
            </a:r>
            <a:endParaRPr lang="es-ES" sz="2100" b="1">
              <a:latin typeface="Tahoma" pitchFamily="34" charset="0"/>
            </a:endParaRPr>
          </a:p>
        </p:txBody>
      </p:sp>
      <p:sp>
        <p:nvSpPr>
          <p:cNvPr id="362499"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sp>
        <p:nvSpPr>
          <p:cNvPr id="362500" name="Rectangle 4"/>
          <p:cNvSpPr>
            <a:spLocks noGrp="1" noChangeArrowheads="1"/>
          </p:cNvSpPr>
          <p:nvPr>
            <p:ph type="body" idx="1"/>
          </p:nvPr>
        </p:nvSpPr>
        <p:spPr>
          <a:xfrm>
            <a:off x="663575" y="1990725"/>
            <a:ext cx="8229600" cy="4606925"/>
          </a:xfrm>
        </p:spPr>
        <p:txBody>
          <a:bodyPr/>
          <a:lstStyle/>
          <a:p>
            <a:pPr marL="0" indent="0">
              <a:lnSpc>
                <a:spcPct val="80000"/>
              </a:lnSpc>
              <a:buFont typeface="Wingdings" pitchFamily="2" charset="2"/>
              <a:buNone/>
            </a:pPr>
            <a:r>
              <a:rPr lang="es-EC" sz="1600">
                <a:solidFill>
                  <a:schemeClr val="tx2"/>
                </a:solidFill>
                <a:latin typeface="Tahoma" pitchFamily="34" charset="0"/>
              </a:rPr>
              <a:t>PRODUCTO.- Dos tendencias de cafés certificados tanto Orgánico como Rainforest Alliance</a:t>
            </a:r>
          </a:p>
          <a:p>
            <a:pPr marL="0" indent="0">
              <a:lnSpc>
                <a:spcPct val="80000"/>
              </a:lnSpc>
              <a:buFont typeface="Wingdings" pitchFamily="2" charset="2"/>
              <a:buNone/>
            </a:pPr>
            <a:endParaRPr lang="es-EC" sz="1600">
              <a:solidFill>
                <a:schemeClr val="tx2"/>
              </a:solidFill>
              <a:latin typeface="Tahoma" pitchFamily="34" charset="0"/>
            </a:endParaRPr>
          </a:p>
          <a:p>
            <a:pPr marL="0" indent="0">
              <a:lnSpc>
                <a:spcPct val="80000"/>
              </a:lnSpc>
              <a:buFont typeface="Wingdings" pitchFamily="2" charset="2"/>
              <a:buNone/>
            </a:pPr>
            <a:r>
              <a:rPr lang="es-ES" sz="1600" b="1">
                <a:solidFill>
                  <a:schemeClr val="tx2"/>
                </a:solidFill>
                <a:latin typeface="Tahoma" pitchFamily="34" charset="0"/>
              </a:rPr>
              <a:t>Los tipos de café que oferta CAFÉ MANABÍ S.A. son:</a:t>
            </a:r>
            <a:r>
              <a:rPr lang="es-ES" sz="1600">
                <a:solidFill>
                  <a:schemeClr val="tx2"/>
                </a:solidFill>
                <a:latin typeface="Tahoma" pitchFamily="34" charset="0"/>
              </a:rPr>
              <a:t> </a:t>
            </a:r>
          </a:p>
          <a:p>
            <a:pPr marL="0" indent="0">
              <a:lnSpc>
                <a:spcPct val="80000"/>
              </a:lnSpc>
              <a:buFont typeface="Wingdings" pitchFamily="2" charset="2"/>
              <a:buNone/>
            </a:pPr>
            <a:endParaRPr lang="es-ES" sz="1600">
              <a:solidFill>
                <a:schemeClr val="tx2"/>
              </a:solidFill>
              <a:latin typeface="Tahoma" pitchFamily="34" charset="0"/>
            </a:endParaRPr>
          </a:p>
          <a:p>
            <a:pPr marL="0" indent="0">
              <a:lnSpc>
                <a:spcPct val="80000"/>
              </a:lnSpc>
              <a:buFont typeface="Wingdings" pitchFamily="2" charset="2"/>
              <a:buNone/>
            </a:pPr>
            <a:r>
              <a:rPr lang="es-ES" sz="1600">
                <a:solidFill>
                  <a:schemeClr val="tx2"/>
                </a:solidFill>
                <a:latin typeface="Tahoma" pitchFamily="34" charset="0"/>
              </a:rPr>
              <a:t>• Café certificado para exportar Orgánico como Rainforest Alliance</a:t>
            </a:r>
          </a:p>
          <a:p>
            <a:pPr marL="0" indent="0">
              <a:lnSpc>
                <a:spcPct val="80000"/>
              </a:lnSpc>
              <a:buFont typeface="Wingdings" pitchFamily="2" charset="2"/>
              <a:buNone/>
            </a:pPr>
            <a:endParaRPr lang="es-ES" sz="1600">
              <a:solidFill>
                <a:schemeClr val="tx2"/>
              </a:solidFill>
              <a:latin typeface="Tahoma" pitchFamily="34" charset="0"/>
            </a:endParaRPr>
          </a:p>
          <a:p>
            <a:pPr marL="0" indent="0">
              <a:lnSpc>
                <a:spcPct val="80000"/>
              </a:lnSpc>
              <a:buFont typeface="Wingdings" pitchFamily="2" charset="2"/>
              <a:buNone/>
            </a:pPr>
            <a:r>
              <a:rPr lang="es-ES" sz="1600">
                <a:solidFill>
                  <a:schemeClr val="tx2"/>
                </a:solidFill>
                <a:latin typeface="Tahoma" pitchFamily="34" charset="0"/>
              </a:rPr>
              <a:t>• Y los remanentes que el largo plazo tienden a disminuir podrían clasificarse como:</a:t>
            </a:r>
          </a:p>
          <a:p>
            <a:pPr marL="0" indent="0">
              <a:lnSpc>
                <a:spcPct val="80000"/>
              </a:lnSpc>
              <a:buFont typeface="Wingdings" pitchFamily="2" charset="2"/>
              <a:buNone/>
            </a:pPr>
            <a:endParaRPr lang="es-ES" sz="1600">
              <a:solidFill>
                <a:schemeClr val="tx2"/>
              </a:solidFill>
              <a:latin typeface="Tahoma" pitchFamily="34" charset="0"/>
            </a:endParaRPr>
          </a:p>
          <a:p>
            <a:pPr marL="0" indent="0">
              <a:lnSpc>
                <a:spcPct val="80000"/>
              </a:lnSpc>
              <a:buFont typeface="Wingdings" pitchFamily="2" charset="2"/>
              <a:buNone/>
            </a:pPr>
            <a:r>
              <a:rPr lang="es-ES" sz="1600">
                <a:solidFill>
                  <a:schemeClr val="tx2"/>
                </a:solidFill>
                <a:latin typeface="Tahoma" pitchFamily="34" charset="0"/>
              </a:rPr>
              <a:t>      • Café certificado para el mercado local (porque no pasa control de calidad)</a:t>
            </a:r>
          </a:p>
          <a:p>
            <a:pPr marL="0" indent="0">
              <a:lnSpc>
                <a:spcPct val="80000"/>
              </a:lnSpc>
              <a:buFont typeface="Wingdings" pitchFamily="2" charset="2"/>
              <a:buNone/>
            </a:pPr>
            <a:endParaRPr lang="es-ES" sz="1600">
              <a:solidFill>
                <a:schemeClr val="tx2"/>
              </a:solidFill>
              <a:latin typeface="Tahoma" pitchFamily="34" charset="0"/>
            </a:endParaRPr>
          </a:p>
          <a:p>
            <a:pPr marL="0" indent="0">
              <a:lnSpc>
                <a:spcPct val="80000"/>
              </a:lnSpc>
              <a:buFont typeface="Wingdings" pitchFamily="2" charset="2"/>
              <a:buNone/>
            </a:pPr>
            <a:r>
              <a:rPr lang="es-ES" sz="1600">
                <a:solidFill>
                  <a:schemeClr val="tx2"/>
                </a:solidFill>
                <a:latin typeface="Tahoma" pitchFamily="34" charset="0"/>
              </a:rPr>
              <a:t>      • Café arábigo convencional, aquella porción del producto que no tiene certificación</a:t>
            </a:r>
          </a:p>
          <a:p>
            <a:pPr marL="0" indent="0">
              <a:lnSpc>
                <a:spcPct val="80000"/>
              </a:lnSpc>
              <a:buFont typeface="Wingdings" pitchFamily="2" charset="2"/>
              <a:buNone/>
            </a:pPr>
            <a:endParaRPr lang="es-ES" sz="1600">
              <a:solidFill>
                <a:schemeClr val="tx2"/>
              </a:solidFill>
              <a:latin typeface="Tahoma" pitchFamily="34" charset="0"/>
            </a:endParaRPr>
          </a:p>
          <a:p>
            <a:pPr marL="0" indent="0">
              <a:lnSpc>
                <a:spcPct val="80000"/>
              </a:lnSpc>
              <a:buFont typeface="Wingdings" pitchFamily="2" charset="2"/>
              <a:buNone/>
            </a:pPr>
            <a:r>
              <a:rPr lang="es-ES" sz="1600">
                <a:solidFill>
                  <a:schemeClr val="tx2"/>
                </a:solidFill>
                <a:latin typeface="Tahoma" pitchFamily="34" charset="0"/>
              </a:rPr>
              <a:t>• Café bola, que es café verde procesado, en mínima cantidad.</a:t>
            </a:r>
          </a:p>
          <a:p>
            <a:pPr marL="0" indent="0">
              <a:lnSpc>
                <a:spcPct val="80000"/>
              </a:lnSpc>
              <a:buFont typeface="Wingdings" pitchFamily="2" charset="2"/>
              <a:buNone/>
            </a:pPr>
            <a:endParaRPr lang="es-EC" sz="16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60121E87-365F-40D6-8AB8-3EDDE3E29828}" type="slidenum">
              <a:rPr lang="es-EC"/>
              <a:pPr/>
              <a:t>24</a:t>
            </a:fld>
            <a:endParaRPr lang="es-EC"/>
          </a:p>
        </p:txBody>
      </p:sp>
      <p:sp>
        <p:nvSpPr>
          <p:cNvPr id="465922" name="Rectangle 2"/>
          <p:cNvSpPr>
            <a:spLocks noGrp="1" noChangeArrowheads="1"/>
          </p:cNvSpPr>
          <p:nvPr>
            <p:ph type="title"/>
          </p:nvPr>
        </p:nvSpPr>
        <p:spPr>
          <a:xfrm>
            <a:off x="1058863" y="887413"/>
            <a:ext cx="7616825" cy="414337"/>
          </a:xfrm>
        </p:spPr>
        <p:txBody>
          <a:bodyPr/>
          <a:lstStyle/>
          <a:p>
            <a:r>
              <a:rPr lang="es-EC" sz="2100" b="1">
                <a:latin typeface="Tahoma" pitchFamily="34" charset="0"/>
              </a:rPr>
              <a:t>MARKETING MIX ACTUAL DE CAFÉ MANABÍ S.A.</a:t>
            </a:r>
            <a:endParaRPr lang="es-ES" sz="2100" b="1">
              <a:latin typeface="Tahoma" pitchFamily="34" charset="0"/>
            </a:endParaRPr>
          </a:p>
        </p:txBody>
      </p:sp>
      <p:sp>
        <p:nvSpPr>
          <p:cNvPr id="465923"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sp>
        <p:nvSpPr>
          <p:cNvPr id="465924" name="Rectangle 4"/>
          <p:cNvSpPr>
            <a:spLocks noGrp="1" noChangeArrowheads="1"/>
          </p:cNvSpPr>
          <p:nvPr>
            <p:ph type="body" idx="1"/>
          </p:nvPr>
        </p:nvSpPr>
        <p:spPr>
          <a:xfrm>
            <a:off x="663575" y="1990725"/>
            <a:ext cx="8229600" cy="4606925"/>
          </a:xfrm>
        </p:spPr>
        <p:txBody>
          <a:bodyPr/>
          <a:lstStyle/>
          <a:p>
            <a:pPr marL="0" indent="0">
              <a:lnSpc>
                <a:spcPct val="80000"/>
              </a:lnSpc>
              <a:buFont typeface="Wingdings" pitchFamily="2" charset="2"/>
              <a:buNone/>
            </a:pPr>
            <a:r>
              <a:rPr lang="es-ES" sz="2400">
                <a:solidFill>
                  <a:schemeClr val="tx2"/>
                </a:solidFill>
                <a:latin typeface="Tahoma" pitchFamily="34" charset="0"/>
              </a:rPr>
              <a:t>PRECIO.-  Los precios en la comercialización internacional se definen a través de la Bolsa de New York.  Lo que se puede notar es que este tipo de producto no mantiene un precio estable durante todo el año, sino que por el contrario existen fluctuaciones, en donde ser competitivo es un requisito para mantenerse en este mercado.</a:t>
            </a:r>
            <a:endParaRPr lang="es-EC" sz="24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E92FFAB2-01C3-461C-9F9F-4D605E32032B}" type="slidenum">
              <a:rPr lang="es-EC"/>
              <a:pPr/>
              <a:t>25</a:t>
            </a:fld>
            <a:endParaRPr lang="es-EC"/>
          </a:p>
        </p:txBody>
      </p:sp>
      <p:sp>
        <p:nvSpPr>
          <p:cNvPr id="466946" name="Rectangle 2"/>
          <p:cNvSpPr>
            <a:spLocks noGrp="1" noChangeArrowheads="1"/>
          </p:cNvSpPr>
          <p:nvPr>
            <p:ph type="title"/>
          </p:nvPr>
        </p:nvSpPr>
        <p:spPr>
          <a:xfrm>
            <a:off x="1058863" y="887413"/>
            <a:ext cx="7616825" cy="414337"/>
          </a:xfrm>
        </p:spPr>
        <p:txBody>
          <a:bodyPr/>
          <a:lstStyle/>
          <a:p>
            <a:r>
              <a:rPr lang="es-EC" sz="2100" b="1">
                <a:latin typeface="Tahoma" pitchFamily="34" charset="0"/>
              </a:rPr>
              <a:t>MARKETING MIX ACTUAL DE CAFÉ MANABÍ S.A.</a:t>
            </a:r>
            <a:endParaRPr lang="es-ES" sz="2100" b="1">
              <a:latin typeface="Tahoma" pitchFamily="34" charset="0"/>
            </a:endParaRPr>
          </a:p>
        </p:txBody>
      </p:sp>
      <p:sp>
        <p:nvSpPr>
          <p:cNvPr id="466947"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sp>
        <p:nvSpPr>
          <p:cNvPr id="466948" name="Rectangle 4"/>
          <p:cNvSpPr>
            <a:spLocks noGrp="1" noChangeArrowheads="1"/>
          </p:cNvSpPr>
          <p:nvPr>
            <p:ph type="body" idx="1"/>
          </p:nvPr>
        </p:nvSpPr>
        <p:spPr>
          <a:xfrm>
            <a:off x="663575" y="1628775"/>
            <a:ext cx="8229600" cy="4606925"/>
          </a:xfrm>
        </p:spPr>
        <p:txBody>
          <a:bodyPr/>
          <a:lstStyle/>
          <a:p>
            <a:pPr marL="0" indent="0">
              <a:lnSpc>
                <a:spcPct val="110000"/>
              </a:lnSpc>
              <a:buFont typeface="Wingdings" pitchFamily="2" charset="2"/>
              <a:buNone/>
            </a:pPr>
            <a:r>
              <a:rPr lang="es-EC" sz="1800">
                <a:solidFill>
                  <a:schemeClr val="tx2"/>
                </a:solidFill>
                <a:latin typeface="Tahoma" pitchFamily="34" charset="0"/>
              </a:rPr>
              <a:t>PLAZA.- En la estrategia de ubicación del producto que oferta CAFÉ MANABÍ S.A. podemos identificar los siguientes aspectos:</a:t>
            </a:r>
          </a:p>
          <a:p>
            <a:pPr marL="0" indent="0">
              <a:lnSpc>
                <a:spcPct val="110000"/>
              </a:lnSpc>
              <a:buFont typeface="Wingdings" pitchFamily="2" charset="2"/>
              <a:buNone/>
            </a:pPr>
            <a:endParaRPr lang="es-EC" sz="1800">
              <a:solidFill>
                <a:schemeClr val="tx2"/>
              </a:solidFill>
              <a:latin typeface="Tahoma" pitchFamily="34" charset="0"/>
            </a:endParaRPr>
          </a:p>
          <a:p>
            <a:pPr marL="0" indent="0">
              <a:lnSpc>
                <a:spcPct val="110000"/>
              </a:lnSpc>
              <a:buFont typeface="Wingdings" pitchFamily="2" charset="2"/>
              <a:buNone/>
            </a:pPr>
            <a:r>
              <a:rPr lang="es-EC" sz="1800">
                <a:solidFill>
                  <a:schemeClr val="tx2"/>
                </a:solidFill>
                <a:latin typeface="Tahoma" pitchFamily="34" charset="0"/>
              </a:rPr>
              <a:t>La ubicación en el mercado local a través del sector industrial ecuatoriano que demanda café ya sea para su exportación en grano o para industrializarlo y exportarlo como café soluble.</a:t>
            </a:r>
          </a:p>
          <a:p>
            <a:pPr marL="0" indent="0">
              <a:lnSpc>
                <a:spcPct val="110000"/>
              </a:lnSpc>
              <a:buFont typeface="Wingdings" pitchFamily="2" charset="2"/>
              <a:buNone/>
            </a:pPr>
            <a:endParaRPr lang="es-EC" sz="1800">
              <a:solidFill>
                <a:schemeClr val="tx2"/>
              </a:solidFill>
              <a:latin typeface="Tahoma" pitchFamily="34" charset="0"/>
            </a:endParaRPr>
          </a:p>
          <a:p>
            <a:pPr marL="0" indent="0">
              <a:lnSpc>
                <a:spcPct val="110000"/>
              </a:lnSpc>
              <a:buFont typeface="Wingdings" pitchFamily="2" charset="2"/>
              <a:buNone/>
            </a:pPr>
            <a:r>
              <a:rPr lang="es-EC" sz="1800">
                <a:solidFill>
                  <a:schemeClr val="tx2"/>
                </a:solidFill>
                <a:latin typeface="Tahoma" pitchFamily="34" charset="0"/>
              </a:rPr>
              <a:t>La ubicación en el mercado internacional a través de contactos a empresas importadoras europeas que tienen filiales en EEUU. (adjuntar ventas locales y externas)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71089163-6E6F-40EC-82A1-825C73C5A95F}" type="slidenum">
              <a:rPr lang="es-EC"/>
              <a:pPr/>
              <a:t>26</a:t>
            </a:fld>
            <a:endParaRPr lang="es-EC"/>
          </a:p>
        </p:txBody>
      </p:sp>
      <p:sp>
        <p:nvSpPr>
          <p:cNvPr id="486402" name="Rectangle 2"/>
          <p:cNvSpPr>
            <a:spLocks noGrp="1" noChangeArrowheads="1"/>
          </p:cNvSpPr>
          <p:nvPr>
            <p:ph type="title"/>
          </p:nvPr>
        </p:nvSpPr>
        <p:spPr>
          <a:xfrm>
            <a:off x="1058863" y="887413"/>
            <a:ext cx="7616825" cy="414337"/>
          </a:xfrm>
        </p:spPr>
        <p:txBody>
          <a:bodyPr/>
          <a:lstStyle/>
          <a:p>
            <a:r>
              <a:rPr lang="es-EC" sz="2100" b="1">
                <a:latin typeface="Tahoma" pitchFamily="34" charset="0"/>
              </a:rPr>
              <a:t>FODA DE CAFÉ MANABÍ S.A.</a:t>
            </a:r>
            <a:endParaRPr lang="es-ES" sz="2100" b="1">
              <a:latin typeface="Tahoma" pitchFamily="34" charset="0"/>
            </a:endParaRPr>
          </a:p>
        </p:txBody>
      </p:sp>
      <p:sp>
        <p:nvSpPr>
          <p:cNvPr id="486403"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86406" name="Picture 6"/>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1670050" y="1544638"/>
            <a:ext cx="5710238" cy="51530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FD9480A8-4266-446E-B7B0-B40360674298}" type="slidenum">
              <a:rPr lang="es-EC"/>
              <a:pPr/>
              <a:t>27</a:t>
            </a:fld>
            <a:endParaRPr lang="es-EC"/>
          </a:p>
        </p:txBody>
      </p:sp>
      <p:sp>
        <p:nvSpPr>
          <p:cNvPr id="468994" name="Rectangle 2"/>
          <p:cNvSpPr>
            <a:spLocks noGrp="1" noChangeArrowheads="1"/>
          </p:cNvSpPr>
          <p:nvPr>
            <p:ph type="title"/>
          </p:nvPr>
        </p:nvSpPr>
        <p:spPr>
          <a:xfrm>
            <a:off x="1058863" y="887413"/>
            <a:ext cx="7616825" cy="414337"/>
          </a:xfrm>
        </p:spPr>
        <p:txBody>
          <a:bodyPr/>
          <a:lstStyle/>
          <a:p>
            <a:r>
              <a:rPr lang="es-EC" sz="2100" b="1">
                <a:latin typeface="Tahoma" pitchFamily="34" charset="0"/>
              </a:rPr>
              <a:t>PRESUPUESTO DE VENTAS</a:t>
            </a:r>
            <a:endParaRPr lang="es-ES" sz="2100" b="1">
              <a:latin typeface="Tahoma" pitchFamily="34" charset="0"/>
            </a:endParaRPr>
          </a:p>
        </p:txBody>
      </p:sp>
      <p:sp>
        <p:nvSpPr>
          <p:cNvPr id="468995"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68998" name="Imagen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2625" y="2400300"/>
            <a:ext cx="8281988"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8389C2CF-6ACE-48DD-AF42-4704C2B3FD68}" type="slidenum">
              <a:rPr lang="es-EC"/>
              <a:pPr/>
              <a:t>28</a:t>
            </a:fld>
            <a:endParaRPr lang="es-EC"/>
          </a:p>
        </p:txBody>
      </p:sp>
      <p:sp>
        <p:nvSpPr>
          <p:cNvPr id="363522" name="Rectangle 2"/>
          <p:cNvSpPr>
            <a:spLocks noGrp="1" noChangeArrowheads="1"/>
          </p:cNvSpPr>
          <p:nvPr>
            <p:ph type="title"/>
          </p:nvPr>
        </p:nvSpPr>
        <p:spPr>
          <a:xfrm>
            <a:off x="465138" y="1000125"/>
            <a:ext cx="8499475" cy="412750"/>
          </a:xfrm>
          <a:noFill/>
          <a:ln/>
        </p:spPr>
        <p:txBody>
          <a:bodyPr anchor="b">
            <a:spAutoFit/>
          </a:bodyPr>
          <a:lstStyle/>
          <a:p>
            <a:pPr marL="838200" indent="-838200"/>
            <a:r>
              <a:rPr lang="es-ES" sz="2100" b="1">
                <a:latin typeface="Tahoma" pitchFamily="34" charset="0"/>
              </a:rPr>
              <a:t>UBICACIÓN DE CAB´S</a:t>
            </a:r>
          </a:p>
        </p:txBody>
      </p:sp>
      <p:sp>
        <p:nvSpPr>
          <p:cNvPr id="363523"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363526" name="Objeto 3"/>
          <p:cNvPicPr>
            <a:picLocks noChangeAspect="1" noChangeArrowheads="1"/>
          </p:cNvPicPr>
          <p:nvPr/>
        </p:nvPicPr>
        <p:blipFill>
          <a:blip r:embed="rId2">
            <a:clrChange>
              <a:clrFrom>
                <a:srgbClr val="FFFFFF"/>
              </a:clrFrom>
              <a:clrTo>
                <a:srgbClr val="FFFFFF">
                  <a:alpha val="0"/>
                </a:srgbClr>
              </a:clrTo>
            </a:clrChange>
          </a:blip>
          <a:srcRect l="5254" t="2605" r="3220" b="2345"/>
          <a:stretch>
            <a:fillRect/>
          </a:stretch>
        </p:blipFill>
        <p:spPr bwMode="auto">
          <a:xfrm>
            <a:off x="1187450" y="1565275"/>
            <a:ext cx="6840538" cy="503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B35B20A8-19C7-405A-8F03-23BFA7C33809}" type="slidenum">
              <a:rPr lang="es-EC"/>
              <a:pPr/>
              <a:t>29</a:t>
            </a:fld>
            <a:endParaRPr lang="es-EC"/>
          </a:p>
        </p:txBody>
      </p:sp>
      <p:sp>
        <p:nvSpPr>
          <p:cNvPr id="364546" name="Rectangle 2"/>
          <p:cNvSpPr>
            <a:spLocks noGrp="1" noChangeArrowheads="1"/>
          </p:cNvSpPr>
          <p:nvPr>
            <p:ph type="title"/>
          </p:nvPr>
        </p:nvSpPr>
        <p:spPr>
          <a:xfrm>
            <a:off x="609600" y="1071563"/>
            <a:ext cx="8355013" cy="412750"/>
          </a:xfrm>
          <a:noFill/>
          <a:ln/>
        </p:spPr>
        <p:txBody>
          <a:bodyPr anchor="b">
            <a:spAutoFit/>
          </a:bodyPr>
          <a:lstStyle/>
          <a:p>
            <a:pPr marL="838200" indent="-838200"/>
            <a:r>
              <a:rPr lang="es-ES" sz="2100" b="1">
                <a:latin typeface="Tahoma" pitchFamily="34" charset="0"/>
              </a:rPr>
              <a:t>ORGANIGRAMA CAFÉ MANABÍ</a:t>
            </a:r>
          </a:p>
        </p:txBody>
      </p:sp>
      <p:sp>
        <p:nvSpPr>
          <p:cNvPr id="364547"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364552"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16013" y="1747838"/>
            <a:ext cx="6911975" cy="463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7E62B416-38C2-467D-981E-1B53321A1258}" type="slidenum">
              <a:rPr lang="es-EC"/>
              <a:pPr/>
              <a:t>3</a:t>
            </a:fld>
            <a:endParaRPr lang="es-EC"/>
          </a:p>
        </p:txBody>
      </p:sp>
      <p:sp>
        <p:nvSpPr>
          <p:cNvPr id="350210" name="Rectangle 2"/>
          <p:cNvSpPr>
            <a:spLocks noGrp="1" noChangeArrowheads="1"/>
          </p:cNvSpPr>
          <p:nvPr>
            <p:ph type="title"/>
          </p:nvPr>
        </p:nvSpPr>
        <p:spPr>
          <a:xfrm>
            <a:off x="914400" y="1009650"/>
            <a:ext cx="7772400" cy="411163"/>
          </a:xfrm>
        </p:spPr>
        <p:txBody>
          <a:bodyPr/>
          <a:lstStyle/>
          <a:p>
            <a:pPr marL="838200" indent="-838200"/>
            <a:r>
              <a:rPr lang="es-ES" sz="2500" b="1">
                <a:latin typeface="Tahoma" pitchFamily="34" charset="0"/>
              </a:rPr>
              <a:t>SECTOR DE INFLUENCIA</a:t>
            </a:r>
          </a:p>
        </p:txBody>
      </p:sp>
      <p:pic>
        <p:nvPicPr>
          <p:cNvPr id="350214" name="Imagen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925" y="2327275"/>
            <a:ext cx="4897438" cy="3117850"/>
          </a:xfrm>
          <a:prstGeom prst="rect">
            <a:avLst/>
          </a:prstGeom>
          <a:noFill/>
          <a:ln w="9525">
            <a:noFill/>
            <a:miter lim="800000"/>
            <a:headEnd/>
            <a:tailEnd/>
          </a:ln>
        </p:spPr>
      </p:pic>
      <p:pic>
        <p:nvPicPr>
          <p:cNvPr id="350215" name="Imagen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14875" y="1736725"/>
            <a:ext cx="4249738" cy="4206875"/>
          </a:xfrm>
          <a:prstGeom prst="rect">
            <a:avLst/>
          </a:prstGeom>
          <a:noFill/>
          <a:ln w="9525">
            <a:noFill/>
            <a:miter lim="800000"/>
            <a:headEnd/>
            <a:tailEnd/>
          </a:ln>
        </p:spPr>
      </p:pic>
      <p:sp>
        <p:nvSpPr>
          <p:cNvPr id="350216" name="Line 8"/>
          <p:cNvSpPr>
            <a:spLocks noChangeShapeType="1"/>
          </p:cNvSpPr>
          <p:nvPr/>
        </p:nvSpPr>
        <p:spPr bwMode="auto">
          <a:xfrm flipV="1">
            <a:off x="1547813" y="1700213"/>
            <a:ext cx="4392612" cy="1728787"/>
          </a:xfrm>
          <a:prstGeom prst="line">
            <a:avLst/>
          </a:prstGeom>
          <a:noFill/>
          <a:ln w="9525">
            <a:solidFill>
              <a:schemeClr val="tx1"/>
            </a:solidFill>
            <a:miter lim="800000"/>
            <a:headEnd/>
            <a:tailEnd/>
          </a:ln>
          <a:effectLst/>
        </p:spPr>
        <p:txBody>
          <a:bodyPr wrap="none"/>
          <a:lstStyle/>
          <a:p>
            <a:endParaRPr lang="es-ES"/>
          </a:p>
        </p:txBody>
      </p:sp>
      <p:sp>
        <p:nvSpPr>
          <p:cNvPr id="350217" name="Line 9"/>
          <p:cNvSpPr>
            <a:spLocks noChangeShapeType="1"/>
          </p:cNvSpPr>
          <p:nvPr/>
        </p:nvSpPr>
        <p:spPr bwMode="auto">
          <a:xfrm>
            <a:off x="1547813" y="4005263"/>
            <a:ext cx="4679950" cy="1871662"/>
          </a:xfrm>
          <a:prstGeom prst="line">
            <a:avLst/>
          </a:prstGeom>
          <a:noFill/>
          <a:ln w="9525">
            <a:solidFill>
              <a:schemeClr val="tx1"/>
            </a:solidFill>
            <a:miter lim="800000"/>
            <a:headEnd/>
            <a:tailEnd/>
          </a:ln>
          <a:effectLst/>
        </p:spPr>
        <p:txBody>
          <a:bodyPr wrap="none"/>
          <a:lstStyle/>
          <a:p>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9513E2C6-8EB8-4FEB-93BD-7408D95C4533}" type="slidenum">
              <a:rPr lang="es-EC"/>
              <a:pPr/>
              <a:t>30</a:t>
            </a:fld>
            <a:endParaRPr lang="es-EC"/>
          </a:p>
        </p:txBody>
      </p:sp>
      <p:sp>
        <p:nvSpPr>
          <p:cNvPr id="365570" name="Rectangle 2"/>
          <p:cNvSpPr>
            <a:spLocks noGrp="1" noChangeArrowheads="1"/>
          </p:cNvSpPr>
          <p:nvPr>
            <p:ph type="title"/>
          </p:nvPr>
        </p:nvSpPr>
        <p:spPr>
          <a:xfrm>
            <a:off x="611188" y="538163"/>
            <a:ext cx="7848600" cy="946150"/>
          </a:xfrm>
        </p:spPr>
        <p:txBody>
          <a:bodyPr/>
          <a:lstStyle/>
          <a:p>
            <a:r>
              <a:rPr lang="es-ES" sz="2500" b="1">
                <a:latin typeface="Tahoma" pitchFamily="34" charset="0"/>
              </a:rPr>
              <a:t>ANÁLISIS DE RIESGO</a:t>
            </a:r>
          </a:p>
        </p:txBody>
      </p:sp>
      <p:sp>
        <p:nvSpPr>
          <p:cNvPr id="365571"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365574" name="Imagen 1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4213" y="1773238"/>
            <a:ext cx="8064500" cy="384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F77BDB64-66C4-4700-AE19-3BC9C5C46352}" type="slidenum">
              <a:rPr lang="es-EC"/>
              <a:pPr/>
              <a:t>31</a:t>
            </a:fld>
            <a:endParaRPr lang="es-EC"/>
          </a:p>
        </p:txBody>
      </p:sp>
      <p:sp>
        <p:nvSpPr>
          <p:cNvPr id="366594" name="Rectangle 2"/>
          <p:cNvSpPr>
            <a:spLocks noGrp="1" noChangeArrowheads="1"/>
          </p:cNvSpPr>
          <p:nvPr>
            <p:ph type="title"/>
          </p:nvPr>
        </p:nvSpPr>
        <p:spPr>
          <a:xfrm>
            <a:off x="611188" y="590550"/>
            <a:ext cx="8713787" cy="822325"/>
          </a:xfrm>
        </p:spPr>
        <p:txBody>
          <a:bodyPr/>
          <a:lstStyle/>
          <a:p>
            <a:r>
              <a:rPr lang="es-ES" sz="2100" b="1">
                <a:latin typeface="Tahoma" pitchFamily="34" charset="0"/>
              </a:rPr>
              <a:t>PLAN DE INVERSIONES</a:t>
            </a:r>
          </a:p>
        </p:txBody>
      </p:sp>
      <p:sp>
        <p:nvSpPr>
          <p:cNvPr id="366595"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366599" name="Picture 7"/>
          <p:cNvPicPr>
            <a:picLocks noChangeAspect="1" noChangeArrowheads="1"/>
          </p:cNvPicPr>
          <p:nvPr/>
        </p:nvPicPr>
        <p:blipFill>
          <a:blip r:embed="rId2"/>
          <a:srcRect/>
          <a:stretch>
            <a:fillRect/>
          </a:stretch>
        </p:blipFill>
        <p:spPr bwMode="auto">
          <a:xfrm>
            <a:off x="1331913" y="2133600"/>
            <a:ext cx="6570662" cy="273208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7849CA9A-E10D-476B-809A-34931E149B30}" type="slidenum">
              <a:rPr lang="es-EC"/>
              <a:pPr/>
              <a:t>32</a:t>
            </a:fld>
            <a:endParaRPr lang="es-EC"/>
          </a:p>
        </p:txBody>
      </p:sp>
      <p:sp>
        <p:nvSpPr>
          <p:cNvPr id="470018" name="Rectangle 2"/>
          <p:cNvSpPr>
            <a:spLocks noGrp="1" noChangeArrowheads="1"/>
          </p:cNvSpPr>
          <p:nvPr>
            <p:ph type="title"/>
          </p:nvPr>
        </p:nvSpPr>
        <p:spPr>
          <a:xfrm>
            <a:off x="611188" y="590550"/>
            <a:ext cx="8713787" cy="822325"/>
          </a:xfrm>
        </p:spPr>
        <p:txBody>
          <a:bodyPr/>
          <a:lstStyle/>
          <a:p>
            <a:r>
              <a:rPr lang="es-ES" sz="2100" b="1">
                <a:latin typeface="Tahoma" pitchFamily="34" charset="0"/>
              </a:rPr>
              <a:t>PLAN DE INVERSIONES</a:t>
            </a:r>
          </a:p>
        </p:txBody>
      </p:sp>
      <p:sp>
        <p:nvSpPr>
          <p:cNvPr id="470019"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0021" name="Picture 5"/>
          <p:cNvPicPr>
            <a:picLocks noChangeAspect="1" noChangeArrowheads="1"/>
          </p:cNvPicPr>
          <p:nvPr/>
        </p:nvPicPr>
        <p:blipFill>
          <a:blip r:embed="rId2"/>
          <a:srcRect/>
          <a:stretch>
            <a:fillRect/>
          </a:stretch>
        </p:blipFill>
        <p:spPr bwMode="auto">
          <a:xfrm>
            <a:off x="1476375" y="1550988"/>
            <a:ext cx="6210300" cy="454183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3767B678-2328-42F7-9B7D-3AF47E5E01D8}" type="slidenum">
              <a:rPr lang="es-EC"/>
              <a:pPr/>
              <a:t>33</a:t>
            </a:fld>
            <a:endParaRPr lang="es-EC"/>
          </a:p>
        </p:txBody>
      </p:sp>
      <p:sp>
        <p:nvSpPr>
          <p:cNvPr id="471042" name="Rectangle 2"/>
          <p:cNvSpPr>
            <a:spLocks noGrp="1" noChangeArrowheads="1"/>
          </p:cNvSpPr>
          <p:nvPr>
            <p:ph type="title"/>
          </p:nvPr>
        </p:nvSpPr>
        <p:spPr>
          <a:xfrm>
            <a:off x="611188" y="590550"/>
            <a:ext cx="8713787" cy="822325"/>
          </a:xfrm>
        </p:spPr>
        <p:txBody>
          <a:bodyPr/>
          <a:lstStyle/>
          <a:p>
            <a:r>
              <a:rPr lang="es-ES" sz="2100" b="1">
                <a:latin typeface="Tahoma" pitchFamily="34" charset="0"/>
              </a:rPr>
              <a:t>COSTOS DE PRODUCCIÓN</a:t>
            </a:r>
          </a:p>
        </p:txBody>
      </p:sp>
      <p:sp>
        <p:nvSpPr>
          <p:cNvPr id="471043"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sp>
        <p:nvSpPr>
          <p:cNvPr id="471045" name="Rectangle 5"/>
          <p:cNvSpPr>
            <a:spLocks noGrp="1" noChangeArrowheads="1"/>
          </p:cNvSpPr>
          <p:nvPr>
            <p:ph type="body" idx="1"/>
          </p:nvPr>
        </p:nvSpPr>
        <p:spPr/>
        <p:txBody>
          <a:bodyPr/>
          <a:lstStyle/>
          <a:p>
            <a:pPr marL="0" indent="0">
              <a:lnSpc>
                <a:spcPct val="120000"/>
              </a:lnSpc>
              <a:buFont typeface="Wingdings" pitchFamily="2" charset="2"/>
              <a:buNone/>
            </a:pPr>
            <a:r>
              <a:rPr lang="es-ES" sz="2000">
                <a:solidFill>
                  <a:schemeClr val="tx2"/>
                </a:solidFill>
                <a:latin typeface="Tahoma" pitchFamily="34" charset="0"/>
              </a:rPr>
              <a:t>Luego del análisis económico financiero y técnico se ha establecido los siguientes costos eficientes para la operación de la empresa: Costos de compra y acopio de producto, costos de beneficio, costos de ventas y gastos generales. </a:t>
            </a:r>
          </a:p>
          <a:p>
            <a:pPr marL="0" indent="0">
              <a:lnSpc>
                <a:spcPct val="120000"/>
              </a:lnSpc>
              <a:buFont typeface="Wingdings" pitchFamily="2" charset="2"/>
              <a:buNone/>
            </a:pPr>
            <a:endParaRPr lang="es-ES" sz="2000">
              <a:solidFill>
                <a:schemeClr val="tx2"/>
              </a:solidFill>
              <a:latin typeface="Tahoma" pitchFamily="34" charset="0"/>
            </a:endParaRPr>
          </a:p>
          <a:p>
            <a:pPr marL="0" indent="0">
              <a:lnSpc>
                <a:spcPct val="120000"/>
              </a:lnSpc>
              <a:buFont typeface="Wingdings" pitchFamily="2" charset="2"/>
              <a:buNone/>
            </a:pPr>
            <a:r>
              <a:rPr lang="es-ES" sz="2000">
                <a:solidFill>
                  <a:schemeClr val="tx2"/>
                </a:solidFill>
                <a:latin typeface="Tahoma" pitchFamily="34" charset="0"/>
              </a:rPr>
              <a:t>Se ha establecido que los costos promedio para una campaña de 50.000qq, como la que se prevé para el año actual 2009 debería estar en promedio cerca de $17 el quintal de café cereza, asegurando al menos $15,5 por quintal al productor en ingresos brutos.</a:t>
            </a:r>
            <a:endParaRPr lang="es-EC" sz="20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E890F8D0-07F4-43F4-B4D0-31D4D66048CE}" type="slidenum">
              <a:rPr lang="es-EC"/>
              <a:pPr/>
              <a:t>34</a:t>
            </a:fld>
            <a:endParaRPr lang="es-EC"/>
          </a:p>
        </p:txBody>
      </p:sp>
      <p:sp>
        <p:nvSpPr>
          <p:cNvPr id="472066" name="Rectangle 2"/>
          <p:cNvSpPr>
            <a:spLocks noGrp="1" noChangeArrowheads="1"/>
          </p:cNvSpPr>
          <p:nvPr>
            <p:ph type="title"/>
          </p:nvPr>
        </p:nvSpPr>
        <p:spPr>
          <a:xfrm>
            <a:off x="611188" y="590550"/>
            <a:ext cx="8713787" cy="822325"/>
          </a:xfrm>
        </p:spPr>
        <p:txBody>
          <a:bodyPr/>
          <a:lstStyle/>
          <a:p>
            <a:r>
              <a:rPr lang="es-ES" sz="2100" b="1">
                <a:latin typeface="Tahoma" pitchFamily="34" charset="0"/>
              </a:rPr>
              <a:t>COSTOS DE PRODUCCIÓN</a:t>
            </a:r>
          </a:p>
        </p:txBody>
      </p:sp>
      <p:sp>
        <p:nvSpPr>
          <p:cNvPr id="472067"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2070" name="Picture 6"/>
          <p:cNvPicPr>
            <a:picLocks noChangeAspect="1" noChangeArrowheads="1"/>
          </p:cNvPicPr>
          <p:nvPr/>
        </p:nvPicPr>
        <p:blipFill>
          <a:blip r:embed="rId2"/>
          <a:srcRect/>
          <a:stretch>
            <a:fillRect/>
          </a:stretch>
        </p:blipFill>
        <p:spPr bwMode="auto">
          <a:xfrm>
            <a:off x="666750" y="2492375"/>
            <a:ext cx="7866063" cy="22225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E9515059-C935-4A9D-B941-E982B0BD647B}" type="slidenum">
              <a:rPr lang="es-EC"/>
              <a:pPr/>
              <a:t>35</a:t>
            </a:fld>
            <a:endParaRPr lang="es-EC"/>
          </a:p>
        </p:txBody>
      </p:sp>
      <p:sp>
        <p:nvSpPr>
          <p:cNvPr id="473090" name="Rectangle 2"/>
          <p:cNvSpPr>
            <a:spLocks noGrp="1" noChangeArrowheads="1"/>
          </p:cNvSpPr>
          <p:nvPr>
            <p:ph type="title"/>
          </p:nvPr>
        </p:nvSpPr>
        <p:spPr>
          <a:xfrm>
            <a:off x="611188" y="590550"/>
            <a:ext cx="8713787" cy="822325"/>
          </a:xfrm>
        </p:spPr>
        <p:txBody>
          <a:bodyPr/>
          <a:lstStyle/>
          <a:p>
            <a:r>
              <a:rPr lang="es-ES" sz="2100" b="1">
                <a:latin typeface="Tahoma" pitchFamily="34" charset="0"/>
              </a:rPr>
              <a:t>COSTOS DE PRODUCCIÓN</a:t>
            </a:r>
          </a:p>
        </p:txBody>
      </p:sp>
      <p:sp>
        <p:nvSpPr>
          <p:cNvPr id="473091"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3093" name="Picture 5"/>
          <p:cNvPicPr>
            <a:picLocks noChangeAspect="1" noChangeArrowheads="1"/>
          </p:cNvPicPr>
          <p:nvPr/>
        </p:nvPicPr>
        <p:blipFill>
          <a:blip r:embed="rId2"/>
          <a:srcRect/>
          <a:stretch>
            <a:fillRect/>
          </a:stretch>
        </p:blipFill>
        <p:spPr bwMode="auto">
          <a:xfrm>
            <a:off x="2738438" y="1484313"/>
            <a:ext cx="3749675" cy="547211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BE7D3178-072D-4BF9-8F55-603FCDA19B81}" type="slidenum">
              <a:rPr lang="es-EC"/>
              <a:pPr/>
              <a:t>36</a:t>
            </a:fld>
            <a:endParaRPr lang="es-EC"/>
          </a:p>
        </p:txBody>
      </p:sp>
      <p:sp>
        <p:nvSpPr>
          <p:cNvPr id="474114" name="Rectangle 2"/>
          <p:cNvSpPr>
            <a:spLocks noGrp="1" noChangeArrowheads="1"/>
          </p:cNvSpPr>
          <p:nvPr>
            <p:ph type="title"/>
          </p:nvPr>
        </p:nvSpPr>
        <p:spPr>
          <a:xfrm>
            <a:off x="611188" y="590550"/>
            <a:ext cx="8713787" cy="822325"/>
          </a:xfrm>
        </p:spPr>
        <p:txBody>
          <a:bodyPr/>
          <a:lstStyle/>
          <a:p>
            <a:r>
              <a:rPr lang="es-ES" sz="2100" b="1">
                <a:latin typeface="Tahoma" pitchFamily="34" charset="0"/>
              </a:rPr>
              <a:t>GASTOS GENERALES</a:t>
            </a:r>
          </a:p>
        </p:txBody>
      </p:sp>
      <p:sp>
        <p:nvSpPr>
          <p:cNvPr id="474115"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4118" name="Picture 6"/>
          <p:cNvPicPr>
            <a:picLocks noChangeAspect="1" noChangeArrowheads="1"/>
          </p:cNvPicPr>
          <p:nvPr/>
        </p:nvPicPr>
        <p:blipFill>
          <a:blip r:embed="rId2"/>
          <a:srcRect/>
          <a:stretch>
            <a:fillRect/>
          </a:stretch>
        </p:blipFill>
        <p:spPr bwMode="auto">
          <a:xfrm>
            <a:off x="684213" y="1557338"/>
            <a:ext cx="4086225" cy="4895850"/>
          </a:xfrm>
          <a:prstGeom prst="rect">
            <a:avLst/>
          </a:prstGeom>
          <a:noFill/>
        </p:spPr>
      </p:pic>
      <p:pic>
        <p:nvPicPr>
          <p:cNvPr id="474119" name="Picture 7"/>
          <p:cNvPicPr>
            <a:picLocks noChangeAspect="1" noChangeArrowheads="1"/>
          </p:cNvPicPr>
          <p:nvPr/>
        </p:nvPicPr>
        <p:blipFill>
          <a:blip r:embed="rId3"/>
          <a:srcRect/>
          <a:stretch>
            <a:fillRect/>
          </a:stretch>
        </p:blipFill>
        <p:spPr bwMode="auto">
          <a:xfrm>
            <a:off x="4859338" y="1557338"/>
            <a:ext cx="4076700" cy="38004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19B4C560-9B42-4B2A-B793-7FCFBE9FD43D}" type="slidenum">
              <a:rPr lang="es-EC"/>
              <a:pPr/>
              <a:t>37</a:t>
            </a:fld>
            <a:endParaRPr lang="es-EC"/>
          </a:p>
        </p:txBody>
      </p:sp>
      <p:sp>
        <p:nvSpPr>
          <p:cNvPr id="475138" name="Rectangle 2"/>
          <p:cNvSpPr>
            <a:spLocks noGrp="1" noChangeArrowheads="1"/>
          </p:cNvSpPr>
          <p:nvPr>
            <p:ph type="title"/>
          </p:nvPr>
        </p:nvSpPr>
        <p:spPr>
          <a:xfrm>
            <a:off x="611188" y="590550"/>
            <a:ext cx="8713787" cy="822325"/>
          </a:xfrm>
        </p:spPr>
        <p:txBody>
          <a:bodyPr/>
          <a:lstStyle/>
          <a:p>
            <a:r>
              <a:rPr lang="es-ES" sz="2100" b="1">
                <a:latin typeface="Tahoma" pitchFamily="34" charset="0"/>
              </a:rPr>
              <a:t>COSTOS DE VENTAS</a:t>
            </a:r>
          </a:p>
        </p:txBody>
      </p:sp>
      <p:sp>
        <p:nvSpPr>
          <p:cNvPr id="475139"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5257" name="Picture 12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2638" y="1844675"/>
            <a:ext cx="4895850" cy="31432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69F50BFB-4C95-4192-B5EB-E0C6B9D64663}" type="slidenum">
              <a:rPr lang="es-EC"/>
              <a:pPr/>
              <a:t>38</a:t>
            </a:fld>
            <a:endParaRPr lang="es-EC"/>
          </a:p>
        </p:txBody>
      </p:sp>
      <p:sp>
        <p:nvSpPr>
          <p:cNvPr id="476162" name="Rectangle 2"/>
          <p:cNvSpPr>
            <a:spLocks noGrp="1" noChangeArrowheads="1"/>
          </p:cNvSpPr>
          <p:nvPr>
            <p:ph type="title"/>
          </p:nvPr>
        </p:nvSpPr>
        <p:spPr>
          <a:xfrm>
            <a:off x="611188" y="590550"/>
            <a:ext cx="8713787" cy="822325"/>
          </a:xfrm>
        </p:spPr>
        <p:txBody>
          <a:bodyPr/>
          <a:lstStyle/>
          <a:p>
            <a:r>
              <a:rPr lang="es-ES" sz="1900" b="1">
                <a:latin typeface="Tahoma" pitchFamily="34" charset="0"/>
              </a:rPr>
              <a:t>PUNTO DE EQUILIBRIO</a:t>
            </a:r>
          </a:p>
        </p:txBody>
      </p:sp>
      <p:sp>
        <p:nvSpPr>
          <p:cNvPr id="476163"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6165"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47813" y="2662238"/>
            <a:ext cx="6049962" cy="141446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D141E556-2526-4A02-AB2D-5EEACDBAF66B}" type="slidenum">
              <a:rPr lang="es-EC"/>
              <a:pPr/>
              <a:t>39</a:t>
            </a:fld>
            <a:endParaRPr lang="es-EC"/>
          </a:p>
        </p:txBody>
      </p:sp>
      <p:sp>
        <p:nvSpPr>
          <p:cNvPr id="477186" name="Rectangle 2"/>
          <p:cNvSpPr>
            <a:spLocks noGrp="1" noChangeArrowheads="1"/>
          </p:cNvSpPr>
          <p:nvPr>
            <p:ph type="title"/>
          </p:nvPr>
        </p:nvSpPr>
        <p:spPr>
          <a:xfrm>
            <a:off x="611188" y="590550"/>
            <a:ext cx="8713787" cy="822325"/>
          </a:xfrm>
        </p:spPr>
        <p:txBody>
          <a:bodyPr/>
          <a:lstStyle/>
          <a:p>
            <a:r>
              <a:rPr lang="es-ES" sz="1900" b="1">
                <a:latin typeface="Tahoma" pitchFamily="34" charset="0"/>
              </a:rPr>
              <a:t>ESTADO DE PÉRDIDAS Y GANANCIAS</a:t>
            </a:r>
          </a:p>
        </p:txBody>
      </p:sp>
      <p:sp>
        <p:nvSpPr>
          <p:cNvPr id="477187"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7189" name="Imagen 1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5650" y="1844675"/>
            <a:ext cx="7920038"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96626A33-C324-4283-A2EF-19166000039F}" type="slidenum">
              <a:rPr lang="es-EC"/>
              <a:pPr/>
              <a:t>4</a:t>
            </a:fld>
            <a:endParaRPr lang="es-EC"/>
          </a:p>
        </p:txBody>
      </p:sp>
      <p:sp>
        <p:nvSpPr>
          <p:cNvPr id="455682" name="Rectangle 2"/>
          <p:cNvSpPr>
            <a:spLocks noGrp="1" noChangeArrowheads="1"/>
          </p:cNvSpPr>
          <p:nvPr>
            <p:ph type="title"/>
          </p:nvPr>
        </p:nvSpPr>
        <p:spPr>
          <a:xfrm>
            <a:off x="914400" y="1009650"/>
            <a:ext cx="7772400" cy="411163"/>
          </a:xfrm>
        </p:spPr>
        <p:txBody>
          <a:bodyPr/>
          <a:lstStyle/>
          <a:p>
            <a:pPr marL="838200" indent="-838200"/>
            <a:r>
              <a:rPr lang="es-ES" sz="2500" b="1">
                <a:latin typeface="Tahoma" pitchFamily="34" charset="0"/>
              </a:rPr>
              <a:t>SECTOR DE INFLUENCIA</a:t>
            </a:r>
          </a:p>
        </p:txBody>
      </p:sp>
      <p:pic>
        <p:nvPicPr>
          <p:cNvPr id="455684" name="Imagen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2638" y="1606550"/>
            <a:ext cx="5040312"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D6E6AEE8-ADBD-454D-8F8E-334B313EE1A7}" type="slidenum">
              <a:rPr lang="es-EC"/>
              <a:pPr/>
              <a:t>40</a:t>
            </a:fld>
            <a:endParaRPr lang="es-EC"/>
          </a:p>
        </p:txBody>
      </p:sp>
      <p:sp>
        <p:nvSpPr>
          <p:cNvPr id="478210" name="Rectangle 2"/>
          <p:cNvSpPr>
            <a:spLocks noGrp="1" noChangeArrowheads="1"/>
          </p:cNvSpPr>
          <p:nvPr>
            <p:ph type="title"/>
          </p:nvPr>
        </p:nvSpPr>
        <p:spPr>
          <a:xfrm>
            <a:off x="611188" y="590550"/>
            <a:ext cx="8713787" cy="822325"/>
          </a:xfrm>
        </p:spPr>
        <p:txBody>
          <a:bodyPr/>
          <a:lstStyle/>
          <a:p>
            <a:r>
              <a:rPr lang="es-ES" sz="1900" b="1">
                <a:latin typeface="Tahoma" pitchFamily="34" charset="0"/>
              </a:rPr>
              <a:t>FLUJO DE CAJA FINANCIADO POR ACCIONISTAS</a:t>
            </a:r>
          </a:p>
        </p:txBody>
      </p:sp>
      <p:sp>
        <p:nvSpPr>
          <p:cNvPr id="478211"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8213" name="Imagen 1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4213" y="2120900"/>
            <a:ext cx="7920037" cy="282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208E7C51-5847-486E-AC3B-EFB8CCFE54F3}" type="slidenum">
              <a:rPr lang="es-EC"/>
              <a:pPr/>
              <a:t>41</a:t>
            </a:fld>
            <a:endParaRPr lang="es-EC"/>
          </a:p>
        </p:txBody>
      </p:sp>
      <p:sp>
        <p:nvSpPr>
          <p:cNvPr id="479234" name="Rectangle 2"/>
          <p:cNvSpPr>
            <a:spLocks noGrp="1" noChangeArrowheads="1"/>
          </p:cNvSpPr>
          <p:nvPr>
            <p:ph type="title"/>
          </p:nvPr>
        </p:nvSpPr>
        <p:spPr>
          <a:xfrm>
            <a:off x="611188" y="590550"/>
            <a:ext cx="8713787" cy="822325"/>
          </a:xfrm>
        </p:spPr>
        <p:txBody>
          <a:bodyPr/>
          <a:lstStyle/>
          <a:p>
            <a:r>
              <a:rPr lang="es-ES" sz="1900" b="1">
                <a:latin typeface="Tahoma" pitchFamily="34" charset="0"/>
              </a:rPr>
              <a:t>COSTE DE OPORTUNIDAD DEL DINERO</a:t>
            </a:r>
          </a:p>
        </p:txBody>
      </p:sp>
      <p:sp>
        <p:nvSpPr>
          <p:cNvPr id="479235"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479238"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84338" y="1565275"/>
            <a:ext cx="5773737" cy="52482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F22736B3-064A-40F7-AB55-C29294387CDA}" type="slidenum">
              <a:rPr lang="es-EC"/>
              <a:pPr/>
              <a:t>42</a:t>
            </a:fld>
            <a:endParaRPr lang="es-EC"/>
          </a:p>
        </p:txBody>
      </p:sp>
      <p:sp>
        <p:nvSpPr>
          <p:cNvPr id="367618" name="Rectangle 2"/>
          <p:cNvSpPr>
            <a:spLocks noGrp="1" noChangeArrowheads="1"/>
          </p:cNvSpPr>
          <p:nvPr>
            <p:ph type="title"/>
          </p:nvPr>
        </p:nvSpPr>
        <p:spPr>
          <a:xfrm>
            <a:off x="538163" y="590550"/>
            <a:ext cx="8713787" cy="822325"/>
          </a:xfrm>
        </p:spPr>
        <p:txBody>
          <a:bodyPr/>
          <a:lstStyle/>
          <a:p>
            <a:r>
              <a:rPr lang="es-EC" sz="2000" b="1">
                <a:latin typeface="Tahoma" pitchFamily="34" charset="0"/>
              </a:rPr>
              <a:t>VAN &amp; TIR</a:t>
            </a:r>
            <a:r>
              <a:rPr lang="es-ES"/>
              <a:t> </a:t>
            </a:r>
          </a:p>
        </p:txBody>
      </p:sp>
      <p:sp>
        <p:nvSpPr>
          <p:cNvPr id="367619" name="Rectangle 3"/>
          <p:cNvSpPr>
            <a:spLocks noChangeArrowheads="1"/>
          </p:cNvSpPr>
          <p:nvPr/>
        </p:nvSpPr>
        <p:spPr bwMode="auto">
          <a:xfrm>
            <a:off x="0" y="2252663"/>
            <a:ext cx="9144000" cy="0"/>
          </a:xfrm>
          <a:prstGeom prst="rect">
            <a:avLst/>
          </a:prstGeom>
          <a:noFill/>
          <a:ln w="9525">
            <a:noFill/>
            <a:miter lim="800000"/>
            <a:headEnd/>
            <a:tailEnd/>
          </a:ln>
          <a:effectLst/>
        </p:spPr>
        <p:txBody>
          <a:bodyPr wrap="none" anchor="ctr">
            <a:spAutoFit/>
          </a:bodyPr>
          <a:lstStyle/>
          <a:p>
            <a:endParaRPr lang="es-EC"/>
          </a:p>
        </p:txBody>
      </p:sp>
      <p:pic>
        <p:nvPicPr>
          <p:cNvPr id="367622"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47813" y="2133600"/>
            <a:ext cx="6118225" cy="26320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21C46DF4-B7F7-4B93-B14A-A844795E8EB1}" type="slidenum">
              <a:rPr lang="es-EC"/>
              <a:pPr/>
              <a:t>43</a:t>
            </a:fld>
            <a:endParaRPr lang="es-EC"/>
          </a:p>
        </p:txBody>
      </p:sp>
      <p:sp>
        <p:nvSpPr>
          <p:cNvPr id="368642" name="Rectangle 2"/>
          <p:cNvSpPr>
            <a:spLocks noGrp="1" noChangeArrowheads="1"/>
          </p:cNvSpPr>
          <p:nvPr>
            <p:ph type="title"/>
          </p:nvPr>
        </p:nvSpPr>
        <p:spPr>
          <a:xfrm>
            <a:off x="611188" y="885825"/>
            <a:ext cx="8532812" cy="314325"/>
          </a:xfrm>
        </p:spPr>
        <p:txBody>
          <a:bodyPr/>
          <a:lstStyle/>
          <a:p>
            <a:r>
              <a:rPr lang="es-EC" sz="1900" b="1">
                <a:latin typeface="Tahoma" pitchFamily="34" charset="0"/>
              </a:rPr>
              <a:t>CAPITAL DE TRABAJO ANUAL POR DEFICIT ACUMULADO MÁXIMO</a:t>
            </a:r>
            <a:endParaRPr lang="es-ES" sz="1900" b="1">
              <a:latin typeface="Tahoma" pitchFamily="34" charset="0"/>
            </a:endParaRPr>
          </a:p>
        </p:txBody>
      </p:sp>
      <p:pic>
        <p:nvPicPr>
          <p:cNvPr id="368645"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4213" y="2574925"/>
            <a:ext cx="80645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F268CC59-EAC4-4E64-978F-E925FA112E27}" type="slidenum">
              <a:rPr lang="es-EC"/>
              <a:pPr/>
              <a:t>44</a:t>
            </a:fld>
            <a:endParaRPr lang="es-EC"/>
          </a:p>
        </p:txBody>
      </p:sp>
      <p:sp>
        <p:nvSpPr>
          <p:cNvPr id="369666" name="Rectangle 2"/>
          <p:cNvSpPr>
            <a:spLocks noGrp="1" noChangeArrowheads="1"/>
          </p:cNvSpPr>
          <p:nvPr>
            <p:ph type="title"/>
          </p:nvPr>
        </p:nvSpPr>
        <p:spPr>
          <a:xfrm>
            <a:off x="657225" y="1052513"/>
            <a:ext cx="8162925" cy="396875"/>
          </a:xfrm>
        </p:spPr>
        <p:txBody>
          <a:bodyPr/>
          <a:lstStyle/>
          <a:p>
            <a:r>
              <a:rPr lang="es-EC" sz="1900" b="1">
                <a:latin typeface="Tahoma" pitchFamily="34" charset="0"/>
              </a:rPr>
              <a:t>ANÁLISIS DE SENSIBILIDAD</a:t>
            </a:r>
            <a:endParaRPr lang="es-ES" sz="1900" b="1">
              <a:latin typeface="Tahoma" pitchFamily="34" charset="0"/>
            </a:endParaRPr>
          </a:p>
        </p:txBody>
      </p:sp>
      <p:pic>
        <p:nvPicPr>
          <p:cNvPr id="36966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3000" y="2271713"/>
            <a:ext cx="6742113" cy="230981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A0C2206F-1FC5-42CB-915F-00C4F4B675D4}" type="slidenum">
              <a:rPr lang="es-EC"/>
              <a:pPr/>
              <a:t>45</a:t>
            </a:fld>
            <a:endParaRPr lang="es-EC"/>
          </a:p>
        </p:txBody>
      </p:sp>
      <p:sp>
        <p:nvSpPr>
          <p:cNvPr id="370690" name="Rectangle 2"/>
          <p:cNvSpPr>
            <a:spLocks noGrp="1" noChangeArrowheads="1"/>
          </p:cNvSpPr>
          <p:nvPr>
            <p:ph type="title"/>
          </p:nvPr>
        </p:nvSpPr>
        <p:spPr>
          <a:xfrm>
            <a:off x="914400" y="1050925"/>
            <a:ext cx="7772400" cy="363538"/>
          </a:xfrm>
        </p:spPr>
        <p:txBody>
          <a:bodyPr/>
          <a:lstStyle/>
          <a:p>
            <a:pPr marL="762000" indent="-762000"/>
            <a:r>
              <a:rPr lang="es-ES" sz="1900" b="1">
                <a:latin typeface="Tahoma" pitchFamily="34" charset="0"/>
              </a:rPr>
              <a:t>OTROS PRODUCTOS A COMERCIALIZAR POR CAFÉ MANABÍ</a:t>
            </a:r>
          </a:p>
        </p:txBody>
      </p:sp>
      <p:pic>
        <p:nvPicPr>
          <p:cNvPr id="37069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63713" y="1700213"/>
            <a:ext cx="5688012" cy="2382837"/>
          </a:xfrm>
          <a:prstGeom prst="rect">
            <a:avLst/>
          </a:prstGeom>
          <a:noFill/>
        </p:spPr>
      </p:pic>
      <p:pic>
        <p:nvPicPr>
          <p:cNvPr id="370694"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79575" y="4424363"/>
            <a:ext cx="5916613" cy="20288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ECD8E324-E3D2-4CC6-A0B1-7CCA6253B5C9}" type="slidenum">
              <a:rPr lang="es-EC"/>
              <a:pPr/>
              <a:t>46</a:t>
            </a:fld>
            <a:endParaRPr lang="es-EC"/>
          </a:p>
        </p:txBody>
      </p:sp>
      <p:sp>
        <p:nvSpPr>
          <p:cNvPr id="480258" name="Rectangle 2"/>
          <p:cNvSpPr>
            <a:spLocks noGrp="1" noChangeArrowheads="1"/>
          </p:cNvSpPr>
          <p:nvPr>
            <p:ph type="title"/>
          </p:nvPr>
        </p:nvSpPr>
        <p:spPr>
          <a:xfrm>
            <a:off x="914400" y="1050925"/>
            <a:ext cx="7772400" cy="363538"/>
          </a:xfrm>
        </p:spPr>
        <p:txBody>
          <a:bodyPr/>
          <a:lstStyle/>
          <a:p>
            <a:pPr marL="762000" indent="-762000"/>
            <a:r>
              <a:rPr lang="es-ES" sz="1900" b="1">
                <a:latin typeface="Tahoma" pitchFamily="34" charset="0"/>
              </a:rPr>
              <a:t>OTROS PRODUCTOS A COMERCIALIZAR POR CAFÉ MANABÍ</a:t>
            </a:r>
          </a:p>
        </p:txBody>
      </p:sp>
      <p:pic>
        <p:nvPicPr>
          <p:cNvPr id="480261"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95413" y="2195513"/>
            <a:ext cx="6354762" cy="246697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8187CC7C-E67E-468D-A1E3-1D1FC5B43A63}" type="slidenum">
              <a:rPr lang="es-EC"/>
              <a:pPr/>
              <a:t>47</a:t>
            </a:fld>
            <a:endParaRPr lang="es-EC"/>
          </a:p>
        </p:txBody>
      </p:sp>
      <p:sp>
        <p:nvSpPr>
          <p:cNvPr id="371714" name="Rectangle 2"/>
          <p:cNvSpPr>
            <a:spLocks noGrp="1" noChangeArrowheads="1"/>
          </p:cNvSpPr>
          <p:nvPr>
            <p:ph type="title"/>
          </p:nvPr>
        </p:nvSpPr>
        <p:spPr>
          <a:xfrm>
            <a:off x="682625" y="715963"/>
            <a:ext cx="8785225" cy="701675"/>
          </a:xfrm>
        </p:spPr>
        <p:txBody>
          <a:bodyPr/>
          <a:lstStyle/>
          <a:p>
            <a:r>
              <a:rPr lang="es-ES" sz="1900" b="1">
                <a:latin typeface="Tahoma" pitchFamily="34" charset="0"/>
              </a:rPr>
              <a:t>FINANCIAMIENTO</a:t>
            </a:r>
          </a:p>
        </p:txBody>
      </p:sp>
      <p:sp>
        <p:nvSpPr>
          <p:cNvPr id="371716" name="Rectangle 4"/>
          <p:cNvSpPr>
            <a:spLocks noGrp="1" noChangeArrowheads="1"/>
          </p:cNvSpPr>
          <p:nvPr>
            <p:ph type="body" idx="1"/>
          </p:nvPr>
        </p:nvSpPr>
        <p:spPr/>
        <p:txBody>
          <a:bodyPr/>
          <a:lstStyle/>
          <a:p>
            <a:pPr marL="0" indent="0">
              <a:lnSpc>
                <a:spcPct val="90000"/>
              </a:lnSpc>
              <a:buFont typeface="Wingdings" pitchFamily="2" charset="2"/>
              <a:buNone/>
            </a:pPr>
            <a:r>
              <a:rPr lang="es-ES" sz="1600">
                <a:solidFill>
                  <a:schemeClr val="tx2"/>
                </a:solidFill>
                <a:latin typeface="Tahoma" pitchFamily="34" charset="0"/>
              </a:rPr>
              <a:t>APORTE DE CAPITALISTAS</a:t>
            </a:r>
          </a:p>
          <a:p>
            <a:pPr marL="0" indent="0">
              <a:lnSpc>
                <a:spcPct val="90000"/>
              </a:lnSpc>
              <a:buFont typeface="Wingdings" pitchFamily="2" charset="2"/>
              <a:buNone/>
            </a:pPr>
            <a:endParaRPr lang="es-ES" sz="1600">
              <a:solidFill>
                <a:schemeClr val="tx2"/>
              </a:solidFill>
              <a:latin typeface="Tahoma" pitchFamily="34" charset="0"/>
            </a:endParaRPr>
          </a:p>
          <a:p>
            <a:pPr marL="0" indent="0">
              <a:lnSpc>
                <a:spcPct val="90000"/>
              </a:lnSpc>
              <a:buFont typeface="Wingdings" pitchFamily="2" charset="2"/>
              <a:buNone/>
            </a:pPr>
            <a:r>
              <a:rPr lang="es-ES" sz="1600">
                <a:solidFill>
                  <a:schemeClr val="tx2"/>
                </a:solidFill>
                <a:latin typeface="Tahoma" pitchFamily="34" charset="0"/>
              </a:rPr>
              <a:t>Se ha confirmado el aporte de 148.208,00. </a:t>
            </a:r>
          </a:p>
          <a:p>
            <a:pPr marL="0" indent="0">
              <a:lnSpc>
                <a:spcPct val="90000"/>
              </a:lnSpc>
              <a:buFont typeface="Wingdings" pitchFamily="2" charset="2"/>
              <a:buNone/>
            </a:pPr>
            <a:endParaRPr lang="es-ES" sz="1600">
              <a:solidFill>
                <a:schemeClr val="tx2"/>
              </a:solidFill>
              <a:latin typeface="Tahoma" pitchFamily="34" charset="0"/>
            </a:endParaRPr>
          </a:p>
          <a:p>
            <a:pPr marL="0" indent="0">
              <a:lnSpc>
                <a:spcPct val="90000"/>
              </a:lnSpc>
              <a:buFont typeface="Wingdings" pitchFamily="2" charset="2"/>
              <a:buNone/>
            </a:pPr>
            <a:r>
              <a:rPr lang="es-ES" sz="1600">
                <a:solidFill>
                  <a:schemeClr val="tx2"/>
                </a:solidFill>
                <a:latin typeface="Tahoma" pitchFamily="34" charset="0"/>
              </a:rPr>
              <a:t>CAPITALIZACIÓN VÍA BOLSA DE VALORES</a:t>
            </a:r>
          </a:p>
          <a:p>
            <a:pPr marL="0" indent="0">
              <a:lnSpc>
                <a:spcPct val="90000"/>
              </a:lnSpc>
              <a:buFont typeface="Wingdings" pitchFamily="2" charset="2"/>
              <a:buNone/>
            </a:pPr>
            <a:endParaRPr lang="es-ES" sz="1600">
              <a:solidFill>
                <a:schemeClr val="tx2"/>
              </a:solidFill>
              <a:latin typeface="Tahoma" pitchFamily="34" charset="0"/>
            </a:endParaRPr>
          </a:p>
          <a:p>
            <a:pPr marL="0" indent="0">
              <a:lnSpc>
                <a:spcPct val="90000"/>
              </a:lnSpc>
              <a:buFont typeface="Wingdings" pitchFamily="2" charset="2"/>
              <a:buNone/>
            </a:pPr>
            <a:r>
              <a:rPr lang="es-ES" sz="1600">
                <a:solidFill>
                  <a:schemeClr val="tx2"/>
                </a:solidFill>
                <a:latin typeface="Tahoma" pitchFamily="34" charset="0"/>
              </a:rPr>
              <a:t>Aunque con pocas experiencias en el Ecuador, se ha levantado en el pasado proyectos vía capital abierto en la bolsa de valores de Quito y Guayaquil. Proyectos como Palmexport de palma africana, Meriza de teca y bambú y Rosas Mailmason  de rosas exportables, fueron llevados a la realidad mediante este sistema. Básicamente se ha utilizado para proyectos corporativos de promotores privados quienes a la mano de un estructurador financiero, estructurador legal, una calificadora de riesgo y una casa de valores realizan la emisión que se difunde mediante un prospecto. </a:t>
            </a:r>
          </a:p>
          <a:p>
            <a:pPr marL="0" indent="0">
              <a:lnSpc>
                <a:spcPct val="90000"/>
              </a:lnSpc>
              <a:buFont typeface="Wingdings" pitchFamily="2" charset="2"/>
              <a:buNone/>
            </a:pPr>
            <a:endParaRPr lang="es-ES" sz="1600" b="1"/>
          </a:p>
          <a:p>
            <a:pPr marL="0" indent="0">
              <a:lnSpc>
                <a:spcPct val="90000"/>
              </a:lnSpc>
              <a:buFont typeface="Wingdings" pitchFamily="2" charset="2"/>
              <a:buNone/>
            </a:pPr>
            <a:r>
              <a:rPr lang="es-ES" sz="1600">
                <a:solidFill>
                  <a:schemeClr val="tx2"/>
                </a:solidFill>
                <a:latin typeface="Tahoma" pitchFamily="34" charset="0"/>
              </a:rPr>
              <a:t>CAPITALIZACION VÍA APORTE DE SOCIOS</a:t>
            </a:r>
          </a:p>
          <a:p>
            <a:pPr marL="0" indent="0">
              <a:lnSpc>
                <a:spcPct val="80000"/>
              </a:lnSpc>
              <a:buFont typeface="Wingdings" pitchFamily="2" charset="2"/>
              <a:buNone/>
            </a:pPr>
            <a:endParaRPr lang="es-EC" sz="16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672ECD47-21DA-4AD9-BE4E-98CF47C49A16}" type="slidenum">
              <a:rPr lang="es-EC"/>
              <a:pPr/>
              <a:t>48</a:t>
            </a:fld>
            <a:endParaRPr lang="es-EC"/>
          </a:p>
        </p:txBody>
      </p:sp>
      <p:sp>
        <p:nvSpPr>
          <p:cNvPr id="393218" name="Rectangle 2"/>
          <p:cNvSpPr>
            <a:spLocks noGrp="1" noChangeArrowheads="1"/>
          </p:cNvSpPr>
          <p:nvPr>
            <p:ph type="title"/>
          </p:nvPr>
        </p:nvSpPr>
        <p:spPr>
          <a:xfrm>
            <a:off x="914400" y="1009650"/>
            <a:ext cx="7772400" cy="411163"/>
          </a:xfrm>
        </p:spPr>
        <p:txBody>
          <a:bodyPr/>
          <a:lstStyle/>
          <a:p>
            <a:pPr marL="762000" indent="-762000"/>
            <a:r>
              <a:rPr lang="es-EC" sz="2100" b="1">
                <a:latin typeface="Tahoma" pitchFamily="34" charset="0"/>
              </a:rPr>
              <a:t>CONCLUSIONES</a:t>
            </a:r>
            <a:endParaRPr lang="es-ES" sz="2100" b="1">
              <a:latin typeface="Tahoma" pitchFamily="34" charset="0"/>
            </a:endParaRPr>
          </a:p>
        </p:txBody>
      </p:sp>
      <p:sp>
        <p:nvSpPr>
          <p:cNvPr id="393219" name="Rectangle 3"/>
          <p:cNvSpPr>
            <a:spLocks noGrp="1" noChangeArrowheads="1"/>
          </p:cNvSpPr>
          <p:nvPr>
            <p:ph type="body" idx="1"/>
          </p:nvPr>
        </p:nvSpPr>
        <p:spPr>
          <a:xfrm>
            <a:off x="914400" y="2025650"/>
            <a:ext cx="7772400" cy="4070350"/>
          </a:xfrm>
        </p:spPr>
        <p:txBody>
          <a:bodyPr/>
          <a:lstStyle/>
          <a:p>
            <a:pPr marL="0" indent="0">
              <a:buFont typeface="Wingdings" pitchFamily="2" charset="2"/>
              <a:buNone/>
            </a:pPr>
            <a:r>
              <a:rPr lang="es-ES" sz="1600" b="1">
                <a:solidFill>
                  <a:schemeClr val="tx2"/>
                </a:solidFill>
                <a:latin typeface="Tahoma" pitchFamily="34" charset="0"/>
              </a:rPr>
              <a:t>CONCLUSIÓN GENERAL</a:t>
            </a:r>
          </a:p>
          <a:p>
            <a:pPr marL="0" indent="0">
              <a:buFont typeface="Wingdings" pitchFamily="2" charset="2"/>
              <a:buNone/>
            </a:pPr>
            <a:endParaRPr lang="es-ES" sz="1600">
              <a:solidFill>
                <a:schemeClr val="tx2"/>
              </a:solidFill>
              <a:latin typeface="Tahoma" pitchFamily="34" charset="0"/>
            </a:endParaRPr>
          </a:p>
          <a:p>
            <a:pPr marL="0" indent="0">
              <a:buFont typeface="Wingdings" pitchFamily="2" charset="2"/>
              <a:buNone/>
            </a:pPr>
            <a:r>
              <a:rPr lang="es-ES" sz="1600">
                <a:solidFill>
                  <a:schemeClr val="tx2"/>
                </a:solidFill>
                <a:latin typeface="Tahoma" pitchFamily="34" charset="0"/>
              </a:rPr>
              <a:t>La implementación del Proyecto es factible desde el punto de vista técnico, administrativo, comercial y finalmente económico.  El conjunto de acciones que se recomiendan en este plan que contempla las inversiones descritas dan como un resultado un valor actual neto de 680.8506 y una tasa interna de retorno sobre las inversiones del 39,72%, con una recuperación del capital en un periodo de entre 3 y 4 años.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1C56D134-621A-48DC-97C0-3E9485AE86C6}" type="slidenum">
              <a:rPr lang="es-EC"/>
              <a:pPr/>
              <a:t>49</a:t>
            </a:fld>
            <a:endParaRPr lang="es-EC"/>
          </a:p>
        </p:txBody>
      </p:sp>
      <p:sp>
        <p:nvSpPr>
          <p:cNvPr id="481282" name="Rectangle 2"/>
          <p:cNvSpPr>
            <a:spLocks noGrp="1" noChangeArrowheads="1"/>
          </p:cNvSpPr>
          <p:nvPr>
            <p:ph type="title"/>
          </p:nvPr>
        </p:nvSpPr>
        <p:spPr>
          <a:xfrm>
            <a:off x="914400" y="1009650"/>
            <a:ext cx="7772400" cy="411163"/>
          </a:xfrm>
        </p:spPr>
        <p:txBody>
          <a:bodyPr/>
          <a:lstStyle/>
          <a:p>
            <a:pPr marL="762000" indent="-762000"/>
            <a:r>
              <a:rPr lang="es-EC" sz="2100" b="1">
                <a:latin typeface="Tahoma" pitchFamily="34" charset="0"/>
              </a:rPr>
              <a:t>CONCLUSIONES</a:t>
            </a:r>
            <a:endParaRPr lang="es-ES" sz="2100" b="1">
              <a:latin typeface="Tahoma" pitchFamily="34" charset="0"/>
            </a:endParaRPr>
          </a:p>
        </p:txBody>
      </p:sp>
      <p:sp>
        <p:nvSpPr>
          <p:cNvPr id="481283" name="Rectangle 3"/>
          <p:cNvSpPr>
            <a:spLocks noGrp="1" noChangeArrowheads="1"/>
          </p:cNvSpPr>
          <p:nvPr>
            <p:ph type="body" idx="1"/>
          </p:nvPr>
        </p:nvSpPr>
        <p:spPr>
          <a:xfrm>
            <a:off x="914400" y="2025650"/>
            <a:ext cx="7772400" cy="4070350"/>
          </a:xfrm>
        </p:spPr>
        <p:txBody>
          <a:bodyPr/>
          <a:lstStyle/>
          <a:p>
            <a:pPr marL="0" indent="0">
              <a:buFont typeface="Wingdings" pitchFamily="2" charset="2"/>
              <a:buNone/>
            </a:pPr>
            <a:r>
              <a:rPr lang="es-ES" sz="1600">
                <a:solidFill>
                  <a:schemeClr val="tx2"/>
                </a:solidFill>
                <a:latin typeface="Tahoma" pitchFamily="34" charset="0"/>
              </a:rPr>
              <a:t>Los problemas globales que se presentan en la comercialización por parte de las asociaciones son principalmente tres: costos administrativos muy elevados, baja fidelidad por parte de las asociaciones de productores y precios poco competitivos hacia el productor debido a una inadecuada asignación y costeo en el proceso de compra, acopio y beneficio del café. Sin embargo es destacable los esfuerzos por diferenciar producto, obtener certificaciones, para mejorar precios, además de las malas prácticas comerciales y desleales que enfrenta por parte de competencia desleal.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18FB4090-190F-440B-A9E3-B294D9317D56}" type="slidenum">
              <a:rPr lang="es-EC"/>
              <a:pPr/>
              <a:t>5</a:t>
            </a:fld>
            <a:endParaRPr lang="es-EC"/>
          </a:p>
        </p:txBody>
      </p:sp>
      <p:sp>
        <p:nvSpPr>
          <p:cNvPr id="351234" name="Rectangle 2"/>
          <p:cNvSpPr>
            <a:spLocks noGrp="1" noChangeArrowheads="1"/>
          </p:cNvSpPr>
          <p:nvPr>
            <p:ph type="title"/>
          </p:nvPr>
        </p:nvSpPr>
        <p:spPr>
          <a:xfrm>
            <a:off x="914400" y="1009650"/>
            <a:ext cx="7772400" cy="411163"/>
          </a:xfrm>
        </p:spPr>
        <p:txBody>
          <a:bodyPr/>
          <a:lstStyle/>
          <a:p>
            <a:pPr marL="838200" indent="-838200"/>
            <a:r>
              <a:rPr lang="es-ES" sz="2500" b="1">
                <a:latin typeface="Tahoma" pitchFamily="34" charset="0"/>
              </a:rPr>
              <a:t>JUSTIFICACIÓN</a:t>
            </a:r>
            <a:endParaRPr lang="es-ES" sz="2500">
              <a:latin typeface="Tahoma" pitchFamily="34" charset="0"/>
            </a:endParaRPr>
          </a:p>
        </p:txBody>
      </p:sp>
      <p:sp>
        <p:nvSpPr>
          <p:cNvPr id="351235" name="Rectangle 3"/>
          <p:cNvSpPr>
            <a:spLocks noGrp="1" noChangeArrowheads="1"/>
          </p:cNvSpPr>
          <p:nvPr>
            <p:ph type="body" idx="1"/>
          </p:nvPr>
        </p:nvSpPr>
        <p:spPr>
          <a:xfrm>
            <a:off x="663575" y="2143125"/>
            <a:ext cx="8229600" cy="2941638"/>
          </a:xfrm>
        </p:spPr>
        <p:txBody>
          <a:bodyPr/>
          <a:lstStyle/>
          <a:p>
            <a:pPr marL="0" indent="0">
              <a:lnSpc>
                <a:spcPct val="90000"/>
              </a:lnSpc>
              <a:buFont typeface="Wingdings" pitchFamily="2" charset="2"/>
              <a:buNone/>
              <a:tabLst>
                <a:tab pos="630238" algn="l"/>
              </a:tabLst>
            </a:pPr>
            <a:endParaRPr lang="es-ES" sz="1200">
              <a:solidFill>
                <a:schemeClr val="tx2"/>
              </a:solidFill>
              <a:latin typeface="Tahoma" pitchFamily="34" charset="0"/>
            </a:endParaRPr>
          </a:p>
          <a:p>
            <a:pPr marL="0" indent="0" algn="just">
              <a:lnSpc>
                <a:spcPct val="90000"/>
              </a:lnSpc>
              <a:buFont typeface="Wingdings" pitchFamily="2" charset="2"/>
              <a:buNone/>
              <a:tabLst>
                <a:tab pos="630238" algn="l"/>
              </a:tabLst>
            </a:pPr>
            <a:r>
              <a:rPr lang="es-ES" sz="2400">
                <a:solidFill>
                  <a:schemeClr val="tx2"/>
                </a:solidFill>
                <a:latin typeface="Tahoma" pitchFamily="34" charset="0"/>
              </a:rPr>
              <a:t>Uno de los retos más importantes de CAFÉ MANABÍ S.A. es constituirse como la empresa de comercialización asociativa  líder de Manabí, en donde preste servicios eficientes y rentables para cada una de las organizaciones que participen en las cosechas de café y otros productos, así mismo ser la empresa que apoye en el funcionamiento del gremio CORECAF regional y nacional.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5EE8B70F-A20F-4194-8A5C-D3D886962E77}" type="slidenum">
              <a:rPr lang="es-EC"/>
              <a:pPr/>
              <a:t>50</a:t>
            </a:fld>
            <a:endParaRPr lang="es-EC"/>
          </a:p>
        </p:txBody>
      </p:sp>
      <p:sp>
        <p:nvSpPr>
          <p:cNvPr id="482306" name="Rectangle 2"/>
          <p:cNvSpPr>
            <a:spLocks noGrp="1" noChangeArrowheads="1"/>
          </p:cNvSpPr>
          <p:nvPr>
            <p:ph type="title"/>
          </p:nvPr>
        </p:nvSpPr>
        <p:spPr>
          <a:xfrm>
            <a:off x="914400" y="1009650"/>
            <a:ext cx="7772400" cy="411163"/>
          </a:xfrm>
        </p:spPr>
        <p:txBody>
          <a:bodyPr/>
          <a:lstStyle/>
          <a:p>
            <a:pPr marL="762000" indent="-762000"/>
            <a:r>
              <a:rPr lang="es-EC" sz="2100" b="1">
                <a:latin typeface="Tahoma" pitchFamily="34" charset="0"/>
              </a:rPr>
              <a:t>CONCLUSIONES</a:t>
            </a:r>
            <a:endParaRPr lang="es-ES" sz="2100" b="1">
              <a:latin typeface="Tahoma" pitchFamily="34" charset="0"/>
            </a:endParaRPr>
          </a:p>
        </p:txBody>
      </p:sp>
      <p:sp>
        <p:nvSpPr>
          <p:cNvPr id="482307" name="Rectangle 3"/>
          <p:cNvSpPr>
            <a:spLocks noGrp="1" noChangeArrowheads="1"/>
          </p:cNvSpPr>
          <p:nvPr>
            <p:ph type="body" idx="1"/>
          </p:nvPr>
        </p:nvSpPr>
        <p:spPr>
          <a:xfrm>
            <a:off x="914400" y="2025650"/>
            <a:ext cx="7772400" cy="4070350"/>
          </a:xfrm>
        </p:spPr>
        <p:txBody>
          <a:bodyPr/>
          <a:lstStyle/>
          <a:p>
            <a:pPr marL="0" indent="0">
              <a:buFont typeface="Wingdings" pitchFamily="2" charset="2"/>
              <a:buNone/>
            </a:pPr>
            <a:r>
              <a:rPr lang="es-ES" sz="1600">
                <a:solidFill>
                  <a:schemeClr val="tx2"/>
                </a:solidFill>
                <a:latin typeface="Tahoma" pitchFamily="34" charset="0"/>
              </a:rPr>
              <a:t>A pesar de los buenos resultados son evidentes, todavía los niveles de productividad, labores agrícolas, cosecha, despulpado y acarreo del café son deficientes y esto causa traslados de esta ineficiencia en pérdidas tanto a los productores como a Las asociaciones.  Es indispensable en el mediano y largo plazo fomentar las mejoras en infraestructura para los productores asociados, por ejemplo hay déficit de tendales y esto causa que el producto llegue de manera heterogénea al beneficio causando pérdidas de eficiencia y de rentabilidad. Es importante apoyos de instituciones como CORECAF, Cofenac, magap, etc.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79838E15-1E4C-4D7A-8B72-10BF3085C848}" type="slidenum">
              <a:rPr lang="es-EC"/>
              <a:pPr/>
              <a:t>51</a:t>
            </a:fld>
            <a:endParaRPr lang="es-EC"/>
          </a:p>
        </p:txBody>
      </p:sp>
      <p:sp>
        <p:nvSpPr>
          <p:cNvPr id="483330" name="Rectangle 2"/>
          <p:cNvSpPr>
            <a:spLocks noGrp="1" noChangeArrowheads="1"/>
          </p:cNvSpPr>
          <p:nvPr>
            <p:ph type="title"/>
          </p:nvPr>
        </p:nvSpPr>
        <p:spPr>
          <a:xfrm>
            <a:off x="914400" y="1009650"/>
            <a:ext cx="7772400" cy="411163"/>
          </a:xfrm>
        </p:spPr>
        <p:txBody>
          <a:bodyPr/>
          <a:lstStyle/>
          <a:p>
            <a:pPr marL="762000" indent="-762000"/>
            <a:r>
              <a:rPr lang="es-EC" sz="2100" b="1">
                <a:latin typeface="Tahoma" pitchFamily="34" charset="0"/>
              </a:rPr>
              <a:t>CONCLUSIONES</a:t>
            </a:r>
            <a:endParaRPr lang="es-ES" sz="2100" b="1">
              <a:latin typeface="Tahoma" pitchFamily="34" charset="0"/>
            </a:endParaRPr>
          </a:p>
        </p:txBody>
      </p:sp>
      <p:sp>
        <p:nvSpPr>
          <p:cNvPr id="483331" name="Rectangle 3"/>
          <p:cNvSpPr>
            <a:spLocks noGrp="1" noChangeArrowheads="1"/>
          </p:cNvSpPr>
          <p:nvPr>
            <p:ph type="body" idx="1"/>
          </p:nvPr>
        </p:nvSpPr>
        <p:spPr>
          <a:xfrm>
            <a:off x="914400" y="2025650"/>
            <a:ext cx="7772400" cy="4070350"/>
          </a:xfrm>
        </p:spPr>
        <p:txBody>
          <a:bodyPr/>
          <a:lstStyle/>
          <a:p>
            <a:pPr marL="0" indent="0">
              <a:buFont typeface="Wingdings" pitchFamily="2" charset="2"/>
              <a:buNone/>
            </a:pPr>
            <a:r>
              <a:rPr lang="es-ES" sz="2000">
                <a:solidFill>
                  <a:schemeClr val="tx2"/>
                </a:solidFill>
                <a:latin typeface="Tahoma" pitchFamily="34" charset="0"/>
              </a:rPr>
              <a:t>Los niveles de producción actuales y los previstos dentro del horizonte de evaluación de este Proyecto no justifican el que se compre instalaciones, por ejemplo la planta Lodana o una flota de camiones para transporte del producto, es más eficiente tercerizar dichos procesos.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62F6EBF3-1F51-458C-B904-95F9D082B373}" type="slidenum">
              <a:rPr lang="es-EC"/>
              <a:pPr/>
              <a:t>52</a:t>
            </a:fld>
            <a:endParaRPr lang="es-EC"/>
          </a:p>
        </p:txBody>
      </p:sp>
      <p:sp>
        <p:nvSpPr>
          <p:cNvPr id="395266" name="Rectangle 2"/>
          <p:cNvSpPr>
            <a:spLocks noGrp="1" noChangeArrowheads="1"/>
          </p:cNvSpPr>
          <p:nvPr>
            <p:ph type="title"/>
          </p:nvPr>
        </p:nvSpPr>
        <p:spPr>
          <a:xfrm>
            <a:off x="914400" y="1009650"/>
            <a:ext cx="7772400" cy="411163"/>
          </a:xfrm>
        </p:spPr>
        <p:txBody>
          <a:bodyPr/>
          <a:lstStyle/>
          <a:p>
            <a:r>
              <a:rPr lang="es-EC" sz="2100" b="1">
                <a:latin typeface="Tahoma" pitchFamily="34" charset="0"/>
              </a:rPr>
              <a:t>RECOMENDACIONES</a:t>
            </a:r>
            <a:endParaRPr lang="es-ES" sz="2100" b="1">
              <a:latin typeface="Tahoma" pitchFamily="34" charset="0"/>
            </a:endParaRPr>
          </a:p>
        </p:txBody>
      </p:sp>
      <p:sp>
        <p:nvSpPr>
          <p:cNvPr id="395267" name="Rectangle 3"/>
          <p:cNvSpPr>
            <a:spLocks noGrp="1" noChangeArrowheads="1"/>
          </p:cNvSpPr>
          <p:nvPr>
            <p:ph type="body" idx="1"/>
          </p:nvPr>
        </p:nvSpPr>
        <p:spPr>
          <a:xfrm>
            <a:off x="663575" y="1773238"/>
            <a:ext cx="8229600" cy="4281487"/>
          </a:xfrm>
        </p:spPr>
        <p:txBody>
          <a:bodyPr/>
          <a:lstStyle/>
          <a:p>
            <a:pPr marL="0" indent="0" algn="just">
              <a:lnSpc>
                <a:spcPct val="80000"/>
              </a:lnSpc>
              <a:buFont typeface="Wingdings" pitchFamily="2" charset="2"/>
              <a:buNone/>
            </a:pPr>
            <a:r>
              <a:rPr lang="es-EC" sz="2000"/>
              <a:t>El financiamiento para este Proyecto puede tener tres vías, la primera la capitalización por parte de los accionistas, segundo la capitalización vía aumento de capital en pequeños paquetes accionarios por parte de los productores y tercero una emisión de capital colocada vía mercado de valores.  La primera opción es la más simple y fácil de realizar.  </a:t>
            </a:r>
          </a:p>
          <a:p>
            <a:pPr marL="0" indent="0" algn="just">
              <a:lnSpc>
                <a:spcPct val="80000"/>
              </a:lnSpc>
              <a:buFont typeface="Wingdings" pitchFamily="2" charset="2"/>
              <a:buNone/>
            </a:pPr>
            <a:endParaRPr lang="es-EC" sz="2000"/>
          </a:p>
          <a:p>
            <a:pPr marL="0" indent="0" algn="just">
              <a:lnSpc>
                <a:spcPct val="80000"/>
              </a:lnSpc>
              <a:buFont typeface="Wingdings" pitchFamily="2" charset="2"/>
              <a:buNone/>
            </a:pPr>
            <a:r>
              <a:rPr lang="es-EC" sz="2000"/>
              <a:t>La segunda únicamente serviría como un instrumento de acercamiento y de integración de los procesos de CAFÉ MANABÍ S.A. con los productores contribuyendo a mejorar la fidelidad, sin embargo es muy difícil que ellos puedan cubrir las necesidades financieras de este plan.  La tercera opción tiene la ventaja de, en términos de costos financieros, es barata, cuando se requiere de volúmenes grandes de dinero a largo plazo, sin embargo dependería de las decisiones estratégicas del directorio el definir que porcentaje del paquete accionario están dispuestos a aperturar a terceros extraños y habría que sondear cual es la percepción de riesgo implícito que tiene CAFÉ MANABÍ S.A. para el mercado bursátil. </a:t>
            </a:r>
            <a:endParaRPr lang="es-ES"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130C6CB4-878B-4658-9117-E4DE1F74C120}" type="slidenum">
              <a:rPr lang="es-EC"/>
              <a:pPr/>
              <a:t>53</a:t>
            </a:fld>
            <a:endParaRPr lang="es-EC"/>
          </a:p>
        </p:txBody>
      </p:sp>
      <p:sp>
        <p:nvSpPr>
          <p:cNvPr id="484354" name="Rectangle 2"/>
          <p:cNvSpPr>
            <a:spLocks noGrp="1" noChangeArrowheads="1"/>
          </p:cNvSpPr>
          <p:nvPr>
            <p:ph type="title"/>
          </p:nvPr>
        </p:nvSpPr>
        <p:spPr>
          <a:xfrm>
            <a:off x="914400" y="1009650"/>
            <a:ext cx="7772400" cy="411163"/>
          </a:xfrm>
        </p:spPr>
        <p:txBody>
          <a:bodyPr/>
          <a:lstStyle/>
          <a:p>
            <a:r>
              <a:rPr lang="es-EC" sz="2100" b="1">
                <a:latin typeface="Tahoma" pitchFamily="34" charset="0"/>
              </a:rPr>
              <a:t>RECOMENDACIONES</a:t>
            </a:r>
            <a:endParaRPr lang="es-ES" sz="2100" b="1">
              <a:latin typeface="Tahoma" pitchFamily="34" charset="0"/>
            </a:endParaRPr>
          </a:p>
        </p:txBody>
      </p:sp>
      <p:sp>
        <p:nvSpPr>
          <p:cNvPr id="484355" name="Rectangle 3"/>
          <p:cNvSpPr>
            <a:spLocks noGrp="1" noChangeArrowheads="1"/>
          </p:cNvSpPr>
          <p:nvPr>
            <p:ph type="body" idx="1"/>
          </p:nvPr>
        </p:nvSpPr>
        <p:spPr>
          <a:xfrm>
            <a:off x="663575" y="1773238"/>
            <a:ext cx="8229600" cy="4281487"/>
          </a:xfrm>
        </p:spPr>
        <p:txBody>
          <a:bodyPr/>
          <a:lstStyle/>
          <a:p>
            <a:pPr marL="0" indent="0" algn="just">
              <a:lnSpc>
                <a:spcPct val="80000"/>
              </a:lnSpc>
              <a:buFont typeface="Wingdings" pitchFamily="2" charset="2"/>
              <a:buNone/>
            </a:pPr>
            <a:r>
              <a:rPr lang="es-EC" sz="2400"/>
              <a:t>Es  importante  explorar la posibilidad de que CAFÉ MANABÍ S.A. integre otros productos a sus actividades.  Se recomienda revisar el caso del maíz y el arroz, debido a que, entre otros factores, son productos que se encuentran dentro de los cantones donde opera CAFÉ MANABÍ S.A., los socios proveedores de café también los producen, tienen un margen bruto inclusive mayor que el café, pueden tener hasta 3 cosechas en le año y sus procesos de acopio, beneficio y comercialización pueden adaptarse a la operación de CAFÉ MANABÍ S.A.</a:t>
            </a:r>
            <a:endParaRPr lang="es-E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B772E640-E2D0-41AF-ADB5-D25833889D12}" type="slidenum">
              <a:rPr lang="es-EC"/>
              <a:pPr/>
              <a:t>6</a:t>
            </a:fld>
            <a:endParaRPr lang="es-EC"/>
          </a:p>
        </p:txBody>
      </p:sp>
      <p:sp>
        <p:nvSpPr>
          <p:cNvPr id="352258" name="Rectangle 2"/>
          <p:cNvSpPr>
            <a:spLocks noGrp="1" noChangeArrowheads="1"/>
          </p:cNvSpPr>
          <p:nvPr>
            <p:ph type="title"/>
          </p:nvPr>
        </p:nvSpPr>
        <p:spPr>
          <a:xfrm>
            <a:off x="914400" y="1009650"/>
            <a:ext cx="7772400" cy="411163"/>
          </a:xfrm>
        </p:spPr>
        <p:txBody>
          <a:bodyPr/>
          <a:lstStyle/>
          <a:p>
            <a:pPr marL="838200" indent="-838200"/>
            <a:r>
              <a:rPr lang="es-ES" sz="2500" b="1">
                <a:latin typeface="Tahoma" pitchFamily="34" charset="0"/>
              </a:rPr>
              <a:t>MISIÓN</a:t>
            </a:r>
            <a:r>
              <a:rPr lang="es-ES" sz="2500">
                <a:latin typeface="Tahoma" pitchFamily="34" charset="0"/>
              </a:rPr>
              <a:t> </a:t>
            </a:r>
          </a:p>
        </p:txBody>
      </p:sp>
      <p:sp>
        <p:nvSpPr>
          <p:cNvPr id="352259" name="Rectangle 3"/>
          <p:cNvSpPr>
            <a:spLocks noGrp="1" noChangeArrowheads="1"/>
          </p:cNvSpPr>
          <p:nvPr>
            <p:ph type="body" idx="1"/>
          </p:nvPr>
        </p:nvSpPr>
        <p:spPr>
          <a:xfrm>
            <a:off x="323850" y="1773238"/>
            <a:ext cx="8229600" cy="4968875"/>
          </a:xfrm>
        </p:spPr>
        <p:txBody>
          <a:bodyPr/>
          <a:lstStyle/>
          <a:p>
            <a:pPr marL="0" indent="0" algn="just">
              <a:lnSpc>
                <a:spcPct val="90000"/>
              </a:lnSpc>
              <a:buFont typeface="Wingdings" pitchFamily="2" charset="2"/>
              <a:buNone/>
            </a:pPr>
            <a:r>
              <a:rPr lang="es-EC" sz="2400">
                <a:solidFill>
                  <a:schemeClr val="tx2"/>
                </a:solidFill>
                <a:latin typeface="Tahoma" pitchFamily="34" charset="0"/>
              </a:rPr>
              <a:t>“Representar y defender a los pequeños y pequeñas productores-as en la búsqueda de canales de comercialización directos para generar mayores utilidades, asesorando a cada organización técnicamente en la producción y preparación de café de calidad para nichos especiales de mercado nacional e internacional, a través de una comercialización asociativa, solidaria, con peso y precio justo, con procedimientos claros transparentes, para lograr un desarrollo socioeconómico sustentable, por medio de un enfoque empresarial directo, promoviendo el uso equilibrado de los recursos naturales”</a:t>
            </a:r>
            <a:r>
              <a:rPr lang="es-ES" sz="2400">
                <a:solidFill>
                  <a:schemeClr val="tx2"/>
                </a:solidFill>
                <a:latin typeface="Tahoma"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AEC9BAD9-CB4D-4588-A017-BE2AE281F2EB}" type="slidenum">
              <a:rPr lang="es-EC"/>
              <a:pPr/>
              <a:t>7</a:t>
            </a:fld>
            <a:endParaRPr lang="es-EC"/>
          </a:p>
        </p:txBody>
      </p:sp>
      <p:sp>
        <p:nvSpPr>
          <p:cNvPr id="456706" name="Rectangle 2"/>
          <p:cNvSpPr>
            <a:spLocks noGrp="1" noChangeArrowheads="1"/>
          </p:cNvSpPr>
          <p:nvPr>
            <p:ph type="title"/>
          </p:nvPr>
        </p:nvSpPr>
        <p:spPr>
          <a:xfrm>
            <a:off x="900113" y="981075"/>
            <a:ext cx="7772400" cy="411163"/>
          </a:xfrm>
        </p:spPr>
        <p:txBody>
          <a:bodyPr/>
          <a:lstStyle/>
          <a:p>
            <a:pPr marL="838200" indent="-838200"/>
            <a:r>
              <a:rPr lang="es-ES" sz="2500" b="1">
                <a:latin typeface="Tahoma" pitchFamily="34" charset="0"/>
              </a:rPr>
              <a:t>VISIÓN</a:t>
            </a:r>
            <a:r>
              <a:rPr lang="es-ES" sz="2500">
                <a:latin typeface="Tahoma" pitchFamily="34" charset="0"/>
              </a:rPr>
              <a:t> </a:t>
            </a:r>
          </a:p>
        </p:txBody>
      </p:sp>
      <p:sp>
        <p:nvSpPr>
          <p:cNvPr id="456707" name="Rectangle 3"/>
          <p:cNvSpPr>
            <a:spLocks noGrp="1" noChangeArrowheads="1"/>
          </p:cNvSpPr>
          <p:nvPr>
            <p:ph type="body" idx="1"/>
          </p:nvPr>
        </p:nvSpPr>
        <p:spPr>
          <a:xfrm>
            <a:off x="590550" y="2060575"/>
            <a:ext cx="8229600" cy="4968875"/>
          </a:xfrm>
        </p:spPr>
        <p:txBody>
          <a:bodyPr/>
          <a:lstStyle/>
          <a:p>
            <a:pPr marL="0" indent="0" algn="just">
              <a:lnSpc>
                <a:spcPct val="90000"/>
              </a:lnSpc>
              <a:buFont typeface="Wingdings" pitchFamily="2" charset="2"/>
              <a:buNone/>
            </a:pPr>
            <a:r>
              <a:rPr lang="es-EC" sz="2400">
                <a:solidFill>
                  <a:schemeClr val="tx2"/>
                </a:solidFill>
                <a:latin typeface="Tahoma" pitchFamily="34" charset="0"/>
              </a:rPr>
              <a:t>“CAFÉ MANABÍ S.A., líder de la comercialización asociativa solidaria del café arábigo manabita, posicionándose a nivel mundial a través de su producto CAFÉ DE LAS TABLADAS MANABITAS, ofreciendo un café de características de alto sabor y aroma con mediano cuerpo y mediana acidez, producido por pequeños/as productores-as de forma artesanal para nichos especiales de  mercado”</a:t>
            </a:r>
            <a:endParaRPr lang="es-ES" sz="24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84C031CB-9273-4D55-A6F0-8A1F9B844F90}" type="slidenum">
              <a:rPr lang="es-EC"/>
              <a:pPr/>
              <a:t>8</a:t>
            </a:fld>
            <a:endParaRPr lang="es-EC"/>
          </a:p>
        </p:txBody>
      </p:sp>
      <p:sp>
        <p:nvSpPr>
          <p:cNvPr id="353282" name="Rectangle 2"/>
          <p:cNvSpPr>
            <a:spLocks noGrp="1" noChangeArrowheads="1"/>
          </p:cNvSpPr>
          <p:nvPr>
            <p:ph type="title"/>
          </p:nvPr>
        </p:nvSpPr>
        <p:spPr>
          <a:xfrm>
            <a:off x="914400" y="1009650"/>
            <a:ext cx="7772400" cy="411163"/>
          </a:xfrm>
        </p:spPr>
        <p:txBody>
          <a:bodyPr/>
          <a:lstStyle/>
          <a:p>
            <a:pPr marL="838200" indent="-838200"/>
            <a:r>
              <a:rPr lang="es-ES" sz="2500" b="1">
                <a:latin typeface="Tahoma" pitchFamily="34" charset="0"/>
              </a:rPr>
              <a:t>OBJETIVOS COMERCIALES Y DE MERCADO</a:t>
            </a:r>
          </a:p>
        </p:txBody>
      </p:sp>
      <p:sp>
        <p:nvSpPr>
          <p:cNvPr id="353288" name="Rectangle 8"/>
          <p:cNvSpPr>
            <a:spLocks noGrp="1" noChangeArrowheads="1"/>
          </p:cNvSpPr>
          <p:nvPr>
            <p:ph type="body" idx="1"/>
          </p:nvPr>
        </p:nvSpPr>
        <p:spPr>
          <a:xfrm>
            <a:off x="914400" y="1922463"/>
            <a:ext cx="7772400" cy="4530725"/>
          </a:xfrm>
        </p:spPr>
        <p:txBody>
          <a:bodyPr/>
          <a:lstStyle/>
          <a:p>
            <a:pPr marL="0" indent="0" algn="just">
              <a:lnSpc>
                <a:spcPct val="90000"/>
              </a:lnSpc>
              <a:buFont typeface="Wingdings" pitchFamily="2" charset="2"/>
              <a:buNone/>
            </a:pPr>
            <a:r>
              <a:rPr lang="es-EC" sz="2400">
                <a:solidFill>
                  <a:schemeClr val="tx2"/>
                </a:solidFill>
                <a:latin typeface="Tahoma" pitchFamily="34" charset="0"/>
              </a:rPr>
              <a:t>Aumentar las ventas en al menos 10% en los 5 siguientes años hasta lograr ventas de más de veinte mil qq de café oro</a:t>
            </a:r>
            <a:r>
              <a:rPr lang="es-EC" sz="2400" baseline="30000">
                <a:solidFill>
                  <a:schemeClr val="tx2"/>
                </a:solidFill>
                <a:latin typeface="Tahoma" pitchFamily="34" charset="0"/>
                <a:hlinkClick r:id="" action="ppaction://noaction"/>
              </a:rPr>
              <a:t>[1]</a:t>
            </a:r>
            <a:r>
              <a:rPr lang="es-EC" sz="2400">
                <a:solidFill>
                  <a:schemeClr val="tx2"/>
                </a:solidFill>
                <a:latin typeface="Tahoma" pitchFamily="34" charset="0"/>
              </a:rPr>
              <a:t> (lo que equivale a una compra de no menos de 115000qq en cereza). Para logra niveles de ingresos superiores a los 3 millones de dólares al año 5.</a:t>
            </a:r>
            <a:endParaRPr lang="es-ES" sz="2400">
              <a:solidFill>
                <a:schemeClr val="tx2"/>
              </a:solidFill>
              <a:latin typeface="Tahoma" pitchFamily="34" charset="0"/>
            </a:endParaRPr>
          </a:p>
          <a:p>
            <a:pPr marL="0" indent="0" algn="just">
              <a:lnSpc>
                <a:spcPct val="90000"/>
              </a:lnSpc>
              <a:buFont typeface="Wingdings" pitchFamily="2" charset="2"/>
              <a:buNone/>
            </a:pPr>
            <a:r>
              <a:rPr lang="es-ES" sz="2400">
                <a:solidFill>
                  <a:schemeClr val="tx2"/>
                </a:solidFill>
                <a:latin typeface="Tahoma" pitchFamily="34" charset="0"/>
              </a:rPr>
              <a:t/>
            </a:r>
            <a:br>
              <a:rPr lang="es-ES" sz="2400">
                <a:solidFill>
                  <a:schemeClr val="tx2"/>
                </a:solidFill>
                <a:latin typeface="Tahoma" pitchFamily="34" charset="0"/>
              </a:rPr>
            </a:br>
            <a:r>
              <a:rPr lang="es-EC" sz="2400" baseline="30000">
                <a:solidFill>
                  <a:schemeClr val="tx2"/>
                </a:solidFill>
                <a:latin typeface="Tahoma" pitchFamily="34" charset="0"/>
                <a:hlinkClick r:id="" action="ppaction://noaction"/>
              </a:rPr>
              <a:t>[1]</a:t>
            </a:r>
            <a:r>
              <a:rPr lang="es-EC" sz="2400">
                <a:solidFill>
                  <a:schemeClr val="tx2"/>
                </a:solidFill>
                <a:latin typeface="Tahoma" pitchFamily="34" charset="0"/>
              </a:rPr>
              <a:t> Café oro o dorado se denomina al café pilado y secado listo para tostar.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fld id="{307390D6-5E9C-4393-8F3D-525907AA1C6E}" type="slidenum">
              <a:rPr lang="es-EC"/>
              <a:pPr/>
              <a:t>9</a:t>
            </a:fld>
            <a:endParaRPr lang="es-EC"/>
          </a:p>
        </p:txBody>
      </p:sp>
      <p:sp>
        <p:nvSpPr>
          <p:cNvPr id="457730" name="Rectangle 2"/>
          <p:cNvSpPr>
            <a:spLocks noGrp="1" noChangeArrowheads="1"/>
          </p:cNvSpPr>
          <p:nvPr>
            <p:ph type="title"/>
          </p:nvPr>
        </p:nvSpPr>
        <p:spPr>
          <a:xfrm>
            <a:off x="914400" y="1009650"/>
            <a:ext cx="7772400" cy="411163"/>
          </a:xfrm>
        </p:spPr>
        <p:txBody>
          <a:bodyPr/>
          <a:lstStyle/>
          <a:p>
            <a:pPr marL="838200" indent="-838200"/>
            <a:r>
              <a:rPr lang="es-ES" sz="2500" b="1">
                <a:latin typeface="Tahoma" pitchFamily="34" charset="0"/>
              </a:rPr>
              <a:t>ESTRATEGIAS:</a:t>
            </a:r>
          </a:p>
        </p:txBody>
      </p:sp>
      <p:sp>
        <p:nvSpPr>
          <p:cNvPr id="457731" name="Rectangle 3"/>
          <p:cNvSpPr>
            <a:spLocks noGrp="1" noChangeArrowheads="1"/>
          </p:cNvSpPr>
          <p:nvPr>
            <p:ph type="body" idx="1"/>
          </p:nvPr>
        </p:nvSpPr>
        <p:spPr/>
        <p:txBody>
          <a:bodyPr/>
          <a:lstStyle/>
          <a:p>
            <a:pPr marL="0" indent="0"/>
            <a:r>
              <a:rPr lang="es-EC" sz="2400">
                <a:solidFill>
                  <a:schemeClr val="tx2"/>
                </a:solidFill>
                <a:latin typeface="Tahoma" pitchFamily="34" charset="0"/>
              </a:rPr>
              <a:t>GESTIÓN COMERCIAL</a:t>
            </a:r>
            <a:endParaRPr lang="es-ES" sz="2400">
              <a:solidFill>
                <a:schemeClr val="tx2"/>
              </a:solidFill>
              <a:latin typeface="Tahoma" pitchFamily="34" charset="0"/>
            </a:endParaRPr>
          </a:p>
          <a:p>
            <a:pPr marL="0" indent="0"/>
            <a:r>
              <a:rPr lang="es-EC" sz="2400">
                <a:solidFill>
                  <a:schemeClr val="tx2"/>
                </a:solidFill>
                <a:latin typeface="Tahoma" pitchFamily="34" charset="0"/>
              </a:rPr>
              <a:t>Diversificar clientes locales y extranjeros</a:t>
            </a:r>
          </a:p>
          <a:p>
            <a:pPr marL="0" indent="0"/>
            <a:r>
              <a:rPr lang="es-EC" sz="2400">
                <a:solidFill>
                  <a:schemeClr val="tx2"/>
                </a:solidFill>
                <a:latin typeface="Tahoma" pitchFamily="34" charset="0"/>
              </a:rPr>
              <a:t>Aumentar la gestión de clientes</a:t>
            </a:r>
          </a:p>
          <a:p>
            <a:pPr marL="0" indent="0"/>
            <a:r>
              <a:rPr lang="es-EC" sz="2400">
                <a:solidFill>
                  <a:schemeClr val="tx2"/>
                </a:solidFill>
                <a:latin typeface="Tahoma" pitchFamily="34" charset="0"/>
              </a:rPr>
              <a:t>Participar más en actividades gremiales ANECAFÉ, COFENAC, CORECAF, ETC.</a:t>
            </a:r>
            <a:endParaRPr lang="es-ES" sz="2400">
              <a:solidFill>
                <a:schemeClr val="tx2"/>
              </a:solidFill>
              <a:latin typeface="Tahoma" pitchFamily="34" charset="0"/>
            </a:endParaRPr>
          </a:p>
          <a:p>
            <a:pPr marL="0" indent="0">
              <a:buFont typeface="Wingdings" pitchFamily="2" charset="2"/>
              <a:buNone/>
            </a:pPr>
            <a:endParaRPr lang="es-EC" sz="24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2392</TotalTime>
  <Words>2420</Words>
  <Application>Microsoft PowerPoint</Application>
  <PresentationFormat>Presentación en pantalla (4:3)</PresentationFormat>
  <Paragraphs>204</Paragraphs>
  <Slides>53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53</vt:i4>
      </vt:variant>
    </vt:vector>
  </HeadingPairs>
  <TitlesOfParts>
    <vt:vector size="59" baseType="lpstr">
      <vt:lpstr>Times New Roman</vt:lpstr>
      <vt:lpstr>Arial</vt:lpstr>
      <vt:lpstr>Wingdings</vt:lpstr>
      <vt:lpstr>Verdana</vt:lpstr>
      <vt:lpstr>Tahoma</vt:lpstr>
      <vt:lpstr>Capas</vt:lpstr>
      <vt:lpstr>ESCUELA SUPERIOR POLITÉCNICA DEL LITORAL  FACULTAD DE ECONOMÍA Y NEGOCIOS </vt:lpstr>
      <vt:lpstr>Diapositiva 2</vt:lpstr>
      <vt:lpstr>SECTOR DE INFLUENCIA</vt:lpstr>
      <vt:lpstr>SECTOR DE INFLUENCIA</vt:lpstr>
      <vt:lpstr>JUSTIFICACIÓN</vt:lpstr>
      <vt:lpstr>MISIÓN </vt:lpstr>
      <vt:lpstr>VISIÓN </vt:lpstr>
      <vt:lpstr>OBJETIVOS COMERCIALES Y DE MERCADO</vt:lpstr>
      <vt:lpstr>ESTRATEGIAS:</vt:lpstr>
      <vt:lpstr>ESTRATEGIAS:</vt:lpstr>
      <vt:lpstr>ESTRATEGIAS:</vt:lpstr>
      <vt:lpstr>EL CAFÉ EN MANABÍ</vt:lpstr>
      <vt:lpstr>EL CAFÉ EN MANABÍ</vt:lpstr>
      <vt:lpstr>METAS DE ACOPIO Y BENEFICIO DE CAFÉ PLANTEADO POR CAFÉ MANABÍ S.A.</vt:lpstr>
      <vt:lpstr>PROYECCIÓN DE CAMPAÑA 2009</vt:lpstr>
      <vt:lpstr>CERTIFICACIONES  </vt:lpstr>
      <vt:lpstr>COMERCIALIZACIÓN INTERNA</vt:lpstr>
      <vt:lpstr>COMERCIALIZACIÓN INTERNA</vt:lpstr>
      <vt:lpstr>COMERCIALIZACIÓN INTERNA</vt:lpstr>
      <vt:lpstr>Flujo comercial del grano de café de la zona Centro – Sur de la Provincia de Manabí</vt:lpstr>
      <vt:lpstr>NATURALEZA DE LA DEMANDA</vt:lpstr>
      <vt:lpstr>NATURALEZA DE LA DEMANDA</vt:lpstr>
      <vt:lpstr>MARKETING MIX ACTUAL DE CAFÉ MANABÍ S.A.</vt:lpstr>
      <vt:lpstr>MARKETING MIX ACTUAL DE CAFÉ MANABÍ S.A.</vt:lpstr>
      <vt:lpstr>MARKETING MIX ACTUAL DE CAFÉ MANABÍ S.A.</vt:lpstr>
      <vt:lpstr>FODA DE CAFÉ MANABÍ S.A.</vt:lpstr>
      <vt:lpstr>PRESUPUESTO DE VENTAS</vt:lpstr>
      <vt:lpstr>UBICACIÓN DE CAB´S</vt:lpstr>
      <vt:lpstr>ORGANIGRAMA CAFÉ MANABÍ</vt:lpstr>
      <vt:lpstr>ANÁLISIS DE RIESGO</vt:lpstr>
      <vt:lpstr>PLAN DE INVERSIONES</vt:lpstr>
      <vt:lpstr>PLAN DE INVERSIONES</vt:lpstr>
      <vt:lpstr>COSTOS DE PRODUCCIÓN</vt:lpstr>
      <vt:lpstr>COSTOS DE PRODUCCIÓN</vt:lpstr>
      <vt:lpstr>COSTOS DE PRODUCCIÓN</vt:lpstr>
      <vt:lpstr>GASTOS GENERALES</vt:lpstr>
      <vt:lpstr>COSTOS DE VENTAS</vt:lpstr>
      <vt:lpstr>PUNTO DE EQUILIBRIO</vt:lpstr>
      <vt:lpstr>ESTADO DE PÉRDIDAS Y GANANCIAS</vt:lpstr>
      <vt:lpstr>FLUJO DE CAJA FINANCIADO POR ACCIONISTAS</vt:lpstr>
      <vt:lpstr>COSTE DE OPORTUNIDAD DEL DINERO</vt:lpstr>
      <vt:lpstr>VAN &amp; TIR </vt:lpstr>
      <vt:lpstr>CAPITAL DE TRABAJO ANUAL POR DEFICIT ACUMULADO MÁXIMO</vt:lpstr>
      <vt:lpstr>ANÁLISIS DE SENSIBILIDAD</vt:lpstr>
      <vt:lpstr>OTROS PRODUCTOS A COMERCIALIZAR POR CAFÉ MANABÍ</vt:lpstr>
      <vt:lpstr>OTROS PRODUCTOS A COMERCIALIZAR POR CAFÉ MANABÍ</vt:lpstr>
      <vt:lpstr>FINANCIAMIENTO</vt:lpstr>
      <vt:lpstr>CONCLUSIONES</vt:lpstr>
      <vt:lpstr>CONCLUSIONES</vt:lpstr>
      <vt:lpstr>CONCLUSIONES</vt:lpstr>
      <vt:lpstr>CONCLUSIONES</vt:lpstr>
      <vt:lpstr>RECOMENDACIONES</vt:lpstr>
      <vt:lpstr>RECOMENDACIONES</vt:lpstr>
    </vt:vector>
  </TitlesOfParts>
  <Company>DAMIANI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TRAFICO</dc:title>
  <dc:creator>DAMIANI</dc:creator>
  <cp:lastModifiedBy>Administrador</cp:lastModifiedBy>
  <cp:revision>74</cp:revision>
  <dcterms:created xsi:type="dcterms:W3CDTF">2003-05-26T17:38:01Z</dcterms:created>
  <dcterms:modified xsi:type="dcterms:W3CDTF">2009-12-11T16:45:43Z</dcterms:modified>
</cp:coreProperties>
</file>