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17" r:id="rId2"/>
  </p:sldMasterIdLst>
  <p:notesMasterIdLst>
    <p:notesMasterId r:id="rId53"/>
  </p:notesMasterIdLst>
  <p:sldIdLst>
    <p:sldId id="256" r:id="rId3"/>
    <p:sldId id="257" r:id="rId4"/>
    <p:sldId id="258"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294" r:id="rId34"/>
    <p:sldId id="295" r:id="rId35"/>
    <p:sldId id="296" r:id="rId36"/>
    <p:sldId id="297" r:id="rId37"/>
    <p:sldId id="299" r:id="rId38"/>
    <p:sldId id="300" r:id="rId39"/>
    <p:sldId id="305" r:id="rId40"/>
    <p:sldId id="306" r:id="rId41"/>
    <p:sldId id="307" r:id="rId42"/>
    <p:sldId id="308" r:id="rId43"/>
    <p:sldId id="309" r:id="rId44"/>
    <p:sldId id="310" r:id="rId45"/>
    <p:sldId id="311" r:id="rId46"/>
    <p:sldId id="313" r:id="rId47"/>
    <p:sldId id="314" r:id="rId48"/>
    <p:sldId id="321" r:id="rId49"/>
    <p:sldId id="315" r:id="rId50"/>
    <p:sldId id="316" r:id="rId51"/>
    <p:sldId id="317" r:id="rId5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51"/>
    <a:srgbClr val="FCC6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2" autoAdjust="0"/>
    <p:restoredTop sz="90500" autoAdjust="0"/>
  </p:normalViewPr>
  <p:slideViewPr>
    <p:cSldViewPr>
      <p:cViewPr varScale="1">
        <p:scale>
          <a:sx n="52" d="100"/>
          <a:sy n="52" d="100"/>
        </p:scale>
        <p:origin x="-90"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499438D-3222-4E47-9E46-9947062B1E96}" type="datetimeFigureOut">
              <a:rPr lang="es-ES"/>
              <a:pPr>
                <a:defRPr/>
              </a:pPr>
              <a:t>11/12/2009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09559FD-5C06-4481-99A8-7374FBCC2D4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La demanda dependerá de: </a:t>
            </a:r>
            <a:r>
              <a:rPr lang="es-ES_tradnl" smtClean="0"/>
              <a:t>precio de la materia prima(variar ya sea por cambios en el mercado, inflación, problemas climáticos), insumos usados, </a:t>
            </a:r>
            <a:endParaRPr lang="es-ES"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B32B38-7DEC-4B37-92F1-24B213450CD8}" type="slidenum">
              <a:rPr lang="es-ES" smtClean="0"/>
              <a:pPr/>
              <a:t>17</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Pero aun inalcansables para familias de bajos recursos</a:t>
            </a:r>
          </a:p>
          <a:p>
            <a:pPr eaLnBrk="1" hangingPunct="1">
              <a:spcBef>
                <a:spcPct val="0"/>
              </a:spcBef>
            </a:pPr>
            <a:r>
              <a:rPr lang="es-ES" smtClean="0"/>
              <a:t>Demanda aumenta año a año</a:t>
            </a:r>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C6ACB1-1E9A-438B-9E31-2A248D456AF4}" type="slidenum">
              <a:rPr lang="es-ES" smtClean="0"/>
              <a:pPr/>
              <a:t>18</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900" smtClean="0"/>
              <a:t>Desviacion estandar:0.336  </a:t>
            </a:r>
          </a:p>
          <a:p>
            <a:pPr eaLnBrk="1" hangingPunct="1">
              <a:spcBef>
                <a:spcPct val="0"/>
              </a:spcBef>
            </a:pPr>
            <a:r>
              <a:rPr lang="es-ES" sz="900" smtClean="0"/>
              <a:t>Donde los datos son de la encuesta piloto realizadas en 30 personas de los barrios marginales </a:t>
            </a:r>
            <a:r>
              <a:rPr lang="es-ES_tradnl" sz="900" i="1" smtClean="0"/>
              <a:t>Compraría usted alimentos económicos, nutricionales y naturales realizados a base de frutas para la alimentación de sus hijos pequeños: </a:t>
            </a:r>
          </a:p>
          <a:p>
            <a:pPr eaLnBrk="1" hangingPunct="1">
              <a:spcBef>
                <a:spcPct val="0"/>
              </a:spcBef>
            </a:pPr>
            <a:r>
              <a:rPr lang="es-ES_tradnl" i="1" smtClean="0"/>
              <a:t>Alternativa    numero de personas   porcentaje</a:t>
            </a:r>
          </a:p>
          <a:p>
            <a:pPr eaLnBrk="1" hangingPunct="1">
              <a:spcBef>
                <a:spcPct val="0"/>
              </a:spcBef>
            </a:pPr>
            <a:r>
              <a:rPr lang="es-ES_tradnl" i="1" smtClean="0"/>
              <a:t>Si	26		87.5%</a:t>
            </a:r>
          </a:p>
          <a:p>
            <a:pPr eaLnBrk="1" hangingPunct="1">
              <a:spcBef>
                <a:spcPct val="0"/>
              </a:spcBef>
            </a:pPr>
            <a:r>
              <a:rPr lang="es-ES_tradnl" i="1" smtClean="0"/>
              <a:t>No	4		12.5%</a:t>
            </a:r>
          </a:p>
          <a:p>
            <a:pPr eaLnBrk="1" hangingPunct="1">
              <a:spcBef>
                <a:spcPct val="0"/>
              </a:spcBef>
            </a:pPr>
            <a:r>
              <a:rPr lang="es-ES_tradnl" i="1" smtClean="0"/>
              <a:t>Total	30		100%</a:t>
            </a:r>
            <a:endParaRPr lang="es-ES" smtClean="0"/>
          </a:p>
          <a:p>
            <a:pPr eaLnBrk="1" hangingPunct="1">
              <a:spcBef>
                <a:spcPct val="0"/>
              </a:spcBef>
            </a:pPr>
            <a:endParaRPr lang="es-ES"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4818DD-F341-4650-8F4C-E5D0479B7788}" type="slidenum">
              <a:rPr lang="es-ES" smtClean="0"/>
              <a:pPr/>
              <a:t>19</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*la compota más barata de 114 gr cuesta 0,45        *el jugo natural de 150 cc 0,35</a:t>
            </a:r>
          </a:p>
          <a:p>
            <a:pPr eaLnBrk="1" hangingPunct="1">
              <a:spcBef>
                <a:spcPct val="0"/>
              </a:spcBef>
            </a:pPr>
            <a:r>
              <a:rPr lang="es-ES_tradnl" smtClean="0"/>
              <a:t>-mayorista, q s va a encargar d tnr n su bodega la cantidad de comp y jugos necesarios pa cuando detallistas requieran los productos</a:t>
            </a:r>
          </a:p>
          <a:p>
            <a:pPr eaLnBrk="1" hangingPunct="1">
              <a:spcBef>
                <a:spcPct val="0"/>
              </a:spcBef>
            </a:pPr>
            <a:r>
              <a:rPr lang="es-ES_tradnl" smtClean="0"/>
              <a:t>-detallistas son las tiendas q venden los productos</a:t>
            </a:r>
            <a:endParaRPr lang="es-ES"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9411EF-BAFA-47F2-9EE7-DFAD956859CF}" type="slidenum">
              <a:rPr lang="es-ES" smtClean="0"/>
              <a:pPr/>
              <a:t>33</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A pesar de tener </a:t>
            </a:r>
            <a:r>
              <a:rPr lang="es-ES_tradnl" smtClean="0"/>
              <a:t>elementos de acero inoxidable de alta durabilidad que se deduce 25 años por motivo de analisis</a:t>
            </a:r>
            <a:endParaRPr lang="es-ES"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5C64F5-50F7-447E-ABE5-CEA8FB5BC211}" type="slidenum">
              <a:rPr lang="es-ES" smtClean="0"/>
              <a:pPr/>
              <a:t>37</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 smtClean="0"/>
              <a:t>RECUPERACION DE INVERSION 8 AÑOS</a:t>
            </a:r>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FC7910-1A76-4AAD-A7EE-2ECC3FF15EA7}" type="slidenum">
              <a:rPr lang="es-ES" smtClean="0"/>
              <a:pPr/>
              <a:t>48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Rectángulo"/>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Rectángulo"/>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6 Rectángulo"/>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9 Rectángulo"/>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10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12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13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5" name="27 Marcador de fecha"/>
          <p:cNvSpPr>
            <a:spLocks noGrp="1"/>
          </p:cNvSpPr>
          <p:nvPr>
            <p:ph type="dt" sz="half" idx="10"/>
          </p:nvPr>
        </p:nvSpPr>
        <p:spPr/>
        <p:txBody>
          <a:bodyPr/>
          <a:lstStyle>
            <a:lvl1pPr>
              <a:defRPr/>
            </a:lvl1pPr>
            <a:extLst/>
          </a:lstStyle>
          <a:p>
            <a:pPr>
              <a:defRPr/>
            </a:pPr>
            <a:fld id="{AE11CABB-CF2A-4554-82B9-8B0CDFEB3102}" type="datetimeFigureOut">
              <a:rPr lang="es-ES"/>
              <a:pPr>
                <a:defRPr/>
              </a:pPr>
              <a:t>11/12/2009</a:t>
            </a:fld>
            <a:endParaRPr lang="es-ES"/>
          </a:p>
        </p:txBody>
      </p:sp>
      <p:sp>
        <p:nvSpPr>
          <p:cNvPr id="16" name="16 Marcador de pie de página"/>
          <p:cNvSpPr>
            <a:spLocks noGrp="1"/>
          </p:cNvSpPr>
          <p:nvPr>
            <p:ph type="ftr" sz="quarter" idx="11"/>
          </p:nvPr>
        </p:nvSpPr>
        <p:spPr/>
        <p:txBody>
          <a:bodyPr/>
          <a:lstStyle>
            <a:lvl1pPr>
              <a:defRPr/>
            </a:lvl1pPr>
            <a:extLst/>
          </a:lstStyle>
          <a:p>
            <a:pPr>
              <a:defRPr/>
            </a:pPr>
            <a:endParaRPr lang="es-ES"/>
          </a:p>
        </p:txBody>
      </p:sp>
      <p:sp>
        <p:nvSpPr>
          <p:cNvPr id="17" name="28 Marcador de número de diapositiva"/>
          <p:cNvSpPr>
            <a:spLocks noGrp="1"/>
          </p:cNvSpPr>
          <p:nvPr>
            <p:ph type="sldNum" sz="quarter" idx="12"/>
          </p:nvPr>
        </p:nvSpPr>
        <p:spPr/>
        <p:txBody>
          <a:bodyPr/>
          <a:lstStyle>
            <a:lvl1pPr>
              <a:defRPr/>
            </a:lvl1pPr>
            <a:extLst/>
          </a:lstStyle>
          <a:p>
            <a:pPr>
              <a:defRPr/>
            </a:pPr>
            <a:fld id="{3A3E7AE9-B318-4E72-8B54-44572CBBEA5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CF34F7E-6EA8-4233-A905-39FB84501A1B}" type="datetimeFigureOut">
              <a:rPr lang="es-ES"/>
              <a:pPr>
                <a:defRPr/>
              </a:pPr>
              <a:t>11/12/2009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615E0754-40EF-4067-8564-DAB7538AAF1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D8CBDE1-BAEE-4493-A00E-3D9F666672DE}" type="datetimeFigureOut">
              <a:rPr lang="es-ES"/>
              <a:pPr>
                <a:defRPr/>
              </a:pPr>
              <a:t>11/12/2009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D7ED6207-7346-4E50-9894-737F2F2EC34D}"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D5AA7DA3-FD0D-41CE-9B95-DFECDEEED7D7}" type="datetimeFigureOut">
              <a:rPr lang="es-ES"/>
              <a:pPr>
                <a:defRPr/>
              </a:pPr>
              <a:t>11/12/2009</a:t>
            </a:fld>
            <a:endParaRPr lang="es-ES"/>
          </a:p>
        </p:txBody>
      </p:sp>
      <p:sp>
        <p:nvSpPr>
          <p:cNvPr id="7" name="18 Marcador de pie de página"/>
          <p:cNvSpPr>
            <a:spLocks noGrp="1"/>
          </p:cNvSpPr>
          <p:nvPr>
            <p:ph type="ftr" sz="quarter" idx="11"/>
          </p:nvPr>
        </p:nvSpPr>
        <p:spPr/>
        <p:txBody>
          <a:bodyPr/>
          <a:lstStyle>
            <a:lvl1pPr>
              <a:defRPr/>
            </a:lvl1pPr>
          </a:lstStyle>
          <a:p>
            <a:pPr>
              <a:defRPr/>
            </a:pPr>
            <a:endParaRPr lang="es-ES"/>
          </a:p>
        </p:txBody>
      </p:sp>
      <p:sp>
        <p:nvSpPr>
          <p:cNvPr id="8" name="26 Marcador de número de diapositiva"/>
          <p:cNvSpPr>
            <a:spLocks noGrp="1"/>
          </p:cNvSpPr>
          <p:nvPr>
            <p:ph type="sldNum" sz="quarter" idx="12"/>
          </p:nvPr>
        </p:nvSpPr>
        <p:spPr/>
        <p:txBody>
          <a:bodyPr/>
          <a:lstStyle>
            <a:lvl1pPr>
              <a:defRPr/>
            </a:lvl1pPr>
          </a:lstStyle>
          <a:p>
            <a:pPr>
              <a:defRPr/>
            </a:pPr>
            <a:fld id="{8CF20604-6A51-4807-8F67-92F6B4684509}"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05B14BDD-412D-455E-848A-610695DE0DDC}" type="datetimeFigureOut">
              <a:rPr lang="es-ES"/>
              <a:pPr>
                <a:defRPr/>
              </a:pPr>
              <a:t>11/12/2009</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78EE1C75-FF50-4EB6-8A04-73455512137B}"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59E3396E-A49E-4AA0-9C7E-6E7E7E956F8C}" type="datetimeFigureOut">
              <a:rPr lang="es-ES"/>
              <a:pPr>
                <a:defRPr/>
              </a:pPr>
              <a:t>11/12/2009</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018DC1EC-D76B-4A68-9EE9-4C575C8621D1}"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73C0D9EC-CF2D-4FE5-ADEF-7F8317C3D815}" type="datetimeFigureOut">
              <a:rPr lang="es-ES"/>
              <a:pPr>
                <a:defRPr/>
              </a:pPr>
              <a:t>11/12/2009</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F5564018-C168-4DF2-8537-CB44FA74F35B}"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2E1F84B0-7ECF-4735-B361-FE6A8EDF117A}" type="datetimeFigureOut">
              <a:rPr lang="es-ES"/>
              <a:pPr>
                <a:defRPr/>
              </a:pPr>
              <a:t>11/12/2009</a:t>
            </a:fld>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C01F3BB2-4A89-45C7-8D46-5B6FE24E43F3}"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0D5B6072-5148-4543-8A48-0BA861A59A30}" type="datetimeFigureOut">
              <a:rPr lang="es-ES"/>
              <a:pPr>
                <a:defRPr/>
              </a:pPr>
              <a:t>11/12/2009</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83403D01-BD8D-4F6C-BDB2-D7FA528C9DC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CC6E241E-7F1D-44F2-AE8E-F12C8E305465}" type="datetimeFigureOut">
              <a:rPr lang="es-ES"/>
              <a:pPr>
                <a:defRPr/>
              </a:pPr>
              <a:t>11/12/2009</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EA280E49-3CDF-4DE6-AB9F-C7ACEC9BAC5B}"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6135CEEE-AF43-4AC0-BE8F-342BB720EA19}" type="datetimeFigureOut">
              <a:rPr lang="es-ES"/>
              <a:pPr>
                <a:defRPr/>
              </a:pPr>
              <a:t>11/12/2009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C2B5B37D-47D3-4B0A-9FD7-8661293D5AD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C33C6DE-DBBF-48FF-86A3-233EEECFF94F}" type="datetimeFigureOut">
              <a:rPr lang="es-ES"/>
              <a:pPr>
                <a:defRPr/>
              </a:pPr>
              <a:t>11/12/2009</a:t>
            </a:fld>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03B2FBCF-29F6-40EB-AC73-78E1E939D1D9}"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D8ABD4B0-BC99-487D-8D17-E1267E6E10C1}" type="datetimeFigureOut">
              <a:rPr lang="es-ES"/>
              <a:pPr>
                <a:defRPr/>
              </a:pPr>
              <a:t>11/12/2009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F26742C1-3DD3-4EA0-97F6-DB4484846AFD}"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84467C6-2C99-40EF-BEA3-077E08D7D9C6}" type="datetimeFigureOut">
              <a:rPr lang="es-ES"/>
              <a:pPr>
                <a:defRPr/>
              </a:pPr>
              <a:t>11/12/2009</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06E908F5-D150-4AC8-8D74-FAB7639988C9}"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EAB3D81-11D6-4433-ADD1-F00BF10A7687}" type="datetimeFigureOut">
              <a:rPr lang="es-ES"/>
              <a:pPr>
                <a:defRPr/>
              </a:pPr>
              <a:t>11/12/2009</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11CE69F-F383-42A8-9EFB-52714ED662F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Forma libre"/>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4 Forma libre"/>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5 Forma libre"/>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6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7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8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9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10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12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13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14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15 Forma libre"/>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16 Forma libre"/>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17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18 Rectángulo"/>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19 Rectángulo"/>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20 Rectángulo"/>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21 Rectángulo"/>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22 Rectángulo"/>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23 Rectángulo"/>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2 Marcador de texto"/>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s-ES" smtClean="0"/>
              <a:t>Haga clic para modificar el estilo de título del patrón</a:t>
            </a:r>
            <a:endParaRPr lang="en-US"/>
          </a:p>
        </p:txBody>
      </p:sp>
      <p:sp>
        <p:nvSpPr>
          <p:cNvPr id="25" name="3 Marcador de fecha"/>
          <p:cNvSpPr>
            <a:spLocks noGrp="1"/>
          </p:cNvSpPr>
          <p:nvPr>
            <p:ph type="dt" sz="half" idx="10"/>
          </p:nvPr>
        </p:nvSpPr>
        <p:spPr/>
        <p:txBody>
          <a:bodyPr/>
          <a:lstStyle>
            <a:lvl1pPr>
              <a:defRPr/>
            </a:lvl1pPr>
            <a:extLst/>
          </a:lstStyle>
          <a:p>
            <a:pPr>
              <a:defRPr/>
            </a:pPr>
            <a:fld id="{F0F1A491-CF59-4E14-A990-9F1C86CC8B6B}" type="datetimeFigureOut">
              <a:rPr lang="es-ES"/>
              <a:pPr>
                <a:defRPr/>
              </a:pPr>
              <a:t>11/12/2009</a:t>
            </a:fld>
            <a:endParaRPr lang="es-ES"/>
          </a:p>
        </p:txBody>
      </p:sp>
      <p:sp>
        <p:nvSpPr>
          <p:cNvPr id="26" name="4 Marcador de pie de página"/>
          <p:cNvSpPr>
            <a:spLocks noGrp="1"/>
          </p:cNvSpPr>
          <p:nvPr>
            <p:ph type="ftr" sz="quarter" idx="11"/>
          </p:nvPr>
        </p:nvSpPr>
        <p:spPr/>
        <p:txBody>
          <a:bodyPr/>
          <a:lstStyle>
            <a:lvl1pPr>
              <a:defRPr/>
            </a:lvl1pPr>
            <a:extLst/>
          </a:lstStyle>
          <a:p>
            <a:pPr>
              <a:defRPr/>
            </a:pPr>
            <a:endParaRPr lang="es-ES"/>
          </a:p>
        </p:txBody>
      </p:sp>
      <p:sp>
        <p:nvSpPr>
          <p:cNvPr id="27" name="5 Marcador de número de diapositiva"/>
          <p:cNvSpPr>
            <a:spLocks noGrp="1"/>
          </p:cNvSpPr>
          <p:nvPr>
            <p:ph type="sldNum" sz="quarter" idx="12"/>
          </p:nvPr>
        </p:nvSpPr>
        <p:spPr/>
        <p:txBody>
          <a:bodyPr/>
          <a:lstStyle>
            <a:lvl1pPr>
              <a:defRPr/>
            </a:lvl1pPr>
            <a:extLst/>
          </a:lstStyle>
          <a:p>
            <a:pPr>
              <a:defRPr/>
            </a:pPr>
            <a:fld id="{2ACC3683-1B87-41BE-92B1-AB08373EC2A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3757F0FF-A195-4070-8C7F-1C19D09A37EE}" type="datetimeFigureOut">
              <a:rPr lang="es-ES"/>
              <a:pPr>
                <a:defRPr/>
              </a:pPr>
              <a:t>11/12/2009</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A3792F81-EBFD-4882-81A4-2A9F589601E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Rectángulo"/>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Rectángulo"/>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8 Rectángulo"/>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9 Rectángulo"/>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Rectángulo"/>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11 Rectángulo"/>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12 Rectángulo"/>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13 Rectángulo"/>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14 Rectángulo"/>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15 Rectángulo"/>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504824" y="512064"/>
            <a:ext cx="7772400" cy="914400"/>
          </a:xfrm>
        </p:spPr>
        <p:txBody>
          <a:bodyPr/>
          <a:lstStyle>
            <a:lvl1pPr>
              <a:defRPr sz="400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6 Marcador de fecha"/>
          <p:cNvSpPr>
            <a:spLocks noGrp="1"/>
          </p:cNvSpPr>
          <p:nvPr>
            <p:ph type="dt" sz="half" idx="10"/>
          </p:nvPr>
        </p:nvSpPr>
        <p:spPr/>
        <p:txBody>
          <a:bodyPr/>
          <a:lstStyle>
            <a:lvl1pPr>
              <a:defRPr/>
            </a:lvl1pPr>
            <a:extLst/>
          </a:lstStyle>
          <a:p>
            <a:pPr>
              <a:defRPr/>
            </a:pPr>
            <a:fld id="{1F181C7E-75A8-46CD-8E95-D92DCE48903C}" type="datetimeFigureOut">
              <a:rPr lang="es-ES"/>
              <a:pPr>
                <a:defRPr/>
              </a:pPr>
              <a:t>11/12/2009</a:t>
            </a:fld>
            <a:endParaRPr lang="es-ES"/>
          </a:p>
        </p:txBody>
      </p:sp>
      <p:sp>
        <p:nvSpPr>
          <p:cNvPr id="18" name="7 Marcador de pie de página"/>
          <p:cNvSpPr>
            <a:spLocks noGrp="1"/>
          </p:cNvSpPr>
          <p:nvPr>
            <p:ph type="ftr" sz="quarter" idx="11"/>
          </p:nvPr>
        </p:nvSpPr>
        <p:spPr/>
        <p:txBody>
          <a:bodyPr/>
          <a:lstStyle>
            <a:lvl1pPr>
              <a:defRPr/>
            </a:lvl1pPr>
            <a:extLst/>
          </a:lstStyle>
          <a:p>
            <a:pPr>
              <a:defRPr/>
            </a:pPr>
            <a:endParaRPr lang="es-ES"/>
          </a:p>
        </p:txBody>
      </p:sp>
      <p:sp>
        <p:nvSpPr>
          <p:cNvPr id="19" name="8 Marcador de número de diapositiva"/>
          <p:cNvSpPr>
            <a:spLocks noGrp="1"/>
          </p:cNvSpPr>
          <p:nvPr>
            <p:ph type="sldNum" sz="quarter" idx="12"/>
          </p:nvPr>
        </p:nvSpPr>
        <p:spPr/>
        <p:txBody>
          <a:bodyPr/>
          <a:lstStyle>
            <a:lvl1pPr>
              <a:defRPr/>
            </a:lvl1pPr>
            <a:extLst/>
          </a:lstStyle>
          <a:p>
            <a:pPr>
              <a:defRPr/>
            </a:pPr>
            <a:fld id="{E89DBFD4-92F8-4D9B-AD83-727892846AB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9B656DCF-9541-4F9D-96AB-3398FB93A7C6}" type="datetimeFigureOut">
              <a:rPr lang="es-ES"/>
              <a:pPr>
                <a:defRPr/>
              </a:pPr>
              <a:t>11/12/2009</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22 Marcador de número de diapositiva"/>
          <p:cNvSpPr>
            <a:spLocks noGrp="1"/>
          </p:cNvSpPr>
          <p:nvPr>
            <p:ph type="sldNum" sz="quarter" idx="12"/>
          </p:nvPr>
        </p:nvSpPr>
        <p:spPr/>
        <p:txBody>
          <a:bodyPr/>
          <a:lstStyle>
            <a:lvl1pPr>
              <a:defRPr/>
            </a:lvl1pPr>
          </a:lstStyle>
          <a:p>
            <a:pPr>
              <a:defRPr/>
            </a:pPr>
            <a:fld id="{CB0B943D-3A96-40E1-90BD-C5D059B57F9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extLst/>
          </a:lstStyle>
          <a:p>
            <a:pPr>
              <a:defRPr/>
            </a:pPr>
            <a:fld id="{4AF5EF6E-F6D7-4465-A903-E8790DBC545B}" type="datetimeFigureOut">
              <a:rPr lang="es-ES"/>
              <a:pPr>
                <a:defRPr/>
              </a:pPr>
              <a:t>11/12/2009</a:t>
            </a:fld>
            <a:endParaRPr lang="es-ES"/>
          </a:p>
        </p:txBody>
      </p:sp>
      <p:sp>
        <p:nvSpPr>
          <p:cNvPr id="3" name="2 Marcador de pie de página"/>
          <p:cNvSpPr>
            <a:spLocks noGrp="1"/>
          </p:cNvSpPr>
          <p:nvPr>
            <p:ph type="ftr" sz="quarter" idx="11"/>
          </p:nvPr>
        </p:nvSpPr>
        <p:spPr/>
        <p:txBody>
          <a:bodyPr/>
          <a:lstStyle>
            <a:lvl1pPr>
              <a:defRPr/>
            </a:lvl1pPr>
            <a:extLst/>
          </a:lstStyle>
          <a:p>
            <a:pPr>
              <a:defRPr/>
            </a:pPr>
            <a:endParaRPr lang="es-ES"/>
          </a:p>
        </p:txBody>
      </p:sp>
      <p:sp>
        <p:nvSpPr>
          <p:cNvPr id="4" name="3 Marcador de número de diapositiva"/>
          <p:cNvSpPr>
            <a:spLocks noGrp="1"/>
          </p:cNvSpPr>
          <p:nvPr>
            <p:ph type="sldNum" sz="quarter" idx="12"/>
          </p:nvPr>
        </p:nvSpPr>
        <p:spPr/>
        <p:txBody>
          <a:bodyPr/>
          <a:lstStyle>
            <a:lvl1pPr>
              <a:defRPr/>
            </a:lvl1pPr>
            <a:extLst/>
          </a:lstStyle>
          <a:p>
            <a:pPr>
              <a:defRPr/>
            </a:pPr>
            <a:fld id="{B301EE34-F1EA-4436-972C-4DB6B2CA5A6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0F0CF991-17A1-4AAB-B499-851D2E91C1DE}" type="datetimeFigureOut">
              <a:rPr lang="es-ES"/>
              <a:pPr>
                <a:defRPr/>
              </a:pPr>
              <a:t>11/12/2009</a:t>
            </a:fld>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E068478B-F5C7-4BC7-A0C2-12D2A78D038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5 Conector recto"/>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19 Grupo"/>
          <p:cNvGrpSpPr>
            <a:grpSpLocks/>
          </p:cNvGrpSpPr>
          <p:nvPr/>
        </p:nvGrpSpPr>
        <p:grpSpPr bwMode="auto">
          <a:xfrm rot="5400000">
            <a:off x="8515351" y="1219200"/>
            <a:ext cx="131762" cy="128587"/>
            <a:chOff x="6668087" y="1297746"/>
            <a:chExt cx="161840" cy="156602"/>
          </a:xfrm>
        </p:grpSpPr>
        <p:cxnSp>
          <p:nvCxnSpPr>
            <p:cNvPr id="8" name="7 Conector recto"/>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25 Grupo"/>
          <p:cNvGrpSpPr>
            <a:grpSpLocks/>
          </p:cNvGrpSpPr>
          <p:nvPr/>
        </p:nvGrpSpPr>
        <p:grpSpPr bwMode="auto">
          <a:xfrm rot="5400000">
            <a:off x="8667751" y="1371600"/>
            <a:ext cx="131762" cy="128587"/>
            <a:chOff x="6668087" y="1297746"/>
            <a:chExt cx="161840" cy="156602"/>
          </a:xfrm>
        </p:grpSpPr>
        <p:cxnSp>
          <p:nvCxnSpPr>
            <p:cNvPr id="12" name="11 Conector recto"/>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13 Conector recto"/>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29 Grupo"/>
          <p:cNvGrpSpPr>
            <a:grpSpLocks/>
          </p:cNvGrpSpPr>
          <p:nvPr/>
        </p:nvGrpSpPr>
        <p:grpSpPr bwMode="auto">
          <a:xfrm rot="5400000">
            <a:off x="8320087" y="1474788"/>
            <a:ext cx="131763" cy="128588"/>
            <a:chOff x="6668087" y="1297746"/>
            <a:chExt cx="161840" cy="156602"/>
          </a:xfrm>
        </p:grpSpPr>
        <p:cxnSp>
          <p:nvCxnSpPr>
            <p:cNvPr id="16" name="15 Conector recto"/>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17 Conector recto"/>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9" name="4 Marcador de fecha"/>
          <p:cNvSpPr>
            <a:spLocks noGrp="1"/>
          </p:cNvSpPr>
          <p:nvPr>
            <p:ph type="dt" sz="half" idx="10"/>
          </p:nvPr>
        </p:nvSpPr>
        <p:spPr>
          <a:xfrm>
            <a:off x="6477000" y="55563"/>
            <a:ext cx="2133600" cy="365125"/>
          </a:xfrm>
        </p:spPr>
        <p:txBody>
          <a:bodyPr/>
          <a:lstStyle>
            <a:lvl1pPr>
              <a:defRPr/>
            </a:lvl1pPr>
            <a:extLst/>
          </a:lstStyle>
          <a:p>
            <a:pPr>
              <a:defRPr/>
            </a:pPr>
            <a:fld id="{B2E4E68E-5997-463A-9CEB-C9CAB741692C}" type="datetimeFigureOut">
              <a:rPr lang="es-ES"/>
              <a:pPr>
                <a:defRPr/>
              </a:pPr>
              <a:t>11/12/2009</a:t>
            </a:fld>
            <a:endParaRPr lang="es-ES"/>
          </a:p>
        </p:txBody>
      </p:sp>
      <p:sp>
        <p:nvSpPr>
          <p:cNvPr id="20" name="5 Marcador de pie de página"/>
          <p:cNvSpPr>
            <a:spLocks noGrp="1"/>
          </p:cNvSpPr>
          <p:nvPr>
            <p:ph type="ftr" sz="quarter" idx="11"/>
          </p:nvPr>
        </p:nvSpPr>
        <p:spPr>
          <a:xfrm>
            <a:off x="914400" y="55563"/>
            <a:ext cx="5562600" cy="365125"/>
          </a:xfrm>
        </p:spPr>
        <p:txBody>
          <a:bodyPr/>
          <a:lstStyle>
            <a:lvl1pPr>
              <a:defRPr/>
            </a:lvl1pPr>
            <a:extLst/>
          </a:lstStyle>
          <a:p>
            <a:pPr>
              <a:defRPr/>
            </a:pPr>
            <a:endParaRPr lang="es-ES"/>
          </a:p>
        </p:txBody>
      </p:sp>
      <p:sp>
        <p:nvSpPr>
          <p:cNvPr id="21" name="6 Marcador de número de diapositiva"/>
          <p:cNvSpPr>
            <a:spLocks noGrp="1"/>
          </p:cNvSpPr>
          <p:nvPr>
            <p:ph type="sldNum" sz="quarter" idx="12"/>
          </p:nvPr>
        </p:nvSpPr>
        <p:spPr>
          <a:xfrm>
            <a:off x="8610600" y="55563"/>
            <a:ext cx="457200" cy="365125"/>
          </a:xfrm>
        </p:spPr>
        <p:txBody>
          <a:bodyPr/>
          <a:lstStyle>
            <a:lvl1pPr>
              <a:defRPr/>
            </a:lvl1pPr>
            <a:extLst/>
          </a:lstStyle>
          <a:p>
            <a:pPr>
              <a:defRPr/>
            </a:pPr>
            <a:fld id="{3A6ED13D-75A1-43AA-9EC2-243C659B8EF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Rectángulo"/>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8 Rectángulo"/>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9 Rectángulo"/>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Rectángulo"/>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11 Rectángulo"/>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14 Rectángulo"/>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15 Rectángulo"/>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16 Rectángulo"/>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21 Marcador de título"/>
          <p:cNvSpPr>
            <a:spLocks noGrp="1"/>
          </p:cNvSpPr>
          <p:nvPr>
            <p:ph type="title"/>
          </p:nvPr>
        </p:nvSpPr>
        <p:spPr>
          <a:xfrm>
            <a:off x="914400" y="512763"/>
            <a:ext cx="7772400" cy="914400"/>
          </a:xfrm>
          <a:prstGeom prst="rect">
            <a:avLst/>
          </a:prstGeom>
        </p:spPr>
        <p:txBody>
          <a:bodyPr vert="horz" anchor="t">
            <a:noAutofit/>
          </a:bodyPr>
          <a:lstStyle>
            <a:extLst/>
          </a:lstStyle>
          <a:p>
            <a:r>
              <a:rPr lang="es-ES" smtClean="0"/>
              <a:t>Haga clic para modificar el estilo de título del patrón</a:t>
            </a:r>
            <a:endParaRPr lang="en-US"/>
          </a:p>
        </p:txBody>
      </p:sp>
      <p:sp>
        <p:nvSpPr>
          <p:cNvPr id="1036" name="12 Marcador de texto"/>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86FC0570-1CCF-46E3-9D3D-94F842FF48B3}" type="datetimeFigureOut">
              <a:rPr lang="es-ES"/>
              <a:pPr>
                <a:defRPr/>
              </a:pPr>
              <a:t>11/12/2009</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DC99879F-BD7C-44A9-8830-7CA3C7F927BD}"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751" r:id="rId1"/>
    <p:sldLayoutId id="2147483740" r:id="rId2"/>
    <p:sldLayoutId id="2147483752" r:id="rId3"/>
    <p:sldLayoutId id="2147483753" r:id="rId4"/>
    <p:sldLayoutId id="2147483754" r:id="rId5"/>
    <p:sldLayoutId id="2147483741" r:id="rId6"/>
    <p:sldLayoutId id="2147483755" r:id="rId7"/>
    <p:sldLayoutId id="2147483742" r:id="rId8"/>
    <p:sldLayoutId id="2147483756" r:id="rId9"/>
    <p:sldLayoutId id="2147483743" r:id="rId10"/>
    <p:sldLayoutId id="2147483744"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052"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053"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smtClean="0">
                <a:solidFill>
                  <a:schemeClr val="tx2">
                    <a:shade val="50000"/>
                  </a:schemeClr>
                </a:solidFill>
              </a:defRPr>
            </a:lvl1pPr>
          </a:lstStyle>
          <a:p>
            <a:pPr>
              <a:defRPr/>
            </a:pPr>
            <a:fld id="{56DC3020-9041-4717-AD3B-1A8DCBE67E57}" type="datetimeFigureOut">
              <a:rPr lang="es-ES"/>
              <a:pPr>
                <a:defRPr/>
              </a:pPr>
              <a:t>11/12/2009</a:t>
            </a:fld>
            <a:endParaRPr lang="es-ES"/>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s-ES"/>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851F21FD-7132-49E7-B84C-3A7F1520E7F4}"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757" r:id="rId1"/>
    <p:sldLayoutId id="2147483745" r:id="rId2"/>
    <p:sldLayoutId id="2147483758" r:id="rId3"/>
    <p:sldLayoutId id="2147483746" r:id="rId4"/>
    <p:sldLayoutId id="2147483759" r:id="rId5"/>
    <p:sldLayoutId id="2147483747" r:id="rId6"/>
    <p:sldLayoutId id="2147483748" r:id="rId7"/>
    <p:sldLayoutId id="2147483760" r:id="rId8"/>
    <p:sldLayoutId id="2147483761" r:id="rId9"/>
    <p:sldLayoutId id="2147483749" r:id="rId10"/>
    <p:sldLayoutId id="2147483750"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blip>
          <a:srcRect/>
          <a:stretch>
            <a:fillRect l="-28000" r="-28000"/>
          </a:stretch>
        </a:blipFill>
        <a:effectLst/>
      </p:bgPr>
    </p:bg>
    <p:spTree>
      <p:nvGrpSpPr>
        <p:cNvPr id="1" name=""/>
        <p:cNvGrpSpPr/>
        <p:nvPr/>
      </p:nvGrpSpPr>
      <p:grpSpPr>
        <a:xfrm>
          <a:off x="0" y="0"/>
          <a:ext cx="0" cy="0"/>
          <a:chOff x="0" y="0"/>
          <a:chExt cx="0" cy="0"/>
        </a:xfrm>
      </p:grpSpPr>
      <p:sp>
        <p:nvSpPr>
          <p:cNvPr id="2050" name="1 Título"/>
          <p:cNvSpPr>
            <a:spLocks noGrp="1"/>
          </p:cNvSpPr>
          <p:nvPr>
            <p:ph type="ctrTitle"/>
          </p:nvPr>
        </p:nvSpPr>
        <p:spPr>
          <a:xfrm>
            <a:off x="1714480" y="4071942"/>
            <a:ext cx="6072230" cy="1285884"/>
          </a:xfrm>
        </p:spPr>
        <p:txBody>
          <a:bodyPr>
            <a:normAutofit/>
          </a:bodyPr>
          <a:lstStyle/>
          <a:p>
            <a:pPr fontAlgn="auto">
              <a:spcAft>
                <a:spcPts val="0"/>
              </a:spcAft>
              <a:defRPr/>
            </a:pPr>
            <a:r>
              <a:rPr lang="es-ES" sz="6000" u="sng" smtClean="0">
                <a:solidFill>
                  <a:schemeClr val="bg1"/>
                </a:solidFill>
                <a:latin typeface="Bradley Hand ITC" pitchFamily="66" charset="0"/>
              </a:rPr>
              <a:t>FRUSANT S.A.</a:t>
            </a:r>
          </a:p>
        </p:txBody>
      </p:sp>
      <p:sp>
        <p:nvSpPr>
          <p:cNvPr id="7171" name="2 Subtítulo"/>
          <p:cNvSpPr>
            <a:spLocks noGrp="1"/>
          </p:cNvSpPr>
          <p:nvPr>
            <p:ph type="subTitle" idx="1"/>
          </p:nvPr>
        </p:nvSpPr>
        <p:spPr>
          <a:xfrm>
            <a:off x="5429250" y="1285875"/>
            <a:ext cx="3357563" cy="3143250"/>
          </a:xfrm>
        </p:spPr>
        <p:txBody>
          <a:bodyPr/>
          <a:lstStyle/>
          <a:p>
            <a:pPr fontAlgn="auto">
              <a:spcAft>
                <a:spcPts val="0"/>
              </a:spcAft>
              <a:buFont typeface="Arial" charset="0"/>
              <a:buNone/>
              <a:defRPr/>
            </a:pPr>
            <a:r>
              <a:rPr lang="es-ES" sz="2800" b="1" dirty="0" smtClean="0">
                <a:solidFill>
                  <a:schemeClr val="accent1">
                    <a:lumMod val="50000"/>
                  </a:schemeClr>
                </a:solidFill>
                <a:latin typeface="Bradley Hand ITC" pitchFamily="66" charset="0"/>
              </a:rPr>
              <a:t>PROYECTO DE IMPLEMENTACION DE UNA PLANTA PROCESADORA DE JUGOS Y COMPOTAS DE FRUTAS</a:t>
            </a:r>
          </a:p>
          <a:p>
            <a:pPr fontAlgn="auto">
              <a:spcAft>
                <a:spcPts val="0"/>
              </a:spcAft>
              <a:buFont typeface="Arial" charset="0"/>
              <a:buNone/>
              <a:defRPr/>
            </a:pPr>
            <a:endParaRPr lang="es-ES" sz="2800" b="1" dirty="0" smtClean="0">
              <a:solidFill>
                <a:schemeClr val="accent1">
                  <a:lumMod val="50000"/>
                </a:schemeClr>
              </a:solidFill>
              <a:latin typeface="Bradley Hand ITC" pitchFamily="66" charset="0"/>
            </a:endParaRPr>
          </a:p>
        </p:txBody>
      </p:sp>
      <p:sp>
        <p:nvSpPr>
          <p:cNvPr id="14340" name="4 CuadroTexto"/>
          <p:cNvSpPr txBox="1">
            <a:spLocks noChangeArrowheads="1"/>
          </p:cNvSpPr>
          <p:nvPr/>
        </p:nvSpPr>
        <p:spPr bwMode="auto">
          <a:xfrm>
            <a:off x="285750" y="5500688"/>
            <a:ext cx="5429250" cy="369887"/>
          </a:xfrm>
          <a:prstGeom prst="rect">
            <a:avLst/>
          </a:prstGeom>
          <a:noFill/>
          <a:ln w="9525">
            <a:noFill/>
            <a:miter lim="800000"/>
            <a:headEnd/>
            <a:tailEnd/>
          </a:ln>
        </p:spPr>
        <p:txBody>
          <a:bodyPr>
            <a:spAutoFit/>
          </a:bodyPr>
          <a:lstStyle/>
          <a:p>
            <a:pPr algn="ctr"/>
            <a:r>
              <a:rPr lang="es-ES" b="1">
                <a:solidFill>
                  <a:schemeClr val="bg1"/>
                </a:solidFill>
                <a:latin typeface="Bradley Hand ITC" pitchFamily="66" charset="0"/>
              </a:rPr>
              <a:t>AUTORA :  MA. LAURA Arévalo ANILEMA</a:t>
            </a:r>
          </a:p>
        </p:txBody>
      </p:sp>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7429520" y="5143512"/>
            <a:ext cx="928694" cy="785818"/>
          </a:xfrm>
          <a:prstGeom prst="star5">
            <a:avLst/>
          </a:prstGeom>
          <a:gradFill>
            <a:gsLst>
              <a:gs pos="0">
                <a:srgbClr val="FCC6F2"/>
              </a:gs>
              <a:gs pos="17999">
                <a:srgbClr val="FEE7F2"/>
              </a:gs>
              <a:gs pos="36000">
                <a:srgbClr val="FAC77D"/>
              </a:gs>
              <a:gs pos="61000">
                <a:srgbClr val="FBA97D"/>
              </a:gs>
              <a:gs pos="82001">
                <a:srgbClr val="FBD49C"/>
              </a:gs>
              <a:gs pos="100000">
                <a:srgbClr val="FEE7F2"/>
              </a:gs>
            </a:gsLst>
            <a:lin ang="5400000" scaled="0"/>
          </a:gradFill>
          <a:ln>
            <a:solidFill>
              <a:srgbClr val="FC045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6858016" y="5500702"/>
            <a:ext cx="428628" cy="500066"/>
          </a:xfrm>
          <a:prstGeom prst="star5">
            <a:avLst/>
          </a:prstGeom>
          <a:gradFill>
            <a:gsLst>
              <a:gs pos="0">
                <a:srgbClr val="FCC6F2"/>
              </a:gs>
              <a:gs pos="17999">
                <a:srgbClr val="FEE7F2"/>
              </a:gs>
              <a:gs pos="36000">
                <a:srgbClr val="FAC77D"/>
              </a:gs>
              <a:gs pos="61000">
                <a:srgbClr val="FBA97D"/>
              </a:gs>
              <a:gs pos="82001">
                <a:srgbClr val="FBD49C"/>
              </a:gs>
              <a:gs pos="100000">
                <a:srgbClr val="FEE7F2"/>
              </a:gs>
            </a:gsLst>
            <a:lin ang="5400000" scaled="0"/>
          </a:gradFill>
          <a:ln>
            <a:solidFill>
              <a:srgbClr val="FC045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0" name="9 Estrella de 5 puntas"/>
          <p:cNvSpPr/>
          <p:nvPr/>
        </p:nvSpPr>
        <p:spPr>
          <a:xfrm>
            <a:off x="7929586" y="4500570"/>
            <a:ext cx="428628" cy="500066"/>
          </a:xfrm>
          <a:prstGeom prst="star5">
            <a:avLst/>
          </a:prstGeom>
          <a:gradFill>
            <a:gsLst>
              <a:gs pos="0">
                <a:srgbClr val="FCC6F2"/>
              </a:gs>
              <a:gs pos="17999">
                <a:srgbClr val="FEE7F2"/>
              </a:gs>
              <a:gs pos="36000">
                <a:srgbClr val="FAC77D"/>
              </a:gs>
              <a:gs pos="61000">
                <a:srgbClr val="FBA97D"/>
              </a:gs>
              <a:gs pos="82001">
                <a:srgbClr val="FBD49C"/>
              </a:gs>
              <a:gs pos="100000">
                <a:srgbClr val="FEE7F2"/>
              </a:gs>
            </a:gsLst>
            <a:lin ang="5400000" scaled="0"/>
          </a:gradFill>
          <a:ln>
            <a:solidFill>
              <a:srgbClr val="FC045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4143375" y="928688"/>
            <a:ext cx="4543425" cy="5197475"/>
          </a:xfrm>
        </p:spPr>
        <p:txBody>
          <a:bodyPr/>
          <a:lstStyle/>
          <a:p>
            <a:pPr algn="just" eaLnBrk="1" hangingPunct="1"/>
            <a:r>
              <a:rPr lang="es-AR" smtClean="0">
                <a:latin typeface="Bradley Hand ITC" pitchFamily="66" charset="0"/>
              </a:rPr>
              <a:t>El abastecimiento de agua potable en el cantón de Santa Elena predomina el sistema por tubería dentro del lote, mientras que en Salinas y La Libertad predomina el abastecimiento por tanquero.</a:t>
            </a:r>
            <a:endParaRPr lang="es-ES" smtClean="0">
              <a:latin typeface="Bradley Hand ITC" pitchFamily="66" charset="0"/>
            </a:endParaRPr>
          </a:p>
        </p:txBody>
      </p:sp>
      <p:sp>
        <p:nvSpPr>
          <p:cNvPr id="4" name="3 Lágrima"/>
          <p:cNvSpPr/>
          <p:nvPr/>
        </p:nvSpPr>
        <p:spPr>
          <a:xfrm rot="21081615">
            <a:off x="1025860" y="1887544"/>
            <a:ext cx="3281487" cy="4779452"/>
          </a:xfrm>
          <a:prstGeom prst="teardrop">
            <a:avLst/>
          </a:prstGeom>
          <a:solidFill>
            <a:schemeClr val="accent4">
              <a:lumMod val="20000"/>
              <a:lumOff val="80000"/>
              <a:alpha val="4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r>
              <a:rPr lang="es-ES_tradnl" sz="2800" b="1" dirty="0">
                <a:solidFill>
                  <a:schemeClr val="accent1">
                    <a:lumMod val="20000"/>
                    <a:lumOff val="80000"/>
                  </a:schemeClr>
                </a:solidFill>
                <a:latin typeface="Bradley Hand ITC" pitchFamily="66" charset="0"/>
              </a:rPr>
              <a:t>Agua </a:t>
            </a:r>
            <a:r>
              <a:rPr lang="es-ES_tradnl" sz="2400" b="1" dirty="0">
                <a:solidFill>
                  <a:schemeClr val="accent1">
                    <a:lumMod val="20000"/>
                    <a:lumOff val="80000"/>
                  </a:schemeClr>
                </a:solidFill>
                <a:latin typeface="Bradley Hand ITC" pitchFamily="66" charset="0"/>
              </a:rPr>
              <a:t>potable</a:t>
            </a:r>
            <a:endParaRPr lang="es-ES" sz="2800" dirty="0">
              <a:solidFill>
                <a:schemeClr val="accent1">
                  <a:lumMod val="20000"/>
                  <a:lumOff val="80000"/>
                </a:schemeClr>
              </a:solidFill>
            </a:endParaRPr>
          </a:p>
        </p:txBody>
      </p:sp>
      <p:pic>
        <p:nvPicPr>
          <p:cNvPr id="23556" name="Picture 3"/>
          <p:cNvPicPr>
            <a:picLocks noChangeAspect="1" noChangeArrowheads="1"/>
          </p:cNvPicPr>
          <p:nvPr/>
        </p:nvPicPr>
        <p:blipFill>
          <a:blip r:embed="rId2"/>
          <a:srcRect/>
          <a:stretch>
            <a:fillRect/>
          </a:stretch>
        </p:blipFill>
        <p:spPr bwMode="auto">
          <a:xfrm>
            <a:off x="428625" y="285750"/>
            <a:ext cx="2152650" cy="1550988"/>
          </a:xfrm>
          <a:prstGeom prst="rect">
            <a:avLst/>
          </a:prstGeom>
          <a:noFill/>
          <a:ln w="9525">
            <a:noFill/>
            <a:miter lim="800000"/>
            <a:headEnd/>
            <a:tailEnd/>
          </a:ln>
        </p:spPr>
      </p:pic>
      <p:sp>
        <p:nvSpPr>
          <p:cNvPr id="6" name="5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28625" y="1000125"/>
            <a:ext cx="7467600" cy="1143000"/>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Servicio Eléctrico</a:t>
            </a:r>
            <a:endParaRPr lang="es-ES" smtClean="0">
              <a:solidFill>
                <a:schemeClr val="tx2">
                  <a:satMod val="200000"/>
                </a:schemeClr>
              </a:solidFill>
              <a:latin typeface="Bradley Hand ITC" pitchFamily="66" charset="0"/>
            </a:endParaRPr>
          </a:p>
        </p:txBody>
      </p:sp>
      <p:sp>
        <p:nvSpPr>
          <p:cNvPr id="24579" name="2 Marcador de contenido"/>
          <p:cNvSpPr>
            <a:spLocks noGrp="1"/>
          </p:cNvSpPr>
          <p:nvPr>
            <p:ph idx="1"/>
          </p:nvPr>
        </p:nvSpPr>
        <p:spPr>
          <a:xfrm>
            <a:off x="457200" y="2214563"/>
            <a:ext cx="6186488" cy="3911600"/>
          </a:xfrm>
        </p:spPr>
        <p:txBody>
          <a:bodyPr/>
          <a:lstStyle/>
          <a:p>
            <a:pPr algn="just" eaLnBrk="1" hangingPunct="1"/>
            <a:r>
              <a:rPr lang="es-AR" smtClean="0">
                <a:latin typeface="Bradley Hand ITC" pitchFamily="66" charset="0"/>
              </a:rPr>
              <a:t>La existencia de servicio eléctrico en la Provincia de Santa Elena (PSE) es deficiente, puesto que el cantón Santa Elena apenas presenta un 81.50% de viviendas con este servicio.</a:t>
            </a:r>
            <a:endParaRPr lang="es-ES" smtClean="0">
              <a:latin typeface="Bradley Hand ITC" pitchFamily="66" charset="0"/>
            </a:endParaRPr>
          </a:p>
        </p:txBody>
      </p:sp>
      <p:sp>
        <p:nvSpPr>
          <p:cNvPr id="4" name="3 Rayo"/>
          <p:cNvSpPr/>
          <p:nvPr/>
        </p:nvSpPr>
        <p:spPr>
          <a:xfrm>
            <a:off x="5572125" y="714375"/>
            <a:ext cx="1571625" cy="1643063"/>
          </a:xfrm>
          <a:prstGeom prst="lightningBolt">
            <a:avLst/>
          </a:prstGeom>
          <a:solidFill>
            <a:srgbClr val="FFFF00"/>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Bradley Hand ITC" pitchFamily="66" charset="0"/>
            </a:endParaRPr>
          </a:p>
        </p:txBody>
      </p:sp>
      <p:pic>
        <p:nvPicPr>
          <p:cNvPr id="24581"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6" name="5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28625" y="1285875"/>
            <a:ext cx="7467600" cy="915988"/>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Servicio telefónico</a:t>
            </a:r>
            <a:endParaRPr lang="es-ES" smtClean="0">
              <a:solidFill>
                <a:schemeClr val="tx2">
                  <a:satMod val="200000"/>
                </a:schemeClr>
              </a:solidFill>
              <a:latin typeface="Bradley Hand ITC" pitchFamily="66" charset="0"/>
            </a:endParaRPr>
          </a:p>
        </p:txBody>
      </p:sp>
      <p:sp>
        <p:nvSpPr>
          <p:cNvPr id="25603" name="2 Marcador de contenido"/>
          <p:cNvSpPr>
            <a:spLocks noGrp="1"/>
          </p:cNvSpPr>
          <p:nvPr>
            <p:ph idx="1"/>
          </p:nvPr>
        </p:nvSpPr>
        <p:spPr>
          <a:xfrm>
            <a:off x="4857750" y="642938"/>
            <a:ext cx="4071938" cy="2143125"/>
          </a:xfrm>
        </p:spPr>
        <p:txBody>
          <a:bodyPr/>
          <a:lstStyle/>
          <a:p>
            <a:pPr algn="just" eaLnBrk="1" hangingPunct="1"/>
            <a:r>
              <a:rPr lang="es-AR" smtClean="0">
                <a:latin typeface="Bradley Hand ITC" pitchFamily="66" charset="0"/>
              </a:rPr>
              <a:t>Uno de los principales problemas para su desarrollo educativo, comercial, etc.</a:t>
            </a:r>
            <a:endParaRPr lang="es-ES" smtClean="0">
              <a:latin typeface="Bradley Hand ITC" pitchFamily="66" charset="0"/>
            </a:endParaRPr>
          </a:p>
        </p:txBody>
      </p:sp>
      <p:pic>
        <p:nvPicPr>
          <p:cNvPr id="25604" name="Picture 4" descr="InfSoc29"/>
          <p:cNvPicPr>
            <a:picLocks noChangeAspect="1" noChangeArrowheads="1"/>
          </p:cNvPicPr>
          <p:nvPr/>
        </p:nvPicPr>
        <p:blipFill>
          <a:blip r:embed="rId2"/>
          <a:srcRect/>
          <a:stretch>
            <a:fillRect/>
          </a:stretch>
        </p:blipFill>
        <p:spPr bwMode="auto">
          <a:xfrm>
            <a:off x="1143000" y="3000375"/>
            <a:ext cx="6726238" cy="3341688"/>
          </a:xfrm>
          <a:prstGeom prst="rect">
            <a:avLst/>
          </a:prstGeom>
          <a:noFill/>
          <a:ln w="9525">
            <a:noFill/>
            <a:miter lim="800000"/>
            <a:headEnd/>
            <a:tailEnd/>
          </a:ln>
        </p:spPr>
      </p:pic>
      <p:sp>
        <p:nvSpPr>
          <p:cNvPr id="25605" name="Rectangle 5"/>
          <p:cNvSpPr>
            <a:spLocks noChangeArrowheads="1"/>
          </p:cNvSpPr>
          <p:nvPr/>
        </p:nvSpPr>
        <p:spPr bwMode="auto">
          <a:xfrm>
            <a:off x="0" y="6215063"/>
            <a:ext cx="9144000" cy="457200"/>
          </a:xfrm>
          <a:prstGeom prst="rect">
            <a:avLst/>
          </a:prstGeom>
          <a:noFill/>
          <a:ln w="9525">
            <a:noFill/>
            <a:miter lim="800000"/>
            <a:headEnd/>
            <a:tailEnd/>
          </a:ln>
        </p:spPr>
        <p:txBody>
          <a:bodyPr wrap="none" anchor="ctr">
            <a:spAutoFit/>
          </a:bodyPr>
          <a:lstStyle/>
          <a:p>
            <a:pPr algn="ctr" eaLnBrk="0" hangingPunct="0"/>
            <a:r>
              <a:rPr lang="es-EC" sz="1000">
                <a:cs typeface="Times New Roman" pitchFamily="18" charset="0"/>
              </a:rPr>
              <a:t>Fuente: Plan de Desarrollo Estratégico Participativo Cantonal de La Libertad, Salinas y Santa Elena, 2004</a:t>
            </a:r>
            <a:endParaRPr lang="es-EC"/>
          </a:p>
        </p:txBody>
      </p:sp>
      <p:sp>
        <p:nvSpPr>
          <p:cNvPr id="6" name="5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71500" y="2000250"/>
            <a:ext cx="1928813" cy="1857375"/>
          </a:xfrm>
        </p:spPr>
        <p:txBody>
          <a:bodyPr/>
          <a:lstStyle/>
          <a:p>
            <a:pPr algn="ctr" eaLnBrk="1" fontAlgn="auto" hangingPunct="1">
              <a:spcAft>
                <a:spcPts val="0"/>
              </a:spcAft>
              <a:defRPr/>
            </a:pPr>
            <a:r>
              <a:rPr lang="es-AR" b="1" dirty="0" smtClean="0">
                <a:solidFill>
                  <a:schemeClr val="accent2">
                    <a:lumMod val="40000"/>
                    <a:lumOff val="60000"/>
                  </a:schemeClr>
                </a:solidFill>
                <a:latin typeface="Bradley Hand ITC" pitchFamily="66" charset="0"/>
              </a:rPr>
              <a:t>MANO DE OBRA</a:t>
            </a:r>
            <a:endParaRPr lang="es-ES" dirty="0" smtClean="0">
              <a:solidFill>
                <a:schemeClr val="accent2">
                  <a:lumMod val="40000"/>
                  <a:lumOff val="60000"/>
                </a:schemeClr>
              </a:solidFill>
              <a:latin typeface="Bradley Hand ITC" pitchFamily="66" charset="0"/>
            </a:endParaRPr>
          </a:p>
        </p:txBody>
      </p:sp>
      <p:sp>
        <p:nvSpPr>
          <p:cNvPr id="18435" name="2 Marcador de contenido"/>
          <p:cNvSpPr>
            <a:spLocks noGrp="1"/>
          </p:cNvSpPr>
          <p:nvPr>
            <p:ph idx="1"/>
          </p:nvPr>
        </p:nvSpPr>
        <p:spPr>
          <a:xfrm>
            <a:off x="3000375" y="642938"/>
            <a:ext cx="5500688" cy="542925"/>
          </a:xfrm>
          <a:ln w="25400">
            <a:solidFill>
              <a:schemeClr val="accent2">
                <a:lumMod val="40000"/>
                <a:lumOff val="60000"/>
              </a:schemeClr>
            </a:solidFill>
          </a:ln>
        </p:spPr>
        <p:txBody>
          <a:bodyPr>
            <a:normAutofit fontScale="92500"/>
          </a:bodyPr>
          <a:lstStyle/>
          <a:p>
            <a:pPr marL="420624" indent="-384048" eaLnBrk="1" fontAlgn="auto" hangingPunct="1">
              <a:spcAft>
                <a:spcPts val="0"/>
              </a:spcAft>
              <a:buFont typeface="Wingdings 2"/>
              <a:buChar char=""/>
              <a:defRPr/>
            </a:pPr>
            <a:r>
              <a:rPr lang="es-AR" sz="2000" dirty="0" smtClean="0">
                <a:latin typeface="Bradley Hand ITC" pitchFamily="66" charset="0"/>
              </a:rPr>
              <a:t>Abundante pero es mano de obra no calificada. </a:t>
            </a:r>
          </a:p>
          <a:p>
            <a:pPr marL="420624" indent="-384048" eaLnBrk="1" fontAlgn="auto" hangingPunct="1">
              <a:spcAft>
                <a:spcPts val="0"/>
              </a:spcAft>
              <a:buFont typeface="Wingdings 2"/>
              <a:buNone/>
              <a:defRPr/>
            </a:pPr>
            <a:endParaRPr lang="es-AR" sz="2000" dirty="0" smtClean="0">
              <a:latin typeface="Bradley Hand ITC" pitchFamily="66" charset="0"/>
            </a:endParaRPr>
          </a:p>
          <a:p>
            <a:pPr marL="420624" indent="-384048" eaLnBrk="1" fontAlgn="auto" hangingPunct="1">
              <a:spcAft>
                <a:spcPts val="0"/>
              </a:spcAft>
              <a:buFont typeface="Wingdings 2"/>
              <a:buNone/>
              <a:defRPr/>
            </a:pPr>
            <a:endParaRPr lang="es-AR" sz="2000" dirty="0" smtClean="0">
              <a:latin typeface="Bradley Hand ITC" pitchFamily="66" charset="0"/>
            </a:endParaRPr>
          </a:p>
        </p:txBody>
      </p:sp>
      <p:sp>
        <p:nvSpPr>
          <p:cNvPr id="6" name="2 Marcador de contenido"/>
          <p:cNvSpPr txBox="1">
            <a:spLocks/>
          </p:cNvSpPr>
          <p:nvPr/>
        </p:nvSpPr>
        <p:spPr>
          <a:xfrm>
            <a:off x="3000375" y="3286125"/>
            <a:ext cx="5500688" cy="1143000"/>
          </a:xfrm>
          <a:prstGeom prst="rect">
            <a:avLst/>
          </a:prstGeom>
          <a:ln w="25400">
            <a:solidFill>
              <a:schemeClr val="accent2">
                <a:lumMod val="40000"/>
                <a:lumOff val="60000"/>
              </a:schemeClr>
            </a:solidFill>
          </a:ln>
        </p:spPr>
        <p:txBody>
          <a:bodyPr>
            <a:normAutofit/>
          </a:bodyPr>
          <a:lstStyle/>
          <a:p>
            <a:pPr marL="420624" indent="-384048" algn="just" fontAlgn="auto">
              <a:spcBef>
                <a:spcPct val="20000"/>
              </a:spcBef>
              <a:spcAft>
                <a:spcPts val="0"/>
              </a:spcAft>
              <a:buClr>
                <a:schemeClr val="accent1"/>
              </a:buClr>
              <a:buSzPct val="80000"/>
              <a:buFont typeface="Wingdings 2"/>
              <a:buChar char=""/>
              <a:defRPr/>
            </a:pPr>
            <a:r>
              <a:rPr lang="es-AR" sz="2000" dirty="0">
                <a:latin typeface="Bradley Hand ITC" pitchFamily="66" charset="0"/>
                <a:cs typeface="+mn-cs"/>
              </a:rPr>
              <a:t>Hoy las actividades del campo para los pequeños productores son mantenidas sólo a niveles de subsistencia.</a:t>
            </a:r>
          </a:p>
        </p:txBody>
      </p:sp>
      <p:sp>
        <p:nvSpPr>
          <p:cNvPr id="7" name="2 Marcador de contenido"/>
          <p:cNvSpPr txBox="1">
            <a:spLocks/>
          </p:cNvSpPr>
          <p:nvPr/>
        </p:nvSpPr>
        <p:spPr>
          <a:xfrm>
            <a:off x="3000375" y="1643063"/>
            <a:ext cx="5500688" cy="1071562"/>
          </a:xfrm>
          <a:prstGeom prst="rect">
            <a:avLst/>
          </a:prstGeom>
          <a:ln w="25400">
            <a:solidFill>
              <a:schemeClr val="accent2">
                <a:lumMod val="40000"/>
                <a:lumOff val="60000"/>
              </a:schemeClr>
            </a:solidFill>
          </a:ln>
        </p:spPr>
        <p:txBody>
          <a:bodyPr>
            <a:normAutofit/>
          </a:bodyPr>
          <a:lstStyle/>
          <a:p>
            <a:pPr marL="420624" indent="-384048" algn="just" fontAlgn="auto">
              <a:spcBef>
                <a:spcPct val="20000"/>
              </a:spcBef>
              <a:spcAft>
                <a:spcPts val="0"/>
              </a:spcAft>
              <a:buClr>
                <a:schemeClr val="accent1"/>
              </a:buClr>
              <a:buSzPct val="80000"/>
              <a:buFont typeface="Wingdings 2"/>
              <a:buChar char=""/>
              <a:defRPr/>
            </a:pPr>
            <a:r>
              <a:rPr lang="es-AR" sz="2000" dirty="0">
                <a:latin typeface="Bradley Hand ITC" pitchFamily="66" charset="0"/>
                <a:cs typeface="+mn-cs"/>
              </a:rPr>
              <a:t>A pesar de que fue hace muchos años una región ganadera y agrícola, los niveles tecnológicos fueron siempre bajos.</a:t>
            </a:r>
          </a:p>
        </p:txBody>
      </p:sp>
      <p:sp>
        <p:nvSpPr>
          <p:cNvPr id="8" name="2 Marcador de contenido"/>
          <p:cNvSpPr txBox="1">
            <a:spLocks/>
          </p:cNvSpPr>
          <p:nvPr/>
        </p:nvSpPr>
        <p:spPr>
          <a:xfrm>
            <a:off x="3000375" y="4929188"/>
            <a:ext cx="5500688" cy="668337"/>
          </a:xfrm>
          <a:prstGeom prst="rect">
            <a:avLst/>
          </a:prstGeom>
          <a:ln w="25400">
            <a:solidFill>
              <a:schemeClr val="accent2">
                <a:lumMod val="40000"/>
                <a:lumOff val="60000"/>
              </a:schemeClr>
            </a:solidFill>
          </a:ln>
        </p:spPr>
        <p:txBody>
          <a:bodyPr>
            <a:normAutofit lnSpcReduction="10000"/>
          </a:bodyPr>
          <a:lstStyle/>
          <a:p>
            <a:pPr marL="420624" indent="-384048" algn="just" fontAlgn="auto">
              <a:spcBef>
                <a:spcPct val="20000"/>
              </a:spcBef>
              <a:spcAft>
                <a:spcPts val="0"/>
              </a:spcAft>
              <a:buClr>
                <a:schemeClr val="accent1"/>
              </a:buClr>
              <a:buSzPct val="80000"/>
              <a:buFont typeface="Wingdings 2"/>
              <a:buChar char=""/>
              <a:defRPr/>
            </a:pPr>
            <a:r>
              <a:rPr lang="es-AR" sz="2000" dirty="0">
                <a:latin typeface="Bradley Hand ITC" pitchFamily="66" charset="0"/>
                <a:cs typeface="+mn-cs"/>
              </a:rPr>
              <a:t>Potencial de éxito e incentivo para retomar la actividad agropecuaria.</a:t>
            </a:r>
            <a:endParaRPr lang="es-ES" sz="2000" dirty="0">
              <a:latin typeface="Bradley Hand ITC" pitchFamily="66" charset="0"/>
              <a:cs typeface="+mn-cs"/>
            </a:endParaRPr>
          </a:p>
        </p:txBody>
      </p:sp>
      <p:sp>
        <p:nvSpPr>
          <p:cNvPr id="9" name="8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0" name="9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1" name="10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274638"/>
            <a:ext cx="3614738" cy="1143000"/>
          </a:xfrm>
        </p:spPr>
        <p:txBody>
          <a:bodyPr/>
          <a:lstStyle/>
          <a:p>
            <a:pPr eaLnBrk="1" fontAlgn="auto" hangingPunct="1">
              <a:spcAft>
                <a:spcPts val="0"/>
              </a:spcAft>
              <a:defRPr/>
            </a:pPr>
            <a:r>
              <a:rPr lang="es-AR" b="1" smtClean="0">
                <a:solidFill>
                  <a:schemeClr val="tx2">
                    <a:satMod val="200000"/>
                  </a:schemeClr>
                </a:solidFill>
                <a:latin typeface="Bradley Hand ITC" pitchFamily="66" charset="0"/>
              </a:rPr>
              <a:t>Agricultura</a:t>
            </a:r>
            <a:endParaRPr lang="es-ES" smtClean="0">
              <a:solidFill>
                <a:schemeClr val="tx2">
                  <a:satMod val="200000"/>
                </a:schemeClr>
              </a:solidFill>
              <a:latin typeface="Bradley Hand ITC" pitchFamily="66" charset="0"/>
            </a:endParaRPr>
          </a:p>
        </p:txBody>
      </p:sp>
      <p:sp>
        <p:nvSpPr>
          <p:cNvPr id="27651" name="2 Marcador de contenido"/>
          <p:cNvSpPr>
            <a:spLocks noGrp="1"/>
          </p:cNvSpPr>
          <p:nvPr>
            <p:ph idx="1"/>
          </p:nvPr>
        </p:nvSpPr>
        <p:spPr>
          <a:xfrm>
            <a:off x="457200" y="1600200"/>
            <a:ext cx="6186488" cy="4525963"/>
          </a:xfrm>
        </p:spPr>
        <p:txBody>
          <a:bodyPr/>
          <a:lstStyle/>
          <a:p>
            <a:pPr marL="419100" indent="-382588" algn="just" eaLnBrk="1" hangingPunct="1">
              <a:buFont typeface="Wingdings 2" pitchFamily="18" charset="2"/>
              <a:buChar char=""/>
            </a:pPr>
            <a:r>
              <a:rPr lang="es-AR" sz="2800" smtClean="0">
                <a:latin typeface="Bradley Hand ITC" pitchFamily="66" charset="0"/>
              </a:rPr>
              <a:t>Existen algunos productores que ya introdujeron tecnologías modernas tales como sistemas de riego y uso de semillas mejoradas y herbicidas, pero se trata de agricultores capitalizados o empresarios mas no de pequeños agricultores.</a:t>
            </a:r>
            <a:endParaRPr lang="es-ES" sz="2800" smtClean="0">
              <a:latin typeface="Bradley Hand ITC" pitchFamily="66" charset="0"/>
            </a:endParaRPr>
          </a:p>
          <a:p>
            <a:pPr marL="419100" indent="-382588" algn="just" eaLnBrk="1" hangingPunct="1">
              <a:buFont typeface="Wingdings 2" pitchFamily="18" charset="2"/>
              <a:buChar char=""/>
            </a:pPr>
            <a:endParaRPr lang="es-ES" sz="2800" smtClean="0">
              <a:latin typeface="Bradley Hand ITC" pitchFamily="66" charset="0"/>
            </a:endParaRPr>
          </a:p>
        </p:txBody>
      </p:sp>
      <p:pic>
        <p:nvPicPr>
          <p:cNvPr id="27652"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p:cNvPicPr>
            <a:picLocks noChangeAspect="1" noChangeArrowheads="1"/>
          </p:cNvPicPr>
          <p:nvPr/>
        </p:nvPicPr>
        <p:blipFill>
          <a:blip r:embed="rId2"/>
          <a:srcRect/>
          <a:stretch>
            <a:fillRect/>
          </a:stretch>
        </p:blipFill>
        <p:spPr bwMode="auto">
          <a:xfrm>
            <a:off x="571500" y="285750"/>
            <a:ext cx="2428875" cy="1785938"/>
          </a:xfrm>
          <a:prstGeom prst="rect">
            <a:avLst/>
          </a:prstGeom>
          <a:noFill/>
          <a:ln w="9525">
            <a:noFill/>
            <a:miter lim="800000"/>
            <a:headEnd/>
            <a:tailEnd/>
          </a:ln>
        </p:spPr>
      </p:pic>
      <p:sp>
        <p:nvSpPr>
          <p:cNvPr id="4" name="3 Rectángulo"/>
          <p:cNvSpPr/>
          <p:nvPr/>
        </p:nvSpPr>
        <p:spPr>
          <a:xfrm>
            <a:off x="357158" y="2071678"/>
            <a:ext cx="1857388" cy="4214842"/>
          </a:xfrm>
          <a:prstGeom prst="rect">
            <a:avLst/>
          </a:prstGeom>
        </p:spPr>
        <p:txBody>
          <a:bodyPr vert="wordArtVert" anchor="ctr"/>
          <a:lstStyle/>
          <a:p>
            <a:pPr marL="420624" indent="-384048" algn="ctr">
              <a:lnSpc>
                <a:spcPct val="90000"/>
              </a:lnSpc>
              <a:spcBef>
                <a:spcPct val="20000"/>
              </a:spcBef>
              <a:buClr>
                <a:schemeClr val="accent1"/>
              </a:buClr>
              <a:buSzPct val="80000"/>
              <a:defRPr/>
            </a:pPr>
            <a:r>
              <a:rPr lang="es-ES" sz="3000" b="1" dirty="0">
                <a:latin typeface="Bradley Hand ITC" pitchFamily="66" charset="0"/>
                <a:cs typeface="+mn-cs"/>
              </a:rPr>
              <a:t>Guayaba</a:t>
            </a:r>
          </a:p>
        </p:txBody>
      </p:sp>
      <p:sp>
        <p:nvSpPr>
          <p:cNvPr id="5" name="4 CuadroTexto"/>
          <p:cNvSpPr txBox="1"/>
          <p:nvPr/>
        </p:nvSpPr>
        <p:spPr>
          <a:xfrm>
            <a:off x="2571750" y="2071688"/>
            <a:ext cx="6000750" cy="4357687"/>
          </a:xfrm>
          <a:prstGeom prst="rect">
            <a:avLst/>
          </a:prstGeom>
        </p:spPr>
        <p:txBody>
          <a:bodyPr>
            <a:normAutofit fontScale="92500"/>
          </a:bodyPr>
          <a:lstStyle/>
          <a:p>
            <a:pPr marL="420624" indent="-384048" algn="just">
              <a:lnSpc>
                <a:spcPct val="90000"/>
              </a:lnSpc>
              <a:spcBef>
                <a:spcPct val="20000"/>
              </a:spcBef>
              <a:buClr>
                <a:schemeClr val="accent1"/>
              </a:buClr>
              <a:buSzPct val="80000"/>
              <a:buFont typeface="Wingdings 2"/>
              <a:buChar char=""/>
              <a:defRPr/>
            </a:pPr>
            <a:r>
              <a:rPr lang="es-ES_tradnl" sz="2600" dirty="0">
                <a:latin typeface="Bradley Hand ITC" pitchFamily="66" charset="0"/>
                <a:cs typeface="+mn-cs"/>
              </a:rPr>
              <a:t> Se adapta en casi cualquier tipo de suelo.</a:t>
            </a:r>
          </a:p>
          <a:p>
            <a:pPr marL="420624" indent="-384048" algn="just">
              <a:lnSpc>
                <a:spcPct val="90000"/>
              </a:lnSpc>
              <a:spcBef>
                <a:spcPct val="20000"/>
              </a:spcBef>
              <a:buClr>
                <a:schemeClr val="accent1"/>
              </a:buClr>
              <a:buSzPct val="80000"/>
              <a:defRPr/>
            </a:pPr>
            <a:endParaRPr lang="es-ES_tradnl" sz="2600" dirty="0">
              <a:latin typeface="Bradley Hand ITC" pitchFamily="66" charset="0"/>
              <a:cs typeface="+mn-cs"/>
            </a:endParaRPr>
          </a:p>
          <a:p>
            <a:pPr marL="420624" indent="-384048" algn="just">
              <a:lnSpc>
                <a:spcPct val="90000"/>
              </a:lnSpc>
              <a:spcBef>
                <a:spcPct val="20000"/>
              </a:spcBef>
              <a:buClr>
                <a:schemeClr val="accent1"/>
              </a:buClr>
              <a:buSzPct val="80000"/>
              <a:buFont typeface="Wingdings 2"/>
              <a:buChar char=""/>
              <a:defRPr/>
            </a:pPr>
            <a:r>
              <a:rPr lang="es-ES_tradnl" sz="2600" dirty="0">
                <a:latin typeface="Bradley Hand ITC" pitchFamily="66" charset="0"/>
                <a:cs typeface="+mn-cs"/>
              </a:rPr>
              <a:t>Es exigente en agua durante su estado vegetativo y reproductivo.</a:t>
            </a:r>
          </a:p>
          <a:p>
            <a:pPr marL="420624" indent="-384048" algn="just">
              <a:lnSpc>
                <a:spcPct val="90000"/>
              </a:lnSpc>
              <a:spcBef>
                <a:spcPct val="20000"/>
              </a:spcBef>
              <a:buClr>
                <a:schemeClr val="accent1"/>
              </a:buClr>
              <a:buSzPct val="80000"/>
              <a:defRPr/>
            </a:pPr>
            <a:endParaRPr lang="es-ES_tradnl" sz="2600" dirty="0">
              <a:latin typeface="Bradley Hand ITC" pitchFamily="66" charset="0"/>
              <a:cs typeface="+mn-cs"/>
            </a:endParaRPr>
          </a:p>
          <a:p>
            <a:pPr marL="420624" indent="-384048" algn="just">
              <a:lnSpc>
                <a:spcPct val="90000"/>
              </a:lnSpc>
              <a:spcBef>
                <a:spcPct val="20000"/>
              </a:spcBef>
              <a:buClr>
                <a:schemeClr val="accent1"/>
              </a:buClr>
              <a:buSzPct val="80000"/>
              <a:buFont typeface="Wingdings 2"/>
              <a:buChar char=""/>
              <a:defRPr/>
            </a:pPr>
            <a:r>
              <a:rPr lang="es-ES_tradnl" sz="2600" dirty="0">
                <a:latin typeface="Bradley Hand ITC" pitchFamily="66" charset="0"/>
                <a:cs typeface="+mn-cs"/>
              </a:rPr>
              <a:t>Son cosechadas cuando están maduras, es decir, cuando ocurre un cambio de color de verde a verde claro.</a:t>
            </a:r>
          </a:p>
          <a:p>
            <a:pPr marL="420624" indent="-384048" algn="just">
              <a:lnSpc>
                <a:spcPct val="90000"/>
              </a:lnSpc>
              <a:spcBef>
                <a:spcPct val="20000"/>
              </a:spcBef>
              <a:buClr>
                <a:schemeClr val="accent1"/>
              </a:buClr>
              <a:buSzPct val="80000"/>
              <a:buFont typeface="Wingdings 2"/>
              <a:buChar char=""/>
              <a:defRPr/>
            </a:pPr>
            <a:endParaRPr lang="es-ES_tradnl" sz="2600" dirty="0">
              <a:latin typeface="Bradley Hand ITC" pitchFamily="66" charset="0"/>
              <a:cs typeface="+mn-cs"/>
            </a:endParaRPr>
          </a:p>
          <a:p>
            <a:pPr marL="420624" indent="-384048" algn="just">
              <a:lnSpc>
                <a:spcPct val="90000"/>
              </a:lnSpc>
              <a:spcBef>
                <a:spcPct val="20000"/>
              </a:spcBef>
              <a:buClr>
                <a:schemeClr val="accent1"/>
              </a:buClr>
              <a:buSzPct val="80000"/>
              <a:buFont typeface="Wingdings 2"/>
              <a:buChar char=""/>
              <a:defRPr/>
            </a:pPr>
            <a:r>
              <a:rPr lang="es-ES_tradnl" sz="2600" dirty="0">
                <a:latin typeface="Bradley Hand ITC" pitchFamily="66" charset="0"/>
                <a:cs typeface="+mn-cs"/>
              </a:rPr>
              <a:t>La producción comercial es a partir del tercer año aproximadamente.</a:t>
            </a:r>
          </a:p>
          <a:p>
            <a:pPr marL="420624" indent="-384048" algn="just">
              <a:lnSpc>
                <a:spcPct val="90000"/>
              </a:lnSpc>
              <a:spcBef>
                <a:spcPct val="20000"/>
              </a:spcBef>
              <a:buClr>
                <a:schemeClr val="accent1"/>
              </a:buClr>
              <a:buSzPct val="80000"/>
              <a:defRPr/>
            </a:pPr>
            <a:endParaRPr lang="es-ES_tradnl" sz="2600" dirty="0">
              <a:latin typeface="Bradley Hand ITC" pitchFamily="66" charset="0"/>
              <a:cs typeface="+mn-cs"/>
            </a:endParaRPr>
          </a:p>
        </p:txBody>
      </p:sp>
      <p:pic>
        <p:nvPicPr>
          <p:cNvPr id="28677" name="Picture 5" descr="guayab30"/>
          <p:cNvPicPr>
            <a:picLocks noChangeAspect="1" noChangeArrowheads="1"/>
          </p:cNvPicPr>
          <p:nvPr/>
        </p:nvPicPr>
        <p:blipFill>
          <a:blip r:embed="rId3"/>
          <a:srcRect/>
          <a:stretch>
            <a:fillRect/>
          </a:stretch>
        </p:blipFill>
        <p:spPr bwMode="auto">
          <a:xfrm>
            <a:off x="3214688" y="285750"/>
            <a:ext cx="1603375" cy="1627188"/>
          </a:xfrm>
          <a:prstGeom prst="rect">
            <a:avLst/>
          </a:prstGeom>
          <a:noFill/>
          <a:ln w="9525">
            <a:noFill/>
            <a:miter lim="800000"/>
            <a:headEnd/>
            <a:tailEnd/>
          </a:ln>
        </p:spPr>
      </p:pic>
      <p:pic>
        <p:nvPicPr>
          <p:cNvPr id="28678" name="Picture 6"/>
          <p:cNvPicPr>
            <a:picLocks noChangeAspect="1" noChangeArrowheads="1"/>
          </p:cNvPicPr>
          <p:nvPr/>
        </p:nvPicPr>
        <p:blipFill>
          <a:blip r:embed="rId4"/>
          <a:srcRect/>
          <a:stretch>
            <a:fillRect/>
          </a:stretch>
        </p:blipFill>
        <p:spPr bwMode="auto">
          <a:xfrm>
            <a:off x="5000625" y="285750"/>
            <a:ext cx="2200275" cy="1604963"/>
          </a:xfrm>
          <a:prstGeom prst="rect">
            <a:avLst/>
          </a:prstGeom>
          <a:noFill/>
          <a:ln w="9525">
            <a:noFill/>
            <a:miter lim="800000"/>
            <a:headEnd/>
            <a:tailEnd/>
          </a:ln>
        </p:spPr>
      </p:pic>
      <p:pic>
        <p:nvPicPr>
          <p:cNvPr id="28679" name="Picture 7"/>
          <p:cNvPicPr>
            <a:picLocks noChangeAspect="1" noChangeArrowheads="1"/>
          </p:cNvPicPr>
          <p:nvPr/>
        </p:nvPicPr>
        <p:blipFill>
          <a:blip r:embed="rId5"/>
          <a:srcRect/>
          <a:stretch>
            <a:fillRect/>
          </a:stretch>
        </p:blipFill>
        <p:spPr bwMode="auto">
          <a:xfrm>
            <a:off x="7429500" y="285750"/>
            <a:ext cx="1500188" cy="1643063"/>
          </a:xfrm>
          <a:prstGeom prst="rect">
            <a:avLst/>
          </a:prstGeom>
          <a:noFill/>
          <a:ln w="9525">
            <a:noFill/>
            <a:miter lim="800000"/>
            <a:headEnd/>
            <a:tailEnd/>
          </a:ln>
        </p:spPr>
      </p:pic>
      <p:sp>
        <p:nvSpPr>
          <p:cNvPr id="8" name="7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0" name="9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28625" y="3143250"/>
            <a:ext cx="2357438" cy="1071563"/>
          </a:xfrm>
        </p:spPr>
        <p:txBody>
          <a:bodyPr/>
          <a:lstStyle/>
          <a:p>
            <a:pPr eaLnBrk="1" fontAlgn="auto" hangingPunct="1">
              <a:spcAft>
                <a:spcPts val="0"/>
              </a:spcAft>
              <a:defRPr/>
            </a:pPr>
            <a:r>
              <a:rPr lang="es-ES" smtClean="0">
                <a:solidFill>
                  <a:schemeClr val="tx2">
                    <a:satMod val="200000"/>
                  </a:schemeClr>
                </a:solidFill>
                <a:latin typeface="Bradley Hand ITC" pitchFamily="66" charset="0"/>
              </a:rPr>
              <a:t>MELON</a:t>
            </a:r>
          </a:p>
        </p:txBody>
      </p:sp>
      <p:sp>
        <p:nvSpPr>
          <p:cNvPr id="29699" name="2 Marcador de contenido"/>
          <p:cNvSpPr>
            <a:spLocks noGrp="1"/>
          </p:cNvSpPr>
          <p:nvPr>
            <p:ph idx="1"/>
          </p:nvPr>
        </p:nvSpPr>
        <p:spPr>
          <a:xfrm>
            <a:off x="2928938" y="2428875"/>
            <a:ext cx="5572125" cy="2857500"/>
          </a:xfrm>
        </p:spPr>
        <p:txBody>
          <a:bodyPr/>
          <a:lstStyle/>
          <a:p>
            <a:pPr algn="just" eaLnBrk="1" hangingPunct="1"/>
            <a:r>
              <a:rPr lang="es-ES_tradnl" smtClean="0">
                <a:latin typeface="Bradley Hand ITC" pitchFamily="66" charset="0"/>
              </a:rPr>
              <a:t>Sistema de Riego por Goteo.</a:t>
            </a:r>
          </a:p>
          <a:p>
            <a:pPr algn="just" eaLnBrk="1" hangingPunct="1"/>
            <a:r>
              <a:rPr lang="es-ES_tradnl" smtClean="0">
                <a:latin typeface="Bradley Hand ITC" pitchFamily="66" charset="0"/>
              </a:rPr>
              <a:t>Planta muy sensible a los encharcamientos.</a:t>
            </a:r>
          </a:p>
          <a:p>
            <a:pPr algn="just" eaLnBrk="1" hangingPunct="1"/>
            <a:r>
              <a:rPr lang="es-ES_tradnl" smtClean="0">
                <a:latin typeface="Bradley Hand ITC" pitchFamily="66" charset="0"/>
              </a:rPr>
              <a:t>En suelos arcillosos-buen drenaje</a:t>
            </a:r>
            <a:r>
              <a:rPr lang="es-ES" smtClean="0">
                <a:latin typeface="Bradley Hand ITC" pitchFamily="66" charset="0"/>
              </a:rPr>
              <a:t>.</a:t>
            </a:r>
            <a:endParaRPr lang="es-ES_tradnl" smtClean="0">
              <a:latin typeface="Bradley Hand ITC" pitchFamily="66" charset="0"/>
            </a:endParaRPr>
          </a:p>
        </p:txBody>
      </p:sp>
      <p:pic>
        <p:nvPicPr>
          <p:cNvPr id="29700" name="Picture 4" descr="melon"/>
          <p:cNvPicPr>
            <a:picLocks noChangeAspect="1" noChangeArrowheads="1"/>
          </p:cNvPicPr>
          <p:nvPr/>
        </p:nvPicPr>
        <p:blipFill>
          <a:blip r:embed="rId2"/>
          <a:srcRect/>
          <a:stretch>
            <a:fillRect/>
          </a:stretch>
        </p:blipFill>
        <p:spPr bwMode="auto">
          <a:xfrm>
            <a:off x="571500" y="357188"/>
            <a:ext cx="1836738" cy="1285875"/>
          </a:xfrm>
          <a:prstGeom prst="rect">
            <a:avLst/>
          </a:prstGeom>
          <a:noFill/>
          <a:ln w="9525">
            <a:noFill/>
            <a:miter lim="800000"/>
            <a:headEnd/>
            <a:tailEnd/>
          </a:ln>
        </p:spPr>
      </p:pic>
      <p:pic>
        <p:nvPicPr>
          <p:cNvPr id="29701" name="Picture 5"/>
          <p:cNvPicPr>
            <a:picLocks noChangeAspect="1" noChangeArrowheads="1"/>
          </p:cNvPicPr>
          <p:nvPr/>
        </p:nvPicPr>
        <p:blipFill>
          <a:blip r:embed="rId3"/>
          <a:srcRect/>
          <a:stretch>
            <a:fillRect/>
          </a:stretch>
        </p:blipFill>
        <p:spPr bwMode="auto">
          <a:xfrm>
            <a:off x="2714625" y="285750"/>
            <a:ext cx="1857375" cy="1390650"/>
          </a:xfrm>
          <a:prstGeom prst="rect">
            <a:avLst/>
          </a:prstGeom>
          <a:noFill/>
          <a:ln w="9525">
            <a:noFill/>
            <a:miter lim="800000"/>
            <a:headEnd/>
            <a:tailEnd/>
          </a:ln>
        </p:spPr>
      </p:pic>
      <p:pic>
        <p:nvPicPr>
          <p:cNvPr id="29702" name="Picture 6"/>
          <p:cNvPicPr>
            <a:picLocks noChangeAspect="1" noChangeArrowheads="1"/>
          </p:cNvPicPr>
          <p:nvPr/>
        </p:nvPicPr>
        <p:blipFill>
          <a:blip r:embed="rId4"/>
          <a:srcRect/>
          <a:stretch>
            <a:fillRect/>
          </a:stretch>
        </p:blipFill>
        <p:spPr bwMode="auto">
          <a:xfrm>
            <a:off x="4714875" y="285750"/>
            <a:ext cx="2143125" cy="1357313"/>
          </a:xfrm>
          <a:prstGeom prst="rect">
            <a:avLst/>
          </a:prstGeom>
          <a:noFill/>
          <a:ln w="9525">
            <a:noFill/>
            <a:miter lim="800000"/>
            <a:headEnd/>
            <a:tailEnd/>
          </a:ln>
        </p:spPr>
      </p:pic>
      <p:pic>
        <p:nvPicPr>
          <p:cNvPr id="29703" name="Picture 7"/>
          <p:cNvPicPr>
            <a:picLocks noChangeAspect="1" noChangeArrowheads="1"/>
          </p:cNvPicPr>
          <p:nvPr/>
        </p:nvPicPr>
        <p:blipFill>
          <a:blip r:embed="rId5"/>
          <a:srcRect/>
          <a:stretch>
            <a:fillRect/>
          </a:stretch>
        </p:blipFill>
        <p:spPr bwMode="auto">
          <a:xfrm>
            <a:off x="7000875" y="285750"/>
            <a:ext cx="1857375" cy="1357313"/>
          </a:xfrm>
          <a:prstGeom prst="rect">
            <a:avLst/>
          </a:prstGeom>
          <a:noFill/>
          <a:ln w="9525">
            <a:noFill/>
            <a:miter lim="800000"/>
            <a:headEnd/>
            <a:tailEnd/>
          </a:ln>
        </p:spPr>
      </p:pic>
      <p:sp>
        <p:nvSpPr>
          <p:cNvPr id="8" name="7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0" name="9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371475"/>
            <a:ext cx="7467600" cy="1046163"/>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ANALISIS DE LA OFERTA</a:t>
            </a:r>
            <a:endParaRPr lang="es-ES" smtClean="0">
              <a:solidFill>
                <a:schemeClr val="tx2">
                  <a:satMod val="200000"/>
                </a:schemeClr>
              </a:solidFill>
              <a:latin typeface="Bradley Hand ITC" pitchFamily="66" charset="0"/>
            </a:endParaRPr>
          </a:p>
        </p:txBody>
      </p:sp>
      <p:sp>
        <p:nvSpPr>
          <p:cNvPr id="30723" name="2 Marcador de contenido"/>
          <p:cNvSpPr>
            <a:spLocks noGrp="1"/>
          </p:cNvSpPr>
          <p:nvPr>
            <p:ph idx="1"/>
          </p:nvPr>
        </p:nvSpPr>
        <p:spPr>
          <a:xfrm>
            <a:off x="457200" y="1928813"/>
            <a:ext cx="6186488" cy="3571875"/>
          </a:xfrm>
        </p:spPr>
        <p:txBody>
          <a:bodyPr/>
          <a:lstStyle/>
          <a:p>
            <a:pPr algn="just" eaLnBrk="1" hangingPunct="1"/>
            <a:r>
              <a:rPr lang="es-EC" smtClean="0">
                <a:latin typeface="Bradley Hand ITC" pitchFamily="66" charset="0"/>
              </a:rPr>
              <a:t>Hacer disponible las compotas y los jugos en todos los lugares en donde las personas de escasos recursos los puedan adquirir, como por ejemplo: tiendas de abarrotes, mercados, ferias, etc.</a:t>
            </a:r>
            <a:endParaRPr lang="es-ES" smtClean="0">
              <a:latin typeface="Bradley Hand ITC" pitchFamily="66" charset="0"/>
            </a:endParaRPr>
          </a:p>
          <a:p>
            <a:pPr algn="just" eaLnBrk="1" hangingPunct="1"/>
            <a:r>
              <a:rPr lang="es-ES_tradnl" smtClean="0">
                <a:latin typeface="Bradley Hand ITC" pitchFamily="66" charset="0"/>
              </a:rPr>
              <a:t>Satisfacer la demanda futura</a:t>
            </a:r>
          </a:p>
          <a:p>
            <a:pPr algn="just" eaLnBrk="1" hangingPunct="1"/>
            <a:endParaRPr lang="es-ES" smtClean="0">
              <a:latin typeface="Bradley Hand ITC" pitchFamily="66" charset="0"/>
            </a:endParaRPr>
          </a:p>
        </p:txBody>
      </p:sp>
      <p:pic>
        <p:nvPicPr>
          <p:cNvPr id="30724" name="Picture 3"/>
          <p:cNvPicPr>
            <a:picLocks noChangeAspect="1" noChangeArrowheads="1"/>
          </p:cNvPicPr>
          <p:nvPr/>
        </p:nvPicPr>
        <p:blipFill>
          <a:blip r:embed="rId3"/>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285750" y="857250"/>
            <a:ext cx="8501063" cy="654050"/>
          </a:xfrm>
        </p:spPr>
        <p:txBody>
          <a:bodyPr/>
          <a:lstStyle/>
          <a:p>
            <a:pPr algn="ctr" eaLnBrk="1" fontAlgn="auto" hangingPunct="1">
              <a:spcAft>
                <a:spcPts val="0"/>
              </a:spcAft>
              <a:defRPr/>
            </a:pPr>
            <a:r>
              <a:rPr lang="es-ES_tradnl" sz="2800" b="1" dirty="0" smtClean="0">
                <a:solidFill>
                  <a:schemeClr val="tx2">
                    <a:satMod val="200000"/>
                  </a:schemeClr>
                </a:solidFill>
                <a:latin typeface="Bradley Hand ITC" pitchFamily="66" charset="0"/>
              </a:rPr>
              <a:t>DEMANDA NACIONAL DE ALIMENTOS PARA BEBES</a:t>
            </a:r>
            <a:endParaRPr lang="es-ES" sz="2800" dirty="0" smtClean="0">
              <a:solidFill>
                <a:schemeClr val="tx2">
                  <a:satMod val="200000"/>
                </a:schemeClr>
              </a:solidFill>
              <a:latin typeface="Bradley Hand ITC" pitchFamily="66" charset="0"/>
            </a:endParaRPr>
          </a:p>
        </p:txBody>
      </p:sp>
      <p:sp>
        <p:nvSpPr>
          <p:cNvPr id="31747" name="2 Marcador de contenido"/>
          <p:cNvSpPr>
            <a:spLocks noGrp="1"/>
          </p:cNvSpPr>
          <p:nvPr>
            <p:ph idx="1"/>
          </p:nvPr>
        </p:nvSpPr>
        <p:spPr>
          <a:xfrm>
            <a:off x="457200" y="1600200"/>
            <a:ext cx="6186488" cy="4525963"/>
          </a:xfrm>
        </p:spPr>
        <p:txBody>
          <a:bodyPr/>
          <a:lstStyle/>
          <a:p>
            <a:pPr marL="419100" indent="-382588" algn="just" eaLnBrk="1" hangingPunct="1">
              <a:buFont typeface="Wingdings 2" pitchFamily="18" charset="2"/>
              <a:buChar char=""/>
            </a:pPr>
            <a:r>
              <a:rPr lang="es-ES_tradnl" sz="2400" smtClean="0">
                <a:latin typeface="Bradley Hand ITC" pitchFamily="66" charset="0"/>
              </a:rPr>
              <a:t>Las dietas de los niños en crecimiento no podían ser seguidas por todos los padres de familia, ya sea por razón de tiempo, ocupación laboral o escasez económica.</a:t>
            </a:r>
          </a:p>
          <a:p>
            <a:pPr marL="419100" indent="-382588" algn="just" eaLnBrk="1" hangingPunct="1">
              <a:buFont typeface="Wingdings 2" pitchFamily="18" charset="2"/>
              <a:buChar char=""/>
            </a:pPr>
            <a:r>
              <a:rPr lang="es-ES_tradnl" sz="2400" smtClean="0">
                <a:latin typeface="Bradley Hand ITC" pitchFamily="66" charset="0"/>
              </a:rPr>
              <a:t>Estos productos no estaban al alcance de todas las familias, solo aquellas con una posición económica media, media-alta y alta.</a:t>
            </a:r>
          </a:p>
          <a:p>
            <a:pPr marL="419100" indent="-382588" algn="just" eaLnBrk="1" hangingPunct="1">
              <a:buFont typeface="Wingdings 2" pitchFamily="18" charset="2"/>
              <a:buChar char=""/>
            </a:pPr>
            <a:r>
              <a:rPr lang="es-ES_tradnl" sz="2400" smtClean="0">
                <a:latin typeface="Bradley Hand ITC" pitchFamily="66" charset="0"/>
              </a:rPr>
              <a:t>Permanencia de una sola marca (Gerber) en nuestro país durante muchos años.</a:t>
            </a:r>
          </a:p>
          <a:p>
            <a:pPr marL="419100" indent="-382588" algn="just" eaLnBrk="1" hangingPunct="1">
              <a:buFont typeface="Wingdings 2" pitchFamily="18" charset="2"/>
              <a:buChar char=""/>
            </a:pPr>
            <a:r>
              <a:rPr lang="es-ES_tradnl" sz="2400" smtClean="0">
                <a:latin typeface="Bradley Hand ITC" pitchFamily="66" charset="0"/>
              </a:rPr>
              <a:t>A comienzos de esta década, incrementa la importación de estos productos.</a:t>
            </a:r>
            <a:endParaRPr lang="es-ES" sz="2400" smtClean="0">
              <a:latin typeface="Bradley Hand ITC" pitchFamily="66" charset="0"/>
            </a:endParaRPr>
          </a:p>
        </p:txBody>
      </p:sp>
      <p:pic>
        <p:nvPicPr>
          <p:cNvPr id="31748" name="Picture 3"/>
          <p:cNvPicPr>
            <a:picLocks noChangeAspect="1" noChangeArrowheads="1"/>
          </p:cNvPicPr>
          <p:nvPr/>
        </p:nvPicPr>
        <p:blipFill>
          <a:blip r:embed="rId3"/>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671513" y="519113"/>
            <a:ext cx="7467600" cy="969962"/>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Tamaño de la muestra</a:t>
            </a:r>
            <a:endParaRPr lang="es-ES" smtClean="0">
              <a:solidFill>
                <a:schemeClr val="tx2">
                  <a:satMod val="200000"/>
                </a:schemeClr>
              </a:solidFill>
              <a:latin typeface="Bradley Hand ITC" pitchFamily="66" charset="0"/>
            </a:endParaRPr>
          </a:p>
        </p:txBody>
      </p:sp>
      <p:sp>
        <p:nvSpPr>
          <p:cNvPr id="32771" name="2 Marcador de contenido"/>
          <p:cNvSpPr>
            <a:spLocks noGrp="1"/>
          </p:cNvSpPr>
          <p:nvPr>
            <p:ph idx="1"/>
          </p:nvPr>
        </p:nvSpPr>
        <p:spPr>
          <a:xfrm>
            <a:off x="642938" y="2214563"/>
            <a:ext cx="5900737" cy="2857500"/>
          </a:xfrm>
        </p:spPr>
        <p:txBody>
          <a:bodyPr/>
          <a:lstStyle/>
          <a:p>
            <a:pPr eaLnBrk="1" hangingPunct="1"/>
            <a:r>
              <a:rPr lang="es-ES_tradnl" sz="2400" smtClean="0">
                <a:latin typeface="Bradley Hand ITC" pitchFamily="66" charset="0"/>
              </a:rPr>
              <a:t>En base al método de un Muestreo Estratificado</a:t>
            </a:r>
          </a:p>
          <a:p>
            <a:pPr eaLnBrk="1" hangingPunct="1"/>
            <a:r>
              <a:rPr lang="es-ES_tradnl" sz="2400" smtClean="0">
                <a:latin typeface="Bradley Hand ITC" pitchFamily="66" charset="0"/>
              </a:rPr>
              <a:t>Nivel de confianza del 95%, un error estadístico del 5%</a:t>
            </a:r>
          </a:p>
          <a:p>
            <a:pPr eaLnBrk="1" hangingPunct="1">
              <a:buFont typeface="Wingdings 2" pitchFamily="18" charset="2"/>
              <a:buNone/>
            </a:pPr>
            <a:r>
              <a:rPr lang="es-ES_tradnl" sz="2400" smtClean="0">
                <a:latin typeface="Bradley Hand ITC" pitchFamily="66" charset="0"/>
              </a:rPr>
              <a:t>      n = 4pq   =       4*0.87*0.13</a:t>
            </a:r>
            <a:r>
              <a:rPr lang="es-ES_tradnl" sz="2400" baseline="30000" smtClean="0">
                <a:latin typeface="Bradley Hand ITC" pitchFamily="66" charset="0"/>
              </a:rPr>
              <a:t>	</a:t>
            </a:r>
            <a:r>
              <a:rPr lang="es-ES_tradnl" sz="2400" smtClean="0">
                <a:latin typeface="Bradley Hand ITC" pitchFamily="66" charset="0"/>
              </a:rPr>
              <a:t>= 185</a:t>
            </a:r>
            <a:endParaRPr lang="es-ES" sz="2400" smtClean="0">
              <a:latin typeface="Bradley Hand ITC" pitchFamily="66" charset="0"/>
            </a:endParaRPr>
          </a:p>
          <a:p>
            <a:pPr eaLnBrk="1" hangingPunct="1">
              <a:buFont typeface="Wingdings 2" pitchFamily="18" charset="2"/>
              <a:buNone/>
            </a:pPr>
            <a:r>
              <a:rPr lang="es-ES_tradnl" sz="2400" smtClean="0">
                <a:latin typeface="Bradley Hand ITC" pitchFamily="66" charset="0"/>
              </a:rPr>
              <a:t>              E</a:t>
            </a:r>
            <a:r>
              <a:rPr lang="es-ES_tradnl" sz="2400" baseline="30000" smtClean="0">
                <a:latin typeface="Bradley Hand ITC" pitchFamily="66" charset="0"/>
              </a:rPr>
              <a:t>2	</a:t>
            </a:r>
            <a:r>
              <a:rPr lang="es-ES_tradnl" sz="2400" smtClean="0">
                <a:latin typeface="Bradley Hand ITC" pitchFamily="66" charset="0"/>
              </a:rPr>
              <a:t>          0.05</a:t>
            </a:r>
            <a:r>
              <a:rPr lang="es-ES_tradnl" sz="2400" baseline="30000" smtClean="0">
                <a:latin typeface="Bradley Hand ITC" pitchFamily="66" charset="0"/>
              </a:rPr>
              <a:t>2</a:t>
            </a:r>
            <a:endParaRPr lang="es-ES" sz="2400" smtClean="0">
              <a:latin typeface="Bradley Hand ITC" pitchFamily="66" charset="0"/>
            </a:endParaRPr>
          </a:p>
          <a:p>
            <a:pPr eaLnBrk="1" hangingPunct="1">
              <a:buFont typeface="Wingdings 2" pitchFamily="18" charset="2"/>
              <a:buNone/>
            </a:pPr>
            <a:endParaRPr lang="es-ES" sz="2400" smtClean="0">
              <a:latin typeface="Bradley Hand ITC" pitchFamily="66" charset="0"/>
            </a:endParaRPr>
          </a:p>
        </p:txBody>
      </p:sp>
      <p:cxnSp>
        <p:nvCxnSpPr>
          <p:cNvPr id="5" name="4 Conector recto"/>
          <p:cNvCxnSpPr/>
          <p:nvPr/>
        </p:nvCxnSpPr>
        <p:spPr>
          <a:xfrm>
            <a:off x="1857375" y="4286250"/>
            <a:ext cx="5000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3357563" y="4286250"/>
            <a:ext cx="1643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774" name="Picture 3"/>
          <p:cNvPicPr>
            <a:picLocks noChangeAspect="1" noChangeArrowheads="1"/>
          </p:cNvPicPr>
          <p:nvPr/>
        </p:nvPicPr>
        <p:blipFill>
          <a:blip r:embed="rId3"/>
          <a:srcRect/>
          <a:stretch>
            <a:fillRect/>
          </a:stretch>
        </p:blipFill>
        <p:spPr bwMode="auto">
          <a:xfrm>
            <a:off x="6643688" y="2857500"/>
            <a:ext cx="2152650" cy="1550988"/>
          </a:xfrm>
          <a:prstGeom prst="rect">
            <a:avLst/>
          </a:prstGeom>
          <a:noFill/>
          <a:ln w="9525">
            <a:noFill/>
            <a:miter lim="800000"/>
            <a:headEnd/>
            <a:tailEnd/>
          </a:ln>
        </p:spPr>
      </p:pic>
      <p:sp>
        <p:nvSpPr>
          <p:cNvPr id="11" name="10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2" name="11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3" name="12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pPr eaLnBrk="1" fontAlgn="auto" hangingPunct="1">
              <a:spcAft>
                <a:spcPts val="0"/>
              </a:spcAft>
              <a:defRPr/>
            </a:pPr>
            <a:r>
              <a:rPr lang="es-ES" smtClean="0">
                <a:solidFill>
                  <a:schemeClr val="tx2">
                    <a:satMod val="200000"/>
                  </a:schemeClr>
                </a:solidFill>
                <a:latin typeface="Bradley Hand ITC" pitchFamily="66" charset="0"/>
              </a:rPr>
              <a:t>ANTECEDENTES</a:t>
            </a:r>
          </a:p>
        </p:txBody>
      </p:sp>
      <p:sp>
        <p:nvSpPr>
          <p:cNvPr id="3" name="2 Marcador de contenido"/>
          <p:cNvSpPr>
            <a:spLocks noGrp="1"/>
          </p:cNvSpPr>
          <p:nvPr>
            <p:ph idx="1"/>
          </p:nvPr>
        </p:nvSpPr>
        <p:spPr/>
        <p:txBody>
          <a:bodyPr rtlCol="0">
            <a:normAutofit fontScale="92500" lnSpcReduction="20000"/>
          </a:bodyPr>
          <a:lstStyle/>
          <a:p>
            <a:pPr marL="420624" indent="-384048" algn="just" eaLnBrk="1" fontAlgn="auto" hangingPunct="1">
              <a:spcAft>
                <a:spcPts val="0"/>
              </a:spcAft>
              <a:buFont typeface="Arial" pitchFamily="34" charset="0"/>
              <a:buChar char="•"/>
              <a:defRPr/>
            </a:pPr>
            <a:r>
              <a:rPr lang="es-ES" dirty="0" smtClean="0">
                <a:latin typeface="Bradley Hand ITC" pitchFamily="66" charset="0"/>
              </a:rPr>
              <a:t>Estado Ecuatoriano ha realizado inversiones en la construcción del Trasvase de aguas del Río Daule a la Provincia de Santa Elena.</a:t>
            </a:r>
          </a:p>
          <a:p>
            <a:pPr marL="420624" indent="-384048" algn="just" eaLnBrk="1" fontAlgn="auto" hangingPunct="1">
              <a:spcAft>
                <a:spcPts val="0"/>
              </a:spcAft>
              <a:buFont typeface="Arial" pitchFamily="34" charset="0"/>
              <a:buChar char="•"/>
              <a:defRPr/>
            </a:pPr>
            <a:r>
              <a:rPr lang="es-ES" dirty="0" smtClean="0">
                <a:latin typeface="Bradley Hand ITC" pitchFamily="66" charset="0"/>
              </a:rPr>
              <a:t>Empresarios locales y pequeños productores no han logrado actividad productiva estable y significativa.</a:t>
            </a:r>
          </a:p>
          <a:p>
            <a:pPr marL="420624" indent="-384048" algn="just" eaLnBrk="1" fontAlgn="auto" hangingPunct="1">
              <a:spcAft>
                <a:spcPts val="0"/>
              </a:spcAft>
              <a:buFont typeface="Arial" pitchFamily="34" charset="0"/>
              <a:buChar char="•"/>
              <a:defRPr/>
            </a:pPr>
            <a:r>
              <a:rPr lang="es-ES" dirty="0" smtClean="0">
                <a:latin typeface="Bradley Hand ITC" pitchFamily="66" charset="0"/>
              </a:rPr>
              <a:t>No existe plan de producción para zona de explotación.</a:t>
            </a:r>
          </a:p>
          <a:p>
            <a:pPr marL="420624" indent="-384048" algn="just" eaLnBrk="1" fontAlgn="auto" hangingPunct="1">
              <a:spcAft>
                <a:spcPts val="0"/>
              </a:spcAft>
              <a:buFont typeface="Arial" pitchFamily="34" charset="0"/>
              <a:buChar char="•"/>
              <a:defRPr/>
            </a:pPr>
            <a:r>
              <a:rPr lang="es-ES" dirty="0" smtClean="0">
                <a:latin typeface="Bradley Hand ITC" pitchFamily="66" charset="0"/>
              </a:rPr>
              <a:t>No se dispone de información sobre producciones agrícolas con el uso de recursos existentes, ni sobre las posibilidades de mercado para tales productos.</a:t>
            </a:r>
          </a:p>
        </p:txBody>
      </p:sp>
      <p:pic>
        <p:nvPicPr>
          <p:cNvPr id="15364" name="Picture 4"/>
          <p:cNvPicPr>
            <a:picLocks noChangeAspect="1" noChangeArrowheads="1"/>
          </p:cNvPicPr>
          <p:nvPr/>
        </p:nvPicPr>
        <p:blipFill>
          <a:blip r:embed="rId2"/>
          <a:srcRect/>
          <a:stretch>
            <a:fillRect/>
          </a:stretch>
        </p:blipFill>
        <p:spPr bwMode="auto">
          <a:xfrm>
            <a:off x="5500688" y="214313"/>
            <a:ext cx="1857375" cy="1338262"/>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fontAlgn="auto" hangingPunct="1">
              <a:spcAft>
                <a:spcPts val="0"/>
              </a:spcAft>
              <a:defRPr/>
            </a:pPr>
            <a:r>
              <a:rPr lang="es-ES" b="1" smtClean="0">
                <a:solidFill>
                  <a:schemeClr val="tx2">
                    <a:satMod val="200000"/>
                  </a:schemeClr>
                </a:solidFill>
                <a:latin typeface="Bradley Hand ITC" pitchFamily="66" charset="0"/>
              </a:rPr>
              <a:t>Resultado de encuesta</a:t>
            </a:r>
          </a:p>
        </p:txBody>
      </p:sp>
      <p:sp>
        <p:nvSpPr>
          <p:cNvPr id="33795" name="2 Marcador de contenido"/>
          <p:cNvSpPr>
            <a:spLocks noGrp="1"/>
          </p:cNvSpPr>
          <p:nvPr>
            <p:ph idx="1"/>
          </p:nvPr>
        </p:nvSpPr>
        <p:spPr>
          <a:xfrm>
            <a:off x="571500" y="1857375"/>
            <a:ext cx="7858125" cy="1643063"/>
          </a:xfrm>
        </p:spPr>
        <p:txBody>
          <a:bodyPr/>
          <a:lstStyle/>
          <a:p>
            <a:pPr algn="just" eaLnBrk="1" hangingPunct="1"/>
            <a:r>
              <a:rPr lang="es-ES" smtClean="0">
                <a:latin typeface="Bradley Hand ITC" pitchFamily="66" charset="0"/>
              </a:rPr>
              <a:t>El 80% de los encuestados tienen al menos un hijo mientras que el 20% restante fueron personas sin hijos</a:t>
            </a:r>
          </a:p>
        </p:txBody>
      </p:sp>
      <p:pic>
        <p:nvPicPr>
          <p:cNvPr id="33796" name="Picture 2"/>
          <p:cNvPicPr>
            <a:picLocks noChangeAspect="1" noChangeArrowheads="1"/>
          </p:cNvPicPr>
          <p:nvPr/>
        </p:nvPicPr>
        <p:blipFill>
          <a:blip r:embed="rId2"/>
          <a:srcRect/>
          <a:stretch>
            <a:fillRect/>
          </a:stretch>
        </p:blipFill>
        <p:spPr bwMode="auto">
          <a:xfrm>
            <a:off x="1857375" y="3643313"/>
            <a:ext cx="5059363" cy="2946400"/>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1 Título"/>
          <p:cNvSpPr>
            <a:spLocks noGrp="1"/>
          </p:cNvSpPr>
          <p:nvPr>
            <p:ph type="title"/>
          </p:nvPr>
        </p:nvSpPr>
        <p:spPr/>
        <p:txBody>
          <a:bodyPr/>
          <a:lstStyle/>
          <a:p>
            <a:pPr eaLnBrk="1" fontAlgn="auto" hangingPunct="1">
              <a:spcAft>
                <a:spcPts val="0"/>
              </a:spcAft>
              <a:defRPr/>
            </a:pPr>
            <a:r>
              <a:rPr lang="es-ES" b="1" smtClean="0">
                <a:solidFill>
                  <a:schemeClr val="tx2">
                    <a:satMod val="200000"/>
                  </a:schemeClr>
                </a:solidFill>
                <a:latin typeface="Bradley Hand ITC" pitchFamily="66" charset="0"/>
              </a:rPr>
              <a:t>Resultado de encuesta</a:t>
            </a:r>
          </a:p>
        </p:txBody>
      </p:sp>
      <p:sp>
        <p:nvSpPr>
          <p:cNvPr id="3" name="2 Marcador de contenido"/>
          <p:cNvSpPr>
            <a:spLocks noGrp="1"/>
          </p:cNvSpPr>
          <p:nvPr>
            <p:ph idx="1"/>
          </p:nvPr>
        </p:nvSpPr>
        <p:spPr>
          <a:xfrm>
            <a:off x="457200" y="1600200"/>
            <a:ext cx="8258175" cy="1900238"/>
          </a:xfrm>
        </p:spPr>
        <p:txBody>
          <a:bodyPr>
            <a:normAutofit lnSpcReduction="10000"/>
          </a:bodyPr>
          <a:lstStyle/>
          <a:p>
            <a:pPr marL="420624" indent="-384048" algn="just" eaLnBrk="1" fontAlgn="auto" hangingPunct="1">
              <a:spcAft>
                <a:spcPts val="0"/>
              </a:spcAft>
              <a:buFont typeface="Wingdings 2"/>
              <a:buChar char=""/>
              <a:defRPr/>
            </a:pPr>
            <a:r>
              <a:rPr lang="es-ES" dirty="0" smtClean="0">
                <a:latin typeface="Bradley Hand ITC" pitchFamily="66" charset="0"/>
              </a:rPr>
              <a:t>El 30% de los encuestados con hijos afirmó tener dos niños en su hogar, mientas que un 35% contestó que solo tienen un menor en su familia.</a:t>
            </a:r>
            <a:endParaRPr lang="es-ES" dirty="0">
              <a:latin typeface="Bradley Hand ITC" pitchFamily="66" charset="0"/>
            </a:endParaRPr>
          </a:p>
        </p:txBody>
      </p:sp>
      <p:pic>
        <p:nvPicPr>
          <p:cNvPr id="34820" name="Picture 2"/>
          <p:cNvPicPr>
            <a:picLocks noChangeAspect="1" noChangeArrowheads="1"/>
          </p:cNvPicPr>
          <p:nvPr/>
        </p:nvPicPr>
        <p:blipFill>
          <a:blip r:embed="rId2"/>
          <a:srcRect/>
          <a:stretch>
            <a:fillRect/>
          </a:stretch>
        </p:blipFill>
        <p:spPr bwMode="auto">
          <a:xfrm>
            <a:off x="1643063" y="3214688"/>
            <a:ext cx="5857875" cy="3471862"/>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1 Título"/>
          <p:cNvSpPr>
            <a:spLocks noGrp="1"/>
          </p:cNvSpPr>
          <p:nvPr>
            <p:ph type="title"/>
          </p:nvPr>
        </p:nvSpPr>
        <p:spPr/>
        <p:txBody>
          <a:bodyPr/>
          <a:lstStyle/>
          <a:p>
            <a:pPr eaLnBrk="1" fontAlgn="auto" hangingPunct="1">
              <a:spcAft>
                <a:spcPts val="0"/>
              </a:spcAft>
              <a:defRPr/>
            </a:pPr>
            <a:r>
              <a:rPr lang="es-ES" b="1" smtClean="0">
                <a:solidFill>
                  <a:schemeClr val="tx2">
                    <a:satMod val="200000"/>
                  </a:schemeClr>
                </a:solidFill>
                <a:latin typeface="Bradley Hand ITC" pitchFamily="66" charset="0"/>
              </a:rPr>
              <a:t>Resultado de encuesta</a:t>
            </a:r>
          </a:p>
        </p:txBody>
      </p:sp>
      <p:sp>
        <p:nvSpPr>
          <p:cNvPr id="35843" name="2 Marcador de contenido"/>
          <p:cNvSpPr>
            <a:spLocks noGrp="1"/>
          </p:cNvSpPr>
          <p:nvPr>
            <p:ph idx="1"/>
          </p:nvPr>
        </p:nvSpPr>
        <p:spPr>
          <a:xfrm>
            <a:off x="457200" y="1600200"/>
            <a:ext cx="7467600" cy="2114550"/>
          </a:xfrm>
        </p:spPr>
        <p:txBody>
          <a:bodyPr/>
          <a:lstStyle/>
          <a:p>
            <a:pPr algn="just" eaLnBrk="1" hangingPunct="1"/>
            <a:r>
              <a:rPr lang="es-ES" smtClean="0">
                <a:latin typeface="Bradley Hand ITC" pitchFamily="66" charset="0"/>
              </a:rPr>
              <a:t>El 27% de hijos se alimentan con leche materna.</a:t>
            </a:r>
          </a:p>
          <a:p>
            <a:pPr algn="just" eaLnBrk="1" hangingPunct="1"/>
            <a:r>
              <a:rPr lang="es-ES" smtClean="0">
                <a:latin typeface="Bradley Hand ITC" pitchFamily="66" charset="0"/>
              </a:rPr>
              <a:t>19% puso a las frutas majadas sobretodo guineo.</a:t>
            </a:r>
          </a:p>
        </p:txBody>
      </p:sp>
      <p:pic>
        <p:nvPicPr>
          <p:cNvPr id="35844" name="Picture 2"/>
          <p:cNvPicPr>
            <a:picLocks noChangeAspect="1" noChangeArrowheads="1"/>
          </p:cNvPicPr>
          <p:nvPr/>
        </p:nvPicPr>
        <p:blipFill>
          <a:blip r:embed="rId2"/>
          <a:srcRect/>
          <a:stretch>
            <a:fillRect/>
          </a:stretch>
        </p:blipFill>
        <p:spPr bwMode="auto">
          <a:xfrm>
            <a:off x="1357313" y="3654425"/>
            <a:ext cx="5929312" cy="3203575"/>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 Título"/>
          <p:cNvSpPr>
            <a:spLocks noGrp="1"/>
          </p:cNvSpPr>
          <p:nvPr>
            <p:ph type="title"/>
          </p:nvPr>
        </p:nvSpPr>
        <p:spPr/>
        <p:txBody>
          <a:bodyPr/>
          <a:lstStyle/>
          <a:p>
            <a:pPr eaLnBrk="1" fontAlgn="auto" hangingPunct="1">
              <a:spcAft>
                <a:spcPts val="0"/>
              </a:spcAft>
              <a:defRPr/>
            </a:pPr>
            <a:r>
              <a:rPr lang="es-ES" b="1" smtClean="0">
                <a:solidFill>
                  <a:schemeClr val="tx2">
                    <a:satMod val="200000"/>
                  </a:schemeClr>
                </a:solidFill>
                <a:latin typeface="Bradley Hand ITC" pitchFamily="66" charset="0"/>
              </a:rPr>
              <a:t>Resultado de encuesta</a:t>
            </a:r>
          </a:p>
        </p:txBody>
      </p:sp>
      <p:sp>
        <p:nvSpPr>
          <p:cNvPr id="36867" name="2 Marcador de contenido"/>
          <p:cNvSpPr>
            <a:spLocks noGrp="1"/>
          </p:cNvSpPr>
          <p:nvPr>
            <p:ph idx="1"/>
          </p:nvPr>
        </p:nvSpPr>
        <p:spPr>
          <a:xfrm>
            <a:off x="457200" y="1600200"/>
            <a:ext cx="8329613" cy="2400300"/>
          </a:xfrm>
        </p:spPr>
        <p:txBody>
          <a:bodyPr/>
          <a:lstStyle/>
          <a:p>
            <a:pPr algn="just" eaLnBrk="1" hangingPunct="1"/>
            <a:r>
              <a:rPr lang="es-ES" smtClean="0">
                <a:latin typeface="Bradley Hand ITC" pitchFamily="66" charset="0"/>
              </a:rPr>
              <a:t>El 85% de los encuestados estuvo de acuerdo en comprar productos alimenticios para sus bebes de frutas ecuatorianas elaboradas por una empresa ecuatoriana</a:t>
            </a:r>
          </a:p>
        </p:txBody>
      </p:sp>
      <p:pic>
        <p:nvPicPr>
          <p:cNvPr id="36868" name="Picture 2"/>
          <p:cNvPicPr>
            <a:picLocks noChangeAspect="1" noChangeArrowheads="1"/>
          </p:cNvPicPr>
          <p:nvPr/>
        </p:nvPicPr>
        <p:blipFill>
          <a:blip r:embed="rId2"/>
          <a:srcRect/>
          <a:stretch>
            <a:fillRect/>
          </a:stretch>
        </p:blipFill>
        <p:spPr bwMode="auto">
          <a:xfrm>
            <a:off x="1285875" y="3500438"/>
            <a:ext cx="5630863" cy="3000375"/>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571500" y="1103313"/>
            <a:ext cx="7467600" cy="912812"/>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Descripción de la empresa</a:t>
            </a:r>
            <a:endParaRPr lang="es-ES" smtClean="0">
              <a:solidFill>
                <a:schemeClr val="tx2">
                  <a:satMod val="200000"/>
                </a:schemeClr>
              </a:solidFill>
              <a:latin typeface="Bradley Hand ITC" pitchFamily="66" charset="0"/>
            </a:endParaRPr>
          </a:p>
        </p:txBody>
      </p:sp>
      <p:sp>
        <p:nvSpPr>
          <p:cNvPr id="37891" name="2 Marcador de contenido"/>
          <p:cNvSpPr>
            <a:spLocks noGrp="1"/>
          </p:cNvSpPr>
          <p:nvPr>
            <p:ph idx="1"/>
          </p:nvPr>
        </p:nvSpPr>
        <p:spPr>
          <a:xfrm>
            <a:off x="571500" y="2428875"/>
            <a:ext cx="6072188" cy="3614738"/>
          </a:xfrm>
        </p:spPr>
        <p:txBody>
          <a:bodyPr/>
          <a:lstStyle/>
          <a:p>
            <a:pPr algn="just" eaLnBrk="1" hangingPunct="1"/>
            <a:r>
              <a:rPr lang="es-ES_tradnl" smtClean="0">
                <a:latin typeface="Bradley Hand ITC" pitchFamily="66" charset="0"/>
              </a:rPr>
              <a:t>Será una empresa manufacturera.</a:t>
            </a:r>
          </a:p>
          <a:p>
            <a:pPr algn="just" eaLnBrk="1" hangingPunct="1"/>
            <a:r>
              <a:rPr lang="es-ES_tradnl" smtClean="0">
                <a:latin typeface="Bradley Hand ITC" pitchFamily="66" charset="0"/>
              </a:rPr>
              <a:t>Ramo alimenticio para bebes y niños, conserva de frutas.</a:t>
            </a:r>
          </a:p>
          <a:p>
            <a:pPr algn="just" eaLnBrk="1" hangingPunct="1"/>
            <a:r>
              <a:rPr lang="es-ES_tradnl" smtClean="0">
                <a:latin typeface="Bradley Hand ITC" pitchFamily="66" charset="0"/>
              </a:rPr>
              <a:t>Pequeña empresa que no va a tener más de 30 empleados.</a:t>
            </a:r>
          </a:p>
          <a:p>
            <a:pPr algn="just" eaLnBrk="1" hangingPunct="1"/>
            <a:r>
              <a:rPr lang="es-ES_tradnl" smtClean="0">
                <a:latin typeface="Bradley Hand ITC" pitchFamily="66" charset="0"/>
              </a:rPr>
              <a:t>Ubicada en la ciudad de Guayaquil.</a:t>
            </a:r>
          </a:p>
        </p:txBody>
      </p:sp>
      <p:pic>
        <p:nvPicPr>
          <p:cNvPr id="37892"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571500" y="1603375"/>
            <a:ext cx="7467600" cy="1143000"/>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Misión</a:t>
            </a:r>
            <a:endParaRPr lang="es-ES" smtClean="0">
              <a:solidFill>
                <a:schemeClr val="tx2">
                  <a:satMod val="200000"/>
                </a:schemeClr>
              </a:solidFill>
              <a:latin typeface="Bradley Hand ITC" pitchFamily="66" charset="0"/>
            </a:endParaRPr>
          </a:p>
        </p:txBody>
      </p:sp>
      <p:sp>
        <p:nvSpPr>
          <p:cNvPr id="38915" name="2 Marcador de contenido"/>
          <p:cNvSpPr>
            <a:spLocks noGrp="1"/>
          </p:cNvSpPr>
          <p:nvPr>
            <p:ph idx="1"/>
          </p:nvPr>
        </p:nvSpPr>
        <p:spPr>
          <a:xfrm>
            <a:off x="571500" y="2928938"/>
            <a:ext cx="6000750" cy="2786062"/>
          </a:xfrm>
        </p:spPr>
        <p:txBody>
          <a:bodyPr/>
          <a:lstStyle/>
          <a:p>
            <a:pPr algn="just" eaLnBrk="1" hangingPunct="1"/>
            <a:r>
              <a:rPr lang="es-ES_tradnl" smtClean="0">
                <a:latin typeface="Bradley Hand ITC" pitchFamily="66" charset="0"/>
              </a:rPr>
              <a:t>Fomentar el consumo de un producto sumamente nutritivo</a:t>
            </a:r>
          </a:p>
          <a:p>
            <a:pPr algn="just" eaLnBrk="1" hangingPunct="1"/>
            <a:r>
              <a:rPr lang="es-ES_tradnl" smtClean="0">
                <a:latin typeface="Bradley Hand ITC" pitchFamily="66" charset="0"/>
              </a:rPr>
              <a:t>El producto contribuirá a los niños su óptimo desarrollo físico y mental.</a:t>
            </a:r>
          </a:p>
        </p:txBody>
      </p:sp>
      <p:pic>
        <p:nvPicPr>
          <p:cNvPr id="38916"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571500" y="746125"/>
            <a:ext cx="7467600" cy="1143000"/>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Visión</a:t>
            </a:r>
            <a:endParaRPr lang="es-ES" smtClean="0">
              <a:solidFill>
                <a:schemeClr val="tx2">
                  <a:satMod val="200000"/>
                </a:schemeClr>
              </a:solidFill>
              <a:latin typeface="Bradley Hand ITC" pitchFamily="66" charset="0"/>
            </a:endParaRPr>
          </a:p>
        </p:txBody>
      </p:sp>
      <p:sp>
        <p:nvSpPr>
          <p:cNvPr id="39939" name="2 Marcador de contenido"/>
          <p:cNvSpPr>
            <a:spLocks noGrp="1"/>
          </p:cNvSpPr>
          <p:nvPr>
            <p:ph idx="1"/>
          </p:nvPr>
        </p:nvSpPr>
        <p:spPr>
          <a:xfrm>
            <a:off x="571500" y="2071688"/>
            <a:ext cx="6072188" cy="4572000"/>
          </a:xfrm>
        </p:spPr>
        <p:txBody>
          <a:bodyPr/>
          <a:lstStyle/>
          <a:p>
            <a:pPr algn="just" eaLnBrk="1" hangingPunct="1"/>
            <a:r>
              <a:rPr lang="es-ES_tradnl" smtClean="0">
                <a:latin typeface="Bradley Hand ITC" pitchFamily="66" charset="0"/>
              </a:rPr>
              <a:t>Lograr el posicionamiento de la compota y los jugos de frutas como un excelente producto alimenticio</a:t>
            </a:r>
          </a:p>
          <a:p>
            <a:pPr algn="just" eaLnBrk="1" hangingPunct="1"/>
            <a:r>
              <a:rPr lang="es-ES_tradnl" smtClean="0">
                <a:latin typeface="Bradley Hand ITC" pitchFamily="66" charset="0"/>
              </a:rPr>
              <a:t>Concienciar a los padres de que sus hijos tienen que ser alimentados con productos que tengan un contenido nutricional rico en proteínas.</a:t>
            </a:r>
            <a:endParaRPr lang="es-ES" smtClean="0">
              <a:latin typeface="Bradley Hand ITC" pitchFamily="66" charset="0"/>
            </a:endParaRPr>
          </a:p>
        </p:txBody>
      </p:sp>
      <p:pic>
        <p:nvPicPr>
          <p:cNvPr id="39940"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571500" y="817563"/>
            <a:ext cx="7467600" cy="1057275"/>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Objetivos</a:t>
            </a:r>
            <a:endParaRPr lang="es-ES" smtClean="0">
              <a:solidFill>
                <a:schemeClr val="tx2">
                  <a:satMod val="200000"/>
                </a:schemeClr>
              </a:solidFill>
              <a:latin typeface="Bradley Hand ITC" pitchFamily="66" charset="0"/>
            </a:endParaRPr>
          </a:p>
        </p:txBody>
      </p:sp>
      <p:sp>
        <p:nvSpPr>
          <p:cNvPr id="3" name="2 Marcador de contenido"/>
          <p:cNvSpPr>
            <a:spLocks noGrp="1"/>
          </p:cNvSpPr>
          <p:nvPr>
            <p:ph idx="1"/>
          </p:nvPr>
        </p:nvSpPr>
        <p:spPr>
          <a:xfrm>
            <a:off x="571500" y="2143125"/>
            <a:ext cx="6072188" cy="4186238"/>
          </a:xfrm>
        </p:spPr>
        <p:txBody>
          <a:bodyPr>
            <a:normAutofit fontScale="92500" lnSpcReduction="20000"/>
          </a:bodyPr>
          <a:lstStyle/>
          <a:p>
            <a:pPr marL="420624" indent="-384048" algn="just" eaLnBrk="1" fontAlgn="auto" hangingPunct="1">
              <a:spcAft>
                <a:spcPts val="0"/>
              </a:spcAft>
              <a:buFont typeface="Wingdings 2"/>
              <a:buChar char=""/>
              <a:defRPr/>
            </a:pPr>
            <a:r>
              <a:rPr lang="es-ES_tradnl" dirty="0" smtClean="0">
                <a:latin typeface="Bradley Hand ITC" pitchFamily="66" charset="0"/>
              </a:rPr>
              <a:t>Contribuir al mejoramiento en la alimentación de los niños de clases sociales de bajos ingresos.</a:t>
            </a:r>
            <a:endParaRPr lang="es-ES" dirty="0" smtClean="0">
              <a:latin typeface="Bradley Hand ITC" pitchFamily="66" charset="0"/>
            </a:endParaRPr>
          </a:p>
          <a:p>
            <a:pPr marL="420624" indent="-384048" algn="just" eaLnBrk="1" fontAlgn="auto" hangingPunct="1">
              <a:spcAft>
                <a:spcPts val="0"/>
              </a:spcAft>
              <a:buFont typeface="Wingdings 2"/>
              <a:buChar char=""/>
              <a:defRPr/>
            </a:pPr>
            <a:r>
              <a:rPr lang="es-ES_tradnl" dirty="0" smtClean="0">
                <a:latin typeface="Bradley Hand ITC" pitchFamily="66" charset="0"/>
              </a:rPr>
              <a:t>Ofrecer un producto de calidad a un precio mas bajo</a:t>
            </a:r>
            <a:endParaRPr lang="es-ES" dirty="0" smtClean="0">
              <a:latin typeface="Bradley Hand ITC" pitchFamily="66" charset="0"/>
            </a:endParaRPr>
          </a:p>
          <a:p>
            <a:pPr marL="420624" indent="-384048" algn="just" eaLnBrk="1" fontAlgn="auto" hangingPunct="1">
              <a:spcAft>
                <a:spcPts val="0"/>
              </a:spcAft>
              <a:buFont typeface="Wingdings 2"/>
              <a:buChar char=""/>
              <a:defRPr/>
            </a:pPr>
            <a:r>
              <a:rPr lang="es-ES_tradnl" dirty="0" smtClean="0">
                <a:latin typeface="Bradley Hand ITC" pitchFamily="66" charset="0"/>
              </a:rPr>
              <a:t>Informar a los padres de las ventajas alimenticias.</a:t>
            </a:r>
            <a:endParaRPr lang="es-ES" dirty="0" smtClean="0">
              <a:latin typeface="Bradley Hand ITC" pitchFamily="66" charset="0"/>
            </a:endParaRPr>
          </a:p>
          <a:p>
            <a:pPr marL="420624" indent="-384048" algn="just" eaLnBrk="1" fontAlgn="auto" hangingPunct="1">
              <a:spcAft>
                <a:spcPts val="0"/>
              </a:spcAft>
              <a:buFont typeface="Wingdings 2"/>
              <a:buChar char=""/>
              <a:defRPr/>
            </a:pPr>
            <a:r>
              <a:rPr lang="es-ES_tradnl" dirty="0" smtClean="0">
                <a:latin typeface="Bradley Hand ITC" pitchFamily="66" charset="0"/>
              </a:rPr>
              <a:t>Comercializar y distribuir las compotas y jugos en lugares asequibles para los hogares de bajos ingresos</a:t>
            </a:r>
            <a:endParaRPr lang="es-ES" dirty="0">
              <a:latin typeface="Bradley Hand ITC" pitchFamily="66" charset="0"/>
            </a:endParaRPr>
          </a:p>
        </p:txBody>
      </p:sp>
      <p:pic>
        <p:nvPicPr>
          <p:cNvPr id="40964"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457200" y="274638"/>
            <a:ext cx="4829175" cy="796925"/>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ANALISIS FODA</a:t>
            </a:r>
            <a:endParaRPr lang="es-ES" smtClean="0">
              <a:solidFill>
                <a:schemeClr val="tx2">
                  <a:satMod val="200000"/>
                </a:schemeClr>
              </a:solidFill>
              <a:latin typeface="Bradley Hand ITC" pitchFamily="66" charset="0"/>
            </a:endParaRPr>
          </a:p>
        </p:txBody>
      </p:sp>
      <p:graphicFrame>
        <p:nvGraphicFramePr>
          <p:cNvPr id="4" name="3 Tabla"/>
          <p:cNvGraphicFramePr>
            <a:graphicFrameLocks noGrp="1"/>
          </p:cNvGraphicFramePr>
          <p:nvPr/>
        </p:nvGraphicFramePr>
        <p:xfrm>
          <a:off x="357188" y="898525"/>
          <a:ext cx="8501062" cy="5816600"/>
        </p:xfrm>
        <a:graphic>
          <a:graphicData uri="http://schemas.openxmlformats.org/drawingml/2006/table">
            <a:tbl>
              <a:tblPr/>
              <a:tblGrid>
                <a:gridCol w="4286280"/>
                <a:gridCol w="4214842"/>
              </a:tblGrid>
              <a:tr h="2616772">
                <a:tc>
                  <a:txBody>
                    <a:bodyPr/>
                    <a:lstStyle/>
                    <a:p>
                      <a:pPr algn="ctr">
                        <a:spcAft>
                          <a:spcPts val="0"/>
                        </a:spcAft>
                      </a:pPr>
                      <a:r>
                        <a:rPr lang="es-ES_tradnl" sz="1400" u="sng" dirty="0" smtClean="0">
                          <a:latin typeface="+mn-lt"/>
                          <a:ea typeface="Times New Roman"/>
                        </a:rPr>
                        <a:t>FORTALEZAS</a:t>
                      </a:r>
                    </a:p>
                    <a:p>
                      <a:pPr algn="just">
                        <a:spcAft>
                          <a:spcPts val="0"/>
                        </a:spcAft>
                      </a:pPr>
                      <a:endParaRPr lang="es-ES" sz="1400" dirty="0">
                        <a:latin typeface="+mn-lt"/>
                        <a:ea typeface="Times New Roman"/>
                      </a:endParaRPr>
                    </a:p>
                    <a:p>
                      <a:pPr marL="228600" indent="-228600" algn="just">
                        <a:spcAft>
                          <a:spcPts val="0"/>
                        </a:spcAft>
                        <a:buAutoNum type="arabicPeriod"/>
                      </a:pPr>
                      <a:r>
                        <a:rPr lang="es-ES_tradnl" sz="1400" dirty="0" smtClean="0">
                          <a:latin typeface="+mn-lt"/>
                          <a:ea typeface="Times New Roman"/>
                        </a:rPr>
                        <a:t>Materia </a:t>
                      </a:r>
                      <a:r>
                        <a:rPr lang="es-ES_tradnl" sz="1400" dirty="0">
                          <a:latin typeface="+mn-lt"/>
                          <a:ea typeface="Times New Roman"/>
                        </a:rPr>
                        <a:t>prima (frutas) </a:t>
                      </a:r>
                      <a:r>
                        <a:rPr lang="es-ES_tradnl" sz="1400" dirty="0" smtClean="0">
                          <a:latin typeface="+mn-lt"/>
                          <a:ea typeface="Times New Roman"/>
                        </a:rPr>
                        <a:t>consideradas </a:t>
                      </a:r>
                      <a:r>
                        <a:rPr lang="es-ES_tradnl" sz="1400" dirty="0">
                          <a:latin typeface="+mn-lt"/>
                          <a:ea typeface="Times New Roman"/>
                        </a:rPr>
                        <a:t>muy </a:t>
                      </a:r>
                      <a:r>
                        <a:rPr lang="es-ES_tradnl" sz="1400" dirty="0" smtClean="0">
                          <a:latin typeface="+mn-lt"/>
                          <a:ea typeface="Times New Roman"/>
                        </a:rPr>
                        <a:t>nutritivas </a:t>
                      </a:r>
                      <a:r>
                        <a:rPr lang="es-ES_tradnl" sz="1400" dirty="0">
                          <a:latin typeface="+mn-lt"/>
                          <a:ea typeface="Times New Roman"/>
                        </a:rPr>
                        <a:t>por los potenciales compradores de las compotas y los </a:t>
                      </a:r>
                      <a:r>
                        <a:rPr lang="es-ES_tradnl" sz="1400" dirty="0" smtClean="0">
                          <a:latin typeface="+mn-lt"/>
                          <a:ea typeface="Times New Roman"/>
                        </a:rPr>
                        <a:t>jugos</a:t>
                      </a:r>
                    </a:p>
                    <a:p>
                      <a:pPr marL="228600" indent="-228600" algn="just">
                        <a:spcAft>
                          <a:spcPts val="0"/>
                        </a:spcAft>
                        <a:buNone/>
                      </a:pPr>
                      <a:endParaRPr lang="es-ES" sz="1400" dirty="0">
                        <a:latin typeface="+mn-lt"/>
                        <a:ea typeface="Times New Roman"/>
                      </a:endParaRPr>
                    </a:p>
                    <a:p>
                      <a:pPr algn="just">
                        <a:spcAft>
                          <a:spcPts val="0"/>
                        </a:spcAft>
                      </a:pPr>
                      <a:r>
                        <a:rPr lang="es-ES_tradnl" sz="1400" dirty="0">
                          <a:latin typeface="+mn-lt"/>
                          <a:ea typeface="Times New Roman"/>
                        </a:rPr>
                        <a:t>2. Son un producto envasado y con </a:t>
                      </a:r>
                      <a:r>
                        <a:rPr lang="es-ES_tradnl" sz="1400" dirty="0" err="1" smtClean="0">
                          <a:latin typeface="+mn-lt"/>
                          <a:ea typeface="Times New Roman"/>
                        </a:rPr>
                        <a:t>preservantes</a:t>
                      </a:r>
                      <a:r>
                        <a:rPr lang="es-ES_tradnl" sz="1400" dirty="0" smtClean="0">
                          <a:latin typeface="+mn-lt"/>
                          <a:ea typeface="Times New Roman"/>
                        </a:rPr>
                        <a:t> naturales. </a:t>
                      </a:r>
                    </a:p>
                    <a:p>
                      <a:pPr algn="just">
                        <a:spcAft>
                          <a:spcPts val="0"/>
                        </a:spcAft>
                      </a:pPr>
                      <a:endParaRPr lang="es-ES" sz="1400" dirty="0">
                        <a:latin typeface="+mn-lt"/>
                        <a:ea typeface="Times New Roman"/>
                      </a:endParaRPr>
                    </a:p>
                    <a:p>
                      <a:pPr algn="just">
                        <a:spcAft>
                          <a:spcPts val="0"/>
                        </a:spcAft>
                      </a:pPr>
                      <a:r>
                        <a:rPr lang="es-ES_tradnl" sz="1400" dirty="0">
                          <a:latin typeface="+mn-lt"/>
                          <a:ea typeface="Times New Roman"/>
                        </a:rPr>
                        <a:t>3</a:t>
                      </a:r>
                      <a:r>
                        <a:rPr lang="es-ES_tradnl" sz="1400" dirty="0" smtClean="0">
                          <a:latin typeface="+mn-lt"/>
                          <a:ea typeface="Times New Roman"/>
                        </a:rPr>
                        <a:t>. </a:t>
                      </a:r>
                      <a:r>
                        <a:rPr lang="es-ES_tradnl" sz="1400" dirty="0">
                          <a:latin typeface="+mn-lt"/>
                          <a:ea typeface="Times New Roman"/>
                        </a:rPr>
                        <a:t>Tiene un menor precio en comparación al de los ya existentes en el </a:t>
                      </a:r>
                      <a:r>
                        <a:rPr lang="es-ES_tradnl" sz="1400" dirty="0" smtClean="0">
                          <a:latin typeface="+mn-lt"/>
                          <a:ea typeface="Times New Roman"/>
                        </a:rPr>
                        <a:t>mercado</a:t>
                      </a:r>
                    </a:p>
                    <a:p>
                      <a:pPr algn="just">
                        <a:spcAft>
                          <a:spcPts val="0"/>
                        </a:spcAft>
                      </a:pPr>
                      <a:endParaRPr lang="es-ES" sz="1400" dirty="0">
                        <a:latin typeface="+mn-lt"/>
                        <a:ea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_tradnl" sz="1400" u="sng" dirty="0" smtClean="0">
                          <a:latin typeface="+mn-lt"/>
                          <a:ea typeface="Times New Roman"/>
                        </a:rPr>
                        <a:t>DEBILIDADES</a:t>
                      </a:r>
                    </a:p>
                    <a:p>
                      <a:pPr algn="just">
                        <a:spcAft>
                          <a:spcPts val="0"/>
                        </a:spcAft>
                      </a:pPr>
                      <a:endParaRPr lang="es-ES" sz="1400" dirty="0">
                        <a:latin typeface="+mn-lt"/>
                        <a:ea typeface="Times New Roman"/>
                      </a:endParaRPr>
                    </a:p>
                    <a:p>
                      <a:pPr marL="228600" indent="-228600" algn="just">
                        <a:spcAft>
                          <a:spcPts val="0"/>
                        </a:spcAft>
                        <a:buAutoNum type="arabicPeriod"/>
                      </a:pPr>
                      <a:r>
                        <a:rPr lang="es-ES_tradnl" sz="1400" dirty="0" smtClean="0">
                          <a:latin typeface="+mn-lt"/>
                          <a:ea typeface="Times New Roman"/>
                        </a:rPr>
                        <a:t>Para </a:t>
                      </a:r>
                      <a:r>
                        <a:rPr lang="es-ES_tradnl" sz="1400" dirty="0">
                          <a:latin typeface="+mn-lt"/>
                          <a:ea typeface="Times New Roman"/>
                        </a:rPr>
                        <a:t>muchas familias de escasos recursos, las compotas todavía son consideradas un producto “de lujo</a:t>
                      </a:r>
                      <a:r>
                        <a:rPr lang="es-ES_tradnl" sz="1400" dirty="0" smtClean="0">
                          <a:latin typeface="+mn-lt"/>
                          <a:ea typeface="Times New Roman"/>
                        </a:rPr>
                        <a:t>”</a:t>
                      </a:r>
                    </a:p>
                    <a:p>
                      <a:pPr marL="228600" indent="-228600" algn="just">
                        <a:spcAft>
                          <a:spcPts val="0"/>
                        </a:spcAft>
                        <a:buNone/>
                      </a:pPr>
                      <a:endParaRPr lang="es-ES" sz="1400" dirty="0">
                        <a:latin typeface="+mn-lt"/>
                        <a:ea typeface="Times New Roman"/>
                      </a:endParaRPr>
                    </a:p>
                    <a:p>
                      <a:pPr algn="just">
                        <a:spcAft>
                          <a:spcPts val="0"/>
                        </a:spcAft>
                      </a:pPr>
                      <a:r>
                        <a:rPr lang="es-ES_tradnl" sz="1400" dirty="0" smtClean="0">
                          <a:latin typeface="+mn-lt"/>
                          <a:ea typeface="Times New Roman"/>
                        </a:rPr>
                        <a:t>2. </a:t>
                      </a:r>
                      <a:r>
                        <a:rPr lang="es-ES_tradnl" sz="1400" dirty="0">
                          <a:latin typeface="+mn-lt"/>
                          <a:ea typeface="Times New Roman"/>
                        </a:rPr>
                        <a:t>La empresa que se planea crear con el proyecto es nueva y no tiene mayor experiencia en el mercado de alimentos para bebes y niños</a:t>
                      </a:r>
                      <a:r>
                        <a:rPr lang="es-ES_tradnl" sz="1400" dirty="0" smtClean="0">
                          <a:latin typeface="+mn-lt"/>
                          <a:ea typeface="Times New Roman"/>
                        </a:rPr>
                        <a:t>.</a:t>
                      </a:r>
                    </a:p>
                    <a:p>
                      <a:pPr algn="just">
                        <a:spcAft>
                          <a:spcPts val="0"/>
                        </a:spcAft>
                      </a:pPr>
                      <a:endParaRPr lang="es-ES" sz="1400" dirty="0">
                        <a:latin typeface="+mn-lt"/>
                        <a:ea typeface="Times New Roman"/>
                      </a:endParaRPr>
                    </a:p>
                    <a:p>
                      <a:pPr algn="just">
                        <a:spcAft>
                          <a:spcPts val="0"/>
                        </a:spcAft>
                      </a:pPr>
                      <a:r>
                        <a:rPr lang="es-ES_tradnl" sz="1400" dirty="0" smtClean="0">
                          <a:latin typeface="+mn-lt"/>
                          <a:ea typeface="Times New Roman"/>
                        </a:rPr>
                        <a:t>3. </a:t>
                      </a:r>
                      <a:r>
                        <a:rPr lang="es-ES_tradnl" sz="1400" dirty="0">
                          <a:latin typeface="+mn-lt"/>
                          <a:ea typeface="Times New Roman"/>
                        </a:rPr>
                        <a:t>Existe mucha dependencia con los productores actuales de frutas</a:t>
                      </a:r>
                      <a:endParaRPr lang="es-ES" sz="1400" dirty="0">
                        <a:latin typeface="+mn-lt"/>
                        <a:ea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98268">
                <a:tc>
                  <a:txBody>
                    <a:bodyPr/>
                    <a:lstStyle/>
                    <a:p>
                      <a:pPr algn="ctr">
                        <a:spcAft>
                          <a:spcPts val="0"/>
                        </a:spcAft>
                      </a:pPr>
                      <a:r>
                        <a:rPr lang="es-ES_tradnl" sz="1400" u="sng" dirty="0" smtClean="0">
                          <a:latin typeface="+mn-lt"/>
                          <a:ea typeface="Times New Roman"/>
                        </a:rPr>
                        <a:t>OPORTUNIDADES</a:t>
                      </a:r>
                    </a:p>
                    <a:p>
                      <a:pPr algn="just">
                        <a:spcAft>
                          <a:spcPts val="0"/>
                        </a:spcAft>
                      </a:pPr>
                      <a:endParaRPr lang="es-ES" sz="1400" dirty="0">
                        <a:latin typeface="+mn-lt"/>
                        <a:ea typeface="Times New Roman"/>
                      </a:endParaRPr>
                    </a:p>
                    <a:p>
                      <a:pPr marL="228600" indent="-228600" algn="just">
                        <a:spcAft>
                          <a:spcPts val="0"/>
                        </a:spcAft>
                        <a:buAutoNum type="arabicPeriod"/>
                      </a:pPr>
                      <a:r>
                        <a:rPr lang="es-ES_tradnl" sz="1400" dirty="0" smtClean="0">
                          <a:latin typeface="+mn-lt"/>
                          <a:ea typeface="Times New Roman"/>
                        </a:rPr>
                        <a:t>En </a:t>
                      </a:r>
                      <a:r>
                        <a:rPr lang="es-ES_tradnl" sz="1400" dirty="0">
                          <a:latin typeface="+mn-lt"/>
                          <a:ea typeface="Times New Roman"/>
                        </a:rPr>
                        <a:t>un futuro, se podría dirigir el producto a nuevos segmentos de </a:t>
                      </a:r>
                      <a:r>
                        <a:rPr lang="es-ES_tradnl" sz="1400" dirty="0" smtClean="0">
                          <a:latin typeface="+mn-lt"/>
                          <a:ea typeface="Times New Roman"/>
                        </a:rPr>
                        <a:t>mercado</a:t>
                      </a:r>
                    </a:p>
                    <a:p>
                      <a:pPr marL="228600" indent="-228600" algn="just">
                        <a:spcAft>
                          <a:spcPts val="0"/>
                        </a:spcAft>
                        <a:buNone/>
                      </a:pPr>
                      <a:endParaRPr lang="es-ES" sz="1400" dirty="0">
                        <a:latin typeface="+mn-lt"/>
                        <a:ea typeface="Times New Roman"/>
                      </a:endParaRPr>
                    </a:p>
                    <a:p>
                      <a:pPr algn="just">
                        <a:spcAft>
                          <a:spcPts val="0"/>
                        </a:spcAft>
                      </a:pPr>
                      <a:r>
                        <a:rPr lang="es-ES_tradnl" sz="1400" dirty="0">
                          <a:latin typeface="+mn-lt"/>
                          <a:ea typeface="Times New Roman"/>
                        </a:rPr>
                        <a:t>2. La empresa que se crea con el proyecto, podría ampliar su </a:t>
                      </a:r>
                      <a:r>
                        <a:rPr lang="es-ES_tradnl" sz="1400" dirty="0" smtClean="0">
                          <a:latin typeface="+mn-lt"/>
                          <a:ea typeface="Times New Roman"/>
                        </a:rPr>
                        <a:t>línea </a:t>
                      </a:r>
                      <a:r>
                        <a:rPr lang="es-ES_tradnl" sz="1400" dirty="0">
                          <a:latin typeface="+mn-lt"/>
                          <a:ea typeface="Times New Roman"/>
                        </a:rPr>
                        <a:t>de productos con otras compotas y jugos de frutas y hasta vegetales</a:t>
                      </a:r>
                      <a:r>
                        <a:rPr lang="es-ES_tradnl" sz="1400" dirty="0" smtClean="0">
                          <a:latin typeface="+mn-lt"/>
                          <a:ea typeface="Times New Roman"/>
                        </a:rPr>
                        <a:t>.</a:t>
                      </a:r>
                    </a:p>
                    <a:p>
                      <a:pPr algn="just">
                        <a:spcAft>
                          <a:spcPts val="0"/>
                        </a:spcAft>
                      </a:pPr>
                      <a:endParaRPr lang="es-ES" sz="1400" dirty="0">
                        <a:latin typeface="+mn-lt"/>
                        <a:ea typeface="Times New Roman"/>
                      </a:endParaRPr>
                    </a:p>
                    <a:p>
                      <a:pPr algn="just">
                        <a:spcAft>
                          <a:spcPts val="0"/>
                        </a:spcAft>
                      </a:pPr>
                      <a:r>
                        <a:rPr lang="es-ES_tradnl" sz="1400" dirty="0">
                          <a:latin typeface="+mn-lt"/>
                          <a:ea typeface="Times New Roman"/>
                        </a:rPr>
                        <a:t>3. Gracias a la ampliación del segmento de mercado, se podría elaborar una compota más barata (subsidiada en parte por las familias pudientes que compren un producto mas caro), para beneficio de las familias más </a:t>
                      </a:r>
                      <a:r>
                        <a:rPr lang="es-ES_tradnl" sz="1400" dirty="0" smtClean="0">
                          <a:latin typeface="+mn-lt"/>
                          <a:ea typeface="Times New Roman"/>
                        </a:rPr>
                        <a:t>pobres</a:t>
                      </a:r>
                    </a:p>
                    <a:p>
                      <a:pPr algn="just">
                        <a:spcAft>
                          <a:spcPts val="0"/>
                        </a:spcAft>
                      </a:pPr>
                      <a:endParaRPr lang="es-ES" sz="1400" dirty="0">
                        <a:latin typeface="+mn-lt"/>
                        <a:ea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S_tradnl" sz="1400" u="sng" dirty="0" smtClean="0">
                          <a:latin typeface="+mn-lt"/>
                          <a:ea typeface="Times New Roman"/>
                        </a:rPr>
                        <a:t>AMENAZAS</a:t>
                      </a:r>
                    </a:p>
                    <a:p>
                      <a:pPr algn="just">
                        <a:spcAft>
                          <a:spcPts val="0"/>
                        </a:spcAft>
                      </a:pPr>
                      <a:endParaRPr lang="es-ES" sz="1400" dirty="0">
                        <a:latin typeface="+mn-lt"/>
                        <a:ea typeface="Times New Roman"/>
                      </a:endParaRPr>
                    </a:p>
                    <a:p>
                      <a:pPr marL="228600" indent="-228600" algn="just">
                        <a:spcAft>
                          <a:spcPts val="0"/>
                        </a:spcAft>
                        <a:buAutoNum type="arabicPeriod"/>
                      </a:pPr>
                      <a:r>
                        <a:rPr lang="es-ES_tradnl" sz="1400" dirty="0" smtClean="0">
                          <a:latin typeface="+mn-lt"/>
                          <a:ea typeface="Times New Roman"/>
                        </a:rPr>
                        <a:t>Competencia </a:t>
                      </a:r>
                      <a:r>
                        <a:rPr lang="es-ES_tradnl" sz="1400" dirty="0">
                          <a:latin typeface="+mn-lt"/>
                          <a:ea typeface="Times New Roman"/>
                        </a:rPr>
                        <a:t>agresiva en precios por parte de actuales competidores </a:t>
                      </a:r>
                      <a:endParaRPr lang="es-ES_tradnl" sz="1400" dirty="0" smtClean="0">
                        <a:latin typeface="+mn-lt"/>
                        <a:ea typeface="Times New Roman"/>
                      </a:endParaRPr>
                    </a:p>
                    <a:p>
                      <a:pPr marL="228600" indent="-228600" algn="just">
                        <a:spcAft>
                          <a:spcPts val="0"/>
                        </a:spcAft>
                        <a:buNone/>
                      </a:pPr>
                      <a:endParaRPr lang="es-ES" sz="1400" dirty="0">
                        <a:latin typeface="+mn-lt"/>
                        <a:ea typeface="Times New Roman"/>
                      </a:endParaRPr>
                    </a:p>
                    <a:p>
                      <a:pPr algn="just">
                        <a:spcAft>
                          <a:spcPts val="0"/>
                        </a:spcAft>
                      </a:pPr>
                      <a:r>
                        <a:rPr lang="es-ES_tradnl" sz="1400" dirty="0">
                          <a:latin typeface="+mn-lt"/>
                          <a:ea typeface="Times New Roman"/>
                        </a:rPr>
                        <a:t>2. Recesión </a:t>
                      </a:r>
                      <a:r>
                        <a:rPr lang="es-ES_tradnl" sz="1400" dirty="0" smtClean="0">
                          <a:latin typeface="+mn-lt"/>
                          <a:ea typeface="Times New Roman"/>
                        </a:rPr>
                        <a:t>económica</a:t>
                      </a:r>
                    </a:p>
                    <a:p>
                      <a:pPr algn="just">
                        <a:spcAft>
                          <a:spcPts val="0"/>
                        </a:spcAft>
                      </a:pPr>
                      <a:endParaRPr lang="es-ES" sz="1400" dirty="0">
                        <a:latin typeface="+mn-lt"/>
                        <a:ea typeface="Times New Roman"/>
                      </a:endParaRPr>
                    </a:p>
                    <a:p>
                      <a:pPr algn="just">
                        <a:spcAft>
                          <a:spcPts val="0"/>
                        </a:spcAft>
                      </a:pPr>
                      <a:r>
                        <a:rPr lang="es-ES_tradnl" sz="1400" dirty="0">
                          <a:latin typeface="+mn-lt"/>
                          <a:ea typeface="Times New Roman"/>
                        </a:rPr>
                        <a:t>3. Factores climáticos que afecten la producción de frutas en la Provincia de Santa </a:t>
                      </a:r>
                      <a:r>
                        <a:rPr lang="es-ES_tradnl" sz="1400" dirty="0" smtClean="0">
                          <a:latin typeface="+mn-lt"/>
                          <a:ea typeface="Times New Roman"/>
                        </a:rPr>
                        <a:t>Elena</a:t>
                      </a:r>
                    </a:p>
                    <a:p>
                      <a:pPr algn="just">
                        <a:spcAft>
                          <a:spcPts val="0"/>
                        </a:spcAft>
                      </a:pPr>
                      <a:endParaRPr lang="es-ES" sz="1400" dirty="0">
                        <a:latin typeface="+mn-lt"/>
                        <a:ea typeface="Times New Roman"/>
                      </a:endParaRPr>
                    </a:p>
                    <a:p>
                      <a:pPr algn="just">
                        <a:spcAft>
                          <a:spcPts val="0"/>
                        </a:spcAft>
                      </a:pPr>
                      <a:r>
                        <a:rPr lang="es-ES_tradnl" sz="1400" dirty="0" smtClean="0">
                          <a:latin typeface="+mn-lt"/>
                          <a:ea typeface="Times New Roman"/>
                        </a:rPr>
                        <a:t>4. </a:t>
                      </a:r>
                      <a:r>
                        <a:rPr lang="es-ES_tradnl" sz="1400" dirty="0">
                          <a:latin typeface="+mn-lt"/>
                          <a:ea typeface="Times New Roman"/>
                        </a:rPr>
                        <a:t>Posibles acuerdos comerciales que faciliten la entrada de nuevos competidores internacionales </a:t>
                      </a:r>
                      <a:endParaRPr lang="es-ES_tradnl" sz="1400" dirty="0" smtClean="0">
                        <a:latin typeface="+mn-lt"/>
                        <a:ea typeface="Times New Roman"/>
                      </a:endParaRPr>
                    </a:p>
                    <a:p>
                      <a:pPr algn="just">
                        <a:spcAft>
                          <a:spcPts val="0"/>
                        </a:spcAft>
                      </a:pPr>
                      <a:endParaRPr lang="es-ES" sz="1400" dirty="0">
                        <a:latin typeface="+mn-lt"/>
                        <a:ea typeface="Times New Roman"/>
                      </a:endParaRPr>
                    </a:p>
                  </a:txBody>
                  <a:tcPr marL="50380" marR="50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4 Estrella de 5 puntas"/>
          <p:cNvSpPr/>
          <p:nvPr/>
        </p:nvSpPr>
        <p:spPr>
          <a:xfrm>
            <a:off x="8358214" y="6000768"/>
            <a:ext cx="571504"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594376" y="6254048"/>
            <a:ext cx="263771"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665946" y="5253916"/>
            <a:ext cx="263771"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214313"/>
            <a:ext cx="7467600" cy="917575"/>
          </a:xfrm>
        </p:spPr>
        <p:txBody>
          <a:bodyPr>
            <a:normAutofit/>
          </a:bodyPr>
          <a:lstStyle/>
          <a:p>
            <a:pPr eaLnBrk="1" fontAlgn="auto" hangingPunct="1">
              <a:spcAft>
                <a:spcPts val="0"/>
              </a:spcAft>
              <a:defRPr/>
            </a:pPr>
            <a:r>
              <a:rPr lang="es-ES_tradnl" b="1" dirty="0" smtClean="0">
                <a:solidFill>
                  <a:schemeClr val="tx2">
                    <a:satMod val="200000"/>
                  </a:schemeClr>
                </a:solidFill>
                <a:latin typeface="Bradley Hand ITC" pitchFamily="66" charset="0"/>
              </a:rPr>
              <a:t>CINCO FUERZAS DE PORTER</a:t>
            </a:r>
            <a:endParaRPr lang="es-ES" dirty="0">
              <a:solidFill>
                <a:schemeClr val="tx2">
                  <a:satMod val="200000"/>
                </a:schemeClr>
              </a:solidFill>
              <a:latin typeface="Bradley Hand ITC" pitchFamily="66" charset="0"/>
            </a:endParaRPr>
          </a:p>
        </p:txBody>
      </p:sp>
      <p:sp>
        <p:nvSpPr>
          <p:cNvPr id="65539" name="Text Box 3"/>
          <p:cNvSpPr txBox="1">
            <a:spLocks noChangeArrowheads="1"/>
          </p:cNvSpPr>
          <p:nvPr/>
        </p:nvSpPr>
        <p:spPr bwMode="auto">
          <a:xfrm>
            <a:off x="1143000" y="4643438"/>
            <a:ext cx="1857375" cy="714375"/>
          </a:xfrm>
          <a:prstGeom prst="rect">
            <a:avLst/>
          </a:prstGeom>
          <a:noFill/>
          <a:ln w="9525">
            <a:noFill/>
            <a:miter lim="800000"/>
            <a:headEnd/>
            <a:tailEnd/>
          </a:ln>
        </p:spPr>
        <p:txBody>
          <a:bodyPr/>
          <a:lstStyle/>
          <a:p>
            <a:pPr algn="ctr">
              <a:spcAft>
                <a:spcPts val="1000"/>
              </a:spcAft>
              <a:defRPr/>
            </a:pPr>
            <a:r>
              <a:rPr lang="es-ES" sz="2000" b="1" dirty="0">
                <a:solidFill>
                  <a:schemeClr val="accent2">
                    <a:lumMod val="60000"/>
                    <a:lumOff val="40000"/>
                  </a:schemeClr>
                </a:solidFill>
                <a:latin typeface="Bradley Hand ITC" pitchFamily="66" charset="0"/>
                <a:cs typeface="Arial" pitchFamily="34" charset="0"/>
              </a:rPr>
              <a:t>Competidores Potenciales</a:t>
            </a:r>
          </a:p>
        </p:txBody>
      </p:sp>
      <p:sp>
        <p:nvSpPr>
          <p:cNvPr id="65540" name="Text Box 4"/>
          <p:cNvSpPr txBox="1">
            <a:spLocks noChangeArrowheads="1"/>
          </p:cNvSpPr>
          <p:nvPr/>
        </p:nvSpPr>
        <p:spPr bwMode="auto">
          <a:xfrm>
            <a:off x="1143000" y="3500438"/>
            <a:ext cx="1857375" cy="714375"/>
          </a:xfrm>
          <a:prstGeom prst="rect">
            <a:avLst/>
          </a:prstGeom>
          <a:noFill/>
          <a:ln w="9525">
            <a:noFill/>
            <a:miter lim="800000"/>
            <a:headEnd/>
            <a:tailEnd/>
          </a:ln>
        </p:spPr>
        <p:txBody>
          <a:bodyPr/>
          <a:lstStyle/>
          <a:p>
            <a:pPr algn="ctr">
              <a:spcAft>
                <a:spcPts val="1000"/>
              </a:spcAft>
              <a:defRPr/>
            </a:pPr>
            <a:r>
              <a:rPr lang="es-ES" sz="2000" b="1" dirty="0">
                <a:solidFill>
                  <a:schemeClr val="accent2">
                    <a:lumMod val="60000"/>
                    <a:lumOff val="40000"/>
                  </a:schemeClr>
                </a:solidFill>
                <a:latin typeface="Bradley Hand ITC" pitchFamily="66" charset="0"/>
                <a:cs typeface="Arial" pitchFamily="34" charset="0"/>
              </a:rPr>
              <a:t>Competidores Actuales</a:t>
            </a:r>
          </a:p>
        </p:txBody>
      </p:sp>
      <p:sp>
        <p:nvSpPr>
          <p:cNvPr id="65541" name="Text Box 5"/>
          <p:cNvSpPr txBox="1">
            <a:spLocks noChangeArrowheads="1"/>
          </p:cNvSpPr>
          <p:nvPr/>
        </p:nvSpPr>
        <p:spPr bwMode="auto">
          <a:xfrm>
            <a:off x="1571625" y="5786438"/>
            <a:ext cx="1371600" cy="642937"/>
          </a:xfrm>
          <a:prstGeom prst="rect">
            <a:avLst/>
          </a:prstGeom>
          <a:noFill/>
          <a:ln w="9525">
            <a:noFill/>
            <a:miter lim="800000"/>
            <a:headEnd/>
            <a:tailEnd/>
          </a:ln>
        </p:spPr>
        <p:txBody>
          <a:bodyPr/>
          <a:lstStyle/>
          <a:p>
            <a:pPr algn="ctr">
              <a:spcAft>
                <a:spcPts val="1000"/>
              </a:spcAft>
              <a:defRPr/>
            </a:pPr>
            <a:r>
              <a:rPr lang="es-ES" sz="2000" b="1" dirty="0">
                <a:solidFill>
                  <a:schemeClr val="accent2">
                    <a:lumMod val="60000"/>
                    <a:lumOff val="40000"/>
                  </a:schemeClr>
                </a:solidFill>
                <a:latin typeface="Bradley Hand ITC" pitchFamily="66" charset="0"/>
                <a:cs typeface="Arial" pitchFamily="34" charset="0"/>
              </a:rPr>
              <a:t>Productos Sustitutos</a:t>
            </a:r>
          </a:p>
        </p:txBody>
      </p:sp>
      <p:sp>
        <p:nvSpPr>
          <p:cNvPr id="65542" name="Text Box 6"/>
          <p:cNvSpPr txBox="1">
            <a:spLocks noChangeArrowheads="1"/>
          </p:cNvSpPr>
          <p:nvPr/>
        </p:nvSpPr>
        <p:spPr bwMode="auto">
          <a:xfrm>
            <a:off x="1071563" y="2500313"/>
            <a:ext cx="1928812" cy="339725"/>
          </a:xfrm>
          <a:prstGeom prst="rect">
            <a:avLst/>
          </a:prstGeom>
          <a:noFill/>
          <a:ln w="9525">
            <a:noFill/>
            <a:miter lim="800000"/>
            <a:headEnd/>
            <a:tailEnd/>
          </a:ln>
        </p:spPr>
        <p:txBody>
          <a:bodyPr/>
          <a:lstStyle/>
          <a:p>
            <a:pPr algn="ctr">
              <a:spcAft>
                <a:spcPts val="1000"/>
              </a:spcAft>
              <a:defRPr/>
            </a:pPr>
            <a:r>
              <a:rPr lang="es-ES" sz="2000" b="1" dirty="0">
                <a:solidFill>
                  <a:schemeClr val="accent2">
                    <a:lumMod val="60000"/>
                    <a:lumOff val="40000"/>
                  </a:schemeClr>
                </a:solidFill>
                <a:latin typeface="Bradley Hand ITC" pitchFamily="66" charset="0"/>
                <a:cs typeface="Arial" pitchFamily="34" charset="0"/>
              </a:rPr>
              <a:t>Proveedores</a:t>
            </a:r>
          </a:p>
        </p:txBody>
      </p:sp>
      <p:sp>
        <p:nvSpPr>
          <p:cNvPr id="65543" name="Text Box 7"/>
          <p:cNvSpPr txBox="1">
            <a:spLocks noChangeArrowheads="1"/>
          </p:cNvSpPr>
          <p:nvPr/>
        </p:nvSpPr>
        <p:spPr bwMode="auto">
          <a:xfrm>
            <a:off x="1000125" y="1285875"/>
            <a:ext cx="1928813" cy="500063"/>
          </a:xfrm>
          <a:prstGeom prst="rect">
            <a:avLst/>
          </a:prstGeom>
          <a:noFill/>
          <a:ln w="9525">
            <a:noFill/>
            <a:miter lim="800000"/>
            <a:headEnd/>
            <a:tailEnd/>
          </a:ln>
        </p:spPr>
        <p:txBody>
          <a:bodyPr/>
          <a:lstStyle/>
          <a:p>
            <a:pPr algn="ctr">
              <a:spcAft>
                <a:spcPts val="1000"/>
              </a:spcAft>
              <a:defRPr/>
            </a:pPr>
            <a:r>
              <a:rPr lang="es-ES" sz="2000" b="1" dirty="0">
                <a:solidFill>
                  <a:schemeClr val="accent2">
                    <a:lumMod val="60000"/>
                    <a:lumOff val="40000"/>
                  </a:schemeClr>
                </a:solidFill>
                <a:latin typeface="Bradley Hand ITC" pitchFamily="66" charset="0"/>
                <a:cs typeface="Arial" pitchFamily="34" charset="0"/>
              </a:rPr>
              <a:t>Clientes</a:t>
            </a:r>
          </a:p>
        </p:txBody>
      </p:sp>
      <p:sp>
        <p:nvSpPr>
          <p:cNvPr id="14" name="13 Hexágono"/>
          <p:cNvSpPr/>
          <p:nvPr/>
        </p:nvSpPr>
        <p:spPr>
          <a:xfrm>
            <a:off x="3000375" y="1000125"/>
            <a:ext cx="5929313" cy="1071563"/>
          </a:xfrm>
          <a:prstGeom prst="hexagon">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Padres que tengan hijos menores a los seis años de edad y que pertenezcan a la clase social de bajos ingresos</a:t>
            </a:r>
            <a:endParaRPr lang="es-ES" dirty="0">
              <a:latin typeface="Bradley Hand ITC" pitchFamily="66" charset="0"/>
            </a:endParaRPr>
          </a:p>
        </p:txBody>
      </p:sp>
      <p:sp>
        <p:nvSpPr>
          <p:cNvPr id="15" name="14 Hexágono"/>
          <p:cNvSpPr/>
          <p:nvPr/>
        </p:nvSpPr>
        <p:spPr>
          <a:xfrm>
            <a:off x="3000375" y="2143125"/>
            <a:ext cx="5929313" cy="1071563"/>
          </a:xfrm>
          <a:prstGeom prst="hexagon">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Agricultores que han sembrado las diferentes variedades de frutas en la Península</a:t>
            </a:r>
            <a:endParaRPr lang="es-ES" dirty="0">
              <a:latin typeface="Bradley Hand ITC" pitchFamily="66" charset="0"/>
            </a:endParaRPr>
          </a:p>
        </p:txBody>
      </p:sp>
      <p:sp>
        <p:nvSpPr>
          <p:cNvPr id="16" name="15 Hexágono"/>
          <p:cNvSpPr/>
          <p:nvPr/>
        </p:nvSpPr>
        <p:spPr>
          <a:xfrm>
            <a:off x="3000375" y="3286125"/>
            <a:ext cx="5929313" cy="1071563"/>
          </a:xfrm>
          <a:prstGeom prst="hexagon">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Empresas que venden compotas ya sean estas de frutas, vegetales o mixtas.</a:t>
            </a:r>
          </a:p>
          <a:p>
            <a:pPr algn="just">
              <a:defRPr/>
            </a:pPr>
            <a:r>
              <a:rPr lang="es-ES_tradnl" dirty="0">
                <a:latin typeface="Bradley Hand ITC" pitchFamily="66" charset="0"/>
              </a:rPr>
              <a:t>Que venden jugos se centra solo en Nestlé y Alpina.</a:t>
            </a:r>
            <a:endParaRPr lang="es-ES" dirty="0">
              <a:latin typeface="Bradley Hand ITC" pitchFamily="66" charset="0"/>
            </a:endParaRPr>
          </a:p>
        </p:txBody>
      </p:sp>
      <p:sp>
        <p:nvSpPr>
          <p:cNvPr id="17" name="16 Hexágono"/>
          <p:cNvSpPr/>
          <p:nvPr/>
        </p:nvSpPr>
        <p:spPr>
          <a:xfrm>
            <a:off x="3000375" y="4429125"/>
            <a:ext cx="5929313" cy="1071563"/>
          </a:xfrm>
          <a:prstGeom prst="hexagon">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Empresas que podrían empezar a producir una compota dirigida al segmento de clase social de bajos recursos.</a:t>
            </a:r>
            <a:endParaRPr lang="es-ES" dirty="0">
              <a:latin typeface="Bradley Hand ITC" pitchFamily="66" charset="0"/>
            </a:endParaRPr>
          </a:p>
        </p:txBody>
      </p:sp>
      <p:sp>
        <p:nvSpPr>
          <p:cNvPr id="18" name="17 Hexágono"/>
          <p:cNvSpPr/>
          <p:nvPr/>
        </p:nvSpPr>
        <p:spPr>
          <a:xfrm>
            <a:off x="3000375" y="5572125"/>
            <a:ext cx="5929313" cy="1071563"/>
          </a:xfrm>
          <a:prstGeom prst="hexagon">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Frutas o verduras majadas, leche materna, leche en polvo o tarro, avena, verde o plátano, además de otras compotas de frutas o vegetales</a:t>
            </a:r>
            <a:endParaRPr lang="es-ES" dirty="0">
              <a:latin typeface="Bradley Hand ITC" pitchFamily="66" charset="0"/>
            </a:endParaRPr>
          </a:p>
        </p:txBody>
      </p:sp>
      <p:sp>
        <p:nvSpPr>
          <p:cNvPr id="13" name="12 Estrella de 5 puntas"/>
          <p:cNvSpPr/>
          <p:nvPr/>
        </p:nvSpPr>
        <p:spPr>
          <a:xfrm>
            <a:off x="8143900" y="6000768"/>
            <a:ext cx="78581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9" name="18 Estrella de 5 puntas"/>
          <p:cNvSpPr/>
          <p:nvPr/>
        </p:nvSpPr>
        <p:spPr>
          <a:xfrm>
            <a:off x="7495462" y="6254049"/>
            <a:ext cx="362685"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20" name="19 Estrella de 5 puntas"/>
          <p:cNvSpPr/>
          <p:nvPr/>
        </p:nvSpPr>
        <p:spPr>
          <a:xfrm>
            <a:off x="8567032" y="5253917"/>
            <a:ext cx="362685"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571500" y="2143125"/>
            <a:ext cx="5829300" cy="3500438"/>
          </a:xfrm>
        </p:spPr>
        <p:txBody>
          <a:bodyPr/>
          <a:lstStyle/>
          <a:p>
            <a:pPr algn="just" eaLnBrk="1" hangingPunct="1"/>
            <a:r>
              <a:rPr lang="es-ES" sz="2500" smtClean="0">
                <a:latin typeface="Bradley Hand ITC" pitchFamily="66" charset="0"/>
              </a:rPr>
              <a:t>Infantes que viven en extrema pobreza  sufren de desnutrición. </a:t>
            </a:r>
          </a:p>
          <a:p>
            <a:pPr algn="just" eaLnBrk="1" hangingPunct="1"/>
            <a:r>
              <a:rPr lang="es-EC" sz="2500" smtClean="0">
                <a:latin typeface="Bradley Hand ITC" pitchFamily="66" charset="0"/>
              </a:rPr>
              <a:t>Gran disponibilidad de terreno que con una iniciativa empresarial adecuada, se puede conseguir que los agricultores puedan ser motivados a sembrar grandes cantidades de frutas</a:t>
            </a:r>
            <a:endParaRPr lang="es-ES" sz="2500" smtClean="0">
              <a:latin typeface="Bradley Hand ITC" pitchFamily="66" charset="0"/>
            </a:endParaRPr>
          </a:p>
        </p:txBody>
      </p:sp>
      <p:pic>
        <p:nvPicPr>
          <p:cNvPr id="16387"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4" name="3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5" name="4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Segmentación del mercado</a:t>
            </a:r>
            <a:endParaRPr lang="es-ES" smtClean="0">
              <a:solidFill>
                <a:schemeClr val="tx2">
                  <a:satMod val="200000"/>
                </a:schemeClr>
              </a:solidFill>
              <a:latin typeface="Bradley Hand ITC" pitchFamily="66" charset="0"/>
            </a:endParaRPr>
          </a:p>
        </p:txBody>
      </p:sp>
      <p:sp>
        <p:nvSpPr>
          <p:cNvPr id="44035" name="2 Marcador de contenido"/>
          <p:cNvSpPr>
            <a:spLocks noGrp="1"/>
          </p:cNvSpPr>
          <p:nvPr>
            <p:ph idx="1"/>
          </p:nvPr>
        </p:nvSpPr>
        <p:spPr>
          <a:xfrm>
            <a:off x="457200" y="1600200"/>
            <a:ext cx="8186738" cy="1685925"/>
          </a:xfrm>
        </p:spPr>
        <p:txBody>
          <a:bodyPr/>
          <a:lstStyle/>
          <a:p>
            <a:pPr algn="just" eaLnBrk="1" hangingPunct="1"/>
            <a:r>
              <a:rPr lang="es-ES_tradnl" smtClean="0">
                <a:latin typeface="Bradley Hand ITC" pitchFamily="66" charset="0"/>
              </a:rPr>
              <a:t>Todos los niños que vivan en una situación de pobreza, cuyas edades fluctúan entre los seis meses y seis años de edad.</a:t>
            </a:r>
            <a:endParaRPr lang="es-ES" smtClean="0">
              <a:latin typeface="Bradley Hand ITC" pitchFamily="66" charset="0"/>
            </a:endParaRPr>
          </a:p>
        </p:txBody>
      </p:sp>
      <p:sp>
        <p:nvSpPr>
          <p:cNvPr id="4" name="2 Marcador de contenido"/>
          <p:cNvSpPr txBox="1">
            <a:spLocks/>
          </p:cNvSpPr>
          <p:nvPr/>
        </p:nvSpPr>
        <p:spPr>
          <a:xfrm>
            <a:off x="357188" y="3571875"/>
            <a:ext cx="3714750" cy="2500313"/>
          </a:xfrm>
          <a:prstGeom prst="rect">
            <a:avLst/>
          </a:prstGeom>
        </p:spPr>
        <p:txBody>
          <a:bodyPr>
            <a:normAutofit fontScale="92500" lnSpcReduction="20000"/>
          </a:bodyPr>
          <a:lstStyle/>
          <a:p>
            <a:pPr marL="420624" indent="-384048" algn="just" fontAlgn="auto">
              <a:spcBef>
                <a:spcPct val="20000"/>
              </a:spcBef>
              <a:spcAft>
                <a:spcPts val="0"/>
              </a:spcAft>
              <a:buClr>
                <a:schemeClr val="accent1"/>
              </a:buClr>
              <a:buSzPct val="80000"/>
              <a:buFont typeface="Wingdings 2"/>
              <a:buChar char=""/>
              <a:defRPr/>
            </a:pPr>
            <a:r>
              <a:rPr lang="es-ES_tradnl" sz="3200" dirty="0">
                <a:latin typeface="Bradley Hand ITC" pitchFamily="66" charset="0"/>
              </a:rPr>
              <a:t>Geográfica:</a:t>
            </a:r>
          </a:p>
          <a:p>
            <a:pPr marL="420624" indent="-384048" algn="just" fontAlgn="auto">
              <a:spcBef>
                <a:spcPct val="20000"/>
              </a:spcBef>
              <a:spcAft>
                <a:spcPts val="0"/>
              </a:spcAft>
              <a:buClr>
                <a:schemeClr val="accent1"/>
              </a:buClr>
              <a:buSzPct val="80000"/>
              <a:defRPr/>
            </a:pPr>
            <a:r>
              <a:rPr lang="es-ES_tradnl" sz="3200" dirty="0">
                <a:latin typeface="Bradley Hand ITC" pitchFamily="66" charset="0"/>
              </a:rPr>
              <a:t>    Nuestros productos inicialmente van a estar presente en el cantón urbano Guayaquil.</a:t>
            </a:r>
            <a:endParaRPr lang="es-ES" sz="3000" dirty="0">
              <a:latin typeface="Bradley Hand ITC" pitchFamily="66" charset="0"/>
              <a:cs typeface="+mn-cs"/>
            </a:endParaRPr>
          </a:p>
        </p:txBody>
      </p:sp>
      <p:sp>
        <p:nvSpPr>
          <p:cNvPr id="6" name="2 Marcador de contenido"/>
          <p:cNvSpPr txBox="1">
            <a:spLocks/>
          </p:cNvSpPr>
          <p:nvPr/>
        </p:nvSpPr>
        <p:spPr>
          <a:xfrm>
            <a:off x="4643438" y="3571875"/>
            <a:ext cx="3714750" cy="2500313"/>
          </a:xfrm>
          <a:prstGeom prst="rect">
            <a:avLst/>
          </a:prstGeom>
        </p:spPr>
        <p:txBody>
          <a:bodyPr>
            <a:normAutofit fontScale="92500"/>
          </a:bodyPr>
          <a:lstStyle/>
          <a:p>
            <a:pPr marL="420624" indent="-384048" algn="just" fontAlgn="auto">
              <a:spcBef>
                <a:spcPct val="20000"/>
              </a:spcBef>
              <a:spcAft>
                <a:spcPts val="0"/>
              </a:spcAft>
              <a:buClr>
                <a:schemeClr val="accent1"/>
              </a:buClr>
              <a:buSzPct val="80000"/>
              <a:buFont typeface="Wingdings 2"/>
              <a:buChar char=""/>
              <a:defRPr/>
            </a:pPr>
            <a:r>
              <a:rPr lang="es-ES_tradnl" sz="2800" dirty="0">
                <a:latin typeface="Bradley Hand ITC" pitchFamily="66" charset="0"/>
              </a:rPr>
              <a:t>Demográfica:</a:t>
            </a:r>
            <a:r>
              <a:rPr lang="es-ES_tradnl" sz="3200" dirty="0">
                <a:latin typeface="Bradley Hand ITC" pitchFamily="66" charset="0"/>
              </a:rPr>
              <a:t>    </a:t>
            </a:r>
          </a:p>
          <a:p>
            <a:pPr marL="420624" indent="-384048" algn="just" fontAlgn="auto">
              <a:spcBef>
                <a:spcPct val="20000"/>
              </a:spcBef>
              <a:spcAft>
                <a:spcPts val="0"/>
              </a:spcAft>
              <a:buClr>
                <a:schemeClr val="accent1"/>
              </a:buClr>
              <a:buSzPct val="80000"/>
              <a:defRPr/>
            </a:pPr>
            <a:r>
              <a:rPr lang="es-ES_tradnl" sz="3200" dirty="0">
                <a:latin typeface="Bradley Hand ITC" pitchFamily="66" charset="0"/>
              </a:rPr>
              <a:t>      N</a:t>
            </a:r>
            <a:r>
              <a:rPr lang="es-ES_tradnl" sz="2800" dirty="0">
                <a:latin typeface="Bradley Hand ITC" pitchFamily="66" charset="0"/>
              </a:rPr>
              <a:t>iños y niñas menores a los seis años pero mayores a los seis meses de </a:t>
            </a:r>
            <a:r>
              <a:rPr lang="es-ES_tradnl" sz="2800" dirty="0">
                <a:latin typeface="Bradley Hand ITC" pitchFamily="66" charset="0"/>
              </a:rPr>
              <a:t>edad.</a:t>
            </a:r>
            <a:endParaRPr lang="es-ES" sz="3000" dirty="0">
              <a:latin typeface="Bradley Hand ITC" pitchFamily="66" charset="0"/>
              <a:cs typeface="+mn-cs"/>
            </a:endParaRPr>
          </a:p>
        </p:txBody>
      </p:sp>
      <p:sp>
        <p:nvSpPr>
          <p:cNvPr id="7" name="6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428625" y="889000"/>
            <a:ext cx="7467600" cy="1020763"/>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Posicionamiento</a:t>
            </a:r>
            <a:endParaRPr lang="es-ES" smtClean="0">
              <a:solidFill>
                <a:schemeClr val="tx2">
                  <a:satMod val="200000"/>
                </a:schemeClr>
              </a:solidFill>
              <a:latin typeface="Bradley Hand ITC" pitchFamily="66" charset="0"/>
            </a:endParaRPr>
          </a:p>
        </p:txBody>
      </p:sp>
      <p:sp>
        <p:nvSpPr>
          <p:cNvPr id="39939" name="2 Marcador de contenido"/>
          <p:cNvSpPr>
            <a:spLocks noGrp="1"/>
          </p:cNvSpPr>
          <p:nvPr>
            <p:ph idx="1"/>
          </p:nvPr>
        </p:nvSpPr>
        <p:spPr>
          <a:xfrm>
            <a:off x="428625" y="2214563"/>
            <a:ext cx="6215063" cy="4043362"/>
          </a:xfrm>
        </p:spPr>
        <p:txBody>
          <a:bodyPr>
            <a:normAutofit lnSpcReduction="10000"/>
          </a:bodyPr>
          <a:lstStyle/>
          <a:p>
            <a:pPr marL="411480" algn="just" eaLnBrk="1" fontAlgn="auto" hangingPunct="1">
              <a:spcAft>
                <a:spcPts val="0"/>
              </a:spcAft>
              <a:buFont typeface="Wingdings"/>
              <a:buChar char=""/>
              <a:defRPr/>
            </a:pPr>
            <a:r>
              <a:rPr lang="es-ES_tradnl" dirty="0" smtClean="0">
                <a:latin typeface="Bradley Hand ITC" pitchFamily="66" charset="0"/>
              </a:rPr>
              <a:t>Estrategia basada en precio</a:t>
            </a:r>
          </a:p>
          <a:p>
            <a:pPr marL="411480" algn="just" eaLnBrk="1" fontAlgn="auto" hangingPunct="1">
              <a:spcAft>
                <a:spcPts val="0"/>
              </a:spcAft>
              <a:buFont typeface="Wingdings"/>
              <a:buChar char=""/>
              <a:defRPr/>
            </a:pPr>
            <a:r>
              <a:rPr lang="es-ES_tradnl" dirty="0" smtClean="0">
                <a:latin typeface="Bradley Hand ITC" pitchFamily="66" charset="0"/>
              </a:rPr>
              <a:t>Campaña promocional en los principales medios de comunicación </a:t>
            </a:r>
          </a:p>
          <a:p>
            <a:pPr marL="411480" algn="just" eaLnBrk="1" fontAlgn="auto" hangingPunct="1">
              <a:spcAft>
                <a:spcPts val="0"/>
              </a:spcAft>
              <a:buFont typeface="Wingdings"/>
              <a:buChar char=""/>
              <a:defRPr/>
            </a:pPr>
            <a:r>
              <a:rPr lang="es-ES_tradnl" dirty="0" smtClean="0">
                <a:latin typeface="Bradley Hand ITC" pitchFamily="66" charset="0"/>
              </a:rPr>
              <a:t>Promociones</a:t>
            </a:r>
          </a:p>
          <a:p>
            <a:pPr marL="411480" algn="just" eaLnBrk="1" fontAlgn="auto" hangingPunct="1">
              <a:spcAft>
                <a:spcPts val="0"/>
              </a:spcAft>
              <a:buFont typeface="Wingdings"/>
              <a:buChar char=""/>
              <a:defRPr/>
            </a:pPr>
            <a:r>
              <a:rPr lang="es-ES_tradnl" dirty="0" smtClean="0">
                <a:latin typeface="Bradley Hand ITC" pitchFamily="66" charset="0"/>
              </a:rPr>
              <a:t>Afiches llamativos informativos</a:t>
            </a:r>
          </a:p>
          <a:p>
            <a:pPr marL="411480" algn="just" eaLnBrk="1" fontAlgn="auto" hangingPunct="1">
              <a:spcAft>
                <a:spcPts val="0"/>
              </a:spcAft>
              <a:buFont typeface="Wingdings"/>
              <a:buChar char=""/>
              <a:defRPr/>
            </a:pPr>
            <a:r>
              <a:rPr lang="es-ES_tradnl" dirty="0" smtClean="0">
                <a:latin typeface="Bradley Hand ITC" pitchFamily="66" charset="0"/>
              </a:rPr>
              <a:t>Única presentación de 125 gramos a un precio de USD 0,30 la unidad</a:t>
            </a:r>
            <a:endParaRPr lang="es-ES" dirty="0" smtClean="0">
              <a:latin typeface="Bradley Hand ITC" pitchFamily="66" charset="0"/>
            </a:endParaRPr>
          </a:p>
        </p:txBody>
      </p:sp>
      <p:pic>
        <p:nvPicPr>
          <p:cNvPr id="45060"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785813" y="1031875"/>
            <a:ext cx="7467600" cy="949325"/>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Cobertura de mercado</a:t>
            </a:r>
            <a:endParaRPr lang="es-ES" smtClean="0">
              <a:solidFill>
                <a:schemeClr val="tx2">
                  <a:satMod val="200000"/>
                </a:schemeClr>
              </a:solidFill>
              <a:latin typeface="Bradley Hand ITC" pitchFamily="66" charset="0"/>
            </a:endParaRPr>
          </a:p>
        </p:txBody>
      </p:sp>
      <p:sp>
        <p:nvSpPr>
          <p:cNvPr id="41987" name="2 Marcador de contenido"/>
          <p:cNvSpPr>
            <a:spLocks noGrp="1"/>
          </p:cNvSpPr>
          <p:nvPr>
            <p:ph idx="1"/>
          </p:nvPr>
        </p:nvSpPr>
        <p:spPr>
          <a:xfrm>
            <a:off x="785813" y="2357438"/>
            <a:ext cx="5857875" cy="3757612"/>
          </a:xfrm>
        </p:spPr>
        <p:txBody>
          <a:bodyPr>
            <a:normAutofit fontScale="92500"/>
          </a:bodyPr>
          <a:lstStyle/>
          <a:p>
            <a:pPr marL="411480" algn="just" eaLnBrk="1" fontAlgn="auto" hangingPunct="1">
              <a:spcAft>
                <a:spcPts val="0"/>
              </a:spcAft>
              <a:buFont typeface="Wingdings"/>
              <a:buChar char=""/>
              <a:defRPr/>
            </a:pPr>
            <a:r>
              <a:rPr lang="es-ES_tradnl" dirty="0" smtClean="0">
                <a:latin typeface="Bradley Hand ITC" pitchFamily="66" charset="0"/>
              </a:rPr>
              <a:t>Distribución intensiva</a:t>
            </a:r>
          </a:p>
          <a:p>
            <a:pPr marL="411480" algn="just" eaLnBrk="1" fontAlgn="auto" hangingPunct="1">
              <a:spcAft>
                <a:spcPts val="0"/>
              </a:spcAft>
              <a:buFont typeface="Wingdings"/>
              <a:buChar char=""/>
              <a:defRPr/>
            </a:pPr>
            <a:r>
              <a:rPr lang="es-ES_tradnl" dirty="0" smtClean="0">
                <a:latin typeface="Bradley Hand ITC" pitchFamily="66" charset="0"/>
              </a:rPr>
              <a:t>Se van a abastecer, en lo posible, todos los comisariatos (corto plazo), tiendas, mercados municipales (mediano plazo) y supermercados (largo plazo) que se encuentran en lugares estratégicos de la ciudad de Guayaquil.</a:t>
            </a:r>
            <a:endParaRPr lang="es-ES" dirty="0" smtClean="0">
              <a:latin typeface="Bradley Hand ITC" pitchFamily="66" charset="0"/>
            </a:endParaRPr>
          </a:p>
        </p:txBody>
      </p:sp>
      <p:pic>
        <p:nvPicPr>
          <p:cNvPr id="46084"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MARKETING MIX</a:t>
            </a:r>
            <a:endParaRPr lang="es-ES" smtClean="0">
              <a:solidFill>
                <a:schemeClr val="tx2">
                  <a:satMod val="200000"/>
                </a:schemeClr>
              </a:solidFill>
              <a:latin typeface="Bradley Hand ITC" pitchFamily="66" charset="0"/>
            </a:endParaRPr>
          </a:p>
        </p:txBody>
      </p:sp>
      <p:sp>
        <p:nvSpPr>
          <p:cNvPr id="47107" name="2 Marcador de contenido"/>
          <p:cNvSpPr>
            <a:spLocks noGrp="1"/>
          </p:cNvSpPr>
          <p:nvPr>
            <p:ph idx="1"/>
          </p:nvPr>
        </p:nvSpPr>
        <p:spPr>
          <a:xfrm>
            <a:off x="457200" y="1600200"/>
            <a:ext cx="2257425" cy="614363"/>
          </a:xfrm>
        </p:spPr>
        <p:txBody>
          <a:bodyPr/>
          <a:lstStyle/>
          <a:p>
            <a:pPr marL="419100" indent="-382588" eaLnBrk="1" hangingPunct="1">
              <a:spcBef>
                <a:spcPct val="20000"/>
              </a:spcBef>
              <a:buClr>
                <a:schemeClr val="accent1"/>
              </a:buClr>
              <a:buSzPct val="80000"/>
              <a:buFont typeface="Wingdings 2" pitchFamily="18" charset="2"/>
              <a:buChar char=""/>
            </a:pPr>
            <a:r>
              <a:rPr lang="es-ES" sz="2800" smtClean="0">
                <a:latin typeface="Bradley Hand ITC" pitchFamily="66" charset="0"/>
              </a:rPr>
              <a:t>Producto</a:t>
            </a:r>
          </a:p>
        </p:txBody>
      </p:sp>
      <p:sp>
        <p:nvSpPr>
          <p:cNvPr id="4" name="2 Marcador de contenido"/>
          <p:cNvSpPr txBox="1">
            <a:spLocks/>
          </p:cNvSpPr>
          <p:nvPr/>
        </p:nvSpPr>
        <p:spPr>
          <a:xfrm>
            <a:off x="428625" y="2928938"/>
            <a:ext cx="2214563" cy="614362"/>
          </a:xfrm>
          <a:prstGeom prst="rect">
            <a:avLst/>
          </a:prstGeom>
        </p:spPr>
        <p:txBody>
          <a:bodyPr>
            <a:normAutofit fontScale="92500"/>
          </a:bodyPr>
          <a:lstStyle/>
          <a:p>
            <a:pPr marL="420624" indent="-384048" fontAlgn="auto">
              <a:spcBef>
                <a:spcPct val="20000"/>
              </a:spcBef>
              <a:spcAft>
                <a:spcPts val="0"/>
              </a:spcAft>
              <a:buClr>
                <a:schemeClr val="accent1"/>
              </a:buClr>
              <a:buSzPct val="80000"/>
              <a:buFont typeface="Wingdings 2"/>
              <a:buChar char=""/>
              <a:defRPr/>
            </a:pPr>
            <a:r>
              <a:rPr lang="es-ES" sz="2400" dirty="0">
                <a:latin typeface="Bradley Hand ITC" pitchFamily="66" charset="0"/>
                <a:cs typeface="+mn-cs"/>
              </a:rPr>
              <a:t>Presentación</a:t>
            </a:r>
          </a:p>
        </p:txBody>
      </p:sp>
      <p:sp>
        <p:nvSpPr>
          <p:cNvPr id="5" name="2 Marcador de contenido"/>
          <p:cNvSpPr txBox="1">
            <a:spLocks/>
          </p:cNvSpPr>
          <p:nvPr/>
        </p:nvSpPr>
        <p:spPr>
          <a:xfrm>
            <a:off x="428625" y="4143375"/>
            <a:ext cx="1857375" cy="614363"/>
          </a:xfrm>
          <a:prstGeom prst="rect">
            <a:avLst/>
          </a:prstGeom>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s-ES" sz="3000" dirty="0">
                <a:latin typeface="Bradley Hand ITC" pitchFamily="66" charset="0"/>
                <a:cs typeface="+mn-cs"/>
              </a:rPr>
              <a:t>Precio</a:t>
            </a:r>
          </a:p>
        </p:txBody>
      </p:sp>
      <p:sp>
        <p:nvSpPr>
          <p:cNvPr id="6" name="2 Marcador de contenido"/>
          <p:cNvSpPr txBox="1">
            <a:spLocks/>
          </p:cNvSpPr>
          <p:nvPr/>
        </p:nvSpPr>
        <p:spPr>
          <a:xfrm>
            <a:off x="500063" y="5286375"/>
            <a:ext cx="1643062" cy="614363"/>
          </a:xfrm>
          <a:prstGeom prst="rect">
            <a:avLst/>
          </a:prstGeom>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s-ES" sz="3000" dirty="0">
                <a:latin typeface="Bradley Hand ITC" pitchFamily="66" charset="0"/>
                <a:cs typeface="+mn-cs"/>
              </a:rPr>
              <a:t>Plaza</a:t>
            </a:r>
          </a:p>
        </p:txBody>
      </p:sp>
      <p:sp>
        <p:nvSpPr>
          <p:cNvPr id="7" name="6 Proceso alternativo"/>
          <p:cNvSpPr/>
          <p:nvPr/>
        </p:nvSpPr>
        <p:spPr>
          <a:xfrm>
            <a:off x="2928938" y="1285875"/>
            <a:ext cx="5857875" cy="1143000"/>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Compotas y jugos de frutas con un contenido de 125 gramos y 150 </a:t>
            </a:r>
            <a:r>
              <a:rPr lang="es-ES_tradnl" dirty="0" err="1">
                <a:latin typeface="Bradley Hand ITC" pitchFamily="66" charset="0"/>
              </a:rPr>
              <a:t>cc</a:t>
            </a:r>
            <a:endParaRPr lang="es-ES" dirty="0">
              <a:latin typeface="Bradley Hand ITC" pitchFamily="66" charset="0"/>
            </a:endParaRPr>
          </a:p>
        </p:txBody>
      </p:sp>
      <p:sp>
        <p:nvSpPr>
          <p:cNvPr id="8" name="7 Proceso alternativo"/>
          <p:cNvSpPr/>
          <p:nvPr/>
        </p:nvSpPr>
        <p:spPr>
          <a:xfrm>
            <a:off x="2928938" y="2643188"/>
            <a:ext cx="5857875" cy="1143000"/>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Estarán envasados en un pequeño frasco de vidrio, tapado herméticamente, y además, el embalaje de este es el adecuado para proteger el contenido del producto</a:t>
            </a:r>
            <a:endParaRPr lang="es-ES" dirty="0">
              <a:latin typeface="Bradley Hand ITC" pitchFamily="66" charset="0"/>
            </a:endParaRPr>
          </a:p>
        </p:txBody>
      </p:sp>
      <p:sp>
        <p:nvSpPr>
          <p:cNvPr id="9" name="8 Proceso alternativo"/>
          <p:cNvSpPr/>
          <p:nvPr/>
        </p:nvSpPr>
        <p:spPr>
          <a:xfrm>
            <a:off x="2928938" y="3929063"/>
            <a:ext cx="5857875" cy="1143000"/>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La compota de frutas, saldrá a la venta a un precio inicial de USD 0,30 – Precio final 0,35</a:t>
            </a:r>
          </a:p>
          <a:p>
            <a:pPr algn="just">
              <a:defRPr/>
            </a:pPr>
            <a:r>
              <a:rPr lang="es-ES_tradnl" dirty="0">
                <a:latin typeface="Bradley Hand ITC" pitchFamily="66" charset="0"/>
              </a:rPr>
              <a:t>El jugo saldrá con un precio al mayorista de US$ 0,21 – Precio final 0,25</a:t>
            </a:r>
            <a:endParaRPr lang="es-ES" dirty="0">
              <a:latin typeface="Bradley Hand ITC" pitchFamily="66" charset="0"/>
            </a:endParaRPr>
          </a:p>
        </p:txBody>
      </p:sp>
      <p:sp>
        <p:nvSpPr>
          <p:cNvPr id="10" name="9 Proceso alternativo"/>
          <p:cNvSpPr/>
          <p:nvPr/>
        </p:nvSpPr>
        <p:spPr>
          <a:xfrm>
            <a:off x="2928938" y="5214938"/>
            <a:ext cx="5857875" cy="1143000"/>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Canales de distribución (intermediarios)</a:t>
            </a:r>
            <a:endParaRPr lang="es-ES" dirty="0">
              <a:latin typeface="Bradley Hand ITC" pitchFamily="66" charset="0"/>
            </a:endParaRPr>
          </a:p>
        </p:txBody>
      </p:sp>
      <p:sp>
        <p:nvSpPr>
          <p:cNvPr id="11" name="10 Proceso alternativo"/>
          <p:cNvSpPr/>
          <p:nvPr/>
        </p:nvSpPr>
        <p:spPr>
          <a:xfrm>
            <a:off x="7143750" y="5286375"/>
            <a:ext cx="1347788" cy="500063"/>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Mayoristas</a:t>
            </a:r>
            <a:endParaRPr lang="es-ES" dirty="0">
              <a:latin typeface="Bradley Hand ITC" pitchFamily="66" charset="0"/>
            </a:endParaRPr>
          </a:p>
        </p:txBody>
      </p:sp>
      <p:sp>
        <p:nvSpPr>
          <p:cNvPr id="12" name="11 Proceso alternativo"/>
          <p:cNvSpPr/>
          <p:nvPr/>
        </p:nvSpPr>
        <p:spPr>
          <a:xfrm>
            <a:off x="7143750" y="5786438"/>
            <a:ext cx="1347788" cy="500062"/>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dirty="0">
                <a:latin typeface="Bradley Hand ITC" pitchFamily="66" charset="0"/>
              </a:rPr>
              <a:t>Detallistas</a:t>
            </a:r>
            <a:endParaRPr lang="es-ES" dirty="0">
              <a:latin typeface="Bradley Hand ITC" pitchFamily="66" charset="0"/>
            </a:endParaRPr>
          </a:p>
        </p:txBody>
      </p:sp>
      <p:sp>
        <p:nvSpPr>
          <p:cNvPr id="13" name="12 Estrella de 5 puntas"/>
          <p:cNvSpPr/>
          <p:nvPr/>
        </p:nvSpPr>
        <p:spPr>
          <a:xfrm>
            <a:off x="8286776" y="6000768"/>
            <a:ext cx="642942"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4" name="13 Estrella de 5 puntas"/>
          <p:cNvSpPr/>
          <p:nvPr/>
        </p:nvSpPr>
        <p:spPr>
          <a:xfrm>
            <a:off x="7561406" y="6254048"/>
            <a:ext cx="296742"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5" name="14 Estrella de 5 puntas"/>
          <p:cNvSpPr/>
          <p:nvPr/>
        </p:nvSpPr>
        <p:spPr>
          <a:xfrm>
            <a:off x="8632976" y="5253916"/>
            <a:ext cx="296742" cy="31822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pPr eaLnBrk="1" fontAlgn="auto" hangingPunct="1">
              <a:spcAft>
                <a:spcPts val="0"/>
              </a:spcAft>
              <a:defRPr/>
            </a:pPr>
            <a:endParaRPr lang="es-ES" smtClean="0">
              <a:solidFill>
                <a:schemeClr val="tx2">
                  <a:satMod val="200000"/>
                </a:schemeClr>
              </a:solidFill>
            </a:endParaRPr>
          </a:p>
        </p:txBody>
      </p:sp>
      <p:sp>
        <p:nvSpPr>
          <p:cNvPr id="48131" name="2 Marcador de contenido"/>
          <p:cNvSpPr>
            <a:spLocks noGrp="1"/>
          </p:cNvSpPr>
          <p:nvPr>
            <p:ph idx="1"/>
          </p:nvPr>
        </p:nvSpPr>
        <p:spPr/>
        <p:txBody>
          <a:bodyPr/>
          <a:lstStyle/>
          <a:p>
            <a:pPr eaLnBrk="1" hangingPunct="1"/>
            <a:endParaRPr lang="es-ES" smtClean="0"/>
          </a:p>
        </p:txBody>
      </p:sp>
      <p:pic>
        <p:nvPicPr>
          <p:cNvPr id="48132" name="Imagen 24"/>
          <p:cNvPicPr>
            <a:picLocks noChangeAspect="1" noChangeArrowheads="1"/>
          </p:cNvPicPr>
          <p:nvPr/>
        </p:nvPicPr>
        <p:blipFill>
          <a:blip r:embed="rId2"/>
          <a:srcRect/>
          <a:stretch>
            <a:fillRect/>
          </a:stretch>
        </p:blipFill>
        <p:spPr bwMode="auto">
          <a:xfrm>
            <a:off x="1143000" y="1928813"/>
            <a:ext cx="6581775" cy="2643187"/>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p:txBody>
          <a:bodyPr/>
          <a:lstStyle/>
          <a:p>
            <a:pPr eaLnBrk="1" fontAlgn="auto" hangingPunct="1">
              <a:spcAft>
                <a:spcPts val="0"/>
              </a:spcAft>
              <a:defRPr/>
            </a:pPr>
            <a:endParaRPr lang="es-ES" smtClean="0">
              <a:solidFill>
                <a:schemeClr val="tx2">
                  <a:satMod val="200000"/>
                </a:schemeClr>
              </a:solidFill>
            </a:endParaRPr>
          </a:p>
        </p:txBody>
      </p:sp>
      <p:sp>
        <p:nvSpPr>
          <p:cNvPr id="4" name="2 Marcador de contenido"/>
          <p:cNvSpPr txBox="1">
            <a:spLocks/>
          </p:cNvSpPr>
          <p:nvPr/>
        </p:nvSpPr>
        <p:spPr>
          <a:xfrm>
            <a:off x="457200" y="2028825"/>
            <a:ext cx="2257425" cy="614363"/>
          </a:xfrm>
          <a:prstGeom prst="rect">
            <a:avLst/>
          </a:prstGeom>
        </p:spPr>
        <p:txBody>
          <a:bodyPr>
            <a:normAutofit fontScale="92500"/>
          </a:bodyPr>
          <a:lstStyle/>
          <a:p>
            <a:pPr marL="420624" indent="-384048" fontAlgn="auto">
              <a:spcBef>
                <a:spcPct val="20000"/>
              </a:spcBef>
              <a:spcAft>
                <a:spcPts val="0"/>
              </a:spcAft>
              <a:buClr>
                <a:schemeClr val="accent1"/>
              </a:buClr>
              <a:buSzPct val="80000"/>
              <a:buFont typeface="Wingdings 2"/>
              <a:buChar char=""/>
              <a:defRPr/>
            </a:pPr>
            <a:r>
              <a:rPr lang="es-ES" sz="3000" dirty="0">
                <a:latin typeface="Bradley Hand ITC" pitchFamily="66" charset="0"/>
                <a:cs typeface="+mn-cs"/>
              </a:rPr>
              <a:t>Promoción</a:t>
            </a:r>
          </a:p>
        </p:txBody>
      </p:sp>
      <p:sp>
        <p:nvSpPr>
          <p:cNvPr id="5" name="2 Marcador de contenido"/>
          <p:cNvSpPr txBox="1">
            <a:spLocks/>
          </p:cNvSpPr>
          <p:nvPr/>
        </p:nvSpPr>
        <p:spPr>
          <a:xfrm>
            <a:off x="428625" y="3357563"/>
            <a:ext cx="2214563" cy="614362"/>
          </a:xfrm>
          <a:prstGeom prst="rect">
            <a:avLst/>
          </a:prstGeom>
        </p:spPr>
        <p:txBody>
          <a:bodyPr>
            <a:normAutofit/>
          </a:bodyPr>
          <a:lstStyle/>
          <a:p>
            <a:pPr marL="420624" indent="-384048" fontAlgn="auto">
              <a:spcBef>
                <a:spcPct val="20000"/>
              </a:spcBef>
              <a:spcAft>
                <a:spcPts val="0"/>
              </a:spcAft>
              <a:buClr>
                <a:schemeClr val="accent1"/>
              </a:buClr>
              <a:buSzPct val="80000"/>
              <a:buFont typeface="Wingdings 2"/>
              <a:buChar char=""/>
              <a:defRPr/>
            </a:pPr>
            <a:r>
              <a:rPr lang="es-ES" sz="2400" dirty="0">
                <a:latin typeface="Bradley Hand ITC" pitchFamily="66" charset="0"/>
                <a:cs typeface="+mn-cs"/>
              </a:rPr>
              <a:t>Publicidad</a:t>
            </a:r>
          </a:p>
        </p:txBody>
      </p:sp>
      <p:sp>
        <p:nvSpPr>
          <p:cNvPr id="7" name="6 Proceso alternativo"/>
          <p:cNvSpPr/>
          <p:nvPr/>
        </p:nvSpPr>
        <p:spPr>
          <a:xfrm>
            <a:off x="2928938" y="1714500"/>
            <a:ext cx="5857875" cy="1143000"/>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400" dirty="0">
                <a:latin typeface="Bradley Hand ITC" pitchFamily="66" charset="0"/>
              </a:rPr>
              <a:t>La comunicación masiva</a:t>
            </a:r>
            <a:endParaRPr lang="es-ES" sz="2400" dirty="0">
              <a:latin typeface="Bradley Hand ITC" pitchFamily="66" charset="0"/>
            </a:endParaRPr>
          </a:p>
        </p:txBody>
      </p:sp>
      <p:sp>
        <p:nvSpPr>
          <p:cNvPr id="8" name="7 Proceso alternativo"/>
          <p:cNvSpPr/>
          <p:nvPr/>
        </p:nvSpPr>
        <p:spPr>
          <a:xfrm>
            <a:off x="2928938" y="3071813"/>
            <a:ext cx="5857875" cy="1714500"/>
          </a:xfrm>
          <a:prstGeom prst="flowChartAlternateProcess">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_tradnl" sz="2400" dirty="0">
                <a:latin typeface="Bradley Hand ITC" pitchFamily="66" charset="0"/>
              </a:rPr>
              <a:t>La compañía invertirá su dinero proveniente del capital de trabajo y de las ventas realizadas en publicidad</a:t>
            </a:r>
          </a:p>
          <a:p>
            <a:pPr algn="just">
              <a:defRPr/>
            </a:pPr>
            <a:r>
              <a:rPr lang="es-ES" sz="2400" dirty="0">
                <a:latin typeface="Bradley Hand ITC" pitchFamily="66" charset="0"/>
              </a:rPr>
              <a:t>Prensa, Radios, Periódicos</a:t>
            </a:r>
          </a:p>
        </p:txBody>
      </p:sp>
      <p:sp>
        <p:nvSpPr>
          <p:cNvPr id="9" name="8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0" name="9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11" name="10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fontAlgn="auto" hangingPunct="1">
              <a:spcAft>
                <a:spcPts val="0"/>
              </a:spcAft>
              <a:defRPr/>
            </a:pPr>
            <a:r>
              <a:rPr lang="es-ES_tradnl" b="1" dirty="0" smtClean="0">
                <a:solidFill>
                  <a:schemeClr val="tx2">
                    <a:satMod val="200000"/>
                  </a:schemeClr>
                </a:solidFill>
                <a:latin typeface="Bradley Hand ITC" pitchFamily="66" charset="0"/>
              </a:rPr>
              <a:t>Capacidad instalada y utilizada</a:t>
            </a:r>
            <a:endParaRPr lang="es-ES" dirty="0">
              <a:solidFill>
                <a:schemeClr val="tx2">
                  <a:satMod val="200000"/>
                </a:schemeClr>
              </a:solidFill>
              <a:latin typeface="Bradley Hand ITC" pitchFamily="66" charset="0"/>
            </a:endParaRPr>
          </a:p>
        </p:txBody>
      </p:sp>
      <p:sp>
        <p:nvSpPr>
          <p:cNvPr id="50179" name="2 Marcador de contenido"/>
          <p:cNvSpPr>
            <a:spLocks noGrp="1"/>
          </p:cNvSpPr>
          <p:nvPr>
            <p:ph idx="1"/>
          </p:nvPr>
        </p:nvSpPr>
        <p:spPr>
          <a:xfrm>
            <a:off x="457200" y="1214438"/>
            <a:ext cx="6186488" cy="5143500"/>
          </a:xfrm>
        </p:spPr>
        <p:txBody>
          <a:bodyPr/>
          <a:lstStyle/>
          <a:p>
            <a:pPr algn="just" eaLnBrk="1" hangingPunct="1"/>
            <a:r>
              <a:rPr lang="es-ES_tradnl" smtClean="0">
                <a:latin typeface="Bradley Hand ITC" pitchFamily="66" charset="0"/>
              </a:rPr>
              <a:t>Nuestra planta empezará produciendo 46 TM de papilla de guineo, 14 TM de pulpa de guayaba y 55 TM de pulpa de melón, esto es, el 60% de la capacidad instalada durante el primer año.</a:t>
            </a:r>
          </a:p>
          <a:p>
            <a:pPr algn="just" eaLnBrk="1" hangingPunct="1"/>
            <a:r>
              <a:rPr lang="es-ES_tradnl" smtClean="0">
                <a:latin typeface="Bradley Hand ITC" pitchFamily="66" charset="0"/>
              </a:rPr>
              <a:t>70% el segundo año</a:t>
            </a:r>
          </a:p>
          <a:p>
            <a:pPr algn="just" eaLnBrk="1" hangingPunct="1"/>
            <a:r>
              <a:rPr lang="es-ES_tradnl" smtClean="0">
                <a:latin typeface="Bradley Hand ITC" pitchFamily="66" charset="0"/>
              </a:rPr>
              <a:t>75% el tercer año</a:t>
            </a:r>
          </a:p>
          <a:p>
            <a:pPr algn="just" eaLnBrk="1" hangingPunct="1"/>
            <a:r>
              <a:rPr lang="es-ES_tradnl" smtClean="0">
                <a:latin typeface="Bradley Hand ITC" pitchFamily="66" charset="0"/>
              </a:rPr>
              <a:t>80% del cuarto al decimo año</a:t>
            </a:r>
            <a:endParaRPr lang="es-ES" smtClean="0">
              <a:latin typeface="Bradley Hand ITC" pitchFamily="66" charset="0"/>
            </a:endParaRPr>
          </a:p>
        </p:txBody>
      </p:sp>
      <p:pic>
        <p:nvPicPr>
          <p:cNvPr id="50180"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2000250"/>
            <a:ext cx="7467600" cy="714375"/>
          </a:xfrm>
        </p:spPr>
        <p:txBody>
          <a:bodyPr>
            <a:normAutofit/>
          </a:bodyPr>
          <a:lstStyle/>
          <a:p>
            <a:pPr eaLnBrk="1" fontAlgn="auto" hangingPunct="1">
              <a:spcAft>
                <a:spcPts val="0"/>
              </a:spcAft>
              <a:defRPr/>
            </a:pPr>
            <a:r>
              <a:rPr lang="es-ES_tradnl" b="1" dirty="0" smtClean="0">
                <a:solidFill>
                  <a:schemeClr val="tx2">
                    <a:satMod val="200000"/>
                  </a:schemeClr>
                </a:solidFill>
                <a:latin typeface="Bradley Hand ITC" pitchFamily="66" charset="0"/>
              </a:rPr>
              <a:t>Vida útil del proyecto</a:t>
            </a:r>
            <a:endParaRPr lang="es-ES" dirty="0">
              <a:solidFill>
                <a:schemeClr val="tx2">
                  <a:satMod val="200000"/>
                </a:schemeClr>
              </a:solidFill>
              <a:latin typeface="Bradley Hand ITC" pitchFamily="66" charset="0"/>
            </a:endParaRPr>
          </a:p>
        </p:txBody>
      </p:sp>
      <p:sp>
        <p:nvSpPr>
          <p:cNvPr id="51203" name="2 Marcador de contenido"/>
          <p:cNvSpPr>
            <a:spLocks noGrp="1"/>
          </p:cNvSpPr>
          <p:nvPr>
            <p:ph idx="1"/>
          </p:nvPr>
        </p:nvSpPr>
        <p:spPr>
          <a:xfrm>
            <a:off x="785813" y="3357563"/>
            <a:ext cx="2185987" cy="685800"/>
          </a:xfrm>
        </p:spPr>
        <p:txBody>
          <a:bodyPr/>
          <a:lstStyle/>
          <a:p>
            <a:pPr eaLnBrk="1" hangingPunct="1"/>
            <a:r>
              <a:rPr lang="es-ES_tradnl" smtClean="0">
                <a:latin typeface="Bradley Hand ITC" pitchFamily="66" charset="0"/>
              </a:rPr>
              <a:t>10 años.</a:t>
            </a:r>
          </a:p>
          <a:p>
            <a:pPr eaLnBrk="1" hangingPunct="1"/>
            <a:endParaRPr lang="es-ES" smtClean="0">
              <a:latin typeface="Bradley Hand ITC" pitchFamily="66" charset="0"/>
            </a:endParaRPr>
          </a:p>
        </p:txBody>
      </p:sp>
      <p:pic>
        <p:nvPicPr>
          <p:cNvPr id="51204" name="Picture 3"/>
          <p:cNvPicPr>
            <a:picLocks noChangeAspect="1" noChangeArrowheads="1"/>
          </p:cNvPicPr>
          <p:nvPr/>
        </p:nvPicPr>
        <p:blipFill>
          <a:blip r:embed="rId3"/>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p:txBody>
          <a:bodyPr/>
          <a:lstStyle/>
          <a:p>
            <a:pPr eaLnBrk="1" fontAlgn="auto" hangingPunct="1">
              <a:spcAft>
                <a:spcPts val="0"/>
              </a:spcAft>
              <a:defRPr/>
            </a:pPr>
            <a:r>
              <a:rPr lang="es-ES" b="1" smtClean="0">
                <a:solidFill>
                  <a:schemeClr val="tx2">
                    <a:satMod val="200000"/>
                  </a:schemeClr>
                </a:solidFill>
                <a:latin typeface="Bradley Hand ITC" pitchFamily="66" charset="0"/>
              </a:rPr>
              <a:t>INVERSIÓN INICIAL TOTAL</a:t>
            </a:r>
            <a:endParaRPr lang="es-ES" smtClean="0">
              <a:solidFill>
                <a:schemeClr val="tx2">
                  <a:satMod val="200000"/>
                </a:schemeClr>
              </a:solidFill>
              <a:latin typeface="Bradley Hand ITC" pitchFamily="66" charset="0"/>
            </a:endParaRPr>
          </a:p>
        </p:txBody>
      </p:sp>
      <p:pic>
        <p:nvPicPr>
          <p:cNvPr id="70658" name="Picture 2"/>
          <p:cNvPicPr>
            <a:picLocks noChangeAspect="1" noChangeArrowheads="1"/>
          </p:cNvPicPr>
          <p:nvPr/>
        </p:nvPicPr>
        <p:blipFill>
          <a:blip r:embed="rId2"/>
          <a:srcRect/>
          <a:stretch>
            <a:fillRect/>
          </a:stretch>
        </p:blipFill>
        <p:spPr bwMode="auto">
          <a:xfrm>
            <a:off x="2500313" y="1285875"/>
            <a:ext cx="4071937" cy="5357813"/>
          </a:xfrm>
          <a:prstGeom prst="rect">
            <a:avLst/>
          </a:prstGeom>
          <a:solidFill>
            <a:schemeClr val="accent3">
              <a:lumMod val="20000"/>
              <a:lumOff val="80000"/>
            </a:schemeClr>
          </a:solidFill>
          <a:ln w="9525">
            <a:noFill/>
            <a:miter lim="800000"/>
            <a:headEnd/>
            <a:tailEnd/>
          </a:ln>
        </p:spPr>
      </p:pic>
      <p:sp>
        <p:nvSpPr>
          <p:cNvPr id="4" name="3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5" name="4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p:txBody>
          <a:bodyPr/>
          <a:lstStyle/>
          <a:p>
            <a:pPr eaLnBrk="1" fontAlgn="auto" hangingPunct="1">
              <a:spcAft>
                <a:spcPts val="0"/>
              </a:spcAft>
              <a:defRPr/>
            </a:pPr>
            <a:r>
              <a:rPr lang="es-ES" sz="3600" b="1" smtClean="0">
                <a:solidFill>
                  <a:schemeClr val="tx2">
                    <a:satMod val="200000"/>
                  </a:schemeClr>
                </a:solidFill>
                <a:latin typeface="Bradley Hand ITC" pitchFamily="66" charset="0"/>
              </a:rPr>
              <a:t>INVERSION Y FINANCIAMIENTO</a:t>
            </a:r>
            <a:endParaRPr lang="es-ES" sz="3600" smtClean="0">
              <a:solidFill>
                <a:schemeClr val="tx2">
                  <a:satMod val="200000"/>
                </a:schemeClr>
              </a:solidFill>
              <a:latin typeface="Bradley Hand ITC" pitchFamily="66" charset="0"/>
            </a:endParaRPr>
          </a:p>
        </p:txBody>
      </p:sp>
      <p:pic>
        <p:nvPicPr>
          <p:cNvPr id="71682" name="Picture 2"/>
          <p:cNvPicPr>
            <a:picLocks noChangeAspect="1" noChangeArrowheads="1"/>
          </p:cNvPicPr>
          <p:nvPr/>
        </p:nvPicPr>
        <p:blipFill>
          <a:blip r:embed="rId2"/>
          <a:srcRect/>
          <a:stretch>
            <a:fillRect/>
          </a:stretch>
        </p:blipFill>
        <p:spPr bwMode="auto">
          <a:xfrm>
            <a:off x="214313" y="1500188"/>
            <a:ext cx="4714875" cy="4602162"/>
          </a:xfrm>
          <a:prstGeom prst="rect">
            <a:avLst/>
          </a:prstGeom>
          <a:solidFill>
            <a:schemeClr val="accent3">
              <a:lumMod val="20000"/>
              <a:lumOff val="80000"/>
            </a:schemeClr>
          </a:solidFill>
          <a:ln w="9525">
            <a:noFill/>
            <a:miter lim="800000"/>
            <a:headEnd/>
            <a:tailEnd/>
          </a:ln>
        </p:spPr>
      </p:pic>
      <p:sp>
        <p:nvSpPr>
          <p:cNvPr id="53252" name="Rectangle 3"/>
          <p:cNvSpPr>
            <a:spLocks noChangeArrowheads="1"/>
          </p:cNvSpPr>
          <p:nvPr/>
        </p:nvSpPr>
        <p:spPr bwMode="auto">
          <a:xfrm rot="10800000" flipV="1">
            <a:off x="5143500" y="1874838"/>
            <a:ext cx="3786188" cy="3786187"/>
          </a:xfrm>
          <a:prstGeom prst="rect">
            <a:avLst/>
          </a:prstGeom>
          <a:noFill/>
          <a:ln w="9525">
            <a:noFill/>
            <a:miter lim="800000"/>
            <a:headEnd/>
            <a:tailEnd/>
          </a:ln>
        </p:spPr>
        <p:txBody>
          <a:bodyPr anchor="ctr">
            <a:spAutoFit/>
          </a:bodyPr>
          <a:lstStyle/>
          <a:p>
            <a:pPr algn="just" eaLnBrk="0" hangingPunct="0"/>
            <a:r>
              <a:rPr lang="es-ES" sz="2000">
                <a:cs typeface="Times New Roman" pitchFamily="18" charset="0"/>
              </a:rPr>
              <a:t>Para financiar el 47.26% de las inversiones, se ha previsto la solicitud de un Crédito Directo para el Desarrollo de la Corporación Financiera Nacional por un monto de USD 150.000.</a:t>
            </a:r>
          </a:p>
          <a:p>
            <a:pPr algn="just" eaLnBrk="0" hangingPunct="0"/>
            <a:r>
              <a:rPr lang="es-ES" sz="2000">
                <a:cs typeface="Times New Roman" pitchFamily="18" charset="0"/>
              </a:rPr>
              <a:t>Este financiará parte de los activos fijos del proyecto.</a:t>
            </a:r>
          </a:p>
          <a:p>
            <a:pPr algn="just" eaLnBrk="0" hangingPunct="0"/>
            <a:r>
              <a:rPr lang="es-ES" sz="2000">
                <a:cs typeface="Times New Roman" pitchFamily="18" charset="0"/>
              </a:rPr>
              <a:t>La diferencia será cubierta con aportes de capital de los accionistas de la empresa.</a:t>
            </a:r>
            <a:r>
              <a:rPr lang="es-ES" sz="1200"/>
              <a:t> </a:t>
            </a:r>
            <a:endParaRPr lang="es-ES" sz="3200"/>
          </a:p>
        </p:txBody>
      </p:sp>
      <p:sp>
        <p:nvSpPr>
          <p:cNvPr id="5" name="4 Estrella de 5 puntas"/>
          <p:cNvSpPr/>
          <p:nvPr/>
        </p:nvSpPr>
        <p:spPr>
          <a:xfrm>
            <a:off x="7929586" y="5857892"/>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358082" y="6215082"/>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429652" y="5214950"/>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Marcador de contenido"/>
          <p:cNvSpPr>
            <a:spLocks noGrp="1"/>
          </p:cNvSpPr>
          <p:nvPr>
            <p:ph sz="half" idx="1"/>
          </p:nvPr>
        </p:nvSpPr>
        <p:spPr>
          <a:xfrm rot="16200000">
            <a:off x="4827587" y="-1470024"/>
            <a:ext cx="1185863" cy="5554662"/>
          </a:xfrm>
        </p:spPr>
        <p:txBody>
          <a:bodyPr vert="vert" anchor="ctr">
            <a:normAutofit lnSpcReduction="10000"/>
          </a:bodyPr>
          <a:lstStyle/>
          <a:p>
            <a:pPr marL="420624" indent="-384048" algn="ctr" eaLnBrk="1" fontAlgn="auto" hangingPunct="1">
              <a:spcAft>
                <a:spcPts val="0"/>
              </a:spcAft>
              <a:buFont typeface="Wingdings 2"/>
              <a:buNone/>
              <a:defRPr/>
            </a:pPr>
            <a:r>
              <a:rPr lang="es-EC" b="1" dirty="0" smtClean="0">
                <a:latin typeface="Bradley Hand ITC" pitchFamily="66" charset="0"/>
              </a:rPr>
              <a:t>OBJETIVO GENERAL</a:t>
            </a:r>
            <a:endParaRPr lang="es-ES" sz="800" dirty="0" smtClean="0">
              <a:latin typeface="Bradley Hand ITC" pitchFamily="66" charset="0"/>
            </a:endParaRPr>
          </a:p>
        </p:txBody>
      </p:sp>
      <p:sp>
        <p:nvSpPr>
          <p:cNvPr id="10243" name="3 Marcador de contenido"/>
          <p:cNvSpPr>
            <a:spLocks noGrp="1"/>
          </p:cNvSpPr>
          <p:nvPr>
            <p:ph sz="half" idx="2"/>
          </p:nvPr>
        </p:nvSpPr>
        <p:spPr>
          <a:xfrm>
            <a:off x="2357438" y="2214563"/>
            <a:ext cx="5614987" cy="3786187"/>
          </a:xfrm>
        </p:spPr>
        <p:txBody>
          <a:bodyPr>
            <a:normAutofit lnSpcReduction="10000"/>
          </a:bodyPr>
          <a:lstStyle/>
          <a:p>
            <a:pPr marL="411480" algn="just" eaLnBrk="1" fontAlgn="auto" hangingPunct="1">
              <a:spcAft>
                <a:spcPts val="0"/>
              </a:spcAft>
              <a:buFont typeface="Wingdings"/>
              <a:buChar char=""/>
              <a:defRPr/>
            </a:pPr>
            <a:r>
              <a:rPr lang="es-EC" dirty="0" smtClean="0">
                <a:latin typeface="Bradley Hand ITC" pitchFamily="66" charset="0"/>
              </a:rPr>
              <a:t>Demostrar factibilidad de instalar una planta piloto en la Provincia de Santa Elena que produzca y comercialice compotas y jugos de frutas, como una opción para Mejorar la Nutrición de los niños pobres de los principales cantones de la Costa Ecuatoriana</a:t>
            </a:r>
            <a:endParaRPr lang="es-ES" dirty="0" smtClean="0">
              <a:latin typeface="Bradley Hand ITC" pitchFamily="66" charset="0"/>
            </a:endParaRPr>
          </a:p>
        </p:txBody>
      </p:sp>
      <p:pic>
        <p:nvPicPr>
          <p:cNvPr id="17412" name="Picture 3"/>
          <p:cNvPicPr>
            <a:picLocks noChangeAspect="1" noChangeArrowheads="1"/>
          </p:cNvPicPr>
          <p:nvPr/>
        </p:nvPicPr>
        <p:blipFill>
          <a:blip r:embed="rId2"/>
          <a:srcRect/>
          <a:stretch>
            <a:fillRect/>
          </a:stretch>
        </p:blipFill>
        <p:spPr bwMode="auto">
          <a:xfrm>
            <a:off x="357188" y="314325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1"/>
          </p:nvPr>
        </p:nvSpPr>
        <p:spPr>
          <a:xfrm>
            <a:off x="214313" y="928688"/>
            <a:ext cx="8572500" cy="1643062"/>
          </a:xfrm>
        </p:spPr>
        <p:txBody>
          <a:bodyPr/>
          <a:lstStyle/>
          <a:p>
            <a:pPr algn="just" eaLnBrk="1" hangingPunct="1"/>
            <a:r>
              <a:rPr lang="es-ES" sz="2400" smtClean="0">
                <a:latin typeface="Bradley Hand ITC" pitchFamily="66" charset="0"/>
              </a:rPr>
              <a:t>Durante el primer año de operaciones, considerando la inflación estimada por el Banco Central del Ecuador (9%), se espera obtener los siguientes ingresos mensuales, que en total suman USD 177.749, con una capacidad productiva del 60%.</a:t>
            </a:r>
          </a:p>
        </p:txBody>
      </p:sp>
      <p:pic>
        <p:nvPicPr>
          <p:cNvPr id="72705" name="Picture 1"/>
          <p:cNvPicPr>
            <a:picLocks noChangeAspect="1" noChangeArrowheads="1"/>
          </p:cNvPicPr>
          <p:nvPr/>
        </p:nvPicPr>
        <p:blipFill>
          <a:blip r:embed="rId2"/>
          <a:srcRect/>
          <a:stretch>
            <a:fillRect/>
          </a:stretch>
        </p:blipFill>
        <p:spPr bwMode="auto">
          <a:xfrm>
            <a:off x="357188" y="2928938"/>
            <a:ext cx="8577262" cy="3286125"/>
          </a:xfrm>
          <a:prstGeom prst="rect">
            <a:avLst/>
          </a:prstGeom>
          <a:solidFill>
            <a:schemeClr val="accent3">
              <a:lumMod val="20000"/>
              <a:lumOff val="80000"/>
            </a:schemeClr>
          </a:solidFill>
          <a:ln w="9525">
            <a:noFill/>
            <a:miter lim="800000"/>
            <a:headEnd/>
            <a:tailEnd/>
          </a:ln>
        </p:spPr>
      </p:pic>
      <p:sp>
        <p:nvSpPr>
          <p:cNvPr id="4" name="3 Estrella de 5 puntas"/>
          <p:cNvSpPr/>
          <p:nvPr/>
        </p:nvSpPr>
        <p:spPr>
          <a:xfrm>
            <a:off x="8679652" y="6449782"/>
            <a:ext cx="464347" cy="336779"/>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5" name="4 Estrella de 5 puntas"/>
          <p:cNvSpPr/>
          <p:nvPr/>
        </p:nvSpPr>
        <p:spPr>
          <a:xfrm>
            <a:off x="7858116" y="6643686"/>
            <a:ext cx="214314" cy="21431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8929686" y="5643554"/>
            <a:ext cx="214314" cy="214314"/>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Marcador de contenido"/>
          <p:cNvSpPr>
            <a:spLocks noGrp="1"/>
          </p:cNvSpPr>
          <p:nvPr>
            <p:ph idx="1"/>
          </p:nvPr>
        </p:nvSpPr>
        <p:spPr>
          <a:xfrm>
            <a:off x="457200" y="1143000"/>
            <a:ext cx="4400550" cy="4357688"/>
          </a:xfrm>
        </p:spPr>
        <p:txBody>
          <a:bodyPr/>
          <a:lstStyle/>
          <a:p>
            <a:pPr algn="just" eaLnBrk="1" hangingPunct="1"/>
            <a:r>
              <a:rPr lang="es-ES" sz="2800" smtClean="0">
                <a:latin typeface="Bradley Hand ITC" pitchFamily="66" charset="0"/>
              </a:rPr>
              <a:t>Durante el segundo y tercer año de operaciones, se trabaja con una capacidad productiva del 70% y 75% respectivamente, pero a partir del cuarto año en adelante, la planta trabaja al 80%</a:t>
            </a:r>
          </a:p>
        </p:txBody>
      </p:sp>
      <p:pic>
        <p:nvPicPr>
          <p:cNvPr id="84994" name="Picture 2"/>
          <p:cNvPicPr>
            <a:picLocks noChangeAspect="1" noChangeArrowheads="1"/>
          </p:cNvPicPr>
          <p:nvPr/>
        </p:nvPicPr>
        <p:blipFill>
          <a:blip r:embed="rId2"/>
          <a:srcRect/>
          <a:stretch>
            <a:fillRect/>
          </a:stretch>
        </p:blipFill>
        <p:spPr bwMode="auto">
          <a:xfrm>
            <a:off x="5786438" y="1143000"/>
            <a:ext cx="2306637" cy="4872038"/>
          </a:xfrm>
          <a:prstGeom prst="rect">
            <a:avLst/>
          </a:prstGeom>
          <a:solidFill>
            <a:schemeClr val="accent3">
              <a:lumMod val="20000"/>
              <a:lumOff val="80000"/>
            </a:schemeClr>
          </a:solidFill>
          <a:ln w="9525">
            <a:noFill/>
            <a:miter lim="800000"/>
            <a:headEnd/>
            <a:tailEnd/>
          </a:ln>
        </p:spPr>
      </p:pic>
      <p:sp>
        <p:nvSpPr>
          <p:cNvPr id="4" name="3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5" name="4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lstStyle/>
          <a:p>
            <a:pPr eaLnBrk="1" fontAlgn="auto" hangingPunct="1">
              <a:spcAft>
                <a:spcPts val="0"/>
              </a:spcAft>
              <a:defRPr/>
            </a:pPr>
            <a:r>
              <a:rPr lang="es-ES" sz="3200" b="1" dirty="0" smtClean="0">
                <a:solidFill>
                  <a:schemeClr val="tx2">
                    <a:satMod val="200000"/>
                  </a:schemeClr>
                </a:solidFill>
                <a:latin typeface="Bradley Hand ITC" pitchFamily="66" charset="0"/>
              </a:rPr>
              <a:t>Destino y Composición del Financiamiento</a:t>
            </a:r>
          </a:p>
        </p:txBody>
      </p:sp>
      <p:graphicFrame>
        <p:nvGraphicFramePr>
          <p:cNvPr id="4" name="3 Tabla"/>
          <p:cNvGraphicFramePr>
            <a:graphicFrameLocks noGrp="1"/>
          </p:cNvGraphicFramePr>
          <p:nvPr/>
        </p:nvGraphicFramePr>
        <p:xfrm>
          <a:off x="1500188" y="2928938"/>
          <a:ext cx="5711825" cy="2393950"/>
        </p:xfrm>
        <a:graphic>
          <a:graphicData uri="http://schemas.openxmlformats.org/drawingml/2006/table">
            <a:tbl>
              <a:tblPr/>
              <a:tblGrid>
                <a:gridCol w="1791920"/>
                <a:gridCol w="1058556"/>
                <a:gridCol w="1852473"/>
                <a:gridCol w="1009217"/>
              </a:tblGrid>
              <a:tr h="399099">
                <a:tc>
                  <a:txBody>
                    <a:bodyPr/>
                    <a:lstStyle/>
                    <a:p>
                      <a:pPr algn="ctr">
                        <a:lnSpc>
                          <a:spcPct val="150000"/>
                        </a:lnSpc>
                        <a:spcAft>
                          <a:spcPts val="0"/>
                        </a:spcAft>
                        <a:tabLst>
                          <a:tab pos="1555750" algn="l"/>
                        </a:tabLst>
                      </a:pPr>
                      <a:r>
                        <a:rPr lang="es-ES" sz="1200" b="1" dirty="0">
                          <a:latin typeface="Arial"/>
                          <a:ea typeface="Times New Roman"/>
                          <a:cs typeface="Times New Roman"/>
                        </a:rPr>
                        <a:t>PROCEDENCIA</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b="1">
                          <a:latin typeface="Arial"/>
                          <a:ea typeface="Times New Roman"/>
                          <a:cs typeface="Times New Roman"/>
                        </a:rPr>
                        <a:t>USD</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b="1" dirty="0">
                          <a:latin typeface="Arial"/>
                          <a:ea typeface="Times New Roman"/>
                          <a:cs typeface="Times New Roman"/>
                        </a:rPr>
                        <a:t>DESTINO</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b="1">
                          <a:latin typeface="Arial"/>
                          <a:ea typeface="Times New Roman"/>
                          <a:cs typeface="Times New Roman"/>
                        </a:rPr>
                        <a:t>% PART.</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8199">
                <a:tc>
                  <a:txBody>
                    <a:bodyPr/>
                    <a:lstStyle/>
                    <a:p>
                      <a:pPr algn="ctr">
                        <a:lnSpc>
                          <a:spcPct val="150000"/>
                        </a:lnSpc>
                        <a:spcAft>
                          <a:spcPts val="0"/>
                        </a:spcAft>
                        <a:tabLst>
                          <a:tab pos="1555750" algn="l"/>
                        </a:tabLst>
                      </a:pPr>
                      <a:r>
                        <a:rPr lang="es-ES" sz="1200">
                          <a:latin typeface="Arial"/>
                          <a:ea typeface="Times New Roman"/>
                          <a:cs typeface="Times New Roman"/>
                        </a:rPr>
                        <a:t>Crédito Multisectorial</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a:latin typeface="Arial"/>
                          <a:ea typeface="Times New Roman"/>
                          <a:cs typeface="Times New Roman"/>
                        </a:rPr>
                        <a:t>150,000.00</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a:latin typeface="Arial"/>
                          <a:ea typeface="Times New Roman"/>
                          <a:cs typeface="Times New Roman"/>
                        </a:rPr>
                        <a:t>Activo Fijo</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a:latin typeface="Arial"/>
                          <a:ea typeface="Times New Roman"/>
                          <a:cs typeface="Times New Roman"/>
                        </a:rPr>
                        <a:t>47%</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8199">
                <a:tc>
                  <a:txBody>
                    <a:bodyPr/>
                    <a:lstStyle/>
                    <a:p>
                      <a:pPr algn="ctr">
                        <a:lnSpc>
                          <a:spcPct val="150000"/>
                        </a:lnSpc>
                        <a:spcAft>
                          <a:spcPts val="0"/>
                        </a:spcAft>
                        <a:tabLst>
                          <a:tab pos="1555750" algn="l"/>
                        </a:tabLst>
                      </a:pPr>
                      <a:r>
                        <a:rPr lang="es-ES" sz="1200" dirty="0">
                          <a:latin typeface="Arial"/>
                          <a:ea typeface="Times New Roman"/>
                          <a:cs typeface="Times New Roman"/>
                        </a:rPr>
                        <a:t>Aporte de Capital</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a:latin typeface="Arial"/>
                          <a:ea typeface="Times New Roman"/>
                          <a:cs typeface="Times New Roman"/>
                        </a:rPr>
                        <a:t>174,619.88</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a:latin typeface="Arial"/>
                          <a:ea typeface="Times New Roman"/>
                          <a:cs typeface="Times New Roman"/>
                        </a:rPr>
                        <a:t>Activo Fijo, Diferido, </a:t>
                      </a:r>
                      <a:endParaRPr lang="es-ES" sz="1200">
                        <a:latin typeface="Times New Roman"/>
                        <a:ea typeface="Times New Roman"/>
                        <a:cs typeface="Times New Roman"/>
                      </a:endParaRPr>
                    </a:p>
                    <a:p>
                      <a:pPr algn="ctr">
                        <a:lnSpc>
                          <a:spcPct val="150000"/>
                        </a:lnSpc>
                        <a:spcAft>
                          <a:spcPts val="0"/>
                        </a:spcAft>
                        <a:tabLst>
                          <a:tab pos="1555750" algn="l"/>
                        </a:tabLst>
                      </a:pPr>
                      <a:r>
                        <a:rPr lang="es-ES" sz="1200">
                          <a:latin typeface="Arial"/>
                          <a:ea typeface="Times New Roman"/>
                          <a:cs typeface="Times New Roman"/>
                        </a:rPr>
                        <a:t>Capital de Trabajo</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a:latin typeface="Arial"/>
                          <a:ea typeface="Times New Roman"/>
                          <a:cs typeface="Times New Roman"/>
                        </a:rPr>
                        <a:t>53%</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099">
                <a:tc>
                  <a:txBody>
                    <a:bodyPr/>
                    <a:lstStyle/>
                    <a:p>
                      <a:pPr algn="ctr">
                        <a:lnSpc>
                          <a:spcPct val="150000"/>
                        </a:lnSpc>
                        <a:spcAft>
                          <a:spcPts val="0"/>
                        </a:spcAft>
                        <a:tabLst>
                          <a:tab pos="1555750" algn="l"/>
                        </a:tabLst>
                      </a:pPr>
                      <a:r>
                        <a:rPr lang="es-ES" sz="1200" b="1">
                          <a:latin typeface="Arial"/>
                          <a:ea typeface="Times New Roman"/>
                          <a:cs typeface="Times New Roman"/>
                        </a:rPr>
                        <a:t>TOTAL</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b="1">
                          <a:latin typeface="Arial"/>
                          <a:ea typeface="Times New Roman"/>
                          <a:cs typeface="Times New Roman"/>
                        </a:rPr>
                        <a:t>324,619.88</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1555750" algn="l"/>
                        </a:tabLst>
                      </a:pPr>
                      <a:r>
                        <a:rPr lang="es-ES" sz="1200" b="1" dirty="0">
                          <a:latin typeface="Arial"/>
                          <a:ea typeface="Times New Roman"/>
                          <a:cs typeface="Times New Roman"/>
                        </a:rPr>
                        <a:t>100%</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1 Título"/>
          <p:cNvSpPr txBox="1">
            <a:spLocks/>
          </p:cNvSpPr>
          <p:nvPr/>
        </p:nvSpPr>
        <p:spPr bwMode="auto">
          <a:xfrm>
            <a:off x="500063" y="1357313"/>
            <a:ext cx="7467600" cy="1285875"/>
          </a:xfrm>
          <a:prstGeom prst="rect">
            <a:avLst/>
          </a:prstGeom>
          <a:noFill/>
          <a:ln w="9525">
            <a:noFill/>
            <a:miter lim="800000"/>
            <a:headEnd/>
            <a:tailEnd/>
          </a:ln>
        </p:spPr>
        <p:txBody>
          <a:bodyPr lIns="45720" rIns="45720" anchor="ctr"/>
          <a:lstStyle/>
          <a:p>
            <a:pPr algn="just">
              <a:defRPr/>
            </a:pPr>
            <a:r>
              <a:rPr lang="es-ES" sz="2400" dirty="0">
                <a:latin typeface="Bradley Hand ITC" pitchFamily="66" charset="0"/>
              </a:rPr>
              <a:t>El capital de trabajo y el activo diferido serán financiados por una única fuente: el aporte de los accionistas de la empresa</a:t>
            </a:r>
            <a:endParaRPr lang="es-ES" sz="2400" dirty="0">
              <a:latin typeface="Bradley Hand ITC" pitchFamily="66" charset="0"/>
              <a:ea typeface="+mj-ea"/>
              <a:cs typeface="+mj-cs"/>
            </a:endParaRPr>
          </a:p>
        </p:txBody>
      </p:sp>
      <p:sp>
        <p:nvSpPr>
          <p:cNvPr id="6" name="5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857250"/>
            <a:ext cx="7467600" cy="1143000"/>
          </a:xfrm>
        </p:spPr>
        <p:txBody>
          <a:bodyPr/>
          <a:lstStyle/>
          <a:p>
            <a:pPr eaLnBrk="1" fontAlgn="auto" hangingPunct="1">
              <a:spcAft>
                <a:spcPts val="0"/>
              </a:spcAft>
              <a:defRPr/>
            </a:pPr>
            <a:r>
              <a:rPr lang="es-ES" sz="3200" b="1" dirty="0" smtClean="0">
                <a:solidFill>
                  <a:schemeClr val="tx2">
                    <a:satMod val="200000"/>
                  </a:schemeClr>
                </a:solidFill>
                <a:latin typeface="Bradley Hand ITC" pitchFamily="66" charset="0"/>
              </a:rPr>
              <a:t>Características del Crédito Solicitado CFN</a:t>
            </a:r>
            <a:endParaRPr lang="es-ES" sz="3200" dirty="0">
              <a:solidFill>
                <a:schemeClr val="tx2">
                  <a:satMod val="200000"/>
                </a:schemeClr>
              </a:solidFill>
              <a:latin typeface="Bradley Hand ITC" pitchFamily="66" charset="0"/>
            </a:endParaRPr>
          </a:p>
        </p:txBody>
      </p:sp>
      <p:graphicFrame>
        <p:nvGraphicFramePr>
          <p:cNvPr id="4" name="3 Tabla"/>
          <p:cNvGraphicFramePr>
            <a:graphicFrameLocks noGrp="1"/>
          </p:cNvGraphicFramePr>
          <p:nvPr/>
        </p:nvGraphicFramePr>
        <p:xfrm>
          <a:off x="2500313" y="2332038"/>
          <a:ext cx="3944937" cy="2193925"/>
        </p:xfrm>
        <a:graphic>
          <a:graphicData uri="http://schemas.openxmlformats.org/drawingml/2006/table">
            <a:tbl>
              <a:tblPr/>
              <a:tblGrid>
                <a:gridCol w="1954597"/>
                <a:gridCol w="1990037"/>
              </a:tblGrid>
              <a:tr h="0">
                <a:tc>
                  <a:txBody>
                    <a:bodyPr/>
                    <a:lstStyle/>
                    <a:p>
                      <a:pPr algn="just">
                        <a:lnSpc>
                          <a:spcPct val="150000"/>
                        </a:lnSpc>
                        <a:spcAft>
                          <a:spcPts val="0"/>
                        </a:spcAft>
                      </a:pPr>
                      <a:r>
                        <a:rPr lang="es-ES" sz="1200" dirty="0">
                          <a:latin typeface="Arial"/>
                          <a:ea typeface="Times New Roman"/>
                          <a:cs typeface="Times New Roman"/>
                        </a:rPr>
                        <a:t>MONTO</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USD 150.000</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DESTINO</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Activos Fijos</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50000"/>
                        </a:lnSpc>
                        <a:spcAft>
                          <a:spcPts val="0"/>
                        </a:spcAft>
                      </a:pPr>
                      <a:r>
                        <a:rPr lang="es-ES" sz="1200" dirty="0" smtClean="0">
                          <a:latin typeface="Arial"/>
                          <a:ea typeface="Times New Roman"/>
                          <a:cs typeface="Times New Roman"/>
                        </a:rPr>
                        <a:t>ORIGEN</a:t>
                      </a:r>
                      <a:r>
                        <a:rPr lang="es-ES" sz="1200" baseline="0" dirty="0" smtClean="0">
                          <a:latin typeface="Arial"/>
                          <a:ea typeface="Times New Roman"/>
                          <a:cs typeface="Times New Roman"/>
                        </a:rPr>
                        <a:t> </a:t>
                      </a:r>
                      <a:r>
                        <a:rPr lang="es-ES" sz="1200" dirty="0" smtClean="0">
                          <a:latin typeface="Arial"/>
                          <a:ea typeface="Times New Roman"/>
                          <a:cs typeface="Times New Roman"/>
                        </a:rPr>
                        <a:t>DE </a:t>
                      </a:r>
                      <a:r>
                        <a:rPr lang="es-ES" sz="1200" dirty="0">
                          <a:latin typeface="Arial"/>
                          <a:ea typeface="Times New Roman"/>
                          <a:cs typeface="Times New Roman"/>
                        </a:rPr>
                        <a:t>RECURSOS</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Crédito Directo para el Desarrollo (CFN)</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PLAZO</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5 años</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PERIODO DE GRACIA</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Ninguno</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INTERES</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a:latin typeface="Arial"/>
                          <a:ea typeface="Times New Roman"/>
                          <a:cs typeface="Times New Roman"/>
                        </a:rPr>
                        <a:t>10.50%</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lnSpc>
                          <a:spcPct val="150000"/>
                        </a:lnSpc>
                        <a:spcAft>
                          <a:spcPts val="0"/>
                        </a:spcAft>
                      </a:pPr>
                      <a:r>
                        <a:rPr lang="es-ES" sz="1200">
                          <a:latin typeface="Arial"/>
                          <a:ea typeface="Times New Roman"/>
                          <a:cs typeface="Times New Roman"/>
                        </a:rPr>
                        <a:t>FORMA DE PAGO</a:t>
                      </a:r>
                      <a:endParaRPr lang="es-ES" sz="120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ES" sz="1200" dirty="0">
                          <a:latin typeface="Arial"/>
                          <a:ea typeface="Times New Roman"/>
                          <a:cs typeface="Times New Roman"/>
                        </a:rPr>
                        <a:t>Por semestre vencido</a:t>
                      </a:r>
                      <a:endParaRPr lang="es-ES" sz="1200"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1000125"/>
            <a:ext cx="7467600" cy="857250"/>
          </a:xfrm>
        </p:spPr>
        <p:txBody>
          <a:bodyPr/>
          <a:lstStyle/>
          <a:p>
            <a:pPr eaLnBrk="1" fontAlgn="auto" hangingPunct="1">
              <a:spcAft>
                <a:spcPts val="0"/>
              </a:spcAft>
              <a:defRPr/>
            </a:pPr>
            <a:r>
              <a:rPr lang="es-ES" b="1" dirty="0" smtClean="0">
                <a:solidFill>
                  <a:schemeClr val="tx2">
                    <a:satMod val="200000"/>
                  </a:schemeClr>
                </a:solidFill>
                <a:latin typeface="Bradley Hand ITC" pitchFamily="66" charset="0"/>
              </a:rPr>
              <a:t>Costo de materia prima</a:t>
            </a:r>
            <a:endParaRPr lang="es-ES" dirty="0">
              <a:solidFill>
                <a:schemeClr val="tx2">
                  <a:satMod val="200000"/>
                </a:schemeClr>
              </a:solidFill>
              <a:latin typeface="Bradley Hand ITC" pitchFamily="66" charset="0"/>
            </a:endParaRPr>
          </a:p>
        </p:txBody>
      </p:sp>
      <p:pic>
        <p:nvPicPr>
          <p:cNvPr id="84994" name="Picture 2"/>
          <p:cNvPicPr>
            <a:picLocks noChangeAspect="1" noChangeArrowheads="1"/>
          </p:cNvPicPr>
          <p:nvPr/>
        </p:nvPicPr>
        <p:blipFill>
          <a:blip r:embed="rId2"/>
          <a:srcRect/>
          <a:stretch>
            <a:fillRect/>
          </a:stretch>
        </p:blipFill>
        <p:spPr bwMode="auto">
          <a:xfrm>
            <a:off x="642938" y="1928813"/>
            <a:ext cx="6000750" cy="1182687"/>
          </a:xfrm>
          <a:prstGeom prst="rect">
            <a:avLst/>
          </a:prstGeom>
          <a:solidFill>
            <a:schemeClr val="tx1">
              <a:lumMod val="95000"/>
            </a:schemeClr>
          </a:solidFill>
          <a:ln w="9525">
            <a:noFill/>
            <a:miter lim="800000"/>
            <a:headEnd/>
            <a:tailEnd/>
          </a:ln>
        </p:spPr>
      </p:pic>
      <p:pic>
        <p:nvPicPr>
          <p:cNvPr id="84995" name="Picture 3"/>
          <p:cNvPicPr>
            <a:picLocks noChangeAspect="1" noChangeArrowheads="1"/>
          </p:cNvPicPr>
          <p:nvPr/>
        </p:nvPicPr>
        <p:blipFill>
          <a:blip r:embed="rId3"/>
          <a:srcRect/>
          <a:stretch>
            <a:fillRect/>
          </a:stretch>
        </p:blipFill>
        <p:spPr bwMode="auto">
          <a:xfrm>
            <a:off x="714375" y="4429125"/>
            <a:ext cx="5929313" cy="1579563"/>
          </a:xfrm>
          <a:prstGeom prst="rect">
            <a:avLst/>
          </a:prstGeom>
          <a:solidFill>
            <a:schemeClr val="tx1">
              <a:lumMod val="95000"/>
            </a:schemeClr>
          </a:solidFill>
          <a:ln w="9525">
            <a:noFill/>
            <a:miter lim="800000"/>
            <a:headEnd/>
            <a:tailEnd/>
          </a:ln>
        </p:spPr>
      </p:pic>
      <p:sp>
        <p:nvSpPr>
          <p:cNvPr id="6" name="1 Título"/>
          <p:cNvSpPr txBox="1">
            <a:spLocks/>
          </p:cNvSpPr>
          <p:nvPr/>
        </p:nvSpPr>
        <p:spPr bwMode="auto">
          <a:xfrm>
            <a:off x="642938" y="3500438"/>
            <a:ext cx="7467600" cy="857250"/>
          </a:xfrm>
          <a:prstGeom prst="rect">
            <a:avLst/>
          </a:prstGeom>
          <a:noFill/>
          <a:ln w="9525">
            <a:noFill/>
            <a:miter lim="800000"/>
            <a:headEnd/>
            <a:tailEnd/>
          </a:ln>
        </p:spPr>
        <p:txBody>
          <a:bodyPr lIns="45720" rIns="45720" anchor="ctr"/>
          <a:lstStyle/>
          <a:p>
            <a:pPr>
              <a:defRPr/>
            </a:pPr>
            <a:r>
              <a:rPr lang="es-ES" sz="4400" b="1" dirty="0">
                <a:latin typeface="Bradley Hand ITC" pitchFamily="66" charset="0"/>
                <a:ea typeface="+mj-ea"/>
                <a:cs typeface="+mj-cs"/>
              </a:rPr>
              <a:t>Costo de materia prima 1er año</a:t>
            </a:r>
            <a:endParaRPr lang="es-ES" sz="4400" dirty="0">
              <a:latin typeface="Bradley Hand ITC" pitchFamily="66" charset="0"/>
              <a:ea typeface="+mj-ea"/>
              <a:cs typeface="+mj-cs"/>
            </a:endParaRPr>
          </a:p>
        </p:txBody>
      </p:sp>
      <p:sp>
        <p:nvSpPr>
          <p:cNvPr id="7" name="6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solidFill>
                  <a:schemeClr val="tx2">
                    <a:satMod val="200000"/>
                  </a:schemeClr>
                </a:solidFill>
                <a:latin typeface="Bradley Hand ITC" pitchFamily="66" charset="0"/>
                <a:ea typeface="Times New Roman" pitchFamily="18" charset="0"/>
                <a:cs typeface="Arial" pitchFamily="34" charset="0"/>
              </a:rPr>
              <a:t>Flujo de Caja del Proyecto</a:t>
            </a:r>
            <a:endParaRPr lang="es-ES" dirty="0">
              <a:solidFill>
                <a:schemeClr val="tx2">
                  <a:satMod val="200000"/>
                </a:schemeClr>
              </a:solidFill>
              <a:latin typeface="Bradley Hand ITC" pitchFamily="66" charset="0"/>
            </a:endParaRPr>
          </a:p>
        </p:txBody>
      </p:sp>
      <p:pic>
        <p:nvPicPr>
          <p:cNvPr id="87041" name="Picture 1"/>
          <p:cNvPicPr>
            <a:picLocks noChangeAspect="1" noChangeArrowheads="1"/>
          </p:cNvPicPr>
          <p:nvPr/>
        </p:nvPicPr>
        <p:blipFill>
          <a:blip r:embed="rId2"/>
          <a:srcRect/>
          <a:stretch>
            <a:fillRect/>
          </a:stretch>
        </p:blipFill>
        <p:spPr bwMode="auto">
          <a:xfrm>
            <a:off x="428625" y="1500188"/>
            <a:ext cx="8439150" cy="4262437"/>
          </a:xfrm>
          <a:prstGeom prst="rect">
            <a:avLst/>
          </a:prstGeom>
          <a:solidFill>
            <a:schemeClr val="tx1">
              <a:lumMod val="95000"/>
            </a:schemeClr>
          </a:solidFill>
        </p:spPr>
      </p:pic>
      <p:sp>
        <p:nvSpPr>
          <p:cNvPr id="6" name="5 Estrella de 5 puntas"/>
          <p:cNvSpPr/>
          <p:nvPr/>
        </p:nvSpPr>
        <p:spPr>
          <a:xfrm>
            <a:off x="8524870" y="6225300"/>
            <a:ext cx="619129" cy="561261"/>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7786678" y="6500834"/>
            <a:ext cx="285752" cy="3571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8858248" y="5500702"/>
            <a:ext cx="285752" cy="3571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357188"/>
            <a:ext cx="7467600" cy="1143000"/>
          </a:xfrm>
        </p:spPr>
        <p:txBody>
          <a:bodyPr/>
          <a:lstStyle/>
          <a:p>
            <a:pPr eaLnBrk="1" fontAlgn="auto" hangingPunct="1">
              <a:spcAft>
                <a:spcPts val="0"/>
              </a:spcAft>
              <a:defRPr/>
            </a:pPr>
            <a:r>
              <a:rPr lang="es-ES" b="1" dirty="0" smtClean="0">
                <a:solidFill>
                  <a:schemeClr val="tx2">
                    <a:satMod val="200000"/>
                  </a:schemeClr>
                </a:solidFill>
                <a:latin typeface="Bradley Hand ITC" pitchFamily="66" charset="0"/>
                <a:ea typeface="Times New Roman" pitchFamily="18" charset="0"/>
                <a:cs typeface="Arial" pitchFamily="34" charset="0"/>
              </a:rPr>
              <a:t>Flujo de Caja del Inversionista</a:t>
            </a:r>
            <a:endParaRPr lang="es-ES" dirty="0">
              <a:solidFill>
                <a:schemeClr val="tx2">
                  <a:satMod val="200000"/>
                </a:schemeClr>
              </a:solidFill>
              <a:latin typeface="Bradley Hand ITC" pitchFamily="66" charset="0"/>
            </a:endParaRPr>
          </a:p>
        </p:txBody>
      </p:sp>
      <p:pic>
        <p:nvPicPr>
          <p:cNvPr id="88065" name="Picture 1"/>
          <p:cNvPicPr>
            <a:picLocks noChangeAspect="1" noChangeArrowheads="1"/>
          </p:cNvPicPr>
          <p:nvPr/>
        </p:nvPicPr>
        <p:blipFill>
          <a:blip r:embed="rId2"/>
          <a:srcRect/>
          <a:stretch>
            <a:fillRect/>
          </a:stretch>
        </p:blipFill>
        <p:spPr bwMode="auto">
          <a:xfrm>
            <a:off x="285750" y="1643063"/>
            <a:ext cx="8439150" cy="4729162"/>
          </a:xfrm>
          <a:prstGeom prst="rect">
            <a:avLst/>
          </a:prstGeom>
          <a:solidFill>
            <a:schemeClr val="tx1">
              <a:lumMod val="95000"/>
            </a:schemeClr>
          </a:solidFill>
        </p:spPr>
      </p:pic>
      <p:sp>
        <p:nvSpPr>
          <p:cNvPr id="60420" name="Rectangle 3"/>
          <p:cNvSpPr>
            <a:spLocks noChangeArrowheads="1"/>
          </p:cNvSpPr>
          <p:nvPr/>
        </p:nvSpPr>
        <p:spPr bwMode="auto">
          <a:xfrm>
            <a:off x="0" y="4543425"/>
            <a:ext cx="9144000" cy="457200"/>
          </a:xfrm>
          <a:prstGeom prst="rect">
            <a:avLst/>
          </a:prstGeom>
          <a:noFill/>
          <a:ln w="9525">
            <a:noFill/>
            <a:miter lim="800000"/>
            <a:headEnd/>
            <a:tailEnd/>
          </a:ln>
        </p:spPr>
        <p:txBody>
          <a:bodyPr wrap="none" anchor="ctr">
            <a:spAutoFit/>
          </a:bodyPr>
          <a:lstStyle/>
          <a:p>
            <a:pPr eaLnBrk="0" hangingPunct="0"/>
            <a:endParaRPr lang="es-ES"/>
          </a:p>
        </p:txBody>
      </p:sp>
      <p:sp>
        <p:nvSpPr>
          <p:cNvPr id="7" name="6 Estrella de 5 puntas"/>
          <p:cNvSpPr/>
          <p:nvPr/>
        </p:nvSpPr>
        <p:spPr>
          <a:xfrm>
            <a:off x="8358214" y="6215082"/>
            <a:ext cx="785786" cy="6429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8" name="7 Estrella de 5 puntas"/>
          <p:cNvSpPr/>
          <p:nvPr/>
        </p:nvSpPr>
        <p:spPr>
          <a:xfrm>
            <a:off x="7709760" y="6520308"/>
            <a:ext cx="362670" cy="409130"/>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9" name="8 Estrella de 5 puntas"/>
          <p:cNvSpPr/>
          <p:nvPr/>
        </p:nvSpPr>
        <p:spPr>
          <a:xfrm>
            <a:off x="8781330" y="5520176"/>
            <a:ext cx="362670" cy="409130"/>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b="1" dirty="0" smtClean="0">
                <a:latin typeface="Bradley Hand ITC" pitchFamily="66" charset="0"/>
              </a:rPr>
              <a:t>Valor Actual Neto</a:t>
            </a:r>
            <a:endParaRPr lang="es-ES" dirty="0">
              <a:latin typeface="Bradley Hand ITC" pitchFamily="66" charset="0"/>
            </a:endParaRPr>
          </a:p>
        </p:txBody>
      </p:sp>
      <p:sp>
        <p:nvSpPr>
          <p:cNvPr id="61443" name="2 Marcador de contenido"/>
          <p:cNvSpPr>
            <a:spLocks noGrp="1"/>
          </p:cNvSpPr>
          <p:nvPr>
            <p:ph idx="1"/>
          </p:nvPr>
        </p:nvSpPr>
        <p:spPr/>
        <p:txBody>
          <a:bodyPr/>
          <a:lstStyle/>
          <a:p>
            <a:pPr algn="just" eaLnBrk="1" hangingPunct="1"/>
            <a:r>
              <a:rPr lang="es-ES" sz="2400" smtClean="0">
                <a:latin typeface="Bradley Hand ITC" pitchFamily="66" charset="0"/>
              </a:rPr>
              <a:t>Con una tasa de descuento de 15.05%, el proyecto presenta un valor actual neto de USD -30.120. Claramente se puede notar que el valor actual neto es inferior a cero, por lo que el proyecto no es factible.</a:t>
            </a:r>
          </a:p>
          <a:p>
            <a:pPr algn="just" eaLnBrk="1" hangingPunct="1"/>
            <a:r>
              <a:rPr lang="es-ES" sz="2400" smtClean="0">
                <a:latin typeface="Bradley Hand ITC" pitchFamily="66" charset="0"/>
              </a:rPr>
              <a:t>Pero para el inversionista, si se le aplica una tasa de costo de capital propio de 15.05%, presentando el flujo de caja un valor actual neto de USD 558, siendo este valor mayor que cero, el inversionista debe aceptar invertir en el proyecto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b="1" dirty="0" smtClean="0">
                <a:solidFill>
                  <a:schemeClr val="tx2">
                    <a:satMod val="200000"/>
                  </a:schemeClr>
                </a:solidFill>
                <a:latin typeface="Bradley Hand ITC" pitchFamily="66" charset="0"/>
              </a:rPr>
              <a:t>TASA INTERNA DE RETORNO</a:t>
            </a:r>
            <a:endParaRPr lang="es-ES" b="1" dirty="0">
              <a:solidFill>
                <a:schemeClr val="tx2">
                  <a:satMod val="200000"/>
                </a:schemeClr>
              </a:solidFill>
              <a:latin typeface="Bradley Hand ITC" pitchFamily="66" charset="0"/>
            </a:endParaRPr>
          </a:p>
        </p:txBody>
      </p:sp>
      <p:sp>
        <p:nvSpPr>
          <p:cNvPr id="62467" name="2 Marcador de contenido"/>
          <p:cNvSpPr>
            <a:spLocks noGrp="1"/>
          </p:cNvSpPr>
          <p:nvPr>
            <p:ph idx="1"/>
          </p:nvPr>
        </p:nvSpPr>
        <p:spPr/>
        <p:txBody>
          <a:bodyPr/>
          <a:lstStyle/>
          <a:p>
            <a:pPr algn="just" eaLnBrk="1" hangingPunct="1"/>
            <a:r>
              <a:rPr lang="es-ES" sz="2400" smtClean="0">
                <a:latin typeface="Bradley Hand ITC" pitchFamily="66" charset="0"/>
              </a:rPr>
              <a:t>Para nuestro proyecto, la TIR es del 13.33% en el flujo de fondos del proyecto, que comparada con la tasa mínima atractiva de retorno, que es del 15.05%, nos hace llegar a la conclusión que el proyecto no es financieramente viable y rentable.</a:t>
            </a:r>
          </a:p>
          <a:p>
            <a:pPr algn="just" eaLnBrk="1" hangingPunct="1">
              <a:buFont typeface="Wingdings" pitchFamily="2" charset="2"/>
              <a:buNone/>
            </a:pPr>
            <a:endParaRPr lang="es-ES" sz="2800" smtClean="0">
              <a:latin typeface="Bradley Hand ITC" pitchFamily="66" charset="0"/>
            </a:endParaRPr>
          </a:p>
          <a:p>
            <a:pPr algn="just" eaLnBrk="1" hangingPunct="1"/>
            <a:r>
              <a:rPr lang="es-ES" sz="2400" smtClean="0">
                <a:latin typeface="Bradley Hand ITC" pitchFamily="66" charset="0"/>
              </a:rPr>
              <a:t>Para el inversionista en cambio, la TIR es de 15.09%, siendo mayor a su tasa de costo de capital (que es de 15.05%), implica que el inversionista debe aceptar invertir en el proyecto propuesto.</a:t>
            </a:r>
          </a:p>
        </p:txBody>
      </p:sp>
      <p:sp>
        <p:nvSpPr>
          <p:cNvPr id="4" name="3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5" name="4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857250"/>
            <a:ext cx="7467600" cy="1143000"/>
          </a:xfrm>
        </p:spPr>
        <p:txBody>
          <a:bodyPr/>
          <a:lstStyle/>
          <a:p>
            <a:pPr eaLnBrk="1" fontAlgn="auto" hangingPunct="1">
              <a:spcAft>
                <a:spcPts val="0"/>
              </a:spcAft>
              <a:defRPr/>
            </a:pPr>
            <a:r>
              <a:rPr lang="es-ES" dirty="0" smtClean="0">
                <a:solidFill>
                  <a:schemeClr val="tx2">
                    <a:satMod val="200000"/>
                  </a:schemeClr>
                </a:solidFill>
                <a:latin typeface="Bradley Hand ITC" pitchFamily="66" charset="0"/>
              </a:rPr>
              <a:t>CONCLUSIONES</a:t>
            </a:r>
            <a:endParaRPr lang="es-ES" dirty="0">
              <a:solidFill>
                <a:schemeClr val="tx2">
                  <a:satMod val="200000"/>
                </a:schemeClr>
              </a:solidFill>
              <a:latin typeface="Bradley Hand ITC" pitchFamily="66" charset="0"/>
            </a:endParaRPr>
          </a:p>
        </p:txBody>
      </p:sp>
      <p:sp>
        <p:nvSpPr>
          <p:cNvPr id="63491" name="2 Marcador de contenido"/>
          <p:cNvSpPr>
            <a:spLocks noGrp="1"/>
          </p:cNvSpPr>
          <p:nvPr>
            <p:ph idx="1"/>
          </p:nvPr>
        </p:nvSpPr>
        <p:spPr>
          <a:xfrm>
            <a:off x="500063" y="1714500"/>
            <a:ext cx="6143625" cy="4929188"/>
          </a:xfrm>
        </p:spPr>
        <p:txBody>
          <a:bodyPr/>
          <a:lstStyle/>
          <a:p>
            <a:pPr algn="just" eaLnBrk="1" hangingPunct="1"/>
            <a:r>
              <a:rPr lang="es-ES" sz="2400" smtClean="0">
                <a:latin typeface="Bradley Hand ITC" pitchFamily="66" charset="0"/>
              </a:rPr>
              <a:t>Gracias a la producción de la Provincia de Santa Elena, se podrá tener un abastecimiento normal de las frutas durante todo el año.</a:t>
            </a:r>
          </a:p>
          <a:p>
            <a:pPr algn="just" eaLnBrk="1" hangingPunct="1"/>
            <a:r>
              <a:rPr lang="es-ES" sz="2400" smtClean="0">
                <a:latin typeface="Bradley Hand ITC" pitchFamily="66" charset="0"/>
              </a:rPr>
              <a:t>Existe una demanda de productos procesados en el mercado nacional.</a:t>
            </a:r>
          </a:p>
          <a:p>
            <a:pPr algn="just" eaLnBrk="1" hangingPunct="1"/>
            <a:r>
              <a:rPr lang="es-ES" sz="2400" smtClean="0">
                <a:latin typeface="Bradley Hand ITC" pitchFamily="66" charset="0"/>
              </a:rPr>
              <a:t>La instalación de una planta procesadora de pulpa de fruta en la ciudad de Guayaquil posibilita la flexibilidad en cuanto al producto final.</a:t>
            </a:r>
          </a:p>
          <a:p>
            <a:pPr algn="just" eaLnBrk="1" hangingPunct="1"/>
            <a:r>
              <a:rPr lang="es-ES" sz="2400" smtClean="0">
                <a:latin typeface="Bradley Hand ITC" pitchFamily="66" charset="0"/>
              </a:rPr>
              <a:t>Proyecto viable desde el punto de vista financiero para el inversionista. </a:t>
            </a:r>
          </a:p>
        </p:txBody>
      </p:sp>
      <p:pic>
        <p:nvPicPr>
          <p:cNvPr id="63492"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pPr marL="342900" indent="-342900" eaLnBrk="1" fontAlgn="auto" hangingPunct="1">
              <a:spcAft>
                <a:spcPts val="0"/>
              </a:spcAft>
              <a:defRPr/>
            </a:pPr>
            <a:r>
              <a:rPr lang="es-EC" b="1" smtClean="0">
                <a:solidFill>
                  <a:schemeClr val="tx2">
                    <a:satMod val="200000"/>
                  </a:schemeClr>
                </a:solidFill>
                <a:latin typeface="Bradley Hand ITC" pitchFamily="66" charset="0"/>
              </a:rPr>
              <a:t>Objetivos específicos</a:t>
            </a:r>
            <a:endParaRPr lang="es-ES" smtClean="0">
              <a:solidFill>
                <a:schemeClr val="tx2">
                  <a:satMod val="200000"/>
                </a:schemeClr>
              </a:solidFill>
              <a:latin typeface="Bradley Hand ITC" pitchFamily="66" charset="0"/>
            </a:endParaRPr>
          </a:p>
        </p:txBody>
      </p:sp>
      <p:sp>
        <p:nvSpPr>
          <p:cNvPr id="18435" name="2 Marcador de contenido"/>
          <p:cNvSpPr>
            <a:spLocks noGrp="1"/>
          </p:cNvSpPr>
          <p:nvPr>
            <p:ph idx="1"/>
          </p:nvPr>
        </p:nvSpPr>
        <p:spPr>
          <a:xfrm>
            <a:off x="457200" y="1600200"/>
            <a:ext cx="6186488" cy="4525963"/>
          </a:xfrm>
        </p:spPr>
        <p:txBody>
          <a:bodyPr/>
          <a:lstStyle/>
          <a:p>
            <a:pPr algn="just" eaLnBrk="1" hangingPunct="1"/>
            <a:r>
              <a:rPr lang="es-ES_tradnl" sz="2800" smtClean="0">
                <a:latin typeface="Bradley Hand ITC" pitchFamily="66" charset="0"/>
              </a:rPr>
              <a:t>Definir la demanda potencial de los nuevos productos a comercializar.</a:t>
            </a:r>
            <a:endParaRPr lang="es-ES" sz="2800" smtClean="0">
              <a:latin typeface="Bradley Hand ITC" pitchFamily="66" charset="0"/>
            </a:endParaRPr>
          </a:p>
          <a:p>
            <a:pPr algn="just" eaLnBrk="1" hangingPunct="1"/>
            <a:r>
              <a:rPr lang="es-ES_tradnl" sz="2800" smtClean="0">
                <a:latin typeface="Bradley Hand ITC" pitchFamily="66" charset="0"/>
              </a:rPr>
              <a:t>Establecer el mercado potencial de los consumidores.</a:t>
            </a:r>
            <a:endParaRPr lang="es-ES" sz="2800" smtClean="0">
              <a:latin typeface="Bradley Hand ITC" pitchFamily="66" charset="0"/>
            </a:endParaRPr>
          </a:p>
          <a:p>
            <a:pPr algn="just" eaLnBrk="1" hangingPunct="1"/>
            <a:r>
              <a:rPr lang="es-ES_tradnl" sz="2800" smtClean="0">
                <a:latin typeface="Bradley Hand ITC" pitchFamily="66" charset="0"/>
              </a:rPr>
              <a:t>Determinar los recursos tecnológicos, financieros y humanos necesarios para la producción óptima.</a:t>
            </a:r>
            <a:endParaRPr lang="es-ES" sz="2800" smtClean="0">
              <a:latin typeface="Bradley Hand ITC" pitchFamily="66" charset="0"/>
            </a:endParaRPr>
          </a:p>
          <a:p>
            <a:pPr algn="just" eaLnBrk="1" hangingPunct="1"/>
            <a:r>
              <a:rPr lang="es-ES_tradnl" sz="2800" smtClean="0">
                <a:latin typeface="Bradley Hand ITC" pitchFamily="66" charset="0"/>
              </a:rPr>
              <a:t>Factibilidad económica de la producción.</a:t>
            </a:r>
            <a:endParaRPr lang="es-ES" sz="2800" smtClean="0">
              <a:latin typeface="Bradley Hand ITC" pitchFamily="66" charset="0"/>
            </a:endParaRPr>
          </a:p>
        </p:txBody>
      </p:sp>
      <p:pic>
        <p:nvPicPr>
          <p:cNvPr id="18436"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dirty="0" smtClean="0">
                <a:solidFill>
                  <a:schemeClr val="tx2">
                    <a:satMod val="200000"/>
                  </a:schemeClr>
                </a:solidFill>
                <a:latin typeface="Bradley Hand ITC" pitchFamily="66" charset="0"/>
              </a:rPr>
              <a:t>RECOMENDACIONES</a:t>
            </a:r>
            <a:endParaRPr lang="es-ES" dirty="0">
              <a:solidFill>
                <a:schemeClr val="tx2">
                  <a:satMod val="200000"/>
                </a:schemeClr>
              </a:solidFill>
              <a:latin typeface="Bradley Hand ITC" pitchFamily="66" charset="0"/>
            </a:endParaRPr>
          </a:p>
        </p:txBody>
      </p:sp>
      <p:sp>
        <p:nvSpPr>
          <p:cNvPr id="64515" name="2 Marcador de contenido"/>
          <p:cNvSpPr>
            <a:spLocks noGrp="1"/>
          </p:cNvSpPr>
          <p:nvPr>
            <p:ph idx="1"/>
          </p:nvPr>
        </p:nvSpPr>
        <p:spPr>
          <a:xfrm>
            <a:off x="457200" y="1357313"/>
            <a:ext cx="6186488" cy="5143500"/>
          </a:xfrm>
        </p:spPr>
        <p:txBody>
          <a:bodyPr/>
          <a:lstStyle/>
          <a:p>
            <a:pPr algn="just" eaLnBrk="1" hangingPunct="1"/>
            <a:r>
              <a:rPr lang="es-ES" sz="2400" smtClean="0">
                <a:latin typeface="Bradley Hand ITC" pitchFamily="66" charset="0"/>
              </a:rPr>
              <a:t>Crear programas de asistencia técnica a los pequeños productores, con el fin de incrementar rendimientos, provisión continua y mejorar la calidad de la materia prima</a:t>
            </a:r>
          </a:p>
          <a:p>
            <a:pPr algn="just" eaLnBrk="1" hangingPunct="1"/>
            <a:r>
              <a:rPr lang="es-ES" sz="2400" smtClean="0">
                <a:latin typeface="Bradley Hand ITC" pitchFamily="66" charset="0"/>
              </a:rPr>
              <a:t>El éxito del proyecto estará vinculado con la vigilancia constante de los procesos productivos.</a:t>
            </a:r>
          </a:p>
          <a:p>
            <a:pPr algn="just" eaLnBrk="1" hangingPunct="1"/>
            <a:r>
              <a:rPr lang="es-ES" sz="2400" smtClean="0">
                <a:latin typeface="Bradley Hand ITC" pitchFamily="66" charset="0"/>
              </a:rPr>
              <a:t>Una vez cumplidos los objetivos de mercadeo y ventas en la ciudad de Guayaquil, se recomienda estudiar la posibilidad de comercializar los productos a nivel nacional</a:t>
            </a:r>
          </a:p>
        </p:txBody>
      </p:sp>
      <p:pic>
        <p:nvPicPr>
          <p:cNvPr id="64516"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sz="half" idx="1"/>
          </p:nvPr>
        </p:nvSpPr>
        <p:spPr>
          <a:xfrm>
            <a:off x="3571875" y="642938"/>
            <a:ext cx="4429125" cy="5429250"/>
          </a:xfrm>
        </p:spPr>
        <p:txBody>
          <a:bodyPr/>
          <a:lstStyle/>
          <a:p>
            <a:pPr algn="just" eaLnBrk="1" hangingPunct="1"/>
            <a:r>
              <a:rPr lang="es-ES_tradnl" smtClean="0">
                <a:latin typeface="Bradley Hand ITC" pitchFamily="66" charset="0"/>
              </a:rPr>
              <a:t>La Provincia de Santa Elena está ubicada al suroeste del río Guayas, en la región costa del Ecuador y al oeste de Guayaquil.</a:t>
            </a:r>
          </a:p>
          <a:p>
            <a:pPr algn="just" eaLnBrk="1" hangingPunct="1"/>
            <a:r>
              <a:rPr lang="es-ES_tradnl" smtClean="0">
                <a:latin typeface="Bradley Hand ITC" pitchFamily="66" charset="0"/>
              </a:rPr>
              <a:t>Está conformada por tres cantones: La Libertad, Salinas y Santa Elena.</a:t>
            </a:r>
            <a:endParaRPr lang="es-ES" smtClean="0">
              <a:latin typeface="Bradley Hand ITC" pitchFamily="66" charset="0"/>
            </a:endParaRPr>
          </a:p>
        </p:txBody>
      </p:sp>
      <p:sp>
        <p:nvSpPr>
          <p:cNvPr id="19459" name="3 Marcador de contenido"/>
          <p:cNvSpPr>
            <a:spLocks noGrp="1"/>
          </p:cNvSpPr>
          <p:nvPr>
            <p:ph sz="half" idx="2"/>
          </p:nvPr>
        </p:nvSpPr>
        <p:spPr>
          <a:xfrm>
            <a:off x="357188" y="1928813"/>
            <a:ext cx="3214687" cy="2525712"/>
          </a:xfrm>
        </p:spPr>
        <p:txBody>
          <a:bodyPr anchor="ctr"/>
          <a:lstStyle/>
          <a:p>
            <a:pPr eaLnBrk="1" hangingPunct="1">
              <a:buFont typeface="Wingdings 2" pitchFamily="18" charset="2"/>
              <a:buNone/>
            </a:pPr>
            <a:r>
              <a:rPr lang="es-ES_tradnl" sz="3600" b="1" smtClean="0">
                <a:latin typeface="Bradley Hand ITC" pitchFamily="66" charset="0"/>
              </a:rPr>
              <a:t>Características Geográficas</a:t>
            </a:r>
            <a:endParaRPr lang="es-ES" sz="3600" smtClean="0"/>
          </a:p>
        </p:txBody>
      </p:sp>
      <p:pic>
        <p:nvPicPr>
          <p:cNvPr id="19460" name="Picture 3"/>
          <p:cNvPicPr>
            <a:picLocks noChangeAspect="1" noChangeArrowheads="1"/>
          </p:cNvPicPr>
          <p:nvPr/>
        </p:nvPicPr>
        <p:blipFill>
          <a:blip r:embed="rId2"/>
          <a:srcRect/>
          <a:stretch>
            <a:fillRect/>
          </a:stretch>
        </p:blipFill>
        <p:spPr bwMode="auto">
          <a:xfrm>
            <a:off x="928688" y="3857625"/>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sz="half" idx="1"/>
          </p:nvPr>
        </p:nvSpPr>
        <p:spPr>
          <a:xfrm>
            <a:off x="3857625" y="928688"/>
            <a:ext cx="4324350" cy="5000625"/>
          </a:xfrm>
        </p:spPr>
        <p:txBody>
          <a:bodyPr>
            <a:normAutofit lnSpcReduction="10000"/>
          </a:bodyPr>
          <a:lstStyle/>
          <a:p>
            <a:pPr marL="411480" algn="just" eaLnBrk="1" fontAlgn="auto" hangingPunct="1">
              <a:spcAft>
                <a:spcPts val="0"/>
              </a:spcAft>
              <a:buFont typeface="Wingdings"/>
              <a:buChar char=""/>
              <a:defRPr/>
            </a:pPr>
            <a:r>
              <a:rPr lang="es-ES_tradnl" smtClean="0">
                <a:latin typeface="Bradley Hand ITC" pitchFamily="66" charset="0"/>
              </a:rPr>
              <a:t>Los factores principales que inciden sobre las condiciones climáticas son: </a:t>
            </a:r>
          </a:p>
          <a:p>
            <a:pPr marL="411480" algn="just" eaLnBrk="1" fontAlgn="auto" hangingPunct="1">
              <a:spcAft>
                <a:spcPts val="0"/>
              </a:spcAft>
              <a:buFont typeface="Wingdings 2" pitchFamily="18" charset="2"/>
              <a:buNone/>
              <a:defRPr/>
            </a:pPr>
            <a:r>
              <a:rPr lang="es-ES_tradnl" smtClean="0">
                <a:latin typeface="Bradley Hand ITC" pitchFamily="66" charset="0"/>
              </a:rPr>
              <a:t>    -la corriente fría de Humboldt</a:t>
            </a:r>
          </a:p>
          <a:p>
            <a:pPr marL="411480" algn="just" eaLnBrk="1" fontAlgn="auto" hangingPunct="1">
              <a:spcAft>
                <a:spcPts val="0"/>
              </a:spcAft>
              <a:buFont typeface="Wingdings 2" pitchFamily="18" charset="2"/>
              <a:buNone/>
              <a:defRPr/>
            </a:pPr>
            <a:r>
              <a:rPr lang="es-ES_tradnl" smtClean="0">
                <a:latin typeface="Bradley Hand ITC" pitchFamily="66" charset="0"/>
              </a:rPr>
              <a:t>    -la corriente cálida del Niño </a:t>
            </a:r>
          </a:p>
          <a:p>
            <a:pPr marL="411480" algn="just" eaLnBrk="1" fontAlgn="auto" hangingPunct="1">
              <a:spcAft>
                <a:spcPts val="0"/>
              </a:spcAft>
              <a:buFont typeface="Wingdings 2" pitchFamily="18" charset="2"/>
              <a:buNone/>
              <a:defRPr/>
            </a:pPr>
            <a:r>
              <a:rPr lang="es-ES_tradnl" smtClean="0">
                <a:latin typeface="Bradley Hand ITC" pitchFamily="66" charset="0"/>
              </a:rPr>
              <a:t>    -los desplazamientos de la zona de convergencia intertropical.</a:t>
            </a:r>
            <a:endParaRPr lang="es-ES" smtClean="0">
              <a:latin typeface="Bradley Hand ITC" pitchFamily="66" charset="0"/>
            </a:endParaRPr>
          </a:p>
        </p:txBody>
      </p:sp>
      <p:sp>
        <p:nvSpPr>
          <p:cNvPr id="13315" name="3 Marcador de contenido"/>
          <p:cNvSpPr>
            <a:spLocks noGrp="1"/>
          </p:cNvSpPr>
          <p:nvPr>
            <p:ph sz="half" idx="2"/>
          </p:nvPr>
        </p:nvSpPr>
        <p:spPr>
          <a:xfrm>
            <a:off x="714375" y="2714625"/>
            <a:ext cx="3143250" cy="1357313"/>
          </a:xfrm>
        </p:spPr>
        <p:txBody>
          <a:bodyPr>
            <a:normAutofit lnSpcReduction="10000"/>
          </a:bodyPr>
          <a:lstStyle/>
          <a:p>
            <a:pPr marL="411480" eaLnBrk="1" fontAlgn="auto" hangingPunct="1">
              <a:spcAft>
                <a:spcPts val="0"/>
              </a:spcAft>
              <a:buFont typeface="Wingdings 2" pitchFamily="18" charset="2"/>
              <a:buNone/>
              <a:defRPr/>
            </a:pPr>
            <a:r>
              <a:rPr lang="es-ES_tradnl" sz="3600" b="1" smtClean="0">
                <a:latin typeface="Bradley Hand ITC" pitchFamily="66" charset="0"/>
              </a:rPr>
              <a:t>Características Climáticas</a:t>
            </a:r>
            <a:endParaRPr lang="es-ES" sz="3600" smtClean="0">
              <a:latin typeface="Bradley Hand ITC" pitchFamily="66" charset="0"/>
            </a:endParaRPr>
          </a:p>
        </p:txBody>
      </p:sp>
      <p:pic>
        <p:nvPicPr>
          <p:cNvPr id="20484" name="Picture 3"/>
          <p:cNvPicPr>
            <a:picLocks noChangeAspect="1" noChangeArrowheads="1"/>
          </p:cNvPicPr>
          <p:nvPr/>
        </p:nvPicPr>
        <p:blipFill>
          <a:blip r:embed="rId2"/>
          <a:srcRect/>
          <a:stretch>
            <a:fillRect/>
          </a:stretch>
        </p:blipFill>
        <p:spPr bwMode="auto">
          <a:xfrm>
            <a:off x="1214438" y="3929063"/>
            <a:ext cx="2152650" cy="1550987"/>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28625" y="642938"/>
            <a:ext cx="8229600" cy="1143000"/>
          </a:xfrm>
        </p:spPr>
        <p:txBody>
          <a:bodyPr/>
          <a:lstStyle/>
          <a:p>
            <a:pPr eaLnBrk="1" fontAlgn="auto" hangingPunct="1">
              <a:spcAft>
                <a:spcPts val="0"/>
              </a:spcAft>
              <a:defRPr/>
            </a:pPr>
            <a:r>
              <a:rPr lang="es-ES_tradnl" b="1" smtClean="0">
                <a:solidFill>
                  <a:schemeClr val="tx2">
                    <a:satMod val="200000"/>
                  </a:schemeClr>
                </a:solidFill>
                <a:latin typeface="Bradley Hand ITC" pitchFamily="66" charset="0"/>
              </a:rPr>
              <a:t>Tenencia y uso de la tierra</a:t>
            </a:r>
            <a:endParaRPr lang="es-ES" smtClean="0">
              <a:solidFill>
                <a:schemeClr val="tx2">
                  <a:satMod val="200000"/>
                </a:schemeClr>
              </a:solidFill>
              <a:latin typeface="Bradley Hand ITC" pitchFamily="66" charset="0"/>
            </a:endParaRPr>
          </a:p>
        </p:txBody>
      </p:sp>
      <p:sp>
        <p:nvSpPr>
          <p:cNvPr id="21507" name="2 Marcador de contenido"/>
          <p:cNvSpPr>
            <a:spLocks noGrp="1"/>
          </p:cNvSpPr>
          <p:nvPr>
            <p:ph idx="1"/>
          </p:nvPr>
        </p:nvSpPr>
        <p:spPr>
          <a:xfrm>
            <a:off x="457200" y="1571625"/>
            <a:ext cx="6043613" cy="4554538"/>
          </a:xfrm>
        </p:spPr>
        <p:txBody>
          <a:bodyPr/>
          <a:lstStyle/>
          <a:p>
            <a:pPr algn="just" eaLnBrk="1" hangingPunct="1"/>
            <a:r>
              <a:rPr lang="es-ES_tradnl" sz="2800" smtClean="0">
                <a:latin typeface="Bradley Hand ITC" pitchFamily="66" charset="0"/>
              </a:rPr>
              <a:t>El área cultivada corresponde al 12.88% del área total recorrida.</a:t>
            </a:r>
          </a:p>
          <a:p>
            <a:pPr algn="just" eaLnBrk="1" hangingPunct="1"/>
            <a:r>
              <a:rPr lang="es-ES_tradnl" sz="2800" smtClean="0">
                <a:latin typeface="Bradley Hand ITC" pitchFamily="66" charset="0"/>
              </a:rPr>
              <a:t>La zona que ha desarrollado agricultura, es la Zona de Cerecita.</a:t>
            </a:r>
          </a:p>
          <a:p>
            <a:pPr algn="just" eaLnBrk="1" hangingPunct="1"/>
            <a:r>
              <a:rPr lang="es-ES_tradnl" sz="2800" smtClean="0">
                <a:latin typeface="Bradley Hand ITC" pitchFamily="66" charset="0"/>
              </a:rPr>
              <a:t> La razón del porque no han cultivado más área es: Falta de recursos económicos y costo del agua. </a:t>
            </a:r>
            <a:endParaRPr lang="es-ES" sz="2800" smtClean="0">
              <a:latin typeface="Bradley Hand ITC" pitchFamily="66" charset="0"/>
            </a:endParaRPr>
          </a:p>
        </p:txBody>
      </p:sp>
      <p:pic>
        <p:nvPicPr>
          <p:cNvPr id="21508"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28625" y="714375"/>
            <a:ext cx="8229600" cy="989013"/>
          </a:xfrm>
        </p:spPr>
        <p:txBody>
          <a:bodyPr/>
          <a:lstStyle/>
          <a:p>
            <a:pPr eaLnBrk="1" fontAlgn="auto" hangingPunct="1">
              <a:spcAft>
                <a:spcPts val="0"/>
              </a:spcAft>
              <a:defRPr/>
            </a:pPr>
            <a:r>
              <a:rPr lang="es-ES" b="1" smtClean="0">
                <a:solidFill>
                  <a:schemeClr val="tx2">
                    <a:satMod val="200000"/>
                  </a:schemeClr>
                </a:solidFill>
                <a:latin typeface="Bradley Hand ITC" pitchFamily="66" charset="0"/>
              </a:rPr>
              <a:t>Población</a:t>
            </a:r>
          </a:p>
        </p:txBody>
      </p:sp>
      <p:sp>
        <p:nvSpPr>
          <p:cNvPr id="15363" name="2 Marcador de contenido"/>
          <p:cNvSpPr>
            <a:spLocks noGrp="1"/>
          </p:cNvSpPr>
          <p:nvPr>
            <p:ph idx="1"/>
          </p:nvPr>
        </p:nvSpPr>
        <p:spPr>
          <a:xfrm>
            <a:off x="457200" y="1428750"/>
            <a:ext cx="6186488" cy="4697413"/>
          </a:xfrm>
        </p:spPr>
        <p:txBody>
          <a:bodyPr>
            <a:normAutofit lnSpcReduction="10000"/>
          </a:bodyPr>
          <a:lstStyle/>
          <a:p>
            <a:pPr marL="411480" algn="just" eaLnBrk="1" fontAlgn="auto" hangingPunct="1">
              <a:spcAft>
                <a:spcPts val="0"/>
              </a:spcAft>
              <a:buFont typeface="Wingdings"/>
              <a:buChar char=""/>
              <a:defRPr/>
            </a:pPr>
            <a:r>
              <a:rPr lang="es-AR" sz="2400" dirty="0" smtClean="0">
                <a:latin typeface="Bradley Hand ITC" pitchFamily="66" charset="0"/>
              </a:rPr>
              <a:t>La mayor parte de la población (40.72%) se encuentra ubicada en el Cantón Santa Elena.</a:t>
            </a:r>
          </a:p>
          <a:p>
            <a:pPr marL="411480" algn="just" eaLnBrk="1" fontAlgn="auto" hangingPunct="1">
              <a:spcAft>
                <a:spcPts val="0"/>
              </a:spcAft>
              <a:buFont typeface="Wingdings"/>
              <a:buChar char=""/>
              <a:defRPr/>
            </a:pPr>
            <a:r>
              <a:rPr lang="es-AR" sz="2400" dirty="0" smtClean="0">
                <a:latin typeface="Bradley Hand ITC" pitchFamily="66" charset="0"/>
              </a:rPr>
              <a:t>Población mayoritariamente rural.</a:t>
            </a:r>
          </a:p>
          <a:p>
            <a:pPr marL="411480" algn="just" eaLnBrk="1" fontAlgn="auto" hangingPunct="1">
              <a:spcAft>
                <a:spcPts val="0"/>
              </a:spcAft>
              <a:buFont typeface="Wingdings"/>
              <a:buChar char=""/>
              <a:defRPr/>
            </a:pPr>
            <a:r>
              <a:rPr lang="es-AR" sz="2400" dirty="0" smtClean="0">
                <a:latin typeface="Bradley Hand ITC" pitchFamily="66" charset="0"/>
              </a:rPr>
              <a:t>La población masculina es la de mayor proporción dentro de la población rural.</a:t>
            </a:r>
          </a:p>
          <a:p>
            <a:pPr marL="411480" algn="just" eaLnBrk="1" fontAlgn="auto" hangingPunct="1">
              <a:spcAft>
                <a:spcPts val="0"/>
              </a:spcAft>
              <a:buFont typeface="Wingdings"/>
              <a:buChar char=""/>
              <a:defRPr/>
            </a:pPr>
            <a:r>
              <a:rPr lang="es-AR" sz="2400" dirty="0" smtClean="0">
                <a:latin typeface="Bradley Hand ITC" pitchFamily="66" charset="0"/>
              </a:rPr>
              <a:t>Sin embargo, el número de mujeres en edad fértil constituye un porcentaje importante dentro de todos los cantones mencionados. </a:t>
            </a:r>
          </a:p>
          <a:p>
            <a:pPr marL="411480" algn="just" eaLnBrk="1" fontAlgn="auto" hangingPunct="1">
              <a:spcAft>
                <a:spcPts val="0"/>
              </a:spcAft>
              <a:buFont typeface="Wingdings"/>
              <a:buChar char=""/>
              <a:defRPr/>
            </a:pPr>
            <a:r>
              <a:rPr lang="es-AR" sz="2400" dirty="0" smtClean="0">
                <a:latin typeface="Bradley Hand ITC" pitchFamily="66" charset="0"/>
              </a:rPr>
              <a:t>La población más abundante es la de 24 y más años, siguiéndole la población infantil (de 0 a 5 años).</a:t>
            </a:r>
            <a:endParaRPr lang="es-ES" sz="2400" dirty="0" smtClean="0">
              <a:latin typeface="Bradley Hand ITC" pitchFamily="66" charset="0"/>
            </a:endParaRPr>
          </a:p>
        </p:txBody>
      </p:sp>
      <p:pic>
        <p:nvPicPr>
          <p:cNvPr id="22532" name="Picture 3"/>
          <p:cNvPicPr>
            <a:picLocks noChangeAspect="1" noChangeArrowheads="1"/>
          </p:cNvPicPr>
          <p:nvPr/>
        </p:nvPicPr>
        <p:blipFill>
          <a:blip r:embed="rId2"/>
          <a:srcRect/>
          <a:stretch>
            <a:fillRect/>
          </a:stretch>
        </p:blipFill>
        <p:spPr bwMode="auto">
          <a:xfrm>
            <a:off x="6643688" y="2857500"/>
            <a:ext cx="2152650" cy="1550988"/>
          </a:xfrm>
          <a:prstGeom prst="rect">
            <a:avLst/>
          </a:prstGeom>
          <a:noFill/>
          <a:ln w="9525">
            <a:noFill/>
            <a:miter lim="800000"/>
            <a:headEnd/>
            <a:tailEnd/>
          </a:ln>
        </p:spPr>
      </p:pic>
      <p:sp>
        <p:nvSpPr>
          <p:cNvPr id="5" name="4 Estrella de 5 puntas"/>
          <p:cNvSpPr/>
          <p:nvPr/>
        </p:nvSpPr>
        <p:spPr>
          <a:xfrm>
            <a:off x="8001024" y="5715016"/>
            <a:ext cx="928694" cy="785818"/>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6" name="5 Estrella de 5 puntas"/>
          <p:cNvSpPr/>
          <p:nvPr/>
        </p:nvSpPr>
        <p:spPr>
          <a:xfrm>
            <a:off x="7429520" y="6072206"/>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
        <p:nvSpPr>
          <p:cNvPr id="7" name="6 Estrella de 5 puntas"/>
          <p:cNvSpPr/>
          <p:nvPr/>
        </p:nvSpPr>
        <p:spPr>
          <a:xfrm>
            <a:off x="8501090" y="5072074"/>
            <a:ext cx="428628" cy="500066"/>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1635</TotalTime>
  <Words>2559</Words>
  <Application>Microsoft Office PowerPoint</Application>
  <PresentationFormat>Presentación en pantalla (4:3)</PresentationFormat>
  <Paragraphs>261</Paragraphs>
  <Slides>50</Slides>
  <Notes>6</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50</vt:i4>
      </vt:variant>
    </vt:vector>
  </HeadingPairs>
  <TitlesOfParts>
    <vt:vector size="62" baseType="lpstr">
      <vt:lpstr>Arial</vt:lpstr>
      <vt:lpstr>Consolas</vt:lpstr>
      <vt:lpstr>Corbel</vt:lpstr>
      <vt:lpstr>Wingdings</vt:lpstr>
      <vt:lpstr>Wingdings 2</vt:lpstr>
      <vt:lpstr>Wingdings 3</vt:lpstr>
      <vt:lpstr>Calibri</vt:lpstr>
      <vt:lpstr>Franklin Gothic Book</vt:lpstr>
      <vt:lpstr>Bradley Hand ITC</vt:lpstr>
      <vt:lpstr>Times New Roman</vt:lpstr>
      <vt:lpstr>Metro</vt:lpstr>
      <vt:lpstr>Técnico</vt:lpstr>
      <vt:lpstr>FRUSANT S.A.</vt:lpstr>
      <vt:lpstr>ANTECEDENTES</vt:lpstr>
      <vt:lpstr>Diapositiva 3</vt:lpstr>
      <vt:lpstr>Diapositiva 4</vt:lpstr>
      <vt:lpstr>Objetivos específicos</vt:lpstr>
      <vt:lpstr>Diapositiva 6</vt:lpstr>
      <vt:lpstr>Diapositiva 7</vt:lpstr>
      <vt:lpstr>Tenencia y uso de la tierra</vt:lpstr>
      <vt:lpstr>Población</vt:lpstr>
      <vt:lpstr>Diapositiva 10</vt:lpstr>
      <vt:lpstr>Servicio Eléctrico</vt:lpstr>
      <vt:lpstr>Servicio telefónico</vt:lpstr>
      <vt:lpstr>MANO DE OBRA</vt:lpstr>
      <vt:lpstr>Agricultura</vt:lpstr>
      <vt:lpstr>Diapositiva 15</vt:lpstr>
      <vt:lpstr>MELON</vt:lpstr>
      <vt:lpstr>ANALISIS DE LA OFERTA</vt:lpstr>
      <vt:lpstr>DEMANDA NACIONAL DE ALIMENTOS PARA BEBES</vt:lpstr>
      <vt:lpstr>Tamaño de la muestra</vt:lpstr>
      <vt:lpstr>Resultado de encuesta</vt:lpstr>
      <vt:lpstr>Resultado de encuesta</vt:lpstr>
      <vt:lpstr>Resultado de encuesta</vt:lpstr>
      <vt:lpstr>Resultado de encuesta</vt:lpstr>
      <vt:lpstr>Descripción de la empresa</vt:lpstr>
      <vt:lpstr>Misión</vt:lpstr>
      <vt:lpstr>Visión</vt:lpstr>
      <vt:lpstr>Objetivos</vt:lpstr>
      <vt:lpstr>ANALISIS FODA</vt:lpstr>
      <vt:lpstr>CINCO FUERZAS DE PORTER</vt:lpstr>
      <vt:lpstr>Segmentación del mercado</vt:lpstr>
      <vt:lpstr>Posicionamiento</vt:lpstr>
      <vt:lpstr>Cobertura de mercado</vt:lpstr>
      <vt:lpstr>MARKETING MIX</vt:lpstr>
      <vt:lpstr>Diapositiva 34</vt:lpstr>
      <vt:lpstr>Diapositiva 35</vt:lpstr>
      <vt:lpstr>Capacidad instalada y utilizada</vt:lpstr>
      <vt:lpstr>Vida útil del proyecto</vt:lpstr>
      <vt:lpstr>INVERSIÓN INICIAL TOTAL</vt:lpstr>
      <vt:lpstr>INVERSION Y FINANCIAMIENTO</vt:lpstr>
      <vt:lpstr>Diapositiva 40</vt:lpstr>
      <vt:lpstr>Diapositiva 41</vt:lpstr>
      <vt:lpstr>Destino y Composición del Financiamiento</vt:lpstr>
      <vt:lpstr>Características del Crédito Solicitado CFN</vt:lpstr>
      <vt:lpstr>Costo de materia prima</vt:lpstr>
      <vt:lpstr>Flujo de Caja del Proyecto</vt:lpstr>
      <vt:lpstr>Flujo de Caja del Inversionista</vt:lpstr>
      <vt:lpstr>Valor Actual Neto</vt:lpstr>
      <vt:lpstr>TASA INTERNA DE RETORNO</vt:lpstr>
      <vt:lpstr>CONCLUSIONES</vt:lpstr>
      <vt:lpstr>RECOMENDACIONES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FRUSANT S.A.</dc:title>
  <dc:creator>Toshiba</dc:creator>
  <cp:lastModifiedBy>Administrador</cp:lastModifiedBy>
  <cp:revision>17</cp:revision>
  <dcterms:created xsi:type="dcterms:W3CDTF">2009-09-01T18:46:55Z</dcterms:created>
  <dcterms:modified xsi:type="dcterms:W3CDTF">2009-12-11T17:06:05Z</dcterms:modified>
</cp:coreProperties>
</file>