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81" r:id="rId2"/>
    <p:sldId id="282" r:id="rId3"/>
    <p:sldId id="298" r:id="rId4"/>
    <p:sldId id="283" r:id="rId5"/>
    <p:sldId id="284" r:id="rId6"/>
    <p:sldId id="287" r:id="rId7"/>
    <p:sldId id="288" r:id="rId8"/>
    <p:sldId id="289" r:id="rId9"/>
    <p:sldId id="290" r:id="rId10"/>
    <p:sldId id="291" r:id="rId11"/>
    <p:sldId id="292" r:id="rId12"/>
    <p:sldId id="295" r:id="rId13"/>
    <p:sldId id="293" r:id="rId14"/>
    <p:sldId id="294" r:id="rId15"/>
    <p:sldId id="269" r:id="rId16"/>
    <p:sldId id="296" r:id="rId17"/>
    <p:sldId id="270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38" autoAdjust="0"/>
    <p:restoredTop sz="94660"/>
  </p:normalViewPr>
  <p:slideViewPr>
    <p:cSldViewPr>
      <p:cViewPr>
        <p:scale>
          <a:sx n="75" d="100"/>
          <a:sy n="75" d="100"/>
        </p:scale>
        <p:origin x="-11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423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99634A-56D4-490F-B884-19A1AA8ED1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0C4F0-D2DB-41E2-9926-8E510A5B87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A822-4385-4024-8064-CE27A5AF3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B9416-9E6A-4C82-8716-7B682A3496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45C3-000B-4915-AA7B-0ED69289A5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EC9FD-90BF-40ED-92F1-875069E4F7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4683-F072-4C13-A016-593A8E295D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7AA9A-86C7-4E41-8908-D9F5FFC0E1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F38AC-175C-4E6B-9D75-AD4AF72538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C6CFC-327F-4F8D-B341-2088D8F90B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E970-0F83-4F2D-A2D9-665972DE58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98C1-9A77-4BD4-82EA-0547B05AD6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22485-B7E8-4BE9-A282-9C8B4FD731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413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413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1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1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B98F1DC8-38FD-4089-A819-BE15C9CCC0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  <p:sldLayoutId id="2147483749" r:id="rId12"/>
    <p:sldLayoutId id="214748374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s-ES" sz="4600" smtClean="0">
                <a:latin typeface="Arial" charset="0"/>
              </a:rPr>
              <a:t>CAPÍTULO I</a:t>
            </a:r>
          </a:p>
        </p:txBody>
      </p:sp>
      <p:sp>
        <p:nvSpPr>
          <p:cNvPr id="3075" name="Rectangle 1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EL ESTUDIO DE LA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/>
            <a:r>
              <a:rPr lang="es-ES" sz="2400" smtClean="0"/>
              <a:t>Todas las ramas de las ciencias: biología, química, física, etc. estudian la naturaleza de la misma manera.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  <a:p>
            <a:pPr eaLnBrk="1" hangingPunct="1"/>
            <a:r>
              <a:rPr lang="es-ES" sz="2400" smtClean="0"/>
              <a:t>Los científicos usan el método científico al intentar explicar la naturaleza.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El </a:t>
            </a:r>
            <a:r>
              <a:rPr lang="es-ES" sz="2400" b="1" smtClean="0"/>
              <a:t>método científico</a:t>
            </a:r>
            <a:r>
              <a:rPr lang="es-ES" sz="2400" smtClean="0"/>
              <a:t> es una manera de recopilar información y comprobar ideas.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Es la manera de hallar respuestas a las interrogantes sobre la naturaleza.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557338"/>
            <a:ext cx="3810000" cy="4751387"/>
          </a:xfrm>
        </p:spPr>
        <p:txBody>
          <a:bodyPr/>
          <a:lstStyle/>
          <a:p>
            <a:pPr marL="533400" indent="-533400" eaLnBrk="1" hangingPunct="1"/>
            <a:r>
              <a:rPr lang="es-ES" sz="2000" smtClean="0"/>
              <a:t>El método científico consta de los siguientes pasos generales: 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endParaRPr lang="es-ES" sz="2000" smtClean="0"/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2000" smtClean="0"/>
              <a:t>Hacer observaciones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endParaRPr lang="es-ES" sz="2000" smtClean="0"/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2000" smtClean="0"/>
              <a:t>Formular una hipótesis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endParaRPr lang="es-ES" sz="2000" smtClean="0"/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2000" smtClean="0"/>
              <a:t>Someter a prueba la hipótesis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endParaRPr lang="es-ES" sz="2000" smtClean="0"/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2000" smtClean="0"/>
              <a:t>Llegar a conclusiones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None/>
            </a:pPr>
            <a:endParaRPr lang="es-ES" sz="200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4852988"/>
          </a:xfrm>
        </p:spPr>
        <p:txBody>
          <a:bodyPr/>
          <a:lstStyle/>
          <a:p>
            <a:pPr eaLnBrk="1" hangingPunct="1"/>
            <a:endParaRPr lang="es-ES" sz="2400" smtClean="0"/>
          </a:p>
        </p:txBody>
      </p:sp>
      <p:pic>
        <p:nvPicPr>
          <p:cNvPr id="13316" name="Picture 7" descr="image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916113"/>
            <a:ext cx="35290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600" smtClean="0">
                <a:latin typeface="Arial" charset="0"/>
              </a:rPr>
              <a:t>Las observaciones científicas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8424863" cy="1728788"/>
          </a:xfrm>
        </p:spPr>
        <p:txBody>
          <a:bodyPr/>
          <a:lstStyle/>
          <a:p>
            <a:pPr eaLnBrk="1" hangingPunct="1"/>
            <a:r>
              <a:rPr lang="es-ES" sz="2400" smtClean="0"/>
              <a:t>Para realizar las observaciones se hace uso de diferentes tipos de microscopios.  </a:t>
            </a:r>
          </a:p>
          <a:p>
            <a:pPr eaLnBrk="1" hangingPunct="1"/>
            <a:r>
              <a:rPr lang="es-ES" sz="2400" smtClean="0"/>
              <a:t>Las lentes del microscopio aumenta más el tamaño de las cosas.</a:t>
            </a:r>
          </a:p>
        </p:txBody>
      </p:sp>
      <p:pic>
        <p:nvPicPr>
          <p:cNvPr id="14340" name="Picture 13" descr="binocular1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16338"/>
            <a:ext cx="2317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17"/>
          <p:cNvSpPr txBox="1">
            <a:spLocks noChangeArrowheads="1"/>
          </p:cNvSpPr>
          <p:nvPr/>
        </p:nvSpPr>
        <p:spPr bwMode="auto">
          <a:xfrm>
            <a:off x="3419475" y="6237288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/>
              <a:t>Microscopio compuesto</a:t>
            </a:r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6227763" y="6237288"/>
            <a:ext cx="2036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/>
              <a:t>Microscopio electrónico</a:t>
            </a:r>
          </a:p>
        </p:txBody>
      </p:sp>
      <p:pic>
        <p:nvPicPr>
          <p:cNvPr id="14343" name="Picture 24" descr="comzoom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644900"/>
            <a:ext cx="202406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25"/>
          <p:cNvSpPr txBox="1">
            <a:spLocks noChangeArrowheads="1"/>
          </p:cNvSpPr>
          <p:nvPr/>
        </p:nvSpPr>
        <p:spPr bwMode="auto">
          <a:xfrm>
            <a:off x="1258888" y="6237288"/>
            <a:ext cx="1308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/>
              <a:t>Estereoscopio</a:t>
            </a:r>
          </a:p>
        </p:txBody>
      </p:sp>
      <p:pic>
        <p:nvPicPr>
          <p:cNvPr id="14345" name="Picture 27" descr="LabAll_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3716338"/>
            <a:ext cx="287972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4211637" cy="4968875"/>
          </a:xfrm>
        </p:spPr>
        <p:txBody>
          <a:bodyPr/>
          <a:lstStyle/>
          <a:p>
            <a:pPr eaLnBrk="1" hangingPunct="1"/>
            <a:r>
              <a:rPr lang="es-ES" sz="2000" smtClean="0"/>
              <a:t>Los científicos deben cuidarse que sus opiniones y sus emociones no influyan en lo que observan.</a:t>
            </a:r>
          </a:p>
          <a:p>
            <a:pPr eaLnBrk="1" hangingPunct="1"/>
            <a:endParaRPr lang="es-ES" sz="2000" smtClean="0"/>
          </a:p>
          <a:p>
            <a:pPr eaLnBrk="1" hangingPunct="1"/>
            <a:r>
              <a:rPr lang="es-ES" sz="2000" smtClean="0"/>
              <a:t>Las observaciones de un científico además de ser exactas, deben constar ya sea en un registro escrito, película, grabación o en otra forma de registro.</a:t>
            </a:r>
          </a:p>
          <a:p>
            <a:pPr eaLnBrk="1" hangingPunct="1">
              <a:buFont typeface="Wingdings" pitchFamily="2" charset="2"/>
              <a:buNone/>
            </a:pPr>
            <a:endParaRPr lang="es-ES" sz="2000" smtClean="0"/>
          </a:p>
          <a:p>
            <a:pPr eaLnBrk="1" hangingPunct="1"/>
            <a:r>
              <a:rPr lang="es-ES" sz="2000" smtClean="0"/>
              <a:t>El registro de sus observaciones son los datos del experimento.</a:t>
            </a:r>
          </a:p>
        </p:txBody>
      </p:sp>
      <p:pic>
        <p:nvPicPr>
          <p:cNvPr id="15363" name="Picture 8" descr="cascabel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1773238"/>
            <a:ext cx="3744912" cy="2482850"/>
          </a:xfrm>
          <a:noFill/>
        </p:spPr>
      </p:pic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5219700" y="4508500"/>
            <a:ext cx="3382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/>
              <a:t>Por ejemplo, un científico que le tenga miedo a las serpientes siempre le parecerá agresivo el comportamiento de estos animales y es muy probable que su prejuicio influya en su observación.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4000" smtClean="0">
                <a:latin typeface="Arial" charset="0"/>
              </a:rPr>
              <a:t>La formulación de hipótesis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4040187" cy="4708525"/>
          </a:xfrm>
        </p:spPr>
        <p:txBody>
          <a:bodyPr/>
          <a:lstStyle/>
          <a:p>
            <a:pPr eaLnBrk="1" hangingPunct="1"/>
            <a:r>
              <a:rPr lang="es-ES" sz="2000" smtClean="0"/>
              <a:t>Una observación o serie de observaciones llevan al científico a hacer una o más preguntas.</a:t>
            </a:r>
          </a:p>
          <a:p>
            <a:pPr eaLnBrk="1" hangingPunct="1"/>
            <a:endParaRPr lang="es-ES" sz="2000" smtClean="0"/>
          </a:p>
          <a:p>
            <a:pPr eaLnBrk="1" hangingPunct="1"/>
            <a:r>
              <a:rPr lang="es-ES" sz="2000" smtClean="0"/>
              <a:t>La formulación de la pregunta hace que el científico plantee una </a:t>
            </a:r>
            <a:r>
              <a:rPr lang="es-ES" sz="2000" smtClean="0">
                <a:solidFill>
                  <a:schemeClr val="hlink"/>
                </a:solidFill>
              </a:rPr>
              <a:t>hipótesis</a:t>
            </a:r>
            <a:r>
              <a:rPr lang="es-ES" sz="2000" smtClean="0"/>
              <a:t>.</a:t>
            </a:r>
            <a:endParaRPr lang="es-ES" sz="20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s-ES" sz="2000" smtClean="0">
              <a:solidFill>
                <a:srgbClr val="FFCC00"/>
              </a:solidFill>
            </a:endParaRPr>
          </a:p>
          <a:p>
            <a:pPr eaLnBrk="1" hangingPunct="1"/>
            <a:r>
              <a:rPr lang="es-ES" sz="2000" smtClean="0"/>
              <a:t>La </a:t>
            </a:r>
            <a:r>
              <a:rPr lang="es-ES" sz="2000" smtClean="0">
                <a:solidFill>
                  <a:schemeClr val="hlink"/>
                </a:solidFill>
              </a:rPr>
              <a:t>hipótesis</a:t>
            </a:r>
            <a:r>
              <a:rPr lang="es-ES" sz="2000" smtClean="0">
                <a:solidFill>
                  <a:schemeClr val="accent2"/>
                </a:solidFill>
              </a:rPr>
              <a:t> </a:t>
            </a:r>
            <a:r>
              <a:rPr lang="es-ES" sz="2000" smtClean="0"/>
              <a:t>es la posible contestación a una pregunta sobre la naturaleza, basada en observaciones, lecturas y conocimientos de un científico.</a:t>
            </a:r>
          </a:p>
        </p:txBody>
      </p:sp>
      <p:pic>
        <p:nvPicPr>
          <p:cNvPr id="16388" name="Picture 6" descr="murcielago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3644900"/>
            <a:ext cx="2951163" cy="2682875"/>
          </a:xfrm>
          <a:noFill/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5148263" y="1844675"/>
            <a:ext cx="35274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¿Qué hipótesis se puede formular acerca de la forma en que los murciélagos cazan de noche? </a:t>
            </a:r>
          </a:p>
          <a:p>
            <a:pPr>
              <a:spcBef>
                <a:spcPct val="50000"/>
              </a:spcBef>
            </a:pPr>
            <a:r>
              <a:rPr lang="es-ES" sz="1400"/>
              <a:t>Una hipótesis puede ser que usan su vista al cazar de noche.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772400" cy="720725"/>
          </a:xfrm>
        </p:spPr>
        <p:txBody>
          <a:bodyPr/>
          <a:lstStyle/>
          <a:p>
            <a:pPr algn="ctr" eaLnBrk="1" hangingPunct="1"/>
            <a:r>
              <a:rPr lang="es-EC" sz="4000" smtClean="0">
                <a:latin typeface="Arial" charset="0"/>
              </a:rPr>
              <a:t>La experimentación</a:t>
            </a:r>
            <a:endParaRPr lang="es-ES" sz="4000" smtClean="0">
              <a:latin typeface="Arial" charset="0"/>
            </a:endParaRPr>
          </a:p>
        </p:txBody>
      </p:sp>
      <p:pic>
        <p:nvPicPr>
          <p:cNvPr id="17411" name="Picture 5" descr="100_4184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557338"/>
            <a:ext cx="2232025" cy="1830387"/>
          </a:xfrm>
          <a:noFill/>
        </p:spPr>
      </p:pic>
      <p:sp>
        <p:nvSpPr>
          <p:cNvPr id="17412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635375" y="1628775"/>
            <a:ext cx="5040313" cy="50688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sz="1800" smtClean="0"/>
              <a:t>La prueba científica de una hipótesis se llama </a:t>
            </a:r>
            <a:r>
              <a:rPr lang="es-ES" sz="1800" smtClean="0">
                <a:solidFill>
                  <a:schemeClr val="hlink"/>
                </a:solidFill>
              </a:rPr>
              <a:t>experimentación</a:t>
            </a:r>
            <a:r>
              <a:rPr lang="es-ES" sz="180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s-ES" sz="1800" smtClean="0"/>
          </a:p>
          <a:p>
            <a:pPr algn="just" eaLnBrk="1" hangingPunct="1">
              <a:lnSpc>
                <a:spcPct val="90000"/>
              </a:lnSpc>
            </a:pPr>
            <a:r>
              <a:rPr lang="es-ES" sz="1800" smtClean="0"/>
              <a:t>El científico debe diseñar un experimento para probar la hipótesis que plantea.</a:t>
            </a:r>
          </a:p>
          <a:p>
            <a:pPr algn="just" eaLnBrk="1" hangingPunct="1">
              <a:lnSpc>
                <a:spcPct val="90000"/>
              </a:lnSpc>
            </a:pPr>
            <a:endParaRPr lang="es-ES" sz="1800" smtClean="0"/>
          </a:p>
          <a:p>
            <a:pPr algn="just" eaLnBrk="1" hangingPunct="1">
              <a:lnSpc>
                <a:spcPct val="90000"/>
              </a:lnSpc>
            </a:pPr>
            <a:r>
              <a:rPr lang="es-ES" sz="1800" smtClean="0"/>
              <a:t>Un experimento incluye generalmente: 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v"/>
            </a:pPr>
            <a:r>
              <a:rPr lang="es-ES" sz="1800" smtClean="0"/>
              <a:t>el grupo control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v"/>
            </a:pPr>
            <a:r>
              <a:rPr lang="es-ES" sz="1800" smtClean="0"/>
              <a:t>el grupo experimental  </a:t>
            </a:r>
          </a:p>
          <a:p>
            <a:pPr algn="just" eaLnBrk="1" hangingPunct="1">
              <a:lnSpc>
                <a:spcPct val="90000"/>
              </a:lnSpc>
            </a:pPr>
            <a:endParaRPr lang="es-ES" sz="1800" smtClean="0"/>
          </a:p>
          <a:p>
            <a:pPr algn="just" eaLnBrk="1" hangingPunct="1">
              <a:lnSpc>
                <a:spcPct val="90000"/>
              </a:lnSpc>
            </a:pPr>
            <a:r>
              <a:rPr lang="es-ES" sz="1800" smtClean="0"/>
              <a:t>El grupo experimental difiere del grupo control en una condición que es la que se está probando en el experimento.</a:t>
            </a:r>
          </a:p>
          <a:p>
            <a:pPr algn="just" eaLnBrk="1" hangingPunct="1">
              <a:lnSpc>
                <a:spcPct val="90000"/>
              </a:lnSpc>
            </a:pPr>
            <a:endParaRPr lang="es-ES" sz="1800" smtClean="0"/>
          </a:p>
          <a:p>
            <a:pPr algn="just" eaLnBrk="1" hangingPunct="1">
              <a:lnSpc>
                <a:spcPct val="90000"/>
              </a:lnSpc>
            </a:pPr>
            <a:r>
              <a:rPr lang="es-ES" sz="1800" smtClean="0"/>
              <a:t>Esta condición que distingue al grupo experimental se denomina </a:t>
            </a:r>
            <a:r>
              <a:rPr lang="es-ES" sz="1800" b="1" smtClean="0"/>
              <a:t>factor variable</a:t>
            </a:r>
            <a:r>
              <a:rPr lang="es-ES" sz="1800" smtClean="0"/>
              <a:t>.</a:t>
            </a:r>
            <a:endParaRPr lang="es-ES" sz="1800" b="1" smtClean="0"/>
          </a:p>
        </p:txBody>
      </p:sp>
      <p:pic>
        <p:nvPicPr>
          <p:cNvPr id="17413" name="Picture 11" descr="f1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500438"/>
            <a:ext cx="2268537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280400" cy="4530725"/>
          </a:xfrm>
        </p:spPr>
        <p:txBody>
          <a:bodyPr/>
          <a:lstStyle/>
          <a:p>
            <a:pPr eaLnBrk="1" hangingPunct="1"/>
            <a:r>
              <a:rPr lang="es-ES" sz="2400" smtClean="0"/>
              <a:t>Cuando se realiza un experimento, se deben anotar las observaciones exactas tanto del </a:t>
            </a:r>
            <a:r>
              <a:rPr lang="es-ES" sz="2400" b="1" i="1" smtClean="0"/>
              <a:t>grupo experimental</a:t>
            </a:r>
            <a:r>
              <a:rPr lang="es-ES" sz="2400" smtClean="0"/>
              <a:t> como del </a:t>
            </a:r>
            <a:r>
              <a:rPr lang="es-ES" sz="2400" b="1" i="1" smtClean="0"/>
              <a:t>grupo de control</a:t>
            </a:r>
            <a:r>
              <a:rPr lang="es-ES" sz="2400" smtClean="0"/>
              <a:t>.  Todas estas observaciones conforman los datos del experimento.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Para que los datos que se obtienen de un experimento sean confiables, debe obtenerse información suficiente.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Finalmente los datos deben organizarse y analizarse. Actualmente, los científicos tienen computadoras que reducen notablemente el tiempo que toma esa tarea.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C" sz="4000" smtClean="0">
                <a:latin typeface="Arial" charset="0"/>
              </a:rPr>
              <a:t>Las conclusiones y las teorías</a:t>
            </a:r>
            <a:endParaRPr lang="es-ES" sz="4000" smtClean="0">
              <a:latin typeface="Arial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4175125" cy="50688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C" sz="1600" smtClean="0"/>
              <a:t>La información que se obtiene de un experimento se analiza con el fin de comprobar si se confirma o no la hipótesis original.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s-EC" sz="1600" smtClean="0"/>
          </a:p>
          <a:p>
            <a:pPr algn="just" eaLnBrk="1" hangingPunct="1">
              <a:lnSpc>
                <a:spcPct val="80000"/>
              </a:lnSpc>
            </a:pPr>
            <a:r>
              <a:rPr lang="es-EC" sz="1600" smtClean="0"/>
              <a:t>Una hipótesis puede afirmarse o no con la experimentación.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C" sz="1600" smtClean="0"/>
              <a:t>	       Si apoya</a:t>
            </a:r>
            <a:r>
              <a:rPr lang="es-EC" sz="1600" smtClean="0">
                <a:solidFill>
                  <a:schemeClr val="hlink"/>
                </a:solidFill>
              </a:rPr>
              <a:t>	     </a:t>
            </a:r>
            <a:r>
              <a:rPr lang="es-EC" sz="1600" smtClean="0"/>
              <a:t>hipótesis válida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C" sz="1600" smtClean="0"/>
              <a:t>	  Si no apoya          hipótesis no válida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s-EC" sz="1600" smtClean="0"/>
          </a:p>
          <a:p>
            <a:pPr algn="just" eaLnBrk="1" hangingPunct="1">
              <a:lnSpc>
                <a:spcPct val="80000"/>
              </a:lnSpc>
            </a:pPr>
            <a:r>
              <a:rPr lang="es-EC" sz="1600" smtClean="0"/>
              <a:t>Una </a:t>
            </a:r>
            <a:r>
              <a:rPr lang="es-EC" sz="1600" b="1" smtClean="0">
                <a:solidFill>
                  <a:schemeClr val="hlink"/>
                </a:solidFill>
              </a:rPr>
              <a:t>teoría</a:t>
            </a:r>
            <a:r>
              <a:rPr lang="es-EC" sz="1600" smtClean="0">
                <a:solidFill>
                  <a:schemeClr val="hlink"/>
                </a:solidFill>
              </a:rPr>
              <a:t> </a:t>
            </a:r>
            <a:r>
              <a:rPr lang="es-EC" sz="1600" smtClean="0"/>
              <a:t>es una explicación de algo en la naturaleza, que se ha demostrado repetidas veces.</a:t>
            </a:r>
          </a:p>
          <a:p>
            <a:pPr algn="just" eaLnBrk="1" hangingPunct="1">
              <a:lnSpc>
                <a:spcPct val="80000"/>
              </a:lnSpc>
            </a:pPr>
            <a:endParaRPr lang="es-EC" sz="1600" smtClean="0"/>
          </a:p>
          <a:p>
            <a:pPr algn="just" eaLnBrk="1" hangingPunct="1">
              <a:lnSpc>
                <a:spcPct val="80000"/>
              </a:lnSpc>
            </a:pPr>
            <a:r>
              <a:rPr lang="es-EC" sz="1600" smtClean="0"/>
              <a:t>En ciencia, una </a:t>
            </a:r>
            <a:r>
              <a:rPr lang="es-EC" sz="1600" b="1" smtClean="0">
                <a:solidFill>
                  <a:schemeClr val="hlink"/>
                </a:solidFill>
              </a:rPr>
              <a:t>teoría</a:t>
            </a:r>
            <a:r>
              <a:rPr lang="es-EC" sz="1600" smtClean="0"/>
              <a:t> es una explicación que tiene un alto grado de confiabilidad.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s-EC" sz="1600" smtClean="0"/>
          </a:p>
          <a:p>
            <a:pPr algn="just" eaLnBrk="1" hangingPunct="1">
              <a:lnSpc>
                <a:spcPct val="80000"/>
              </a:lnSpc>
            </a:pPr>
            <a:r>
              <a:rPr lang="es-EC" sz="1600" smtClean="0"/>
              <a:t>Las teorías científicas pueden cambiar y en algunos casos aparecen nuevas teorías que las sustituyen. Ej. La teoría atómica se ha modificado en varias ocasiones</a:t>
            </a:r>
          </a:p>
        </p:txBody>
      </p:sp>
      <p:sp>
        <p:nvSpPr>
          <p:cNvPr id="1946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600200"/>
            <a:ext cx="3960813" cy="4852988"/>
          </a:xfrm>
        </p:spPr>
        <p:txBody>
          <a:bodyPr/>
          <a:lstStyle/>
          <a:p>
            <a:pPr eaLnBrk="1" hangingPunct="1"/>
            <a:r>
              <a:rPr lang="es-ES" sz="1600" smtClean="0"/>
              <a:t>Además de las teorías, la ciencia tiene leyes o principios.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Una </a:t>
            </a:r>
            <a:r>
              <a:rPr lang="es-ES" sz="1600" b="1" smtClean="0">
                <a:solidFill>
                  <a:schemeClr val="hlink"/>
                </a:solidFill>
              </a:rPr>
              <a:t>ley científica</a:t>
            </a:r>
            <a:r>
              <a:rPr lang="es-ES" sz="1600" smtClean="0"/>
              <a:t> es una descripción de algún aspecto de la naturaleza. </a:t>
            </a:r>
          </a:p>
          <a:p>
            <a:pPr eaLnBrk="1" hangingPunct="1"/>
            <a:endParaRPr lang="es-ES" sz="1600" smtClean="0"/>
          </a:p>
          <a:p>
            <a:pPr eaLnBrk="1" hangingPunct="1">
              <a:buFont typeface="Wingdings" pitchFamily="2" charset="2"/>
              <a:buNone/>
            </a:pPr>
            <a:r>
              <a:rPr lang="es-ES" sz="1600" smtClean="0"/>
              <a:t>      La ley de Allen dice que algunas partes del cuerpo de un animal, como las orejas, son más pequeñas en los climas fríos que en los climas cálidos.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241141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2411413" y="32845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9463" name="Text Box 15"/>
          <p:cNvSpPr txBox="1">
            <a:spLocks noChangeArrowheads="1"/>
          </p:cNvSpPr>
          <p:nvPr/>
        </p:nvSpPr>
        <p:spPr bwMode="auto">
          <a:xfrm>
            <a:off x="7235825" y="6092825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>Liebre de cola negra</a:t>
            </a:r>
          </a:p>
        </p:txBody>
      </p:sp>
      <p:pic>
        <p:nvPicPr>
          <p:cNvPr id="19464" name="Picture 20" descr="225px-Arctic_H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4724400"/>
            <a:ext cx="18732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23"/>
          <p:cNvSpPr txBox="1">
            <a:spLocks noChangeArrowheads="1"/>
          </p:cNvSpPr>
          <p:nvPr/>
        </p:nvSpPr>
        <p:spPr bwMode="auto">
          <a:xfrm>
            <a:off x="5435600" y="6092825"/>
            <a:ext cx="1019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Liebre ártica</a:t>
            </a:r>
          </a:p>
        </p:txBody>
      </p:sp>
      <p:pic>
        <p:nvPicPr>
          <p:cNvPr id="19466" name="Picture 25" descr="12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724400"/>
            <a:ext cx="18716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600" smtClean="0">
                <a:latin typeface="Arial" charset="0"/>
              </a:rPr>
              <a:t>Conceptos básicos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9974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La </a:t>
            </a:r>
            <a:r>
              <a:rPr lang="es-ES" sz="1600" b="1" smtClean="0">
                <a:solidFill>
                  <a:schemeClr val="accent1"/>
                </a:solidFill>
              </a:rPr>
              <a:t>ciencia</a:t>
            </a:r>
            <a:r>
              <a:rPr lang="es-ES" sz="1600" smtClean="0">
                <a:solidFill>
                  <a:schemeClr val="accent1"/>
                </a:solidFill>
              </a:rPr>
              <a:t> </a:t>
            </a:r>
            <a:r>
              <a:rPr lang="es-ES" sz="1600" smtClean="0"/>
              <a:t>es un método para obtener el conocimiento de la naturaleza.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La </a:t>
            </a:r>
            <a:r>
              <a:rPr lang="es-ES" sz="1600" b="1" smtClean="0">
                <a:solidFill>
                  <a:schemeClr val="accent1"/>
                </a:solidFill>
              </a:rPr>
              <a:t>biología</a:t>
            </a:r>
            <a:r>
              <a:rPr lang="es-ES" sz="1600" smtClean="0"/>
              <a:t> es el estudio de la vida.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La </a:t>
            </a:r>
            <a:r>
              <a:rPr lang="es-ES" sz="1600" b="1" smtClean="0">
                <a:solidFill>
                  <a:schemeClr val="accent1"/>
                </a:solidFill>
              </a:rPr>
              <a:t>tecnología</a:t>
            </a:r>
            <a:r>
              <a:rPr lang="es-ES" sz="1600" smtClean="0">
                <a:solidFill>
                  <a:schemeClr val="hlink"/>
                </a:solidFill>
              </a:rPr>
              <a:t> </a:t>
            </a:r>
            <a:r>
              <a:rPr lang="es-ES" sz="1600" smtClean="0"/>
              <a:t>es el uso del conocimiento científico para mejorar la calidad de la vida humana.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El </a:t>
            </a:r>
            <a:r>
              <a:rPr lang="es-ES" sz="1600" b="1" smtClean="0">
                <a:solidFill>
                  <a:schemeClr val="accent1"/>
                </a:solidFill>
              </a:rPr>
              <a:t>método científico</a:t>
            </a:r>
            <a:r>
              <a:rPr lang="es-ES" sz="1600" smtClean="0"/>
              <a:t> es una manera de recopilar información y comprobar ideas.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El método científico consta de las siguientes pasos generales: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1600" smtClean="0"/>
              <a:t>Hacer observaciones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1600" smtClean="0"/>
              <a:t>Formular una hipótesis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1600" smtClean="0"/>
              <a:t>Someter a prueba la hipótesis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s-ES" sz="1600" smtClean="0"/>
              <a:t>Llegar a conclusiones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El registro de sus observaciones son los datos del experimento.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La </a:t>
            </a:r>
            <a:r>
              <a:rPr lang="es-ES" sz="1600" b="1" smtClean="0">
                <a:solidFill>
                  <a:schemeClr val="accent1"/>
                </a:solidFill>
              </a:rPr>
              <a:t>hipótesis</a:t>
            </a:r>
            <a:r>
              <a:rPr lang="es-ES" sz="1600" smtClean="0">
                <a:solidFill>
                  <a:schemeClr val="accent1"/>
                </a:solidFill>
              </a:rPr>
              <a:t> </a:t>
            </a:r>
            <a:r>
              <a:rPr lang="es-ES" sz="1600" smtClean="0"/>
              <a:t>es la posible contestación a una pregunta sobre la naturaleza, basada en observaciones, lecturas y conocimientos de un científico.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La prueba científica de una hipótesis se llama </a:t>
            </a:r>
            <a:r>
              <a:rPr lang="es-ES" sz="1600" b="1" smtClean="0">
                <a:solidFill>
                  <a:schemeClr val="accent1"/>
                </a:solidFill>
              </a:rPr>
              <a:t>experimentación</a:t>
            </a:r>
            <a:r>
              <a:rPr lang="es-ES" sz="1600" smtClean="0"/>
              <a:t>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C" sz="1600" smtClean="0"/>
              <a:t>Una </a:t>
            </a:r>
            <a:r>
              <a:rPr lang="es-EC" sz="1600" b="1" smtClean="0">
                <a:solidFill>
                  <a:schemeClr val="accent1"/>
                </a:solidFill>
              </a:rPr>
              <a:t>teoría</a:t>
            </a:r>
            <a:r>
              <a:rPr lang="es-EC" sz="1600" smtClean="0">
                <a:solidFill>
                  <a:schemeClr val="hlink"/>
                </a:solidFill>
              </a:rPr>
              <a:t> </a:t>
            </a:r>
            <a:r>
              <a:rPr lang="es-EC" sz="1600" smtClean="0"/>
              <a:t>es una explicación de algo en la naturaleza, que se ha demostrado repetidas veces.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1600" smtClean="0"/>
              <a:t>Una </a:t>
            </a:r>
            <a:r>
              <a:rPr lang="es-ES" sz="1600" b="1" smtClean="0">
                <a:solidFill>
                  <a:schemeClr val="accent1"/>
                </a:solidFill>
              </a:rPr>
              <a:t>ley científica</a:t>
            </a:r>
            <a:r>
              <a:rPr lang="es-ES" sz="1600" smtClean="0"/>
              <a:t> es una descripción de algún aspecto de la naturaleza.</a:t>
            </a:r>
            <a:r>
              <a:rPr lang="es-ES" sz="1700" smtClean="0"/>
              <a:t> </a:t>
            </a:r>
            <a:endParaRPr lang="es-E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647700"/>
          </a:xfrm>
        </p:spPr>
        <p:txBody>
          <a:bodyPr/>
          <a:lstStyle/>
          <a:p>
            <a:pPr algn="ctr" eaLnBrk="1" hangingPunct="1"/>
            <a:r>
              <a:rPr lang="es-ES" sz="3600" smtClean="0">
                <a:latin typeface="Arial" charset="0"/>
              </a:rPr>
              <a:t>OBJETIVOS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772400" cy="439261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mtClean="0"/>
              <a:t>Análisis de prefijos y sufijos para definir algunos términos biológicos 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mtClean="0"/>
              <a:t>Explicación del método científico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mtClean="0"/>
              <a:t>Descripción de los experimentos clásicos sobre el origen de los seres vivos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mtClean="0"/>
              <a:t>Conocer las características de los seres vivos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mtClean="0"/>
              <a:t>Comparación de las teorías de Lamarck y Darwin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772400" cy="728663"/>
          </a:xfrm>
        </p:spPr>
        <p:txBody>
          <a:bodyPr/>
          <a:lstStyle/>
          <a:p>
            <a:pPr algn="ctr" eaLnBrk="1" hangingPunct="1"/>
            <a:r>
              <a:rPr lang="es-ES" sz="4000" smtClean="0">
                <a:latin typeface="Arial" charset="0"/>
              </a:rPr>
              <a:t>EL ESTUDIO DE LA CIENCIA</a:t>
            </a:r>
          </a:p>
        </p:txBody>
      </p:sp>
      <p:pic>
        <p:nvPicPr>
          <p:cNvPr id="5123" name="Picture 4" descr="Naturaleza-Viva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1703388"/>
            <a:ext cx="5943600" cy="4324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2400" cy="774700"/>
          </a:xfrm>
        </p:spPr>
        <p:txBody>
          <a:bodyPr/>
          <a:lstStyle/>
          <a:p>
            <a:pPr algn="ctr" eaLnBrk="1" hangingPunct="1"/>
            <a:r>
              <a:rPr lang="es-ES" sz="3600" smtClean="0">
                <a:latin typeface="Arial" charset="0"/>
              </a:rPr>
              <a:t>SUMARIO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6696075" cy="5111750"/>
          </a:xfrm>
        </p:spPr>
        <p:txBody>
          <a:bodyPr/>
          <a:lstStyle/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ES" sz="2600" smtClean="0"/>
              <a:t>El estudio de la ciencia</a:t>
            </a:r>
            <a:endParaRPr lang="es-ES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 algn="just" eaLnBrk="1" hangingPunct="1">
              <a:buClr>
                <a:schemeClr val="hlink"/>
              </a:buClr>
              <a:buFont typeface="Tahoma" charset="0"/>
              <a:buAutoNum type="arabicPeriod"/>
            </a:pPr>
            <a:r>
              <a:rPr lang="es-ES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ciencia y el vocabulario científico.  </a:t>
            </a:r>
          </a:p>
          <a:p>
            <a:pPr marL="533400" indent="-533400" algn="just" eaLnBrk="1" hangingPunct="1">
              <a:buClr>
                <a:schemeClr val="hlink"/>
              </a:buClr>
              <a:buFont typeface="Tahoma" charset="0"/>
              <a:buAutoNum type="arabicPeriod"/>
            </a:pPr>
            <a:r>
              <a:rPr lang="es-ES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observaciones científicas.  </a:t>
            </a:r>
          </a:p>
          <a:p>
            <a:pPr marL="533400" indent="-533400" algn="just" eaLnBrk="1" hangingPunct="1">
              <a:buClr>
                <a:schemeClr val="hlink"/>
              </a:buClr>
              <a:buFont typeface="Tahoma" charset="0"/>
              <a:buAutoNum type="arabicPeriod"/>
            </a:pPr>
            <a:r>
              <a:rPr lang="es-ES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formulación de hipótesis.  </a:t>
            </a:r>
          </a:p>
          <a:p>
            <a:pPr marL="533400" indent="-533400" algn="just" eaLnBrk="1" hangingPunct="1">
              <a:buClr>
                <a:schemeClr val="hlink"/>
              </a:buClr>
              <a:buFont typeface="Tahoma" charset="0"/>
              <a:buAutoNum type="arabicPeriod"/>
            </a:pPr>
            <a:r>
              <a:rPr lang="es-ES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experimentación.  </a:t>
            </a:r>
          </a:p>
          <a:p>
            <a:pPr marL="533400" indent="-533400" algn="just" eaLnBrk="1" hangingPunct="1">
              <a:buClr>
                <a:schemeClr val="hlink"/>
              </a:buClr>
              <a:buFont typeface="Tahoma" charset="0"/>
              <a:buAutoNum type="arabicPeriod"/>
            </a:pPr>
            <a:r>
              <a:rPr lang="es-ES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conclusiones y teorías.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z="2600" smtClean="0"/>
              <a:t>Origen de los seres vivos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z="2600" smtClean="0"/>
              <a:t>¿Qué es la vida?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z="2600" smtClean="0"/>
              <a:t>Evolución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s-ES" sz="2600" smtClean="0"/>
              <a:t>Clasificación de los seres vivos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600" smtClean="0">
                <a:latin typeface="Arial" charset="0"/>
              </a:rPr>
              <a:t>La ciencia y el vocabulario científico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824413"/>
          </a:xfrm>
        </p:spPr>
        <p:txBody>
          <a:bodyPr/>
          <a:lstStyle/>
          <a:p>
            <a:pPr eaLnBrk="1" hangingPunct="1"/>
            <a:r>
              <a:rPr lang="es-ES" sz="2400" smtClean="0"/>
              <a:t>La ciencia es un método para obtener el conocimiento de la naturaleza.  </a:t>
            </a:r>
          </a:p>
          <a:p>
            <a:pPr eaLnBrk="1" hangingPunct="1"/>
            <a:r>
              <a:rPr lang="es-ES" sz="2400" smtClean="0"/>
              <a:t>La ciencia incluye el examen de la naturaleza con el fin de entenderla y  describir sus aspectos.</a:t>
            </a:r>
          </a:p>
          <a:p>
            <a:pPr eaLnBrk="1" hangingPunct="1"/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  <p:pic>
        <p:nvPicPr>
          <p:cNvPr id="7172" name="Picture 16" descr="ojo_naturaleza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500438"/>
            <a:ext cx="5400675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oies_tq_001653_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852738"/>
            <a:ext cx="5689600" cy="3681412"/>
          </a:xfrm>
          <a:noFill/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11188" y="1700213"/>
            <a:ext cx="83534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2400"/>
              <a:t>La ciencia busca interrogantes sobre la naturaleza</a:t>
            </a:r>
          </a:p>
          <a:p>
            <a:pPr>
              <a:spcBef>
                <a:spcPct val="50000"/>
              </a:spcBef>
            </a:pPr>
            <a:r>
              <a:rPr lang="es-ES" sz="1800"/>
              <a:t>¿Por qué migran las aves? ¿Cómo encuentran su camino las aves migratorias?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60" name="Group 124"/>
          <p:cNvGraphicFramePr>
            <a:graphicFrameLocks noGrp="1"/>
          </p:cNvGraphicFramePr>
          <p:nvPr>
            <p:ph sz="half" idx="2"/>
          </p:nvPr>
        </p:nvGraphicFramePr>
        <p:xfrm>
          <a:off x="2555875" y="2565400"/>
          <a:ext cx="4105275" cy="4119563"/>
        </p:xfrm>
        <a:graphic>
          <a:graphicData uri="http://schemas.openxmlformats.org/drawingml/2006/table">
            <a:tbl>
              <a:tblPr/>
              <a:tblGrid>
                <a:gridCol w="2016125"/>
                <a:gridCol w="20891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Prefijos y sufijos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Significado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bio-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cito-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célula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-dermis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Piel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epi-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sobre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histo-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tejido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-logía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estudio 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micro-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pequeño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neuro-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nervio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osteo-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hueso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proto-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primero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zoo-,-zoa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animal (es)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9" name="Rectangle 122"/>
          <p:cNvSpPr>
            <a:spLocks noChangeArrowheads="1"/>
          </p:cNvSpPr>
          <p:nvPr/>
        </p:nvSpPr>
        <p:spPr bwMode="auto">
          <a:xfrm>
            <a:off x="827088" y="1557338"/>
            <a:ext cx="7777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2400"/>
              <a:t>Muchos términos científicos se forman con prefijos y sufijos sobre la base de sus significados propios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280400" cy="4824412"/>
          </a:xfrm>
        </p:spPr>
        <p:txBody>
          <a:bodyPr/>
          <a:lstStyle/>
          <a:p>
            <a:pPr eaLnBrk="1" hangingPunct="1"/>
            <a:r>
              <a:rPr lang="es-ES" sz="2400" smtClean="0"/>
              <a:t>La palabra </a:t>
            </a:r>
            <a:r>
              <a:rPr lang="es-ES" sz="2400" b="1" smtClean="0"/>
              <a:t>biología</a:t>
            </a:r>
            <a:r>
              <a:rPr lang="es-ES" sz="2400" smtClean="0"/>
              <a:t> tiene dos partes: </a:t>
            </a:r>
            <a:r>
              <a:rPr lang="es-ES" sz="2400" b="1" i="1" smtClean="0"/>
              <a:t>bio</a:t>
            </a:r>
            <a:r>
              <a:rPr lang="es-ES" sz="2400" i="1" smtClean="0"/>
              <a:t>- </a:t>
            </a:r>
            <a:r>
              <a:rPr lang="es-ES" sz="2400" smtClean="0"/>
              <a:t>y –</a:t>
            </a:r>
            <a:r>
              <a:rPr lang="es-ES" sz="2400" b="1" i="1" smtClean="0"/>
              <a:t>logía</a:t>
            </a:r>
            <a:r>
              <a:rPr lang="es-ES" sz="2400" smtClean="0"/>
              <a:t>. El prefijo </a:t>
            </a:r>
            <a:r>
              <a:rPr lang="es-ES" sz="2400" b="1" i="1" smtClean="0"/>
              <a:t>bio</a:t>
            </a:r>
            <a:r>
              <a:rPr lang="es-ES" sz="2400" smtClean="0"/>
              <a:t>- significa </a:t>
            </a:r>
            <a:r>
              <a:rPr lang="es-ES" sz="2400" b="1" i="1" smtClean="0"/>
              <a:t>vida</a:t>
            </a:r>
            <a:r>
              <a:rPr lang="es-ES" sz="2400" smtClean="0"/>
              <a:t>. El sufijo </a:t>
            </a:r>
            <a:r>
              <a:rPr lang="es-ES" sz="2400" i="1" smtClean="0"/>
              <a:t>-l</a:t>
            </a:r>
            <a:r>
              <a:rPr lang="es-ES" sz="2400" b="1" i="1" smtClean="0"/>
              <a:t>ogía</a:t>
            </a:r>
            <a:r>
              <a:rPr lang="es-ES" sz="2400" smtClean="0"/>
              <a:t> significa el </a:t>
            </a:r>
            <a:r>
              <a:rPr lang="es-ES" sz="2400" b="1" i="1" smtClean="0"/>
              <a:t>estudio de</a:t>
            </a:r>
            <a:r>
              <a:rPr lang="es-ES" sz="2400" smtClean="0"/>
              <a:t>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Entonces, la biología es el estudio de la vida.  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De igual manera, la zoología es el estudio de los animales.</a:t>
            </a:r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smtClean="0"/>
              <a:t>¿Cuáles serían los significados de </a:t>
            </a:r>
            <a:r>
              <a:rPr lang="es-ES" sz="2400" i="1" smtClean="0"/>
              <a:t>citología</a:t>
            </a:r>
            <a:r>
              <a:rPr lang="es-ES" sz="2400" smtClean="0"/>
              <a:t>, </a:t>
            </a:r>
            <a:r>
              <a:rPr lang="es-ES" sz="2400" i="1" smtClean="0"/>
              <a:t>epidermis</a:t>
            </a:r>
            <a:r>
              <a:rPr lang="es-ES" sz="2400" smtClean="0"/>
              <a:t> y </a:t>
            </a:r>
            <a:r>
              <a:rPr lang="es-ES" sz="2400" i="1" smtClean="0"/>
              <a:t>osteocito</a:t>
            </a:r>
            <a:r>
              <a:rPr lang="es-ES" sz="2400" smtClean="0"/>
              <a:t>? </a:t>
            </a:r>
            <a:endParaRPr lang="es-E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0000" cy="4781550"/>
          </a:xfrm>
        </p:spPr>
        <p:txBody>
          <a:bodyPr/>
          <a:lstStyle/>
          <a:p>
            <a:pPr eaLnBrk="1" hangingPunct="1"/>
            <a:r>
              <a:rPr lang="es-ES" sz="2000" smtClean="0"/>
              <a:t>La </a:t>
            </a:r>
            <a:r>
              <a:rPr lang="es-ES" sz="2000" b="1" smtClean="0">
                <a:solidFill>
                  <a:schemeClr val="hlink"/>
                </a:solidFill>
              </a:rPr>
              <a:t>tecnología</a:t>
            </a:r>
            <a:r>
              <a:rPr lang="es-ES" sz="2000" smtClean="0"/>
              <a:t> es el conjunto de teorías y de técnicas que permiten el aprovechamiento práctico del conocimiento científico.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 </a:t>
            </a:r>
          </a:p>
          <a:p>
            <a:pPr eaLnBrk="1" hangingPunct="1"/>
            <a:r>
              <a:rPr lang="es-ES" sz="2000" smtClean="0"/>
              <a:t>La palabra </a:t>
            </a:r>
            <a:r>
              <a:rPr lang="es-ES" sz="2000" b="1" smtClean="0">
                <a:solidFill>
                  <a:schemeClr val="hlink"/>
                </a:solidFill>
              </a:rPr>
              <a:t>tecnología</a:t>
            </a:r>
            <a:r>
              <a:rPr lang="es-ES" sz="2000" smtClean="0">
                <a:solidFill>
                  <a:schemeClr val="hlink"/>
                </a:solidFill>
              </a:rPr>
              <a:t> </a:t>
            </a:r>
            <a:r>
              <a:rPr lang="es-ES" sz="2000" smtClean="0"/>
              <a:t>puede definirse como el uso del conocimiento científico para mejorar la calidad de la vida humana.</a:t>
            </a:r>
          </a:p>
          <a:p>
            <a:pPr eaLnBrk="1" hangingPunct="1">
              <a:buFont typeface="Wingdings" pitchFamily="2" charset="2"/>
              <a:buNone/>
            </a:pPr>
            <a:endParaRPr lang="es-ES" sz="2000" smtClean="0"/>
          </a:p>
          <a:p>
            <a:pPr eaLnBrk="1" hangingPunct="1"/>
            <a:r>
              <a:rPr lang="es-ES" sz="2000" smtClean="0"/>
              <a:t>La </a:t>
            </a:r>
            <a:r>
              <a:rPr lang="es-ES" sz="2000" b="1" smtClean="0">
                <a:solidFill>
                  <a:schemeClr val="hlink"/>
                </a:solidFill>
              </a:rPr>
              <a:t>tecnología</a:t>
            </a:r>
            <a:r>
              <a:rPr lang="es-ES" sz="2000" smtClean="0"/>
              <a:t> es llamada también </a:t>
            </a:r>
            <a:r>
              <a:rPr lang="es-ES" sz="2000" i="1" smtClean="0"/>
              <a:t>ciencia aplicada</a:t>
            </a:r>
            <a:r>
              <a:rPr lang="es-ES" sz="2000" smtClean="0"/>
              <a:t>.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4924425"/>
          </a:xfrm>
        </p:spPr>
        <p:txBody>
          <a:bodyPr/>
          <a:lstStyle/>
          <a:p>
            <a:pPr eaLnBrk="1" hangingPunct="1"/>
            <a:endParaRPr lang="es-ES" sz="2400" smtClean="0"/>
          </a:p>
        </p:txBody>
      </p:sp>
      <p:pic>
        <p:nvPicPr>
          <p:cNvPr id="11268" name="Picture 7" descr="Imag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133600"/>
            <a:ext cx="36814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">
  <a:themeElements>
    <a:clrScheme name="Capa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1014</Words>
  <Application>Microsoft PowerPoint</Application>
  <PresentationFormat>Presentación en pantalla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Wingdings</vt:lpstr>
      <vt:lpstr>Calibri</vt:lpstr>
      <vt:lpstr>Tahoma</vt:lpstr>
      <vt:lpstr>Capas</vt:lpstr>
      <vt:lpstr>CAPÍTULO I</vt:lpstr>
      <vt:lpstr>OBJETIVOS</vt:lpstr>
      <vt:lpstr>EL ESTUDIO DE LA CIENCIA</vt:lpstr>
      <vt:lpstr>SUMARIO</vt:lpstr>
      <vt:lpstr>La ciencia y el vocabulario científico</vt:lpstr>
      <vt:lpstr>Diapositiva 6</vt:lpstr>
      <vt:lpstr>Diapositiva 7</vt:lpstr>
      <vt:lpstr>Diapositiva 8</vt:lpstr>
      <vt:lpstr>Diapositiva 9</vt:lpstr>
      <vt:lpstr>Diapositiva 10</vt:lpstr>
      <vt:lpstr>Diapositiva 11</vt:lpstr>
      <vt:lpstr>Las observaciones científicas</vt:lpstr>
      <vt:lpstr>Diapositiva 13</vt:lpstr>
      <vt:lpstr>La formulación de hipótesis</vt:lpstr>
      <vt:lpstr>La experimentación</vt:lpstr>
      <vt:lpstr>Diapositiva 16</vt:lpstr>
      <vt:lpstr>Las conclusiones y las teorías</vt:lpstr>
      <vt:lpstr>Conceptos básicos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Voluntariado</cp:lastModifiedBy>
  <cp:revision>83</cp:revision>
  <dcterms:created xsi:type="dcterms:W3CDTF">1601-01-01T00:00:00Z</dcterms:created>
  <dcterms:modified xsi:type="dcterms:W3CDTF">2009-09-30T15:14:37Z</dcterms:modified>
</cp:coreProperties>
</file>