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8"/>
  </p:notesMasterIdLst>
  <p:sldIdLst>
    <p:sldId id="256" r:id="rId2"/>
    <p:sldId id="290" r:id="rId3"/>
    <p:sldId id="257" r:id="rId4"/>
    <p:sldId id="270" r:id="rId5"/>
    <p:sldId id="259" r:id="rId6"/>
    <p:sldId id="260" r:id="rId7"/>
    <p:sldId id="271" r:id="rId8"/>
    <p:sldId id="272" r:id="rId9"/>
    <p:sldId id="274" r:id="rId10"/>
    <p:sldId id="273" r:id="rId11"/>
    <p:sldId id="275" r:id="rId12"/>
    <p:sldId id="276" r:id="rId13"/>
    <p:sldId id="277" r:id="rId14"/>
    <p:sldId id="279" r:id="rId15"/>
    <p:sldId id="280" r:id="rId16"/>
    <p:sldId id="293" r:id="rId17"/>
    <p:sldId id="281" r:id="rId18"/>
    <p:sldId id="297" r:id="rId19"/>
    <p:sldId id="294" r:id="rId20"/>
    <p:sldId id="307" r:id="rId21"/>
    <p:sldId id="308" r:id="rId22"/>
    <p:sldId id="309" r:id="rId23"/>
    <p:sldId id="285" r:id="rId24"/>
    <p:sldId id="286" r:id="rId25"/>
    <p:sldId id="287" r:id="rId26"/>
    <p:sldId id="302" r:id="rId27"/>
    <p:sldId id="300" r:id="rId28"/>
    <p:sldId id="301" r:id="rId29"/>
    <p:sldId id="303" r:id="rId30"/>
    <p:sldId id="304" r:id="rId31"/>
    <p:sldId id="288" r:id="rId32"/>
    <p:sldId id="289" r:id="rId33"/>
    <p:sldId id="291" r:id="rId34"/>
    <p:sldId id="298" r:id="rId35"/>
    <p:sldId id="305" r:id="rId36"/>
    <p:sldId id="306" r:id="rId37"/>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99"/>
    <a:srgbClr val="FF0000"/>
    <a:srgbClr val="3333FF"/>
    <a:srgbClr val="66FF33"/>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99" d="100"/>
          <a:sy n="99" d="100"/>
        </p:scale>
        <p:origin x="-234" y="-10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CFA94CE-743C-405E-8171-F2A0992197B8}" type="datetimeFigureOut">
              <a:rPr lang="es-EC"/>
              <a:pPr>
                <a:defRPr/>
              </a:pPr>
              <a:t>26/10/2009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91ACB71-D531-4F5F-824E-656E350B953D}"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endParaRPr lang="es-MX" smtClean="0"/>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C8A6BD07-11E5-4B96-9160-58BD56EAB6F6}" type="datetime1">
              <a:rPr lang="es-EC"/>
              <a:pPr>
                <a:defRPr/>
              </a:pPr>
              <a:t>26/10/2009</a:t>
            </a:fld>
            <a:endParaRPr lang="es-EC"/>
          </a:p>
        </p:txBody>
      </p:sp>
      <p:sp>
        <p:nvSpPr>
          <p:cNvPr id="7" name="17 Marcador de pie de página"/>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r>
              <a:t>The Doll's House by Katherine Mansfield</a:t>
            </a:r>
            <a:endParaRPr lang="es-EC"/>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5725B2F-9775-4ED9-8073-A62ECEF66800}" type="slidenum">
              <a:rPr lang="es-EC"/>
              <a:pPr>
                <a:defRPr/>
              </a:pPr>
              <a:t>‹Nº›</a:t>
            </a:fld>
            <a:endParaRPr lang="es-EC"/>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597C44FB-9D3E-4365-AB1A-B9CD82B1A515}" type="datetime1">
              <a:rPr lang="es-EC"/>
              <a:pPr>
                <a:defRPr/>
              </a:pPr>
              <a:t>26/10/2009</a:t>
            </a:fld>
            <a:endParaRPr lang="es-EC"/>
          </a:p>
        </p:txBody>
      </p:sp>
      <p:sp>
        <p:nvSpPr>
          <p:cNvPr id="5"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6" name="15 Marcador de número de diapositiva"/>
          <p:cNvSpPr>
            <a:spLocks noGrp="1"/>
          </p:cNvSpPr>
          <p:nvPr>
            <p:ph type="sldNum" sz="quarter" idx="12"/>
          </p:nvPr>
        </p:nvSpPr>
        <p:spPr/>
        <p:txBody>
          <a:bodyPr/>
          <a:lstStyle>
            <a:lvl1pPr>
              <a:defRPr/>
            </a:lvl1pPr>
          </a:lstStyle>
          <a:p>
            <a:pPr>
              <a:defRPr/>
            </a:pPr>
            <a:fld id="{4BC78315-614E-408C-9DB3-F92C31357DC8}" type="slidenum">
              <a:rPr lang="es-EC"/>
              <a:pPr>
                <a:defRPr/>
              </a:pPr>
              <a:t>‹Nº›</a:t>
            </a:fld>
            <a:endParaRPr lang="es-EC"/>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fld id="{824D0504-0A2C-49CC-9C30-0776FBE1ACEB}" type="datetime1">
              <a:rPr lang="es-EC"/>
              <a:pPr>
                <a:defRPr/>
              </a:pPr>
              <a:t>26/10/2009</a:t>
            </a:fld>
            <a:endParaRPr lang="es-EC"/>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r>
              <a:rPr lang="en-US"/>
              <a:t>The Doll's House by Katherine Mansfield</a:t>
            </a:r>
            <a:endParaRPr lang="es-EC"/>
          </a:p>
        </p:txBody>
      </p:sp>
      <p:sp>
        <p:nvSpPr>
          <p:cNvPr id="6" name="5 Marcador de número de diapositiva"/>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869B2D2A-427C-4933-9550-9B1B8D855929}" type="slidenum">
              <a:rPr lang="es-EC"/>
              <a:pPr>
                <a:defRPr/>
              </a:pPr>
              <a:t>‹Nº›</a:t>
            </a:fld>
            <a:endParaRPr lang="es-EC"/>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91C39334-2C73-489D-B342-4D755C2276B8}" type="datetime1">
              <a:rPr lang="es-EC"/>
              <a:pPr>
                <a:defRPr/>
              </a:pPr>
              <a:t>26/10/2009</a:t>
            </a:fld>
            <a:endParaRPr lang="es-EC"/>
          </a:p>
        </p:txBody>
      </p:sp>
      <p:sp>
        <p:nvSpPr>
          <p:cNvPr id="5"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6" name="15 Marcador de número de diapositiva"/>
          <p:cNvSpPr>
            <a:spLocks noGrp="1"/>
          </p:cNvSpPr>
          <p:nvPr>
            <p:ph type="sldNum" sz="quarter" idx="12"/>
          </p:nvPr>
        </p:nvSpPr>
        <p:spPr/>
        <p:txBody>
          <a:bodyPr/>
          <a:lstStyle>
            <a:lvl1pPr>
              <a:defRPr/>
            </a:lvl1pPr>
          </a:lstStyle>
          <a:p>
            <a:pPr>
              <a:defRPr/>
            </a:pPr>
            <a:fld id="{514E5F26-042F-4667-ADB4-F6A1E5440110}" type="slidenum">
              <a:rPr lang="es-EC"/>
              <a:pPr>
                <a:defRPr/>
              </a:pPr>
              <a:t>‹Nº›</a:t>
            </a:fld>
            <a:endParaRPr lang="es-EC"/>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37DDFA6-84CA-4E37-B133-53B4C1F0DBC8}" type="datetime1">
              <a:rPr lang="es-EC"/>
              <a:pPr>
                <a:defRPr/>
              </a:pPr>
              <a:t>26/10/2009</a:t>
            </a:fld>
            <a:endParaRPr lang="es-EC"/>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a:t>The Doll's House by Katherine Mansfield</a:t>
            </a:r>
            <a:endParaRPr lang="es-EC"/>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D0AC6F69-13CF-4AF3-A10A-3EE28CB05032}" type="slidenum">
              <a:rPr lang="es-EC"/>
              <a:pPr>
                <a:defRPr/>
              </a:pPr>
              <a:t>‹Nº›</a:t>
            </a:fld>
            <a:endParaRPr lang="es-EC"/>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FF24D51E-554B-485B-B614-2321A7A0D677}" type="datetime1">
              <a:rPr lang="es-EC"/>
              <a:pPr>
                <a:defRPr/>
              </a:pPr>
              <a:t>26/10/2009</a:t>
            </a:fld>
            <a:endParaRPr lang="es-EC"/>
          </a:p>
        </p:txBody>
      </p:sp>
      <p:sp>
        <p:nvSpPr>
          <p:cNvPr id="6"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7" name="15 Marcador de número de diapositiva"/>
          <p:cNvSpPr>
            <a:spLocks noGrp="1"/>
          </p:cNvSpPr>
          <p:nvPr>
            <p:ph type="sldNum" sz="quarter" idx="12"/>
          </p:nvPr>
        </p:nvSpPr>
        <p:spPr/>
        <p:txBody>
          <a:bodyPr/>
          <a:lstStyle>
            <a:lvl1pPr>
              <a:defRPr/>
            </a:lvl1pPr>
          </a:lstStyle>
          <a:p>
            <a:pPr>
              <a:defRPr/>
            </a:pPr>
            <a:fld id="{1DA36995-CCDD-458B-9FE2-F459365342DF}" type="slidenum">
              <a:rPr lang="es-EC"/>
              <a:pPr>
                <a:defRPr/>
              </a:pPr>
              <a:t>‹Nº›</a:t>
            </a:fld>
            <a:endParaRPr lang="es-EC"/>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fld id="{59D48C0D-94AB-4E2D-9173-5DF88BA26FC3}" type="datetime1">
              <a:rPr lang="es-EC"/>
              <a:pPr>
                <a:defRPr/>
              </a:pPr>
              <a:t>26/10/2009</a:t>
            </a:fld>
            <a:endParaRPr lang="es-EC"/>
          </a:p>
        </p:txBody>
      </p:sp>
      <p:sp>
        <p:nvSpPr>
          <p:cNvPr id="8"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9" name="15 Marcador de número de diapositiva"/>
          <p:cNvSpPr>
            <a:spLocks noGrp="1"/>
          </p:cNvSpPr>
          <p:nvPr>
            <p:ph type="sldNum" sz="quarter" idx="12"/>
          </p:nvPr>
        </p:nvSpPr>
        <p:spPr/>
        <p:txBody>
          <a:bodyPr/>
          <a:lstStyle>
            <a:lvl1pPr>
              <a:defRPr/>
            </a:lvl1pPr>
          </a:lstStyle>
          <a:p>
            <a:pPr>
              <a:defRPr/>
            </a:pPr>
            <a:fld id="{C017DE7C-99B1-4847-A4AB-FE2E442A2363}" type="slidenum">
              <a:rPr lang="es-EC"/>
              <a:pPr>
                <a:defRPr/>
              </a:pPr>
              <a:t>‹Nº›</a:t>
            </a:fld>
            <a:endParaRPr lang="es-EC"/>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fld id="{47087C23-7BC6-4A39-B4F4-7FF7F739003F}" type="datetime1">
              <a:rPr lang="es-EC"/>
              <a:pPr>
                <a:defRPr/>
              </a:pPr>
              <a:t>26/10/2009</a:t>
            </a:fld>
            <a:endParaRPr lang="es-EC"/>
          </a:p>
        </p:txBody>
      </p:sp>
      <p:sp>
        <p:nvSpPr>
          <p:cNvPr id="4"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5" name="15 Marcador de número de diapositiva"/>
          <p:cNvSpPr>
            <a:spLocks noGrp="1"/>
          </p:cNvSpPr>
          <p:nvPr>
            <p:ph type="sldNum" sz="quarter" idx="12"/>
          </p:nvPr>
        </p:nvSpPr>
        <p:spPr/>
        <p:txBody>
          <a:bodyPr/>
          <a:lstStyle>
            <a:lvl1pPr>
              <a:defRPr/>
            </a:lvl1pPr>
          </a:lstStyle>
          <a:p>
            <a:pPr>
              <a:defRPr/>
            </a:pPr>
            <a:fld id="{EA350876-9BDC-48F7-96A9-3F43DCCE5012}" type="slidenum">
              <a:rPr lang="es-EC"/>
              <a:pPr>
                <a:defRPr/>
              </a:pPr>
              <a:t>‹Nº›</a:t>
            </a:fld>
            <a:endParaRPr lang="es-EC"/>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fld id="{75F76447-0150-4EE0-A4F1-8A3C7B08C39D}" type="datetime1">
              <a:rPr lang="es-EC"/>
              <a:pPr>
                <a:defRPr/>
              </a:pPr>
              <a:t>26/10/2009</a:t>
            </a:fld>
            <a:endParaRPr lang="es-EC"/>
          </a:p>
        </p:txBody>
      </p:sp>
      <p:sp>
        <p:nvSpPr>
          <p:cNvPr id="3"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4" name="15 Marcador de número de diapositiva"/>
          <p:cNvSpPr>
            <a:spLocks noGrp="1"/>
          </p:cNvSpPr>
          <p:nvPr>
            <p:ph type="sldNum" sz="quarter" idx="12"/>
          </p:nvPr>
        </p:nvSpPr>
        <p:spPr/>
        <p:txBody>
          <a:bodyPr/>
          <a:lstStyle>
            <a:lvl1pPr>
              <a:defRPr/>
            </a:lvl1pPr>
          </a:lstStyle>
          <a:p>
            <a:pPr>
              <a:defRPr/>
            </a:pPr>
            <a:fld id="{F7B2CB98-E138-4EBC-90D5-D55311302857}" type="slidenum">
              <a:rPr lang="es-EC"/>
              <a:pPr>
                <a:defRPr/>
              </a:pPr>
              <a:t>‹Nº›</a:t>
            </a:fld>
            <a:endParaRPr lang="es-EC"/>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D2606D54-3F81-4291-8349-F5CBB2AADB74}" type="datetime1">
              <a:rPr lang="es-EC"/>
              <a:pPr>
                <a:defRPr/>
              </a:pPr>
              <a:t>26/10/2009</a:t>
            </a:fld>
            <a:endParaRPr lang="es-EC"/>
          </a:p>
        </p:txBody>
      </p:sp>
      <p:sp>
        <p:nvSpPr>
          <p:cNvPr id="6" name="3 Marcador de pie de página"/>
          <p:cNvSpPr>
            <a:spLocks noGrp="1"/>
          </p:cNvSpPr>
          <p:nvPr>
            <p:ph type="ftr" sz="quarter" idx="11"/>
          </p:nvPr>
        </p:nvSpPr>
        <p:spPr/>
        <p:txBody>
          <a:bodyPr/>
          <a:lstStyle>
            <a:lvl1pPr>
              <a:defRPr/>
            </a:lvl1pPr>
          </a:lstStyle>
          <a:p>
            <a:pPr>
              <a:defRPr/>
            </a:pPr>
            <a:r>
              <a:rPr lang="en-US"/>
              <a:t>The Doll's House by Katherine Mansfield</a:t>
            </a:r>
            <a:endParaRPr lang="es-EC"/>
          </a:p>
        </p:txBody>
      </p:sp>
      <p:sp>
        <p:nvSpPr>
          <p:cNvPr id="7" name="15 Marcador de número de diapositiva"/>
          <p:cNvSpPr>
            <a:spLocks noGrp="1"/>
          </p:cNvSpPr>
          <p:nvPr>
            <p:ph type="sldNum" sz="quarter" idx="12"/>
          </p:nvPr>
        </p:nvSpPr>
        <p:spPr/>
        <p:txBody>
          <a:bodyPr/>
          <a:lstStyle>
            <a:lvl1pPr>
              <a:defRPr/>
            </a:lvl1pPr>
          </a:lstStyle>
          <a:p>
            <a:pPr>
              <a:defRPr/>
            </a:pPr>
            <a:fld id="{6E40B1B3-0700-47A8-B0B0-F780E2C79C84}" type="slidenum">
              <a:rPr lang="es-EC"/>
              <a:pPr>
                <a:defRPr/>
              </a:pPr>
              <a:t>‹Nº›</a:t>
            </a:fld>
            <a:endParaRPr lang="es-EC"/>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7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fld id="{DF734788-A4DE-4EDB-ABFB-3F4F648BF959}" type="datetime1">
              <a:rPr lang="es-EC"/>
              <a:pPr>
                <a:defRPr/>
              </a:pPr>
              <a:t>26/10/2009</a:t>
            </a:fld>
            <a:endParaRPr lang="es-EC"/>
          </a:p>
        </p:txBody>
      </p:sp>
      <p:sp>
        <p:nvSpPr>
          <p:cNvPr id="8" name="5 Marcador de pie de página"/>
          <p:cNvSpPr>
            <a:spLocks noGrp="1"/>
          </p:cNvSpPr>
          <p:nvPr>
            <p:ph type="ftr" sz="quarter" idx="11"/>
          </p:nvPr>
        </p:nvSpPr>
        <p:spPr/>
        <p:txBody>
          <a:bodyPr/>
          <a:lstStyle>
            <a:lvl1pPr>
              <a:defRPr/>
            </a:lvl1pPr>
            <a:extLst/>
          </a:lstStyle>
          <a:p>
            <a:pPr>
              <a:defRPr/>
            </a:pPr>
            <a:r>
              <a:rPr lang="en-US"/>
              <a:t>The Doll's House by Katherine Mansfield</a:t>
            </a:r>
            <a:endParaRPr lang="es-EC"/>
          </a:p>
        </p:txBody>
      </p:sp>
      <p:sp>
        <p:nvSpPr>
          <p:cNvPr id="9" name="6 Marcador de número de diapositiva"/>
          <p:cNvSpPr>
            <a:spLocks noGrp="1"/>
          </p:cNvSpPr>
          <p:nvPr>
            <p:ph type="sldNum" sz="quarter" idx="12"/>
          </p:nvPr>
        </p:nvSpPr>
        <p:spPr/>
        <p:txBody>
          <a:bodyPr/>
          <a:lstStyle>
            <a:lvl1pPr>
              <a:defRPr/>
            </a:lvl1pPr>
            <a:extLst/>
          </a:lstStyle>
          <a:p>
            <a:pPr>
              <a:defRPr/>
            </a:pPr>
            <a:fld id="{FE89C790-2112-453F-8DE8-367106584F99}" type="slidenum">
              <a:rPr lang="es-EC"/>
              <a:pPr>
                <a:defRPr/>
              </a:pPr>
              <a:t>‹Nº›</a:t>
            </a:fld>
            <a:endParaRPr lang="es-EC"/>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1030" name="30 Marcador de texto"/>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0A999FF2-01C6-4AB3-8B7D-786107EDC969}" type="datetime1">
              <a:rPr lang="es-EC"/>
              <a:pPr>
                <a:defRPr/>
              </a:pPr>
              <a:t>26/10/2009</a:t>
            </a:fld>
            <a:endParaRPr lang="es-EC"/>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r>
              <a:rPr lang="en-US"/>
              <a:t>The Doll's House by Katherine Mansfield</a:t>
            </a:r>
            <a:endParaRPr lang="es-EC"/>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EF6C3A19-D76D-444B-AE7A-B36C7783B4C5}"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7" r:id="rId3"/>
    <p:sldLayoutId id="2147483934" r:id="rId4"/>
    <p:sldLayoutId id="2147483933" r:id="rId5"/>
    <p:sldLayoutId id="2147483932" r:id="rId6"/>
    <p:sldLayoutId id="2147483931" r:id="rId7"/>
    <p:sldLayoutId id="2147483930" r:id="rId8"/>
    <p:sldLayoutId id="2147483938" r:id="rId9"/>
    <p:sldLayoutId id="2147483929" r:id="rId10"/>
    <p:sldLayoutId id="2147483939" r:id="rId11"/>
  </p:sldLayoutIdLst>
  <p:transition spd="med">
    <p:wipe/>
  </p:transition>
  <p:hf sldNum="0"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ruth\Documents\My Stationery\yellow_tiles.jpg"/>
          <p:cNvPicPr>
            <a:picLocks noChangeAspect="1" noChangeArrowheads="1"/>
          </p:cNvPicPr>
          <p:nvPr/>
        </p:nvPicPr>
        <p:blipFill>
          <a:blip r:embed="rId2"/>
          <a:srcRect/>
          <a:stretch>
            <a:fillRect/>
          </a:stretch>
        </p:blipFill>
        <p:spPr bwMode="auto">
          <a:xfrm>
            <a:off x="3136892" y="1995488"/>
            <a:ext cx="5357849" cy="2857500"/>
          </a:xfrm>
          <a:prstGeom prst="ellipse">
            <a:avLst/>
          </a:prstGeom>
          <a:ln>
            <a:noFill/>
          </a:ln>
          <a:effectLst>
            <a:softEdge rad="112500"/>
          </a:effectLst>
        </p:spPr>
      </p:pic>
      <p:sp>
        <p:nvSpPr>
          <p:cNvPr id="14340" name="6 Marcador de pie de página"/>
          <p:cNvSpPr>
            <a:spLocks noGrp="1"/>
          </p:cNvSpPr>
          <p:nvPr>
            <p:ph type="ftr" sz="quarter" idx="11"/>
          </p:nvPr>
        </p:nvSpPr>
        <p:spPr bwMode="auto">
          <a:xfrm>
            <a:off x="5148263" y="6021388"/>
            <a:ext cx="3840162" cy="620712"/>
          </a:xfrm>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s-EC" sz="1600" dirty="0" smtClean="0"/>
              <a:t>JAMIES ARACELY ESCOBAR AVILES</a:t>
            </a:r>
          </a:p>
          <a:p>
            <a:pPr fontAlgn="base">
              <a:spcBef>
                <a:spcPct val="0"/>
              </a:spcBef>
              <a:spcAft>
                <a:spcPct val="0"/>
              </a:spcAft>
              <a:defRPr/>
            </a:pPr>
            <a:r>
              <a:rPr lang="es-EC" sz="1600" dirty="0" smtClean="0"/>
              <a:t>LEIDY ESTEFANIA RUIZ CHILIQUINGA</a:t>
            </a:r>
          </a:p>
        </p:txBody>
      </p:sp>
      <p:sp>
        <p:nvSpPr>
          <p:cNvPr id="14339" name="Rectangle 5"/>
          <p:cNvSpPr>
            <a:spLocks noChangeArrowheads="1"/>
          </p:cNvSpPr>
          <p:nvPr/>
        </p:nvSpPr>
        <p:spPr bwMode="auto">
          <a:xfrm>
            <a:off x="3851275" y="2492375"/>
            <a:ext cx="4103688" cy="2047875"/>
          </a:xfrm>
          <a:prstGeom prst="rect">
            <a:avLst/>
          </a:prstGeom>
          <a:noFill/>
          <a:ln w="9525">
            <a:noFill/>
            <a:miter lim="800000"/>
            <a:headEnd/>
            <a:tailEnd/>
          </a:ln>
        </p:spPr>
        <p:txBody>
          <a:bodyPr anchor="ctr">
            <a:spAutoFit/>
          </a:bodyPr>
          <a:lstStyle/>
          <a:p>
            <a:pPr algn="ctr"/>
            <a:r>
              <a:rPr lang="es-EC" altLang="zh-CN" sz="1600" b="1">
                <a:ea typeface="宋体"/>
                <a:cs typeface="宋体"/>
              </a:rPr>
              <a:t>“ESTUDIO DE MERCADO, PLAN DE MARKETING Y ANALISIS ECONOMICO-FINANCIERO PARA  LA INTRODUCCIÓN Y COMERCIALIZACIÓN DE LA LOCIÓN ANTIMICÓTICA NATURAL “CONYDERM” EN LA  CIUDAD DE GUAYAQUIL Y SU EXPANSION EN EL MERCADO EUROPEO”</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24"/>
          <p:cNvSpPr>
            <a:spLocks noChangeArrowheads="1" noChangeShapeType="1" noTextEdit="1"/>
          </p:cNvSpPr>
          <p:nvPr/>
        </p:nvSpPr>
        <p:spPr bwMode="auto">
          <a:xfrm>
            <a:off x="2987675" y="188913"/>
            <a:ext cx="5545138" cy="86360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EMPRESA</a:t>
            </a:r>
          </a:p>
        </p:txBody>
      </p:sp>
      <p:grpSp>
        <p:nvGrpSpPr>
          <p:cNvPr id="25602" name="Group 33"/>
          <p:cNvGrpSpPr>
            <a:grpSpLocks/>
          </p:cNvGrpSpPr>
          <p:nvPr/>
        </p:nvGrpSpPr>
        <p:grpSpPr bwMode="auto">
          <a:xfrm>
            <a:off x="179388" y="1196975"/>
            <a:ext cx="8785225" cy="5399088"/>
            <a:chOff x="113" y="754"/>
            <a:chExt cx="5534" cy="3401"/>
          </a:xfrm>
        </p:grpSpPr>
        <p:grpSp>
          <p:nvGrpSpPr>
            <p:cNvPr id="25604" name="Group 32"/>
            <p:cNvGrpSpPr>
              <a:grpSpLocks/>
            </p:cNvGrpSpPr>
            <p:nvPr/>
          </p:nvGrpSpPr>
          <p:grpSpPr bwMode="auto">
            <a:xfrm>
              <a:off x="2064" y="754"/>
              <a:ext cx="1950" cy="3401"/>
              <a:chOff x="2064" y="754"/>
              <a:chExt cx="1950" cy="3401"/>
            </a:xfrm>
          </p:grpSpPr>
          <p:sp>
            <p:nvSpPr>
              <p:cNvPr id="25609" name="AutoShape 15"/>
              <p:cNvSpPr>
                <a:spLocks noChangeArrowheads="1"/>
              </p:cNvSpPr>
              <p:nvPr/>
            </p:nvSpPr>
            <p:spPr bwMode="auto">
              <a:xfrm>
                <a:off x="2064" y="754"/>
                <a:ext cx="1950" cy="3401"/>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25610" name="Text Box 16"/>
              <p:cNvSpPr txBox="1">
                <a:spLocks noChangeArrowheads="1"/>
              </p:cNvSpPr>
              <p:nvPr/>
            </p:nvSpPr>
            <p:spPr bwMode="auto">
              <a:xfrm>
                <a:off x="2290" y="1344"/>
                <a:ext cx="1542" cy="1961"/>
              </a:xfrm>
              <a:prstGeom prst="rect">
                <a:avLst/>
              </a:prstGeom>
              <a:noFill/>
              <a:ln w="9525">
                <a:noFill/>
                <a:miter lim="800000"/>
                <a:headEnd/>
                <a:tailEnd/>
              </a:ln>
            </p:spPr>
            <p:txBody>
              <a:bodyPr>
                <a:spAutoFit/>
              </a:bodyPr>
              <a:lstStyle/>
              <a:p>
                <a:pPr marL="1257300" lvl="2" indent="-342900" algn="ctr"/>
                <a:r>
                  <a:rPr lang="es-EC" altLang="zh-CN" b="1">
                    <a:ea typeface="宋体"/>
                    <a:cs typeface="宋体"/>
                  </a:rPr>
                  <a:t>Misión</a:t>
                </a:r>
                <a:endParaRPr lang="es-EC" altLang="zh-CN">
                  <a:ea typeface="宋体"/>
                  <a:cs typeface="宋体"/>
                </a:endParaRPr>
              </a:p>
              <a:p>
                <a:pPr marL="342900" indent="-342900" algn="ctr"/>
                <a:r>
                  <a:rPr lang="es-EC" altLang="zh-CN">
                    <a:ea typeface="宋体"/>
                    <a:cs typeface="宋体"/>
                  </a:rPr>
                  <a:t>Proveer  </a:t>
                </a:r>
                <a:r>
                  <a:rPr lang="es-MX" altLang="zh-CN">
                    <a:ea typeface="宋体"/>
                    <a:cs typeface="宋体"/>
                  </a:rPr>
                  <a:t>un producto natural con el más alto estándar de calidad y eficacia en prevenir, curar y mantener radiante la piel, ofreciendo un excelente servicio  a un bajo costo.</a:t>
                </a:r>
                <a:endParaRPr lang="es-ES"/>
              </a:p>
            </p:txBody>
          </p:sp>
        </p:grpSp>
        <p:grpSp>
          <p:nvGrpSpPr>
            <p:cNvPr id="25605" name="Group 20"/>
            <p:cNvGrpSpPr>
              <a:grpSpLocks/>
            </p:cNvGrpSpPr>
            <p:nvPr/>
          </p:nvGrpSpPr>
          <p:grpSpPr bwMode="auto">
            <a:xfrm>
              <a:off x="4059" y="799"/>
              <a:ext cx="1588" cy="3311"/>
              <a:chOff x="2562" y="572"/>
              <a:chExt cx="1633" cy="2268"/>
            </a:xfrm>
          </p:grpSpPr>
          <p:sp>
            <p:nvSpPr>
              <p:cNvPr id="25607" name="AutoShape 21"/>
              <p:cNvSpPr>
                <a:spLocks noChangeArrowheads="1"/>
              </p:cNvSpPr>
              <p:nvPr/>
            </p:nvSpPr>
            <p:spPr bwMode="auto">
              <a:xfrm>
                <a:off x="2562" y="572"/>
                <a:ext cx="1633" cy="2268"/>
              </a:xfrm>
              <a:prstGeom prst="roundRect">
                <a:avLst>
                  <a:gd name="adj" fmla="val 16667"/>
                </a:avLst>
              </a:prstGeom>
              <a:solidFill>
                <a:srgbClr val="66FF33">
                  <a:alpha val="70195"/>
                </a:srgbClr>
              </a:solidFill>
              <a:ln w="9525">
                <a:solidFill>
                  <a:schemeClr val="tx1"/>
                </a:solidFill>
                <a:round/>
                <a:headEnd/>
                <a:tailEnd/>
              </a:ln>
            </p:spPr>
            <p:txBody>
              <a:bodyPr wrap="none" anchor="ctr"/>
              <a:lstStyle/>
              <a:p>
                <a:endParaRPr lang="en-US"/>
              </a:p>
            </p:txBody>
          </p:sp>
          <p:sp>
            <p:nvSpPr>
              <p:cNvPr id="25608" name="Text Box 22"/>
              <p:cNvSpPr txBox="1">
                <a:spLocks noChangeArrowheads="1"/>
              </p:cNvSpPr>
              <p:nvPr/>
            </p:nvSpPr>
            <p:spPr bwMode="auto">
              <a:xfrm>
                <a:off x="2652" y="981"/>
                <a:ext cx="1407" cy="1106"/>
              </a:xfrm>
              <a:prstGeom prst="rect">
                <a:avLst/>
              </a:prstGeom>
              <a:noFill/>
              <a:ln w="9525">
                <a:noFill/>
                <a:miter lim="800000"/>
                <a:headEnd/>
                <a:tailEnd/>
              </a:ln>
            </p:spPr>
            <p:txBody>
              <a:bodyPr>
                <a:spAutoFit/>
              </a:bodyPr>
              <a:lstStyle/>
              <a:p>
                <a:pPr marL="1257300" lvl="2" indent="-342900" algn="ctr"/>
                <a:r>
                  <a:rPr lang="es-EC" altLang="zh-CN" b="1">
                    <a:ea typeface="宋体"/>
                    <a:cs typeface="宋体"/>
                  </a:rPr>
                  <a:t>Visión</a:t>
                </a:r>
                <a:endParaRPr lang="es-EC" altLang="zh-CN">
                  <a:ea typeface="宋体"/>
                  <a:cs typeface="宋体"/>
                </a:endParaRPr>
              </a:p>
              <a:p>
                <a:pPr marL="342900" indent="-342900" algn="ctr"/>
                <a:r>
                  <a:rPr lang="es-EC" altLang="zh-CN">
                    <a:ea typeface="宋体"/>
                    <a:cs typeface="宋体"/>
                  </a:rPr>
                  <a:t>Posesionarse como una empresa líder en la comercialización, distribución y venta de productos naturales a nivel nacional.</a:t>
                </a:r>
                <a:endParaRPr lang="es-ES"/>
              </a:p>
            </p:txBody>
          </p:sp>
        </p:grpSp>
        <p:pic>
          <p:nvPicPr>
            <p:cNvPr id="25606" name="Picture 25" descr="laboratorio_big"/>
            <p:cNvPicPr>
              <a:picLocks noChangeAspect="1" noChangeArrowheads="1"/>
            </p:cNvPicPr>
            <p:nvPr/>
          </p:nvPicPr>
          <p:blipFill>
            <a:blip r:embed="rId2"/>
            <a:srcRect/>
            <a:stretch>
              <a:fillRect/>
            </a:stretch>
          </p:blipFill>
          <p:spPr bwMode="auto">
            <a:xfrm>
              <a:off x="113" y="1389"/>
              <a:ext cx="1837" cy="2267"/>
            </a:xfrm>
            <a:prstGeom prst="rect">
              <a:avLst/>
            </a:prstGeom>
            <a:noFill/>
            <a:ln w="28575">
              <a:solidFill>
                <a:srgbClr val="00CCFF"/>
              </a:solidFill>
              <a:miter lim="800000"/>
              <a:headEnd/>
              <a:tailEnd/>
            </a:ln>
          </p:spPr>
        </p:pic>
      </p:grpSp>
      <p:pic>
        <p:nvPicPr>
          <p:cNvPr id="25603" name="Picture 26" descr="LOGO DE EMPRESA"/>
          <p:cNvPicPr>
            <a:picLocks noChangeAspect="1" noChangeArrowheads="1"/>
          </p:cNvPicPr>
          <p:nvPr/>
        </p:nvPicPr>
        <p:blipFill>
          <a:blip r:embed="rId3"/>
          <a:srcRect l="6416" t="11339" r="4317" b="11212"/>
          <a:stretch>
            <a:fillRect/>
          </a:stretch>
        </p:blipFill>
        <p:spPr bwMode="auto">
          <a:xfrm>
            <a:off x="469900" y="260350"/>
            <a:ext cx="1941513" cy="1727200"/>
          </a:xfrm>
          <a:prstGeom prst="rect">
            <a:avLst/>
          </a:prstGeom>
          <a:noFill/>
          <a:ln w="28575">
            <a:solidFill>
              <a:srgbClr val="33CC33"/>
            </a:solidFill>
            <a:miter lim="800000"/>
            <a:headEnd/>
            <a:tailEnd/>
          </a:ln>
        </p:spPr>
      </p:pic>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1"/>
          <p:cNvGrpSpPr>
            <a:grpSpLocks/>
          </p:cNvGrpSpPr>
          <p:nvPr/>
        </p:nvGrpSpPr>
        <p:grpSpPr bwMode="auto">
          <a:xfrm>
            <a:off x="250825" y="188913"/>
            <a:ext cx="8569325" cy="6480175"/>
            <a:chOff x="158" y="119"/>
            <a:chExt cx="5398" cy="4082"/>
          </a:xfrm>
        </p:grpSpPr>
        <p:grpSp>
          <p:nvGrpSpPr>
            <p:cNvPr id="26626" name="Group 17"/>
            <p:cNvGrpSpPr>
              <a:grpSpLocks/>
            </p:cNvGrpSpPr>
            <p:nvPr/>
          </p:nvGrpSpPr>
          <p:grpSpPr bwMode="auto">
            <a:xfrm>
              <a:off x="793" y="119"/>
              <a:ext cx="4264" cy="1043"/>
              <a:chOff x="793" y="119"/>
              <a:chExt cx="4264" cy="1043"/>
            </a:xfrm>
          </p:grpSpPr>
          <p:sp>
            <p:nvSpPr>
              <p:cNvPr id="26639" name="AutoShape 4"/>
              <p:cNvSpPr>
                <a:spLocks noChangeArrowheads="1"/>
              </p:cNvSpPr>
              <p:nvPr/>
            </p:nvSpPr>
            <p:spPr bwMode="auto">
              <a:xfrm>
                <a:off x="793" y="119"/>
                <a:ext cx="4264" cy="1043"/>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6640" name="Text Box 8"/>
              <p:cNvSpPr txBox="1">
                <a:spLocks noChangeArrowheads="1"/>
              </p:cNvSpPr>
              <p:nvPr/>
            </p:nvSpPr>
            <p:spPr bwMode="auto">
              <a:xfrm>
                <a:off x="1292" y="346"/>
                <a:ext cx="3402" cy="750"/>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PM Natural’s tiene como objetivo General </a:t>
                </a:r>
                <a:r>
                  <a:rPr lang="es-MX" altLang="zh-CN">
                    <a:solidFill>
                      <a:schemeClr val="bg1"/>
                    </a:solidFill>
                    <a:ea typeface="宋体"/>
                    <a:cs typeface="宋体"/>
                  </a:rPr>
                  <a:t>lograr una alta participación de mercado en la venta de productos naturales basados en los principios de confianza y satisfacción del cliente.</a:t>
                </a:r>
                <a:endParaRPr lang="es-ES">
                  <a:solidFill>
                    <a:schemeClr val="bg1"/>
                  </a:solidFill>
                </a:endParaRPr>
              </a:p>
            </p:txBody>
          </p:sp>
        </p:grpSp>
        <p:grpSp>
          <p:nvGrpSpPr>
            <p:cNvPr id="26627" name="Group 18"/>
            <p:cNvGrpSpPr>
              <a:grpSpLocks/>
            </p:cNvGrpSpPr>
            <p:nvPr/>
          </p:nvGrpSpPr>
          <p:grpSpPr bwMode="auto">
            <a:xfrm>
              <a:off x="158" y="1888"/>
              <a:ext cx="1497" cy="1996"/>
              <a:chOff x="158" y="1888"/>
              <a:chExt cx="1497" cy="1996"/>
            </a:xfrm>
          </p:grpSpPr>
          <p:sp>
            <p:nvSpPr>
              <p:cNvPr id="26637" name="AutoShape 5"/>
              <p:cNvSpPr>
                <a:spLocks noChangeArrowheads="1"/>
              </p:cNvSpPr>
              <p:nvPr/>
            </p:nvSpPr>
            <p:spPr bwMode="auto">
              <a:xfrm>
                <a:off x="158" y="1888"/>
                <a:ext cx="1497" cy="199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6638" name="Text Box 9"/>
              <p:cNvSpPr txBox="1">
                <a:spLocks noChangeArrowheads="1"/>
              </p:cNvSpPr>
              <p:nvPr/>
            </p:nvSpPr>
            <p:spPr bwMode="auto">
              <a:xfrm>
                <a:off x="204" y="2115"/>
                <a:ext cx="1270" cy="1615"/>
              </a:xfrm>
              <a:prstGeom prst="rect">
                <a:avLst/>
              </a:prstGeom>
              <a:noFill/>
              <a:ln w="9525">
                <a:noFill/>
                <a:miter lim="800000"/>
                <a:headEnd/>
                <a:tailEnd/>
              </a:ln>
            </p:spPr>
            <p:txBody>
              <a:bodyPr>
                <a:spAutoFit/>
              </a:bodyPr>
              <a:lstStyle/>
              <a:p>
                <a:pPr algn="ctr">
                  <a:spcBef>
                    <a:spcPct val="50000"/>
                  </a:spcBef>
                </a:pPr>
                <a:r>
                  <a:rPr lang="es-EC" altLang="zh-CN">
                    <a:ea typeface="宋体"/>
                    <a:cs typeface="宋体"/>
                  </a:rPr>
                  <a:t>Diseñar estrategias de crecimiento sostenido, que permitan llegar a cada cliente potencial existente en el mercado.</a:t>
                </a:r>
                <a:endParaRPr lang="es-ES"/>
              </a:p>
            </p:txBody>
          </p:sp>
        </p:grpSp>
        <p:grpSp>
          <p:nvGrpSpPr>
            <p:cNvPr id="26628" name="Group 19"/>
            <p:cNvGrpSpPr>
              <a:grpSpLocks/>
            </p:cNvGrpSpPr>
            <p:nvPr/>
          </p:nvGrpSpPr>
          <p:grpSpPr bwMode="auto">
            <a:xfrm>
              <a:off x="1882" y="1979"/>
              <a:ext cx="1815" cy="2222"/>
              <a:chOff x="1882" y="1979"/>
              <a:chExt cx="1815" cy="2222"/>
            </a:xfrm>
          </p:grpSpPr>
          <p:sp>
            <p:nvSpPr>
              <p:cNvPr id="26635" name="AutoShape 7"/>
              <p:cNvSpPr>
                <a:spLocks noChangeArrowheads="1"/>
              </p:cNvSpPr>
              <p:nvPr/>
            </p:nvSpPr>
            <p:spPr bwMode="auto">
              <a:xfrm>
                <a:off x="1882" y="1979"/>
                <a:ext cx="1815" cy="222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6636" name="Text Box 10"/>
              <p:cNvSpPr txBox="1">
                <a:spLocks noChangeArrowheads="1"/>
              </p:cNvSpPr>
              <p:nvPr/>
            </p:nvSpPr>
            <p:spPr bwMode="auto">
              <a:xfrm>
                <a:off x="2064" y="2251"/>
                <a:ext cx="1451" cy="1615"/>
              </a:xfrm>
              <a:prstGeom prst="rect">
                <a:avLst/>
              </a:prstGeom>
              <a:noFill/>
              <a:ln w="9525">
                <a:noFill/>
                <a:miter lim="800000"/>
                <a:headEnd/>
                <a:tailEnd/>
              </a:ln>
            </p:spPr>
            <p:txBody>
              <a:bodyPr>
                <a:spAutoFit/>
              </a:bodyPr>
              <a:lstStyle/>
              <a:p>
                <a:pPr algn="ctr">
                  <a:spcBef>
                    <a:spcPct val="50000"/>
                  </a:spcBef>
                </a:pPr>
                <a:r>
                  <a:rPr lang="es-EC" altLang="zh-CN">
                    <a:ea typeface="宋体"/>
                    <a:cs typeface="宋体"/>
                  </a:rPr>
                  <a:t>Tener una cadena de distribución eficiente que satisfaga la necesidad del distribuidor más exigente y más lejano que podamos tener.</a:t>
                </a:r>
                <a:endParaRPr lang="es-ES"/>
              </a:p>
            </p:txBody>
          </p:sp>
        </p:grpSp>
        <p:grpSp>
          <p:nvGrpSpPr>
            <p:cNvPr id="26629" name="Group 20"/>
            <p:cNvGrpSpPr>
              <a:grpSpLocks/>
            </p:cNvGrpSpPr>
            <p:nvPr/>
          </p:nvGrpSpPr>
          <p:grpSpPr bwMode="auto">
            <a:xfrm>
              <a:off x="3878" y="1752"/>
              <a:ext cx="1678" cy="2404"/>
              <a:chOff x="3878" y="1752"/>
              <a:chExt cx="1678" cy="2404"/>
            </a:xfrm>
          </p:grpSpPr>
          <p:sp>
            <p:nvSpPr>
              <p:cNvPr id="26633" name="AutoShape 6"/>
              <p:cNvSpPr>
                <a:spLocks noChangeArrowheads="1"/>
              </p:cNvSpPr>
              <p:nvPr/>
            </p:nvSpPr>
            <p:spPr bwMode="auto">
              <a:xfrm>
                <a:off x="3878" y="1780"/>
                <a:ext cx="1678" cy="2376"/>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6634" name="Text Box 11"/>
              <p:cNvSpPr txBox="1">
                <a:spLocks noChangeArrowheads="1"/>
              </p:cNvSpPr>
              <p:nvPr/>
            </p:nvSpPr>
            <p:spPr bwMode="auto">
              <a:xfrm>
                <a:off x="3969" y="1752"/>
                <a:ext cx="1361" cy="2307"/>
              </a:xfrm>
              <a:prstGeom prst="rect">
                <a:avLst/>
              </a:prstGeom>
              <a:noFill/>
              <a:ln w="9525">
                <a:noFill/>
                <a:miter lim="800000"/>
                <a:headEnd/>
                <a:tailEnd/>
              </a:ln>
            </p:spPr>
            <p:txBody>
              <a:bodyPr>
                <a:spAutoFit/>
              </a:bodyPr>
              <a:lstStyle/>
              <a:p>
                <a:pPr algn="ctr">
                  <a:spcBef>
                    <a:spcPct val="50000"/>
                  </a:spcBef>
                </a:pPr>
                <a:r>
                  <a:rPr lang="es-EC" altLang="zh-CN">
                    <a:ea typeface="宋体"/>
                    <a:cs typeface="宋体"/>
                  </a:rPr>
                  <a:t>Definir estrategias de marketing que permitan posesionar el nombre CONYDERM en la mente del consumidor para así lograr aumento en ventas dado el reconocimiento de marca que tenga el producto.</a:t>
                </a:r>
                <a:endParaRPr lang="es-ES"/>
              </a:p>
            </p:txBody>
          </p:sp>
        </p:grpSp>
        <p:sp>
          <p:nvSpPr>
            <p:cNvPr id="26630" name="AutoShape 14"/>
            <p:cNvSpPr>
              <a:spLocks noChangeArrowheads="1"/>
            </p:cNvSpPr>
            <p:nvPr/>
          </p:nvSpPr>
          <p:spPr bwMode="auto">
            <a:xfrm rot="3586023">
              <a:off x="4332" y="1344"/>
              <a:ext cx="317" cy="318"/>
            </a:xfrm>
            <a:custGeom>
              <a:avLst/>
              <a:gdLst>
                <a:gd name="T0" fmla="*/ 3 w 21600"/>
                <a:gd name="T1" fmla="*/ 0 h 21600"/>
                <a:gd name="T2" fmla="*/ 0 w 21600"/>
                <a:gd name="T3" fmla="*/ 2 h 21600"/>
                <a:gd name="T4" fmla="*/ 3 w 21600"/>
                <a:gd name="T5" fmla="*/ 5 h 21600"/>
                <a:gd name="T6" fmla="*/ 5 w 21600"/>
                <a:gd name="T7" fmla="*/ 2 h 21600"/>
                <a:gd name="T8" fmla="*/ 17694720 60000 65536"/>
                <a:gd name="T9" fmla="*/ 11796480 60000 65536"/>
                <a:gd name="T10" fmla="*/ 5898240 60000 65536"/>
                <a:gd name="T11" fmla="*/ 0 60000 65536"/>
                <a:gd name="T12" fmla="*/ 3407 w 21600"/>
                <a:gd name="T13" fmla="*/ 5434 h 21600"/>
                <a:gd name="T14" fmla="*/ 18874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6631" name="AutoShape 15"/>
            <p:cNvSpPr>
              <a:spLocks noChangeArrowheads="1"/>
            </p:cNvSpPr>
            <p:nvPr/>
          </p:nvSpPr>
          <p:spPr bwMode="auto">
            <a:xfrm rot="6972655">
              <a:off x="1111" y="1434"/>
              <a:ext cx="317" cy="318"/>
            </a:xfrm>
            <a:custGeom>
              <a:avLst/>
              <a:gdLst>
                <a:gd name="T0" fmla="*/ 3 w 21600"/>
                <a:gd name="T1" fmla="*/ 0 h 21600"/>
                <a:gd name="T2" fmla="*/ 0 w 21600"/>
                <a:gd name="T3" fmla="*/ 2 h 21600"/>
                <a:gd name="T4" fmla="*/ 3 w 21600"/>
                <a:gd name="T5" fmla="*/ 5 h 21600"/>
                <a:gd name="T6" fmla="*/ 5 w 21600"/>
                <a:gd name="T7" fmla="*/ 2 h 21600"/>
                <a:gd name="T8" fmla="*/ 17694720 60000 65536"/>
                <a:gd name="T9" fmla="*/ 11796480 60000 65536"/>
                <a:gd name="T10" fmla="*/ 5898240 60000 65536"/>
                <a:gd name="T11" fmla="*/ 0 60000 65536"/>
                <a:gd name="T12" fmla="*/ 3407 w 21600"/>
                <a:gd name="T13" fmla="*/ 5434 h 21600"/>
                <a:gd name="T14" fmla="*/ 18874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6632" name="AutoShape 16"/>
            <p:cNvSpPr>
              <a:spLocks noChangeArrowheads="1"/>
            </p:cNvSpPr>
            <p:nvPr/>
          </p:nvSpPr>
          <p:spPr bwMode="auto">
            <a:xfrm rot="5400000">
              <a:off x="2608" y="1480"/>
              <a:ext cx="317" cy="318"/>
            </a:xfrm>
            <a:custGeom>
              <a:avLst/>
              <a:gdLst>
                <a:gd name="T0" fmla="*/ 3 w 21600"/>
                <a:gd name="T1" fmla="*/ 0 h 21600"/>
                <a:gd name="T2" fmla="*/ 0 w 21600"/>
                <a:gd name="T3" fmla="*/ 2 h 21600"/>
                <a:gd name="T4" fmla="*/ 3 w 21600"/>
                <a:gd name="T5" fmla="*/ 5 h 21600"/>
                <a:gd name="T6" fmla="*/ 5 w 21600"/>
                <a:gd name="T7" fmla="*/ 2 h 21600"/>
                <a:gd name="T8" fmla="*/ 17694720 60000 65536"/>
                <a:gd name="T9" fmla="*/ 11796480 60000 65536"/>
                <a:gd name="T10" fmla="*/ 5898240 60000 65536"/>
                <a:gd name="T11" fmla="*/ 0 60000 65536"/>
                <a:gd name="T12" fmla="*/ 3407 w 21600"/>
                <a:gd name="T13" fmla="*/ 5434 h 21600"/>
                <a:gd name="T14" fmla="*/ 18874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gr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2"/>
          <p:cNvGrpSpPr>
            <a:grpSpLocks/>
          </p:cNvGrpSpPr>
          <p:nvPr/>
        </p:nvGrpSpPr>
        <p:grpSpPr bwMode="auto">
          <a:xfrm>
            <a:off x="211138" y="836613"/>
            <a:ext cx="8932862" cy="5859462"/>
            <a:chOff x="133" y="527"/>
            <a:chExt cx="5627" cy="3691"/>
          </a:xfrm>
        </p:grpSpPr>
        <p:pic>
          <p:nvPicPr>
            <p:cNvPr id="27651" name="Picture 17" descr="Imagen1"/>
            <p:cNvPicPr>
              <a:picLocks noChangeAspect="1" noChangeArrowheads="1"/>
            </p:cNvPicPr>
            <p:nvPr/>
          </p:nvPicPr>
          <p:blipFill>
            <a:blip r:embed="rId2"/>
            <a:srcRect l="1678" b="12312"/>
            <a:stretch>
              <a:fillRect/>
            </a:stretch>
          </p:blipFill>
          <p:spPr bwMode="auto">
            <a:xfrm>
              <a:off x="133" y="527"/>
              <a:ext cx="5514" cy="3691"/>
            </a:xfrm>
            <a:prstGeom prst="rect">
              <a:avLst/>
            </a:prstGeom>
            <a:noFill/>
            <a:ln w="9525">
              <a:noFill/>
              <a:miter lim="800000"/>
              <a:headEnd/>
              <a:tailEnd/>
            </a:ln>
          </p:spPr>
        </p:pic>
        <p:sp>
          <p:nvSpPr>
            <p:cNvPr id="27652" name="Text Box 24"/>
            <p:cNvSpPr txBox="1">
              <a:spLocks noChangeArrowheads="1"/>
            </p:cNvSpPr>
            <p:nvPr/>
          </p:nvSpPr>
          <p:spPr bwMode="auto">
            <a:xfrm>
              <a:off x="476" y="663"/>
              <a:ext cx="5284" cy="3437"/>
            </a:xfrm>
            <a:prstGeom prst="rect">
              <a:avLst/>
            </a:prstGeom>
            <a:noFill/>
            <a:ln w="9525">
              <a:noFill/>
              <a:miter lim="800000"/>
              <a:headEnd/>
              <a:tailEnd/>
            </a:ln>
          </p:spPr>
          <p:txBody>
            <a:bodyPr>
              <a:spAutoFit/>
            </a:bodyPr>
            <a:lstStyle/>
            <a:p>
              <a:pPr marL="742950" lvl="1" indent="-285750">
                <a:spcBef>
                  <a:spcPct val="50000"/>
                </a:spcBef>
                <a:buFont typeface="Wingdings" pitchFamily="2" charset="2"/>
                <a:buChar char="v"/>
              </a:pPr>
              <a:r>
                <a:rPr lang="es-MX">
                  <a:solidFill>
                    <a:schemeClr val="bg1"/>
                  </a:solidFill>
                </a:rPr>
                <a:t> PM Natural’s está constituida como empresa unipersonal</a:t>
              </a:r>
            </a:p>
            <a:p>
              <a:pPr>
                <a:spcBef>
                  <a:spcPct val="50000"/>
                </a:spcBef>
                <a:buFont typeface="Wingdings" pitchFamily="2" charset="2"/>
                <a:buChar char="v"/>
              </a:pPr>
              <a:r>
                <a:rPr lang="es-MX">
                  <a:solidFill>
                    <a:schemeClr val="bg1"/>
                  </a:solidFill>
                </a:rPr>
                <a:t> </a:t>
              </a:r>
              <a:r>
                <a:rPr lang="es-MX" b="1">
                  <a:solidFill>
                    <a:schemeClr val="bg1"/>
                  </a:solidFill>
                </a:rPr>
                <a:t>Ley Municipal</a:t>
              </a:r>
            </a:p>
            <a:p>
              <a:pPr marL="742950" lvl="1" indent="-285750">
                <a:spcBef>
                  <a:spcPct val="50000"/>
                </a:spcBef>
                <a:buFont typeface="Wingdings" pitchFamily="2" charset="2"/>
                <a:buChar char="v"/>
              </a:pPr>
              <a:r>
                <a:rPr lang="es-MX">
                  <a:solidFill>
                    <a:schemeClr val="bg1"/>
                  </a:solidFill>
                </a:rPr>
                <a:t>Registro de Patente</a:t>
              </a:r>
            </a:p>
            <a:p>
              <a:pPr marL="742950" lvl="1" indent="-285750">
                <a:spcBef>
                  <a:spcPct val="50000"/>
                </a:spcBef>
                <a:buFont typeface="Wingdings" pitchFamily="2" charset="2"/>
                <a:buChar char="v"/>
              </a:pPr>
              <a:r>
                <a:rPr lang="es-MX">
                  <a:solidFill>
                    <a:schemeClr val="bg1"/>
                  </a:solidFill>
                </a:rPr>
                <a:t>Permiso de funcionamiento           </a:t>
              </a:r>
            </a:p>
            <a:p>
              <a:pPr>
                <a:spcBef>
                  <a:spcPct val="50000"/>
                </a:spcBef>
                <a:buFont typeface="Wingdings" pitchFamily="2" charset="2"/>
                <a:buChar char="v"/>
              </a:pPr>
              <a:r>
                <a:rPr lang="es-MX">
                  <a:solidFill>
                    <a:schemeClr val="bg1"/>
                  </a:solidFill>
                </a:rPr>
                <a:t> </a:t>
              </a:r>
              <a:r>
                <a:rPr lang="es-MX" b="1">
                  <a:solidFill>
                    <a:schemeClr val="bg1"/>
                  </a:solidFill>
                </a:rPr>
                <a:t>Rentas Internas</a:t>
              </a:r>
            </a:p>
            <a:p>
              <a:pPr marL="742950" lvl="1" indent="-285750">
                <a:spcBef>
                  <a:spcPct val="50000"/>
                </a:spcBef>
                <a:buFont typeface="Wingdings" pitchFamily="2" charset="2"/>
                <a:buChar char="v"/>
              </a:pPr>
              <a:r>
                <a:rPr lang="es-EC" altLang="zh-CN">
                  <a:solidFill>
                    <a:schemeClr val="bg1"/>
                  </a:solidFill>
                  <a:ea typeface="宋体"/>
                  <a:cs typeface="宋体"/>
                </a:rPr>
                <a:t>La obtención del Registro Único del Contribuyente (R.U.C.</a:t>
              </a:r>
            </a:p>
            <a:p>
              <a:pPr marL="742950" lvl="1" indent="-285750">
                <a:spcBef>
                  <a:spcPct val="50000"/>
                </a:spcBef>
                <a:buFont typeface="Wingdings" pitchFamily="2" charset="2"/>
                <a:buChar char="v"/>
              </a:pPr>
              <a:r>
                <a:rPr lang="es-EC" altLang="zh-CN">
                  <a:solidFill>
                    <a:schemeClr val="bg1"/>
                  </a:solidFill>
                  <a:ea typeface="宋体"/>
                  <a:cs typeface="宋体"/>
                </a:rPr>
                <a:t>Emitir facturas o notas de venta</a:t>
              </a:r>
            </a:p>
            <a:p>
              <a:pPr marL="742950" lvl="1" indent="-285750">
                <a:spcBef>
                  <a:spcPct val="50000"/>
                </a:spcBef>
                <a:buFont typeface="Wingdings" pitchFamily="2" charset="2"/>
                <a:buChar char="v"/>
              </a:pPr>
              <a:r>
                <a:rPr lang="es-EC" altLang="zh-CN">
                  <a:solidFill>
                    <a:schemeClr val="bg1"/>
                  </a:solidFill>
                  <a:ea typeface="宋体"/>
                  <a:cs typeface="宋体"/>
                </a:rPr>
                <a:t>Realizar declaraciones mensuales del Impuesto al Valor Agregado (I.V.A.), Retenciones en la Fuente y declaraciones anuales del Impuesto a la Renta</a:t>
              </a:r>
            </a:p>
            <a:p>
              <a:pPr marL="742950" lvl="1" indent="-285750">
                <a:spcBef>
                  <a:spcPct val="50000"/>
                </a:spcBef>
                <a:buFont typeface="Wingdings" pitchFamily="2" charset="2"/>
                <a:buChar char="v"/>
              </a:pPr>
              <a:r>
                <a:rPr lang="es-EC" altLang="zh-CN">
                  <a:solidFill>
                    <a:schemeClr val="bg1"/>
                  </a:solidFill>
                  <a:ea typeface="宋体"/>
                  <a:cs typeface="宋体"/>
                </a:rPr>
                <a:t>Llevar Contabilidad</a:t>
              </a:r>
            </a:p>
            <a:p>
              <a:pPr>
                <a:spcBef>
                  <a:spcPct val="50000"/>
                </a:spcBef>
                <a:buFont typeface="Wingdings" pitchFamily="2" charset="2"/>
                <a:buChar char="v"/>
              </a:pPr>
              <a:r>
                <a:rPr lang="es-MX" b="1">
                  <a:solidFill>
                    <a:schemeClr val="bg1"/>
                  </a:solidFill>
                </a:rPr>
                <a:t>Seguro Social</a:t>
              </a:r>
            </a:p>
            <a:p>
              <a:pPr marL="742950" lvl="1" indent="-285750">
                <a:spcBef>
                  <a:spcPct val="50000"/>
                </a:spcBef>
                <a:buFont typeface="Wingdings" pitchFamily="2" charset="2"/>
                <a:buChar char="v"/>
              </a:pPr>
              <a:r>
                <a:rPr lang="es-EC" altLang="zh-CN">
                  <a:solidFill>
                    <a:schemeClr val="bg1"/>
                  </a:solidFill>
                  <a:ea typeface="宋体"/>
                  <a:cs typeface="宋体"/>
                </a:rPr>
                <a:t>Obtención del Número Patronal</a:t>
              </a:r>
            </a:p>
            <a:p>
              <a:pPr marL="742950" lvl="1" indent="-285750">
                <a:spcBef>
                  <a:spcPct val="50000"/>
                </a:spcBef>
                <a:buFont typeface="Wingdings" pitchFamily="2" charset="2"/>
                <a:buChar char="v"/>
              </a:pPr>
              <a:r>
                <a:rPr lang="es-EC" altLang="zh-CN">
                  <a:solidFill>
                    <a:schemeClr val="bg1"/>
                  </a:solidFill>
                  <a:ea typeface="宋体"/>
                  <a:cs typeface="宋体"/>
                </a:rPr>
                <a:t>Afiliar a los empleados</a:t>
              </a:r>
              <a:endParaRPr lang="es-ES">
                <a:solidFill>
                  <a:schemeClr val="bg1"/>
                </a:solidFill>
              </a:endParaRPr>
            </a:p>
          </p:txBody>
        </p:sp>
      </p:grpSp>
      <p:sp>
        <p:nvSpPr>
          <p:cNvPr id="27650" name="WordArt 20"/>
          <p:cNvSpPr>
            <a:spLocks noChangeArrowheads="1" noChangeShapeType="1" noTextEdit="1"/>
          </p:cNvSpPr>
          <p:nvPr/>
        </p:nvSpPr>
        <p:spPr bwMode="auto">
          <a:xfrm>
            <a:off x="1692275" y="188913"/>
            <a:ext cx="6192838" cy="865187"/>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CONSTITUCION LEGAL</a:t>
            </a:r>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WordArt 4"/>
          <p:cNvSpPr>
            <a:spLocks noChangeArrowheads="1" noChangeShapeType="1" noTextEdit="1"/>
          </p:cNvSpPr>
          <p:nvPr/>
        </p:nvSpPr>
        <p:spPr bwMode="auto">
          <a:xfrm>
            <a:off x="539750" y="188913"/>
            <a:ext cx="8208963" cy="719137"/>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DESCRIPCION DE RESPONSABILIDAD</a:t>
            </a:r>
          </a:p>
        </p:txBody>
      </p:sp>
      <p:pic>
        <p:nvPicPr>
          <p:cNvPr id="28674" name="Picture 5"/>
          <p:cNvPicPr>
            <a:picLocks noChangeAspect="1" noChangeArrowheads="1"/>
          </p:cNvPicPr>
          <p:nvPr/>
        </p:nvPicPr>
        <p:blipFill>
          <a:blip r:embed="rId2"/>
          <a:srcRect l="29793" t="19890" r="27844" b="12898"/>
          <a:stretch>
            <a:fillRect/>
          </a:stretch>
        </p:blipFill>
        <p:spPr bwMode="auto">
          <a:xfrm>
            <a:off x="2051050" y="1196975"/>
            <a:ext cx="4606925" cy="5476875"/>
          </a:xfrm>
          <a:prstGeom prst="rect">
            <a:avLst/>
          </a:prstGeom>
          <a:noFill/>
          <a:ln w="28575">
            <a:solidFill>
              <a:srgbClr val="FFFF00"/>
            </a:solidFill>
            <a:miter lim="800000"/>
            <a:headEnd/>
            <a:tailEnd/>
          </a:ln>
        </p:spPr>
      </p:pic>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4"/>
          <p:cNvSpPr>
            <a:spLocks noChangeArrowheads="1" noChangeShapeType="1" noTextEdit="1"/>
          </p:cNvSpPr>
          <p:nvPr/>
        </p:nvSpPr>
        <p:spPr bwMode="auto">
          <a:xfrm>
            <a:off x="1835150" y="260350"/>
            <a:ext cx="5834063" cy="7207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CARTERA DE CLIENTES</a:t>
            </a:r>
          </a:p>
        </p:txBody>
      </p:sp>
      <p:sp>
        <p:nvSpPr>
          <p:cNvPr id="29698" name="Text Box 24"/>
          <p:cNvSpPr txBox="1">
            <a:spLocks noChangeArrowheads="1"/>
          </p:cNvSpPr>
          <p:nvPr/>
        </p:nvSpPr>
        <p:spPr bwMode="auto">
          <a:xfrm>
            <a:off x="5241925" y="2108200"/>
            <a:ext cx="2452688" cy="366713"/>
          </a:xfrm>
          <a:prstGeom prst="rect">
            <a:avLst/>
          </a:prstGeom>
          <a:noFill/>
          <a:ln w="9525">
            <a:noFill/>
            <a:miter lim="800000"/>
            <a:headEnd/>
            <a:tailEnd/>
          </a:ln>
        </p:spPr>
        <p:txBody>
          <a:bodyPr>
            <a:spAutoFit/>
          </a:bodyPr>
          <a:lstStyle/>
          <a:p>
            <a:pPr>
              <a:spcBef>
                <a:spcPct val="50000"/>
              </a:spcBef>
              <a:buFont typeface="Wingdings" pitchFamily="2" charset="2"/>
              <a:buChar char="v"/>
            </a:pPr>
            <a:endParaRPr lang="es-ES">
              <a:solidFill>
                <a:schemeClr val="bg1"/>
              </a:solidFill>
            </a:endParaRPr>
          </a:p>
        </p:txBody>
      </p:sp>
      <p:grpSp>
        <p:nvGrpSpPr>
          <p:cNvPr id="29699" name="Group 22"/>
          <p:cNvGrpSpPr>
            <a:grpSpLocks/>
          </p:cNvGrpSpPr>
          <p:nvPr/>
        </p:nvGrpSpPr>
        <p:grpSpPr bwMode="auto">
          <a:xfrm>
            <a:off x="323850" y="1268413"/>
            <a:ext cx="8353425" cy="5184775"/>
            <a:chOff x="204" y="799"/>
            <a:chExt cx="5262" cy="3266"/>
          </a:xfrm>
        </p:grpSpPr>
        <p:pic>
          <p:nvPicPr>
            <p:cNvPr id="29700" name="Picture 5"/>
            <p:cNvPicPr>
              <a:picLocks noChangeAspect="1" noChangeArrowheads="1"/>
            </p:cNvPicPr>
            <p:nvPr/>
          </p:nvPicPr>
          <p:blipFill>
            <a:blip r:embed="rId2"/>
            <a:srcRect l="6792" t="13780" r="40489" b="27362"/>
            <a:stretch>
              <a:fillRect/>
            </a:stretch>
          </p:blipFill>
          <p:spPr bwMode="auto">
            <a:xfrm>
              <a:off x="204" y="799"/>
              <a:ext cx="2495" cy="3266"/>
            </a:xfrm>
            <a:prstGeom prst="rect">
              <a:avLst/>
            </a:prstGeom>
            <a:noFill/>
            <a:ln w="28575">
              <a:solidFill>
                <a:srgbClr val="CC3399"/>
              </a:solidFill>
              <a:miter lim="800000"/>
              <a:headEnd/>
              <a:tailEnd/>
            </a:ln>
          </p:spPr>
        </p:pic>
        <p:grpSp>
          <p:nvGrpSpPr>
            <p:cNvPr id="29701" name="Group 21"/>
            <p:cNvGrpSpPr>
              <a:grpSpLocks/>
            </p:cNvGrpSpPr>
            <p:nvPr/>
          </p:nvGrpSpPr>
          <p:grpSpPr bwMode="auto">
            <a:xfrm>
              <a:off x="2785" y="935"/>
              <a:ext cx="2681" cy="2314"/>
              <a:chOff x="2785" y="935"/>
              <a:chExt cx="2681" cy="2314"/>
            </a:xfrm>
          </p:grpSpPr>
          <p:pic>
            <p:nvPicPr>
              <p:cNvPr id="29702" name="Picture 17" descr="Imagen1"/>
              <p:cNvPicPr>
                <a:picLocks noChangeAspect="1" noChangeArrowheads="1"/>
              </p:cNvPicPr>
              <p:nvPr/>
            </p:nvPicPr>
            <p:blipFill>
              <a:blip r:embed="rId3"/>
              <a:srcRect b="8339"/>
              <a:stretch>
                <a:fillRect/>
              </a:stretch>
            </p:blipFill>
            <p:spPr bwMode="auto">
              <a:xfrm>
                <a:off x="2785" y="935"/>
                <a:ext cx="2681" cy="2314"/>
              </a:xfrm>
              <a:prstGeom prst="rect">
                <a:avLst/>
              </a:prstGeom>
              <a:noFill/>
              <a:ln w="9525">
                <a:noFill/>
                <a:miter lim="800000"/>
                <a:headEnd/>
                <a:tailEnd/>
              </a:ln>
            </p:spPr>
          </p:pic>
          <p:sp>
            <p:nvSpPr>
              <p:cNvPr id="29703" name="Text Box 20"/>
              <p:cNvSpPr txBox="1">
                <a:spLocks noChangeArrowheads="1"/>
              </p:cNvSpPr>
              <p:nvPr/>
            </p:nvSpPr>
            <p:spPr bwMode="auto">
              <a:xfrm>
                <a:off x="3107" y="1253"/>
                <a:ext cx="2222" cy="1615"/>
              </a:xfrm>
              <a:prstGeom prst="rect">
                <a:avLst/>
              </a:prstGeom>
              <a:noFill/>
              <a:ln w="9525">
                <a:noFill/>
                <a:miter lim="800000"/>
                <a:headEnd/>
                <a:tailEnd/>
              </a:ln>
            </p:spPr>
            <p:txBody>
              <a:bodyPr>
                <a:spAutoFit/>
              </a:bodyPr>
              <a:lstStyle/>
              <a:p>
                <a:pPr>
                  <a:buFont typeface="Wingdings" pitchFamily="2" charset="2"/>
                  <a:buChar char="v"/>
                </a:pPr>
                <a:r>
                  <a:rPr lang="es-EC" altLang="zh-CN">
                    <a:solidFill>
                      <a:schemeClr val="bg1"/>
                    </a:solidFill>
                    <a:ea typeface="宋体"/>
                    <a:cs typeface="宋体"/>
                  </a:rPr>
                  <a:t> 4 cadenas reconocidas de farmacias como lo son las Farmacias Fibeca-Sana Sana, Cruz Azul, Pharmacy´s y Victoria..</a:t>
                </a:r>
              </a:p>
              <a:p>
                <a:pPr>
                  <a:buFont typeface="Wingdings" pitchFamily="2" charset="2"/>
                  <a:buChar char="v"/>
                </a:pPr>
                <a:r>
                  <a:rPr lang="es-EC" altLang="zh-CN">
                    <a:solidFill>
                      <a:schemeClr val="bg1"/>
                    </a:solidFill>
                    <a:ea typeface="宋体"/>
                    <a:cs typeface="宋体"/>
                  </a:rPr>
                  <a:t>La empresa realizará un estudio de mercado para implementar el sistema de venta al por menor.</a:t>
                </a:r>
                <a:r>
                  <a:rPr lang="es-ES" altLang="zh-CN">
                    <a:solidFill>
                      <a:schemeClr val="bg1"/>
                    </a:solidFill>
                    <a:ea typeface="宋体"/>
                    <a:cs typeface="宋体"/>
                  </a:rPr>
                  <a:t> </a:t>
                </a:r>
                <a:endParaRPr lang="es-ES">
                  <a:solidFill>
                    <a:schemeClr val="bg1"/>
                  </a:solidFill>
                </a:endParaRPr>
              </a:p>
            </p:txBody>
          </p:sp>
        </p:grpSp>
      </p:gr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WordArt 4"/>
          <p:cNvSpPr>
            <a:spLocks noChangeArrowheads="1" noChangeShapeType="1" noTextEdit="1"/>
          </p:cNvSpPr>
          <p:nvPr/>
        </p:nvSpPr>
        <p:spPr bwMode="auto">
          <a:xfrm>
            <a:off x="1835150" y="260350"/>
            <a:ext cx="5834063" cy="7207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EL PRODUCTO</a:t>
            </a:r>
          </a:p>
        </p:txBody>
      </p:sp>
      <p:pic>
        <p:nvPicPr>
          <p:cNvPr id="30722" name="Picture 5" descr="LOGO 2"/>
          <p:cNvPicPr>
            <a:picLocks noChangeAspect="1" noChangeArrowheads="1"/>
          </p:cNvPicPr>
          <p:nvPr/>
        </p:nvPicPr>
        <p:blipFill>
          <a:blip r:embed="rId2"/>
          <a:srcRect/>
          <a:stretch>
            <a:fillRect/>
          </a:stretch>
        </p:blipFill>
        <p:spPr bwMode="auto">
          <a:xfrm>
            <a:off x="7019925" y="2852738"/>
            <a:ext cx="1847850" cy="2724150"/>
          </a:xfrm>
          <a:prstGeom prst="rect">
            <a:avLst/>
          </a:prstGeom>
          <a:noFill/>
          <a:ln w="28575">
            <a:solidFill>
              <a:srgbClr val="CC3399"/>
            </a:solidFill>
            <a:miter lim="800000"/>
            <a:headEnd/>
            <a:tailEnd/>
          </a:ln>
        </p:spPr>
      </p:pic>
      <p:sp>
        <p:nvSpPr>
          <p:cNvPr id="30723" name="AutoShape 8"/>
          <p:cNvSpPr>
            <a:spLocks noChangeArrowheads="1"/>
          </p:cNvSpPr>
          <p:nvPr/>
        </p:nvSpPr>
        <p:spPr bwMode="auto">
          <a:xfrm>
            <a:off x="827088" y="1052513"/>
            <a:ext cx="5976937" cy="230505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30724" name="Text Box 9"/>
          <p:cNvSpPr txBox="1">
            <a:spLocks noChangeArrowheads="1"/>
          </p:cNvSpPr>
          <p:nvPr/>
        </p:nvSpPr>
        <p:spPr bwMode="auto">
          <a:xfrm>
            <a:off x="1331913" y="1125538"/>
            <a:ext cx="4860925" cy="2154237"/>
          </a:xfrm>
          <a:prstGeom prst="rect">
            <a:avLst/>
          </a:prstGeom>
          <a:noFill/>
          <a:ln w="9525">
            <a:noFill/>
            <a:miter lim="800000"/>
            <a:headEnd/>
            <a:tailEnd/>
          </a:ln>
        </p:spPr>
        <p:txBody>
          <a:bodyPr>
            <a:spAutoFit/>
          </a:bodyPr>
          <a:lstStyle/>
          <a:p>
            <a:pPr>
              <a:spcBef>
                <a:spcPct val="50000"/>
              </a:spcBef>
              <a:buClr>
                <a:schemeClr val="bg1"/>
              </a:buClr>
              <a:buFont typeface="Wingdings" pitchFamily="2" charset="2"/>
              <a:buChar char="v"/>
            </a:pPr>
            <a:r>
              <a:rPr lang="es-MX" altLang="zh-CN">
                <a:solidFill>
                  <a:schemeClr val="bg1"/>
                </a:solidFill>
                <a:ea typeface="宋体"/>
                <a:cs typeface="宋体"/>
              </a:rPr>
              <a:t> Loción antimicótica elaborada a base de extractos alcohólicos de la especie Conyza Bonariensis</a:t>
            </a:r>
            <a:r>
              <a:rPr lang="es-ES" altLang="zh-CN">
                <a:solidFill>
                  <a:schemeClr val="bg1"/>
                </a:solidFill>
                <a:ea typeface="宋体"/>
                <a:cs typeface="宋体"/>
              </a:rPr>
              <a:t>.</a:t>
            </a:r>
          </a:p>
          <a:p>
            <a:pPr>
              <a:spcBef>
                <a:spcPct val="50000"/>
              </a:spcBef>
              <a:buClr>
                <a:schemeClr val="bg1"/>
              </a:buClr>
              <a:buFont typeface="Wingdings" pitchFamily="2" charset="2"/>
              <a:buChar char="v"/>
            </a:pPr>
            <a:r>
              <a:rPr lang="es-MX" altLang="zh-CN">
                <a:solidFill>
                  <a:schemeClr val="bg1"/>
                </a:solidFill>
                <a:ea typeface="宋体"/>
                <a:cs typeface="宋体"/>
              </a:rPr>
              <a:t> Aceite Mineral</a:t>
            </a:r>
          </a:p>
          <a:p>
            <a:pPr>
              <a:spcBef>
                <a:spcPct val="50000"/>
              </a:spcBef>
              <a:buClr>
                <a:schemeClr val="bg1"/>
              </a:buClr>
              <a:buFont typeface="Wingdings" pitchFamily="2" charset="2"/>
              <a:buChar char="v"/>
            </a:pPr>
            <a:r>
              <a:rPr lang="es-MX" altLang="zh-CN">
                <a:solidFill>
                  <a:schemeClr val="bg1"/>
                </a:solidFill>
                <a:ea typeface="宋体"/>
                <a:cs typeface="宋体"/>
              </a:rPr>
              <a:t> </a:t>
            </a:r>
            <a:r>
              <a:rPr lang="es-EC" altLang="zh-CN">
                <a:solidFill>
                  <a:schemeClr val="bg1"/>
                </a:solidFill>
                <a:ea typeface="宋体"/>
                <a:cs typeface="宋体"/>
              </a:rPr>
              <a:t>Agua (cantidad suficiente  para 100 ml)</a:t>
            </a:r>
            <a:endParaRPr lang="es-MX" altLang="zh-CN">
              <a:solidFill>
                <a:schemeClr val="bg1"/>
              </a:solidFill>
              <a:ea typeface="宋体"/>
              <a:cs typeface="宋体"/>
            </a:endParaRPr>
          </a:p>
          <a:p>
            <a:pPr>
              <a:spcBef>
                <a:spcPct val="50000"/>
              </a:spcBef>
              <a:buClr>
                <a:schemeClr val="bg1"/>
              </a:buClr>
              <a:buFont typeface="Wingdings" pitchFamily="2" charset="2"/>
              <a:buChar char="v"/>
            </a:pPr>
            <a:endParaRPr lang="es-ES">
              <a:solidFill>
                <a:schemeClr val="bg1"/>
              </a:solidFill>
            </a:endParaRPr>
          </a:p>
        </p:txBody>
      </p:sp>
      <p:pic>
        <p:nvPicPr>
          <p:cNvPr id="30725" name="Picture 11" descr="conyza_bonariensis2"/>
          <p:cNvPicPr>
            <a:picLocks noChangeAspect="1" noChangeArrowheads="1"/>
          </p:cNvPicPr>
          <p:nvPr/>
        </p:nvPicPr>
        <p:blipFill>
          <a:blip r:embed="rId3"/>
          <a:srcRect/>
          <a:stretch>
            <a:fillRect/>
          </a:stretch>
        </p:blipFill>
        <p:spPr bwMode="auto">
          <a:xfrm>
            <a:off x="395288" y="3500438"/>
            <a:ext cx="2106612" cy="2374900"/>
          </a:xfrm>
          <a:prstGeom prst="rect">
            <a:avLst/>
          </a:prstGeom>
          <a:noFill/>
          <a:ln w="28575">
            <a:solidFill>
              <a:srgbClr val="FFFF00"/>
            </a:solidFill>
            <a:miter lim="800000"/>
            <a:headEnd/>
            <a:tailEnd/>
          </a:ln>
        </p:spPr>
      </p:pic>
      <p:pic>
        <p:nvPicPr>
          <p:cNvPr id="30726" name="Picture 12" descr="aceite_nikel_pirateada"/>
          <p:cNvPicPr>
            <a:picLocks noChangeAspect="1" noChangeArrowheads="1"/>
          </p:cNvPicPr>
          <p:nvPr/>
        </p:nvPicPr>
        <p:blipFill>
          <a:blip r:embed="rId4"/>
          <a:srcRect/>
          <a:stretch>
            <a:fillRect/>
          </a:stretch>
        </p:blipFill>
        <p:spPr bwMode="auto">
          <a:xfrm>
            <a:off x="2916238" y="4149725"/>
            <a:ext cx="1368425" cy="1512888"/>
          </a:xfrm>
          <a:prstGeom prst="rect">
            <a:avLst/>
          </a:prstGeom>
          <a:noFill/>
          <a:ln w="28575">
            <a:solidFill>
              <a:srgbClr val="CC3399"/>
            </a:solidFill>
            <a:miter lim="800000"/>
            <a:headEnd/>
            <a:tailEnd/>
          </a:ln>
        </p:spPr>
      </p:pic>
      <p:pic>
        <p:nvPicPr>
          <p:cNvPr id="30727" name="Picture 14" descr="o_agua"/>
          <p:cNvPicPr>
            <a:picLocks noChangeAspect="1" noChangeArrowheads="1"/>
          </p:cNvPicPr>
          <p:nvPr/>
        </p:nvPicPr>
        <p:blipFill>
          <a:blip r:embed="rId5"/>
          <a:srcRect/>
          <a:stretch>
            <a:fillRect/>
          </a:stretch>
        </p:blipFill>
        <p:spPr bwMode="auto">
          <a:xfrm>
            <a:off x="4427538" y="4508500"/>
            <a:ext cx="2114550" cy="1646238"/>
          </a:xfrm>
          <a:prstGeom prst="rect">
            <a:avLst/>
          </a:prstGeom>
          <a:noFill/>
          <a:ln w="28575">
            <a:solidFill>
              <a:srgbClr val="33CC33"/>
            </a:solidFill>
            <a:miter lim="800000"/>
            <a:headEnd/>
            <a:tailEnd/>
          </a:ln>
        </p:spPr>
      </p:pic>
      <p:sp>
        <p:nvSpPr>
          <p:cNvPr id="30728" name="AutoShape 15"/>
          <p:cNvSpPr>
            <a:spLocks noChangeArrowheads="1"/>
          </p:cNvSpPr>
          <p:nvPr/>
        </p:nvSpPr>
        <p:spPr bwMode="auto">
          <a:xfrm>
            <a:off x="1403350" y="6021388"/>
            <a:ext cx="2520950" cy="647700"/>
          </a:xfrm>
          <a:prstGeom prst="curvedUpArrow">
            <a:avLst>
              <a:gd name="adj1" fmla="val 77843"/>
              <a:gd name="adj2" fmla="val 155686"/>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30729" name="AutoShape 16"/>
          <p:cNvSpPr>
            <a:spLocks noChangeArrowheads="1"/>
          </p:cNvSpPr>
          <p:nvPr/>
        </p:nvSpPr>
        <p:spPr bwMode="auto">
          <a:xfrm rot="1673483">
            <a:off x="3983038" y="3689350"/>
            <a:ext cx="1655762" cy="539750"/>
          </a:xfrm>
          <a:prstGeom prst="curvedDownArrow">
            <a:avLst>
              <a:gd name="adj1" fmla="val 61353"/>
              <a:gd name="adj2" fmla="val 122706"/>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30730" name="AutoShape 17"/>
          <p:cNvSpPr>
            <a:spLocks noChangeArrowheads="1"/>
          </p:cNvSpPr>
          <p:nvPr/>
        </p:nvSpPr>
        <p:spPr bwMode="auto">
          <a:xfrm rot="-1688875">
            <a:off x="6507163" y="5915025"/>
            <a:ext cx="1800225" cy="549275"/>
          </a:xfrm>
          <a:prstGeom prst="curvedUpArrow">
            <a:avLst>
              <a:gd name="adj1" fmla="val 65549"/>
              <a:gd name="adj2" fmla="val 131098"/>
              <a:gd name="adj3" fmla="val 33333"/>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WordArt 4"/>
          <p:cNvSpPr>
            <a:spLocks noChangeArrowheads="1" noChangeShapeType="1" noTextEdit="1"/>
          </p:cNvSpPr>
          <p:nvPr/>
        </p:nvSpPr>
        <p:spPr bwMode="auto">
          <a:xfrm>
            <a:off x="1428750" y="636588"/>
            <a:ext cx="6240463" cy="7207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CUANTIFICACION DE LA DEMANDA</a:t>
            </a:r>
          </a:p>
        </p:txBody>
      </p:sp>
      <p:grpSp>
        <p:nvGrpSpPr>
          <p:cNvPr id="31746" name="7 Grupo"/>
          <p:cNvGrpSpPr>
            <a:grpSpLocks/>
          </p:cNvGrpSpPr>
          <p:nvPr/>
        </p:nvGrpSpPr>
        <p:grpSpPr bwMode="auto">
          <a:xfrm>
            <a:off x="571500" y="2071688"/>
            <a:ext cx="7358063" cy="1428750"/>
            <a:chOff x="642910" y="1214422"/>
            <a:chExt cx="5786478" cy="1714512"/>
          </a:xfrm>
        </p:grpSpPr>
        <p:pic>
          <p:nvPicPr>
            <p:cNvPr id="31750" name="Picture 17" descr="Imagen1"/>
            <p:cNvPicPr>
              <a:picLocks noChangeAspect="1" noChangeArrowheads="1"/>
            </p:cNvPicPr>
            <p:nvPr/>
          </p:nvPicPr>
          <p:blipFill>
            <a:blip r:embed="rId2"/>
            <a:srcRect b="8339"/>
            <a:stretch>
              <a:fillRect/>
            </a:stretch>
          </p:blipFill>
          <p:spPr bwMode="auto">
            <a:xfrm>
              <a:off x="642910" y="1214422"/>
              <a:ext cx="5786478" cy="1714512"/>
            </a:xfrm>
            <a:prstGeom prst="rect">
              <a:avLst/>
            </a:prstGeom>
            <a:noFill/>
            <a:ln w="9525">
              <a:noFill/>
              <a:miter lim="800000"/>
              <a:headEnd/>
              <a:tailEnd/>
            </a:ln>
          </p:spPr>
        </p:pic>
        <p:sp>
          <p:nvSpPr>
            <p:cNvPr id="31751" name="6 CuadroTexto"/>
            <p:cNvSpPr txBox="1">
              <a:spLocks noChangeArrowheads="1"/>
            </p:cNvSpPr>
            <p:nvPr/>
          </p:nvSpPr>
          <p:spPr bwMode="auto">
            <a:xfrm>
              <a:off x="928662" y="1357298"/>
              <a:ext cx="5286412" cy="1200329"/>
            </a:xfrm>
            <a:prstGeom prst="rect">
              <a:avLst/>
            </a:prstGeom>
            <a:noFill/>
            <a:ln w="9525">
              <a:noFill/>
              <a:miter lim="800000"/>
              <a:headEnd/>
              <a:tailEnd/>
            </a:ln>
          </p:spPr>
          <p:txBody>
            <a:bodyPr>
              <a:spAutoFit/>
            </a:bodyPr>
            <a:lstStyle/>
            <a:p>
              <a:r>
                <a:rPr lang="es-EC">
                  <a:solidFill>
                    <a:schemeClr val="bg1"/>
                  </a:solidFill>
                </a:rPr>
                <a:t>La demanda de la Loción CONYDERM está basada en la población de la ciudad de Guayaquil entre 15 y 65 años, que es de </a:t>
              </a:r>
              <a:r>
                <a:rPr lang="es-ES">
                  <a:solidFill>
                    <a:schemeClr val="bg1"/>
                  </a:solidFill>
                </a:rPr>
                <a:t>1’127.414 </a:t>
              </a:r>
              <a:r>
                <a:rPr lang="es-EC">
                  <a:solidFill>
                    <a:schemeClr val="bg1"/>
                  </a:solidFill>
                </a:rPr>
                <a:t>habitantes; Hombre 644.510 y Mujeres 482.904</a:t>
              </a:r>
            </a:p>
          </p:txBody>
        </p:sp>
      </p:grpSp>
      <p:grpSp>
        <p:nvGrpSpPr>
          <p:cNvPr id="31747" name="9 Grupo"/>
          <p:cNvGrpSpPr>
            <a:grpSpLocks/>
          </p:cNvGrpSpPr>
          <p:nvPr/>
        </p:nvGrpSpPr>
        <p:grpSpPr bwMode="auto">
          <a:xfrm>
            <a:off x="1428750" y="4143375"/>
            <a:ext cx="5143500" cy="1714500"/>
            <a:chOff x="561948" y="1214422"/>
            <a:chExt cx="5786478" cy="1714512"/>
          </a:xfrm>
        </p:grpSpPr>
        <p:pic>
          <p:nvPicPr>
            <p:cNvPr id="31748" name="Picture 17" descr="Imagen1"/>
            <p:cNvPicPr>
              <a:picLocks noChangeAspect="1" noChangeArrowheads="1"/>
            </p:cNvPicPr>
            <p:nvPr/>
          </p:nvPicPr>
          <p:blipFill>
            <a:blip r:embed="rId2"/>
            <a:srcRect b="8339"/>
            <a:stretch>
              <a:fillRect/>
            </a:stretch>
          </p:blipFill>
          <p:spPr bwMode="auto">
            <a:xfrm>
              <a:off x="561948" y="1214422"/>
              <a:ext cx="5786478" cy="1714512"/>
            </a:xfrm>
            <a:prstGeom prst="rect">
              <a:avLst/>
            </a:prstGeom>
            <a:noFill/>
            <a:ln w="9525">
              <a:noFill/>
              <a:miter lim="800000"/>
              <a:headEnd/>
              <a:tailEnd/>
            </a:ln>
          </p:spPr>
        </p:pic>
        <p:sp>
          <p:nvSpPr>
            <p:cNvPr id="31749" name="11 CuadroTexto"/>
            <p:cNvSpPr txBox="1">
              <a:spLocks noChangeArrowheads="1"/>
            </p:cNvSpPr>
            <p:nvPr/>
          </p:nvSpPr>
          <p:spPr bwMode="auto">
            <a:xfrm>
              <a:off x="928662" y="1357298"/>
              <a:ext cx="5286412" cy="587458"/>
            </a:xfrm>
            <a:prstGeom prst="rect">
              <a:avLst/>
            </a:prstGeom>
            <a:noFill/>
            <a:ln w="9525">
              <a:noFill/>
              <a:miter lim="800000"/>
              <a:headEnd/>
              <a:tailEnd/>
            </a:ln>
          </p:spPr>
          <p:txBody>
            <a:bodyPr>
              <a:spAutoFit/>
            </a:bodyPr>
            <a:lstStyle/>
            <a:p>
              <a:r>
                <a:rPr lang="es-EC" b="1">
                  <a:solidFill>
                    <a:schemeClr val="bg1"/>
                  </a:solidFill>
                </a:rPr>
                <a:t>MERCADO LATENTE</a:t>
              </a:r>
              <a:endParaRPr lang="es-EC">
                <a:solidFill>
                  <a:schemeClr val="bg1"/>
                </a:solidFill>
              </a:endParaRPr>
            </a:p>
            <a:p>
              <a:r>
                <a:rPr lang="es-EC" b="1">
                  <a:solidFill>
                    <a:schemeClr val="bg1"/>
                  </a:solidFill>
                </a:rPr>
                <a:t>MERCADO REAL</a:t>
              </a:r>
            </a:p>
            <a:p>
              <a:r>
                <a:rPr lang="es-EC" b="1">
                  <a:solidFill>
                    <a:schemeClr val="bg1"/>
                  </a:solidFill>
                </a:rPr>
                <a:t>MERCADO ACTUAL:</a:t>
              </a:r>
              <a:r>
                <a:rPr lang="es-EC">
                  <a:solidFill>
                    <a:schemeClr val="bg1"/>
                  </a:solidFill>
                </a:rPr>
                <a:t> 58.5% (659,537).</a:t>
              </a:r>
              <a:endParaRPr lang="es-EC" b="1">
                <a:solidFill>
                  <a:schemeClr val="bg1"/>
                </a:solidFill>
              </a:endParaRPr>
            </a:p>
            <a:p>
              <a:r>
                <a:rPr lang="es-EC" b="1">
                  <a:solidFill>
                    <a:schemeClr val="bg1"/>
                  </a:solidFill>
                </a:rPr>
                <a:t>MERCADO POTENCIAL</a:t>
              </a:r>
              <a:endParaRPr lang="es-EC">
                <a:solidFill>
                  <a:schemeClr val="bg1"/>
                </a:solidFill>
              </a:endParaRPr>
            </a:p>
          </p:txBody>
        </p:sp>
      </p:gr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35"/>
          <p:cNvGrpSpPr>
            <a:grpSpLocks/>
          </p:cNvGrpSpPr>
          <p:nvPr/>
        </p:nvGrpSpPr>
        <p:grpSpPr bwMode="auto">
          <a:xfrm>
            <a:off x="179388" y="1052513"/>
            <a:ext cx="8964612" cy="5616575"/>
            <a:chOff x="113" y="663"/>
            <a:chExt cx="5647" cy="3538"/>
          </a:xfrm>
        </p:grpSpPr>
        <p:grpSp>
          <p:nvGrpSpPr>
            <p:cNvPr id="32771" name="Group 33"/>
            <p:cNvGrpSpPr>
              <a:grpSpLocks/>
            </p:cNvGrpSpPr>
            <p:nvPr/>
          </p:nvGrpSpPr>
          <p:grpSpPr bwMode="auto">
            <a:xfrm>
              <a:off x="113" y="1842"/>
              <a:ext cx="1429" cy="1224"/>
              <a:chOff x="113" y="1525"/>
              <a:chExt cx="1429" cy="1224"/>
            </a:xfrm>
          </p:grpSpPr>
          <p:sp>
            <p:nvSpPr>
              <p:cNvPr id="32788" name="Oval 7"/>
              <p:cNvSpPr>
                <a:spLocks noChangeArrowheads="1"/>
              </p:cNvSpPr>
              <p:nvPr/>
            </p:nvSpPr>
            <p:spPr bwMode="auto">
              <a:xfrm>
                <a:off x="113" y="1525"/>
                <a:ext cx="1429" cy="1224"/>
              </a:xfrm>
              <a:prstGeom prst="ellipse">
                <a:avLst/>
              </a:prstGeom>
              <a:solidFill>
                <a:srgbClr val="FFCC00">
                  <a:alpha val="70195"/>
                </a:srgbClr>
              </a:solidFill>
              <a:ln w="28575">
                <a:solidFill>
                  <a:schemeClr val="tx1"/>
                </a:solidFill>
                <a:round/>
                <a:headEnd/>
                <a:tailEnd/>
              </a:ln>
            </p:spPr>
            <p:txBody>
              <a:bodyPr wrap="none" anchor="ctr"/>
              <a:lstStyle/>
              <a:p>
                <a:endParaRPr lang="en-US"/>
              </a:p>
            </p:txBody>
          </p:sp>
          <p:sp>
            <p:nvSpPr>
              <p:cNvPr id="32789" name="Text Box 11"/>
              <p:cNvSpPr txBox="1">
                <a:spLocks noChangeArrowheads="1"/>
              </p:cNvSpPr>
              <p:nvPr/>
            </p:nvSpPr>
            <p:spPr bwMode="auto">
              <a:xfrm>
                <a:off x="158" y="1797"/>
                <a:ext cx="1225" cy="674"/>
              </a:xfrm>
              <a:prstGeom prst="rect">
                <a:avLst/>
              </a:prstGeom>
              <a:noFill/>
              <a:ln w="9525">
                <a:noFill/>
                <a:miter lim="800000"/>
                <a:headEnd/>
                <a:tailEnd/>
              </a:ln>
            </p:spPr>
            <p:txBody>
              <a:bodyPr>
                <a:spAutoFit/>
              </a:bodyPr>
              <a:lstStyle/>
              <a:p>
                <a:pPr marL="342900" indent="-342900" algn="ctr">
                  <a:spcBef>
                    <a:spcPct val="50000"/>
                  </a:spcBef>
                </a:pPr>
                <a:r>
                  <a:rPr lang="es-EC" altLang="zh-CN" sz="1600" b="1">
                    <a:solidFill>
                      <a:schemeClr val="bg1"/>
                    </a:solidFill>
                    <a:ea typeface="宋体"/>
                    <a:cs typeface="宋体"/>
                  </a:rPr>
                  <a:t>Poder de negociación de los proveedores</a:t>
                </a:r>
                <a:endParaRPr lang="es-ES" sz="1600" b="1">
                  <a:solidFill>
                    <a:schemeClr val="bg1"/>
                  </a:solidFill>
                </a:endParaRPr>
              </a:p>
            </p:txBody>
          </p:sp>
        </p:grpSp>
        <p:grpSp>
          <p:nvGrpSpPr>
            <p:cNvPr id="32772" name="Group 32"/>
            <p:cNvGrpSpPr>
              <a:grpSpLocks/>
            </p:cNvGrpSpPr>
            <p:nvPr/>
          </p:nvGrpSpPr>
          <p:grpSpPr bwMode="auto">
            <a:xfrm>
              <a:off x="4376" y="1933"/>
              <a:ext cx="1384" cy="1224"/>
              <a:chOff x="4376" y="1570"/>
              <a:chExt cx="1384" cy="1224"/>
            </a:xfrm>
          </p:grpSpPr>
          <p:sp>
            <p:nvSpPr>
              <p:cNvPr id="32786" name="Oval 13"/>
              <p:cNvSpPr>
                <a:spLocks noChangeArrowheads="1"/>
              </p:cNvSpPr>
              <p:nvPr/>
            </p:nvSpPr>
            <p:spPr bwMode="auto">
              <a:xfrm>
                <a:off x="4376" y="1570"/>
                <a:ext cx="1384" cy="1224"/>
              </a:xfrm>
              <a:prstGeom prst="ellipse">
                <a:avLst/>
              </a:prstGeom>
              <a:solidFill>
                <a:srgbClr val="FFCC00">
                  <a:alpha val="70195"/>
                </a:srgbClr>
              </a:solidFill>
              <a:ln w="28575">
                <a:solidFill>
                  <a:schemeClr val="tx1"/>
                </a:solidFill>
                <a:round/>
                <a:headEnd/>
                <a:tailEnd/>
              </a:ln>
            </p:spPr>
            <p:txBody>
              <a:bodyPr wrap="none" anchor="ctr"/>
              <a:lstStyle/>
              <a:p>
                <a:endParaRPr lang="en-US"/>
              </a:p>
            </p:txBody>
          </p:sp>
          <p:sp>
            <p:nvSpPr>
              <p:cNvPr id="32787" name="Text Box 17"/>
              <p:cNvSpPr txBox="1">
                <a:spLocks noChangeArrowheads="1"/>
              </p:cNvSpPr>
              <p:nvPr/>
            </p:nvSpPr>
            <p:spPr bwMode="auto">
              <a:xfrm>
                <a:off x="4422" y="1842"/>
                <a:ext cx="1179" cy="674"/>
              </a:xfrm>
              <a:prstGeom prst="rect">
                <a:avLst/>
              </a:prstGeom>
              <a:noFill/>
              <a:ln w="9525">
                <a:noFill/>
                <a:miter lim="800000"/>
                <a:headEnd/>
                <a:tailEnd/>
              </a:ln>
            </p:spPr>
            <p:txBody>
              <a:bodyPr>
                <a:spAutoFit/>
              </a:bodyPr>
              <a:lstStyle/>
              <a:p>
                <a:pPr marL="342900" indent="-342900" algn="ctr">
                  <a:spcBef>
                    <a:spcPct val="50000"/>
                  </a:spcBef>
                </a:pPr>
                <a:r>
                  <a:rPr lang="es-EC" altLang="zh-CN" sz="1600" b="1">
                    <a:solidFill>
                      <a:schemeClr val="bg1"/>
                    </a:solidFill>
                    <a:ea typeface="宋体"/>
                    <a:cs typeface="宋体"/>
                  </a:rPr>
                  <a:t>Poder de negociación de los compradores</a:t>
                </a:r>
                <a:endParaRPr lang="es-ES" sz="1600" b="1">
                  <a:solidFill>
                    <a:schemeClr val="bg1"/>
                  </a:solidFill>
                </a:endParaRPr>
              </a:p>
            </p:txBody>
          </p:sp>
        </p:grpSp>
        <p:grpSp>
          <p:nvGrpSpPr>
            <p:cNvPr id="32773" name="Group 20"/>
            <p:cNvGrpSpPr>
              <a:grpSpLocks/>
            </p:cNvGrpSpPr>
            <p:nvPr/>
          </p:nvGrpSpPr>
          <p:grpSpPr bwMode="auto">
            <a:xfrm>
              <a:off x="1927" y="3430"/>
              <a:ext cx="2359" cy="771"/>
              <a:chOff x="1973" y="3339"/>
              <a:chExt cx="2359" cy="771"/>
            </a:xfrm>
          </p:grpSpPr>
          <p:sp>
            <p:nvSpPr>
              <p:cNvPr id="32784" name="Oval 12"/>
              <p:cNvSpPr>
                <a:spLocks noChangeArrowheads="1"/>
              </p:cNvSpPr>
              <p:nvPr/>
            </p:nvSpPr>
            <p:spPr bwMode="auto">
              <a:xfrm>
                <a:off x="1973" y="3339"/>
                <a:ext cx="2359" cy="771"/>
              </a:xfrm>
              <a:prstGeom prst="ellipse">
                <a:avLst/>
              </a:prstGeom>
              <a:solidFill>
                <a:srgbClr val="FF99CC">
                  <a:alpha val="70195"/>
                </a:srgbClr>
              </a:solidFill>
              <a:ln w="28575">
                <a:solidFill>
                  <a:schemeClr val="tx1"/>
                </a:solidFill>
                <a:round/>
                <a:headEnd/>
                <a:tailEnd/>
              </a:ln>
            </p:spPr>
            <p:txBody>
              <a:bodyPr wrap="none" anchor="ctr"/>
              <a:lstStyle/>
              <a:p>
                <a:endParaRPr lang="en-US"/>
              </a:p>
            </p:txBody>
          </p:sp>
          <p:sp>
            <p:nvSpPr>
              <p:cNvPr id="32785" name="Text Box 19"/>
              <p:cNvSpPr txBox="1">
                <a:spLocks noChangeArrowheads="1"/>
              </p:cNvSpPr>
              <p:nvPr/>
            </p:nvSpPr>
            <p:spPr bwMode="auto">
              <a:xfrm>
                <a:off x="2109" y="3566"/>
                <a:ext cx="1996" cy="404"/>
              </a:xfrm>
              <a:prstGeom prst="rect">
                <a:avLst/>
              </a:prstGeom>
              <a:noFill/>
              <a:ln w="9525">
                <a:noFill/>
                <a:miter lim="800000"/>
                <a:headEnd/>
                <a:tailEnd/>
              </a:ln>
            </p:spPr>
            <p:txBody>
              <a:bodyPr>
                <a:spAutoFit/>
              </a:bodyPr>
              <a:lstStyle/>
              <a:p>
                <a:pPr algn="ctr">
                  <a:spcBef>
                    <a:spcPct val="50000"/>
                  </a:spcBef>
                </a:pPr>
                <a:r>
                  <a:rPr lang="es-EC" altLang="zh-CN" b="1">
                    <a:solidFill>
                      <a:schemeClr val="bg1"/>
                    </a:solidFill>
                    <a:ea typeface="宋体"/>
                    <a:cs typeface="宋体"/>
                  </a:rPr>
                  <a:t>Amenaza de ingreso de productos sustitutos</a:t>
                </a:r>
                <a:endParaRPr lang="es-ES" b="1">
                  <a:solidFill>
                    <a:schemeClr val="bg1"/>
                  </a:solidFill>
                </a:endParaRPr>
              </a:p>
            </p:txBody>
          </p:sp>
        </p:grpSp>
        <p:grpSp>
          <p:nvGrpSpPr>
            <p:cNvPr id="32774" name="Group 22"/>
            <p:cNvGrpSpPr>
              <a:grpSpLocks/>
            </p:cNvGrpSpPr>
            <p:nvPr/>
          </p:nvGrpSpPr>
          <p:grpSpPr bwMode="auto">
            <a:xfrm>
              <a:off x="1882" y="663"/>
              <a:ext cx="2359" cy="771"/>
              <a:chOff x="1927" y="164"/>
              <a:chExt cx="2359" cy="771"/>
            </a:xfrm>
          </p:grpSpPr>
          <p:sp>
            <p:nvSpPr>
              <p:cNvPr id="32782" name="Oval 6"/>
              <p:cNvSpPr>
                <a:spLocks noChangeArrowheads="1"/>
              </p:cNvSpPr>
              <p:nvPr/>
            </p:nvSpPr>
            <p:spPr bwMode="auto">
              <a:xfrm>
                <a:off x="1927" y="164"/>
                <a:ext cx="2359" cy="771"/>
              </a:xfrm>
              <a:prstGeom prst="ellipse">
                <a:avLst/>
              </a:prstGeom>
              <a:solidFill>
                <a:srgbClr val="FF99CC">
                  <a:alpha val="70195"/>
                </a:srgbClr>
              </a:solidFill>
              <a:ln w="28575">
                <a:solidFill>
                  <a:schemeClr val="tx1"/>
                </a:solidFill>
                <a:round/>
                <a:headEnd/>
                <a:tailEnd/>
              </a:ln>
            </p:spPr>
            <p:txBody>
              <a:bodyPr wrap="none" anchor="ctr"/>
              <a:lstStyle/>
              <a:p>
                <a:endParaRPr lang="en-US"/>
              </a:p>
            </p:txBody>
          </p:sp>
          <p:sp>
            <p:nvSpPr>
              <p:cNvPr id="32783" name="Text Box 21"/>
              <p:cNvSpPr txBox="1">
                <a:spLocks noChangeArrowheads="1"/>
              </p:cNvSpPr>
              <p:nvPr/>
            </p:nvSpPr>
            <p:spPr bwMode="auto">
              <a:xfrm>
                <a:off x="2200" y="391"/>
                <a:ext cx="1814" cy="231"/>
              </a:xfrm>
              <a:prstGeom prst="rect">
                <a:avLst/>
              </a:prstGeom>
              <a:noFill/>
              <a:ln w="9525">
                <a:noFill/>
                <a:miter lim="800000"/>
                <a:headEnd/>
                <a:tailEnd/>
              </a:ln>
            </p:spPr>
            <p:txBody>
              <a:bodyPr>
                <a:spAutoFit/>
              </a:bodyPr>
              <a:lstStyle/>
              <a:p>
                <a:pPr marL="342900" indent="-342900">
                  <a:spcBef>
                    <a:spcPct val="50000"/>
                  </a:spcBef>
                </a:pPr>
                <a:r>
                  <a:rPr lang="es-EC" altLang="zh-CN" b="1">
                    <a:solidFill>
                      <a:schemeClr val="bg1"/>
                    </a:solidFill>
                    <a:ea typeface="宋体"/>
                    <a:cs typeface="宋体"/>
                  </a:rPr>
                  <a:t>Competencia Potencial</a:t>
                </a:r>
                <a:endParaRPr lang="es-ES" b="1">
                  <a:solidFill>
                    <a:schemeClr val="bg1"/>
                  </a:solidFill>
                </a:endParaRPr>
              </a:p>
            </p:txBody>
          </p:sp>
        </p:grpSp>
        <p:grpSp>
          <p:nvGrpSpPr>
            <p:cNvPr id="32775" name="Group 31"/>
            <p:cNvGrpSpPr>
              <a:grpSpLocks/>
            </p:cNvGrpSpPr>
            <p:nvPr/>
          </p:nvGrpSpPr>
          <p:grpSpPr bwMode="auto">
            <a:xfrm>
              <a:off x="2290" y="2160"/>
              <a:ext cx="1496" cy="771"/>
              <a:chOff x="2109" y="1706"/>
              <a:chExt cx="1496" cy="771"/>
            </a:xfrm>
          </p:grpSpPr>
          <p:sp>
            <p:nvSpPr>
              <p:cNvPr id="32780" name="AutoShape 25" descr="Vaquero"/>
              <p:cNvSpPr>
                <a:spLocks noChangeArrowheads="1"/>
              </p:cNvSpPr>
              <p:nvPr/>
            </p:nvSpPr>
            <p:spPr bwMode="auto">
              <a:xfrm>
                <a:off x="2109" y="1706"/>
                <a:ext cx="1496" cy="771"/>
              </a:xfrm>
              <a:prstGeom prst="roundRect">
                <a:avLst>
                  <a:gd name="adj" fmla="val 16667"/>
                </a:avLst>
              </a:prstGeom>
              <a:blipFill dpi="0" rotWithShape="0">
                <a:blip r:embed="rId2">
                  <a:alphaModFix amt="70000"/>
                </a:blip>
                <a:srcRect/>
                <a:tile tx="0" ty="0" sx="100000" sy="100000" flip="none" algn="tl"/>
              </a:blipFill>
              <a:ln w="28575">
                <a:solidFill>
                  <a:schemeClr val="tx1"/>
                </a:solidFill>
                <a:round/>
                <a:headEnd/>
                <a:tailEnd/>
              </a:ln>
            </p:spPr>
            <p:txBody>
              <a:bodyPr wrap="none" anchor="ctr"/>
              <a:lstStyle/>
              <a:p>
                <a:endParaRPr lang="en-US"/>
              </a:p>
            </p:txBody>
          </p:sp>
          <p:sp>
            <p:nvSpPr>
              <p:cNvPr id="32781" name="Text Box 26"/>
              <p:cNvSpPr txBox="1">
                <a:spLocks noChangeArrowheads="1"/>
              </p:cNvSpPr>
              <p:nvPr/>
            </p:nvSpPr>
            <p:spPr bwMode="auto">
              <a:xfrm>
                <a:off x="2154" y="1842"/>
                <a:ext cx="1306" cy="582"/>
              </a:xfrm>
              <a:prstGeom prst="rect">
                <a:avLst/>
              </a:prstGeom>
              <a:noFill/>
              <a:ln w="9525">
                <a:noFill/>
                <a:miter lim="800000"/>
                <a:headEnd/>
                <a:tailEnd/>
              </a:ln>
            </p:spPr>
            <p:txBody>
              <a:bodyPr>
                <a:spAutoFit/>
              </a:bodyPr>
              <a:lstStyle/>
              <a:p>
                <a:pPr algn="ctr">
                  <a:spcBef>
                    <a:spcPct val="50000"/>
                  </a:spcBef>
                </a:pPr>
                <a:r>
                  <a:rPr lang="es-EC" altLang="zh-CN" b="1">
                    <a:solidFill>
                      <a:schemeClr val="bg1"/>
                    </a:solidFill>
                    <a:ea typeface="宋体"/>
                    <a:cs typeface="宋体"/>
                  </a:rPr>
                  <a:t>Rivalidad entre los Competidores</a:t>
                </a:r>
                <a:endParaRPr lang="es-ES" b="1">
                  <a:solidFill>
                    <a:schemeClr val="bg1"/>
                  </a:solidFill>
                </a:endParaRPr>
              </a:p>
            </p:txBody>
          </p:sp>
        </p:grpSp>
        <p:sp>
          <p:nvSpPr>
            <p:cNvPr id="32776" name="AutoShape 27"/>
            <p:cNvSpPr>
              <a:spLocks noChangeArrowheads="1"/>
            </p:cNvSpPr>
            <p:nvPr/>
          </p:nvSpPr>
          <p:spPr bwMode="auto">
            <a:xfrm rot="-5400000">
              <a:off x="2790" y="1615"/>
              <a:ext cx="408" cy="317"/>
            </a:xfrm>
            <a:custGeom>
              <a:avLst/>
              <a:gdLst>
                <a:gd name="T0" fmla="*/ 6 w 21600"/>
                <a:gd name="T1" fmla="*/ 0 h 21600"/>
                <a:gd name="T2" fmla="*/ 0 w 21600"/>
                <a:gd name="T3" fmla="*/ 2 h 21600"/>
                <a:gd name="T4" fmla="*/ 6 w 21600"/>
                <a:gd name="T5" fmla="*/ 5 h 21600"/>
                <a:gd name="T6" fmla="*/ 8 w 21600"/>
                <a:gd name="T7" fmla="*/ 2 h 21600"/>
                <a:gd name="T8" fmla="*/ 17694720 60000 65536"/>
                <a:gd name="T9" fmla="*/ 11796480 60000 65536"/>
                <a:gd name="T10" fmla="*/ 5898240 60000 65536"/>
                <a:gd name="T11" fmla="*/ 0 60000 65536"/>
                <a:gd name="T12" fmla="*/ 3388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777" name="AutoShape 28"/>
            <p:cNvSpPr>
              <a:spLocks noChangeArrowheads="1"/>
            </p:cNvSpPr>
            <p:nvPr/>
          </p:nvSpPr>
          <p:spPr bwMode="auto">
            <a:xfrm rot="10800000">
              <a:off x="1791" y="2387"/>
              <a:ext cx="408" cy="317"/>
            </a:xfrm>
            <a:custGeom>
              <a:avLst/>
              <a:gdLst>
                <a:gd name="T0" fmla="*/ 6 w 21600"/>
                <a:gd name="T1" fmla="*/ 0 h 21600"/>
                <a:gd name="T2" fmla="*/ 0 w 21600"/>
                <a:gd name="T3" fmla="*/ 2 h 21600"/>
                <a:gd name="T4" fmla="*/ 6 w 21600"/>
                <a:gd name="T5" fmla="*/ 5 h 21600"/>
                <a:gd name="T6" fmla="*/ 8 w 21600"/>
                <a:gd name="T7" fmla="*/ 2 h 21600"/>
                <a:gd name="T8" fmla="*/ 17694720 60000 65536"/>
                <a:gd name="T9" fmla="*/ 11796480 60000 65536"/>
                <a:gd name="T10" fmla="*/ 5898240 60000 65536"/>
                <a:gd name="T11" fmla="*/ 0 60000 65536"/>
                <a:gd name="T12" fmla="*/ 3388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778" name="AutoShape 29"/>
            <p:cNvSpPr>
              <a:spLocks noChangeArrowheads="1"/>
            </p:cNvSpPr>
            <p:nvPr/>
          </p:nvSpPr>
          <p:spPr bwMode="auto">
            <a:xfrm>
              <a:off x="3878" y="2341"/>
              <a:ext cx="408" cy="317"/>
            </a:xfrm>
            <a:custGeom>
              <a:avLst/>
              <a:gdLst>
                <a:gd name="T0" fmla="*/ 6 w 21600"/>
                <a:gd name="T1" fmla="*/ 0 h 21600"/>
                <a:gd name="T2" fmla="*/ 0 w 21600"/>
                <a:gd name="T3" fmla="*/ 2 h 21600"/>
                <a:gd name="T4" fmla="*/ 6 w 21600"/>
                <a:gd name="T5" fmla="*/ 5 h 21600"/>
                <a:gd name="T6" fmla="*/ 8 w 21600"/>
                <a:gd name="T7" fmla="*/ 2 h 21600"/>
                <a:gd name="T8" fmla="*/ 17694720 60000 65536"/>
                <a:gd name="T9" fmla="*/ 11796480 60000 65536"/>
                <a:gd name="T10" fmla="*/ 5898240 60000 65536"/>
                <a:gd name="T11" fmla="*/ 0 60000 65536"/>
                <a:gd name="T12" fmla="*/ 3388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2779" name="AutoShape 30"/>
            <p:cNvSpPr>
              <a:spLocks noChangeArrowheads="1"/>
            </p:cNvSpPr>
            <p:nvPr/>
          </p:nvSpPr>
          <p:spPr bwMode="auto">
            <a:xfrm rot="5400000">
              <a:off x="2790" y="3021"/>
              <a:ext cx="408" cy="317"/>
            </a:xfrm>
            <a:custGeom>
              <a:avLst/>
              <a:gdLst>
                <a:gd name="T0" fmla="*/ 6 w 21600"/>
                <a:gd name="T1" fmla="*/ 0 h 21600"/>
                <a:gd name="T2" fmla="*/ 0 w 21600"/>
                <a:gd name="T3" fmla="*/ 2 h 21600"/>
                <a:gd name="T4" fmla="*/ 6 w 21600"/>
                <a:gd name="T5" fmla="*/ 5 h 21600"/>
                <a:gd name="T6" fmla="*/ 8 w 21600"/>
                <a:gd name="T7" fmla="*/ 2 h 21600"/>
                <a:gd name="T8" fmla="*/ 17694720 60000 65536"/>
                <a:gd name="T9" fmla="*/ 11796480 60000 65536"/>
                <a:gd name="T10" fmla="*/ 5898240 60000 65536"/>
                <a:gd name="T11" fmla="*/ 0 60000 65536"/>
                <a:gd name="T12" fmla="*/ 3388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32770" name="WordArt 34"/>
          <p:cNvSpPr>
            <a:spLocks noChangeArrowheads="1" noChangeShapeType="1" noTextEdit="1"/>
          </p:cNvSpPr>
          <p:nvPr/>
        </p:nvSpPr>
        <p:spPr bwMode="auto">
          <a:xfrm>
            <a:off x="1835150" y="260350"/>
            <a:ext cx="5834063" cy="7207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FUERZA DE PORTER</a:t>
            </a:r>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F.O.D.A.</a:t>
            </a:r>
          </a:p>
        </p:txBody>
      </p:sp>
      <p:graphicFrame>
        <p:nvGraphicFramePr>
          <p:cNvPr id="3" name="2 Tabla"/>
          <p:cNvGraphicFramePr>
            <a:graphicFrameLocks noGrp="1"/>
          </p:cNvGraphicFramePr>
          <p:nvPr/>
        </p:nvGraphicFramePr>
        <p:xfrm>
          <a:off x="214313" y="1928813"/>
          <a:ext cx="4572000" cy="4027487"/>
        </p:xfrm>
        <a:graphic>
          <a:graphicData uri="http://schemas.openxmlformats.org/drawingml/2006/table">
            <a:tbl>
              <a:tblPr/>
              <a:tblGrid>
                <a:gridCol w="1428760"/>
                <a:gridCol w="785818"/>
                <a:gridCol w="1233472"/>
                <a:gridCol w="1123982"/>
              </a:tblGrid>
              <a:tr h="345866">
                <a:tc gridSpan="4">
                  <a:txBody>
                    <a:bodyPr/>
                    <a:lstStyle/>
                    <a:p>
                      <a:pPr algn="ctr">
                        <a:spcAft>
                          <a:spcPts val="0"/>
                        </a:spcAft>
                      </a:pPr>
                      <a:r>
                        <a:rPr lang="es-EC" sz="1200" b="1" dirty="0">
                          <a:solidFill>
                            <a:srgbClr val="000000"/>
                          </a:solidFill>
                          <a:latin typeface="Arial"/>
                          <a:ea typeface="Times New Roman"/>
                        </a:rPr>
                        <a:t>FACTORES IN</a:t>
                      </a:r>
                      <a:r>
                        <a:rPr lang="es-EC" sz="1200" b="1" dirty="0">
                          <a:solidFill>
                            <a:schemeClr val="bg1"/>
                          </a:solidFill>
                          <a:latin typeface="Arial"/>
                          <a:ea typeface="Times New Roman"/>
                        </a:rPr>
                        <a:t>TERNOS</a:t>
                      </a:r>
                      <a:endParaRPr lang="es-EC" sz="1200" dirty="0">
                        <a:solidFill>
                          <a:schemeClr val="bg1"/>
                        </a:solidFill>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711497">
                <a:tc>
                  <a:txBody>
                    <a:bodyPr/>
                    <a:lstStyle/>
                    <a:p>
                      <a:pPr>
                        <a:spcAft>
                          <a:spcPts val="0"/>
                        </a:spcAft>
                      </a:pPr>
                      <a:r>
                        <a:rPr lang="es-EC" sz="1200" dirty="0">
                          <a:solidFill>
                            <a:srgbClr val="000000"/>
                          </a:solidFill>
                          <a:latin typeface="Arial"/>
                          <a:ea typeface="Times New Roman"/>
                        </a:rPr>
                        <a:t> </a:t>
                      </a:r>
                      <a:endParaRPr lang="es-EC" sz="1200" dirty="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rgbClr val="000000"/>
                          </a:solidFill>
                          <a:latin typeface="Arial"/>
                          <a:ea typeface="Times New Roman"/>
                        </a:rPr>
                        <a:t>VALOR %</a:t>
                      </a:r>
                      <a:endParaRPr lang="es-EC" sz="1200" dirty="0">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tx1"/>
                          </a:solidFill>
                          <a:latin typeface="Arial"/>
                          <a:ea typeface="Times New Roman"/>
                        </a:rPr>
                        <a:t>CA</a:t>
                      </a:r>
                      <a:r>
                        <a:rPr lang="es-EC" sz="1200" b="1" dirty="0">
                          <a:solidFill>
                            <a:schemeClr val="bg1"/>
                          </a:solidFill>
                          <a:latin typeface="Arial"/>
                          <a:ea typeface="Times New Roman"/>
                        </a:rPr>
                        <a:t>LIFICACIÓN</a:t>
                      </a:r>
                      <a:endParaRPr lang="es-EC" sz="1200" dirty="0">
                        <a:solidFill>
                          <a:schemeClr val="bg1"/>
                        </a:solidFill>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bg1"/>
                          </a:solidFill>
                          <a:latin typeface="Arial"/>
                          <a:ea typeface="Times New Roman"/>
                        </a:rPr>
                        <a:t> VALOR PONDERADO </a:t>
                      </a:r>
                      <a:endParaRPr lang="es-EC" sz="1200" dirty="0">
                        <a:solidFill>
                          <a:schemeClr val="bg1"/>
                        </a:solidFill>
                        <a:latin typeface="Times New Roman"/>
                        <a:ea typeface="SimSu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8">
                <a:tc>
                  <a:txBody>
                    <a:bodyPr/>
                    <a:lstStyle/>
                    <a:p>
                      <a:pPr algn="ctr">
                        <a:spcAft>
                          <a:spcPts val="0"/>
                        </a:spcAft>
                      </a:pPr>
                      <a:r>
                        <a:rPr lang="es-EC" sz="1200" b="1">
                          <a:solidFill>
                            <a:srgbClr val="000000"/>
                          </a:solidFill>
                          <a:latin typeface="Arial"/>
                          <a:ea typeface="Times New Roman"/>
                        </a:rPr>
                        <a:t>FORTALEZAS</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7048">
                <a:tc>
                  <a:txBody>
                    <a:bodyPr/>
                    <a:lstStyle/>
                    <a:p>
                      <a:pPr>
                        <a:spcAft>
                          <a:spcPts val="0"/>
                        </a:spcAft>
                      </a:pPr>
                      <a:r>
                        <a:rPr lang="es-EC" sz="1200">
                          <a:solidFill>
                            <a:srgbClr val="000000"/>
                          </a:solidFill>
                          <a:latin typeface="Arial"/>
                          <a:ea typeface="Times New Roman"/>
                        </a:rPr>
                        <a:t>Calidad</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20%</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4</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0,80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spcAft>
                          <a:spcPts val="0"/>
                        </a:spcAft>
                      </a:pPr>
                      <a:r>
                        <a:rPr lang="es-EC" sz="1200">
                          <a:solidFill>
                            <a:srgbClr val="000000"/>
                          </a:solidFill>
                          <a:latin typeface="Arial"/>
                          <a:ea typeface="Times New Roman"/>
                        </a:rPr>
                        <a:t>Prestigio</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13%</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3</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0,39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spcAft>
                          <a:spcPts val="0"/>
                        </a:spcAft>
                      </a:pPr>
                      <a:r>
                        <a:rPr lang="es-EC" sz="1200">
                          <a:solidFill>
                            <a:srgbClr val="000000"/>
                          </a:solidFill>
                          <a:latin typeface="Arial"/>
                          <a:ea typeface="Times New Roman"/>
                        </a:rPr>
                        <a:t>Servicio</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16%</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4</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0,64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b="1" dirty="0">
                          <a:solidFill>
                            <a:schemeClr val="bg1"/>
                          </a:solidFill>
                          <a:latin typeface="Arial"/>
                          <a:ea typeface="Times New Roman"/>
                        </a:rPr>
                        <a:t>             1,83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lgn="ctr">
                        <a:spcAft>
                          <a:spcPts val="0"/>
                        </a:spcAft>
                      </a:pPr>
                      <a:r>
                        <a:rPr lang="es-EC" sz="1200" b="1">
                          <a:solidFill>
                            <a:srgbClr val="000000"/>
                          </a:solidFill>
                          <a:latin typeface="Arial"/>
                          <a:ea typeface="Times New Roman"/>
                        </a:rPr>
                        <a:t>DEBILIDADES</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4330">
                <a:tc>
                  <a:txBody>
                    <a:bodyPr/>
                    <a:lstStyle/>
                    <a:p>
                      <a:pPr>
                        <a:spcAft>
                          <a:spcPts val="0"/>
                        </a:spcAft>
                      </a:pPr>
                      <a:r>
                        <a:rPr lang="es-EC" sz="1200">
                          <a:solidFill>
                            <a:srgbClr val="000000"/>
                          </a:solidFill>
                          <a:latin typeface="Arial"/>
                          <a:ea typeface="Times New Roman"/>
                        </a:rPr>
                        <a:t>Estructura Administrativa</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17%</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2</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0,34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spcAft>
                          <a:spcPts val="0"/>
                        </a:spcAft>
                      </a:pPr>
                      <a:r>
                        <a:rPr lang="es-EC" sz="1200">
                          <a:solidFill>
                            <a:srgbClr val="000000"/>
                          </a:solidFill>
                          <a:latin typeface="Arial"/>
                          <a:ea typeface="Times New Roman"/>
                        </a:rPr>
                        <a:t>Producción</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20%</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1</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0,20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048">
                <a:tc>
                  <a:txBody>
                    <a:bodyPr/>
                    <a:lstStyle/>
                    <a:p>
                      <a:pPr>
                        <a:spcAft>
                          <a:spcPts val="0"/>
                        </a:spcAft>
                      </a:pPr>
                      <a:r>
                        <a:rPr lang="es-EC" sz="1200">
                          <a:solidFill>
                            <a:srgbClr val="000000"/>
                          </a:solidFill>
                          <a:latin typeface="Arial"/>
                          <a:ea typeface="Times New Roman"/>
                        </a:rPr>
                        <a:t>Infraestructura</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200">
                          <a:solidFill>
                            <a:srgbClr val="000000"/>
                          </a:solidFill>
                          <a:latin typeface="Arial"/>
                          <a:ea typeface="Times New Roman"/>
                        </a:rPr>
                        <a:t>14%</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1</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200" dirty="0">
                          <a:solidFill>
                            <a:schemeClr val="bg1"/>
                          </a:solidFill>
                          <a:latin typeface="Arial"/>
                          <a:ea typeface="Times New Roman"/>
                        </a:rPr>
                        <a:t>             0,14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9400">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rgbClr val="000000"/>
                          </a:solidFill>
                          <a:latin typeface="Arial"/>
                          <a:ea typeface="Times New Roman"/>
                        </a:rPr>
                        <a:t> </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dirty="0">
                          <a:solidFill>
                            <a:schemeClr val="bg1"/>
                          </a:solidFill>
                          <a:latin typeface="Arial"/>
                          <a:ea typeface="Times New Roman"/>
                        </a:rPr>
                        <a:t>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bg1"/>
                          </a:solidFill>
                          <a:latin typeface="Arial"/>
                          <a:ea typeface="Times New Roman"/>
                        </a:rPr>
                        <a:t>             0,68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9400">
                <a:tc>
                  <a:txBody>
                    <a:bodyPr/>
                    <a:lstStyle/>
                    <a:p>
                      <a:pPr>
                        <a:spcAft>
                          <a:spcPts val="0"/>
                        </a:spcAft>
                      </a:pPr>
                      <a:r>
                        <a:rPr lang="es-EC" sz="1200" b="1" dirty="0">
                          <a:solidFill>
                            <a:srgbClr val="000000"/>
                          </a:solidFill>
                          <a:latin typeface="Arial"/>
                          <a:ea typeface="Times New Roman"/>
                        </a:rPr>
                        <a:t>TOTAL</a:t>
                      </a:r>
                      <a:endParaRPr lang="es-EC" sz="1200" dirty="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b="1">
                          <a:solidFill>
                            <a:srgbClr val="000000"/>
                          </a:solidFill>
                          <a:latin typeface="Arial"/>
                          <a:ea typeface="Times New Roman"/>
                        </a:rPr>
                        <a:t>100%</a:t>
                      </a:r>
                      <a:endParaRPr lang="es-EC" sz="1200">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bg1"/>
                          </a:solidFill>
                          <a:latin typeface="Arial"/>
                          <a:ea typeface="Times New Roman"/>
                        </a:rPr>
                        <a:t>15</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bg1"/>
                          </a:solidFill>
                          <a:latin typeface="Arial"/>
                          <a:ea typeface="Times New Roman"/>
                        </a:rPr>
                        <a:t>             2,51 </a:t>
                      </a:r>
                      <a:endParaRPr lang="es-EC" sz="1200" dirty="0">
                        <a:solidFill>
                          <a:schemeClr val="bg1"/>
                        </a:solidFill>
                        <a:latin typeface="Times New Roman"/>
                        <a:ea typeface="SimSu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4929188" y="1928813"/>
          <a:ext cx="3897312" cy="4032250"/>
        </p:xfrm>
        <a:graphic>
          <a:graphicData uri="http://schemas.openxmlformats.org/drawingml/2006/table">
            <a:tbl>
              <a:tblPr/>
              <a:tblGrid>
                <a:gridCol w="1671835"/>
                <a:gridCol w="674541"/>
                <a:gridCol w="775611"/>
                <a:gridCol w="775611"/>
              </a:tblGrid>
              <a:tr h="175894">
                <a:tc gridSpan="4">
                  <a:txBody>
                    <a:bodyPr/>
                    <a:lstStyle/>
                    <a:p>
                      <a:pPr algn="ctr">
                        <a:spcAft>
                          <a:spcPts val="0"/>
                        </a:spcAft>
                      </a:pPr>
                      <a:r>
                        <a:rPr lang="es-EC" sz="1100" b="1" dirty="0">
                          <a:solidFill>
                            <a:srgbClr val="000000"/>
                          </a:solidFill>
                          <a:latin typeface="Arial"/>
                          <a:ea typeface="Times New Roman"/>
                        </a:rPr>
                        <a:t>FACTORES EXTERNOS</a:t>
                      </a:r>
                      <a:endParaRPr lang="es-EC" sz="1100" dirty="0">
                        <a:latin typeface="Times New Roman"/>
                        <a:ea typeface="SimSun"/>
                      </a:endParaRPr>
                    </a:p>
                  </a:txBody>
                  <a:tcPr marL="39088" marR="3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82453">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a:solidFill>
                            <a:srgbClr val="000000"/>
                          </a:solidFill>
                          <a:latin typeface="Arial"/>
                          <a:ea typeface="Times New Roman"/>
                        </a:rPr>
                        <a:t>VALOR %</a:t>
                      </a:r>
                      <a:endParaRPr lang="es-EC" sz="1100">
                        <a:latin typeface="Times New Roman"/>
                        <a:ea typeface="SimSun"/>
                      </a:endParaRPr>
                    </a:p>
                  </a:txBody>
                  <a:tcPr marL="39088" marR="3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a:solidFill>
                            <a:srgbClr val="000000"/>
                          </a:solidFill>
                          <a:latin typeface="Arial"/>
                          <a:ea typeface="Times New Roman"/>
                        </a:rPr>
                        <a:t>CALIFICACIÓN</a:t>
                      </a:r>
                      <a:endParaRPr lang="es-EC" sz="1100">
                        <a:latin typeface="Times New Roman"/>
                        <a:ea typeface="SimSun"/>
                      </a:endParaRPr>
                    </a:p>
                  </a:txBody>
                  <a:tcPr marL="39088" marR="3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a:solidFill>
                            <a:srgbClr val="000000"/>
                          </a:solidFill>
                          <a:latin typeface="Arial"/>
                          <a:ea typeface="Times New Roman"/>
                        </a:rPr>
                        <a:t> VALOR PONDERADO </a:t>
                      </a:r>
                      <a:endParaRPr lang="es-EC" sz="1100">
                        <a:latin typeface="Times New Roman"/>
                        <a:ea typeface="SimSun"/>
                      </a:endParaRPr>
                    </a:p>
                  </a:txBody>
                  <a:tcPr marL="39088" marR="3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9">
                <a:tc>
                  <a:txBody>
                    <a:bodyPr/>
                    <a:lstStyle/>
                    <a:p>
                      <a:pPr algn="ctr">
                        <a:spcAft>
                          <a:spcPts val="0"/>
                        </a:spcAft>
                      </a:pPr>
                      <a:r>
                        <a:rPr lang="es-EC" sz="1100" b="1">
                          <a:solidFill>
                            <a:srgbClr val="000000"/>
                          </a:solidFill>
                          <a:latin typeface="Arial"/>
                          <a:ea typeface="Times New Roman"/>
                        </a:rPr>
                        <a:t>OPORTUNIDADES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21636">
                <a:tc>
                  <a:txBody>
                    <a:bodyPr/>
                    <a:lstStyle/>
                    <a:p>
                      <a:pPr>
                        <a:spcAft>
                          <a:spcPts val="0"/>
                        </a:spcAft>
                      </a:pPr>
                      <a:r>
                        <a:rPr lang="es-EC" sz="1100">
                          <a:solidFill>
                            <a:srgbClr val="000000"/>
                          </a:solidFill>
                          <a:latin typeface="Arial"/>
                          <a:ea typeface="Times New Roman"/>
                        </a:rPr>
                        <a:t>Tener Local</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20%</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2</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0,40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Cartera de Productos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18%</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3</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0,54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Nuevos Mercados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14%</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2</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0,28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b="1" dirty="0">
                          <a:solidFill>
                            <a:srgbClr val="000000"/>
                          </a:solidFill>
                          <a:latin typeface="Arial"/>
                          <a:ea typeface="Times New Roman"/>
                        </a:rPr>
                        <a:t>             1,22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7519">
                <a:tc>
                  <a:txBody>
                    <a:bodyPr/>
                    <a:lstStyle/>
                    <a:p>
                      <a:pPr algn="ctr">
                        <a:spcAft>
                          <a:spcPts val="0"/>
                        </a:spcAft>
                      </a:pPr>
                      <a:r>
                        <a:rPr lang="es-EC" sz="1100" b="1">
                          <a:solidFill>
                            <a:srgbClr val="000000"/>
                          </a:solidFill>
                          <a:latin typeface="Arial"/>
                          <a:ea typeface="Times New Roman"/>
                        </a:rPr>
                        <a:t>AMENAZAS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Barreras de Entrada Bajas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16%</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1</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0,16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Fortalecimiento de Competidores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19%</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2</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0,38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Precio de Competidores</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s-EC" sz="1100">
                          <a:solidFill>
                            <a:srgbClr val="000000"/>
                          </a:solidFill>
                          <a:latin typeface="Arial"/>
                          <a:ea typeface="Times New Roman"/>
                        </a:rPr>
                        <a:t>13%</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3</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C" sz="1100" dirty="0">
                          <a:solidFill>
                            <a:srgbClr val="000000"/>
                          </a:solidFill>
                          <a:latin typeface="Arial"/>
                          <a:ea typeface="Times New Roman"/>
                        </a:rPr>
                        <a:t>             0,39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1636">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100">
                          <a:solidFill>
                            <a:srgbClr val="000000"/>
                          </a:solidFill>
                          <a:latin typeface="Arial"/>
                          <a:ea typeface="Times New Roman"/>
                        </a:rPr>
                        <a:t> </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000000"/>
                          </a:solidFill>
                          <a:latin typeface="Arial"/>
                          <a:ea typeface="Times New Roman"/>
                        </a:rPr>
                        <a:t>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dirty="0">
                          <a:solidFill>
                            <a:srgbClr val="000000"/>
                          </a:solidFill>
                          <a:latin typeface="Arial"/>
                          <a:ea typeface="Times New Roman"/>
                        </a:rPr>
                        <a:t>             0,93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1636">
                <a:tc>
                  <a:txBody>
                    <a:bodyPr/>
                    <a:lstStyle/>
                    <a:p>
                      <a:pPr>
                        <a:spcAft>
                          <a:spcPts val="0"/>
                        </a:spcAft>
                      </a:pPr>
                      <a:r>
                        <a:rPr lang="es-EC" sz="1100" b="1" dirty="0">
                          <a:solidFill>
                            <a:srgbClr val="000000"/>
                          </a:solidFill>
                          <a:latin typeface="Arial"/>
                          <a:ea typeface="Times New Roman"/>
                        </a:rPr>
                        <a:t>TOTAL</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100" b="1">
                          <a:solidFill>
                            <a:srgbClr val="000000"/>
                          </a:solidFill>
                          <a:latin typeface="Arial"/>
                          <a:ea typeface="Times New Roman"/>
                        </a:rPr>
                        <a:t>100%</a:t>
                      </a:r>
                      <a:endParaRPr lang="es-EC" sz="110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dirty="0">
                          <a:solidFill>
                            <a:srgbClr val="000000"/>
                          </a:solidFill>
                          <a:latin typeface="Arial"/>
                          <a:ea typeface="Times New Roman"/>
                        </a:rPr>
                        <a:t>13</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dirty="0">
                          <a:solidFill>
                            <a:srgbClr val="000000"/>
                          </a:solidFill>
                          <a:latin typeface="Arial"/>
                          <a:ea typeface="Times New Roman"/>
                        </a:rPr>
                        <a:t>             2,15 </a:t>
                      </a:r>
                      <a:endParaRPr lang="es-EC" sz="1100" dirty="0">
                        <a:latin typeface="Times New Roman"/>
                        <a:ea typeface="SimSun"/>
                      </a:endParaRPr>
                    </a:p>
                  </a:txBody>
                  <a:tcPr marL="39088" marR="39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F.O.D.A.</a:t>
            </a:r>
          </a:p>
        </p:txBody>
      </p:sp>
      <p:grpSp>
        <p:nvGrpSpPr>
          <p:cNvPr id="34818" name="Group 29"/>
          <p:cNvGrpSpPr>
            <a:grpSpLocks noChangeAspect="1"/>
          </p:cNvGrpSpPr>
          <p:nvPr/>
        </p:nvGrpSpPr>
        <p:grpSpPr bwMode="auto">
          <a:xfrm>
            <a:off x="3643313" y="1357313"/>
            <a:ext cx="5643562" cy="5000625"/>
            <a:chOff x="1965" y="665"/>
            <a:chExt cx="7687" cy="7090"/>
          </a:xfrm>
        </p:grpSpPr>
        <p:sp>
          <p:nvSpPr>
            <p:cNvPr id="34849" name="AutoShape 30"/>
            <p:cNvSpPr>
              <a:spLocks noChangeAspect="1" noChangeArrowheads="1"/>
            </p:cNvSpPr>
            <p:nvPr/>
          </p:nvSpPr>
          <p:spPr bwMode="auto">
            <a:xfrm>
              <a:off x="1965" y="665"/>
              <a:ext cx="7395" cy="7090"/>
            </a:xfrm>
            <a:prstGeom prst="rect">
              <a:avLst/>
            </a:prstGeom>
            <a:noFill/>
            <a:ln w="19050">
              <a:solidFill>
                <a:srgbClr val="000000"/>
              </a:solidFill>
              <a:miter lim="800000"/>
              <a:headEnd/>
              <a:tailEnd/>
            </a:ln>
          </p:spPr>
          <p:txBody>
            <a:bodyPr/>
            <a:lstStyle/>
            <a:p>
              <a:endParaRPr lang="es-ES"/>
            </a:p>
          </p:txBody>
        </p:sp>
        <p:cxnSp>
          <p:nvCxnSpPr>
            <p:cNvPr id="34850" name="AutoShape 31"/>
            <p:cNvCxnSpPr>
              <a:cxnSpLocks noChangeShapeType="1"/>
            </p:cNvCxnSpPr>
            <p:nvPr/>
          </p:nvCxnSpPr>
          <p:spPr bwMode="auto">
            <a:xfrm>
              <a:off x="2850" y="4560"/>
              <a:ext cx="5655" cy="1"/>
            </a:xfrm>
            <a:prstGeom prst="bentConnector3">
              <a:avLst>
                <a:gd name="adj1" fmla="val 49991"/>
              </a:avLst>
            </a:prstGeom>
            <a:noFill/>
            <a:ln w="19050">
              <a:solidFill>
                <a:srgbClr val="000000"/>
              </a:solidFill>
              <a:miter lim="800000"/>
              <a:headEnd/>
              <a:tailEnd/>
            </a:ln>
          </p:spPr>
        </p:cxnSp>
        <p:cxnSp>
          <p:nvCxnSpPr>
            <p:cNvPr id="34851" name="AutoShape 32"/>
            <p:cNvCxnSpPr>
              <a:cxnSpLocks noChangeShapeType="1"/>
            </p:cNvCxnSpPr>
            <p:nvPr/>
          </p:nvCxnSpPr>
          <p:spPr bwMode="auto">
            <a:xfrm>
              <a:off x="5670" y="2100"/>
              <a:ext cx="1" cy="4860"/>
            </a:xfrm>
            <a:prstGeom prst="straightConnector1">
              <a:avLst/>
            </a:prstGeom>
            <a:noFill/>
            <a:ln w="19050">
              <a:solidFill>
                <a:srgbClr val="1F497D"/>
              </a:solidFill>
              <a:round/>
              <a:headEnd/>
              <a:tailEnd/>
            </a:ln>
          </p:spPr>
        </p:cxnSp>
        <p:sp>
          <p:nvSpPr>
            <p:cNvPr id="34852" name="Text Box 33"/>
            <p:cNvSpPr txBox="1">
              <a:spLocks noChangeArrowheads="1"/>
            </p:cNvSpPr>
            <p:nvPr/>
          </p:nvSpPr>
          <p:spPr bwMode="auto">
            <a:xfrm>
              <a:off x="2220" y="4005"/>
              <a:ext cx="1254" cy="307"/>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AMENAZAS</a:t>
              </a:r>
              <a:endParaRPr lang="es-EC" sz="1000">
                <a:solidFill>
                  <a:schemeClr val="bg1"/>
                </a:solidFill>
              </a:endParaRPr>
            </a:p>
          </p:txBody>
        </p:sp>
        <p:sp>
          <p:nvSpPr>
            <p:cNvPr id="34853" name="Text Box 34"/>
            <p:cNvSpPr txBox="1">
              <a:spLocks noChangeArrowheads="1"/>
            </p:cNvSpPr>
            <p:nvPr/>
          </p:nvSpPr>
          <p:spPr bwMode="auto">
            <a:xfrm>
              <a:off x="4981" y="1755"/>
              <a:ext cx="1654" cy="227"/>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FORTALEZAS</a:t>
              </a:r>
              <a:endParaRPr lang="es-EC" sz="1000">
                <a:solidFill>
                  <a:schemeClr val="bg1"/>
                </a:solidFill>
              </a:endParaRPr>
            </a:p>
          </p:txBody>
        </p:sp>
        <p:sp>
          <p:nvSpPr>
            <p:cNvPr id="34854" name="Text Box 35"/>
            <p:cNvSpPr txBox="1">
              <a:spLocks noChangeArrowheads="1"/>
            </p:cNvSpPr>
            <p:nvPr/>
          </p:nvSpPr>
          <p:spPr bwMode="auto">
            <a:xfrm>
              <a:off x="4956" y="7035"/>
              <a:ext cx="1582" cy="315"/>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DEBILIDADES</a:t>
              </a:r>
              <a:endParaRPr lang="es-EC" sz="1000">
                <a:solidFill>
                  <a:schemeClr val="bg1"/>
                </a:solidFill>
              </a:endParaRPr>
            </a:p>
          </p:txBody>
        </p:sp>
        <p:sp>
          <p:nvSpPr>
            <p:cNvPr id="34855" name="Text Box 36"/>
            <p:cNvSpPr txBox="1">
              <a:spLocks noChangeArrowheads="1"/>
            </p:cNvSpPr>
            <p:nvPr/>
          </p:nvSpPr>
          <p:spPr bwMode="auto">
            <a:xfrm>
              <a:off x="5618" y="2325"/>
              <a:ext cx="810" cy="308"/>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0;1,83</a:t>
              </a:r>
              <a:endParaRPr lang="es-EC" sz="1000">
                <a:solidFill>
                  <a:schemeClr val="bg1"/>
                </a:solidFill>
              </a:endParaRPr>
            </a:p>
          </p:txBody>
        </p:sp>
        <p:sp>
          <p:nvSpPr>
            <p:cNvPr id="34856" name="Text Box 37"/>
            <p:cNvSpPr txBox="1">
              <a:spLocks noChangeArrowheads="1"/>
            </p:cNvSpPr>
            <p:nvPr/>
          </p:nvSpPr>
          <p:spPr bwMode="auto">
            <a:xfrm>
              <a:off x="5709" y="5228"/>
              <a:ext cx="795" cy="390"/>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0;-0,68</a:t>
              </a:r>
              <a:endParaRPr lang="es-EC" sz="1000">
                <a:solidFill>
                  <a:schemeClr val="bg1"/>
                </a:solidFill>
              </a:endParaRPr>
            </a:p>
          </p:txBody>
        </p:sp>
        <p:sp>
          <p:nvSpPr>
            <p:cNvPr id="34857" name="Text Box 38"/>
            <p:cNvSpPr txBox="1">
              <a:spLocks noChangeArrowheads="1"/>
            </p:cNvSpPr>
            <p:nvPr/>
          </p:nvSpPr>
          <p:spPr bwMode="auto">
            <a:xfrm>
              <a:off x="7096" y="4238"/>
              <a:ext cx="839" cy="308"/>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0;1,22</a:t>
              </a:r>
              <a:endParaRPr lang="es-EC" sz="1000">
                <a:solidFill>
                  <a:schemeClr val="bg1"/>
                </a:solidFill>
              </a:endParaRPr>
            </a:p>
          </p:txBody>
        </p:sp>
        <p:sp>
          <p:nvSpPr>
            <p:cNvPr id="34858" name="Text Box 39"/>
            <p:cNvSpPr txBox="1">
              <a:spLocks noChangeArrowheads="1"/>
            </p:cNvSpPr>
            <p:nvPr/>
          </p:nvSpPr>
          <p:spPr bwMode="auto">
            <a:xfrm>
              <a:off x="3848" y="4155"/>
              <a:ext cx="931" cy="317"/>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0;-0,93</a:t>
              </a:r>
              <a:endParaRPr lang="es-EC" sz="1000">
                <a:solidFill>
                  <a:schemeClr val="bg1"/>
                </a:solidFill>
              </a:endParaRPr>
            </a:p>
          </p:txBody>
        </p:sp>
        <p:sp>
          <p:nvSpPr>
            <p:cNvPr id="34859" name="AutoShape 40"/>
            <p:cNvSpPr>
              <a:spLocks noChangeArrowheads="1"/>
            </p:cNvSpPr>
            <p:nvPr/>
          </p:nvSpPr>
          <p:spPr bwMode="auto">
            <a:xfrm>
              <a:off x="5634" y="2498"/>
              <a:ext cx="71" cy="150"/>
            </a:xfrm>
            <a:prstGeom prst="diamond">
              <a:avLst/>
            </a:prstGeom>
            <a:solidFill>
              <a:srgbClr val="FF0000"/>
            </a:solidFill>
            <a:ln w="9525">
              <a:solidFill>
                <a:srgbClr val="000000"/>
              </a:solidFill>
              <a:miter lim="800000"/>
              <a:headEnd/>
              <a:tailEnd/>
            </a:ln>
          </p:spPr>
          <p:txBody>
            <a:bodyPr/>
            <a:lstStyle/>
            <a:p>
              <a:endParaRPr lang="es-ES"/>
            </a:p>
          </p:txBody>
        </p:sp>
        <p:sp>
          <p:nvSpPr>
            <p:cNvPr id="34860" name="AutoShape 41"/>
            <p:cNvSpPr>
              <a:spLocks noChangeArrowheads="1"/>
            </p:cNvSpPr>
            <p:nvPr/>
          </p:nvSpPr>
          <p:spPr bwMode="auto">
            <a:xfrm>
              <a:off x="5634" y="5303"/>
              <a:ext cx="71" cy="150"/>
            </a:xfrm>
            <a:prstGeom prst="diamond">
              <a:avLst/>
            </a:prstGeom>
            <a:solidFill>
              <a:srgbClr val="FF0000"/>
            </a:solidFill>
            <a:ln w="9525">
              <a:solidFill>
                <a:srgbClr val="000000"/>
              </a:solidFill>
              <a:miter lim="800000"/>
              <a:headEnd/>
              <a:tailEnd/>
            </a:ln>
          </p:spPr>
          <p:txBody>
            <a:bodyPr/>
            <a:lstStyle/>
            <a:p>
              <a:endParaRPr lang="es-ES"/>
            </a:p>
          </p:txBody>
        </p:sp>
        <p:sp>
          <p:nvSpPr>
            <p:cNvPr id="34861" name="AutoShape 42"/>
            <p:cNvSpPr>
              <a:spLocks noChangeArrowheads="1"/>
            </p:cNvSpPr>
            <p:nvPr/>
          </p:nvSpPr>
          <p:spPr bwMode="auto">
            <a:xfrm>
              <a:off x="4359" y="4478"/>
              <a:ext cx="71" cy="150"/>
            </a:xfrm>
            <a:prstGeom prst="diamond">
              <a:avLst/>
            </a:prstGeom>
            <a:solidFill>
              <a:srgbClr val="FF0000"/>
            </a:solidFill>
            <a:ln w="9525">
              <a:solidFill>
                <a:srgbClr val="000000"/>
              </a:solidFill>
              <a:miter lim="800000"/>
              <a:headEnd/>
              <a:tailEnd/>
            </a:ln>
          </p:spPr>
          <p:txBody>
            <a:bodyPr/>
            <a:lstStyle/>
            <a:p>
              <a:endParaRPr lang="es-ES"/>
            </a:p>
          </p:txBody>
        </p:sp>
        <p:sp>
          <p:nvSpPr>
            <p:cNvPr id="34862" name="AutoShape 43"/>
            <p:cNvSpPr>
              <a:spLocks noChangeArrowheads="1"/>
            </p:cNvSpPr>
            <p:nvPr/>
          </p:nvSpPr>
          <p:spPr bwMode="auto">
            <a:xfrm>
              <a:off x="7239" y="4478"/>
              <a:ext cx="71" cy="150"/>
            </a:xfrm>
            <a:prstGeom prst="diamond">
              <a:avLst/>
            </a:prstGeom>
            <a:solidFill>
              <a:srgbClr val="FF0000"/>
            </a:solidFill>
            <a:ln w="9525">
              <a:solidFill>
                <a:srgbClr val="000000"/>
              </a:solidFill>
              <a:miter lim="800000"/>
              <a:headEnd/>
              <a:tailEnd/>
            </a:ln>
          </p:spPr>
          <p:txBody>
            <a:bodyPr/>
            <a:lstStyle/>
            <a:p>
              <a:endParaRPr lang="es-ES"/>
            </a:p>
          </p:txBody>
        </p:sp>
        <p:cxnSp>
          <p:nvCxnSpPr>
            <p:cNvPr id="34863" name="AutoShape 44"/>
            <p:cNvCxnSpPr>
              <a:cxnSpLocks noChangeShapeType="1"/>
            </p:cNvCxnSpPr>
            <p:nvPr/>
          </p:nvCxnSpPr>
          <p:spPr bwMode="auto">
            <a:xfrm flipV="1">
              <a:off x="5670" y="4553"/>
              <a:ext cx="1676" cy="825"/>
            </a:xfrm>
            <a:prstGeom prst="straightConnector1">
              <a:avLst/>
            </a:prstGeom>
            <a:noFill/>
            <a:ln w="9525">
              <a:solidFill>
                <a:srgbClr val="FF00FF"/>
              </a:solidFill>
              <a:round/>
              <a:headEnd/>
              <a:tailEnd/>
            </a:ln>
          </p:spPr>
        </p:cxnSp>
        <p:cxnSp>
          <p:nvCxnSpPr>
            <p:cNvPr id="34864" name="AutoShape 45"/>
            <p:cNvCxnSpPr>
              <a:cxnSpLocks noChangeShapeType="1"/>
              <a:stCxn id="34859" idx="3"/>
              <a:endCxn id="34862" idx="1"/>
            </p:cNvCxnSpPr>
            <p:nvPr/>
          </p:nvCxnSpPr>
          <p:spPr bwMode="auto">
            <a:xfrm>
              <a:off x="5705" y="2573"/>
              <a:ext cx="1534" cy="1980"/>
            </a:xfrm>
            <a:prstGeom prst="straightConnector1">
              <a:avLst/>
            </a:prstGeom>
            <a:noFill/>
            <a:ln w="9525">
              <a:solidFill>
                <a:srgbClr val="FF00FF"/>
              </a:solidFill>
              <a:round/>
              <a:headEnd/>
              <a:tailEnd/>
            </a:ln>
          </p:spPr>
        </p:cxnSp>
        <p:cxnSp>
          <p:nvCxnSpPr>
            <p:cNvPr id="34865" name="AutoShape 46"/>
            <p:cNvCxnSpPr>
              <a:cxnSpLocks noChangeShapeType="1"/>
              <a:stCxn id="34861" idx="1"/>
              <a:endCxn id="34860" idx="1"/>
            </p:cNvCxnSpPr>
            <p:nvPr/>
          </p:nvCxnSpPr>
          <p:spPr bwMode="auto">
            <a:xfrm>
              <a:off x="4359" y="4553"/>
              <a:ext cx="1275" cy="825"/>
            </a:xfrm>
            <a:prstGeom prst="straightConnector1">
              <a:avLst/>
            </a:prstGeom>
            <a:noFill/>
            <a:ln w="9525">
              <a:solidFill>
                <a:srgbClr val="FF00FF"/>
              </a:solidFill>
              <a:round/>
              <a:headEnd/>
              <a:tailEnd/>
            </a:ln>
          </p:spPr>
        </p:cxnSp>
        <p:cxnSp>
          <p:nvCxnSpPr>
            <p:cNvPr id="34866" name="AutoShape 47"/>
            <p:cNvCxnSpPr>
              <a:cxnSpLocks noChangeShapeType="1"/>
              <a:stCxn id="34861" idx="1"/>
              <a:endCxn id="34859" idx="1"/>
            </p:cNvCxnSpPr>
            <p:nvPr/>
          </p:nvCxnSpPr>
          <p:spPr bwMode="auto">
            <a:xfrm flipV="1">
              <a:off x="4359" y="2573"/>
              <a:ext cx="1275" cy="1980"/>
            </a:xfrm>
            <a:prstGeom prst="straightConnector1">
              <a:avLst/>
            </a:prstGeom>
            <a:noFill/>
            <a:ln w="9525">
              <a:solidFill>
                <a:srgbClr val="FF00FF"/>
              </a:solidFill>
              <a:round/>
              <a:headEnd/>
              <a:tailEnd/>
            </a:ln>
          </p:spPr>
        </p:cxnSp>
        <p:sp>
          <p:nvSpPr>
            <p:cNvPr id="34867" name="Text Box 48"/>
            <p:cNvSpPr txBox="1">
              <a:spLocks noChangeArrowheads="1"/>
            </p:cNvSpPr>
            <p:nvPr/>
          </p:nvSpPr>
          <p:spPr bwMode="auto">
            <a:xfrm>
              <a:off x="5154" y="2946"/>
              <a:ext cx="674" cy="405"/>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1,15</a:t>
              </a:r>
              <a:endParaRPr lang="es-EC" sz="1000">
                <a:solidFill>
                  <a:schemeClr val="bg1"/>
                </a:solidFill>
              </a:endParaRPr>
            </a:p>
          </p:txBody>
        </p:sp>
        <p:sp>
          <p:nvSpPr>
            <p:cNvPr id="34868" name="Text Box 49"/>
            <p:cNvSpPr txBox="1">
              <a:spLocks noChangeArrowheads="1"/>
            </p:cNvSpPr>
            <p:nvPr/>
          </p:nvSpPr>
          <p:spPr bwMode="auto">
            <a:xfrm>
              <a:off x="7511" y="4050"/>
              <a:ext cx="2141" cy="362"/>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OPORTUNIDADES</a:t>
              </a:r>
              <a:endParaRPr lang="es-EC" sz="1000">
                <a:solidFill>
                  <a:schemeClr val="bg1"/>
                </a:solidFill>
              </a:endParaRPr>
            </a:p>
          </p:txBody>
        </p:sp>
        <p:sp>
          <p:nvSpPr>
            <p:cNvPr id="34869" name="Text Box 50"/>
            <p:cNvSpPr txBox="1">
              <a:spLocks noChangeArrowheads="1"/>
            </p:cNvSpPr>
            <p:nvPr/>
          </p:nvSpPr>
          <p:spPr bwMode="auto">
            <a:xfrm>
              <a:off x="5724" y="4161"/>
              <a:ext cx="674" cy="405"/>
            </a:xfrm>
            <a:prstGeom prst="rect">
              <a:avLst/>
            </a:prstGeom>
            <a:solidFill>
              <a:srgbClr val="FFFFFF">
                <a:alpha val="0"/>
              </a:srgbClr>
            </a:solidFill>
            <a:ln w="9525">
              <a:noFill/>
              <a:miter lim="800000"/>
              <a:headEnd/>
              <a:tailEnd/>
            </a:ln>
          </p:spPr>
          <p:txBody>
            <a:bodyPr/>
            <a:lstStyle/>
            <a:p>
              <a:pPr>
                <a:spcAft>
                  <a:spcPts val="1000"/>
                </a:spcAft>
              </a:pPr>
              <a:r>
                <a:rPr lang="es-EC" sz="1000" b="1">
                  <a:solidFill>
                    <a:schemeClr val="bg1"/>
                  </a:solidFill>
                </a:rPr>
                <a:t>0,29</a:t>
              </a:r>
              <a:endParaRPr lang="es-EC" sz="1000">
                <a:solidFill>
                  <a:schemeClr val="bg1"/>
                </a:solidFill>
              </a:endParaRPr>
            </a:p>
          </p:txBody>
        </p:sp>
        <p:sp>
          <p:nvSpPr>
            <p:cNvPr id="34870" name="AutoShape 51"/>
            <p:cNvSpPr>
              <a:spLocks noChangeArrowheads="1"/>
            </p:cNvSpPr>
            <p:nvPr/>
          </p:nvSpPr>
          <p:spPr bwMode="auto">
            <a:xfrm flipH="1" flipV="1">
              <a:off x="5975" y="4462"/>
              <a:ext cx="151" cy="104"/>
            </a:xfrm>
            <a:prstGeom prst="downArrow">
              <a:avLst>
                <a:gd name="adj1" fmla="val 50000"/>
                <a:gd name="adj2" fmla="val 25000"/>
              </a:avLst>
            </a:prstGeom>
            <a:solidFill>
              <a:srgbClr val="FFFF00"/>
            </a:solidFill>
            <a:ln w="9525">
              <a:solidFill>
                <a:srgbClr val="000000"/>
              </a:solidFill>
              <a:miter lim="800000"/>
              <a:headEnd/>
              <a:tailEnd/>
            </a:ln>
          </p:spPr>
          <p:txBody>
            <a:bodyPr vert="eaVert"/>
            <a:lstStyle/>
            <a:p>
              <a:endParaRPr lang="es-ES"/>
            </a:p>
          </p:txBody>
        </p:sp>
        <p:sp>
          <p:nvSpPr>
            <p:cNvPr id="34871" name="AutoShape 52"/>
            <p:cNvSpPr>
              <a:spLocks noChangeArrowheads="1"/>
            </p:cNvSpPr>
            <p:nvPr/>
          </p:nvSpPr>
          <p:spPr bwMode="auto">
            <a:xfrm>
              <a:off x="5691" y="2992"/>
              <a:ext cx="78" cy="166"/>
            </a:xfrm>
            <a:prstGeom prst="rightArrow">
              <a:avLst>
                <a:gd name="adj1" fmla="val 50000"/>
                <a:gd name="adj2" fmla="val 25000"/>
              </a:avLst>
            </a:prstGeom>
            <a:solidFill>
              <a:srgbClr val="FFFF00"/>
            </a:solidFill>
            <a:ln w="9525">
              <a:solidFill>
                <a:srgbClr val="000000"/>
              </a:solidFill>
              <a:miter lim="800000"/>
              <a:headEnd/>
              <a:tailEnd/>
            </a:ln>
          </p:spPr>
          <p:txBody>
            <a:bodyPr/>
            <a:lstStyle/>
            <a:p>
              <a:endParaRPr lang="es-ES"/>
            </a:p>
          </p:txBody>
        </p:sp>
        <p:cxnSp>
          <p:nvCxnSpPr>
            <p:cNvPr id="34872" name="AutoShape 53"/>
            <p:cNvCxnSpPr>
              <a:cxnSpLocks noChangeShapeType="1"/>
            </p:cNvCxnSpPr>
            <p:nvPr/>
          </p:nvCxnSpPr>
          <p:spPr bwMode="auto">
            <a:xfrm flipH="1" flipV="1">
              <a:off x="6050" y="3030"/>
              <a:ext cx="1" cy="1491"/>
            </a:xfrm>
            <a:prstGeom prst="straightConnector1">
              <a:avLst/>
            </a:prstGeom>
            <a:noFill/>
            <a:ln w="19050" cap="rnd">
              <a:solidFill>
                <a:srgbClr val="660066"/>
              </a:solidFill>
              <a:prstDash val="sysDot"/>
              <a:round/>
              <a:headEnd/>
              <a:tailEnd/>
            </a:ln>
          </p:spPr>
        </p:cxnSp>
        <p:cxnSp>
          <p:nvCxnSpPr>
            <p:cNvPr id="34873" name="AutoShape 54"/>
            <p:cNvCxnSpPr>
              <a:cxnSpLocks noChangeShapeType="1"/>
            </p:cNvCxnSpPr>
            <p:nvPr/>
          </p:nvCxnSpPr>
          <p:spPr bwMode="auto">
            <a:xfrm>
              <a:off x="5706" y="3075"/>
              <a:ext cx="360" cy="1"/>
            </a:xfrm>
            <a:prstGeom prst="straightConnector1">
              <a:avLst/>
            </a:prstGeom>
            <a:noFill/>
            <a:ln w="19050" cap="rnd">
              <a:solidFill>
                <a:srgbClr val="660066"/>
              </a:solidFill>
              <a:prstDash val="sysDot"/>
              <a:round/>
              <a:headEnd/>
              <a:tailEnd/>
            </a:ln>
          </p:spPr>
        </p:cxnSp>
        <p:sp>
          <p:nvSpPr>
            <p:cNvPr id="34874" name="Oval 55"/>
            <p:cNvSpPr>
              <a:spLocks noChangeArrowheads="1"/>
            </p:cNvSpPr>
            <p:nvPr/>
          </p:nvSpPr>
          <p:spPr bwMode="auto">
            <a:xfrm>
              <a:off x="5617" y="4523"/>
              <a:ext cx="107" cy="88"/>
            </a:xfrm>
            <a:prstGeom prst="ellipse">
              <a:avLst/>
            </a:prstGeom>
            <a:solidFill>
              <a:srgbClr val="FFFFFF"/>
            </a:solidFill>
            <a:ln w="9525">
              <a:solidFill>
                <a:srgbClr val="000000"/>
              </a:solidFill>
              <a:round/>
              <a:headEnd/>
              <a:tailEnd/>
            </a:ln>
          </p:spPr>
          <p:txBody>
            <a:bodyPr/>
            <a:lstStyle/>
            <a:p>
              <a:endParaRPr lang="es-ES"/>
            </a:p>
          </p:txBody>
        </p:sp>
        <p:cxnSp>
          <p:nvCxnSpPr>
            <p:cNvPr id="34875" name="AutoShape 56"/>
            <p:cNvCxnSpPr>
              <a:cxnSpLocks noChangeShapeType="1"/>
            </p:cNvCxnSpPr>
            <p:nvPr/>
          </p:nvCxnSpPr>
          <p:spPr bwMode="auto">
            <a:xfrm flipV="1">
              <a:off x="5679" y="1892"/>
              <a:ext cx="683" cy="2627"/>
            </a:xfrm>
            <a:prstGeom prst="straightConnector1">
              <a:avLst/>
            </a:prstGeom>
            <a:noFill/>
            <a:ln w="19050">
              <a:solidFill>
                <a:srgbClr val="3333CC"/>
              </a:solidFill>
              <a:prstDash val="dash"/>
              <a:round/>
              <a:headEnd/>
              <a:tailEnd type="triangle" w="med" len="med"/>
            </a:ln>
          </p:spPr>
        </p:cxnSp>
        <p:sp>
          <p:nvSpPr>
            <p:cNvPr id="34876" name="Text Box 57"/>
            <p:cNvSpPr txBox="1">
              <a:spLocks noChangeArrowheads="1"/>
            </p:cNvSpPr>
            <p:nvPr/>
          </p:nvSpPr>
          <p:spPr bwMode="auto">
            <a:xfrm>
              <a:off x="7096" y="2494"/>
              <a:ext cx="993" cy="360"/>
            </a:xfrm>
            <a:prstGeom prst="rect">
              <a:avLst/>
            </a:prstGeom>
            <a:solidFill>
              <a:srgbClr val="FFFFFF">
                <a:alpha val="0"/>
              </a:srgbClr>
            </a:solidFill>
            <a:ln w="9525">
              <a:noFill/>
              <a:miter lim="800000"/>
              <a:headEnd/>
              <a:tailEnd/>
            </a:ln>
          </p:spPr>
          <p:txBody>
            <a:bodyPr/>
            <a:lstStyle/>
            <a:p>
              <a:pPr>
                <a:spcAft>
                  <a:spcPts val="1000"/>
                </a:spcAft>
              </a:pPr>
              <a:r>
                <a:rPr lang="es-EC" sz="900" b="1">
                  <a:solidFill>
                    <a:schemeClr val="bg1"/>
                  </a:solidFill>
                </a:rPr>
                <a:t>PARAISO</a:t>
              </a:r>
              <a:endParaRPr lang="es-EC" sz="900">
                <a:solidFill>
                  <a:schemeClr val="bg1"/>
                </a:solidFill>
              </a:endParaRPr>
            </a:p>
          </p:txBody>
        </p:sp>
        <p:sp>
          <p:nvSpPr>
            <p:cNvPr id="34877" name="Text Box 58"/>
            <p:cNvSpPr txBox="1">
              <a:spLocks noChangeArrowheads="1"/>
            </p:cNvSpPr>
            <p:nvPr/>
          </p:nvSpPr>
          <p:spPr bwMode="auto">
            <a:xfrm>
              <a:off x="7076" y="6143"/>
              <a:ext cx="1603" cy="397"/>
            </a:xfrm>
            <a:prstGeom prst="rect">
              <a:avLst/>
            </a:prstGeom>
            <a:solidFill>
              <a:srgbClr val="FFFFFF">
                <a:alpha val="0"/>
              </a:srgbClr>
            </a:solidFill>
            <a:ln w="9525">
              <a:noFill/>
              <a:miter lim="800000"/>
              <a:headEnd/>
              <a:tailEnd/>
            </a:ln>
          </p:spPr>
          <p:txBody>
            <a:bodyPr/>
            <a:lstStyle/>
            <a:p>
              <a:pPr>
                <a:spcAft>
                  <a:spcPts val="1000"/>
                </a:spcAft>
              </a:pPr>
              <a:r>
                <a:rPr lang="es-EC" sz="900" b="1">
                  <a:solidFill>
                    <a:schemeClr val="bg1"/>
                  </a:solidFill>
                </a:rPr>
                <a:t>PURGATORIO</a:t>
              </a:r>
            </a:p>
            <a:p>
              <a:pPr>
                <a:spcAft>
                  <a:spcPts val="1000"/>
                </a:spcAft>
              </a:pPr>
              <a:endParaRPr lang="es-EC" sz="900" b="1">
                <a:solidFill>
                  <a:schemeClr val="bg1"/>
                </a:solidFill>
              </a:endParaRPr>
            </a:p>
            <a:p>
              <a:pPr>
                <a:spcAft>
                  <a:spcPts val="1000"/>
                </a:spcAft>
              </a:pPr>
              <a:endParaRPr lang="es-EC" sz="900" b="1">
                <a:solidFill>
                  <a:schemeClr val="bg1"/>
                </a:solidFill>
              </a:endParaRPr>
            </a:p>
            <a:p>
              <a:pPr>
                <a:spcAft>
                  <a:spcPts val="1000"/>
                </a:spcAft>
              </a:pPr>
              <a:endParaRPr lang="es-EC" sz="900" b="1">
                <a:solidFill>
                  <a:schemeClr val="bg1"/>
                </a:solidFill>
              </a:endParaRPr>
            </a:p>
            <a:p>
              <a:endParaRPr lang="es-EC" sz="900">
                <a:solidFill>
                  <a:schemeClr val="bg1"/>
                </a:solidFill>
              </a:endParaRPr>
            </a:p>
          </p:txBody>
        </p:sp>
        <p:sp>
          <p:nvSpPr>
            <p:cNvPr id="34878" name="Text Box 59"/>
            <p:cNvSpPr txBox="1">
              <a:spLocks noChangeArrowheads="1"/>
            </p:cNvSpPr>
            <p:nvPr/>
          </p:nvSpPr>
          <p:spPr bwMode="auto">
            <a:xfrm>
              <a:off x="3474" y="6143"/>
              <a:ext cx="1045" cy="360"/>
            </a:xfrm>
            <a:prstGeom prst="rect">
              <a:avLst/>
            </a:prstGeom>
            <a:solidFill>
              <a:srgbClr val="FFFFFF">
                <a:alpha val="0"/>
              </a:srgbClr>
            </a:solidFill>
            <a:ln w="9525">
              <a:noFill/>
              <a:miter lim="800000"/>
              <a:headEnd/>
              <a:tailEnd/>
            </a:ln>
          </p:spPr>
          <p:txBody>
            <a:bodyPr/>
            <a:lstStyle/>
            <a:p>
              <a:pPr>
                <a:spcAft>
                  <a:spcPts val="1000"/>
                </a:spcAft>
              </a:pPr>
              <a:r>
                <a:rPr lang="es-EC" sz="900" b="1">
                  <a:solidFill>
                    <a:schemeClr val="bg1"/>
                  </a:solidFill>
                </a:rPr>
                <a:t>INFIERNO</a:t>
              </a:r>
            </a:p>
            <a:p>
              <a:pPr>
                <a:spcAft>
                  <a:spcPts val="1000"/>
                </a:spcAft>
              </a:pPr>
              <a:endParaRPr lang="es-EC" sz="900" b="1">
                <a:solidFill>
                  <a:schemeClr val="bg1"/>
                </a:solidFill>
              </a:endParaRPr>
            </a:p>
            <a:p>
              <a:pPr>
                <a:spcAft>
                  <a:spcPts val="1000"/>
                </a:spcAft>
              </a:pPr>
              <a:endParaRPr lang="es-EC" sz="900" b="1">
                <a:solidFill>
                  <a:schemeClr val="bg1"/>
                </a:solidFill>
              </a:endParaRPr>
            </a:p>
            <a:p>
              <a:pPr>
                <a:spcAft>
                  <a:spcPts val="1000"/>
                </a:spcAft>
              </a:pPr>
              <a:endParaRPr lang="es-EC" sz="900" b="1">
                <a:solidFill>
                  <a:schemeClr val="bg1"/>
                </a:solidFill>
              </a:endParaRPr>
            </a:p>
            <a:p>
              <a:endParaRPr lang="es-EC" sz="900">
                <a:solidFill>
                  <a:schemeClr val="bg1"/>
                </a:solidFill>
              </a:endParaRPr>
            </a:p>
          </p:txBody>
        </p:sp>
        <p:sp>
          <p:nvSpPr>
            <p:cNvPr id="34879" name="Text Box 60"/>
            <p:cNvSpPr txBox="1">
              <a:spLocks noChangeArrowheads="1"/>
            </p:cNvSpPr>
            <p:nvPr/>
          </p:nvSpPr>
          <p:spPr bwMode="auto">
            <a:xfrm>
              <a:off x="3556" y="2494"/>
              <a:ext cx="803" cy="360"/>
            </a:xfrm>
            <a:prstGeom prst="rect">
              <a:avLst/>
            </a:prstGeom>
            <a:solidFill>
              <a:srgbClr val="FFFFFF">
                <a:alpha val="0"/>
              </a:srgbClr>
            </a:solidFill>
            <a:ln w="9525">
              <a:noFill/>
              <a:miter lim="800000"/>
              <a:headEnd/>
              <a:tailEnd/>
            </a:ln>
          </p:spPr>
          <p:txBody>
            <a:bodyPr/>
            <a:lstStyle/>
            <a:p>
              <a:pPr>
                <a:spcAft>
                  <a:spcPts val="1000"/>
                </a:spcAft>
              </a:pPr>
              <a:r>
                <a:rPr lang="es-EC" sz="900" b="1">
                  <a:solidFill>
                    <a:schemeClr val="bg1"/>
                  </a:solidFill>
                </a:rPr>
                <a:t>LIMBO</a:t>
              </a:r>
              <a:endParaRPr lang="es-EC" sz="900">
                <a:solidFill>
                  <a:schemeClr val="bg1"/>
                </a:solidFill>
              </a:endParaRPr>
            </a:p>
          </p:txBody>
        </p:sp>
        <p:sp>
          <p:nvSpPr>
            <p:cNvPr id="34880" name="Text Box 61"/>
            <p:cNvSpPr txBox="1">
              <a:spLocks noChangeArrowheads="1"/>
            </p:cNvSpPr>
            <p:nvPr/>
          </p:nvSpPr>
          <p:spPr bwMode="auto">
            <a:xfrm>
              <a:off x="4079" y="995"/>
              <a:ext cx="3219" cy="445"/>
            </a:xfrm>
            <a:prstGeom prst="rect">
              <a:avLst/>
            </a:prstGeom>
            <a:solidFill>
              <a:srgbClr val="FFFFFF">
                <a:alpha val="0"/>
              </a:srgbClr>
            </a:solidFill>
            <a:ln w="9525">
              <a:noFill/>
              <a:miter lim="800000"/>
              <a:headEnd/>
              <a:tailEnd/>
            </a:ln>
          </p:spPr>
          <p:txBody>
            <a:bodyPr/>
            <a:lstStyle/>
            <a:p>
              <a:pPr>
                <a:spcAft>
                  <a:spcPts val="1000"/>
                </a:spcAft>
              </a:pPr>
              <a:r>
                <a:rPr lang="es-EC" sz="1400" b="1">
                  <a:solidFill>
                    <a:schemeClr val="bg1"/>
                  </a:solidFill>
                </a:rPr>
                <a:t>MAPA DE DIAGNOSTICO</a:t>
              </a:r>
              <a:endParaRPr lang="es-EC" sz="1400">
                <a:solidFill>
                  <a:schemeClr val="bg1"/>
                </a:solidFill>
              </a:endParaRPr>
            </a:p>
          </p:txBody>
        </p:sp>
      </p:grpSp>
      <p:grpSp>
        <p:nvGrpSpPr>
          <p:cNvPr id="34819" name="Group 1"/>
          <p:cNvGrpSpPr>
            <a:grpSpLocks noChangeAspect="1"/>
          </p:cNvGrpSpPr>
          <p:nvPr/>
        </p:nvGrpSpPr>
        <p:grpSpPr bwMode="auto">
          <a:xfrm>
            <a:off x="142875" y="1714500"/>
            <a:ext cx="3429000" cy="2000250"/>
            <a:chOff x="2565" y="2004"/>
            <a:chExt cx="6838" cy="4232"/>
          </a:xfrm>
        </p:grpSpPr>
        <p:sp>
          <p:nvSpPr>
            <p:cNvPr id="34836" name="AutoShape 2"/>
            <p:cNvSpPr>
              <a:spLocks noChangeAspect="1" noChangeArrowheads="1"/>
            </p:cNvSpPr>
            <p:nvPr/>
          </p:nvSpPr>
          <p:spPr bwMode="auto">
            <a:xfrm>
              <a:off x="2565" y="2004"/>
              <a:ext cx="6696" cy="4232"/>
            </a:xfrm>
            <a:prstGeom prst="rect">
              <a:avLst/>
            </a:prstGeom>
            <a:noFill/>
            <a:ln w="19050">
              <a:solidFill>
                <a:srgbClr val="000000"/>
              </a:solidFill>
              <a:miter lim="800000"/>
              <a:headEnd/>
              <a:tailEnd/>
            </a:ln>
          </p:spPr>
          <p:txBody>
            <a:bodyPr/>
            <a:lstStyle/>
            <a:p>
              <a:endParaRPr lang="es-ES"/>
            </a:p>
          </p:txBody>
        </p:sp>
        <p:cxnSp>
          <p:nvCxnSpPr>
            <p:cNvPr id="34837" name="AutoShape 3"/>
            <p:cNvCxnSpPr>
              <a:cxnSpLocks noChangeShapeType="1"/>
            </p:cNvCxnSpPr>
            <p:nvPr/>
          </p:nvCxnSpPr>
          <p:spPr bwMode="auto">
            <a:xfrm rot="10800000" flipH="1">
              <a:off x="3402" y="3657"/>
              <a:ext cx="4893" cy="161"/>
            </a:xfrm>
            <a:prstGeom prst="straightConnector1">
              <a:avLst/>
            </a:prstGeom>
            <a:noFill/>
            <a:ln w="19050">
              <a:solidFill>
                <a:srgbClr val="000000"/>
              </a:solidFill>
              <a:round/>
              <a:headEnd/>
              <a:tailEnd/>
            </a:ln>
          </p:spPr>
        </p:cxnSp>
        <p:sp>
          <p:nvSpPr>
            <p:cNvPr id="34838" name="AutoShape 4"/>
            <p:cNvSpPr>
              <a:spLocks noChangeArrowheads="1"/>
            </p:cNvSpPr>
            <p:nvPr/>
          </p:nvSpPr>
          <p:spPr bwMode="auto">
            <a:xfrm>
              <a:off x="7845" y="3001"/>
              <a:ext cx="660" cy="666"/>
            </a:xfrm>
            <a:prstGeom prst="flowChartManualOperation">
              <a:avLst/>
            </a:prstGeom>
            <a:solidFill>
              <a:srgbClr val="FFFF00"/>
            </a:solidFill>
            <a:ln w="19050">
              <a:solidFill>
                <a:srgbClr val="000000"/>
              </a:solidFill>
              <a:miter lim="800000"/>
              <a:headEnd/>
              <a:tailEnd/>
            </a:ln>
          </p:spPr>
          <p:txBody>
            <a:bodyPr/>
            <a:lstStyle/>
            <a:p>
              <a:endParaRPr lang="es-ES"/>
            </a:p>
          </p:txBody>
        </p:sp>
        <p:sp>
          <p:nvSpPr>
            <p:cNvPr id="34839" name="AutoShape 5"/>
            <p:cNvSpPr>
              <a:spLocks noChangeArrowheads="1"/>
            </p:cNvSpPr>
            <p:nvPr/>
          </p:nvSpPr>
          <p:spPr bwMode="auto">
            <a:xfrm>
              <a:off x="3277" y="3152"/>
              <a:ext cx="660" cy="666"/>
            </a:xfrm>
            <a:prstGeom prst="flowChartManualOperation">
              <a:avLst/>
            </a:prstGeom>
            <a:solidFill>
              <a:srgbClr val="D422AE"/>
            </a:solidFill>
            <a:ln w="19050">
              <a:solidFill>
                <a:srgbClr val="000000"/>
              </a:solidFill>
              <a:miter lim="800000"/>
              <a:headEnd/>
              <a:tailEnd/>
            </a:ln>
          </p:spPr>
          <p:txBody>
            <a:bodyPr/>
            <a:lstStyle/>
            <a:p>
              <a:endParaRPr lang="es-ES"/>
            </a:p>
          </p:txBody>
        </p:sp>
        <p:sp>
          <p:nvSpPr>
            <p:cNvPr id="34840" name="AutoShape 6"/>
            <p:cNvSpPr>
              <a:spLocks noChangeArrowheads="1"/>
            </p:cNvSpPr>
            <p:nvPr/>
          </p:nvSpPr>
          <p:spPr bwMode="auto">
            <a:xfrm>
              <a:off x="5766" y="3735"/>
              <a:ext cx="525" cy="540"/>
            </a:xfrm>
            <a:prstGeom prst="triangle">
              <a:avLst>
                <a:gd name="adj" fmla="val 50000"/>
              </a:avLst>
            </a:prstGeom>
            <a:solidFill>
              <a:srgbClr val="92D050"/>
            </a:solidFill>
            <a:ln w="19050">
              <a:solidFill>
                <a:srgbClr val="000000"/>
              </a:solidFill>
              <a:miter lim="800000"/>
              <a:headEnd/>
              <a:tailEnd/>
            </a:ln>
          </p:spPr>
          <p:txBody>
            <a:bodyPr/>
            <a:lstStyle/>
            <a:p>
              <a:endParaRPr lang="es-ES"/>
            </a:p>
          </p:txBody>
        </p:sp>
        <p:sp>
          <p:nvSpPr>
            <p:cNvPr id="34841" name="Text Box 7"/>
            <p:cNvSpPr txBox="1">
              <a:spLocks noChangeArrowheads="1"/>
            </p:cNvSpPr>
            <p:nvPr/>
          </p:nvSpPr>
          <p:spPr bwMode="auto">
            <a:xfrm>
              <a:off x="3402" y="3813"/>
              <a:ext cx="660" cy="458"/>
            </a:xfrm>
            <a:prstGeom prst="rect">
              <a:avLst/>
            </a:prstGeom>
            <a:solidFill>
              <a:srgbClr val="FFFFFF">
                <a:alpha val="0"/>
              </a:srgbClr>
            </a:solidFill>
            <a:ln w="9525">
              <a:noFill/>
              <a:miter lim="800000"/>
              <a:headEnd/>
              <a:tailEnd/>
            </a:ln>
          </p:spPr>
          <p:txBody>
            <a:bodyPr/>
            <a:lstStyle/>
            <a:p>
              <a:pPr>
                <a:spcAft>
                  <a:spcPts val="1000"/>
                </a:spcAft>
              </a:pPr>
              <a:r>
                <a:rPr lang="es-EC" sz="1400" b="1">
                  <a:latin typeface="Calibri" pitchFamily="34" charset="0"/>
                  <a:cs typeface="Arial" charset="0"/>
                </a:rPr>
                <a:t>1</a:t>
              </a:r>
              <a:endParaRPr lang="es-EC">
                <a:cs typeface="Arial" charset="0"/>
              </a:endParaRPr>
            </a:p>
          </p:txBody>
        </p:sp>
        <p:sp>
          <p:nvSpPr>
            <p:cNvPr id="34842" name="Text Box 8"/>
            <p:cNvSpPr txBox="1">
              <a:spLocks noChangeArrowheads="1"/>
            </p:cNvSpPr>
            <p:nvPr/>
          </p:nvSpPr>
          <p:spPr bwMode="auto">
            <a:xfrm>
              <a:off x="5521" y="4161"/>
              <a:ext cx="1318" cy="261"/>
            </a:xfrm>
            <a:prstGeom prst="rect">
              <a:avLst/>
            </a:prstGeom>
            <a:solidFill>
              <a:srgbClr val="FFFFFF">
                <a:alpha val="0"/>
              </a:srgbClr>
            </a:solidFill>
            <a:ln w="9525">
              <a:noFill/>
              <a:miter lim="800000"/>
              <a:headEnd/>
              <a:tailEnd/>
            </a:ln>
          </p:spPr>
          <p:txBody>
            <a:bodyPr/>
            <a:lstStyle/>
            <a:p>
              <a:pPr>
                <a:spcAft>
                  <a:spcPts val="1000"/>
                </a:spcAft>
              </a:pPr>
              <a:r>
                <a:rPr lang="es-EC" sz="1400" b="1">
                  <a:latin typeface="Calibri" pitchFamily="34" charset="0"/>
                  <a:cs typeface="Arial" charset="0"/>
                </a:rPr>
                <a:t>2.5</a:t>
              </a:r>
              <a:endParaRPr lang="es-EC">
                <a:cs typeface="Arial" charset="0"/>
              </a:endParaRPr>
            </a:p>
          </p:txBody>
        </p:sp>
        <p:sp>
          <p:nvSpPr>
            <p:cNvPr id="34843" name="Text Box 9"/>
            <p:cNvSpPr txBox="1">
              <a:spLocks noChangeArrowheads="1"/>
            </p:cNvSpPr>
            <p:nvPr/>
          </p:nvSpPr>
          <p:spPr bwMode="auto">
            <a:xfrm>
              <a:off x="7965" y="3652"/>
              <a:ext cx="660" cy="458"/>
            </a:xfrm>
            <a:prstGeom prst="rect">
              <a:avLst/>
            </a:prstGeom>
            <a:solidFill>
              <a:srgbClr val="FFFFFF">
                <a:alpha val="0"/>
              </a:srgbClr>
            </a:solidFill>
            <a:ln w="9525">
              <a:noFill/>
              <a:miter lim="800000"/>
              <a:headEnd/>
              <a:tailEnd/>
            </a:ln>
          </p:spPr>
          <p:txBody>
            <a:bodyPr/>
            <a:lstStyle/>
            <a:p>
              <a:pPr>
                <a:spcAft>
                  <a:spcPts val="1000"/>
                </a:spcAft>
              </a:pPr>
              <a:r>
                <a:rPr lang="es-EC" sz="1400" b="1">
                  <a:solidFill>
                    <a:schemeClr val="bg1"/>
                  </a:solidFill>
                  <a:latin typeface="Calibri" pitchFamily="34" charset="0"/>
                  <a:cs typeface="Arial" charset="0"/>
                </a:rPr>
                <a:t>4</a:t>
              </a:r>
              <a:endParaRPr lang="es-EC">
                <a:solidFill>
                  <a:schemeClr val="bg1"/>
                </a:solidFill>
                <a:cs typeface="Arial" charset="0"/>
              </a:endParaRPr>
            </a:p>
          </p:txBody>
        </p:sp>
        <p:sp>
          <p:nvSpPr>
            <p:cNvPr id="34844" name="Text Box 10"/>
            <p:cNvSpPr txBox="1">
              <a:spLocks noChangeArrowheads="1"/>
            </p:cNvSpPr>
            <p:nvPr/>
          </p:nvSpPr>
          <p:spPr bwMode="auto">
            <a:xfrm>
              <a:off x="2706" y="2491"/>
              <a:ext cx="2025" cy="420"/>
            </a:xfrm>
            <a:prstGeom prst="rect">
              <a:avLst/>
            </a:prstGeom>
            <a:solidFill>
              <a:srgbClr val="FFFFFF">
                <a:alpha val="0"/>
              </a:srgbClr>
            </a:solidFill>
            <a:ln w="9525">
              <a:noFill/>
              <a:miter lim="800000"/>
              <a:headEnd/>
              <a:tailEnd/>
            </a:ln>
          </p:spPr>
          <p:txBody>
            <a:bodyPr/>
            <a:lstStyle/>
            <a:p>
              <a:pPr>
                <a:spcAft>
                  <a:spcPts val="1000"/>
                </a:spcAft>
              </a:pPr>
              <a:r>
                <a:rPr lang="es-EC" sz="1100" b="1">
                  <a:latin typeface="Calibri" pitchFamily="34" charset="0"/>
                  <a:cs typeface="Arial" charset="0"/>
                </a:rPr>
                <a:t>DEBILIDADES</a:t>
              </a:r>
              <a:endParaRPr lang="es-EC">
                <a:cs typeface="Arial" charset="0"/>
              </a:endParaRPr>
            </a:p>
          </p:txBody>
        </p:sp>
        <p:sp>
          <p:nvSpPr>
            <p:cNvPr id="34845" name="Text Box 11"/>
            <p:cNvSpPr txBox="1">
              <a:spLocks noChangeArrowheads="1"/>
            </p:cNvSpPr>
            <p:nvPr/>
          </p:nvSpPr>
          <p:spPr bwMode="auto">
            <a:xfrm>
              <a:off x="7483" y="2385"/>
              <a:ext cx="1920" cy="473"/>
            </a:xfrm>
            <a:prstGeom prst="rect">
              <a:avLst/>
            </a:prstGeom>
            <a:solidFill>
              <a:srgbClr val="FFFFFF">
                <a:alpha val="0"/>
              </a:srgbClr>
            </a:solidFill>
            <a:ln w="9525">
              <a:noFill/>
              <a:miter lim="800000"/>
              <a:headEnd/>
              <a:tailEnd/>
            </a:ln>
          </p:spPr>
          <p:txBody>
            <a:bodyPr/>
            <a:lstStyle/>
            <a:p>
              <a:pPr>
                <a:spcAft>
                  <a:spcPts val="1000"/>
                </a:spcAft>
              </a:pPr>
              <a:r>
                <a:rPr lang="es-EC" sz="1100" b="1">
                  <a:solidFill>
                    <a:schemeClr val="bg1"/>
                  </a:solidFill>
                  <a:latin typeface="Calibri" pitchFamily="34" charset="0"/>
                  <a:cs typeface="Arial" charset="0"/>
                </a:rPr>
                <a:t>FORTALEZAS</a:t>
              </a:r>
              <a:endParaRPr lang="es-EC">
                <a:solidFill>
                  <a:schemeClr val="bg1"/>
                </a:solidFill>
                <a:cs typeface="Arial" charset="0"/>
              </a:endParaRPr>
            </a:p>
          </p:txBody>
        </p:sp>
        <p:sp>
          <p:nvSpPr>
            <p:cNvPr id="34846" name="Text Box 12"/>
            <p:cNvSpPr txBox="1">
              <a:spLocks noChangeArrowheads="1"/>
            </p:cNvSpPr>
            <p:nvPr/>
          </p:nvSpPr>
          <p:spPr bwMode="auto">
            <a:xfrm>
              <a:off x="6618" y="3764"/>
              <a:ext cx="969" cy="658"/>
            </a:xfrm>
            <a:prstGeom prst="rect">
              <a:avLst/>
            </a:prstGeom>
            <a:solidFill>
              <a:srgbClr val="FFFFFF">
                <a:alpha val="0"/>
              </a:srgbClr>
            </a:solidFill>
            <a:ln w="9525">
              <a:noFill/>
              <a:miter lim="800000"/>
              <a:headEnd/>
              <a:tailEnd/>
            </a:ln>
          </p:spPr>
          <p:txBody>
            <a:bodyPr/>
            <a:lstStyle/>
            <a:p>
              <a:pPr>
                <a:spcAft>
                  <a:spcPts val="1000"/>
                </a:spcAft>
              </a:pPr>
              <a:r>
                <a:rPr lang="es-EC" sz="1000" b="1">
                  <a:latin typeface="Calibri" pitchFamily="34" charset="0"/>
                  <a:cs typeface="Arial" charset="0"/>
                </a:rPr>
                <a:t>2.51</a:t>
              </a:r>
              <a:endParaRPr lang="es-EC">
                <a:cs typeface="Arial" charset="0"/>
              </a:endParaRPr>
            </a:p>
          </p:txBody>
        </p:sp>
        <p:cxnSp>
          <p:nvCxnSpPr>
            <p:cNvPr id="34847" name="AutoShape 13"/>
            <p:cNvCxnSpPr>
              <a:cxnSpLocks noChangeShapeType="1"/>
            </p:cNvCxnSpPr>
            <p:nvPr/>
          </p:nvCxnSpPr>
          <p:spPr bwMode="auto">
            <a:xfrm flipV="1">
              <a:off x="6006" y="3720"/>
              <a:ext cx="495" cy="1643"/>
            </a:xfrm>
            <a:prstGeom prst="straightConnector1">
              <a:avLst/>
            </a:prstGeom>
            <a:noFill/>
            <a:ln w="12700">
              <a:solidFill>
                <a:srgbClr val="000000"/>
              </a:solidFill>
              <a:round/>
              <a:headEnd/>
              <a:tailEnd type="triangle" w="med" len="med"/>
            </a:ln>
          </p:spPr>
        </p:cxnSp>
        <p:sp>
          <p:nvSpPr>
            <p:cNvPr id="34848" name="Text Box 14"/>
            <p:cNvSpPr txBox="1">
              <a:spLocks noChangeArrowheads="1"/>
            </p:cNvSpPr>
            <p:nvPr/>
          </p:nvSpPr>
          <p:spPr bwMode="auto">
            <a:xfrm>
              <a:off x="4881" y="5480"/>
              <a:ext cx="2706" cy="406"/>
            </a:xfrm>
            <a:prstGeom prst="rect">
              <a:avLst/>
            </a:prstGeom>
            <a:solidFill>
              <a:srgbClr val="FFFFFF">
                <a:alpha val="0"/>
              </a:srgbClr>
            </a:solidFill>
            <a:ln w="9525">
              <a:noFill/>
              <a:miter lim="800000"/>
              <a:headEnd/>
              <a:tailEnd/>
            </a:ln>
          </p:spPr>
          <p:txBody>
            <a:bodyPr/>
            <a:lstStyle/>
            <a:p>
              <a:pPr>
                <a:spcAft>
                  <a:spcPts val="1000"/>
                </a:spcAft>
              </a:pPr>
              <a:r>
                <a:rPr lang="es-EC" sz="1500" b="1">
                  <a:latin typeface="Calibri" pitchFamily="34" charset="0"/>
                  <a:cs typeface="Arial" charset="0"/>
                </a:rPr>
                <a:t>PM Natural´s</a:t>
              </a:r>
              <a:endParaRPr lang="es-EC">
                <a:cs typeface="Arial" charset="0"/>
              </a:endParaRPr>
            </a:p>
          </p:txBody>
        </p:sp>
      </p:grpSp>
      <p:sp>
        <p:nvSpPr>
          <p:cNvPr id="34820" name="Text Box 14"/>
          <p:cNvSpPr txBox="1">
            <a:spLocks noChangeArrowheads="1"/>
          </p:cNvSpPr>
          <p:nvPr/>
        </p:nvSpPr>
        <p:spPr bwMode="auto">
          <a:xfrm>
            <a:off x="857250" y="1343025"/>
            <a:ext cx="1928813" cy="371475"/>
          </a:xfrm>
          <a:prstGeom prst="rect">
            <a:avLst/>
          </a:prstGeom>
          <a:solidFill>
            <a:srgbClr val="FFFFFF">
              <a:alpha val="0"/>
            </a:srgbClr>
          </a:solidFill>
          <a:ln w="9525">
            <a:noFill/>
            <a:miter lim="800000"/>
            <a:headEnd/>
            <a:tailEnd/>
          </a:ln>
        </p:spPr>
        <p:txBody>
          <a:bodyPr/>
          <a:lstStyle/>
          <a:p>
            <a:pPr>
              <a:spcAft>
                <a:spcPts val="1000"/>
              </a:spcAft>
            </a:pPr>
            <a:r>
              <a:rPr lang="es-EC" sz="1500" b="1">
                <a:latin typeface="Calibri" pitchFamily="34" charset="0"/>
                <a:cs typeface="Arial" charset="0"/>
              </a:rPr>
              <a:t>FACTORES INTERNOS</a:t>
            </a:r>
            <a:endParaRPr lang="es-EC">
              <a:cs typeface="Arial" charset="0"/>
            </a:endParaRPr>
          </a:p>
        </p:txBody>
      </p:sp>
      <p:sp>
        <p:nvSpPr>
          <p:cNvPr id="34821" name="Text Box 14"/>
          <p:cNvSpPr txBox="1">
            <a:spLocks noChangeArrowheads="1"/>
          </p:cNvSpPr>
          <p:nvPr/>
        </p:nvSpPr>
        <p:spPr bwMode="auto">
          <a:xfrm>
            <a:off x="785813" y="3857625"/>
            <a:ext cx="1928812" cy="371475"/>
          </a:xfrm>
          <a:prstGeom prst="rect">
            <a:avLst/>
          </a:prstGeom>
          <a:solidFill>
            <a:srgbClr val="FFFFFF">
              <a:alpha val="0"/>
            </a:srgbClr>
          </a:solidFill>
          <a:ln w="9525">
            <a:noFill/>
            <a:miter lim="800000"/>
            <a:headEnd/>
            <a:tailEnd/>
          </a:ln>
        </p:spPr>
        <p:txBody>
          <a:bodyPr/>
          <a:lstStyle/>
          <a:p>
            <a:pPr>
              <a:spcAft>
                <a:spcPts val="1000"/>
              </a:spcAft>
            </a:pPr>
            <a:r>
              <a:rPr lang="es-EC" sz="1500" b="1">
                <a:latin typeface="Calibri" pitchFamily="34" charset="0"/>
                <a:cs typeface="Arial" charset="0"/>
              </a:rPr>
              <a:t>FACTORES EXTERNOS</a:t>
            </a:r>
            <a:endParaRPr lang="es-EC">
              <a:cs typeface="Arial" charset="0"/>
            </a:endParaRPr>
          </a:p>
        </p:txBody>
      </p:sp>
      <p:grpSp>
        <p:nvGrpSpPr>
          <p:cNvPr id="34822" name="Group 29"/>
          <p:cNvGrpSpPr>
            <a:grpSpLocks noChangeAspect="1"/>
          </p:cNvGrpSpPr>
          <p:nvPr/>
        </p:nvGrpSpPr>
        <p:grpSpPr bwMode="auto">
          <a:xfrm>
            <a:off x="142875" y="4143375"/>
            <a:ext cx="3643313" cy="2214563"/>
            <a:chOff x="2661" y="1896"/>
            <a:chExt cx="7001" cy="5080"/>
          </a:xfrm>
        </p:grpSpPr>
        <p:sp>
          <p:nvSpPr>
            <p:cNvPr id="34823" name="AutoShape 30"/>
            <p:cNvSpPr>
              <a:spLocks noChangeAspect="1" noChangeArrowheads="1"/>
            </p:cNvSpPr>
            <p:nvPr/>
          </p:nvSpPr>
          <p:spPr bwMode="auto">
            <a:xfrm>
              <a:off x="2661" y="1896"/>
              <a:ext cx="6418" cy="5080"/>
            </a:xfrm>
            <a:prstGeom prst="rect">
              <a:avLst/>
            </a:prstGeom>
            <a:noFill/>
            <a:ln w="19050">
              <a:solidFill>
                <a:srgbClr val="000000"/>
              </a:solidFill>
              <a:miter lim="800000"/>
              <a:headEnd/>
              <a:tailEnd/>
            </a:ln>
          </p:spPr>
          <p:txBody>
            <a:bodyPr/>
            <a:lstStyle/>
            <a:p>
              <a:endParaRPr lang="es-ES"/>
            </a:p>
          </p:txBody>
        </p:sp>
        <p:cxnSp>
          <p:nvCxnSpPr>
            <p:cNvPr id="34824" name="AutoShape 31"/>
            <p:cNvCxnSpPr>
              <a:cxnSpLocks noChangeShapeType="1"/>
            </p:cNvCxnSpPr>
            <p:nvPr/>
          </p:nvCxnSpPr>
          <p:spPr bwMode="auto">
            <a:xfrm flipV="1">
              <a:off x="3486" y="3411"/>
              <a:ext cx="4890" cy="466"/>
            </a:xfrm>
            <a:prstGeom prst="straightConnector1">
              <a:avLst/>
            </a:prstGeom>
            <a:noFill/>
            <a:ln w="19050">
              <a:solidFill>
                <a:srgbClr val="000000"/>
              </a:solidFill>
              <a:round/>
              <a:headEnd/>
              <a:tailEnd/>
            </a:ln>
          </p:spPr>
        </p:cxnSp>
        <p:sp>
          <p:nvSpPr>
            <p:cNvPr id="34825" name="AutoShape 32"/>
            <p:cNvSpPr>
              <a:spLocks noChangeArrowheads="1"/>
            </p:cNvSpPr>
            <p:nvPr/>
          </p:nvSpPr>
          <p:spPr bwMode="auto">
            <a:xfrm>
              <a:off x="7845" y="2760"/>
              <a:ext cx="660" cy="666"/>
            </a:xfrm>
            <a:prstGeom prst="flowChartManualOperation">
              <a:avLst/>
            </a:prstGeom>
            <a:solidFill>
              <a:srgbClr val="92D050"/>
            </a:solidFill>
            <a:ln w="19050">
              <a:solidFill>
                <a:srgbClr val="000000"/>
              </a:solidFill>
              <a:miter lim="800000"/>
              <a:headEnd/>
              <a:tailEnd/>
            </a:ln>
          </p:spPr>
          <p:txBody>
            <a:bodyPr/>
            <a:lstStyle/>
            <a:p>
              <a:endParaRPr lang="es-ES"/>
            </a:p>
          </p:txBody>
        </p:sp>
        <p:sp>
          <p:nvSpPr>
            <p:cNvPr id="34826" name="AutoShape 33"/>
            <p:cNvSpPr>
              <a:spLocks noChangeArrowheads="1"/>
            </p:cNvSpPr>
            <p:nvPr/>
          </p:nvSpPr>
          <p:spPr bwMode="auto">
            <a:xfrm>
              <a:off x="3360" y="3180"/>
              <a:ext cx="660" cy="666"/>
            </a:xfrm>
            <a:prstGeom prst="flowChartManualOperation">
              <a:avLst/>
            </a:prstGeom>
            <a:solidFill>
              <a:srgbClr val="230BD3"/>
            </a:solidFill>
            <a:ln w="19050">
              <a:solidFill>
                <a:srgbClr val="000000"/>
              </a:solidFill>
              <a:miter lim="800000"/>
              <a:headEnd/>
              <a:tailEnd/>
            </a:ln>
          </p:spPr>
          <p:txBody>
            <a:bodyPr/>
            <a:lstStyle/>
            <a:p>
              <a:endParaRPr lang="es-ES"/>
            </a:p>
          </p:txBody>
        </p:sp>
        <p:sp>
          <p:nvSpPr>
            <p:cNvPr id="34827" name="AutoShape 34"/>
            <p:cNvSpPr>
              <a:spLocks noChangeArrowheads="1"/>
            </p:cNvSpPr>
            <p:nvPr/>
          </p:nvSpPr>
          <p:spPr bwMode="auto">
            <a:xfrm>
              <a:off x="5841" y="3735"/>
              <a:ext cx="525" cy="540"/>
            </a:xfrm>
            <a:prstGeom prst="triangle">
              <a:avLst>
                <a:gd name="adj" fmla="val 50000"/>
              </a:avLst>
            </a:prstGeom>
            <a:solidFill>
              <a:srgbClr val="FFFF00"/>
            </a:solidFill>
            <a:ln w="19050">
              <a:solidFill>
                <a:srgbClr val="000000"/>
              </a:solidFill>
              <a:miter lim="800000"/>
              <a:headEnd/>
              <a:tailEnd/>
            </a:ln>
          </p:spPr>
          <p:txBody>
            <a:bodyPr/>
            <a:lstStyle/>
            <a:p>
              <a:endParaRPr lang="es-ES"/>
            </a:p>
          </p:txBody>
        </p:sp>
        <p:sp>
          <p:nvSpPr>
            <p:cNvPr id="34828" name="Text Box 35"/>
            <p:cNvSpPr txBox="1">
              <a:spLocks noChangeArrowheads="1"/>
            </p:cNvSpPr>
            <p:nvPr/>
          </p:nvSpPr>
          <p:spPr bwMode="auto">
            <a:xfrm>
              <a:off x="3485" y="3896"/>
              <a:ext cx="660" cy="458"/>
            </a:xfrm>
            <a:prstGeom prst="rect">
              <a:avLst/>
            </a:prstGeom>
            <a:solidFill>
              <a:srgbClr val="FFFFFF">
                <a:alpha val="0"/>
              </a:srgbClr>
            </a:solidFill>
            <a:ln w="9525">
              <a:noFill/>
              <a:miter lim="800000"/>
              <a:headEnd/>
              <a:tailEnd/>
            </a:ln>
          </p:spPr>
          <p:txBody>
            <a:bodyPr/>
            <a:lstStyle/>
            <a:p>
              <a:pPr>
                <a:spcAft>
                  <a:spcPts val="1000"/>
                </a:spcAft>
              </a:pPr>
              <a:r>
                <a:rPr lang="es-EC" sz="1400" b="1">
                  <a:latin typeface="Calibri" pitchFamily="34" charset="0"/>
                  <a:cs typeface="Arial" charset="0"/>
                </a:rPr>
                <a:t>1</a:t>
              </a:r>
              <a:endParaRPr lang="es-EC">
                <a:cs typeface="Arial" charset="0"/>
              </a:endParaRPr>
            </a:p>
          </p:txBody>
        </p:sp>
        <p:sp>
          <p:nvSpPr>
            <p:cNvPr id="34829" name="Text Box 36"/>
            <p:cNvSpPr txBox="1">
              <a:spLocks noChangeArrowheads="1"/>
            </p:cNvSpPr>
            <p:nvPr/>
          </p:nvSpPr>
          <p:spPr bwMode="auto">
            <a:xfrm>
              <a:off x="5681" y="4190"/>
              <a:ext cx="810" cy="458"/>
            </a:xfrm>
            <a:prstGeom prst="rect">
              <a:avLst/>
            </a:prstGeom>
            <a:solidFill>
              <a:srgbClr val="FFFFFF">
                <a:alpha val="0"/>
              </a:srgbClr>
            </a:solidFill>
            <a:ln w="9525">
              <a:noFill/>
              <a:miter lim="800000"/>
              <a:headEnd/>
              <a:tailEnd/>
            </a:ln>
          </p:spPr>
          <p:txBody>
            <a:bodyPr/>
            <a:lstStyle/>
            <a:p>
              <a:pPr>
                <a:spcAft>
                  <a:spcPts val="1000"/>
                </a:spcAft>
              </a:pPr>
              <a:r>
                <a:rPr lang="es-EC" sz="1400" b="1">
                  <a:latin typeface="Calibri" pitchFamily="34" charset="0"/>
                  <a:cs typeface="Arial" charset="0"/>
                </a:rPr>
                <a:t>2.5</a:t>
              </a:r>
              <a:endParaRPr lang="es-EC">
                <a:cs typeface="Arial" charset="0"/>
              </a:endParaRPr>
            </a:p>
          </p:txBody>
        </p:sp>
        <p:sp>
          <p:nvSpPr>
            <p:cNvPr id="34830" name="Text Box 37"/>
            <p:cNvSpPr txBox="1">
              <a:spLocks noChangeArrowheads="1"/>
            </p:cNvSpPr>
            <p:nvPr/>
          </p:nvSpPr>
          <p:spPr bwMode="auto">
            <a:xfrm>
              <a:off x="7965" y="3532"/>
              <a:ext cx="660" cy="458"/>
            </a:xfrm>
            <a:prstGeom prst="rect">
              <a:avLst/>
            </a:prstGeom>
            <a:solidFill>
              <a:srgbClr val="FFFFFF">
                <a:alpha val="0"/>
              </a:srgbClr>
            </a:solidFill>
            <a:ln w="9525">
              <a:noFill/>
              <a:miter lim="800000"/>
              <a:headEnd/>
              <a:tailEnd/>
            </a:ln>
          </p:spPr>
          <p:txBody>
            <a:bodyPr/>
            <a:lstStyle/>
            <a:p>
              <a:pPr>
                <a:spcAft>
                  <a:spcPts val="1000"/>
                </a:spcAft>
              </a:pPr>
              <a:r>
                <a:rPr lang="es-EC" sz="1400" b="1">
                  <a:solidFill>
                    <a:schemeClr val="bg1"/>
                  </a:solidFill>
                  <a:latin typeface="Calibri" pitchFamily="34" charset="0"/>
                  <a:cs typeface="Arial" charset="0"/>
                </a:rPr>
                <a:t>4</a:t>
              </a:r>
              <a:endParaRPr lang="es-EC">
                <a:solidFill>
                  <a:schemeClr val="bg1"/>
                </a:solidFill>
                <a:cs typeface="Arial" charset="0"/>
              </a:endParaRPr>
            </a:p>
          </p:txBody>
        </p:sp>
        <p:sp>
          <p:nvSpPr>
            <p:cNvPr id="34831" name="Text Box 38"/>
            <p:cNvSpPr txBox="1">
              <a:spLocks noChangeArrowheads="1"/>
            </p:cNvSpPr>
            <p:nvPr/>
          </p:nvSpPr>
          <p:spPr bwMode="auto">
            <a:xfrm>
              <a:off x="2841" y="2715"/>
              <a:ext cx="2025" cy="420"/>
            </a:xfrm>
            <a:prstGeom prst="rect">
              <a:avLst/>
            </a:prstGeom>
            <a:solidFill>
              <a:srgbClr val="FFFFFF">
                <a:alpha val="0"/>
              </a:srgbClr>
            </a:solidFill>
            <a:ln w="9525">
              <a:noFill/>
              <a:miter lim="800000"/>
              <a:headEnd/>
              <a:tailEnd/>
            </a:ln>
          </p:spPr>
          <p:txBody>
            <a:bodyPr/>
            <a:lstStyle/>
            <a:p>
              <a:pPr>
                <a:spcAft>
                  <a:spcPts val="1000"/>
                </a:spcAft>
              </a:pPr>
              <a:r>
                <a:rPr lang="es-EC" sz="1100" b="1">
                  <a:latin typeface="Calibri" pitchFamily="34" charset="0"/>
                  <a:cs typeface="Arial" charset="0"/>
                </a:rPr>
                <a:t>AMENAZAS</a:t>
              </a:r>
              <a:endParaRPr lang="es-EC">
                <a:cs typeface="Arial" charset="0"/>
              </a:endParaRPr>
            </a:p>
          </p:txBody>
        </p:sp>
        <p:sp>
          <p:nvSpPr>
            <p:cNvPr id="34832" name="Text Box 39"/>
            <p:cNvSpPr txBox="1">
              <a:spLocks noChangeArrowheads="1"/>
            </p:cNvSpPr>
            <p:nvPr/>
          </p:nvSpPr>
          <p:spPr bwMode="auto">
            <a:xfrm>
              <a:off x="6720" y="2224"/>
              <a:ext cx="2942" cy="328"/>
            </a:xfrm>
            <a:prstGeom prst="rect">
              <a:avLst/>
            </a:prstGeom>
            <a:solidFill>
              <a:srgbClr val="FFFFFF">
                <a:alpha val="0"/>
              </a:srgbClr>
            </a:solidFill>
            <a:ln w="9525">
              <a:noFill/>
              <a:miter lim="800000"/>
              <a:headEnd/>
              <a:tailEnd/>
            </a:ln>
          </p:spPr>
          <p:txBody>
            <a:bodyPr/>
            <a:lstStyle/>
            <a:p>
              <a:pPr>
                <a:spcAft>
                  <a:spcPts val="1000"/>
                </a:spcAft>
              </a:pPr>
              <a:r>
                <a:rPr lang="es-EC" sz="1100" b="1">
                  <a:latin typeface="Calibri" pitchFamily="34" charset="0"/>
                  <a:cs typeface="Arial" charset="0"/>
                </a:rPr>
                <a:t>OPOR</a:t>
              </a:r>
              <a:r>
                <a:rPr lang="es-EC" sz="1100" b="1">
                  <a:solidFill>
                    <a:schemeClr val="bg1"/>
                  </a:solidFill>
                  <a:latin typeface="Calibri" pitchFamily="34" charset="0"/>
                  <a:cs typeface="Arial" charset="0"/>
                </a:rPr>
                <a:t>TUNIDADES</a:t>
              </a:r>
              <a:endParaRPr lang="es-EC">
                <a:solidFill>
                  <a:schemeClr val="bg1"/>
                </a:solidFill>
                <a:cs typeface="Arial" charset="0"/>
              </a:endParaRPr>
            </a:p>
          </p:txBody>
        </p:sp>
        <p:sp>
          <p:nvSpPr>
            <p:cNvPr id="34833" name="Text Box 40"/>
            <p:cNvSpPr txBox="1">
              <a:spLocks noChangeArrowheads="1"/>
            </p:cNvSpPr>
            <p:nvPr/>
          </p:nvSpPr>
          <p:spPr bwMode="auto">
            <a:xfrm>
              <a:off x="4583" y="3862"/>
              <a:ext cx="1087" cy="560"/>
            </a:xfrm>
            <a:prstGeom prst="rect">
              <a:avLst/>
            </a:prstGeom>
            <a:solidFill>
              <a:srgbClr val="FFFFFF">
                <a:alpha val="0"/>
              </a:srgbClr>
            </a:solidFill>
            <a:ln w="9525">
              <a:noFill/>
              <a:miter lim="800000"/>
              <a:headEnd/>
              <a:tailEnd/>
            </a:ln>
          </p:spPr>
          <p:txBody>
            <a:bodyPr/>
            <a:lstStyle/>
            <a:p>
              <a:pPr>
                <a:spcAft>
                  <a:spcPts val="1000"/>
                </a:spcAft>
              </a:pPr>
              <a:r>
                <a:rPr lang="es-EC" sz="1100" b="1">
                  <a:latin typeface="Calibri" pitchFamily="34" charset="0"/>
                  <a:cs typeface="Arial" charset="0"/>
                </a:rPr>
                <a:t>2.15</a:t>
              </a:r>
              <a:endParaRPr lang="es-EC">
                <a:cs typeface="Arial" charset="0"/>
              </a:endParaRPr>
            </a:p>
          </p:txBody>
        </p:sp>
        <p:cxnSp>
          <p:nvCxnSpPr>
            <p:cNvPr id="34834" name="AutoShape 41"/>
            <p:cNvCxnSpPr>
              <a:cxnSpLocks noChangeShapeType="1"/>
            </p:cNvCxnSpPr>
            <p:nvPr/>
          </p:nvCxnSpPr>
          <p:spPr bwMode="auto">
            <a:xfrm flipH="1" flipV="1">
              <a:off x="5300" y="4140"/>
              <a:ext cx="1006" cy="1115"/>
            </a:xfrm>
            <a:prstGeom prst="straightConnector1">
              <a:avLst/>
            </a:prstGeom>
            <a:noFill/>
            <a:ln w="12700">
              <a:solidFill>
                <a:srgbClr val="000000"/>
              </a:solidFill>
              <a:round/>
              <a:headEnd/>
              <a:tailEnd type="triangle" w="med" len="med"/>
            </a:ln>
          </p:spPr>
        </p:cxnSp>
        <p:sp>
          <p:nvSpPr>
            <p:cNvPr id="34835" name="Text Box 42"/>
            <p:cNvSpPr txBox="1">
              <a:spLocks noChangeArrowheads="1"/>
            </p:cNvSpPr>
            <p:nvPr/>
          </p:nvSpPr>
          <p:spPr bwMode="auto">
            <a:xfrm>
              <a:off x="5151" y="5453"/>
              <a:ext cx="2385" cy="585"/>
            </a:xfrm>
            <a:prstGeom prst="rect">
              <a:avLst/>
            </a:prstGeom>
            <a:solidFill>
              <a:srgbClr val="FFFFFF">
                <a:alpha val="0"/>
              </a:srgbClr>
            </a:solidFill>
            <a:ln w="9525">
              <a:noFill/>
              <a:miter lim="800000"/>
              <a:headEnd/>
              <a:tailEnd/>
            </a:ln>
          </p:spPr>
          <p:txBody>
            <a:bodyPr/>
            <a:lstStyle/>
            <a:p>
              <a:pPr>
                <a:spcAft>
                  <a:spcPts val="1000"/>
                </a:spcAft>
              </a:pPr>
              <a:r>
                <a:rPr lang="es-EC" sz="1500" b="1">
                  <a:latin typeface="Calibri" pitchFamily="34" charset="0"/>
                  <a:cs typeface="Arial" charset="0"/>
                </a:rPr>
                <a:t>PM Natural´s</a:t>
              </a:r>
              <a:endParaRPr lang="es-EC">
                <a:cs typeface="Arial" charset="0"/>
              </a:endParaRPr>
            </a:p>
          </p:txBody>
        </p:sp>
      </p:gr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WordArt 5"/>
          <p:cNvSpPr>
            <a:spLocks noChangeArrowheads="1" noChangeShapeType="1" noTextEdit="1"/>
          </p:cNvSpPr>
          <p:nvPr/>
        </p:nvSpPr>
        <p:spPr bwMode="auto">
          <a:xfrm>
            <a:off x="1476375" y="260350"/>
            <a:ext cx="5975350" cy="14398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INTRODUCCION</a:t>
            </a:r>
          </a:p>
          <a:p>
            <a:pPr algn="ctr"/>
            <a:endParaRPr lang="en-US" sz="28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endParaRPr>
          </a:p>
        </p:txBody>
      </p:sp>
      <p:grpSp>
        <p:nvGrpSpPr>
          <p:cNvPr id="15362" name="Group 34"/>
          <p:cNvGrpSpPr>
            <a:grpSpLocks/>
          </p:cNvGrpSpPr>
          <p:nvPr/>
        </p:nvGrpSpPr>
        <p:grpSpPr bwMode="auto">
          <a:xfrm>
            <a:off x="323850" y="981075"/>
            <a:ext cx="8424863" cy="5876925"/>
            <a:chOff x="204" y="618"/>
            <a:chExt cx="5307" cy="3702"/>
          </a:xfrm>
        </p:grpSpPr>
        <p:grpSp>
          <p:nvGrpSpPr>
            <p:cNvPr id="15363" name="Group 33"/>
            <p:cNvGrpSpPr>
              <a:grpSpLocks/>
            </p:cNvGrpSpPr>
            <p:nvPr/>
          </p:nvGrpSpPr>
          <p:grpSpPr bwMode="auto">
            <a:xfrm>
              <a:off x="204" y="618"/>
              <a:ext cx="2087" cy="2087"/>
              <a:chOff x="204" y="618"/>
              <a:chExt cx="2087" cy="2087"/>
            </a:xfrm>
          </p:grpSpPr>
          <p:sp>
            <p:nvSpPr>
              <p:cNvPr id="15376" name="AutoShape 7"/>
              <p:cNvSpPr>
                <a:spLocks noChangeArrowheads="1"/>
              </p:cNvSpPr>
              <p:nvPr/>
            </p:nvSpPr>
            <p:spPr bwMode="auto">
              <a:xfrm>
                <a:off x="204" y="618"/>
                <a:ext cx="2087" cy="2087"/>
              </a:xfrm>
              <a:prstGeom prst="roundRect">
                <a:avLst>
                  <a:gd name="adj" fmla="val 16667"/>
                </a:avLst>
              </a:prstGeom>
              <a:solidFill>
                <a:schemeClr val="accent2">
                  <a:alpha val="50195"/>
                </a:schemeClr>
              </a:solidFill>
              <a:ln w="9525">
                <a:solidFill>
                  <a:schemeClr val="tx1"/>
                </a:solidFill>
                <a:round/>
                <a:headEnd/>
                <a:tailEnd/>
              </a:ln>
            </p:spPr>
            <p:txBody>
              <a:bodyPr wrap="none" anchor="ctr"/>
              <a:lstStyle/>
              <a:p>
                <a:endParaRPr lang="en-US"/>
              </a:p>
            </p:txBody>
          </p:sp>
          <p:pic>
            <p:nvPicPr>
              <p:cNvPr id="15377" name="Picture 8" descr="Copia%20de%20Cs-p7b"/>
              <p:cNvPicPr>
                <a:picLocks noChangeAspect="1" noChangeArrowheads="1"/>
              </p:cNvPicPr>
              <p:nvPr/>
            </p:nvPicPr>
            <p:blipFill>
              <a:blip r:embed="rId2"/>
              <a:srcRect/>
              <a:stretch>
                <a:fillRect/>
              </a:stretch>
            </p:blipFill>
            <p:spPr bwMode="auto">
              <a:xfrm>
                <a:off x="522" y="1783"/>
                <a:ext cx="1451" cy="842"/>
              </a:xfrm>
              <a:prstGeom prst="rect">
                <a:avLst/>
              </a:prstGeom>
              <a:noFill/>
              <a:ln w="28575">
                <a:solidFill>
                  <a:srgbClr val="3366FF"/>
                </a:solidFill>
                <a:miter lim="800000"/>
                <a:headEnd/>
                <a:tailEnd/>
              </a:ln>
            </p:spPr>
          </p:pic>
          <p:pic>
            <p:nvPicPr>
              <p:cNvPr id="15378" name="Picture 10" descr="LOGO DE EMPRESA"/>
              <p:cNvPicPr>
                <a:picLocks noChangeAspect="1" noChangeArrowheads="1"/>
              </p:cNvPicPr>
              <p:nvPr/>
            </p:nvPicPr>
            <p:blipFill>
              <a:blip r:embed="rId3"/>
              <a:srcRect/>
              <a:stretch>
                <a:fillRect/>
              </a:stretch>
            </p:blipFill>
            <p:spPr bwMode="auto">
              <a:xfrm>
                <a:off x="386" y="779"/>
                <a:ext cx="1134" cy="928"/>
              </a:xfrm>
              <a:prstGeom prst="rect">
                <a:avLst/>
              </a:prstGeom>
              <a:noFill/>
              <a:ln w="28575">
                <a:solidFill>
                  <a:srgbClr val="33CC33"/>
                </a:solidFill>
                <a:miter lim="800000"/>
                <a:headEnd/>
                <a:tailEnd/>
              </a:ln>
            </p:spPr>
          </p:pic>
          <p:pic>
            <p:nvPicPr>
              <p:cNvPr id="15379" name="Picture 15" descr="conyza_bonariensis2"/>
              <p:cNvPicPr>
                <a:picLocks noChangeAspect="1" noChangeArrowheads="1"/>
              </p:cNvPicPr>
              <p:nvPr/>
            </p:nvPicPr>
            <p:blipFill>
              <a:blip r:embed="rId4"/>
              <a:srcRect/>
              <a:stretch>
                <a:fillRect/>
              </a:stretch>
            </p:blipFill>
            <p:spPr bwMode="auto">
              <a:xfrm>
                <a:off x="1610" y="899"/>
                <a:ext cx="635" cy="723"/>
              </a:xfrm>
              <a:prstGeom prst="rect">
                <a:avLst/>
              </a:prstGeom>
              <a:noFill/>
              <a:ln w="28575">
                <a:solidFill>
                  <a:srgbClr val="FF9900"/>
                </a:solidFill>
                <a:miter lim="800000"/>
                <a:headEnd/>
                <a:tailEnd/>
              </a:ln>
            </p:spPr>
          </p:pic>
        </p:grpSp>
        <p:grpSp>
          <p:nvGrpSpPr>
            <p:cNvPr id="15364" name="Group 32"/>
            <p:cNvGrpSpPr>
              <a:grpSpLocks/>
            </p:cNvGrpSpPr>
            <p:nvPr/>
          </p:nvGrpSpPr>
          <p:grpSpPr bwMode="auto">
            <a:xfrm>
              <a:off x="2744" y="754"/>
              <a:ext cx="2767" cy="1814"/>
              <a:chOff x="2744" y="754"/>
              <a:chExt cx="2767" cy="1814"/>
            </a:xfrm>
          </p:grpSpPr>
          <p:sp>
            <p:nvSpPr>
              <p:cNvPr id="15372" name="AutoShape 14"/>
              <p:cNvSpPr>
                <a:spLocks noChangeArrowheads="1"/>
              </p:cNvSpPr>
              <p:nvPr/>
            </p:nvSpPr>
            <p:spPr bwMode="auto">
              <a:xfrm>
                <a:off x="2744" y="754"/>
                <a:ext cx="2767" cy="1814"/>
              </a:xfrm>
              <a:prstGeom prst="roundRect">
                <a:avLst>
                  <a:gd name="adj" fmla="val 16667"/>
                </a:avLst>
              </a:prstGeom>
              <a:solidFill>
                <a:srgbClr val="CC3399">
                  <a:alpha val="50195"/>
                </a:srgbClr>
              </a:solidFill>
              <a:ln w="28575">
                <a:solidFill>
                  <a:schemeClr val="tx1"/>
                </a:solidFill>
                <a:round/>
                <a:headEnd/>
                <a:tailEnd/>
              </a:ln>
            </p:spPr>
            <p:txBody>
              <a:bodyPr wrap="none" anchor="ctr"/>
              <a:lstStyle/>
              <a:p>
                <a:endParaRPr lang="en-US"/>
              </a:p>
            </p:txBody>
          </p:sp>
          <p:pic>
            <p:nvPicPr>
              <p:cNvPr id="15373" name="Picture 16" descr="LOGO 2"/>
              <p:cNvPicPr>
                <a:picLocks noChangeAspect="1" noChangeArrowheads="1"/>
              </p:cNvPicPr>
              <p:nvPr/>
            </p:nvPicPr>
            <p:blipFill>
              <a:blip r:embed="rId5"/>
              <a:srcRect/>
              <a:stretch>
                <a:fillRect/>
              </a:stretch>
            </p:blipFill>
            <p:spPr bwMode="auto">
              <a:xfrm>
                <a:off x="2925" y="890"/>
                <a:ext cx="769" cy="1407"/>
              </a:xfrm>
              <a:prstGeom prst="rect">
                <a:avLst/>
              </a:prstGeom>
              <a:noFill/>
              <a:ln w="28575">
                <a:solidFill>
                  <a:srgbClr val="99CC00"/>
                </a:solidFill>
                <a:miter lim="800000"/>
                <a:headEnd/>
                <a:tailEnd/>
              </a:ln>
            </p:spPr>
          </p:pic>
          <p:pic>
            <p:nvPicPr>
              <p:cNvPr id="15374" name="Picture 21"/>
              <p:cNvPicPr>
                <a:picLocks noChangeAspect="1" noChangeArrowheads="1"/>
              </p:cNvPicPr>
              <p:nvPr/>
            </p:nvPicPr>
            <p:blipFill>
              <a:blip r:embed="rId6"/>
              <a:srcRect/>
              <a:stretch>
                <a:fillRect/>
              </a:stretch>
            </p:blipFill>
            <p:spPr bwMode="auto">
              <a:xfrm>
                <a:off x="3787" y="1207"/>
                <a:ext cx="1452" cy="1270"/>
              </a:xfrm>
              <a:prstGeom prst="rect">
                <a:avLst/>
              </a:prstGeom>
              <a:noFill/>
              <a:ln w="9525">
                <a:solidFill>
                  <a:srgbClr val="00FFFF"/>
                </a:solidFill>
                <a:miter lim="800000"/>
                <a:headEnd/>
                <a:tailEnd/>
              </a:ln>
            </p:spPr>
          </p:pic>
          <p:sp>
            <p:nvSpPr>
              <p:cNvPr id="15375" name="Text Box 22"/>
              <p:cNvSpPr txBox="1">
                <a:spLocks noChangeArrowheads="1"/>
              </p:cNvSpPr>
              <p:nvPr/>
            </p:nvSpPr>
            <p:spPr bwMode="auto">
              <a:xfrm>
                <a:off x="3923" y="890"/>
                <a:ext cx="1406" cy="231"/>
              </a:xfrm>
              <a:prstGeom prst="rect">
                <a:avLst/>
              </a:prstGeom>
              <a:noFill/>
              <a:ln w="9525">
                <a:noFill/>
                <a:miter lim="800000"/>
                <a:headEnd/>
                <a:tailEnd/>
              </a:ln>
            </p:spPr>
            <p:txBody>
              <a:bodyPr>
                <a:spAutoFit/>
              </a:bodyPr>
              <a:lstStyle/>
              <a:p>
                <a:pPr>
                  <a:spcBef>
                    <a:spcPct val="50000"/>
                  </a:spcBef>
                </a:pPr>
                <a:r>
                  <a:rPr lang="es-MX">
                    <a:solidFill>
                      <a:schemeClr val="bg1"/>
                    </a:solidFill>
                  </a:rPr>
                  <a:t>Pitiriasis Versicolor</a:t>
                </a:r>
                <a:endParaRPr lang="es-ES">
                  <a:solidFill>
                    <a:schemeClr val="bg1"/>
                  </a:solidFill>
                </a:endParaRPr>
              </a:p>
            </p:txBody>
          </p:sp>
        </p:grpSp>
        <p:grpSp>
          <p:nvGrpSpPr>
            <p:cNvPr id="15365" name="Group 31"/>
            <p:cNvGrpSpPr>
              <a:grpSpLocks/>
            </p:cNvGrpSpPr>
            <p:nvPr/>
          </p:nvGrpSpPr>
          <p:grpSpPr bwMode="auto">
            <a:xfrm>
              <a:off x="612" y="2795"/>
              <a:ext cx="4717" cy="1525"/>
              <a:chOff x="612" y="2795"/>
              <a:chExt cx="4717" cy="1525"/>
            </a:xfrm>
          </p:grpSpPr>
          <p:sp>
            <p:nvSpPr>
              <p:cNvPr id="15366" name="AutoShape 19"/>
              <p:cNvSpPr>
                <a:spLocks noChangeArrowheads="1"/>
              </p:cNvSpPr>
              <p:nvPr/>
            </p:nvSpPr>
            <p:spPr bwMode="auto">
              <a:xfrm>
                <a:off x="612" y="2795"/>
                <a:ext cx="4717" cy="1525"/>
              </a:xfrm>
              <a:prstGeom prst="roundRect">
                <a:avLst>
                  <a:gd name="adj" fmla="val 16667"/>
                </a:avLst>
              </a:prstGeom>
              <a:solidFill>
                <a:srgbClr val="FFCC99">
                  <a:alpha val="50195"/>
                </a:srgbClr>
              </a:solidFill>
              <a:ln w="9525">
                <a:solidFill>
                  <a:schemeClr val="tx1"/>
                </a:solidFill>
                <a:round/>
                <a:headEnd/>
                <a:tailEnd/>
              </a:ln>
            </p:spPr>
            <p:txBody>
              <a:bodyPr wrap="none" anchor="ctr"/>
              <a:lstStyle/>
              <a:p>
                <a:pPr algn="ctr"/>
                <a:endParaRPr lang="es-ES"/>
              </a:p>
            </p:txBody>
          </p:sp>
          <p:pic>
            <p:nvPicPr>
              <p:cNvPr id="15367" name="Picture 20" descr="guayaquil"/>
              <p:cNvPicPr>
                <a:picLocks noChangeAspect="1" noChangeArrowheads="1"/>
              </p:cNvPicPr>
              <p:nvPr/>
            </p:nvPicPr>
            <p:blipFill>
              <a:blip r:embed="rId7"/>
              <a:srcRect/>
              <a:stretch>
                <a:fillRect/>
              </a:stretch>
            </p:blipFill>
            <p:spPr bwMode="auto">
              <a:xfrm>
                <a:off x="1193" y="3158"/>
                <a:ext cx="1745" cy="981"/>
              </a:xfrm>
              <a:prstGeom prst="rect">
                <a:avLst/>
              </a:prstGeom>
              <a:noFill/>
              <a:ln w="28575">
                <a:solidFill>
                  <a:srgbClr val="FF9900"/>
                </a:solidFill>
                <a:miter lim="800000"/>
                <a:headEnd/>
                <a:tailEnd/>
              </a:ln>
            </p:spPr>
          </p:pic>
          <p:pic>
            <p:nvPicPr>
              <p:cNvPr id="15368" name="Picture 23" descr="1181071518_216743-1"/>
              <p:cNvPicPr>
                <a:picLocks noChangeAspect="1" noChangeArrowheads="1"/>
              </p:cNvPicPr>
              <p:nvPr/>
            </p:nvPicPr>
            <p:blipFill>
              <a:blip r:embed="rId8"/>
              <a:srcRect/>
              <a:stretch>
                <a:fillRect/>
              </a:stretch>
            </p:blipFill>
            <p:spPr bwMode="auto">
              <a:xfrm>
                <a:off x="3456" y="3022"/>
                <a:ext cx="1530" cy="1089"/>
              </a:xfrm>
              <a:prstGeom prst="rect">
                <a:avLst/>
              </a:prstGeom>
              <a:noFill/>
              <a:ln w="28575">
                <a:solidFill>
                  <a:schemeClr val="hlink"/>
                </a:solidFill>
                <a:miter lim="800000"/>
                <a:headEnd/>
                <a:tailEnd/>
              </a:ln>
            </p:spPr>
          </p:pic>
          <p:sp>
            <p:nvSpPr>
              <p:cNvPr id="15369" name="Text Box 26"/>
              <p:cNvSpPr txBox="1">
                <a:spLocks noChangeArrowheads="1"/>
              </p:cNvSpPr>
              <p:nvPr/>
            </p:nvSpPr>
            <p:spPr bwMode="auto">
              <a:xfrm>
                <a:off x="1323" y="2931"/>
                <a:ext cx="1745" cy="231"/>
              </a:xfrm>
              <a:prstGeom prst="rect">
                <a:avLst/>
              </a:prstGeom>
              <a:noFill/>
              <a:ln w="9525">
                <a:noFill/>
                <a:miter lim="800000"/>
                <a:headEnd/>
                <a:tailEnd/>
              </a:ln>
            </p:spPr>
            <p:txBody>
              <a:bodyPr>
                <a:spAutoFit/>
              </a:bodyPr>
              <a:lstStyle/>
              <a:p>
                <a:pPr>
                  <a:spcBef>
                    <a:spcPct val="50000"/>
                  </a:spcBef>
                </a:pPr>
                <a:r>
                  <a:rPr lang="es-MX">
                    <a:solidFill>
                      <a:schemeClr val="bg1"/>
                    </a:solidFill>
                  </a:rPr>
                  <a:t>Guayaquil</a:t>
                </a:r>
                <a:endParaRPr lang="es-ES">
                  <a:solidFill>
                    <a:schemeClr val="bg1"/>
                  </a:solidFill>
                </a:endParaRPr>
              </a:p>
            </p:txBody>
          </p:sp>
          <p:sp>
            <p:nvSpPr>
              <p:cNvPr id="15370" name="Text Box 27"/>
              <p:cNvSpPr txBox="1">
                <a:spLocks noChangeArrowheads="1"/>
              </p:cNvSpPr>
              <p:nvPr/>
            </p:nvSpPr>
            <p:spPr bwMode="auto">
              <a:xfrm>
                <a:off x="3649" y="4089"/>
                <a:ext cx="1486" cy="231"/>
              </a:xfrm>
              <a:prstGeom prst="rect">
                <a:avLst/>
              </a:prstGeom>
              <a:noFill/>
              <a:ln w="9525">
                <a:noFill/>
                <a:miter lim="800000"/>
                <a:headEnd/>
                <a:tailEnd/>
              </a:ln>
            </p:spPr>
            <p:txBody>
              <a:bodyPr>
                <a:spAutoFit/>
              </a:bodyPr>
              <a:lstStyle/>
              <a:p>
                <a:pPr>
                  <a:spcBef>
                    <a:spcPct val="50000"/>
                  </a:spcBef>
                </a:pPr>
                <a:r>
                  <a:rPr lang="es-MX">
                    <a:solidFill>
                      <a:schemeClr val="bg1"/>
                    </a:solidFill>
                  </a:rPr>
                  <a:t>Europa</a:t>
                </a:r>
                <a:endParaRPr lang="es-ES">
                  <a:solidFill>
                    <a:schemeClr val="bg1"/>
                  </a:solidFill>
                </a:endParaRPr>
              </a:p>
            </p:txBody>
          </p:sp>
          <p:sp>
            <p:nvSpPr>
              <p:cNvPr id="15371" name="AutoShape 29"/>
              <p:cNvSpPr>
                <a:spLocks noChangeArrowheads="1"/>
              </p:cNvSpPr>
              <p:nvPr/>
            </p:nvSpPr>
            <p:spPr bwMode="auto">
              <a:xfrm>
                <a:off x="3132" y="3566"/>
                <a:ext cx="194" cy="91"/>
              </a:xfrm>
              <a:custGeom>
                <a:avLst/>
                <a:gdLst>
                  <a:gd name="T0" fmla="*/ 145 w 21600"/>
                  <a:gd name="T1" fmla="*/ 0 h 21600"/>
                  <a:gd name="T2" fmla="*/ 0 w 21600"/>
                  <a:gd name="T3" fmla="*/ 45 h 21600"/>
                  <a:gd name="T4" fmla="*/ 145 w 21600"/>
                  <a:gd name="T5" fmla="*/ 91 h 21600"/>
                  <a:gd name="T6" fmla="*/ 194 w 21600"/>
                  <a:gd name="T7" fmla="*/ 45 h 21600"/>
                  <a:gd name="T8" fmla="*/ 17694720 60000 65536"/>
                  <a:gd name="T9" fmla="*/ 11796480 60000 65536"/>
                  <a:gd name="T10" fmla="*/ 5898240 60000 65536"/>
                  <a:gd name="T11" fmla="*/ 0 60000 65536"/>
                  <a:gd name="T12" fmla="*/ 3340 w 21600"/>
                  <a:gd name="T13" fmla="*/ 5459 h 21600"/>
                  <a:gd name="T14" fmla="*/ 18928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lstStyle/>
              <a:p>
                <a:endParaRPr lang="en-US"/>
              </a:p>
            </p:txBody>
          </p:sp>
        </p:grpSp>
      </p:gr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WordArt 8"/>
          <p:cNvSpPr>
            <a:spLocks noChangeArrowheads="1" noChangeShapeType="1" noTextEdit="1"/>
          </p:cNvSpPr>
          <p:nvPr/>
        </p:nvSpPr>
        <p:spPr bwMode="auto">
          <a:xfrm>
            <a:off x="1906588" y="285750"/>
            <a:ext cx="5094287" cy="55245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FODA</a:t>
            </a:r>
          </a:p>
        </p:txBody>
      </p:sp>
      <p:sp>
        <p:nvSpPr>
          <p:cNvPr id="33794" name="AutoShape 4"/>
          <p:cNvSpPr>
            <a:spLocks noChangeArrowheads="1"/>
          </p:cNvSpPr>
          <p:nvPr/>
        </p:nvSpPr>
        <p:spPr bwMode="auto">
          <a:xfrm>
            <a:off x="323850" y="1341438"/>
            <a:ext cx="2203450" cy="5040312"/>
          </a:xfrm>
          <a:prstGeom prst="roundRect">
            <a:avLst>
              <a:gd name="adj" fmla="val 16667"/>
            </a:avLst>
          </a:prstGeom>
          <a:solidFill>
            <a:schemeClr val="accent4">
              <a:lumMod val="75000"/>
            </a:schemeClr>
          </a:solidFill>
          <a:ln w="9525">
            <a:solidFill>
              <a:schemeClr val="tx1"/>
            </a:solidFill>
            <a:round/>
            <a:headEnd/>
            <a:tailEnd/>
          </a:ln>
        </p:spPr>
        <p:txBody>
          <a:bodyPr wrap="none" anchor="ctr"/>
          <a:lstStyle/>
          <a:p>
            <a:pPr>
              <a:defRPr/>
            </a:pPr>
            <a:endParaRPr lang="en-US">
              <a:ln>
                <a:solidFill>
                  <a:srgbClr val="FFFF00"/>
                </a:solidFill>
              </a:ln>
            </a:endParaRPr>
          </a:p>
        </p:txBody>
      </p:sp>
      <p:sp>
        <p:nvSpPr>
          <p:cNvPr id="35843" name="AutoShape 9"/>
          <p:cNvSpPr>
            <a:spLocks noChangeArrowheads="1"/>
          </p:cNvSpPr>
          <p:nvPr/>
        </p:nvSpPr>
        <p:spPr bwMode="auto">
          <a:xfrm>
            <a:off x="2325688" y="1341438"/>
            <a:ext cx="2203450" cy="5040312"/>
          </a:xfrm>
          <a:prstGeom prst="roundRect">
            <a:avLst>
              <a:gd name="adj" fmla="val 16667"/>
            </a:avLst>
          </a:prstGeom>
          <a:solidFill>
            <a:srgbClr val="92D050"/>
          </a:solidFill>
          <a:ln w="9525">
            <a:solidFill>
              <a:schemeClr val="tx1"/>
            </a:solidFill>
            <a:round/>
            <a:headEnd/>
            <a:tailEnd/>
          </a:ln>
        </p:spPr>
        <p:txBody>
          <a:bodyPr wrap="none" anchor="ctr"/>
          <a:lstStyle/>
          <a:p>
            <a:pPr algn="ctr"/>
            <a:endParaRPr lang="es-ES"/>
          </a:p>
        </p:txBody>
      </p:sp>
      <p:sp>
        <p:nvSpPr>
          <p:cNvPr id="35844" name="AutoShape 10"/>
          <p:cNvSpPr>
            <a:spLocks noChangeArrowheads="1"/>
          </p:cNvSpPr>
          <p:nvPr/>
        </p:nvSpPr>
        <p:spPr bwMode="auto">
          <a:xfrm>
            <a:off x="4327525" y="1341438"/>
            <a:ext cx="2203450" cy="5040312"/>
          </a:xfrm>
          <a:prstGeom prst="roundRect">
            <a:avLst>
              <a:gd name="adj" fmla="val 16667"/>
            </a:avLst>
          </a:prstGeom>
          <a:solidFill>
            <a:srgbClr val="00B0F0"/>
          </a:solidFill>
          <a:ln w="9525">
            <a:solidFill>
              <a:schemeClr val="tx1"/>
            </a:solidFill>
            <a:round/>
            <a:headEnd/>
            <a:tailEnd/>
          </a:ln>
        </p:spPr>
        <p:txBody>
          <a:bodyPr wrap="none" anchor="ctr"/>
          <a:lstStyle/>
          <a:p>
            <a:pPr algn="ctr"/>
            <a:endParaRPr lang="es-ES"/>
          </a:p>
        </p:txBody>
      </p:sp>
      <p:sp>
        <p:nvSpPr>
          <p:cNvPr id="35845" name="AutoShape 11"/>
          <p:cNvSpPr>
            <a:spLocks noChangeArrowheads="1"/>
          </p:cNvSpPr>
          <p:nvPr/>
        </p:nvSpPr>
        <p:spPr bwMode="auto">
          <a:xfrm>
            <a:off x="6329363" y="1341438"/>
            <a:ext cx="2203450" cy="5040312"/>
          </a:xfrm>
          <a:prstGeom prst="roundRect">
            <a:avLst>
              <a:gd name="adj" fmla="val 16667"/>
            </a:avLst>
          </a:prstGeom>
          <a:solidFill>
            <a:srgbClr val="FFFF00"/>
          </a:solidFill>
          <a:ln w="9525">
            <a:solidFill>
              <a:schemeClr val="tx1"/>
            </a:solidFill>
            <a:round/>
            <a:headEnd/>
            <a:tailEnd/>
          </a:ln>
        </p:spPr>
        <p:txBody>
          <a:bodyPr wrap="none" anchor="ctr"/>
          <a:lstStyle/>
          <a:p>
            <a:endParaRPr lang="en-US"/>
          </a:p>
        </p:txBody>
      </p:sp>
      <p:sp>
        <p:nvSpPr>
          <p:cNvPr id="35846" name="Rectangle 27"/>
          <p:cNvSpPr>
            <a:spLocks noChangeArrowheads="1"/>
          </p:cNvSpPr>
          <p:nvPr/>
        </p:nvSpPr>
        <p:spPr bwMode="auto">
          <a:xfrm>
            <a:off x="3114675" y="5248275"/>
            <a:ext cx="9144000" cy="0"/>
          </a:xfrm>
          <a:prstGeom prst="rect">
            <a:avLst/>
          </a:prstGeom>
          <a:noFill/>
          <a:ln w="9525">
            <a:noFill/>
            <a:miter lim="800000"/>
            <a:headEnd/>
            <a:tailEnd/>
          </a:ln>
        </p:spPr>
        <p:txBody>
          <a:bodyPr wrap="none" anchor="ctr">
            <a:spAutoFit/>
          </a:bodyPr>
          <a:lstStyle/>
          <a:p>
            <a:endParaRPr lang="en-US"/>
          </a:p>
        </p:txBody>
      </p:sp>
      <p:sp>
        <p:nvSpPr>
          <p:cNvPr id="35847" name="Text Box 14"/>
          <p:cNvSpPr txBox="1">
            <a:spLocks noChangeArrowheads="1"/>
          </p:cNvSpPr>
          <p:nvPr/>
        </p:nvSpPr>
        <p:spPr bwMode="auto">
          <a:xfrm>
            <a:off x="468313" y="1714500"/>
            <a:ext cx="1655762" cy="4186238"/>
          </a:xfrm>
          <a:prstGeom prst="rect">
            <a:avLst/>
          </a:prstGeom>
          <a:noFill/>
          <a:ln w="9525">
            <a:noFill/>
            <a:miter lim="800000"/>
            <a:headEnd/>
            <a:tailEnd/>
          </a:ln>
        </p:spPr>
        <p:txBody>
          <a:bodyPr>
            <a:spAutoFit/>
          </a:bodyPr>
          <a:lstStyle/>
          <a:p>
            <a:pPr>
              <a:spcBef>
                <a:spcPct val="50000"/>
              </a:spcBef>
            </a:pPr>
            <a:r>
              <a:rPr lang="es-MX" sz="1400" b="1"/>
              <a:t>FORTALEZAS</a:t>
            </a:r>
          </a:p>
          <a:p>
            <a:pPr>
              <a:spcBef>
                <a:spcPct val="50000"/>
              </a:spcBef>
            </a:pPr>
            <a:endParaRPr lang="es-MX" sz="1400" b="1"/>
          </a:p>
          <a:p>
            <a:pPr>
              <a:spcBef>
                <a:spcPct val="50000"/>
              </a:spcBef>
              <a:buFont typeface="Wingdings" pitchFamily="2" charset="2"/>
              <a:buChar char="v"/>
            </a:pPr>
            <a:r>
              <a:rPr lang="es-MX" sz="1400" b="1"/>
              <a:t>Constantes Investigaciones</a:t>
            </a:r>
          </a:p>
          <a:p>
            <a:pPr>
              <a:spcBef>
                <a:spcPct val="50000"/>
              </a:spcBef>
              <a:buFont typeface="Wingdings" pitchFamily="2" charset="2"/>
              <a:buChar char="v"/>
            </a:pPr>
            <a:r>
              <a:rPr lang="es-MX" sz="1400" b="1"/>
              <a:t>Experiencia en el área Investigativa</a:t>
            </a:r>
          </a:p>
          <a:p>
            <a:pPr>
              <a:spcBef>
                <a:spcPct val="50000"/>
              </a:spcBef>
              <a:buFont typeface="Wingdings" pitchFamily="2" charset="2"/>
              <a:buChar char="v"/>
            </a:pPr>
            <a:r>
              <a:rPr lang="es-MX" sz="1400" b="1"/>
              <a:t>Productos Naturales sin efectos secundarios</a:t>
            </a:r>
          </a:p>
          <a:p>
            <a:pPr>
              <a:spcBef>
                <a:spcPct val="50000"/>
              </a:spcBef>
              <a:buFont typeface="Wingdings" pitchFamily="2" charset="2"/>
              <a:buChar char="v"/>
            </a:pPr>
            <a:r>
              <a:rPr lang="es-MX" sz="1400" b="1"/>
              <a:t>Procesos y Procedimientos de Calidad.</a:t>
            </a:r>
          </a:p>
          <a:p>
            <a:pPr>
              <a:spcBef>
                <a:spcPct val="50000"/>
              </a:spcBef>
              <a:buFont typeface="Wingdings" pitchFamily="2" charset="2"/>
              <a:buChar char="v"/>
            </a:pPr>
            <a:r>
              <a:rPr lang="es-MX" sz="1400" b="1"/>
              <a:t>Productos Patentados</a:t>
            </a:r>
          </a:p>
        </p:txBody>
      </p:sp>
      <p:sp>
        <p:nvSpPr>
          <p:cNvPr id="35848" name="Text Box 14"/>
          <p:cNvSpPr txBox="1">
            <a:spLocks noChangeArrowheads="1"/>
          </p:cNvSpPr>
          <p:nvPr/>
        </p:nvSpPr>
        <p:spPr bwMode="auto">
          <a:xfrm>
            <a:off x="2559050" y="1714500"/>
            <a:ext cx="1655763" cy="3108325"/>
          </a:xfrm>
          <a:prstGeom prst="rect">
            <a:avLst/>
          </a:prstGeom>
          <a:noFill/>
          <a:ln w="9525">
            <a:noFill/>
            <a:miter lim="800000"/>
            <a:headEnd/>
            <a:tailEnd/>
          </a:ln>
        </p:spPr>
        <p:txBody>
          <a:bodyPr>
            <a:spAutoFit/>
          </a:bodyPr>
          <a:lstStyle/>
          <a:p>
            <a:pPr>
              <a:spcBef>
                <a:spcPct val="50000"/>
              </a:spcBef>
            </a:pPr>
            <a:r>
              <a:rPr lang="es-MX" sz="1400" b="1"/>
              <a:t>DEBILIDADES</a:t>
            </a:r>
          </a:p>
          <a:p>
            <a:pPr>
              <a:spcBef>
                <a:spcPct val="50000"/>
              </a:spcBef>
            </a:pPr>
            <a:endParaRPr lang="es-MX" sz="1400" b="1"/>
          </a:p>
          <a:p>
            <a:pPr>
              <a:spcBef>
                <a:spcPct val="50000"/>
              </a:spcBef>
              <a:buFont typeface="Wingdings" pitchFamily="2" charset="2"/>
              <a:buChar char="v"/>
            </a:pPr>
            <a:r>
              <a:rPr lang="es-MX" sz="1400" b="1"/>
              <a:t>Falta de Publicidad</a:t>
            </a:r>
          </a:p>
          <a:p>
            <a:pPr>
              <a:spcBef>
                <a:spcPct val="50000"/>
              </a:spcBef>
              <a:buFont typeface="Wingdings" pitchFamily="2" charset="2"/>
              <a:buChar char="v"/>
            </a:pPr>
            <a:r>
              <a:rPr lang="es-MX" sz="1400" b="1"/>
              <a:t>Que una empresa ofrezca un producto similar a menor precio</a:t>
            </a:r>
          </a:p>
          <a:p>
            <a:pPr>
              <a:spcBef>
                <a:spcPct val="50000"/>
              </a:spcBef>
              <a:buFont typeface="Wingdings" pitchFamily="2" charset="2"/>
              <a:buChar char="v"/>
            </a:pPr>
            <a:r>
              <a:rPr lang="es-MX" sz="1400" b="1"/>
              <a:t>La clonación de los productos de PM Natural´s</a:t>
            </a:r>
          </a:p>
        </p:txBody>
      </p:sp>
      <p:sp>
        <p:nvSpPr>
          <p:cNvPr id="35849" name="Text Box 14"/>
          <p:cNvSpPr txBox="1">
            <a:spLocks noChangeArrowheads="1"/>
          </p:cNvSpPr>
          <p:nvPr/>
        </p:nvSpPr>
        <p:spPr bwMode="auto">
          <a:xfrm>
            <a:off x="4500563" y="1714500"/>
            <a:ext cx="1785937" cy="4724400"/>
          </a:xfrm>
          <a:prstGeom prst="rect">
            <a:avLst/>
          </a:prstGeom>
          <a:noFill/>
          <a:ln w="9525">
            <a:noFill/>
            <a:miter lim="800000"/>
            <a:headEnd/>
            <a:tailEnd/>
          </a:ln>
        </p:spPr>
        <p:txBody>
          <a:bodyPr>
            <a:spAutoFit/>
          </a:bodyPr>
          <a:lstStyle/>
          <a:p>
            <a:pPr>
              <a:spcBef>
                <a:spcPct val="50000"/>
              </a:spcBef>
            </a:pPr>
            <a:r>
              <a:rPr lang="es-MX" sz="1400" b="1"/>
              <a:t>OPORTUNIDADES</a:t>
            </a:r>
          </a:p>
          <a:p>
            <a:pPr>
              <a:spcBef>
                <a:spcPct val="50000"/>
              </a:spcBef>
            </a:pPr>
            <a:endParaRPr lang="es-MX" sz="1400" b="1"/>
          </a:p>
          <a:p>
            <a:pPr>
              <a:spcBef>
                <a:spcPct val="50000"/>
              </a:spcBef>
              <a:buFont typeface="Wingdings" pitchFamily="2" charset="2"/>
              <a:buChar char="v"/>
            </a:pPr>
            <a:r>
              <a:rPr lang="es-MX" sz="1400" b="1"/>
              <a:t>Mercado en Crecimiento</a:t>
            </a:r>
          </a:p>
          <a:p>
            <a:pPr>
              <a:spcBef>
                <a:spcPct val="50000"/>
              </a:spcBef>
              <a:buFont typeface="Wingdings" pitchFamily="2" charset="2"/>
              <a:buChar char="v"/>
            </a:pPr>
            <a:r>
              <a:rPr lang="es-MX" sz="1400" b="1"/>
              <a:t>Posibilidades de exportación</a:t>
            </a:r>
          </a:p>
          <a:p>
            <a:pPr>
              <a:spcBef>
                <a:spcPct val="50000"/>
              </a:spcBef>
              <a:buFont typeface="Wingdings" pitchFamily="2" charset="2"/>
              <a:buChar char="v"/>
            </a:pPr>
            <a:r>
              <a:rPr lang="es-MX" sz="1400" b="1"/>
              <a:t>Brindar un excelente servicio para no perder la oportunidad de crecimiento</a:t>
            </a:r>
          </a:p>
          <a:p>
            <a:pPr>
              <a:spcBef>
                <a:spcPct val="50000"/>
              </a:spcBef>
              <a:buFont typeface="Wingdings" pitchFamily="2" charset="2"/>
              <a:buChar char="v"/>
            </a:pPr>
            <a:r>
              <a:rPr lang="es-MX" sz="1400" b="1"/>
              <a:t>Captar participación de mercado aprovechando el complemento con la unidad de negocio investigativa</a:t>
            </a:r>
          </a:p>
        </p:txBody>
      </p:sp>
      <p:sp>
        <p:nvSpPr>
          <p:cNvPr id="35850" name="Text Box 14"/>
          <p:cNvSpPr txBox="1">
            <a:spLocks noChangeArrowheads="1"/>
          </p:cNvSpPr>
          <p:nvPr/>
        </p:nvSpPr>
        <p:spPr bwMode="auto">
          <a:xfrm>
            <a:off x="6630988" y="1714500"/>
            <a:ext cx="1655762" cy="3324225"/>
          </a:xfrm>
          <a:prstGeom prst="rect">
            <a:avLst/>
          </a:prstGeom>
          <a:noFill/>
          <a:ln w="9525">
            <a:noFill/>
            <a:miter lim="800000"/>
            <a:headEnd/>
            <a:tailEnd/>
          </a:ln>
        </p:spPr>
        <p:txBody>
          <a:bodyPr>
            <a:spAutoFit/>
          </a:bodyPr>
          <a:lstStyle/>
          <a:p>
            <a:pPr>
              <a:spcBef>
                <a:spcPct val="50000"/>
              </a:spcBef>
            </a:pPr>
            <a:r>
              <a:rPr lang="es-MX" sz="1400" b="1"/>
              <a:t>AMENAZAS</a:t>
            </a:r>
          </a:p>
          <a:p>
            <a:pPr>
              <a:spcBef>
                <a:spcPct val="50000"/>
              </a:spcBef>
            </a:pPr>
            <a:endParaRPr lang="es-MX" sz="1400" b="1"/>
          </a:p>
          <a:p>
            <a:pPr>
              <a:spcBef>
                <a:spcPct val="50000"/>
              </a:spcBef>
              <a:buFont typeface="Wingdings" pitchFamily="2" charset="2"/>
              <a:buChar char="v"/>
            </a:pPr>
            <a:r>
              <a:rPr lang="es-MX" sz="1400" b="1"/>
              <a:t>Pocas Barreras de entradas</a:t>
            </a:r>
          </a:p>
          <a:p>
            <a:pPr>
              <a:spcBef>
                <a:spcPct val="50000"/>
              </a:spcBef>
              <a:buFont typeface="Wingdings" pitchFamily="2" charset="2"/>
              <a:buChar char="v"/>
            </a:pPr>
            <a:r>
              <a:rPr lang="es-MX" sz="1400" b="1"/>
              <a:t>Productos Sustitutos</a:t>
            </a:r>
          </a:p>
          <a:p>
            <a:pPr>
              <a:spcBef>
                <a:spcPct val="50000"/>
              </a:spcBef>
              <a:buFont typeface="Wingdings" pitchFamily="2" charset="2"/>
              <a:buChar char="v"/>
            </a:pPr>
            <a:r>
              <a:rPr lang="es-MX" sz="1400" b="1"/>
              <a:t>Productos Importados</a:t>
            </a:r>
          </a:p>
          <a:p>
            <a:pPr>
              <a:spcBef>
                <a:spcPct val="50000"/>
              </a:spcBef>
              <a:buFont typeface="Wingdings" pitchFamily="2" charset="2"/>
              <a:buChar char="v"/>
            </a:pPr>
            <a:r>
              <a:rPr lang="es-MX" sz="1400" b="1"/>
              <a:t>Nuevos Competidores</a:t>
            </a:r>
          </a:p>
          <a:p>
            <a:pPr>
              <a:spcBef>
                <a:spcPct val="50000"/>
              </a:spcBef>
              <a:buFont typeface="Wingdings" pitchFamily="2" charset="2"/>
              <a:buChar char="v"/>
            </a:pPr>
            <a:r>
              <a:rPr lang="es-MX" sz="1400" b="1"/>
              <a:t>Aumento de la Inflación</a:t>
            </a:r>
          </a:p>
        </p:txBody>
      </p:sp>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59"/>
          <p:cNvSpPr>
            <a:spLocks noChangeArrowheads="1" noChangeShapeType="1" noTextEdit="1"/>
          </p:cNvSpPr>
          <p:nvPr/>
        </p:nvSpPr>
        <p:spPr bwMode="auto">
          <a:xfrm>
            <a:off x="1116013" y="188913"/>
            <a:ext cx="6551612" cy="792162"/>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PLAN DE MARKETING</a:t>
            </a:r>
          </a:p>
        </p:txBody>
      </p:sp>
      <p:sp>
        <p:nvSpPr>
          <p:cNvPr id="60419" name="AutoShape 5"/>
          <p:cNvSpPr>
            <a:spLocks noChangeArrowheads="1"/>
          </p:cNvSpPr>
          <p:nvPr/>
        </p:nvSpPr>
        <p:spPr bwMode="auto">
          <a:xfrm>
            <a:off x="250825" y="1268413"/>
            <a:ext cx="8713788" cy="504031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grpSp>
        <p:nvGrpSpPr>
          <p:cNvPr id="60420" name="Group 10"/>
          <p:cNvGrpSpPr>
            <a:grpSpLocks/>
          </p:cNvGrpSpPr>
          <p:nvPr/>
        </p:nvGrpSpPr>
        <p:grpSpPr bwMode="auto">
          <a:xfrm>
            <a:off x="539750" y="1557338"/>
            <a:ext cx="7848600" cy="4268787"/>
            <a:chOff x="340" y="981"/>
            <a:chExt cx="4944" cy="2689"/>
          </a:xfrm>
        </p:grpSpPr>
        <p:sp>
          <p:nvSpPr>
            <p:cNvPr id="60421" name="Text Box 6"/>
            <p:cNvSpPr txBox="1">
              <a:spLocks noChangeArrowheads="1"/>
            </p:cNvSpPr>
            <p:nvPr/>
          </p:nvSpPr>
          <p:spPr bwMode="auto">
            <a:xfrm>
              <a:off x="657" y="981"/>
              <a:ext cx="4400" cy="250"/>
            </a:xfrm>
            <a:prstGeom prst="rect">
              <a:avLst/>
            </a:prstGeom>
            <a:noFill/>
            <a:ln w="9525">
              <a:noFill/>
              <a:miter lim="800000"/>
              <a:headEnd/>
              <a:tailEnd/>
            </a:ln>
          </p:spPr>
          <p:txBody>
            <a:bodyPr>
              <a:spAutoFit/>
            </a:bodyPr>
            <a:lstStyle/>
            <a:p>
              <a:pPr algn="ctr">
                <a:spcBef>
                  <a:spcPct val="50000"/>
                </a:spcBef>
              </a:pPr>
              <a:r>
                <a:rPr lang="es-MX" sz="2000" b="1">
                  <a:solidFill>
                    <a:schemeClr val="bg1"/>
                  </a:solidFill>
                </a:rPr>
                <a:t>ESTRATEGIAS DE MERCADO</a:t>
              </a:r>
              <a:endParaRPr lang="es-ES" sz="2000" b="1">
                <a:solidFill>
                  <a:schemeClr val="bg1"/>
                </a:solidFill>
              </a:endParaRPr>
            </a:p>
          </p:txBody>
        </p:sp>
        <p:sp>
          <p:nvSpPr>
            <p:cNvPr id="60422" name="Text Box 7"/>
            <p:cNvSpPr txBox="1">
              <a:spLocks noChangeArrowheads="1"/>
            </p:cNvSpPr>
            <p:nvPr/>
          </p:nvSpPr>
          <p:spPr bwMode="auto">
            <a:xfrm>
              <a:off x="340" y="1389"/>
              <a:ext cx="2313" cy="1184"/>
            </a:xfrm>
            <a:prstGeom prst="rect">
              <a:avLst/>
            </a:prstGeom>
            <a:noFill/>
            <a:ln w="9525">
              <a:noFill/>
              <a:miter lim="800000"/>
              <a:headEnd/>
              <a:tailEnd/>
            </a:ln>
          </p:spPr>
          <p:txBody>
            <a:bodyPr>
              <a:spAutoFit/>
            </a:bodyPr>
            <a:lstStyle/>
            <a:p>
              <a:pPr algn="ctr">
                <a:spcBef>
                  <a:spcPct val="50000"/>
                </a:spcBef>
              </a:pPr>
              <a:r>
                <a:rPr lang="es-MX" b="1">
                  <a:solidFill>
                    <a:schemeClr val="bg1"/>
                  </a:solidFill>
                </a:rPr>
                <a:t>ESTRATEGIAS COMPETITIVAS</a:t>
              </a:r>
            </a:p>
            <a:p>
              <a:pPr>
                <a:spcBef>
                  <a:spcPct val="50000"/>
                </a:spcBef>
                <a:buFont typeface="Wingdings" pitchFamily="2" charset="2"/>
                <a:buChar char="v"/>
              </a:pPr>
              <a:r>
                <a:rPr lang="es-MX">
                  <a:solidFill>
                    <a:schemeClr val="bg1"/>
                  </a:solidFill>
                </a:rPr>
                <a:t>Participación de Mercado Nature’s Garden.</a:t>
              </a:r>
            </a:p>
            <a:p>
              <a:pPr>
                <a:spcBef>
                  <a:spcPct val="50000"/>
                </a:spcBef>
                <a:buFont typeface="Wingdings" pitchFamily="2" charset="2"/>
                <a:buChar char="v"/>
              </a:pPr>
              <a:r>
                <a:rPr lang="es-MX">
                  <a:solidFill>
                    <a:schemeClr val="bg1"/>
                  </a:solidFill>
                </a:rPr>
                <a:t>Campaña Publicitaria.</a:t>
              </a:r>
            </a:p>
            <a:p>
              <a:pPr>
                <a:spcBef>
                  <a:spcPct val="50000"/>
                </a:spcBef>
              </a:pPr>
              <a:endParaRPr lang="es-ES">
                <a:solidFill>
                  <a:schemeClr val="bg1"/>
                </a:solidFill>
              </a:endParaRPr>
            </a:p>
          </p:txBody>
        </p:sp>
        <p:sp>
          <p:nvSpPr>
            <p:cNvPr id="60423" name="Text Box 8"/>
            <p:cNvSpPr txBox="1">
              <a:spLocks noChangeArrowheads="1"/>
            </p:cNvSpPr>
            <p:nvPr/>
          </p:nvSpPr>
          <p:spPr bwMode="auto">
            <a:xfrm>
              <a:off x="2744" y="1389"/>
              <a:ext cx="2540" cy="1184"/>
            </a:xfrm>
            <a:prstGeom prst="rect">
              <a:avLst/>
            </a:prstGeom>
            <a:noFill/>
            <a:ln w="9525">
              <a:noFill/>
              <a:miter lim="800000"/>
              <a:headEnd/>
              <a:tailEnd/>
            </a:ln>
          </p:spPr>
          <p:txBody>
            <a:bodyPr>
              <a:spAutoFit/>
            </a:bodyPr>
            <a:lstStyle/>
            <a:p>
              <a:pPr algn="ctr">
                <a:spcBef>
                  <a:spcPct val="50000"/>
                </a:spcBef>
              </a:pPr>
              <a:r>
                <a:rPr lang="es-MX" b="1">
                  <a:solidFill>
                    <a:schemeClr val="bg1"/>
                  </a:solidFill>
                </a:rPr>
                <a:t>ESTRATEGIAS DE CRECIMIENTO</a:t>
              </a:r>
              <a:endParaRPr lang="es-MX">
                <a:solidFill>
                  <a:schemeClr val="bg1"/>
                </a:solidFill>
              </a:endParaRPr>
            </a:p>
            <a:p>
              <a:pPr>
                <a:spcBef>
                  <a:spcPct val="50000"/>
                </a:spcBef>
                <a:buFont typeface="Wingdings" pitchFamily="2" charset="2"/>
                <a:buChar char="v"/>
              </a:pPr>
              <a:r>
                <a:rPr lang="es-MX">
                  <a:solidFill>
                    <a:schemeClr val="bg1"/>
                  </a:solidFill>
                </a:rPr>
                <a:t>Captar nuevos mercados (Nacional,   	Europa).</a:t>
              </a:r>
            </a:p>
            <a:p>
              <a:pPr>
                <a:spcBef>
                  <a:spcPct val="50000"/>
                </a:spcBef>
                <a:buFont typeface="Wingdings" pitchFamily="2" charset="2"/>
                <a:buChar char="v"/>
              </a:pPr>
              <a:r>
                <a:rPr lang="es-MX">
                  <a:solidFill>
                    <a:schemeClr val="bg1"/>
                  </a:solidFill>
                </a:rPr>
                <a:t>Nuevos productos (Local).</a:t>
              </a:r>
            </a:p>
            <a:p>
              <a:pPr>
                <a:spcBef>
                  <a:spcPct val="50000"/>
                </a:spcBef>
              </a:pPr>
              <a:endParaRPr lang="es-ES">
                <a:solidFill>
                  <a:schemeClr val="bg1"/>
                </a:solidFill>
              </a:endParaRPr>
            </a:p>
          </p:txBody>
        </p:sp>
        <p:sp>
          <p:nvSpPr>
            <p:cNvPr id="60424" name="Text Box 9"/>
            <p:cNvSpPr txBox="1">
              <a:spLocks noChangeArrowheads="1"/>
            </p:cNvSpPr>
            <p:nvPr/>
          </p:nvSpPr>
          <p:spPr bwMode="auto">
            <a:xfrm>
              <a:off x="1701" y="2659"/>
              <a:ext cx="2313" cy="1011"/>
            </a:xfrm>
            <a:prstGeom prst="rect">
              <a:avLst/>
            </a:prstGeom>
            <a:noFill/>
            <a:ln w="9525">
              <a:noFill/>
              <a:miter lim="800000"/>
              <a:headEnd/>
              <a:tailEnd/>
            </a:ln>
          </p:spPr>
          <p:txBody>
            <a:bodyPr>
              <a:spAutoFit/>
            </a:bodyPr>
            <a:lstStyle/>
            <a:p>
              <a:pPr algn="ctr">
                <a:spcBef>
                  <a:spcPct val="50000"/>
                </a:spcBef>
              </a:pPr>
              <a:r>
                <a:rPr lang="es-MX" b="1">
                  <a:solidFill>
                    <a:schemeClr val="bg1"/>
                  </a:solidFill>
                </a:rPr>
                <a:t>POSICIONAMIENTO</a:t>
              </a:r>
            </a:p>
            <a:p>
              <a:pPr>
                <a:spcBef>
                  <a:spcPct val="50000"/>
                </a:spcBef>
                <a:buFont typeface="Wingdings" pitchFamily="2" charset="2"/>
                <a:buChar char="v"/>
              </a:pPr>
              <a:r>
                <a:rPr lang="es-MX">
                  <a:solidFill>
                    <a:schemeClr val="bg1"/>
                  </a:solidFill>
                </a:rPr>
                <a:t>Empresa y Producto, Publicidad</a:t>
              </a:r>
            </a:p>
            <a:p>
              <a:pPr>
                <a:spcBef>
                  <a:spcPct val="50000"/>
                </a:spcBef>
                <a:buFont typeface="Wingdings" pitchFamily="2" charset="2"/>
                <a:buChar char="v"/>
              </a:pPr>
              <a:r>
                <a:rPr lang="es-MX">
                  <a:solidFill>
                    <a:schemeClr val="bg1"/>
                  </a:solidFill>
                </a:rPr>
                <a:t>Calidad, Innovación.</a:t>
              </a:r>
            </a:p>
            <a:p>
              <a:pPr>
                <a:spcBef>
                  <a:spcPct val="50000"/>
                </a:spcBef>
              </a:pPr>
              <a:endParaRPr lang="es-ES">
                <a:solidFill>
                  <a:schemeClr val="bg1"/>
                </a:solidFill>
              </a:endParaRPr>
            </a:p>
          </p:txBody>
        </p:sp>
      </p:gr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755650" y="1341438"/>
            <a:ext cx="2879725" cy="719137"/>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PRODUCTO</a:t>
            </a:r>
          </a:p>
          <a:p>
            <a:pPr algn="ctr"/>
            <a:endParaRPr lang="en-US" sz="2800" kern="10">
              <a:ln w="9525">
                <a:noFill/>
                <a:round/>
                <a:headEnd/>
                <a:tailEnd/>
              </a:ln>
              <a:effectLst>
                <a:outerShdw dist="53882" dir="2700000" algn="ctr" rotWithShape="0">
                  <a:srgbClr val="C0C0C0">
                    <a:alpha val="79999"/>
                  </a:srgbClr>
                </a:outerShdw>
              </a:effectLst>
              <a:latin typeface="Times New Roman"/>
              <a:cs typeface="Times New Roman"/>
            </a:endParaRPr>
          </a:p>
        </p:txBody>
      </p:sp>
      <p:sp>
        <p:nvSpPr>
          <p:cNvPr id="61443" name="Text Box 44"/>
          <p:cNvSpPr txBox="1">
            <a:spLocks noChangeArrowheads="1"/>
          </p:cNvSpPr>
          <p:nvPr/>
        </p:nvSpPr>
        <p:spPr bwMode="auto">
          <a:xfrm>
            <a:off x="1908175" y="2133600"/>
            <a:ext cx="2160588" cy="366713"/>
          </a:xfrm>
          <a:prstGeom prst="rect">
            <a:avLst/>
          </a:prstGeom>
          <a:noFill/>
          <a:ln w="9525">
            <a:noFill/>
            <a:miter lim="800000"/>
            <a:headEnd/>
            <a:tailEnd/>
          </a:ln>
        </p:spPr>
        <p:txBody>
          <a:bodyPr>
            <a:spAutoFit/>
          </a:bodyPr>
          <a:lstStyle/>
          <a:p>
            <a:pPr>
              <a:spcBef>
                <a:spcPct val="50000"/>
              </a:spcBef>
            </a:pPr>
            <a:endParaRPr lang="es-ES"/>
          </a:p>
        </p:txBody>
      </p:sp>
      <p:sp>
        <p:nvSpPr>
          <p:cNvPr id="61444" name="WordArt 59"/>
          <p:cNvSpPr>
            <a:spLocks noChangeArrowheads="1" noChangeShapeType="1" noTextEdit="1"/>
          </p:cNvSpPr>
          <p:nvPr/>
        </p:nvSpPr>
        <p:spPr bwMode="auto">
          <a:xfrm>
            <a:off x="1692275" y="188913"/>
            <a:ext cx="5327650" cy="792162"/>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MARKETING MIX</a:t>
            </a:r>
          </a:p>
        </p:txBody>
      </p:sp>
      <p:pic>
        <p:nvPicPr>
          <p:cNvPr id="61445" name="Picture 60" descr="Sin título-2"/>
          <p:cNvPicPr>
            <a:picLocks noChangeAspect="1" noChangeArrowheads="1"/>
          </p:cNvPicPr>
          <p:nvPr/>
        </p:nvPicPr>
        <p:blipFill>
          <a:blip r:embed="rId2"/>
          <a:srcRect/>
          <a:stretch>
            <a:fillRect/>
          </a:stretch>
        </p:blipFill>
        <p:spPr bwMode="auto">
          <a:xfrm>
            <a:off x="395288" y="2205038"/>
            <a:ext cx="4464050" cy="3673475"/>
          </a:xfrm>
          <a:prstGeom prst="rect">
            <a:avLst/>
          </a:prstGeom>
          <a:noFill/>
          <a:ln w="28575">
            <a:solidFill>
              <a:srgbClr val="000000"/>
            </a:solidFill>
            <a:miter lim="800000"/>
            <a:headEnd/>
            <a:tailEnd/>
          </a:ln>
        </p:spPr>
      </p:pic>
      <p:sp>
        <p:nvSpPr>
          <p:cNvPr id="61446" name="Text Box 6"/>
          <p:cNvSpPr txBox="1">
            <a:spLocks noChangeArrowheads="1"/>
          </p:cNvSpPr>
          <p:nvPr/>
        </p:nvSpPr>
        <p:spPr bwMode="auto">
          <a:xfrm>
            <a:off x="5148263" y="2276475"/>
            <a:ext cx="3600450" cy="3254375"/>
          </a:xfrm>
          <a:prstGeom prst="rect">
            <a:avLst/>
          </a:prstGeom>
          <a:noFill/>
          <a:ln w="9525">
            <a:noFill/>
            <a:miter lim="800000"/>
            <a:headEnd/>
            <a:tailEnd/>
          </a:ln>
        </p:spPr>
        <p:txBody>
          <a:bodyPr>
            <a:spAutoFit/>
          </a:bodyPr>
          <a:lstStyle/>
          <a:p>
            <a:pPr>
              <a:spcBef>
                <a:spcPct val="50000"/>
              </a:spcBef>
              <a:buClr>
                <a:schemeClr val="bg1"/>
              </a:buClr>
              <a:buFont typeface="Wingdings" pitchFamily="2" charset="2"/>
              <a:buChar char="v"/>
            </a:pPr>
            <a:r>
              <a:rPr lang="es-MX">
                <a:solidFill>
                  <a:schemeClr val="bg1"/>
                </a:solidFill>
              </a:rPr>
              <a:t> Jóvenes y adultos 15-65 años.</a:t>
            </a:r>
          </a:p>
          <a:p>
            <a:pPr>
              <a:spcBef>
                <a:spcPct val="50000"/>
              </a:spcBef>
              <a:buClr>
                <a:schemeClr val="bg1"/>
              </a:buClr>
              <a:buFont typeface="Wingdings" pitchFamily="2" charset="2"/>
              <a:buChar char="v"/>
            </a:pPr>
            <a:r>
              <a:rPr lang="es-MX">
                <a:solidFill>
                  <a:schemeClr val="bg1"/>
                </a:solidFill>
              </a:rPr>
              <a:t> Conyderm</a:t>
            </a:r>
          </a:p>
          <a:p>
            <a:pPr>
              <a:spcBef>
                <a:spcPct val="50000"/>
              </a:spcBef>
              <a:buClr>
                <a:schemeClr val="bg1"/>
              </a:buClr>
              <a:buFont typeface="Wingdings" pitchFamily="2" charset="2"/>
              <a:buChar char="v"/>
            </a:pPr>
            <a:r>
              <a:rPr lang="es-MX">
                <a:solidFill>
                  <a:schemeClr val="bg1"/>
                </a:solidFill>
              </a:rPr>
              <a:t> Loción No olor, no color, fácil aplicación.</a:t>
            </a:r>
          </a:p>
          <a:p>
            <a:pPr>
              <a:spcBef>
                <a:spcPct val="50000"/>
              </a:spcBef>
              <a:buClr>
                <a:schemeClr val="bg1"/>
              </a:buClr>
              <a:buFont typeface="Wingdings" pitchFamily="2" charset="2"/>
              <a:buChar char="v"/>
            </a:pPr>
            <a:r>
              <a:rPr lang="es-MX">
                <a:solidFill>
                  <a:schemeClr val="bg1"/>
                </a:solidFill>
              </a:rPr>
              <a:t>Cubrir expectativas de los consumidores.</a:t>
            </a:r>
          </a:p>
          <a:p>
            <a:pPr>
              <a:spcBef>
                <a:spcPct val="50000"/>
              </a:spcBef>
              <a:buClr>
                <a:schemeClr val="bg1"/>
              </a:buClr>
              <a:buFont typeface="Wingdings" pitchFamily="2" charset="2"/>
              <a:buChar char="v"/>
            </a:pPr>
            <a:r>
              <a:rPr lang="es-MX">
                <a:solidFill>
                  <a:schemeClr val="bg1"/>
                </a:solidFill>
              </a:rPr>
              <a:t>Innovación del producto (Investigación de Mercado)</a:t>
            </a:r>
          </a:p>
          <a:p>
            <a:pPr>
              <a:spcBef>
                <a:spcPct val="50000"/>
              </a:spcBef>
              <a:buClr>
                <a:schemeClr val="bg1"/>
              </a:buClr>
              <a:buFont typeface="Wingdings" pitchFamily="2" charset="2"/>
              <a:buChar char="v"/>
            </a:pPr>
            <a:endParaRPr lang="es-ES">
              <a:solidFill>
                <a:schemeClr val="bg1"/>
              </a:solidFill>
            </a:endParaRPr>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WordArt 8"/>
          <p:cNvSpPr>
            <a:spLocks noChangeArrowheads="1" noChangeShapeType="1" noTextEdit="1"/>
          </p:cNvSpPr>
          <p:nvPr/>
        </p:nvSpPr>
        <p:spPr bwMode="auto">
          <a:xfrm>
            <a:off x="1692275" y="188913"/>
            <a:ext cx="5327650" cy="792162"/>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CADENA DE VALOR</a:t>
            </a:r>
          </a:p>
        </p:txBody>
      </p:sp>
      <p:sp>
        <p:nvSpPr>
          <p:cNvPr id="37890" name="AutoShape 4"/>
          <p:cNvSpPr>
            <a:spLocks noChangeArrowheads="1"/>
          </p:cNvSpPr>
          <p:nvPr/>
        </p:nvSpPr>
        <p:spPr bwMode="auto">
          <a:xfrm>
            <a:off x="323850" y="1341438"/>
            <a:ext cx="2203450" cy="5040312"/>
          </a:xfrm>
          <a:prstGeom prst="roundRect">
            <a:avLst>
              <a:gd name="adj" fmla="val 16667"/>
            </a:avLst>
          </a:prstGeom>
          <a:solidFill>
            <a:srgbClr val="FF9900"/>
          </a:solidFill>
          <a:ln w="9525">
            <a:solidFill>
              <a:schemeClr val="tx1"/>
            </a:solidFill>
            <a:round/>
            <a:headEnd/>
            <a:tailEnd/>
          </a:ln>
        </p:spPr>
        <p:txBody>
          <a:bodyPr wrap="none" anchor="ctr"/>
          <a:lstStyle/>
          <a:p>
            <a:endParaRPr lang="en-US"/>
          </a:p>
        </p:txBody>
      </p:sp>
      <p:sp>
        <p:nvSpPr>
          <p:cNvPr id="37891" name="AutoShape 9"/>
          <p:cNvSpPr>
            <a:spLocks noChangeArrowheads="1"/>
          </p:cNvSpPr>
          <p:nvPr/>
        </p:nvSpPr>
        <p:spPr bwMode="auto">
          <a:xfrm>
            <a:off x="2325688" y="1341438"/>
            <a:ext cx="2203450" cy="5040312"/>
          </a:xfrm>
          <a:prstGeom prst="roundRect">
            <a:avLst>
              <a:gd name="adj" fmla="val 16667"/>
            </a:avLst>
          </a:prstGeom>
          <a:solidFill>
            <a:srgbClr val="66FF33"/>
          </a:solidFill>
          <a:ln w="9525">
            <a:solidFill>
              <a:schemeClr val="tx1"/>
            </a:solidFill>
            <a:round/>
            <a:headEnd/>
            <a:tailEnd/>
          </a:ln>
        </p:spPr>
        <p:txBody>
          <a:bodyPr wrap="none" anchor="ctr"/>
          <a:lstStyle/>
          <a:p>
            <a:pPr algn="ctr"/>
            <a:endParaRPr lang="es-ES"/>
          </a:p>
        </p:txBody>
      </p:sp>
      <p:sp>
        <p:nvSpPr>
          <p:cNvPr id="37892" name="AutoShape 10"/>
          <p:cNvSpPr>
            <a:spLocks noChangeArrowheads="1"/>
          </p:cNvSpPr>
          <p:nvPr/>
        </p:nvSpPr>
        <p:spPr bwMode="auto">
          <a:xfrm>
            <a:off x="4327525" y="1341438"/>
            <a:ext cx="2203450" cy="5040312"/>
          </a:xfrm>
          <a:prstGeom prst="roundRect">
            <a:avLst>
              <a:gd name="adj" fmla="val 16667"/>
            </a:avLst>
          </a:prstGeom>
          <a:solidFill>
            <a:srgbClr val="CC99FF"/>
          </a:solidFill>
          <a:ln w="9525">
            <a:solidFill>
              <a:schemeClr val="tx1"/>
            </a:solidFill>
            <a:round/>
            <a:headEnd/>
            <a:tailEnd/>
          </a:ln>
        </p:spPr>
        <p:txBody>
          <a:bodyPr wrap="none" anchor="ctr"/>
          <a:lstStyle/>
          <a:p>
            <a:pPr algn="ctr"/>
            <a:endParaRPr lang="es-ES"/>
          </a:p>
        </p:txBody>
      </p:sp>
      <p:sp>
        <p:nvSpPr>
          <p:cNvPr id="37893" name="AutoShape 11"/>
          <p:cNvSpPr>
            <a:spLocks noChangeArrowheads="1"/>
          </p:cNvSpPr>
          <p:nvPr/>
        </p:nvSpPr>
        <p:spPr bwMode="auto">
          <a:xfrm>
            <a:off x="6329363" y="1341438"/>
            <a:ext cx="2203450" cy="504031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pic>
        <p:nvPicPr>
          <p:cNvPr id="37894" name="Picture 23"/>
          <p:cNvPicPr>
            <a:picLocks noChangeAspect="1" noChangeArrowheads="1"/>
          </p:cNvPicPr>
          <p:nvPr/>
        </p:nvPicPr>
        <p:blipFill>
          <a:blip r:embed="rId2"/>
          <a:srcRect l="2097" t="44125" r="80936" b="25371"/>
          <a:stretch>
            <a:fillRect/>
          </a:stretch>
        </p:blipFill>
        <p:spPr bwMode="auto">
          <a:xfrm>
            <a:off x="395288" y="3359150"/>
            <a:ext cx="1800225" cy="2300288"/>
          </a:xfrm>
          <a:prstGeom prst="rect">
            <a:avLst/>
          </a:prstGeom>
          <a:noFill/>
          <a:ln w="28575">
            <a:solidFill>
              <a:srgbClr val="33CC33"/>
            </a:solidFill>
            <a:miter lim="800000"/>
            <a:headEnd/>
            <a:tailEnd/>
          </a:ln>
        </p:spPr>
      </p:pic>
      <p:sp>
        <p:nvSpPr>
          <p:cNvPr id="37895" name="Rectangle 27"/>
          <p:cNvSpPr>
            <a:spLocks noChangeArrowheads="1"/>
          </p:cNvSpPr>
          <p:nvPr/>
        </p:nvSpPr>
        <p:spPr bwMode="auto">
          <a:xfrm>
            <a:off x="3114675" y="5248275"/>
            <a:ext cx="9144000" cy="0"/>
          </a:xfrm>
          <a:prstGeom prst="rect">
            <a:avLst/>
          </a:prstGeom>
          <a:noFill/>
          <a:ln w="9525">
            <a:noFill/>
            <a:miter lim="800000"/>
            <a:headEnd/>
            <a:tailEnd/>
          </a:ln>
        </p:spPr>
        <p:txBody>
          <a:bodyPr wrap="none" anchor="ctr">
            <a:spAutoFit/>
          </a:bodyPr>
          <a:lstStyle/>
          <a:p>
            <a:endParaRPr lang="en-US"/>
          </a:p>
        </p:txBody>
      </p:sp>
      <p:grpSp>
        <p:nvGrpSpPr>
          <p:cNvPr id="37896" name="Group 42"/>
          <p:cNvGrpSpPr>
            <a:grpSpLocks/>
          </p:cNvGrpSpPr>
          <p:nvPr/>
        </p:nvGrpSpPr>
        <p:grpSpPr bwMode="auto">
          <a:xfrm>
            <a:off x="468313" y="1484313"/>
            <a:ext cx="7920037" cy="4608512"/>
            <a:chOff x="295" y="935"/>
            <a:chExt cx="4989" cy="2903"/>
          </a:xfrm>
        </p:grpSpPr>
        <p:grpSp>
          <p:nvGrpSpPr>
            <p:cNvPr id="37897" name="Group 21"/>
            <p:cNvGrpSpPr>
              <a:grpSpLocks/>
            </p:cNvGrpSpPr>
            <p:nvPr/>
          </p:nvGrpSpPr>
          <p:grpSpPr bwMode="auto">
            <a:xfrm>
              <a:off x="295" y="935"/>
              <a:ext cx="4989" cy="1183"/>
              <a:chOff x="295" y="935"/>
              <a:chExt cx="4989" cy="1183"/>
            </a:xfrm>
          </p:grpSpPr>
          <p:grpSp>
            <p:nvGrpSpPr>
              <p:cNvPr id="37903" name="Group 20"/>
              <p:cNvGrpSpPr>
                <a:grpSpLocks/>
              </p:cNvGrpSpPr>
              <p:nvPr/>
            </p:nvGrpSpPr>
            <p:grpSpPr bwMode="auto">
              <a:xfrm>
                <a:off x="295" y="935"/>
                <a:ext cx="3583" cy="1183"/>
                <a:chOff x="295" y="935"/>
                <a:chExt cx="3583" cy="1183"/>
              </a:xfrm>
            </p:grpSpPr>
            <p:sp>
              <p:nvSpPr>
                <p:cNvPr id="37905" name="Text Box 14"/>
                <p:cNvSpPr txBox="1">
                  <a:spLocks noChangeArrowheads="1"/>
                </p:cNvSpPr>
                <p:nvPr/>
              </p:nvSpPr>
              <p:spPr bwMode="auto">
                <a:xfrm>
                  <a:off x="295" y="935"/>
                  <a:ext cx="1043" cy="923"/>
                </a:xfrm>
                <a:prstGeom prst="rect">
                  <a:avLst/>
                </a:prstGeom>
                <a:noFill/>
                <a:ln w="9525">
                  <a:noFill/>
                  <a:miter lim="800000"/>
                  <a:headEnd/>
                  <a:tailEnd/>
                </a:ln>
              </p:spPr>
              <p:txBody>
                <a:bodyPr>
                  <a:spAutoFit/>
                </a:bodyPr>
                <a:lstStyle/>
                <a:p>
                  <a:pPr>
                    <a:spcBef>
                      <a:spcPct val="50000"/>
                    </a:spcBef>
                  </a:pPr>
                  <a:r>
                    <a:rPr lang="es-MX" b="1"/>
                    <a:t>Logística Interna:</a:t>
                  </a:r>
                  <a:r>
                    <a:rPr lang="es-MX"/>
                    <a:t> Proveedor Laboratorio H.G.</a:t>
                  </a:r>
                  <a:endParaRPr lang="es-ES"/>
                </a:p>
              </p:txBody>
            </p:sp>
            <p:sp>
              <p:nvSpPr>
                <p:cNvPr id="37906" name="Text Box 16"/>
                <p:cNvSpPr txBox="1">
                  <a:spLocks noChangeArrowheads="1"/>
                </p:cNvSpPr>
                <p:nvPr/>
              </p:nvSpPr>
              <p:spPr bwMode="auto">
                <a:xfrm>
                  <a:off x="1565" y="935"/>
                  <a:ext cx="1088" cy="1183"/>
                </a:xfrm>
                <a:prstGeom prst="rect">
                  <a:avLst/>
                </a:prstGeom>
                <a:noFill/>
                <a:ln w="9525">
                  <a:noFill/>
                  <a:miter lim="800000"/>
                  <a:headEnd/>
                  <a:tailEnd/>
                </a:ln>
              </p:spPr>
              <p:txBody>
                <a:bodyPr>
                  <a:spAutoFit/>
                </a:bodyPr>
                <a:lstStyle/>
                <a:p>
                  <a:pPr>
                    <a:spcBef>
                      <a:spcPct val="50000"/>
                    </a:spcBef>
                  </a:pPr>
                  <a:r>
                    <a:rPr lang="es-MX" b="1"/>
                    <a:t>Logística Externa:</a:t>
                  </a:r>
                </a:p>
                <a:p>
                  <a:pPr>
                    <a:spcBef>
                      <a:spcPct val="50000"/>
                    </a:spcBef>
                  </a:pPr>
                  <a:r>
                    <a:rPr lang="es-MX"/>
                    <a:t>5% de producción,  entrega máximo </a:t>
                  </a:r>
                  <a:r>
                    <a:rPr lang="es-MX" sz="1600"/>
                    <a:t>48 hrs.</a:t>
                  </a:r>
                  <a:endParaRPr lang="es-ES" sz="1600"/>
                </a:p>
              </p:txBody>
            </p:sp>
            <p:sp>
              <p:nvSpPr>
                <p:cNvPr id="37907" name="Text Box 17"/>
                <p:cNvSpPr txBox="1">
                  <a:spLocks noChangeArrowheads="1"/>
                </p:cNvSpPr>
                <p:nvPr/>
              </p:nvSpPr>
              <p:spPr bwMode="auto">
                <a:xfrm>
                  <a:off x="2835" y="1026"/>
                  <a:ext cx="1043" cy="837"/>
                </a:xfrm>
                <a:prstGeom prst="rect">
                  <a:avLst/>
                </a:prstGeom>
                <a:noFill/>
                <a:ln w="9525">
                  <a:noFill/>
                  <a:miter lim="800000"/>
                  <a:headEnd/>
                  <a:tailEnd/>
                </a:ln>
              </p:spPr>
              <p:txBody>
                <a:bodyPr>
                  <a:spAutoFit/>
                </a:bodyPr>
                <a:lstStyle/>
                <a:p>
                  <a:pPr>
                    <a:spcBef>
                      <a:spcPct val="50000"/>
                    </a:spcBef>
                  </a:pPr>
                  <a:r>
                    <a:rPr lang="es-MX" b="1"/>
                    <a:t>Marketing y Ventas:</a:t>
                  </a:r>
                </a:p>
                <a:p>
                  <a:pPr>
                    <a:spcBef>
                      <a:spcPct val="50000"/>
                    </a:spcBef>
                  </a:pPr>
                  <a:r>
                    <a:rPr lang="es-MX"/>
                    <a:t>Medios de difusión.</a:t>
                  </a:r>
                  <a:endParaRPr lang="es-ES"/>
                </a:p>
              </p:txBody>
            </p:sp>
          </p:grpSp>
          <p:sp>
            <p:nvSpPr>
              <p:cNvPr id="37904" name="Text Box 18"/>
              <p:cNvSpPr txBox="1">
                <a:spLocks noChangeArrowheads="1"/>
              </p:cNvSpPr>
              <p:nvPr/>
            </p:nvSpPr>
            <p:spPr bwMode="auto">
              <a:xfrm>
                <a:off x="4150" y="1071"/>
                <a:ext cx="1134" cy="837"/>
              </a:xfrm>
              <a:prstGeom prst="rect">
                <a:avLst/>
              </a:prstGeom>
              <a:noFill/>
              <a:ln w="9525">
                <a:noFill/>
                <a:miter lim="800000"/>
                <a:headEnd/>
                <a:tailEnd/>
              </a:ln>
            </p:spPr>
            <p:txBody>
              <a:bodyPr>
                <a:spAutoFit/>
              </a:bodyPr>
              <a:lstStyle/>
              <a:p>
                <a:pPr>
                  <a:spcBef>
                    <a:spcPct val="50000"/>
                  </a:spcBef>
                </a:pPr>
                <a:r>
                  <a:rPr lang="es-MX" b="1"/>
                  <a:t>Servicios:</a:t>
                </a:r>
              </a:p>
              <a:p>
                <a:pPr>
                  <a:spcBef>
                    <a:spcPct val="50000"/>
                  </a:spcBef>
                </a:pPr>
                <a:r>
                  <a:rPr lang="es-MX"/>
                  <a:t>Capacitaciones a los agentes vendedores</a:t>
                </a:r>
                <a:endParaRPr lang="es-ES"/>
              </a:p>
            </p:txBody>
          </p:sp>
        </p:grpSp>
        <p:pic>
          <p:nvPicPr>
            <p:cNvPr id="37898" name="Picture 26" descr="camionpequegno"/>
            <p:cNvPicPr>
              <a:picLocks noChangeAspect="1" noChangeArrowheads="1"/>
            </p:cNvPicPr>
            <p:nvPr/>
          </p:nvPicPr>
          <p:blipFill>
            <a:blip r:embed="rId3"/>
            <a:srcRect/>
            <a:stretch>
              <a:fillRect/>
            </a:stretch>
          </p:blipFill>
          <p:spPr bwMode="auto">
            <a:xfrm>
              <a:off x="1610" y="2840"/>
              <a:ext cx="953" cy="998"/>
            </a:xfrm>
            <a:prstGeom prst="rect">
              <a:avLst/>
            </a:prstGeom>
            <a:noFill/>
            <a:ln w="28575">
              <a:solidFill>
                <a:schemeClr val="accent1"/>
              </a:solidFill>
              <a:miter lim="800000"/>
              <a:headEnd/>
              <a:tailEnd/>
            </a:ln>
          </p:spPr>
        </p:pic>
        <p:pic>
          <p:nvPicPr>
            <p:cNvPr id="37899" name="Picture 29" descr="botellas"/>
            <p:cNvPicPr>
              <a:picLocks noChangeAspect="1" noChangeArrowheads="1"/>
            </p:cNvPicPr>
            <p:nvPr/>
          </p:nvPicPr>
          <p:blipFill>
            <a:blip r:embed="rId4"/>
            <a:srcRect/>
            <a:stretch>
              <a:fillRect/>
            </a:stretch>
          </p:blipFill>
          <p:spPr bwMode="auto">
            <a:xfrm>
              <a:off x="1746" y="2160"/>
              <a:ext cx="763" cy="590"/>
            </a:xfrm>
            <a:prstGeom prst="rect">
              <a:avLst/>
            </a:prstGeom>
            <a:noFill/>
            <a:ln w="28575">
              <a:solidFill>
                <a:schemeClr val="tx2"/>
              </a:solidFill>
              <a:miter lim="800000"/>
              <a:headEnd/>
              <a:tailEnd/>
            </a:ln>
          </p:spPr>
        </p:pic>
        <p:pic>
          <p:nvPicPr>
            <p:cNvPr id="37900" name="Picture 30" descr="radio"/>
            <p:cNvPicPr>
              <a:picLocks noChangeAspect="1" noChangeArrowheads="1"/>
            </p:cNvPicPr>
            <p:nvPr/>
          </p:nvPicPr>
          <p:blipFill>
            <a:blip r:embed="rId5"/>
            <a:srcRect/>
            <a:stretch>
              <a:fillRect/>
            </a:stretch>
          </p:blipFill>
          <p:spPr bwMode="auto">
            <a:xfrm>
              <a:off x="2880" y="1979"/>
              <a:ext cx="907" cy="862"/>
            </a:xfrm>
            <a:prstGeom prst="rect">
              <a:avLst/>
            </a:prstGeom>
            <a:noFill/>
            <a:ln w="28575">
              <a:solidFill>
                <a:srgbClr val="FF9900"/>
              </a:solidFill>
              <a:miter lim="800000"/>
              <a:headEnd/>
              <a:tailEnd/>
            </a:ln>
          </p:spPr>
        </p:pic>
        <p:pic>
          <p:nvPicPr>
            <p:cNvPr id="37901" name="Picture 31" descr="images"/>
            <p:cNvPicPr>
              <a:picLocks noChangeAspect="1" noChangeArrowheads="1"/>
            </p:cNvPicPr>
            <p:nvPr/>
          </p:nvPicPr>
          <p:blipFill>
            <a:blip r:embed="rId6"/>
            <a:srcRect/>
            <a:stretch>
              <a:fillRect/>
            </a:stretch>
          </p:blipFill>
          <p:spPr bwMode="auto">
            <a:xfrm>
              <a:off x="2925" y="2976"/>
              <a:ext cx="908" cy="754"/>
            </a:xfrm>
            <a:prstGeom prst="rect">
              <a:avLst/>
            </a:prstGeom>
            <a:noFill/>
            <a:ln w="28575">
              <a:solidFill>
                <a:srgbClr val="FF9900"/>
              </a:solidFill>
              <a:miter lim="800000"/>
              <a:headEnd/>
              <a:tailEnd/>
            </a:ln>
          </p:spPr>
        </p:pic>
        <p:pic>
          <p:nvPicPr>
            <p:cNvPr id="37902" name="Picture 33" descr="003"/>
            <p:cNvPicPr>
              <a:picLocks noChangeAspect="1" noChangeArrowheads="1"/>
            </p:cNvPicPr>
            <p:nvPr/>
          </p:nvPicPr>
          <p:blipFill>
            <a:blip r:embed="rId7"/>
            <a:srcRect/>
            <a:stretch>
              <a:fillRect/>
            </a:stretch>
          </p:blipFill>
          <p:spPr bwMode="auto">
            <a:xfrm>
              <a:off x="4014" y="2205"/>
              <a:ext cx="1262" cy="1270"/>
            </a:xfrm>
            <a:prstGeom prst="rect">
              <a:avLst/>
            </a:prstGeom>
            <a:noFill/>
            <a:ln w="28575">
              <a:solidFill>
                <a:schemeClr val="tx2"/>
              </a:solidFill>
              <a:miter lim="800000"/>
              <a:headEnd/>
              <a:tailEnd/>
            </a:ln>
          </p:spPr>
        </p:pic>
      </p:gr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5"/>
          <p:cNvSpPr>
            <a:spLocks noChangeArrowheads="1" noChangeShapeType="1" noTextEdit="1"/>
          </p:cNvSpPr>
          <p:nvPr/>
        </p:nvSpPr>
        <p:spPr bwMode="auto">
          <a:xfrm>
            <a:off x="2195513" y="188913"/>
            <a:ext cx="5616575" cy="151130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CADENA DE ABASTECIMIENTO</a:t>
            </a:r>
          </a:p>
          <a:p>
            <a:pPr algn="ctr"/>
            <a:endParaRPr lang="en-US" sz="2800" kern="10">
              <a:ln w="9525">
                <a:noFill/>
                <a:round/>
                <a:headEnd/>
                <a:tailEnd/>
              </a:ln>
              <a:effectLst>
                <a:outerShdw dist="53882" dir="2700000" algn="ctr" rotWithShape="0">
                  <a:srgbClr val="C0C0C0">
                    <a:alpha val="79999"/>
                  </a:srgbClr>
                </a:outerShdw>
              </a:effectLst>
              <a:latin typeface="Times New Roman"/>
              <a:cs typeface="Times New Roman"/>
            </a:endParaRPr>
          </a:p>
        </p:txBody>
      </p:sp>
      <p:pic>
        <p:nvPicPr>
          <p:cNvPr id="38916" name="Picture 4" descr="Imagen1"/>
          <p:cNvPicPr>
            <a:picLocks noChangeAspect="1" noChangeArrowheads="1"/>
          </p:cNvPicPr>
          <p:nvPr/>
        </p:nvPicPr>
        <p:blipFill>
          <a:blip r:embed="rId2"/>
          <a:srcRect/>
          <a:stretch>
            <a:fillRect/>
          </a:stretch>
        </p:blipFill>
        <p:spPr bwMode="auto">
          <a:xfrm>
            <a:off x="395288" y="1628775"/>
            <a:ext cx="8424862" cy="4679950"/>
          </a:xfrm>
          <a:prstGeom prst="rect">
            <a:avLst/>
          </a:prstGeom>
          <a:noFill/>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WordArt 4"/>
          <p:cNvSpPr>
            <a:spLocks noChangeArrowheads="1" noChangeShapeType="1" noTextEdit="1"/>
          </p:cNvSpPr>
          <p:nvPr/>
        </p:nvSpPr>
        <p:spPr bwMode="auto">
          <a:xfrm>
            <a:off x="1619250" y="260350"/>
            <a:ext cx="1944688" cy="64770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PRECIO</a:t>
            </a:r>
          </a:p>
        </p:txBody>
      </p:sp>
      <p:sp>
        <p:nvSpPr>
          <p:cNvPr id="39938" name="WordArt 11"/>
          <p:cNvSpPr>
            <a:spLocks noChangeArrowheads="1" noChangeShapeType="1" noTextEdit="1"/>
          </p:cNvSpPr>
          <p:nvPr/>
        </p:nvSpPr>
        <p:spPr bwMode="auto">
          <a:xfrm>
            <a:off x="5580063" y="404813"/>
            <a:ext cx="2520950" cy="129540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PLAZA</a:t>
            </a:r>
          </a:p>
          <a:p>
            <a:pPr algn="ctr"/>
            <a:endParaRPr lang="en-US" sz="2800" kern="10">
              <a:ln w="9525">
                <a:noFill/>
                <a:round/>
                <a:headEnd/>
                <a:tailEnd/>
              </a:ln>
              <a:effectLst>
                <a:outerShdw dist="53882" dir="2700000" algn="ctr" rotWithShape="0">
                  <a:srgbClr val="C0C0C0">
                    <a:alpha val="79999"/>
                  </a:srgbClr>
                </a:outerShdw>
              </a:effectLst>
              <a:latin typeface="Times New Roman"/>
              <a:cs typeface="Times New Roman"/>
            </a:endParaRPr>
          </a:p>
        </p:txBody>
      </p:sp>
      <p:sp>
        <p:nvSpPr>
          <p:cNvPr id="39939" name="WordArt 18"/>
          <p:cNvSpPr>
            <a:spLocks noChangeArrowheads="1" noChangeShapeType="1" noTextEdit="1"/>
          </p:cNvSpPr>
          <p:nvPr/>
        </p:nvSpPr>
        <p:spPr bwMode="auto">
          <a:xfrm>
            <a:off x="755650" y="3284538"/>
            <a:ext cx="4032250" cy="576262"/>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PROMOCION</a:t>
            </a:r>
          </a:p>
        </p:txBody>
      </p:sp>
      <p:sp>
        <p:nvSpPr>
          <p:cNvPr id="39940" name="Rectangle 27"/>
          <p:cNvSpPr>
            <a:spLocks noChangeArrowheads="1"/>
          </p:cNvSpPr>
          <p:nvPr/>
        </p:nvSpPr>
        <p:spPr bwMode="auto">
          <a:xfrm>
            <a:off x="7275513" y="4929188"/>
            <a:ext cx="9144000" cy="0"/>
          </a:xfrm>
          <a:prstGeom prst="rect">
            <a:avLst/>
          </a:prstGeom>
          <a:noFill/>
          <a:ln w="9525">
            <a:noFill/>
            <a:miter lim="800000"/>
            <a:headEnd/>
            <a:tailEnd/>
          </a:ln>
        </p:spPr>
        <p:txBody>
          <a:bodyPr wrap="none" anchor="ctr">
            <a:spAutoFit/>
          </a:bodyPr>
          <a:lstStyle/>
          <a:p>
            <a:endParaRPr lang="en-US"/>
          </a:p>
        </p:txBody>
      </p:sp>
      <p:grpSp>
        <p:nvGrpSpPr>
          <p:cNvPr id="39941" name="Group 28"/>
          <p:cNvGrpSpPr>
            <a:grpSpLocks/>
          </p:cNvGrpSpPr>
          <p:nvPr/>
        </p:nvGrpSpPr>
        <p:grpSpPr bwMode="auto">
          <a:xfrm>
            <a:off x="106363" y="1196975"/>
            <a:ext cx="8715375" cy="5327650"/>
            <a:chOff x="67" y="754"/>
            <a:chExt cx="5490" cy="3356"/>
          </a:xfrm>
        </p:grpSpPr>
        <p:grpSp>
          <p:nvGrpSpPr>
            <p:cNvPr id="39942" name="Group 10"/>
            <p:cNvGrpSpPr>
              <a:grpSpLocks/>
            </p:cNvGrpSpPr>
            <p:nvPr/>
          </p:nvGrpSpPr>
          <p:grpSpPr bwMode="auto">
            <a:xfrm>
              <a:off x="67" y="754"/>
              <a:ext cx="2949" cy="1088"/>
              <a:chOff x="249" y="754"/>
              <a:chExt cx="2949" cy="1088"/>
            </a:xfrm>
          </p:grpSpPr>
          <p:grpSp>
            <p:nvGrpSpPr>
              <p:cNvPr id="39956" name="Group 8"/>
              <p:cNvGrpSpPr>
                <a:grpSpLocks/>
              </p:cNvGrpSpPr>
              <p:nvPr/>
            </p:nvGrpSpPr>
            <p:grpSpPr bwMode="auto">
              <a:xfrm>
                <a:off x="249" y="754"/>
                <a:ext cx="2949" cy="1088"/>
                <a:chOff x="249" y="754"/>
                <a:chExt cx="2676" cy="1088"/>
              </a:xfrm>
            </p:grpSpPr>
            <p:sp>
              <p:nvSpPr>
                <p:cNvPr id="39958" name="Rectangle 6"/>
                <p:cNvSpPr>
                  <a:spLocks noChangeArrowheads="1"/>
                </p:cNvSpPr>
                <p:nvPr/>
              </p:nvSpPr>
              <p:spPr bwMode="auto">
                <a:xfrm>
                  <a:off x="249" y="1570"/>
                  <a:ext cx="1905" cy="2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9959" name="AutoShape 7"/>
                <p:cNvSpPr>
                  <a:spLocks noChangeArrowheads="1"/>
                </p:cNvSpPr>
                <p:nvPr/>
              </p:nvSpPr>
              <p:spPr bwMode="auto">
                <a:xfrm>
                  <a:off x="340" y="754"/>
                  <a:ext cx="2585" cy="95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grpSp>
          <p:sp>
            <p:nvSpPr>
              <p:cNvPr id="39957" name="Text Box 9"/>
              <p:cNvSpPr txBox="1">
                <a:spLocks noChangeArrowheads="1"/>
              </p:cNvSpPr>
              <p:nvPr/>
            </p:nvSpPr>
            <p:spPr bwMode="auto">
              <a:xfrm>
                <a:off x="431" y="890"/>
                <a:ext cx="2676" cy="49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Precio similar al precio de mercado.</a:t>
                </a:r>
              </a:p>
              <a:p>
                <a:pPr>
                  <a:spcBef>
                    <a:spcPct val="50000"/>
                  </a:spcBef>
                  <a:buFont typeface="Wingdings" pitchFamily="2" charset="2"/>
                  <a:buChar char="v"/>
                </a:pPr>
                <a:r>
                  <a:rPr lang="es-MX">
                    <a:solidFill>
                      <a:schemeClr val="bg1"/>
                    </a:solidFill>
                  </a:rPr>
                  <a:t>Encuesta 58.75% $5-$10</a:t>
                </a:r>
                <a:endParaRPr lang="es-ES">
                  <a:solidFill>
                    <a:schemeClr val="bg1"/>
                  </a:solidFill>
                </a:endParaRPr>
              </a:p>
            </p:txBody>
          </p:sp>
        </p:grpSp>
        <p:grpSp>
          <p:nvGrpSpPr>
            <p:cNvPr id="39943" name="Group 13"/>
            <p:cNvGrpSpPr>
              <a:grpSpLocks/>
            </p:cNvGrpSpPr>
            <p:nvPr/>
          </p:nvGrpSpPr>
          <p:grpSpPr bwMode="auto">
            <a:xfrm>
              <a:off x="3198" y="845"/>
              <a:ext cx="2359" cy="1850"/>
              <a:chOff x="249" y="754"/>
              <a:chExt cx="2949" cy="1088"/>
            </a:xfrm>
          </p:grpSpPr>
          <p:grpSp>
            <p:nvGrpSpPr>
              <p:cNvPr id="39952" name="Group 14"/>
              <p:cNvGrpSpPr>
                <a:grpSpLocks/>
              </p:cNvGrpSpPr>
              <p:nvPr/>
            </p:nvGrpSpPr>
            <p:grpSpPr bwMode="auto">
              <a:xfrm>
                <a:off x="249" y="754"/>
                <a:ext cx="2949" cy="1088"/>
                <a:chOff x="249" y="754"/>
                <a:chExt cx="2676" cy="1088"/>
              </a:xfrm>
            </p:grpSpPr>
            <p:sp>
              <p:nvSpPr>
                <p:cNvPr id="39954" name="Rectangle 15"/>
                <p:cNvSpPr>
                  <a:spLocks noChangeArrowheads="1"/>
                </p:cNvSpPr>
                <p:nvPr/>
              </p:nvSpPr>
              <p:spPr bwMode="auto">
                <a:xfrm>
                  <a:off x="249" y="1570"/>
                  <a:ext cx="1905" cy="2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9955" name="AutoShape 16"/>
                <p:cNvSpPr>
                  <a:spLocks noChangeArrowheads="1"/>
                </p:cNvSpPr>
                <p:nvPr/>
              </p:nvSpPr>
              <p:spPr bwMode="auto">
                <a:xfrm>
                  <a:off x="340" y="754"/>
                  <a:ext cx="2585" cy="95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grpSp>
          <p:sp>
            <p:nvSpPr>
              <p:cNvPr id="39953" name="Text Box 17"/>
              <p:cNvSpPr txBox="1">
                <a:spLocks noChangeArrowheads="1"/>
              </p:cNvSpPr>
              <p:nvPr/>
            </p:nvSpPr>
            <p:spPr bwMode="auto">
              <a:xfrm>
                <a:off x="431" y="890"/>
                <a:ext cx="2676" cy="595"/>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Fibeca - Sana Sana</a:t>
                </a:r>
              </a:p>
              <a:p>
                <a:pPr>
                  <a:spcBef>
                    <a:spcPct val="50000"/>
                  </a:spcBef>
                  <a:buFont typeface="Wingdings" pitchFamily="2" charset="2"/>
                  <a:buChar char="v"/>
                </a:pPr>
                <a:r>
                  <a:rPr lang="es-MX">
                    <a:solidFill>
                      <a:schemeClr val="bg1"/>
                    </a:solidFill>
                  </a:rPr>
                  <a:t> Cruz Azul</a:t>
                </a:r>
              </a:p>
              <a:p>
                <a:pPr>
                  <a:spcBef>
                    <a:spcPct val="50000"/>
                  </a:spcBef>
                  <a:buFont typeface="Wingdings" pitchFamily="2" charset="2"/>
                  <a:buChar char="v"/>
                </a:pPr>
                <a:r>
                  <a:rPr lang="es-MX">
                    <a:solidFill>
                      <a:schemeClr val="bg1"/>
                    </a:solidFill>
                  </a:rPr>
                  <a:t> Pharmacy’s</a:t>
                </a:r>
              </a:p>
              <a:p>
                <a:pPr>
                  <a:spcBef>
                    <a:spcPct val="50000"/>
                  </a:spcBef>
                  <a:buFont typeface="Wingdings" pitchFamily="2" charset="2"/>
                  <a:buChar char="v"/>
                </a:pPr>
                <a:r>
                  <a:rPr lang="es-MX">
                    <a:solidFill>
                      <a:schemeClr val="bg1"/>
                    </a:solidFill>
                  </a:rPr>
                  <a:t> Victoria</a:t>
                </a:r>
                <a:endParaRPr lang="es-ES">
                  <a:solidFill>
                    <a:schemeClr val="bg1"/>
                  </a:solidFill>
                </a:endParaRPr>
              </a:p>
            </p:txBody>
          </p:sp>
        </p:grpSp>
        <p:grpSp>
          <p:nvGrpSpPr>
            <p:cNvPr id="39944" name="Group 19"/>
            <p:cNvGrpSpPr>
              <a:grpSpLocks/>
            </p:cNvGrpSpPr>
            <p:nvPr/>
          </p:nvGrpSpPr>
          <p:grpSpPr bwMode="auto">
            <a:xfrm>
              <a:off x="249" y="2614"/>
              <a:ext cx="1633" cy="1088"/>
              <a:chOff x="249" y="754"/>
              <a:chExt cx="2949" cy="1088"/>
            </a:xfrm>
          </p:grpSpPr>
          <p:grpSp>
            <p:nvGrpSpPr>
              <p:cNvPr id="39948" name="Group 20"/>
              <p:cNvGrpSpPr>
                <a:grpSpLocks/>
              </p:cNvGrpSpPr>
              <p:nvPr/>
            </p:nvGrpSpPr>
            <p:grpSpPr bwMode="auto">
              <a:xfrm>
                <a:off x="249" y="754"/>
                <a:ext cx="2949" cy="1088"/>
                <a:chOff x="249" y="754"/>
                <a:chExt cx="2676" cy="1088"/>
              </a:xfrm>
            </p:grpSpPr>
            <p:sp>
              <p:nvSpPr>
                <p:cNvPr id="39950" name="Rectangle 21"/>
                <p:cNvSpPr>
                  <a:spLocks noChangeArrowheads="1"/>
                </p:cNvSpPr>
                <p:nvPr/>
              </p:nvSpPr>
              <p:spPr bwMode="auto">
                <a:xfrm>
                  <a:off x="249" y="1570"/>
                  <a:ext cx="1905" cy="27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9951" name="AutoShape 22"/>
                <p:cNvSpPr>
                  <a:spLocks noChangeArrowheads="1"/>
                </p:cNvSpPr>
                <p:nvPr/>
              </p:nvSpPr>
              <p:spPr bwMode="auto">
                <a:xfrm>
                  <a:off x="340" y="754"/>
                  <a:ext cx="2585" cy="95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grpSp>
          <p:sp>
            <p:nvSpPr>
              <p:cNvPr id="39949" name="Text Box 23"/>
              <p:cNvSpPr txBox="1">
                <a:spLocks noChangeArrowheads="1"/>
              </p:cNvSpPr>
              <p:nvPr/>
            </p:nvSpPr>
            <p:spPr bwMode="auto">
              <a:xfrm>
                <a:off x="431" y="890"/>
                <a:ext cx="2676" cy="75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Imagen</a:t>
                </a:r>
              </a:p>
              <a:p>
                <a:pPr>
                  <a:spcBef>
                    <a:spcPct val="50000"/>
                  </a:spcBef>
                  <a:buFont typeface="Wingdings" pitchFamily="2" charset="2"/>
                  <a:buChar char="v"/>
                </a:pPr>
                <a:r>
                  <a:rPr lang="es-MX">
                    <a:solidFill>
                      <a:schemeClr val="bg1"/>
                    </a:solidFill>
                  </a:rPr>
                  <a:t> Publicidad</a:t>
                </a:r>
              </a:p>
              <a:p>
                <a:pPr>
                  <a:spcBef>
                    <a:spcPct val="50000"/>
                  </a:spcBef>
                  <a:buFont typeface="Wingdings" pitchFamily="2" charset="2"/>
                  <a:buNone/>
                </a:pPr>
                <a:endParaRPr lang="es-ES">
                  <a:solidFill>
                    <a:schemeClr val="bg1"/>
                  </a:solidFill>
                </a:endParaRPr>
              </a:p>
            </p:txBody>
          </p:sp>
        </p:grpSp>
        <p:pic>
          <p:nvPicPr>
            <p:cNvPr id="39945" name="Picture 24" descr="vallamovil"/>
            <p:cNvPicPr>
              <a:picLocks noChangeAspect="1" noChangeArrowheads="1"/>
            </p:cNvPicPr>
            <p:nvPr/>
          </p:nvPicPr>
          <p:blipFill>
            <a:blip r:embed="rId2"/>
            <a:srcRect/>
            <a:stretch>
              <a:fillRect/>
            </a:stretch>
          </p:blipFill>
          <p:spPr bwMode="auto">
            <a:xfrm>
              <a:off x="2971" y="3203"/>
              <a:ext cx="1089" cy="907"/>
            </a:xfrm>
            <a:prstGeom prst="rect">
              <a:avLst/>
            </a:prstGeom>
            <a:noFill/>
            <a:ln w="28575">
              <a:solidFill>
                <a:srgbClr val="99CC00"/>
              </a:solidFill>
              <a:miter lim="800000"/>
              <a:headEnd/>
              <a:tailEnd/>
            </a:ln>
          </p:spPr>
        </p:pic>
        <p:pic>
          <p:nvPicPr>
            <p:cNvPr id="39946" name="Picture 25" descr="LOGO 2"/>
            <p:cNvPicPr>
              <a:picLocks noChangeAspect="1" noChangeArrowheads="1"/>
            </p:cNvPicPr>
            <p:nvPr/>
          </p:nvPicPr>
          <p:blipFill>
            <a:blip r:embed="rId3"/>
            <a:srcRect/>
            <a:stretch>
              <a:fillRect/>
            </a:stretch>
          </p:blipFill>
          <p:spPr bwMode="auto">
            <a:xfrm>
              <a:off x="2018" y="2659"/>
              <a:ext cx="837" cy="1008"/>
            </a:xfrm>
            <a:prstGeom prst="rect">
              <a:avLst/>
            </a:prstGeom>
            <a:noFill/>
            <a:ln w="28575">
              <a:solidFill>
                <a:srgbClr val="FF0000"/>
              </a:solidFill>
              <a:miter lim="800000"/>
              <a:headEnd/>
              <a:tailEnd/>
            </a:ln>
          </p:spPr>
        </p:pic>
        <p:pic>
          <p:nvPicPr>
            <p:cNvPr id="39947" name="Picture 26" descr="afiche"/>
            <p:cNvPicPr>
              <a:picLocks noChangeAspect="1" noChangeArrowheads="1"/>
            </p:cNvPicPr>
            <p:nvPr/>
          </p:nvPicPr>
          <p:blipFill>
            <a:blip r:embed="rId4"/>
            <a:srcRect/>
            <a:stretch>
              <a:fillRect/>
            </a:stretch>
          </p:blipFill>
          <p:spPr bwMode="auto">
            <a:xfrm>
              <a:off x="4195" y="2840"/>
              <a:ext cx="1135" cy="915"/>
            </a:xfrm>
            <a:prstGeom prst="rect">
              <a:avLst/>
            </a:prstGeom>
            <a:noFill/>
            <a:ln w="28575">
              <a:solidFill>
                <a:srgbClr val="008080"/>
              </a:solidFill>
              <a:miter lim="800000"/>
              <a:headEnd/>
              <a:tailEnd/>
            </a:ln>
          </p:spPr>
        </p:pic>
      </p:gr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ANALISIS FINANCIERO</a:t>
            </a:r>
          </a:p>
        </p:txBody>
      </p:sp>
      <p:grpSp>
        <p:nvGrpSpPr>
          <p:cNvPr id="40962" name="4 Grupo"/>
          <p:cNvGrpSpPr>
            <a:grpSpLocks/>
          </p:cNvGrpSpPr>
          <p:nvPr/>
        </p:nvGrpSpPr>
        <p:grpSpPr bwMode="auto">
          <a:xfrm>
            <a:off x="428625" y="3703638"/>
            <a:ext cx="4522788" cy="1936750"/>
            <a:chOff x="265563" y="1631948"/>
            <a:chExt cx="4522338" cy="1511300"/>
          </a:xfrm>
        </p:grpSpPr>
        <p:sp>
          <p:nvSpPr>
            <p:cNvPr id="40969" name="AutoShape 7"/>
            <p:cNvSpPr>
              <a:spLocks noChangeArrowheads="1"/>
            </p:cNvSpPr>
            <p:nvPr/>
          </p:nvSpPr>
          <p:spPr bwMode="auto">
            <a:xfrm>
              <a:off x="265563" y="1631948"/>
              <a:ext cx="4522338" cy="15113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70" name="Text Box 9"/>
            <p:cNvSpPr txBox="1">
              <a:spLocks noChangeArrowheads="1"/>
            </p:cNvSpPr>
            <p:nvPr/>
          </p:nvSpPr>
          <p:spPr bwMode="auto">
            <a:xfrm>
              <a:off x="395288" y="1785925"/>
              <a:ext cx="4248150" cy="126129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Precio de Venta al Público: $ 5,40.</a:t>
              </a:r>
            </a:p>
            <a:p>
              <a:pPr>
                <a:spcBef>
                  <a:spcPct val="50000"/>
                </a:spcBef>
                <a:buFont typeface="Wingdings" pitchFamily="2" charset="2"/>
                <a:buChar char="v"/>
              </a:pPr>
              <a:r>
                <a:rPr lang="es-MX">
                  <a:solidFill>
                    <a:schemeClr val="bg1"/>
                  </a:solidFill>
                </a:rPr>
                <a:t>Precio de Costo: $ 2,62</a:t>
              </a:r>
            </a:p>
            <a:p>
              <a:pPr>
                <a:spcBef>
                  <a:spcPct val="50000"/>
                </a:spcBef>
                <a:buFont typeface="Wingdings" pitchFamily="2" charset="2"/>
                <a:buChar char="v"/>
              </a:pPr>
              <a:r>
                <a:rPr lang="es-MX">
                  <a:solidFill>
                    <a:schemeClr val="bg1"/>
                  </a:solidFill>
                </a:rPr>
                <a:t>Costo de Producción: $ 1,69</a:t>
              </a:r>
            </a:p>
            <a:p>
              <a:pPr>
                <a:spcBef>
                  <a:spcPct val="50000"/>
                </a:spcBef>
                <a:buFont typeface="Wingdings" pitchFamily="2" charset="2"/>
                <a:buChar char="v"/>
              </a:pPr>
              <a:r>
                <a:rPr lang="es-MX">
                  <a:solidFill>
                    <a:schemeClr val="bg1"/>
                  </a:solidFill>
                </a:rPr>
                <a:t>Costo Adicional por Producto: $ 0,93</a:t>
              </a:r>
            </a:p>
          </p:txBody>
        </p:sp>
      </p:grpSp>
      <p:grpSp>
        <p:nvGrpSpPr>
          <p:cNvPr id="40963" name="5 Grupo"/>
          <p:cNvGrpSpPr>
            <a:grpSpLocks/>
          </p:cNvGrpSpPr>
          <p:nvPr/>
        </p:nvGrpSpPr>
        <p:grpSpPr bwMode="auto">
          <a:xfrm>
            <a:off x="428625" y="1285875"/>
            <a:ext cx="5500688" cy="3214688"/>
            <a:chOff x="265563" y="1631948"/>
            <a:chExt cx="4522338" cy="2239572"/>
          </a:xfrm>
        </p:grpSpPr>
        <p:sp>
          <p:nvSpPr>
            <p:cNvPr id="40967" name="AutoShape 7"/>
            <p:cNvSpPr>
              <a:spLocks noChangeArrowheads="1"/>
            </p:cNvSpPr>
            <p:nvPr/>
          </p:nvSpPr>
          <p:spPr bwMode="auto">
            <a:xfrm>
              <a:off x="265563" y="1631948"/>
              <a:ext cx="4522338" cy="15113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68" name="Text Box 9"/>
            <p:cNvSpPr txBox="1">
              <a:spLocks noChangeArrowheads="1"/>
            </p:cNvSpPr>
            <p:nvPr/>
          </p:nvSpPr>
          <p:spPr bwMode="auto">
            <a:xfrm>
              <a:off x="395288" y="1694254"/>
              <a:ext cx="4248150" cy="2177266"/>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Población Económicamente Activa: 1.127.414.</a:t>
              </a:r>
            </a:p>
            <a:p>
              <a:pPr>
                <a:spcBef>
                  <a:spcPct val="50000"/>
                </a:spcBef>
                <a:buFont typeface="Wingdings" pitchFamily="2" charset="2"/>
                <a:buChar char="v"/>
              </a:pPr>
              <a:r>
                <a:rPr lang="es-MX">
                  <a:solidFill>
                    <a:schemeClr val="bg1"/>
                  </a:solidFill>
                </a:rPr>
                <a:t>Demanda 58,50%: 659.537.</a:t>
              </a:r>
            </a:p>
            <a:p>
              <a:pPr>
                <a:spcBef>
                  <a:spcPct val="50000"/>
                </a:spcBef>
                <a:buFont typeface="Wingdings" pitchFamily="2" charset="2"/>
                <a:buChar char="v"/>
              </a:pPr>
              <a:r>
                <a:rPr lang="es-MX">
                  <a:solidFill>
                    <a:schemeClr val="bg1"/>
                  </a:solidFill>
                </a:rPr>
                <a:t> % Crecimiento de las Farmacias: 1,25%.</a:t>
              </a:r>
            </a:p>
            <a:p>
              <a:pPr>
                <a:spcBef>
                  <a:spcPct val="50000"/>
                </a:spcBef>
                <a:buFont typeface="Wingdings" pitchFamily="2" charset="2"/>
                <a:buChar char="v"/>
              </a:pPr>
              <a:r>
                <a:rPr lang="es-MX">
                  <a:solidFill>
                    <a:schemeClr val="bg1"/>
                  </a:solidFill>
                </a:rPr>
                <a:t> Tasa de Inflación: 2,70%</a:t>
              </a:r>
            </a:p>
            <a:p>
              <a:pPr>
                <a:spcBef>
                  <a:spcPct val="50000"/>
                </a:spcBef>
                <a:buFont typeface="Wingdings" pitchFamily="2" charset="2"/>
                <a:buChar char="v"/>
              </a:pPr>
              <a:r>
                <a:rPr lang="es-MX">
                  <a:solidFill>
                    <a:schemeClr val="bg1"/>
                  </a:solidFill>
                </a:rPr>
                <a:t> # de Farmacias: 2350.</a:t>
              </a:r>
            </a:p>
            <a:p>
              <a:pPr>
                <a:spcBef>
                  <a:spcPct val="50000"/>
                </a:spcBef>
                <a:buFont typeface="Wingdings" pitchFamily="2" charset="2"/>
                <a:buChar char="v"/>
              </a:pPr>
              <a:endParaRPr lang="es-MX">
                <a:solidFill>
                  <a:schemeClr val="bg1"/>
                </a:solidFill>
              </a:endParaRPr>
            </a:p>
          </p:txBody>
        </p:sp>
      </p:grpSp>
      <p:grpSp>
        <p:nvGrpSpPr>
          <p:cNvPr id="40964" name="8 Grupo"/>
          <p:cNvGrpSpPr>
            <a:grpSpLocks/>
          </p:cNvGrpSpPr>
          <p:nvPr/>
        </p:nvGrpSpPr>
        <p:grpSpPr bwMode="auto">
          <a:xfrm>
            <a:off x="5121275" y="3643313"/>
            <a:ext cx="3879850" cy="1695450"/>
            <a:chOff x="265563" y="1631948"/>
            <a:chExt cx="4522338" cy="1511300"/>
          </a:xfrm>
        </p:grpSpPr>
        <p:sp>
          <p:nvSpPr>
            <p:cNvPr id="40965" name="AutoShape 7"/>
            <p:cNvSpPr>
              <a:spLocks noChangeArrowheads="1"/>
            </p:cNvSpPr>
            <p:nvPr/>
          </p:nvSpPr>
          <p:spPr bwMode="auto">
            <a:xfrm>
              <a:off x="265563" y="1631948"/>
              <a:ext cx="4522338" cy="15113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66" name="Text Box 9"/>
            <p:cNvSpPr txBox="1">
              <a:spLocks noChangeArrowheads="1"/>
            </p:cNvSpPr>
            <p:nvPr/>
          </p:nvSpPr>
          <p:spPr bwMode="auto">
            <a:xfrm>
              <a:off x="395288" y="1671745"/>
              <a:ext cx="4248150" cy="144030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 de Farmacias a Captar: 118</a:t>
              </a:r>
            </a:p>
            <a:p>
              <a:pPr>
                <a:spcBef>
                  <a:spcPct val="50000"/>
                </a:spcBef>
                <a:buFont typeface="Wingdings" pitchFamily="2" charset="2"/>
                <a:buChar char="v"/>
              </a:pPr>
              <a:r>
                <a:rPr lang="es-MX">
                  <a:solidFill>
                    <a:schemeClr val="bg1"/>
                  </a:solidFill>
                </a:rPr>
                <a:t>Numero de Productos: 281.</a:t>
              </a:r>
            </a:p>
            <a:p>
              <a:pPr>
                <a:spcBef>
                  <a:spcPct val="50000"/>
                </a:spcBef>
                <a:buFont typeface="Wingdings" pitchFamily="2" charset="2"/>
                <a:buChar char="v"/>
              </a:pPr>
              <a:r>
                <a:rPr lang="es-MX">
                  <a:solidFill>
                    <a:schemeClr val="bg1"/>
                  </a:solidFill>
                </a:rPr>
                <a:t> Demanda Anual: 32.977</a:t>
              </a:r>
            </a:p>
            <a:p>
              <a:pPr>
                <a:spcBef>
                  <a:spcPct val="50000"/>
                </a:spcBef>
                <a:buFont typeface="Wingdings" pitchFamily="2" charset="2"/>
                <a:buChar char="v"/>
              </a:pPr>
              <a:r>
                <a:rPr lang="es-MX">
                  <a:solidFill>
                    <a:schemeClr val="bg1"/>
                  </a:solidFill>
                </a:rPr>
                <a:t>Ingreso Anual: $ 178.075,04</a:t>
              </a:r>
            </a:p>
          </p:txBody>
        </p:sp>
      </p:gr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10 Grupo"/>
          <p:cNvGrpSpPr>
            <a:grpSpLocks/>
          </p:cNvGrpSpPr>
          <p:nvPr/>
        </p:nvGrpSpPr>
        <p:grpSpPr bwMode="auto">
          <a:xfrm>
            <a:off x="428625" y="2428875"/>
            <a:ext cx="4643438" cy="2857500"/>
            <a:chOff x="2000232" y="2285992"/>
            <a:chExt cx="4643470" cy="2500330"/>
          </a:xfrm>
        </p:grpSpPr>
        <p:pic>
          <p:nvPicPr>
            <p:cNvPr id="43062" name="Picture 17" descr="Imagen1"/>
            <p:cNvPicPr>
              <a:picLocks noChangeAspect="1" noChangeArrowheads="1"/>
            </p:cNvPicPr>
            <p:nvPr/>
          </p:nvPicPr>
          <p:blipFill>
            <a:blip r:embed="rId2"/>
            <a:srcRect/>
            <a:stretch>
              <a:fillRect/>
            </a:stretch>
          </p:blipFill>
          <p:spPr bwMode="auto">
            <a:xfrm>
              <a:off x="2000232" y="2285992"/>
              <a:ext cx="4643470" cy="2500330"/>
            </a:xfrm>
            <a:prstGeom prst="rect">
              <a:avLst/>
            </a:prstGeom>
            <a:noFill/>
            <a:ln w="9525">
              <a:noFill/>
              <a:miter lim="800000"/>
              <a:headEnd/>
              <a:tailEnd/>
            </a:ln>
          </p:spPr>
        </p:pic>
        <p:sp>
          <p:nvSpPr>
            <p:cNvPr id="43063" name="5 CuadroTexto"/>
            <p:cNvSpPr txBox="1">
              <a:spLocks noChangeArrowheads="1"/>
            </p:cNvSpPr>
            <p:nvPr/>
          </p:nvSpPr>
          <p:spPr bwMode="auto">
            <a:xfrm>
              <a:off x="2357422" y="2357430"/>
              <a:ext cx="3867176" cy="369332"/>
            </a:xfrm>
            <a:prstGeom prst="rect">
              <a:avLst/>
            </a:prstGeom>
            <a:noFill/>
            <a:ln w="9525">
              <a:noFill/>
              <a:miter lim="800000"/>
              <a:headEnd/>
              <a:tailEnd/>
            </a:ln>
          </p:spPr>
          <p:txBody>
            <a:bodyPr>
              <a:spAutoFit/>
            </a:bodyPr>
            <a:lstStyle/>
            <a:p>
              <a:pPr algn="ctr"/>
              <a:r>
                <a:rPr lang="es-EC">
                  <a:solidFill>
                    <a:schemeClr val="bg1"/>
                  </a:solidFill>
                </a:rPr>
                <a:t>Flujo de Caja</a:t>
              </a:r>
            </a:p>
          </p:txBody>
        </p:sp>
      </p:grpSp>
      <p:graphicFrame>
        <p:nvGraphicFramePr>
          <p:cNvPr id="8" name="7 Tabla"/>
          <p:cNvGraphicFramePr>
            <a:graphicFrameLocks noGrp="1"/>
          </p:cNvGraphicFramePr>
          <p:nvPr/>
        </p:nvGraphicFramePr>
        <p:xfrm>
          <a:off x="785813" y="2857500"/>
          <a:ext cx="4071937" cy="1857375"/>
        </p:xfrm>
        <a:graphic>
          <a:graphicData uri="http://schemas.openxmlformats.org/drawingml/2006/table">
            <a:tbl>
              <a:tblPr/>
              <a:tblGrid>
                <a:gridCol w="921955"/>
                <a:gridCol w="1382932"/>
                <a:gridCol w="1767080"/>
              </a:tblGrid>
              <a:tr h="390515">
                <a:tc>
                  <a:txBody>
                    <a:bodyPr/>
                    <a:lstStyle/>
                    <a:p>
                      <a:pPr algn="ctr">
                        <a:spcAft>
                          <a:spcPts val="0"/>
                        </a:spcAft>
                      </a:pPr>
                      <a:r>
                        <a:rPr lang="es-EC" sz="1200" b="1" dirty="0">
                          <a:solidFill>
                            <a:schemeClr val="bg1"/>
                          </a:solidFill>
                          <a:latin typeface="Arial"/>
                          <a:ea typeface="Times New Roman"/>
                          <a:cs typeface="Times New Roman"/>
                        </a:rPr>
                        <a:t>Año</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chemeClr val="bg1"/>
                          </a:solidFill>
                          <a:latin typeface="Arial"/>
                          <a:ea typeface="Times New Roman"/>
                          <a:cs typeface="Times New Roman"/>
                        </a:rPr>
                        <a:t>FLUJO</a:t>
                      </a:r>
                      <a:endParaRPr lang="es-EC" sz="120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solidFill>
                            <a:schemeClr val="bg1"/>
                          </a:solidFill>
                          <a:latin typeface="Arial"/>
                          <a:ea typeface="Times New Roman"/>
                          <a:cs typeface="Times New Roman"/>
                        </a:rPr>
                        <a:t>FLUJO INCREMENTAL</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34309">
                <a:tc>
                  <a:txBody>
                    <a:bodyPr/>
                    <a:lstStyle/>
                    <a:p>
                      <a:pPr algn="ctr">
                        <a:spcAft>
                          <a:spcPts val="0"/>
                        </a:spcAft>
                      </a:pPr>
                      <a:r>
                        <a:rPr lang="es-EC" sz="1200" b="1">
                          <a:solidFill>
                            <a:schemeClr val="bg1"/>
                          </a:solidFill>
                          <a:latin typeface="Arial"/>
                          <a:ea typeface="Times New Roman"/>
                          <a:cs typeface="Times New Roman"/>
                        </a:rPr>
                        <a:t> </a:t>
                      </a:r>
                      <a:endParaRPr lang="es-EC" sz="120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chemeClr val="bg1"/>
                          </a:solidFill>
                          <a:latin typeface="Arial"/>
                          <a:ea typeface="Times New Roman"/>
                          <a:cs typeface="Times New Roman"/>
                        </a:rPr>
                        <a:t> </a:t>
                      </a:r>
                      <a:endParaRPr lang="es-EC" sz="120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solidFill>
                            <a:schemeClr val="bg1"/>
                          </a:solidFill>
                          <a:latin typeface="Arial"/>
                          <a:ea typeface="Times New Roman"/>
                          <a:cs typeface="Times New Roman"/>
                        </a:rPr>
                        <a:t> $                    (9.447)</a:t>
                      </a:r>
                      <a:endParaRPr lang="es-EC" sz="120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2">
                <a:tc>
                  <a:txBody>
                    <a:bodyPr/>
                    <a:lstStyle/>
                    <a:p>
                      <a:pPr algn="ctr">
                        <a:spcAft>
                          <a:spcPts val="0"/>
                        </a:spcAft>
                      </a:pPr>
                      <a:r>
                        <a:rPr lang="es-EC" sz="1200" b="1" dirty="0">
                          <a:solidFill>
                            <a:schemeClr val="bg1"/>
                          </a:solidFill>
                          <a:latin typeface="Arial"/>
                          <a:ea typeface="Times New Roman"/>
                          <a:cs typeface="Times New Roman"/>
                        </a:rPr>
                        <a:t>2009</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28.377,20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2.808,30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2">
                <a:tc>
                  <a:txBody>
                    <a:bodyPr/>
                    <a:lstStyle/>
                    <a:p>
                      <a:pPr algn="ctr">
                        <a:spcAft>
                          <a:spcPts val="0"/>
                        </a:spcAft>
                      </a:pPr>
                      <a:r>
                        <a:rPr lang="es-EC" sz="1200" b="1" dirty="0">
                          <a:solidFill>
                            <a:schemeClr val="bg1"/>
                          </a:solidFill>
                          <a:latin typeface="Arial"/>
                          <a:ea typeface="Times New Roman"/>
                          <a:cs typeface="Times New Roman"/>
                        </a:rPr>
                        <a:t>2010</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chemeClr val="bg1"/>
                          </a:solidFill>
                          <a:latin typeface="Arial"/>
                          <a:ea typeface="Times New Roman"/>
                          <a:cs typeface="Times New Roman"/>
                        </a:rPr>
                        <a:t> $      31.185,50 </a:t>
                      </a:r>
                      <a:endParaRPr lang="es-EC" sz="1200" dirty="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6.123,89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2">
                <a:tc>
                  <a:txBody>
                    <a:bodyPr/>
                    <a:lstStyle/>
                    <a:p>
                      <a:pPr algn="ctr">
                        <a:spcAft>
                          <a:spcPts val="0"/>
                        </a:spcAft>
                      </a:pPr>
                      <a:r>
                        <a:rPr lang="es-EC" sz="1200" b="1" dirty="0">
                          <a:solidFill>
                            <a:schemeClr val="bg1"/>
                          </a:solidFill>
                          <a:latin typeface="Arial"/>
                          <a:ea typeface="Times New Roman"/>
                          <a:cs typeface="Times New Roman"/>
                        </a:rPr>
                        <a:t>2011</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37.309,39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2.637,85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2">
                <a:tc>
                  <a:txBody>
                    <a:bodyPr/>
                    <a:lstStyle/>
                    <a:p>
                      <a:pPr algn="ctr">
                        <a:spcAft>
                          <a:spcPts val="0"/>
                        </a:spcAft>
                      </a:pPr>
                      <a:r>
                        <a:rPr lang="es-EC" sz="1200" b="1" dirty="0">
                          <a:solidFill>
                            <a:schemeClr val="bg1"/>
                          </a:solidFill>
                          <a:latin typeface="Arial"/>
                          <a:ea typeface="Times New Roman"/>
                          <a:cs typeface="Times New Roman"/>
                        </a:rPr>
                        <a:t>2012</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a:solidFill>
                            <a:schemeClr val="bg1"/>
                          </a:solidFill>
                          <a:latin typeface="Arial"/>
                          <a:ea typeface="Times New Roman"/>
                          <a:cs typeface="Times New Roman"/>
                        </a:rPr>
                        <a:t> $      39.947,24 </a:t>
                      </a:r>
                      <a:endParaRPr lang="es-EC" sz="120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chemeClr val="bg1"/>
                          </a:solidFill>
                          <a:latin typeface="Arial"/>
                          <a:ea typeface="Times New Roman"/>
                          <a:cs typeface="Times New Roman"/>
                        </a:rPr>
                        <a:t> $                   3.428,20 </a:t>
                      </a:r>
                      <a:endParaRPr lang="es-EC" sz="1200" dirty="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276">
                <a:tc>
                  <a:txBody>
                    <a:bodyPr/>
                    <a:lstStyle/>
                    <a:p>
                      <a:pPr algn="ctr">
                        <a:spcAft>
                          <a:spcPts val="0"/>
                        </a:spcAft>
                      </a:pPr>
                      <a:r>
                        <a:rPr lang="es-EC" sz="1200" b="1" dirty="0">
                          <a:solidFill>
                            <a:schemeClr val="bg1"/>
                          </a:solidFill>
                          <a:latin typeface="Arial"/>
                          <a:ea typeface="Times New Roman"/>
                          <a:cs typeface="Times New Roman"/>
                        </a:rPr>
                        <a:t>2013</a:t>
                      </a:r>
                      <a:endParaRPr lang="es-EC" sz="1200" dirty="0">
                        <a:solidFill>
                          <a:schemeClr val="bg1"/>
                        </a:solidFill>
                        <a:latin typeface="Times New Roman"/>
                        <a:ea typeface="SimSu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chemeClr val="bg1"/>
                          </a:solidFill>
                          <a:latin typeface="Arial"/>
                          <a:ea typeface="Times New Roman"/>
                          <a:cs typeface="Times New Roman"/>
                        </a:rPr>
                        <a:t> $      43.375,44 </a:t>
                      </a:r>
                      <a:endParaRPr lang="es-EC" sz="1200" dirty="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EC" sz="1200" dirty="0">
                          <a:solidFill>
                            <a:schemeClr val="bg1"/>
                          </a:solidFill>
                          <a:latin typeface="Arial"/>
                          <a:ea typeface="Times New Roman"/>
                          <a:cs typeface="Times New Roman"/>
                        </a:rPr>
                        <a:t> </a:t>
                      </a:r>
                      <a:endParaRPr lang="es-EC" sz="1200" dirty="0">
                        <a:solidFill>
                          <a:schemeClr val="bg1"/>
                        </a:solidFill>
                        <a:latin typeface="Times New Roman"/>
                        <a:ea typeface="SimSun"/>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4357688" y="5543550"/>
          <a:ext cx="4143375" cy="957263"/>
        </p:xfrm>
        <a:graphic>
          <a:graphicData uri="http://schemas.openxmlformats.org/drawingml/2006/table">
            <a:tbl>
              <a:tblPr/>
              <a:tblGrid>
                <a:gridCol w="2575928"/>
                <a:gridCol w="1567476"/>
              </a:tblGrid>
              <a:tr h="319088">
                <a:tc>
                  <a:txBody>
                    <a:bodyPr/>
                    <a:lstStyle/>
                    <a:p>
                      <a:pPr>
                        <a:spcAft>
                          <a:spcPts val="0"/>
                        </a:spcAft>
                      </a:pPr>
                      <a:r>
                        <a:rPr lang="es-EC" sz="1400" dirty="0">
                          <a:solidFill>
                            <a:schemeClr val="bg1"/>
                          </a:solidFill>
                          <a:latin typeface="Arial" pitchFamily="34" charset="0"/>
                          <a:ea typeface="Times New Roman"/>
                          <a:cs typeface="Arial" pitchFamily="34" charset="0"/>
                        </a:rPr>
                        <a:t>Tasa de Endeudamiento</a:t>
                      </a:r>
                      <a:endParaRPr lang="es-EC" sz="1400" dirty="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chemeClr val="bg1"/>
                          </a:solidFill>
                          <a:latin typeface="Arial" pitchFamily="34" charset="0"/>
                          <a:ea typeface="Times New Roman"/>
                          <a:cs typeface="Arial" pitchFamily="34" charset="0"/>
                        </a:rPr>
                        <a:t>11,74%</a:t>
                      </a:r>
                      <a:endParaRPr lang="es-EC" sz="1400" dirty="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88">
                <a:tc>
                  <a:txBody>
                    <a:bodyPr/>
                    <a:lstStyle/>
                    <a:p>
                      <a:pPr>
                        <a:spcAft>
                          <a:spcPts val="0"/>
                        </a:spcAft>
                      </a:pPr>
                      <a:r>
                        <a:rPr lang="es-EC" sz="1400">
                          <a:solidFill>
                            <a:schemeClr val="bg1"/>
                          </a:solidFill>
                          <a:latin typeface="Arial" pitchFamily="34" charset="0"/>
                          <a:ea typeface="Times New Roman"/>
                          <a:cs typeface="Arial" pitchFamily="34" charset="0"/>
                        </a:rPr>
                        <a:t>VAN</a:t>
                      </a:r>
                      <a:endParaRPr lang="es-EC" sz="140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chemeClr val="bg1"/>
                          </a:solidFill>
                          <a:latin typeface="Arial" pitchFamily="34" charset="0"/>
                          <a:ea typeface="Times New Roman"/>
                          <a:cs typeface="Arial" pitchFamily="34" charset="0"/>
                        </a:rPr>
                        <a:t>$ </a:t>
                      </a:r>
                      <a:r>
                        <a:rPr lang="es-EC" sz="1400" dirty="0" smtClean="0">
                          <a:solidFill>
                            <a:schemeClr val="bg1"/>
                          </a:solidFill>
                          <a:latin typeface="Arial" pitchFamily="34" charset="0"/>
                          <a:ea typeface="Times New Roman"/>
                          <a:cs typeface="Arial" pitchFamily="34" charset="0"/>
                        </a:rPr>
                        <a:t>2.865 </a:t>
                      </a:r>
                      <a:endParaRPr lang="es-EC" sz="1400" dirty="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88">
                <a:tc>
                  <a:txBody>
                    <a:bodyPr/>
                    <a:lstStyle/>
                    <a:p>
                      <a:pPr>
                        <a:spcAft>
                          <a:spcPts val="0"/>
                        </a:spcAft>
                      </a:pPr>
                      <a:r>
                        <a:rPr lang="es-EC" sz="1400" dirty="0">
                          <a:solidFill>
                            <a:schemeClr val="bg1"/>
                          </a:solidFill>
                          <a:latin typeface="Arial" pitchFamily="34" charset="0"/>
                          <a:ea typeface="Times New Roman"/>
                          <a:cs typeface="Arial" pitchFamily="34" charset="0"/>
                        </a:rPr>
                        <a:t>TIR</a:t>
                      </a:r>
                      <a:endParaRPr lang="es-EC" sz="1400" dirty="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s-EC" sz="1400" dirty="0" smtClean="0">
                          <a:solidFill>
                            <a:schemeClr val="bg1"/>
                          </a:solidFill>
                          <a:latin typeface="Arial" pitchFamily="34" charset="0"/>
                          <a:ea typeface="Times New Roman"/>
                          <a:cs typeface="Arial" pitchFamily="34" charset="0"/>
                        </a:rPr>
                        <a:t>25,60%</a:t>
                      </a:r>
                      <a:endParaRPr lang="es-EC" sz="1400" dirty="0">
                        <a:solidFill>
                          <a:schemeClr val="bg1"/>
                        </a:solidFill>
                        <a:latin typeface="Arial" pitchFamily="34" charset="0"/>
                        <a:ea typeface="SimSun"/>
                        <a:cs typeface="Arial" pitchFamily="34" charset="0"/>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pSp>
        <p:nvGrpSpPr>
          <p:cNvPr id="43058" name="12 Grupo"/>
          <p:cNvGrpSpPr>
            <a:grpSpLocks/>
          </p:cNvGrpSpPr>
          <p:nvPr/>
        </p:nvGrpSpPr>
        <p:grpSpPr bwMode="auto">
          <a:xfrm>
            <a:off x="714375" y="500063"/>
            <a:ext cx="7500938" cy="1785937"/>
            <a:chOff x="1571604" y="500042"/>
            <a:chExt cx="5715040" cy="1644650"/>
          </a:xfrm>
        </p:grpSpPr>
        <p:pic>
          <p:nvPicPr>
            <p:cNvPr id="43059" name="Picture 17" descr="Imagen1"/>
            <p:cNvPicPr>
              <a:picLocks noChangeAspect="1" noChangeArrowheads="1"/>
            </p:cNvPicPr>
            <p:nvPr/>
          </p:nvPicPr>
          <p:blipFill>
            <a:blip r:embed="rId2"/>
            <a:srcRect/>
            <a:stretch>
              <a:fillRect/>
            </a:stretch>
          </p:blipFill>
          <p:spPr bwMode="auto">
            <a:xfrm>
              <a:off x="1571604" y="500042"/>
              <a:ext cx="5715040" cy="1644650"/>
            </a:xfrm>
            <a:prstGeom prst="rect">
              <a:avLst/>
            </a:prstGeom>
            <a:noFill/>
            <a:ln w="9525">
              <a:noFill/>
              <a:miter lim="800000"/>
              <a:headEnd/>
              <a:tailEnd/>
            </a:ln>
          </p:spPr>
        </p:pic>
        <p:pic>
          <p:nvPicPr>
            <p:cNvPr id="43060" name="Picture 2"/>
            <p:cNvPicPr>
              <a:picLocks noChangeAspect="1" noChangeArrowheads="1"/>
            </p:cNvPicPr>
            <p:nvPr/>
          </p:nvPicPr>
          <p:blipFill>
            <a:blip r:embed="rId3"/>
            <a:srcRect l="2589" t="70227" r="19432" b="22194"/>
            <a:stretch>
              <a:fillRect/>
            </a:stretch>
          </p:blipFill>
          <p:spPr bwMode="auto">
            <a:xfrm>
              <a:off x="1928794" y="1000108"/>
              <a:ext cx="5162550" cy="619125"/>
            </a:xfrm>
            <a:prstGeom prst="rect">
              <a:avLst/>
            </a:prstGeom>
            <a:noFill/>
            <a:ln w="19050">
              <a:solidFill>
                <a:srgbClr val="000000"/>
              </a:solidFill>
              <a:miter lim="800000"/>
              <a:headEnd/>
              <a:tailEnd/>
            </a:ln>
          </p:spPr>
        </p:pic>
        <p:sp>
          <p:nvSpPr>
            <p:cNvPr id="43061" name="11 CuadroTexto"/>
            <p:cNvSpPr txBox="1">
              <a:spLocks noChangeArrowheads="1"/>
            </p:cNvSpPr>
            <p:nvPr/>
          </p:nvSpPr>
          <p:spPr bwMode="auto">
            <a:xfrm>
              <a:off x="2633650" y="571480"/>
              <a:ext cx="3867176" cy="340111"/>
            </a:xfrm>
            <a:prstGeom prst="rect">
              <a:avLst/>
            </a:prstGeom>
            <a:noFill/>
            <a:ln w="9525">
              <a:noFill/>
              <a:miter lim="800000"/>
              <a:headEnd/>
              <a:tailEnd/>
            </a:ln>
          </p:spPr>
          <p:txBody>
            <a:bodyPr>
              <a:spAutoFit/>
            </a:bodyPr>
            <a:lstStyle/>
            <a:p>
              <a:pPr algn="ctr"/>
              <a:r>
                <a:rPr lang="es-EC">
                  <a:solidFill>
                    <a:schemeClr val="bg1"/>
                  </a:solidFill>
                </a:rPr>
                <a:t>Estado de Resultados</a:t>
              </a:r>
            </a:p>
          </p:txBody>
        </p:sp>
      </p:grpSp>
      <p:grpSp>
        <p:nvGrpSpPr>
          <p:cNvPr id="43065" name="10 Grupo"/>
          <p:cNvGrpSpPr>
            <a:grpSpLocks/>
          </p:cNvGrpSpPr>
          <p:nvPr/>
        </p:nvGrpSpPr>
        <p:grpSpPr bwMode="auto">
          <a:xfrm>
            <a:off x="5867400" y="2492375"/>
            <a:ext cx="2357438" cy="1000125"/>
            <a:chOff x="1571604" y="500042"/>
            <a:chExt cx="5715040" cy="1000132"/>
          </a:xfrm>
        </p:grpSpPr>
        <p:pic>
          <p:nvPicPr>
            <p:cNvPr id="43066" name="Picture 17" descr="Imagen1"/>
            <p:cNvPicPr>
              <a:picLocks noChangeAspect="1" noChangeArrowheads="1"/>
            </p:cNvPicPr>
            <p:nvPr/>
          </p:nvPicPr>
          <p:blipFill>
            <a:blip r:embed="rId2"/>
            <a:srcRect/>
            <a:stretch>
              <a:fillRect/>
            </a:stretch>
          </p:blipFill>
          <p:spPr bwMode="auto">
            <a:xfrm>
              <a:off x="1571604" y="500042"/>
              <a:ext cx="5715040" cy="1000132"/>
            </a:xfrm>
            <a:prstGeom prst="rect">
              <a:avLst/>
            </a:prstGeom>
            <a:noFill/>
            <a:ln w="9525">
              <a:noFill/>
              <a:miter lim="800000"/>
              <a:headEnd/>
              <a:tailEnd/>
            </a:ln>
          </p:spPr>
        </p:pic>
        <p:sp>
          <p:nvSpPr>
            <p:cNvPr id="43067" name="12 CuadroTexto"/>
            <p:cNvSpPr txBox="1">
              <a:spLocks noChangeArrowheads="1"/>
            </p:cNvSpPr>
            <p:nvPr/>
          </p:nvSpPr>
          <p:spPr bwMode="auto">
            <a:xfrm>
              <a:off x="2633793" y="571480"/>
              <a:ext cx="3867755" cy="366715"/>
            </a:xfrm>
            <a:prstGeom prst="rect">
              <a:avLst/>
            </a:prstGeom>
            <a:noFill/>
            <a:ln w="9525">
              <a:noFill/>
              <a:miter lim="800000"/>
              <a:headEnd/>
              <a:tailEnd/>
            </a:ln>
          </p:spPr>
          <p:txBody>
            <a:bodyPr>
              <a:spAutoFit/>
            </a:bodyPr>
            <a:lstStyle/>
            <a:p>
              <a:pPr algn="ctr"/>
              <a:r>
                <a:rPr lang="es-EC">
                  <a:solidFill>
                    <a:schemeClr val="bg1"/>
                  </a:solidFill>
                </a:rPr>
                <a:t>INVERSION</a:t>
              </a:r>
            </a:p>
          </p:txBody>
        </p:sp>
      </p:grpSp>
      <p:graphicFrame>
        <p:nvGraphicFramePr>
          <p:cNvPr id="5" name="4 Tabla"/>
          <p:cNvGraphicFramePr>
            <a:graphicFrameLocks noGrp="1"/>
          </p:cNvGraphicFramePr>
          <p:nvPr/>
        </p:nvGraphicFramePr>
        <p:xfrm>
          <a:off x="5795963" y="3789363"/>
          <a:ext cx="2571750" cy="1357312"/>
        </p:xfrm>
        <a:graphic>
          <a:graphicData uri="http://schemas.openxmlformats.org/drawingml/2006/table">
            <a:tbl>
              <a:tblPr/>
              <a:tblGrid>
                <a:gridCol w="1500187"/>
                <a:gridCol w="1071563"/>
              </a:tblGrid>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TOTAL INVERSIÓN</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 $   18.893,40 </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Inversión Fija</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bg1"/>
                          </a:solidFill>
                          <a:effectLst/>
                          <a:latin typeface="Arial" charset="0"/>
                          <a:cs typeface="Times New Roman" pitchFamily="18" charset="0"/>
                        </a:rPr>
                        <a:t> $     5.775,00 </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Capital de Trabajo</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bg1"/>
                          </a:solidFill>
                          <a:effectLst/>
                          <a:latin typeface="Arial" charset="0"/>
                          <a:cs typeface="Times New Roman" pitchFamily="18" charset="0"/>
                        </a:rPr>
                        <a:t> $   13.118,40 </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Capital Social</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 $     9.446,70 </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Financiamiento</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chemeClr val="bg1"/>
                          </a:solidFill>
                          <a:effectLst/>
                          <a:latin typeface="Arial" charset="0"/>
                          <a:cs typeface="Times New Roman" pitchFamily="18" charset="0"/>
                        </a:rPr>
                        <a:t> $     9.446,70 </a:t>
                      </a:r>
                      <a:endParaRPr kumimoji="0" lang="es-EC" sz="1200" b="0" i="0" u="none" strike="noStrike" cap="none" normalizeH="0" baseline="0" smtClean="0">
                        <a:ln>
                          <a:noFill/>
                        </a:ln>
                        <a:solidFill>
                          <a:schemeClr val="bg1"/>
                        </a:solidFill>
                        <a:effectLst/>
                        <a:latin typeface="Times New Roman" pitchFamily="18" charset="0"/>
                        <a:ea typeface="宋体"/>
                        <a:cs typeface="Times New Roman" pitchFamily="18" charset="0"/>
                      </a:endParaRPr>
                    </a:p>
                  </a:txBody>
                  <a:tcPr marL="44450" marR="44450" marT="0"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ANALISIS DE SENSIBILIDAD</a:t>
            </a:r>
          </a:p>
        </p:txBody>
      </p:sp>
      <p:pic>
        <p:nvPicPr>
          <p:cNvPr id="44034" name="4 Imagen"/>
          <p:cNvPicPr>
            <a:picLocks noChangeAspect="1" noChangeArrowheads="1"/>
          </p:cNvPicPr>
          <p:nvPr/>
        </p:nvPicPr>
        <p:blipFill>
          <a:blip r:embed="rId2"/>
          <a:srcRect l="11711" t="35745" r="43143" b="28960"/>
          <a:stretch>
            <a:fillRect/>
          </a:stretch>
        </p:blipFill>
        <p:spPr bwMode="auto">
          <a:xfrm>
            <a:off x="1357313" y="1928813"/>
            <a:ext cx="6143625" cy="4000500"/>
          </a:xfrm>
          <a:prstGeom prst="rect">
            <a:avLst/>
          </a:prstGeom>
          <a:noFill/>
          <a:ln w="9525">
            <a:solidFill>
              <a:srgbClr val="FFFF00"/>
            </a:solidFill>
            <a:miter lim="800000"/>
            <a:headEnd/>
            <a:tailEnd/>
          </a:ln>
        </p:spPr>
      </p:pic>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ANALISIS DE SENSIBILIDAD</a:t>
            </a:r>
          </a:p>
        </p:txBody>
      </p:sp>
      <p:pic>
        <p:nvPicPr>
          <p:cNvPr id="45058" name="Picture 2"/>
          <p:cNvPicPr>
            <a:picLocks noChangeAspect="1" noChangeArrowheads="1"/>
          </p:cNvPicPr>
          <p:nvPr/>
        </p:nvPicPr>
        <p:blipFill>
          <a:blip r:embed="rId2"/>
          <a:srcRect l="24028" t="26823" r="12190" b="19058"/>
          <a:stretch>
            <a:fillRect/>
          </a:stretch>
        </p:blipFill>
        <p:spPr bwMode="auto">
          <a:xfrm>
            <a:off x="1000125" y="1714500"/>
            <a:ext cx="7000875" cy="4500563"/>
          </a:xfrm>
          <a:prstGeom prst="rect">
            <a:avLst/>
          </a:prstGeom>
          <a:noFill/>
          <a:ln w="19050">
            <a:solidFill>
              <a:srgbClr val="FFFF00"/>
            </a:solidFill>
            <a:miter lim="800000"/>
            <a:headEnd/>
            <a:tailEnd/>
          </a:ln>
        </p:spPr>
      </p:pic>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6 CuadroTexto"/>
          <p:cNvSpPr txBox="1">
            <a:spLocks noChangeArrowheads="1"/>
          </p:cNvSpPr>
          <p:nvPr/>
        </p:nvSpPr>
        <p:spPr bwMode="auto">
          <a:xfrm>
            <a:off x="3071813" y="844550"/>
            <a:ext cx="5786437" cy="641350"/>
          </a:xfrm>
          <a:prstGeom prst="rect">
            <a:avLst/>
          </a:prstGeom>
          <a:noFill/>
          <a:ln w="9525">
            <a:noFill/>
            <a:miter lim="800000"/>
            <a:headEnd/>
            <a:tailEnd/>
          </a:ln>
        </p:spPr>
        <p:txBody>
          <a:bodyPr>
            <a:spAutoFit/>
          </a:bodyPr>
          <a:lstStyle/>
          <a:p>
            <a:pPr algn="ctr"/>
            <a:endParaRPr lang="en-US" sz="3600">
              <a:latin typeface="Trebuchet MS" pitchFamily="34" charset="0"/>
            </a:endParaRPr>
          </a:p>
        </p:txBody>
      </p:sp>
      <p:sp>
        <p:nvSpPr>
          <p:cNvPr id="16386" name="WordArt 5"/>
          <p:cNvSpPr>
            <a:spLocks noChangeArrowheads="1" noChangeShapeType="1" noTextEdit="1"/>
          </p:cNvSpPr>
          <p:nvPr/>
        </p:nvSpPr>
        <p:spPr bwMode="auto">
          <a:xfrm>
            <a:off x="1476375" y="260350"/>
            <a:ext cx="5975350" cy="6397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solidFill>
                  <a:srgbClr val="000000"/>
                </a:solidFill>
                <a:effectLst>
                  <a:outerShdw dist="53882" dir="2700000" algn="ctr" rotWithShape="0">
                    <a:srgbClr val="C0C0C0">
                      <a:alpha val="79999"/>
                    </a:srgbClr>
                  </a:outerShdw>
                </a:effectLst>
                <a:latin typeface="Times New Roman"/>
                <a:cs typeface="Times New Roman"/>
              </a:rPr>
              <a:t>CONSIDERACIONES INICIALES</a:t>
            </a:r>
          </a:p>
        </p:txBody>
      </p:sp>
      <p:sp>
        <p:nvSpPr>
          <p:cNvPr id="16387" name="Text Box 18"/>
          <p:cNvSpPr txBox="1">
            <a:spLocks noChangeArrowheads="1"/>
          </p:cNvSpPr>
          <p:nvPr/>
        </p:nvSpPr>
        <p:spPr bwMode="auto">
          <a:xfrm>
            <a:off x="1116013" y="1773238"/>
            <a:ext cx="3455987" cy="366712"/>
          </a:xfrm>
          <a:prstGeom prst="rect">
            <a:avLst/>
          </a:prstGeom>
          <a:noFill/>
          <a:ln w="9525">
            <a:noFill/>
            <a:miter lim="800000"/>
            <a:headEnd/>
            <a:tailEnd/>
          </a:ln>
        </p:spPr>
        <p:txBody>
          <a:bodyPr>
            <a:spAutoFit/>
          </a:bodyPr>
          <a:lstStyle/>
          <a:p>
            <a:pPr>
              <a:spcBef>
                <a:spcPct val="50000"/>
              </a:spcBef>
            </a:pPr>
            <a:endParaRPr lang="es-ES"/>
          </a:p>
        </p:txBody>
      </p:sp>
      <p:sp>
        <p:nvSpPr>
          <p:cNvPr id="16388" name="Text Box 19"/>
          <p:cNvSpPr txBox="1">
            <a:spLocks noChangeArrowheads="1"/>
          </p:cNvSpPr>
          <p:nvPr/>
        </p:nvSpPr>
        <p:spPr bwMode="auto">
          <a:xfrm>
            <a:off x="5200650" y="4097338"/>
            <a:ext cx="184150" cy="366712"/>
          </a:xfrm>
          <a:prstGeom prst="rect">
            <a:avLst/>
          </a:prstGeom>
          <a:noFill/>
          <a:ln w="9525">
            <a:noFill/>
            <a:miter lim="800000"/>
            <a:headEnd/>
            <a:tailEnd/>
          </a:ln>
        </p:spPr>
        <p:txBody>
          <a:bodyPr wrap="none">
            <a:spAutoFit/>
          </a:bodyPr>
          <a:lstStyle/>
          <a:p>
            <a:endParaRPr lang="es-ES"/>
          </a:p>
        </p:txBody>
      </p:sp>
      <p:sp>
        <p:nvSpPr>
          <p:cNvPr id="16389" name="Text Box 27"/>
          <p:cNvSpPr txBox="1">
            <a:spLocks noChangeArrowheads="1"/>
          </p:cNvSpPr>
          <p:nvPr/>
        </p:nvSpPr>
        <p:spPr bwMode="auto">
          <a:xfrm>
            <a:off x="827088" y="3429000"/>
            <a:ext cx="3960812" cy="366713"/>
          </a:xfrm>
          <a:prstGeom prst="rect">
            <a:avLst/>
          </a:prstGeom>
          <a:noFill/>
          <a:ln w="9525">
            <a:noFill/>
            <a:miter lim="800000"/>
            <a:headEnd/>
            <a:tailEnd/>
          </a:ln>
        </p:spPr>
        <p:txBody>
          <a:bodyPr>
            <a:spAutoFit/>
          </a:bodyPr>
          <a:lstStyle/>
          <a:p>
            <a:pPr>
              <a:spcBef>
                <a:spcPct val="50000"/>
              </a:spcBef>
            </a:pPr>
            <a:endParaRPr lang="es-ES"/>
          </a:p>
        </p:txBody>
      </p:sp>
      <p:sp>
        <p:nvSpPr>
          <p:cNvPr id="16390" name="Text Box 28"/>
          <p:cNvSpPr txBox="1">
            <a:spLocks noChangeArrowheads="1"/>
          </p:cNvSpPr>
          <p:nvPr/>
        </p:nvSpPr>
        <p:spPr bwMode="auto">
          <a:xfrm>
            <a:off x="900113" y="3357563"/>
            <a:ext cx="3240087" cy="366712"/>
          </a:xfrm>
          <a:prstGeom prst="rect">
            <a:avLst/>
          </a:prstGeom>
          <a:noFill/>
          <a:ln w="9525">
            <a:noFill/>
            <a:miter lim="800000"/>
            <a:headEnd/>
            <a:tailEnd/>
          </a:ln>
        </p:spPr>
        <p:txBody>
          <a:bodyPr>
            <a:spAutoFit/>
          </a:bodyPr>
          <a:lstStyle/>
          <a:p>
            <a:pPr>
              <a:spcBef>
                <a:spcPct val="50000"/>
              </a:spcBef>
              <a:buFont typeface="Wingdings" pitchFamily="2" charset="2"/>
              <a:buChar char="v"/>
            </a:pPr>
            <a:endParaRPr lang="es-ES"/>
          </a:p>
        </p:txBody>
      </p:sp>
      <p:sp>
        <p:nvSpPr>
          <p:cNvPr id="16391" name="Text Box 32"/>
          <p:cNvSpPr txBox="1">
            <a:spLocks noChangeArrowheads="1"/>
          </p:cNvSpPr>
          <p:nvPr/>
        </p:nvSpPr>
        <p:spPr bwMode="auto">
          <a:xfrm>
            <a:off x="611188" y="4652963"/>
            <a:ext cx="5040312" cy="366712"/>
          </a:xfrm>
          <a:prstGeom prst="rect">
            <a:avLst/>
          </a:prstGeom>
          <a:noFill/>
          <a:ln w="9525">
            <a:noFill/>
            <a:miter lim="800000"/>
            <a:headEnd/>
            <a:tailEnd/>
          </a:ln>
        </p:spPr>
        <p:txBody>
          <a:bodyPr>
            <a:spAutoFit/>
          </a:bodyPr>
          <a:lstStyle/>
          <a:p>
            <a:pPr>
              <a:spcBef>
                <a:spcPct val="50000"/>
              </a:spcBef>
              <a:buClr>
                <a:schemeClr val="bg1"/>
              </a:buClr>
              <a:buFont typeface="Wingdings" pitchFamily="2" charset="2"/>
              <a:buChar char="v"/>
            </a:pPr>
            <a:endParaRPr lang="es-ES"/>
          </a:p>
        </p:txBody>
      </p:sp>
      <p:grpSp>
        <p:nvGrpSpPr>
          <p:cNvPr id="16392" name="Group 39"/>
          <p:cNvGrpSpPr>
            <a:grpSpLocks/>
          </p:cNvGrpSpPr>
          <p:nvPr/>
        </p:nvGrpSpPr>
        <p:grpSpPr bwMode="auto">
          <a:xfrm>
            <a:off x="250825" y="1125538"/>
            <a:ext cx="6337300" cy="5472112"/>
            <a:chOff x="158" y="709"/>
            <a:chExt cx="3992" cy="3447"/>
          </a:xfrm>
        </p:grpSpPr>
        <p:grpSp>
          <p:nvGrpSpPr>
            <p:cNvPr id="16394" name="Group 34"/>
            <p:cNvGrpSpPr>
              <a:grpSpLocks/>
            </p:cNvGrpSpPr>
            <p:nvPr/>
          </p:nvGrpSpPr>
          <p:grpSpPr bwMode="auto">
            <a:xfrm>
              <a:off x="158" y="709"/>
              <a:ext cx="3992" cy="1036"/>
              <a:chOff x="113" y="709"/>
              <a:chExt cx="3992" cy="1036"/>
            </a:xfrm>
          </p:grpSpPr>
          <p:pic>
            <p:nvPicPr>
              <p:cNvPr id="16401" name="Picture 17" descr="Imagen1"/>
              <p:cNvPicPr>
                <a:picLocks noChangeAspect="1" noChangeArrowheads="1"/>
              </p:cNvPicPr>
              <p:nvPr/>
            </p:nvPicPr>
            <p:blipFill>
              <a:blip r:embed="rId3"/>
              <a:srcRect/>
              <a:stretch>
                <a:fillRect/>
              </a:stretch>
            </p:blipFill>
            <p:spPr bwMode="auto">
              <a:xfrm>
                <a:off x="113" y="709"/>
                <a:ext cx="3992" cy="1036"/>
              </a:xfrm>
              <a:prstGeom prst="rect">
                <a:avLst/>
              </a:prstGeom>
              <a:noFill/>
              <a:ln w="9525">
                <a:noFill/>
                <a:miter lim="800000"/>
                <a:headEnd/>
                <a:tailEnd/>
              </a:ln>
            </p:spPr>
          </p:pic>
          <p:sp>
            <p:nvSpPr>
              <p:cNvPr id="16402" name="Text Box 24"/>
              <p:cNvSpPr txBox="1">
                <a:spLocks noChangeArrowheads="1"/>
              </p:cNvSpPr>
              <p:nvPr/>
            </p:nvSpPr>
            <p:spPr bwMode="auto">
              <a:xfrm>
                <a:off x="295" y="845"/>
                <a:ext cx="2721" cy="75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PM Natural’s            </a:t>
                </a:r>
              </a:p>
              <a:p>
                <a:pPr>
                  <a:spcBef>
                    <a:spcPct val="50000"/>
                  </a:spcBef>
                  <a:buFont typeface="Wingdings" pitchFamily="2" charset="2"/>
                  <a:buChar char="v"/>
                </a:pPr>
                <a:r>
                  <a:rPr lang="es-MX">
                    <a:solidFill>
                      <a:schemeClr val="bg1"/>
                    </a:solidFill>
                  </a:rPr>
                  <a:t> Dra. Patricia Manzano           </a:t>
                </a:r>
              </a:p>
              <a:p>
                <a:pPr>
                  <a:spcBef>
                    <a:spcPct val="50000"/>
                  </a:spcBef>
                  <a:buFont typeface="Wingdings" pitchFamily="2" charset="2"/>
                  <a:buChar char="v"/>
                </a:pPr>
                <a:r>
                  <a:rPr lang="es-MX">
                    <a:solidFill>
                      <a:schemeClr val="bg1"/>
                    </a:solidFill>
                  </a:rPr>
                  <a:t> 15 Diciembre 2007</a:t>
                </a:r>
                <a:endParaRPr lang="es-ES">
                  <a:solidFill>
                    <a:schemeClr val="bg1"/>
                  </a:solidFill>
                </a:endParaRPr>
              </a:p>
            </p:txBody>
          </p:sp>
        </p:grpSp>
        <p:grpSp>
          <p:nvGrpSpPr>
            <p:cNvPr id="16395" name="Group 35"/>
            <p:cNvGrpSpPr>
              <a:grpSpLocks/>
            </p:cNvGrpSpPr>
            <p:nvPr/>
          </p:nvGrpSpPr>
          <p:grpSpPr bwMode="auto">
            <a:xfrm>
              <a:off x="158" y="1933"/>
              <a:ext cx="3991" cy="681"/>
              <a:chOff x="158" y="1933"/>
              <a:chExt cx="3946" cy="681"/>
            </a:xfrm>
          </p:grpSpPr>
          <p:pic>
            <p:nvPicPr>
              <p:cNvPr id="16399" name="Picture 20" descr="Imagen1"/>
              <p:cNvPicPr>
                <a:picLocks noChangeAspect="1" noChangeArrowheads="1"/>
              </p:cNvPicPr>
              <p:nvPr/>
            </p:nvPicPr>
            <p:blipFill>
              <a:blip r:embed="rId3"/>
              <a:srcRect/>
              <a:stretch>
                <a:fillRect/>
              </a:stretch>
            </p:blipFill>
            <p:spPr bwMode="auto">
              <a:xfrm>
                <a:off x="158" y="1933"/>
                <a:ext cx="3946" cy="681"/>
              </a:xfrm>
              <a:prstGeom prst="rect">
                <a:avLst/>
              </a:prstGeom>
              <a:noFill/>
              <a:ln w="9525">
                <a:noFill/>
                <a:miter lim="800000"/>
                <a:headEnd/>
                <a:tailEnd/>
              </a:ln>
            </p:spPr>
          </p:pic>
          <p:sp>
            <p:nvSpPr>
              <p:cNvPr id="16400" name="Text Box 30"/>
              <p:cNvSpPr txBox="1">
                <a:spLocks noChangeArrowheads="1"/>
              </p:cNvSpPr>
              <p:nvPr/>
            </p:nvSpPr>
            <p:spPr bwMode="auto">
              <a:xfrm>
                <a:off x="295" y="1979"/>
                <a:ext cx="3764" cy="49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Pitiriasis Versicolor             </a:t>
                </a:r>
              </a:p>
              <a:p>
                <a:pPr>
                  <a:spcBef>
                    <a:spcPct val="50000"/>
                  </a:spcBef>
                  <a:buFont typeface="Wingdings" pitchFamily="2" charset="2"/>
                  <a:buChar char="v"/>
                </a:pPr>
                <a:r>
                  <a:rPr lang="es-MX">
                    <a:solidFill>
                      <a:schemeClr val="bg1"/>
                    </a:solidFill>
                  </a:rPr>
                  <a:t> Hongo Pityrosporum orbiculare (Malassezia Furfur)          </a:t>
                </a:r>
                <a:endParaRPr lang="es-ES">
                  <a:solidFill>
                    <a:schemeClr val="bg1"/>
                  </a:solidFill>
                </a:endParaRPr>
              </a:p>
            </p:txBody>
          </p:sp>
        </p:grpSp>
        <p:grpSp>
          <p:nvGrpSpPr>
            <p:cNvPr id="16396" name="Group 36"/>
            <p:cNvGrpSpPr>
              <a:grpSpLocks/>
            </p:cNvGrpSpPr>
            <p:nvPr/>
          </p:nvGrpSpPr>
          <p:grpSpPr bwMode="auto">
            <a:xfrm>
              <a:off x="203" y="2750"/>
              <a:ext cx="3946" cy="1406"/>
              <a:chOff x="158" y="2750"/>
              <a:chExt cx="3946" cy="1406"/>
            </a:xfrm>
          </p:grpSpPr>
          <p:pic>
            <p:nvPicPr>
              <p:cNvPr id="16397" name="Picture 22" descr="Imagen1"/>
              <p:cNvPicPr>
                <a:picLocks noChangeAspect="1" noChangeArrowheads="1"/>
              </p:cNvPicPr>
              <p:nvPr/>
            </p:nvPicPr>
            <p:blipFill>
              <a:blip r:embed="rId3"/>
              <a:srcRect/>
              <a:stretch>
                <a:fillRect/>
              </a:stretch>
            </p:blipFill>
            <p:spPr bwMode="auto">
              <a:xfrm>
                <a:off x="158" y="2750"/>
                <a:ext cx="3900" cy="1406"/>
              </a:xfrm>
              <a:prstGeom prst="rect">
                <a:avLst/>
              </a:prstGeom>
              <a:noFill/>
              <a:ln w="9525">
                <a:noFill/>
                <a:miter lim="800000"/>
                <a:headEnd/>
                <a:tailEnd/>
              </a:ln>
            </p:spPr>
          </p:pic>
          <p:sp>
            <p:nvSpPr>
              <p:cNvPr id="16398" name="Text Box 33"/>
              <p:cNvSpPr txBox="1">
                <a:spLocks noChangeArrowheads="1"/>
              </p:cNvSpPr>
              <p:nvPr/>
            </p:nvSpPr>
            <p:spPr bwMode="auto">
              <a:xfrm>
                <a:off x="295" y="2976"/>
                <a:ext cx="3809" cy="1097"/>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Localizado frecuentemente en el tórax, abdomen, brazos, cara y muslos.  </a:t>
                </a:r>
              </a:p>
              <a:p>
                <a:pPr>
                  <a:spcBef>
                    <a:spcPct val="50000"/>
                  </a:spcBef>
                  <a:buFont typeface="Wingdings" pitchFamily="2" charset="2"/>
                  <a:buChar char="v"/>
                </a:pPr>
                <a:r>
                  <a:rPr lang="es-MX">
                    <a:solidFill>
                      <a:schemeClr val="bg1"/>
                    </a:solidFill>
                  </a:rPr>
                  <a:t> Presenta placas circulares de 1cm. a 2cms de diámetro.          </a:t>
                </a:r>
              </a:p>
              <a:p>
                <a:pPr>
                  <a:spcBef>
                    <a:spcPct val="50000"/>
                  </a:spcBef>
                  <a:buFont typeface="Wingdings" pitchFamily="2" charset="2"/>
                  <a:buNone/>
                </a:pPr>
                <a:endParaRPr lang="es-ES">
                  <a:solidFill>
                    <a:schemeClr val="bg1"/>
                  </a:solidFill>
                </a:endParaRPr>
              </a:p>
            </p:txBody>
          </p:sp>
        </p:grpSp>
      </p:grpSp>
      <p:pic>
        <p:nvPicPr>
          <p:cNvPr id="16393" name="Picture 37" descr="empresa"/>
          <p:cNvPicPr>
            <a:picLocks noChangeAspect="1" noChangeArrowheads="1"/>
          </p:cNvPicPr>
          <p:nvPr/>
        </p:nvPicPr>
        <p:blipFill>
          <a:blip r:embed="rId4"/>
          <a:srcRect r="27638" b="3590"/>
          <a:stretch>
            <a:fillRect/>
          </a:stretch>
        </p:blipFill>
        <p:spPr bwMode="auto">
          <a:xfrm>
            <a:off x="6083300" y="1844675"/>
            <a:ext cx="2808288" cy="3817938"/>
          </a:xfrm>
          <a:prstGeom prst="rect">
            <a:avLst/>
          </a:prstGeom>
          <a:noFill/>
          <a:ln w="38100">
            <a:solidFill>
              <a:schemeClr val="tx1"/>
            </a:solidFill>
            <a:miter lim="800000"/>
            <a:headEnd/>
            <a:tailEnd/>
          </a:ln>
        </p:spPr>
      </p:pic>
    </p:spTree>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ANALISIS DE SENSIBILIDAD</a:t>
            </a:r>
          </a:p>
        </p:txBody>
      </p:sp>
      <p:pic>
        <p:nvPicPr>
          <p:cNvPr id="46082" name="3 Imagen"/>
          <p:cNvPicPr>
            <a:picLocks noChangeAspect="1" noChangeArrowheads="1"/>
          </p:cNvPicPr>
          <p:nvPr/>
        </p:nvPicPr>
        <p:blipFill>
          <a:blip r:embed="rId2"/>
          <a:srcRect l="26476" t="26244" r="11404" b="11990"/>
          <a:stretch>
            <a:fillRect/>
          </a:stretch>
        </p:blipFill>
        <p:spPr bwMode="auto">
          <a:xfrm>
            <a:off x="1000125" y="1571625"/>
            <a:ext cx="7072313" cy="4572000"/>
          </a:xfrm>
          <a:prstGeom prst="rect">
            <a:avLst/>
          </a:prstGeom>
          <a:noFill/>
          <a:ln w="9525">
            <a:solidFill>
              <a:srgbClr val="FFFF00"/>
            </a:solidFill>
            <a:miter lim="800000"/>
            <a:headEnd/>
            <a:tailEnd/>
          </a:ln>
        </p:spPr>
      </p:pic>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WordArt 4"/>
          <p:cNvSpPr>
            <a:spLocks noChangeArrowheads="1" noChangeShapeType="1" noTextEdit="1"/>
          </p:cNvSpPr>
          <p:nvPr/>
        </p:nvSpPr>
        <p:spPr bwMode="auto">
          <a:xfrm>
            <a:off x="2484438" y="134938"/>
            <a:ext cx="4681537" cy="9366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EXPORTACION</a:t>
            </a:r>
          </a:p>
        </p:txBody>
      </p:sp>
      <p:grpSp>
        <p:nvGrpSpPr>
          <p:cNvPr id="47106" name="Group 6"/>
          <p:cNvGrpSpPr>
            <a:grpSpLocks/>
          </p:cNvGrpSpPr>
          <p:nvPr/>
        </p:nvGrpSpPr>
        <p:grpSpPr bwMode="auto">
          <a:xfrm>
            <a:off x="1258888" y="1244600"/>
            <a:ext cx="7058025" cy="5327650"/>
            <a:chOff x="793" y="618"/>
            <a:chExt cx="4446" cy="3356"/>
          </a:xfrm>
        </p:grpSpPr>
        <p:sp>
          <p:nvSpPr>
            <p:cNvPr id="47107" name="AutoShape 3"/>
            <p:cNvSpPr>
              <a:spLocks noChangeArrowheads="1"/>
            </p:cNvSpPr>
            <p:nvPr/>
          </p:nvSpPr>
          <p:spPr bwMode="auto">
            <a:xfrm>
              <a:off x="793" y="618"/>
              <a:ext cx="4446" cy="3356"/>
            </a:xfrm>
            <a:prstGeom prst="roundRect">
              <a:avLst>
                <a:gd name="adj" fmla="val 16667"/>
              </a:avLst>
            </a:prstGeom>
            <a:solidFill>
              <a:schemeClr val="accent2">
                <a:alpha val="61960"/>
              </a:schemeClr>
            </a:solidFill>
            <a:ln w="9525">
              <a:solidFill>
                <a:schemeClr val="tx1"/>
              </a:solidFill>
              <a:round/>
              <a:headEnd/>
              <a:tailEnd/>
            </a:ln>
          </p:spPr>
          <p:txBody>
            <a:bodyPr wrap="none" anchor="ctr"/>
            <a:lstStyle/>
            <a:p>
              <a:endParaRPr lang="en-US"/>
            </a:p>
          </p:txBody>
        </p:sp>
        <p:sp>
          <p:nvSpPr>
            <p:cNvPr id="47108" name="Text Box 4"/>
            <p:cNvSpPr txBox="1">
              <a:spLocks noChangeArrowheads="1"/>
            </p:cNvSpPr>
            <p:nvPr/>
          </p:nvSpPr>
          <p:spPr bwMode="auto">
            <a:xfrm>
              <a:off x="930" y="890"/>
              <a:ext cx="4218" cy="1269"/>
            </a:xfrm>
            <a:prstGeom prst="rect">
              <a:avLst/>
            </a:prstGeom>
            <a:noFill/>
            <a:ln w="9525">
              <a:noFill/>
              <a:miter lim="800000"/>
              <a:headEnd/>
              <a:tailEnd/>
            </a:ln>
          </p:spPr>
          <p:txBody>
            <a:bodyPr>
              <a:spAutoFit/>
            </a:bodyPr>
            <a:lstStyle/>
            <a:p>
              <a:pPr marL="800100" lvl="1" indent="-342900"/>
              <a:r>
                <a:rPr lang="es-EC" b="1">
                  <a:solidFill>
                    <a:schemeClr val="bg1"/>
                  </a:solidFill>
                </a:rPr>
                <a:t>DOCUMENTACION NECESARIA</a:t>
              </a:r>
              <a:endParaRPr lang="es-EC" altLang="zh-CN">
                <a:solidFill>
                  <a:schemeClr val="bg1"/>
                </a:solidFill>
                <a:ea typeface="宋体"/>
                <a:cs typeface="宋体"/>
              </a:endParaRPr>
            </a:p>
            <a:p>
              <a:pPr marL="342900" indent="-342900">
                <a:buClr>
                  <a:schemeClr val="bg1"/>
                </a:buClr>
                <a:buFont typeface="Wingdings" pitchFamily="2" charset="2"/>
                <a:buChar char="v"/>
              </a:pPr>
              <a:r>
                <a:rPr lang="es-EC" altLang="zh-CN">
                  <a:solidFill>
                    <a:schemeClr val="bg1"/>
                  </a:solidFill>
                  <a:ea typeface="宋体"/>
                  <a:cs typeface="宋体"/>
                </a:rPr>
                <a:t>RUC de exportador. </a:t>
              </a:r>
            </a:p>
            <a:p>
              <a:pPr marL="342900" indent="-342900">
                <a:buClr>
                  <a:schemeClr val="bg1"/>
                </a:buClr>
                <a:buFont typeface="Wingdings" pitchFamily="2" charset="2"/>
                <a:buChar char="v"/>
              </a:pPr>
              <a:r>
                <a:rPr lang="es-EC" altLang="zh-CN">
                  <a:solidFill>
                    <a:schemeClr val="bg1"/>
                  </a:solidFill>
                  <a:ea typeface="宋体"/>
                  <a:cs typeface="宋体"/>
                </a:rPr>
                <a:t>Factura comercial original. </a:t>
              </a:r>
            </a:p>
            <a:p>
              <a:pPr marL="342900" indent="-342900">
                <a:buClr>
                  <a:schemeClr val="bg1"/>
                </a:buClr>
                <a:buFont typeface="Wingdings" pitchFamily="2" charset="2"/>
                <a:buChar char="v"/>
              </a:pPr>
              <a:r>
                <a:rPr lang="es-EC" altLang="zh-CN">
                  <a:solidFill>
                    <a:schemeClr val="bg1"/>
                  </a:solidFill>
                  <a:ea typeface="宋体"/>
                  <a:cs typeface="宋体"/>
                </a:rPr>
                <a:t>Autorizaciones previas (Certificaciones).</a:t>
              </a:r>
            </a:p>
            <a:p>
              <a:pPr marL="342900" indent="-342900">
                <a:buClr>
                  <a:schemeClr val="bg1"/>
                </a:buClr>
                <a:buFont typeface="Wingdings" pitchFamily="2" charset="2"/>
                <a:buChar char="v"/>
              </a:pPr>
              <a:r>
                <a:rPr lang="es-EC" altLang="zh-CN">
                  <a:solidFill>
                    <a:schemeClr val="bg1"/>
                  </a:solidFill>
                  <a:ea typeface="宋体"/>
                  <a:cs typeface="宋体"/>
                </a:rPr>
                <a:t>Certificado de Origen (cuando el caso lo amerite).</a:t>
              </a:r>
            </a:p>
            <a:p>
              <a:pPr marL="342900" indent="-342900">
                <a:buClr>
                  <a:schemeClr val="bg1"/>
                </a:buClr>
                <a:buFont typeface="Wingdings" pitchFamily="2" charset="2"/>
                <a:buChar char="v"/>
              </a:pPr>
              <a:r>
                <a:rPr lang="es-EC" altLang="zh-CN">
                  <a:solidFill>
                    <a:schemeClr val="bg1"/>
                  </a:solidFill>
                  <a:ea typeface="宋体"/>
                  <a:cs typeface="宋体"/>
                </a:rPr>
                <a:t>Registro como exportador Corporación Aduanera Ecuatoriana. </a:t>
              </a:r>
            </a:p>
            <a:p>
              <a:pPr marL="342900" indent="-342900">
                <a:buClr>
                  <a:schemeClr val="bg1"/>
                </a:buClr>
                <a:buFont typeface="Wingdings" pitchFamily="2" charset="2"/>
                <a:buChar char="v"/>
              </a:pPr>
              <a:r>
                <a:rPr lang="es-EC" altLang="zh-CN">
                  <a:solidFill>
                    <a:schemeClr val="bg1"/>
                  </a:solidFill>
                  <a:ea typeface="宋体"/>
                  <a:cs typeface="宋体"/>
                </a:rPr>
                <a:t>Documento de Transporte</a:t>
              </a:r>
              <a:endParaRPr lang="es-ES">
                <a:solidFill>
                  <a:schemeClr val="bg1"/>
                </a:solidFill>
              </a:endParaRPr>
            </a:p>
          </p:txBody>
        </p:sp>
        <p:sp>
          <p:nvSpPr>
            <p:cNvPr id="47109" name="Text Box 5"/>
            <p:cNvSpPr txBox="1">
              <a:spLocks noChangeArrowheads="1"/>
            </p:cNvSpPr>
            <p:nvPr/>
          </p:nvSpPr>
          <p:spPr bwMode="auto">
            <a:xfrm>
              <a:off x="975" y="2296"/>
              <a:ext cx="4082" cy="1442"/>
            </a:xfrm>
            <a:prstGeom prst="rect">
              <a:avLst/>
            </a:prstGeom>
            <a:noFill/>
            <a:ln w="9525">
              <a:noFill/>
              <a:miter lim="800000"/>
              <a:headEnd/>
              <a:tailEnd/>
            </a:ln>
          </p:spPr>
          <p:txBody>
            <a:bodyPr>
              <a:spAutoFit/>
            </a:bodyPr>
            <a:lstStyle/>
            <a:p>
              <a:pPr marL="1257300" lvl="2" indent="-342900"/>
              <a:r>
                <a:rPr lang="es-EC" b="1">
                  <a:solidFill>
                    <a:schemeClr val="bg1"/>
                  </a:solidFill>
                </a:rPr>
                <a:t>TRAMITES ADUANEROS</a:t>
              </a:r>
              <a:endParaRPr lang="es-EC" altLang="zh-CN">
                <a:solidFill>
                  <a:schemeClr val="bg1"/>
                </a:solidFill>
                <a:ea typeface="宋体"/>
                <a:cs typeface="宋体"/>
              </a:endParaRPr>
            </a:p>
            <a:p>
              <a:pPr marL="342900" indent="-342900"/>
              <a:r>
                <a:rPr lang="es-EC" altLang="zh-CN">
                  <a:solidFill>
                    <a:schemeClr val="bg1"/>
                  </a:solidFill>
                  <a:ea typeface="宋体"/>
                  <a:cs typeface="宋体"/>
                </a:rPr>
                <a:t>Exportador o el agente de aduana presentará ante el Departamento de Exportación:</a:t>
              </a:r>
            </a:p>
            <a:p>
              <a:pPr marL="342900" indent="-342900">
                <a:buFont typeface="Wingdings" pitchFamily="2" charset="2"/>
                <a:buChar char="v"/>
              </a:pPr>
              <a:r>
                <a:rPr lang="es-EC" altLang="zh-CN">
                  <a:solidFill>
                    <a:schemeClr val="bg1"/>
                  </a:solidFill>
                  <a:ea typeface="宋体"/>
                  <a:cs typeface="宋体"/>
                </a:rPr>
                <a:t>DAU impresa. (Declaración Aduanera de Exportación)</a:t>
              </a:r>
            </a:p>
            <a:p>
              <a:pPr marL="342900" indent="-342900">
                <a:buFont typeface="Wingdings" pitchFamily="2" charset="2"/>
                <a:buChar char="v"/>
              </a:pPr>
              <a:r>
                <a:rPr lang="es-EC" altLang="zh-CN">
                  <a:solidFill>
                    <a:schemeClr val="bg1"/>
                  </a:solidFill>
                  <a:ea typeface="宋体"/>
                  <a:cs typeface="宋体"/>
                </a:rPr>
                <a:t>Orden de Embarque impresa. </a:t>
              </a:r>
            </a:p>
            <a:p>
              <a:pPr marL="342900" indent="-342900">
                <a:buFont typeface="Wingdings" pitchFamily="2" charset="2"/>
                <a:buChar char="v"/>
              </a:pPr>
              <a:r>
                <a:rPr lang="es-EC" altLang="zh-CN">
                  <a:solidFill>
                    <a:schemeClr val="bg1"/>
                  </a:solidFill>
                  <a:ea typeface="宋体"/>
                  <a:cs typeface="宋体"/>
                </a:rPr>
                <a:t>Facturas comerciales definitivas. </a:t>
              </a:r>
            </a:p>
            <a:p>
              <a:pPr marL="342900" indent="-342900">
                <a:buFont typeface="Wingdings" pitchFamily="2" charset="2"/>
                <a:buChar char="v"/>
              </a:pPr>
              <a:r>
                <a:rPr lang="es-EC" altLang="zh-CN">
                  <a:solidFill>
                    <a:schemeClr val="bg1"/>
                  </a:solidFill>
                  <a:ea typeface="宋体"/>
                  <a:cs typeface="宋体"/>
                </a:rPr>
                <a:t>Documentos de Transporte. </a:t>
              </a:r>
            </a:p>
            <a:p>
              <a:pPr marL="342900" indent="-342900">
                <a:buFont typeface="Wingdings" pitchFamily="2" charset="2"/>
                <a:buChar char="v"/>
              </a:pPr>
              <a:r>
                <a:rPr lang="es-EC" altLang="zh-CN">
                  <a:solidFill>
                    <a:schemeClr val="bg1"/>
                  </a:solidFill>
                  <a:ea typeface="宋体"/>
                  <a:cs typeface="宋体"/>
                </a:rPr>
                <a:t>Originales de Autorizaciones Previas (cuando aplique). </a:t>
              </a:r>
              <a:endParaRPr lang="es-ES">
                <a:solidFill>
                  <a:schemeClr val="bg1"/>
                </a:solidFill>
              </a:endParaRPr>
            </a:p>
          </p:txBody>
        </p:sp>
      </p:gr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WordArt 4"/>
          <p:cNvSpPr>
            <a:spLocks noChangeArrowheads="1" noChangeShapeType="1" noTextEdit="1"/>
          </p:cNvSpPr>
          <p:nvPr/>
        </p:nvSpPr>
        <p:spPr bwMode="auto">
          <a:xfrm>
            <a:off x="1692275" y="0"/>
            <a:ext cx="5762625" cy="9366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DESCRIPCION DEL MERCADO</a:t>
            </a:r>
          </a:p>
        </p:txBody>
      </p:sp>
      <p:grpSp>
        <p:nvGrpSpPr>
          <p:cNvPr id="48130" name="Group 12"/>
          <p:cNvGrpSpPr>
            <a:grpSpLocks/>
          </p:cNvGrpSpPr>
          <p:nvPr/>
        </p:nvGrpSpPr>
        <p:grpSpPr bwMode="auto">
          <a:xfrm>
            <a:off x="71438" y="765175"/>
            <a:ext cx="8893175" cy="5903913"/>
            <a:chOff x="45" y="482"/>
            <a:chExt cx="5602" cy="3719"/>
          </a:xfrm>
        </p:grpSpPr>
        <p:grpSp>
          <p:nvGrpSpPr>
            <p:cNvPr id="48132" name="Group 7"/>
            <p:cNvGrpSpPr>
              <a:grpSpLocks/>
            </p:cNvGrpSpPr>
            <p:nvPr/>
          </p:nvGrpSpPr>
          <p:grpSpPr bwMode="auto">
            <a:xfrm>
              <a:off x="2154" y="890"/>
              <a:ext cx="3493" cy="3175"/>
              <a:chOff x="2154" y="890"/>
              <a:chExt cx="3493" cy="3175"/>
            </a:xfrm>
          </p:grpSpPr>
          <p:sp>
            <p:nvSpPr>
              <p:cNvPr id="48136" name="AutoShape 4"/>
              <p:cNvSpPr>
                <a:spLocks noChangeArrowheads="1"/>
              </p:cNvSpPr>
              <p:nvPr/>
            </p:nvSpPr>
            <p:spPr bwMode="auto">
              <a:xfrm>
                <a:off x="2154" y="890"/>
                <a:ext cx="3493" cy="3175"/>
              </a:xfrm>
              <a:prstGeom prst="roundRect">
                <a:avLst>
                  <a:gd name="adj" fmla="val 16667"/>
                </a:avLst>
              </a:prstGeom>
              <a:solidFill>
                <a:srgbClr val="33CC33"/>
              </a:solidFill>
              <a:ln w="9525">
                <a:solidFill>
                  <a:schemeClr val="tx1"/>
                </a:solidFill>
                <a:round/>
                <a:headEnd/>
                <a:tailEnd/>
              </a:ln>
            </p:spPr>
            <p:txBody>
              <a:bodyPr wrap="none" anchor="ctr"/>
              <a:lstStyle/>
              <a:p>
                <a:endParaRPr lang="en-US"/>
              </a:p>
            </p:txBody>
          </p:sp>
          <p:sp>
            <p:nvSpPr>
              <p:cNvPr id="48137" name="Text Box 6"/>
              <p:cNvSpPr txBox="1">
                <a:spLocks noChangeArrowheads="1"/>
              </p:cNvSpPr>
              <p:nvPr/>
            </p:nvSpPr>
            <p:spPr bwMode="auto">
              <a:xfrm>
                <a:off x="2608" y="1253"/>
                <a:ext cx="2903" cy="2221"/>
              </a:xfrm>
              <a:prstGeom prst="rect">
                <a:avLst/>
              </a:prstGeom>
              <a:noFill/>
              <a:ln w="9525">
                <a:noFill/>
                <a:miter lim="800000"/>
                <a:headEnd/>
                <a:tailEnd/>
              </a:ln>
            </p:spPr>
            <p:txBody>
              <a:bodyPr>
                <a:spAutoFit/>
              </a:bodyPr>
              <a:lstStyle/>
              <a:p>
                <a:pPr>
                  <a:spcBef>
                    <a:spcPct val="50000"/>
                  </a:spcBef>
                  <a:buClr>
                    <a:schemeClr val="bg1"/>
                  </a:buClr>
                  <a:buFont typeface="Wingdings" pitchFamily="2" charset="2"/>
                  <a:buChar char="v"/>
                </a:pPr>
                <a:r>
                  <a:rPr lang="es-EC">
                    <a:solidFill>
                      <a:schemeClr val="bg1"/>
                    </a:solidFill>
                  </a:rPr>
                  <a:t>Los Consumidores tienen demandas altas con respecto a medicina segura, saludable y orgánica. </a:t>
                </a:r>
              </a:p>
              <a:p>
                <a:r>
                  <a:rPr lang="es-EC">
                    <a:solidFill>
                      <a:schemeClr val="bg1"/>
                    </a:solidFill>
                  </a:rPr>
                  <a:t>El entrar en este tipo de mercado requiere su estudio ya que se rigen por un estricto  análisis y control de calidad de los productos que ingresan a estos países.</a:t>
                </a:r>
                <a:r>
                  <a:rPr lang="es-ES">
                    <a:solidFill>
                      <a:schemeClr val="bg1"/>
                    </a:solidFill>
                  </a:rPr>
                  <a:t> Por ejemplo:</a:t>
                </a:r>
              </a:p>
              <a:p>
                <a:pPr>
                  <a:spcBef>
                    <a:spcPct val="50000"/>
                  </a:spcBef>
                  <a:buClr>
                    <a:schemeClr val="bg1"/>
                  </a:buClr>
                  <a:buFont typeface="Wingdings" pitchFamily="2" charset="2"/>
                  <a:buChar char="v"/>
                </a:pPr>
                <a:r>
                  <a:rPr lang="es-EC">
                    <a:solidFill>
                      <a:schemeClr val="bg1"/>
                    </a:solidFill>
                  </a:rPr>
                  <a:t>Alemania y Francia, se requiere una evidencia concluyente de su eficacia, El Reino Unido, son lanzados al mercado sin un control regulador de su eficacia.</a:t>
                </a:r>
                <a:endParaRPr lang="es-ES">
                  <a:solidFill>
                    <a:schemeClr val="bg1"/>
                  </a:solidFill>
                </a:endParaRPr>
              </a:p>
            </p:txBody>
          </p:sp>
        </p:grpSp>
        <p:pic>
          <p:nvPicPr>
            <p:cNvPr id="48133" name="Picture 8" descr="mapa-europa"/>
            <p:cNvPicPr>
              <a:picLocks noChangeAspect="1" noChangeArrowheads="1"/>
            </p:cNvPicPr>
            <p:nvPr/>
          </p:nvPicPr>
          <p:blipFill>
            <a:blip r:embed="rId2"/>
            <a:srcRect/>
            <a:stretch>
              <a:fillRect/>
            </a:stretch>
          </p:blipFill>
          <p:spPr bwMode="auto">
            <a:xfrm>
              <a:off x="204" y="1706"/>
              <a:ext cx="2336" cy="2495"/>
            </a:xfrm>
            <a:prstGeom prst="rect">
              <a:avLst/>
            </a:prstGeom>
            <a:noFill/>
            <a:ln w="28575">
              <a:solidFill>
                <a:schemeClr val="accent2"/>
              </a:solidFill>
              <a:miter lim="800000"/>
              <a:headEnd/>
              <a:tailEnd/>
            </a:ln>
          </p:spPr>
        </p:pic>
        <p:pic>
          <p:nvPicPr>
            <p:cNvPr id="48134" name="Picture 9" descr="anexo"/>
            <p:cNvPicPr>
              <a:picLocks noChangeAspect="1" noChangeArrowheads="1"/>
            </p:cNvPicPr>
            <p:nvPr/>
          </p:nvPicPr>
          <p:blipFill>
            <a:blip r:embed="rId3"/>
            <a:srcRect/>
            <a:stretch>
              <a:fillRect/>
            </a:stretch>
          </p:blipFill>
          <p:spPr bwMode="auto">
            <a:xfrm>
              <a:off x="45" y="754"/>
              <a:ext cx="1338" cy="1173"/>
            </a:xfrm>
            <a:prstGeom prst="rect">
              <a:avLst/>
            </a:prstGeom>
            <a:noFill/>
            <a:ln w="28575">
              <a:solidFill>
                <a:srgbClr val="339966"/>
              </a:solidFill>
              <a:miter lim="800000"/>
              <a:headEnd/>
              <a:tailEnd/>
            </a:ln>
          </p:spPr>
        </p:pic>
        <p:sp>
          <p:nvSpPr>
            <p:cNvPr id="48135" name="AutoShape 10"/>
            <p:cNvSpPr>
              <a:spLocks noChangeArrowheads="1"/>
            </p:cNvSpPr>
            <p:nvPr/>
          </p:nvSpPr>
          <p:spPr bwMode="auto">
            <a:xfrm>
              <a:off x="1156" y="482"/>
              <a:ext cx="1316" cy="953"/>
            </a:xfrm>
            <a:prstGeom prst="wedgeRoundRectCallout">
              <a:avLst>
                <a:gd name="adj1" fmla="val -43769"/>
                <a:gd name="adj2" fmla="val 56718"/>
                <a:gd name="adj3" fmla="val 16667"/>
              </a:avLst>
            </a:prstGeom>
            <a:solidFill>
              <a:srgbClr val="FF0000"/>
            </a:solidFill>
            <a:ln w="9525">
              <a:solidFill>
                <a:schemeClr val="tx1"/>
              </a:solidFill>
              <a:miter lim="800000"/>
              <a:headEnd/>
              <a:tailEnd/>
            </a:ln>
          </p:spPr>
          <p:txBody>
            <a:bodyPr/>
            <a:lstStyle/>
            <a:p>
              <a:pPr algn="ctr"/>
              <a:endParaRPr lang="es-ES"/>
            </a:p>
          </p:txBody>
        </p:sp>
      </p:grpSp>
      <p:pic>
        <p:nvPicPr>
          <p:cNvPr id="48131" name="Picture 11" descr="LOGO 2"/>
          <p:cNvPicPr>
            <a:picLocks noChangeAspect="1" noChangeArrowheads="1"/>
          </p:cNvPicPr>
          <p:nvPr/>
        </p:nvPicPr>
        <p:blipFill>
          <a:blip r:embed="rId4"/>
          <a:srcRect/>
          <a:stretch>
            <a:fillRect/>
          </a:stretch>
        </p:blipFill>
        <p:spPr bwMode="auto">
          <a:xfrm>
            <a:off x="2268538" y="908050"/>
            <a:ext cx="1223962" cy="1223963"/>
          </a:xfrm>
          <a:prstGeom prst="rect">
            <a:avLst/>
          </a:prstGeom>
          <a:noFill/>
          <a:ln w="28575">
            <a:solidFill>
              <a:srgbClr val="FF6600"/>
            </a:solidFill>
            <a:miter lim="800000"/>
            <a:headEnd/>
            <a:tailEnd/>
          </a:ln>
        </p:spPr>
      </p:pic>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2"/>
          <p:cNvGrpSpPr>
            <a:grpSpLocks/>
          </p:cNvGrpSpPr>
          <p:nvPr/>
        </p:nvGrpSpPr>
        <p:grpSpPr bwMode="auto">
          <a:xfrm>
            <a:off x="611188" y="765175"/>
            <a:ext cx="4032250" cy="2663825"/>
            <a:chOff x="385" y="482"/>
            <a:chExt cx="2540" cy="1678"/>
          </a:xfrm>
        </p:grpSpPr>
        <p:sp>
          <p:nvSpPr>
            <p:cNvPr id="49160" name="AutoShape 4"/>
            <p:cNvSpPr>
              <a:spLocks noChangeArrowheads="1"/>
            </p:cNvSpPr>
            <p:nvPr/>
          </p:nvSpPr>
          <p:spPr bwMode="auto">
            <a:xfrm>
              <a:off x="385" y="482"/>
              <a:ext cx="2540" cy="167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9161" name="Text Box 5"/>
            <p:cNvSpPr txBox="1">
              <a:spLocks noChangeArrowheads="1"/>
            </p:cNvSpPr>
            <p:nvPr/>
          </p:nvSpPr>
          <p:spPr bwMode="auto">
            <a:xfrm>
              <a:off x="476" y="709"/>
              <a:ext cx="2313" cy="1270"/>
            </a:xfrm>
            <a:prstGeom prst="rect">
              <a:avLst/>
            </a:prstGeom>
            <a:noFill/>
            <a:ln w="9525">
              <a:noFill/>
              <a:miter lim="800000"/>
              <a:headEnd/>
              <a:tailEnd/>
            </a:ln>
          </p:spPr>
          <p:txBody>
            <a:bodyPr>
              <a:spAutoFit/>
            </a:bodyPr>
            <a:lstStyle/>
            <a:p>
              <a:pPr>
                <a:spcBef>
                  <a:spcPct val="50000"/>
                </a:spcBef>
                <a:buFont typeface="Wingdings" pitchFamily="2" charset="2"/>
                <a:buNone/>
              </a:pPr>
              <a:r>
                <a:rPr lang="es-MX">
                  <a:solidFill>
                    <a:schemeClr val="bg1"/>
                  </a:solidFill>
                </a:rPr>
                <a:t>Para Exportar a Europa:</a:t>
              </a:r>
              <a:endParaRPr lang="es-ES">
                <a:solidFill>
                  <a:schemeClr val="bg1"/>
                </a:solidFill>
              </a:endParaRPr>
            </a:p>
            <a:p>
              <a:pPr>
                <a:spcBef>
                  <a:spcPct val="50000"/>
                </a:spcBef>
                <a:buFont typeface="Wingdings" pitchFamily="2" charset="2"/>
                <a:buChar char="v"/>
              </a:pPr>
              <a:r>
                <a:rPr lang="es-ES">
                  <a:solidFill>
                    <a:schemeClr val="bg1"/>
                  </a:solidFill>
                </a:rPr>
                <a:t>Es necesario cumplir con la legislación sanitaria y de protección del medio ambiente.</a:t>
              </a:r>
            </a:p>
            <a:p>
              <a:pPr>
                <a:spcBef>
                  <a:spcPct val="50000"/>
                </a:spcBef>
                <a:buFont typeface="Wingdings" pitchFamily="2" charset="2"/>
                <a:buChar char="v"/>
              </a:pPr>
              <a:r>
                <a:rPr lang="es-MX">
                  <a:solidFill>
                    <a:schemeClr val="bg1"/>
                  </a:solidFill>
                </a:rPr>
                <a:t>Conocer los permisos, simbologías, etc.</a:t>
              </a:r>
              <a:endParaRPr lang="es-ES">
                <a:solidFill>
                  <a:schemeClr val="bg1"/>
                </a:solidFill>
              </a:endParaRPr>
            </a:p>
          </p:txBody>
        </p:sp>
      </p:grpSp>
      <p:grpSp>
        <p:nvGrpSpPr>
          <p:cNvPr id="49154" name="Group 8"/>
          <p:cNvGrpSpPr>
            <a:grpSpLocks/>
          </p:cNvGrpSpPr>
          <p:nvPr/>
        </p:nvGrpSpPr>
        <p:grpSpPr bwMode="auto">
          <a:xfrm>
            <a:off x="688975" y="3860800"/>
            <a:ext cx="3382963" cy="2590800"/>
            <a:chOff x="295" y="2432"/>
            <a:chExt cx="2131" cy="1632"/>
          </a:xfrm>
        </p:grpSpPr>
        <p:sp>
          <p:nvSpPr>
            <p:cNvPr id="49158" name="AutoShape 6"/>
            <p:cNvSpPr>
              <a:spLocks noChangeArrowheads="1"/>
            </p:cNvSpPr>
            <p:nvPr/>
          </p:nvSpPr>
          <p:spPr bwMode="auto">
            <a:xfrm>
              <a:off x="295" y="2432"/>
              <a:ext cx="2131" cy="1632"/>
            </a:xfrm>
            <a:prstGeom prst="roundRect">
              <a:avLst>
                <a:gd name="adj" fmla="val 16667"/>
              </a:avLst>
            </a:prstGeom>
            <a:solidFill>
              <a:srgbClr val="339966"/>
            </a:solidFill>
            <a:ln w="9525">
              <a:solidFill>
                <a:schemeClr val="tx1"/>
              </a:solidFill>
              <a:round/>
              <a:headEnd/>
              <a:tailEnd/>
            </a:ln>
          </p:spPr>
          <p:txBody>
            <a:bodyPr wrap="none" anchor="ctr"/>
            <a:lstStyle/>
            <a:p>
              <a:endParaRPr lang="en-US"/>
            </a:p>
          </p:txBody>
        </p:sp>
        <p:sp>
          <p:nvSpPr>
            <p:cNvPr id="49159" name="Text Box 7"/>
            <p:cNvSpPr txBox="1">
              <a:spLocks noChangeArrowheads="1"/>
            </p:cNvSpPr>
            <p:nvPr/>
          </p:nvSpPr>
          <p:spPr bwMode="auto">
            <a:xfrm>
              <a:off x="385" y="2659"/>
              <a:ext cx="1905" cy="942"/>
            </a:xfrm>
            <a:prstGeom prst="rect">
              <a:avLst/>
            </a:prstGeom>
            <a:noFill/>
            <a:ln w="9525">
              <a:noFill/>
              <a:miter lim="800000"/>
              <a:headEnd/>
              <a:tailEnd/>
            </a:ln>
          </p:spPr>
          <p:txBody>
            <a:bodyPr>
              <a:spAutoFit/>
            </a:bodyPr>
            <a:lstStyle/>
            <a:p>
              <a:pPr algn="ctr">
                <a:spcBef>
                  <a:spcPct val="50000"/>
                </a:spcBef>
              </a:pPr>
              <a:r>
                <a:rPr lang="es-MX" sz="2000" b="1">
                  <a:solidFill>
                    <a:schemeClr val="bg1"/>
                  </a:solidFill>
                </a:rPr>
                <a:t>Ventajas:</a:t>
              </a:r>
            </a:p>
            <a:p>
              <a:pPr algn="ctr">
                <a:buFont typeface="Wingdings" pitchFamily="2" charset="2"/>
                <a:buChar char="v"/>
              </a:pPr>
              <a:r>
                <a:rPr lang="es-EC">
                  <a:solidFill>
                    <a:schemeClr val="bg1"/>
                  </a:solidFill>
                </a:rPr>
                <a:t>Ampliar la participación </a:t>
              </a:r>
            </a:p>
            <a:p>
              <a:pPr algn="ctr">
                <a:buFont typeface="Wingdings" pitchFamily="2" charset="2"/>
                <a:buChar char="v"/>
              </a:pPr>
              <a:r>
                <a:rPr lang="es-EC">
                  <a:solidFill>
                    <a:schemeClr val="bg1"/>
                  </a:solidFill>
                </a:rPr>
                <a:t>Incrementar </a:t>
              </a:r>
            </a:p>
            <a:p>
              <a:pPr algn="ctr">
                <a:buFont typeface="Wingdings" pitchFamily="2" charset="2"/>
                <a:buChar char="v"/>
              </a:pPr>
              <a:r>
                <a:rPr lang="es-EC">
                  <a:solidFill>
                    <a:schemeClr val="bg1"/>
                  </a:solidFill>
                </a:rPr>
                <a:t>Reducir los riesgos</a:t>
              </a:r>
            </a:p>
            <a:p>
              <a:pPr algn="ctr">
                <a:buFont typeface="Wingdings" pitchFamily="2" charset="2"/>
                <a:buChar char="v"/>
              </a:pPr>
              <a:r>
                <a:rPr lang="es-EC">
                  <a:solidFill>
                    <a:schemeClr val="bg1"/>
                  </a:solidFill>
                </a:rPr>
                <a:t>Innovar el producto</a:t>
              </a:r>
              <a:endParaRPr lang="es-ES">
                <a:solidFill>
                  <a:schemeClr val="bg1"/>
                </a:solidFill>
              </a:endParaRPr>
            </a:p>
          </p:txBody>
        </p:sp>
      </p:grpSp>
      <p:grpSp>
        <p:nvGrpSpPr>
          <p:cNvPr id="49155" name="Group 11"/>
          <p:cNvGrpSpPr>
            <a:grpSpLocks/>
          </p:cNvGrpSpPr>
          <p:nvPr/>
        </p:nvGrpSpPr>
        <p:grpSpPr bwMode="auto">
          <a:xfrm>
            <a:off x="4716463" y="454025"/>
            <a:ext cx="4248150" cy="6122988"/>
            <a:chOff x="3061" y="119"/>
            <a:chExt cx="2314" cy="3764"/>
          </a:xfrm>
        </p:grpSpPr>
        <p:sp>
          <p:nvSpPr>
            <p:cNvPr id="49156" name="AutoShape 9"/>
            <p:cNvSpPr>
              <a:spLocks noChangeArrowheads="1"/>
            </p:cNvSpPr>
            <p:nvPr/>
          </p:nvSpPr>
          <p:spPr bwMode="auto">
            <a:xfrm>
              <a:off x="3061" y="119"/>
              <a:ext cx="2314" cy="3764"/>
            </a:xfrm>
            <a:prstGeom prst="roundRect">
              <a:avLst>
                <a:gd name="adj" fmla="val 16667"/>
              </a:avLst>
            </a:prstGeom>
            <a:solidFill>
              <a:srgbClr val="0070C0"/>
            </a:solidFill>
            <a:ln w="9525">
              <a:solidFill>
                <a:schemeClr val="tx1"/>
              </a:solidFill>
              <a:round/>
              <a:headEnd/>
              <a:tailEnd/>
            </a:ln>
          </p:spPr>
          <p:txBody>
            <a:bodyPr wrap="none" anchor="ctr"/>
            <a:lstStyle/>
            <a:p>
              <a:endParaRPr lang="en-US"/>
            </a:p>
          </p:txBody>
        </p:sp>
        <p:sp>
          <p:nvSpPr>
            <p:cNvPr id="49157" name="Text Box 10"/>
            <p:cNvSpPr txBox="1">
              <a:spLocks noChangeArrowheads="1"/>
            </p:cNvSpPr>
            <p:nvPr/>
          </p:nvSpPr>
          <p:spPr bwMode="auto">
            <a:xfrm>
              <a:off x="3198" y="346"/>
              <a:ext cx="1951" cy="3452"/>
            </a:xfrm>
            <a:prstGeom prst="rect">
              <a:avLst/>
            </a:prstGeom>
            <a:noFill/>
            <a:ln w="9525">
              <a:noFill/>
              <a:miter lim="800000"/>
              <a:headEnd/>
              <a:tailEnd/>
            </a:ln>
          </p:spPr>
          <p:txBody>
            <a:bodyPr>
              <a:spAutoFit/>
            </a:bodyPr>
            <a:lstStyle/>
            <a:p>
              <a:pPr marL="2171700" lvl="4" indent="-342900" algn="ctr"/>
              <a:r>
                <a:rPr lang="es-EC" sz="2000" b="1">
                  <a:solidFill>
                    <a:schemeClr val="bg1"/>
                  </a:solidFill>
                </a:rPr>
                <a:t>Riesgos:</a:t>
              </a:r>
              <a:endParaRPr lang="es-EC" sz="2000" b="1" u="sng">
                <a:solidFill>
                  <a:schemeClr val="bg1"/>
                </a:solidFill>
              </a:endParaRPr>
            </a:p>
            <a:p>
              <a:pPr marL="342900" indent="-342900">
                <a:buFont typeface="Wingdings" pitchFamily="2" charset="2"/>
                <a:buChar char="v"/>
              </a:pPr>
              <a:r>
                <a:rPr lang="es-EC" b="1" u="sng">
                  <a:solidFill>
                    <a:schemeClr val="bg1"/>
                  </a:solidFill>
                </a:rPr>
                <a:t>Lanzarse a ciegas</a:t>
              </a:r>
              <a:r>
                <a:rPr lang="es-EC">
                  <a:solidFill>
                    <a:schemeClr val="bg1"/>
                  </a:solidFill>
                </a:rPr>
                <a:t>: Uno de los riesgos más frecuentes y fáciles de evitar son aquellos que resultan de la inexperiencia. </a:t>
              </a:r>
              <a:endParaRPr lang="es-EC" b="1" u="sng">
                <a:solidFill>
                  <a:schemeClr val="bg1"/>
                </a:solidFill>
              </a:endParaRPr>
            </a:p>
            <a:p>
              <a:pPr marL="342900" indent="-342900">
                <a:buFont typeface="Wingdings" pitchFamily="2" charset="2"/>
                <a:buChar char="v"/>
              </a:pPr>
              <a:r>
                <a:rPr lang="es-EC" b="1" u="sng">
                  <a:solidFill>
                    <a:schemeClr val="bg1"/>
                  </a:solidFill>
                </a:rPr>
                <a:t>Riesgos financieros</a:t>
              </a:r>
              <a:r>
                <a:rPr lang="es-EC">
                  <a:solidFill>
                    <a:schemeClr val="bg1"/>
                  </a:solidFill>
                </a:rPr>
                <a:t>: Es posible que se envíe la mercadería y no reciba su pago. </a:t>
              </a:r>
              <a:endParaRPr lang="es-EC" b="1" u="sng">
                <a:solidFill>
                  <a:schemeClr val="bg1"/>
                </a:solidFill>
              </a:endParaRPr>
            </a:p>
            <a:p>
              <a:pPr marL="342900" indent="-342900">
                <a:buFont typeface="Wingdings" pitchFamily="2" charset="2"/>
                <a:buChar char="v"/>
              </a:pPr>
              <a:r>
                <a:rPr lang="es-EC" b="1" u="sng">
                  <a:solidFill>
                    <a:schemeClr val="bg1"/>
                  </a:solidFill>
                </a:rPr>
                <a:t>Riesgos legales:</a:t>
              </a:r>
            </a:p>
            <a:p>
              <a:pPr marL="342900" indent="-342900"/>
              <a:r>
                <a:rPr lang="es-EC">
                  <a:solidFill>
                    <a:schemeClr val="bg1"/>
                  </a:solidFill>
                </a:rPr>
                <a:t>La empresa puede involucrarse en negocios “atractivos”, ricos de noche mañana. </a:t>
              </a:r>
            </a:p>
            <a:p>
              <a:pPr marL="342900" indent="-342900">
                <a:buFont typeface="Wingdings" pitchFamily="2" charset="2"/>
                <a:buChar char="v"/>
              </a:pPr>
              <a:r>
                <a:rPr lang="es-EC">
                  <a:solidFill>
                    <a:schemeClr val="bg1"/>
                  </a:solidFill>
                </a:rPr>
                <a:t> </a:t>
              </a:r>
              <a:r>
                <a:rPr lang="es-EC" b="1" u="sng">
                  <a:solidFill>
                    <a:schemeClr val="bg1"/>
                  </a:solidFill>
                </a:rPr>
                <a:t>Riesgos políticos</a:t>
              </a:r>
              <a:r>
                <a:rPr lang="es-EC">
                  <a:solidFill>
                    <a:schemeClr val="bg1"/>
                  </a:solidFill>
                </a:rPr>
                <a:t>: Aquellos que pueden darse debido a cambios drásticos en la política del país. Restricciones sorpresivas a la exportación.</a:t>
              </a:r>
              <a:endParaRPr lang="es-ES">
                <a:solidFill>
                  <a:schemeClr val="bg1"/>
                </a:solidFill>
              </a:endParaRPr>
            </a:p>
          </p:txBody>
        </p:sp>
      </p:gr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CONCLUSION</a:t>
            </a:r>
          </a:p>
        </p:txBody>
      </p:sp>
      <p:pic>
        <p:nvPicPr>
          <p:cNvPr id="3" name="Picture 3" descr="C:\Users\Marruth\Documents\My Stationery\yellow_tiles.jpg"/>
          <p:cNvPicPr>
            <a:picLocks noChangeAspect="1" noChangeArrowheads="1"/>
          </p:cNvPicPr>
          <p:nvPr/>
        </p:nvPicPr>
        <p:blipFill>
          <a:blip r:embed="rId2"/>
          <a:srcRect/>
          <a:stretch>
            <a:fillRect/>
          </a:stretch>
        </p:blipFill>
        <p:spPr bwMode="auto">
          <a:xfrm>
            <a:off x="2714613" y="1285860"/>
            <a:ext cx="6215105" cy="5572140"/>
          </a:xfrm>
          <a:prstGeom prst="ellipse">
            <a:avLst/>
          </a:prstGeom>
          <a:ln>
            <a:noFill/>
          </a:ln>
          <a:effectLst>
            <a:softEdge rad="112500"/>
          </a:effectLst>
        </p:spPr>
      </p:pic>
      <p:sp>
        <p:nvSpPr>
          <p:cNvPr id="50179" name="Rectangle 5"/>
          <p:cNvSpPr>
            <a:spLocks noChangeArrowheads="1"/>
          </p:cNvSpPr>
          <p:nvPr/>
        </p:nvSpPr>
        <p:spPr bwMode="auto">
          <a:xfrm>
            <a:off x="3143250" y="2084388"/>
            <a:ext cx="5286375" cy="3759200"/>
          </a:xfrm>
          <a:prstGeom prst="rect">
            <a:avLst/>
          </a:prstGeom>
          <a:noFill/>
          <a:ln w="9525">
            <a:noFill/>
            <a:miter lim="800000"/>
            <a:headEnd/>
            <a:tailEnd/>
          </a:ln>
        </p:spPr>
        <p:txBody>
          <a:bodyPr anchor="ctr">
            <a:spAutoFit/>
          </a:bodyPr>
          <a:lstStyle/>
          <a:p>
            <a:pPr algn="ctr"/>
            <a:r>
              <a:rPr lang="es-EC" altLang="zh-CN" sz="1600" b="1">
                <a:ea typeface="宋体"/>
                <a:cs typeface="宋体"/>
              </a:rPr>
              <a:t>La introducción de la Loción Antimicótica CONYDERM se presenta como una excelente alternativa y con proyección a futuro, por las altas perspectivas de crecimiento en la demanda de productos naturales a nivel nacional y en especial en el mercado Europeo.</a:t>
            </a:r>
          </a:p>
          <a:p>
            <a:pPr algn="ctr"/>
            <a:endParaRPr lang="es-EC" altLang="zh-CN" sz="1600" b="1">
              <a:ea typeface="宋体"/>
              <a:cs typeface="宋体"/>
            </a:endParaRPr>
          </a:p>
          <a:p>
            <a:pPr algn="ctr"/>
            <a:r>
              <a:rPr lang="es-EC" altLang="zh-CN" sz="1600" b="1">
                <a:ea typeface="宋体"/>
                <a:cs typeface="宋体"/>
              </a:rPr>
              <a:t>La Investigación de mercado realizada en la ciudad de Guayaquil fue muy importante, ya que se realizo un análisis de mercado para conocer las ventajas que tendría el producto en el mercado.</a:t>
            </a:r>
          </a:p>
          <a:p>
            <a:pPr algn="ctr"/>
            <a:endParaRPr lang="es-EC" altLang="zh-CN" sz="1600" b="1">
              <a:ea typeface="宋体"/>
              <a:cs typeface="宋体"/>
            </a:endParaRPr>
          </a:p>
          <a:p>
            <a:pPr algn="ctr"/>
            <a:r>
              <a:rPr lang="es-EC" altLang="zh-CN" sz="1600" b="1">
                <a:ea typeface="宋体"/>
                <a:cs typeface="宋体"/>
              </a:rPr>
              <a:t>Concluyendo podemos decir que el proyecto es rentable ya que tiene una TIR de 25,60% y un VAN de $ 2.865,48.</a:t>
            </a:r>
          </a:p>
        </p:txBody>
      </p:sp>
    </p:spTree>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WordArt 4"/>
          <p:cNvSpPr>
            <a:spLocks noChangeArrowheads="1" noChangeShapeType="1" noTextEdit="1"/>
          </p:cNvSpPr>
          <p:nvPr/>
        </p:nvSpPr>
        <p:spPr bwMode="auto">
          <a:xfrm>
            <a:off x="1835150" y="260350"/>
            <a:ext cx="5113338" cy="7921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RECOMENDACION</a:t>
            </a:r>
          </a:p>
        </p:txBody>
      </p:sp>
      <p:pic>
        <p:nvPicPr>
          <p:cNvPr id="3" name="Picture 3" descr="C:\Users\Marruth\Documents\My Stationery\yellow_tiles.jpg"/>
          <p:cNvPicPr>
            <a:picLocks noChangeAspect="1" noChangeArrowheads="1"/>
          </p:cNvPicPr>
          <p:nvPr/>
        </p:nvPicPr>
        <p:blipFill>
          <a:blip r:embed="rId2"/>
          <a:srcRect/>
          <a:stretch>
            <a:fillRect/>
          </a:stretch>
        </p:blipFill>
        <p:spPr bwMode="auto">
          <a:xfrm>
            <a:off x="2643174" y="1142984"/>
            <a:ext cx="6572296" cy="5715016"/>
          </a:xfrm>
          <a:prstGeom prst="ellipse">
            <a:avLst/>
          </a:prstGeom>
          <a:ln>
            <a:noFill/>
          </a:ln>
          <a:effectLst>
            <a:softEdge rad="112500"/>
          </a:effectLst>
        </p:spPr>
      </p:pic>
      <p:sp>
        <p:nvSpPr>
          <p:cNvPr id="51203" name="Rectangle 5"/>
          <p:cNvSpPr>
            <a:spLocks noChangeArrowheads="1"/>
          </p:cNvSpPr>
          <p:nvPr/>
        </p:nvSpPr>
        <p:spPr bwMode="auto">
          <a:xfrm>
            <a:off x="3286125" y="1800225"/>
            <a:ext cx="5286375" cy="4248150"/>
          </a:xfrm>
          <a:prstGeom prst="rect">
            <a:avLst/>
          </a:prstGeom>
          <a:noFill/>
          <a:ln w="9525">
            <a:noFill/>
            <a:miter lim="800000"/>
            <a:headEnd/>
            <a:tailEnd/>
          </a:ln>
        </p:spPr>
        <p:txBody>
          <a:bodyPr anchor="ctr">
            <a:spAutoFit/>
          </a:bodyPr>
          <a:lstStyle/>
          <a:p>
            <a:pPr algn="ctr"/>
            <a:r>
              <a:rPr lang="es-EC" altLang="zh-CN" sz="1600" b="1">
                <a:ea typeface="宋体"/>
                <a:cs typeface="宋体"/>
              </a:rPr>
              <a:t>Se recomienda a PM Natural´s aumentar las perspectivas de crecimiento y proyectarse a nivel nacional, mediante un análisis que le permita obtener un mayor alcance en las ventas y en el numero de clientes.</a:t>
            </a:r>
          </a:p>
          <a:p>
            <a:pPr algn="ctr"/>
            <a:endParaRPr lang="es-EC" altLang="zh-CN" sz="1600" b="1">
              <a:ea typeface="宋体"/>
              <a:cs typeface="宋体"/>
            </a:endParaRPr>
          </a:p>
          <a:p>
            <a:pPr algn="ctr"/>
            <a:r>
              <a:rPr lang="es-EC" altLang="zh-CN" sz="1600" b="1">
                <a:ea typeface="宋体"/>
                <a:cs typeface="宋体"/>
              </a:rPr>
              <a:t>Aumentar el personas de ventas, para obtener un mayor crecimiento a nivel nacional.</a:t>
            </a:r>
          </a:p>
          <a:p>
            <a:pPr algn="ctr"/>
            <a:endParaRPr lang="es-EC" altLang="zh-CN" sz="1600" b="1">
              <a:ea typeface="宋体"/>
              <a:cs typeface="宋体"/>
            </a:endParaRPr>
          </a:p>
          <a:p>
            <a:pPr algn="ctr"/>
            <a:r>
              <a:rPr lang="es-EC" altLang="zh-CN" sz="1600" b="1">
                <a:ea typeface="宋体"/>
                <a:cs typeface="宋体"/>
              </a:rPr>
              <a:t>Estudiar a fondo el mercado Europeo, debido a que cada país de este bloque tiene sus propias barreras de entrada.</a:t>
            </a:r>
          </a:p>
          <a:p>
            <a:pPr algn="ctr"/>
            <a:endParaRPr lang="es-EC" altLang="zh-CN" sz="1600" b="1">
              <a:ea typeface="宋体"/>
              <a:cs typeface="宋体"/>
            </a:endParaRPr>
          </a:p>
          <a:p>
            <a:pPr algn="ctr"/>
            <a:r>
              <a:rPr lang="es-EC" altLang="zh-CN" sz="1600" b="1">
                <a:ea typeface="宋体"/>
                <a:cs typeface="宋体"/>
              </a:rPr>
              <a:t>Finalmente como sabemos Ecuador es un país con grandes riquezas en recursos naturales, debemos aprender a utilizarlos, para obtener beneficios como lo podrá hacer PM Natural´s</a:t>
            </a:r>
          </a:p>
        </p:txBody>
      </p:sp>
    </p:spTree>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WordArt 4"/>
          <p:cNvSpPr>
            <a:spLocks noChangeArrowheads="1" noChangeShapeType="1" noTextEdit="1"/>
          </p:cNvSpPr>
          <p:nvPr/>
        </p:nvSpPr>
        <p:spPr bwMode="auto">
          <a:xfrm>
            <a:off x="1357313" y="1571625"/>
            <a:ext cx="6215062" cy="1220788"/>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Muchas Gracias </a:t>
            </a:r>
          </a:p>
        </p:txBody>
      </p:sp>
      <p:sp>
        <p:nvSpPr>
          <p:cNvPr id="52226" name="WordArt 4"/>
          <p:cNvSpPr>
            <a:spLocks noChangeArrowheads="1" noChangeShapeType="1" noTextEdit="1"/>
          </p:cNvSpPr>
          <p:nvPr/>
        </p:nvSpPr>
        <p:spPr bwMode="auto">
          <a:xfrm>
            <a:off x="1000125" y="4137025"/>
            <a:ext cx="7429500" cy="1292225"/>
          </a:xfrm>
          <a:prstGeom prst="rect">
            <a:avLst/>
          </a:prstGeom>
        </p:spPr>
        <p:txBody>
          <a:bodyPr wrap="none" fromWordArt="1">
            <a:prstTxWarp prst="textWave1">
              <a:avLst>
                <a:gd name="adj1" fmla="val 13005"/>
                <a:gd name="adj2" fmla="val 1051"/>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JAMIES ARACELY ESCOBAR AVILES</a:t>
            </a:r>
          </a:p>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LEIDY ESTEFANIA RUIZ CHILIQUINGA </a:t>
            </a: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78"/>
          <p:cNvGrpSpPr>
            <a:grpSpLocks/>
          </p:cNvGrpSpPr>
          <p:nvPr/>
        </p:nvGrpSpPr>
        <p:grpSpPr bwMode="auto">
          <a:xfrm>
            <a:off x="179388" y="1196975"/>
            <a:ext cx="8640762" cy="5402263"/>
            <a:chOff x="113" y="935"/>
            <a:chExt cx="5443" cy="3222"/>
          </a:xfrm>
        </p:grpSpPr>
        <p:grpSp>
          <p:nvGrpSpPr>
            <p:cNvPr id="20483" name="Group 57"/>
            <p:cNvGrpSpPr>
              <a:grpSpLocks/>
            </p:cNvGrpSpPr>
            <p:nvPr/>
          </p:nvGrpSpPr>
          <p:grpSpPr bwMode="auto">
            <a:xfrm>
              <a:off x="1882" y="2886"/>
              <a:ext cx="2041" cy="1270"/>
              <a:chOff x="1882" y="2931"/>
              <a:chExt cx="2041" cy="1270"/>
            </a:xfrm>
          </p:grpSpPr>
          <p:sp>
            <p:nvSpPr>
              <p:cNvPr id="20504" name="Oval 35"/>
              <p:cNvSpPr>
                <a:spLocks noChangeArrowheads="1"/>
              </p:cNvSpPr>
              <p:nvPr/>
            </p:nvSpPr>
            <p:spPr bwMode="auto">
              <a:xfrm>
                <a:off x="1882" y="2931"/>
                <a:ext cx="2041" cy="127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5" name="Text Box 42"/>
              <p:cNvSpPr txBox="1">
                <a:spLocks noChangeArrowheads="1"/>
              </p:cNvSpPr>
              <p:nvPr/>
            </p:nvSpPr>
            <p:spPr bwMode="auto">
              <a:xfrm>
                <a:off x="2018" y="3158"/>
                <a:ext cx="1769" cy="874"/>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Es conocer al consumidor y evaluar la aceptación que tendría el producto en el mercado Guayaquileño.</a:t>
                </a:r>
                <a:endParaRPr lang="es-ES">
                  <a:solidFill>
                    <a:schemeClr val="bg1"/>
                  </a:solidFill>
                </a:endParaRPr>
              </a:p>
            </p:txBody>
          </p:sp>
        </p:grpSp>
        <p:grpSp>
          <p:nvGrpSpPr>
            <p:cNvPr id="20484" name="Group 58"/>
            <p:cNvGrpSpPr>
              <a:grpSpLocks/>
            </p:cNvGrpSpPr>
            <p:nvPr/>
          </p:nvGrpSpPr>
          <p:grpSpPr bwMode="auto">
            <a:xfrm>
              <a:off x="113" y="2478"/>
              <a:ext cx="1406" cy="1679"/>
              <a:chOff x="113" y="2024"/>
              <a:chExt cx="1406" cy="1679"/>
            </a:xfrm>
          </p:grpSpPr>
          <p:sp>
            <p:nvSpPr>
              <p:cNvPr id="20502" name="AutoShape 41"/>
              <p:cNvSpPr>
                <a:spLocks noChangeArrowheads="1"/>
              </p:cNvSpPr>
              <p:nvPr/>
            </p:nvSpPr>
            <p:spPr bwMode="auto">
              <a:xfrm>
                <a:off x="113" y="2024"/>
                <a:ext cx="1406" cy="1679"/>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0503" name="Text Box 43"/>
              <p:cNvSpPr txBox="1">
                <a:spLocks noChangeArrowheads="1"/>
              </p:cNvSpPr>
              <p:nvPr/>
            </p:nvSpPr>
            <p:spPr bwMode="auto">
              <a:xfrm>
                <a:off x="113" y="2160"/>
                <a:ext cx="1315" cy="1366"/>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Determinar el grado de satisfacción actual de los clientes que consumen productos medicinales para la piel.</a:t>
                </a:r>
                <a:endParaRPr lang="es-ES">
                  <a:solidFill>
                    <a:schemeClr val="bg1"/>
                  </a:solidFill>
                </a:endParaRPr>
              </a:p>
            </p:txBody>
          </p:sp>
        </p:grpSp>
        <p:grpSp>
          <p:nvGrpSpPr>
            <p:cNvPr id="20485" name="Group 59"/>
            <p:cNvGrpSpPr>
              <a:grpSpLocks/>
            </p:cNvGrpSpPr>
            <p:nvPr/>
          </p:nvGrpSpPr>
          <p:grpSpPr bwMode="auto">
            <a:xfrm>
              <a:off x="657" y="1207"/>
              <a:ext cx="1179" cy="1088"/>
              <a:chOff x="385" y="572"/>
              <a:chExt cx="1179" cy="1088"/>
            </a:xfrm>
          </p:grpSpPr>
          <p:sp>
            <p:nvSpPr>
              <p:cNvPr id="20500" name="AutoShape 38"/>
              <p:cNvSpPr>
                <a:spLocks noChangeArrowheads="1"/>
              </p:cNvSpPr>
              <p:nvPr/>
            </p:nvSpPr>
            <p:spPr bwMode="auto">
              <a:xfrm>
                <a:off x="385" y="572"/>
                <a:ext cx="1179" cy="108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0501" name="Text Box 44"/>
              <p:cNvSpPr txBox="1">
                <a:spLocks noChangeArrowheads="1"/>
              </p:cNvSpPr>
              <p:nvPr/>
            </p:nvSpPr>
            <p:spPr bwMode="auto">
              <a:xfrm>
                <a:off x="431" y="663"/>
                <a:ext cx="1044" cy="874"/>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Determinar la frecuencia de consumo de los productos en mención.</a:t>
                </a:r>
                <a:endParaRPr lang="es-ES">
                  <a:solidFill>
                    <a:schemeClr val="bg1"/>
                  </a:solidFill>
                </a:endParaRPr>
              </a:p>
            </p:txBody>
          </p:sp>
        </p:grpSp>
        <p:grpSp>
          <p:nvGrpSpPr>
            <p:cNvPr id="20486" name="Group 60"/>
            <p:cNvGrpSpPr>
              <a:grpSpLocks/>
            </p:cNvGrpSpPr>
            <p:nvPr/>
          </p:nvGrpSpPr>
          <p:grpSpPr bwMode="auto">
            <a:xfrm>
              <a:off x="2245" y="935"/>
              <a:ext cx="1406" cy="1361"/>
              <a:chOff x="2154" y="845"/>
              <a:chExt cx="1406" cy="1361"/>
            </a:xfrm>
          </p:grpSpPr>
          <p:sp>
            <p:nvSpPr>
              <p:cNvPr id="20498" name="AutoShape 37"/>
              <p:cNvSpPr>
                <a:spLocks noChangeArrowheads="1"/>
              </p:cNvSpPr>
              <p:nvPr/>
            </p:nvSpPr>
            <p:spPr bwMode="auto">
              <a:xfrm>
                <a:off x="2154" y="845"/>
                <a:ext cx="1406" cy="1361"/>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0499" name="Text Box 46"/>
              <p:cNvSpPr txBox="1">
                <a:spLocks noChangeArrowheads="1"/>
              </p:cNvSpPr>
              <p:nvPr/>
            </p:nvSpPr>
            <p:spPr bwMode="auto">
              <a:xfrm>
                <a:off x="2154" y="981"/>
                <a:ext cx="1361" cy="1038"/>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Determinar cuáles son los aspectos más valorados por los clientes en el momento de hacer una compra.</a:t>
                </a:r>
                <a:endParaRPr lang="es-ES">
                  <a:solidFill>
                    <a:schemeClr val="bg1"/>
                  </a:solidFill>
                </a:endParaRPr>
              </a:p>
            </p:txBody>
          </p:sp>
        </p:grpSp>
        <p:grpSp>
          <p:nvGrpSpPr>
            <p:cNvPr id="20487" name="Group 61"/>
            <p:cNvGrpSpPr>
              <a:grpSpLocks/>
            </p:cNvGrpSpPr>
            <p:nvPr/>
          </p:nvGrpSpPr>
          <p:grpSpPr bwMode="auto">
            <a:xfrm>
              <a:off x="4195" y="1525"/>
              <a:ext cx="1089" cy="1270"/>
              <a:chOff x="4332" y="1525"/>
              <a:chExt cx="1089" cy="1270"/>
            </a:xfrm>
          </p:grpSpPr>
          <p:sp>
            <p:nvSpPr>
              <p:cNvPr id="20496" name="AutoShape 36"/>
              <p:cNvSpPr>
                <a:spLocks noChangeArrowheads="1"/>
              </p:cNvSpPr>
              <p:nvPr/>
            </p:nvSpPr>
            <p:spPr bwMode="auto">
              <a:xfrm>
                <a:off x="4332" y="1525"/>
                <a:ext cx="1089" cy="127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0497" name="Text Box 47"/>
              <p:cNvSpPr txBox="1">
                <a:spLocks noChangeArrowheads="1"/>
              </p:cNvSpPr>
              <p:nvPr/>
            </p:nvSpPr>
            <p:spPr bwMode="auto">
              <a:xfrm>
                <a:off x="4332" y="1616"/>
                <a:ext cx="1088" cy="1038"/>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Determinar la participación de mercado que tienen los negocios de este sector.</a:t>
                </a:r>
                <a:endParaRPr lang="es-ES">
                  <a:solidFill>
                    <a:schemeClr val="bg1"/>
                  </a:solidFill>
                </a:endParaRPr>
              </a:p>
            </p:txBody>
          </p:sp>
        </p:grpSp>
        <p:grpSp>
          <p:nvGrpSpPr>
            <p:cNvPr id="20488" name="Group 56"/>
            <p:cNvGrpSpPr>
              <a:grpSpLocks/>
            </p:cNvGrpSpPr>
            <p:nvPr/>
          </p:nvGrpSpPr>
          <p:grpSpPr bwMode="auto">
            <a:xfrm>
              <a:off x="4377" y="3022"/>
              <a:ext cx="1179" cy="908"/>
              <a:chOff x="4468" y="2704"/>
              <a:chExt cx="1179" cy="908"/>
            </a:xfrm>
          </p:grpSpPr>
          <p:sp>
            <p:nvSpPr>
              <p:cNvPr id="20494" name="AutoShape 48"/>
              <p:cNvSpPr>
                <a:spLocks noChangeArrowheads="1"/>
              </p:cNvSpPr>
              <p:nvPr/>
            </p:nvSpPr>
            <p:spPr bwMode="auto">
              <a:xfrm>
                <a:off x="4468" y="2704"/>
                <a:ext cx="1179" cy="90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20495" name="Text Box 49"/>
              <p:cNvSpPr txBox="1">
                <a:spLocks noChangeArrowheads="1"/>
              </p:cNvSpPr>
              <p:nvPr/>
            </p:nvSpPr>
            <p:spPr bwMode="auto">
              <a:xfrm>
                <a:off x="4513" y="2886"/>
                <a:ext cx="1088" cy="546"/>
              </a:xfrm>
              <a:prstGeom prst="rect">
                <a:avLst/>
              </a:prstGeom>
              <a:noFill/>
              <a:ln w="9525">
                <a:noFill/>
                <a:miter lim="800000"/>
                <a:headEnd/>
                <a:tailEnd/>
              </a:ln>
            </p:spPr>
            <p:txBody>
              <a:bodyPr>
                <a:spAutoFit/>
              </a:bodyPr>
              <a:lstStyle/>
              <a:p>
                <a:pPr algn="ctr">
                  <a:spcBef>
                    <a:spcPct val="50000"/>
                  </a:spcBef>
                </a:pPr>
                <a:r>
                  <a:rPr lang="es-EC" altLang="zh-CN">
                    <a:solidFill>
                      <a:schemeClr val="bg1"/>
                    </a:solidFill>
                    <a:ea typeface="宋体"/>
                    <a:cs typeface="宋体"/>
                  </a:rPr>
                  <a:t>Identificar el perfil del consumidor.</a:t>
                </a:r>
                <a:endParaRPr lang="es-ES">
                  <a:solidFill>
                    <a:schemeClr val="bg1"/>
                  </a:solidFill>
                </a:endParaRPr>
              </a:p>
            </p:txBody>
          </p:sp>
        </p:grpSp>
        <p:sp>
          <p:nvSpPr>
            <p:cNvPr id="20489" name="AutoShape 51"/>
            <p:cNvSpPr>
              <a:spLocks noChangeArrowheads="1"/>
            </p:cNvSpPr>
            <p:nvPr/>
          </p:nvSpPr>
          <p:spPr bwMode="auto">
            <a:xfrm rot="3334211">
              <a:off x="1837" y="2478"/>
              <a:ext cx="589"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4 w 21600"/>
                <a:gd name="T13" fmla="*/ 5383 h 21600"/>
                <a:gd name="T14" fmla="*/ 18886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0490" name="AutoShape 52"/>
            <p:cNvSpPr>
              <a:spLocks noChangeArrowheads="1"/>
            </p:cNvSpPr>
            <p:nvPr/>
          </p:nvSpPr>
          <p:spPr bwMode="auto">
            <a:xfrm rot="5400000">
              <a:off x="2743" y="2478"/>
              <a:ext cx="409"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383 h 21600"/>
                <a:gd name="T14" fmla="*/ 18907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0491" name="AutoShape 53"/>
            <p:cNvSpPr>
              <a:spLocks noChangeArrowheads="1"/>
            </p:cNvSpPr>
            <p:nvPr/>
          </p:nvSpPr>
          <p:spPr bwMode="auto">
            <a:xfrm rot="8183692">
              <a:off x="3470" y="2568"/>
              <a:ext cx="544"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0492" name="AutoShape 54"/>
            <p:cNvSpPr>
              <a:spLocks noChangeArrowheads="1"/>
            </p:cNvSpPr>
            <p:nvPr/>
          </p:nvSpPr>
          <p:spPr bwMode="auto">
            <a:xfrm rot="10800000">
              <a:off x="3969" y="3339"/>
              <a:ext cx="272"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20493" name="AutoShape 55"/>
            <p:cNvSpPr>
              <a:spLocks noChangeArrowheads="1"/>
            </p:cNvSpPr>
            <p:nvPr/>
          </p:nvSpPr>
          <p:spPr bwMode="auto">
            <a:xfrm rot="307995">
              <a:off x="1565" y="3339"/>
              <a:ext cx="272"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383 h 21600"/>
                <a:gd name="T14" fmla="*/ 18900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grpSp>
      <p:sp>
        <p:nvSpPr>
          <p:cNvPr id="20482" name="WordArt 62"/>
          <p:cNvSpPr>
            <a:spLocks noChangeArrowheads="1" noChangeShapeType="1" noTextEdit="1"/>
          </p:cNvSpPr>
          <p:nvPr/>
        </p:nvSpPr>
        <p:spPr bwMode="auto">
          <a:xfrm>
            <a:off x="1476375" y="260350"/>
            <a:ext cx="5975350" cy="639763"/>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INVESTIGACION DE MERCADO</a:t>
            </a: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1" name="Rectangle 12"/>
          <p:cNvSpPr>
            <a:spLocks noChangeArrowheads="1"/>
          </p:cNvSpPr>
          <p:nvPr/>
        </p:nvSpPr>
        <p:spPr bwMode="auto">
          <a:xfrm>
            <a:off x="0" y="3076575"/>
            <a:ext cx="9144000" cy="0"/>
          </a:xfrm>
          <a:prstGeom prst="rect">
            <a:avLst/>
          </a:prstGeom>
          <a:noFill/>
          <a:ln w="9525">
            <a:noFill/>
            <a:miter lim="800000"/>
            <a:headEnd/>
            <a:tailEnd/>
          </a:ln>
        </p:spPr>
        <p:txBody>
          <a:bodyPr wrap="none" anchor="ctr">
            <a:spAutoFit/>
          </a:bodyPr>
          <a:lstStyle/>
          <a:p>
            <a:endParaRPr lang="en-US"/>
          </a:p>
        </p:txBody>
      </p:sp>
      <p:sp>
        <p:nvSpPr>
          <p:cNvPr id="18452" name="Text Box 13"/>
          <p:cNvSpPr txBox="1">
            <a:spLocks noChangeArrowheads="1"/>
          </p:cNvSpPr>
          <p:nvPr/>
        </p:nvSpPr>
        <p:spPr bwMode="auto">
          <a:xfrm>
            <a:off x="3759200" y="4889500"/>
            <a:ext cx="184150" cy="366713"/>
          </a:xfrm>
          <a:prstGeom prst="rect">
            <a:avLst/>
          </a:prstGeom>
          <a:noFill/>
          <a:ln w="9525">
            <a:noFill/>
            <a:miter lim="800000"/>
            <a:headEnd/>
            <a:tailEnd/>
          </a:ln>
        </p:spPr>
        <p:txBody>
          <a:bodyPr wrap="none">
            <a:spAutoFit/>
          </a:bodyPr>
          <a:lstStyle/>
          <a:p>
            <a:endParaRPr lang="es-ES"/>
          </a:p>
        </p:txBody>
      </p:sp>
      <p:sp>
        <p:nvSpPr>
          <p:cNvPr id="18453" name="Rectangle 17"/>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n-US"/>
          </a:p>
        </p:txBody>
      </p:sp>
      <p:sp>
        <p:nvSpPr>
          <p:cNvPr id="18454" name="Rectangle 19"/>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en-US"/>
          </a:p>
        </p:txBody>
      </p:sp>
      <p:grpSp>
        <p:nvGrpSpPr>
          <p:cNvPr id="18455" name="Group 27"/>
          <p:cNvGrpSpPr>
            <a:grpSpLocks/>
          </p:cNvGrpSpPr>
          <p:nvPr/>
        </p:nvGrpSpPr>
        <p:grpSpPr bwMode="auto">
          <a:xfrm>
            <a:off x="179388" y="188913"/>
            <a:ext cx="8496300" cy="6407150"/>
            <a:chOff x="113" y="119"/>
            <a:chExt cx="5352" cy="4036"/>
          </a:xfrm>
        </p:grpSpPr>
        <p:grpSp>
          <p:nvGrpSpPr>
            <p:cNvPr id="18456" name="Group 25"/>
            <p:cNvGrpSpPr>
              <a:grpSpLocks/>
            </p:cNvGrpSpPr>
            <p:nvPr/>
          </p:nvGrpSpPr>
          <p:grpSpPr bwMode="auto">
            <a:xfrm>
              <a:off x="158" y="119"/>
              <a:ext cx="5262" cy="809"/>
              <a:chOff x="158" y="81"/>
              <a:chExt cx="5262" cy="809"/>
            </a:xfrm>
          </p:grpSpPr>
          <p:pic>
            <p:nvPicPr>
              <p:cNvPr id="18465" name="Picture 12" descr="Imagen1"/>
              <p:cNvPicPr>
                <a:picLocks noChangeAspect="1" noChangeArrowheads="1"/>
              </p:cNvPicPr>
              <p:nvPr/>
            </p:nvPicPr>
            <p:blipFill>
              <a:blip r:embed="rId3"/>
              <a:srcRect/>
              <a:stretch>
                <a:fillRect/>
              </a:stretch>
            </p:blipFill>
            <p:spPr bwMode="auto">
              <a:xfrm>
                <a:off x="158" y="81"/>
                <a:ext cx="5262" cy="809"/>
              </a:xfrm>
              <a:prstGeom prst="rect">
                <a:avLst/>
              </a:prstGeom>
              <a:noFill/>
              <a:ln w="9525">
                <a:noFill/>
                <a:miter lim="800000"/>
                <a:headEnd/>
                <a:tailEnd/>
              </a:ln>
            </p:spPr>
          </p:pic>
          <p:sp>
            <p:nvSpPr>
              <p:cNvPr id="18466" name="Text Box 13"/>
              <p:cNvSpPr txBox="1">
                <a:spLocks noChangeArrowheads="1"/>
              </p:cNvSpPr>
              <p:nvPr/>
            </p:nvSpPr>
            <p:spPr bwMode="auto">
              <a:xfrm>
                <a:off x="485" y="164"/>
                <a:ext cx="4517" cy="49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Prueba Piloto: Muestra 30 encuestas P=0,52 Q=0.48</a:t>
                </a:r>
              </a:p>
              <a:p>
                <a:pPr>
                  <a:spcBef>
                    <a:spcPct val="50000"/>
                  </a:spcBef>
                  <a:buFont typeface="Wingdings" pitchFamily="2" charset="2"/>
                  <a:buChar char="v"/>
                </a:pPr>
                <a:r>
                  <a:rPr lang="es-MX">
                    <a:solidFill>
                      <a:schemeClr val="bg1"/>
                    </a:solidFill>
                  </a:rPr>
                  <a:t> Mercado Meta: Personas 15-65 años.</a:t>
                </a:r>
                <a:endParaRPr lang="es-ES">
                  <a:solidFill>
                    <a:schemeClr val="bg1"/>
                  </a:solidFill>
                </a:endParaRPr>
              </a:p>
            </p:txBody>
          </p:sp>
        </p:grpSp>
        <p:grpSp>
          <p:nvGrpSpPr>
            <p:cNvPr id="18457" name="Group 23"/>
            <p:cNvGrpSpPr>
              <a:grpSpLocks/>
            </p:cNvGrpSpPr>
            <p:nvPr/>
          </p:nvGrpSpPr>
          <p:grpSpPr bwMode="auto">
            <a:xfrm>
              <a:off x="113" y="1117"/>
              <a:ext cx="5352" cy="1451"/>
              <a:chOff x="113" y="1117"/>
              <a:chExt cx="5352" cy="1451"/>
            </a:xfrm>
          </p:grpSpPr>
          <p:pic>
            <p:nvPicPr>
              <p:cNvPr id="18463" name="Picture 18" descr="Imagen1"/>
              <p:cNvPicPr>
                <a:picLocks noChangeAspect="1" noChangeArrowheads="1"/>
              </p:cNvPicPr>
              <p:nvPr/>
            </p:nvPicPr>
            <p:blipFill>
              <a:blip r:embed="rId3"/>
              <a:srcRect/>
              <a:stretch>
                <a:fillRect/>
              </a:stretch>
            </p:blipFill>
            <p:spPr bwMode="auto">
              <a:xfrm>
                <a:off x="113" y="1117"/>
                <a:ext cx="5352" cy="1451"/>
              </a:xfrm>
              <a:prstGeom prst="rect">
                <a:avLst/>
              </a:prstGeom>
              <a:noFill/>
              <a:ln w="9525">
                <a:noFill/>
                <a:miter lim="800000"/>
                <a:headEnd/>
                <a:tailEnd/>
              </a:ln>
            </p:spPr>
          </p:pic>
          <p:sp>
            <p:nvSpPr>
              <p:cNvPr id="18464" name="Text Box 19"/>
              <p:cNvSpPr txBox="1">
                <a:spLocks noChangeArrowheads="1"/>
              </p:cNvSpPr>
              <p:nvPr/>
            </p:nvSpPr>
            <p:spPr bwMode="auto">
              <a:xfrm>
                <a:off x="385" y="1207"/>
                <a:ext cx="4899" cy="101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  Consumidores Finales: Población Económicamente Activa (Guayaquil)</a:t>
                </a:r>
              </a:p>
              <a:p>
                <a:pPr lvl="4">
                  <a:spcBef>
                    <a:spcPct val="50000"/>
                  </a:spcBef>
                  <a:buFont typeface="Wingdings" pitchFamily="2" charset="2"/>
                  <a:buChar char="v"/>
                </a:pPr>
                <a:r>
                  <a:rPr lang="es-MX">
                    <a:solidFill>
                      <a:schemeClr val="bg1"/>
                    </a:solidFill>
                  </a:rPr>
                  <a:t>   Geográficamente: Ciudad de Guayaquil</a:t>
                </a:r>
              </a:p>
              <a:p>
                <a:pPr lvl="4">
                  <a:spcBef>
                    <a:spcPct val="50000"/>
                  </a:spcBef>
                  <a:buFont typeface="Wingdings" pitchFamily="2" charset="2"/>
                  <a:buChar char="v"/>
                </a:pPr>
                <a:r>
                  <a:rPr lang="es-MX">
                    <a:solidFill>
                      <a:schemeClr val="bg1"/>
                    </a:solidFill>
                  </a:rPr>
                  <a:t>    Demográficamente: Edad, Genero, Estado Civil      </a:t>
                </a:r>
              </a:p>
              <a:p>
                <a:pPr lvl="4">
                  <a:spcBef>
                    <a:spcPct val="50000"/>
                  </a:spcBef>
                  <a:buFont typeface="Wingdings" pitchFamily="2" charset="2"/>
                  <a:buChar char="v"/>
                </a:pPr>
                <a:r>
                  <a:rPr lang="es-MX">
                    <a:solidFill>
                      <a:schemeClr val="bg1"/>
                    </a:solidFill>
                  </a:rPr>
                  <a:t>     Psicográficamente: Estilo de Vida</a:t>
                </a:r>
                <a:endParaRPr lang="es-ES">
                  <a:solidFill>
                    <a:schemeClr val="bg1"/>
                  </a:solidFill>
                </a:endParaRPr>
              </a:p>
            </p:txBody>
          </p:sp>
        </p:grpSp>
        <p:grpSp>
          <p:nvGrpSpPr>
            <p:cNvPr id="18458" name="Group 26"/>
            <p:cNvGrpSpPr>
              <a:grpSpLocks/>
            </p:cNvGrpSpPr>
            <p:nvPr/>
          </p:nvGrpSpPr>
          <p:grpSpPr bwMode="auto">
            <a:xfrm>
              <a:off x="113" y="2704"/>
              <a:ext cx="5352" cy="1451"/>
              <a:chOff x="113" y="2432"/>
              <a:chExt cx="5352" cy="1451"/>
            </a:xfrm>
          </p:grpSpPr>
          <p:grpSp>
            <p:nvGrpSpPr>
              <p:cNvPr id="18459" name="Group 23"/>
              <p:cNvGrpSpPr>
                <a:grpSpLocks/>
              </p:cNvGrpSpPr>
              <p:nvPr/>
            </p:nvGrpSpPr>
            <p:grpSpPr bwMode="auto">
              <a:xfrm>
                <a:off x="113" y="2432"/>
                <a:ext cx="5352" cy="1451"/>
                <a:chOff x="113" y="1117"/>
                <a:chExt cx="5352" cy="1451"/>
              </a:xfrm>
            </p:grpSpPr>
            <p:pic>
              <p:nvPicPr>
                <p:cNvPr id="18461" name="Picture 18" descr="Imagen1"/>
                <p:cNvPicPr>
                  <a:picLocks noChangeAspect="1" noChangeArrowheads="1"/>
                </p:cNvPicPr>
                <p:nvPr/>
              </p:nvPicPr>
              <p:blipFill>
                <a:blip r:embed="rId3"/>
                <a:srcRect/>
                <a:stretch>
                  <a:fillRect/>
                </a:stretch>
              </p:blipFill>
              <p:spPr bwMode="auto">
                <a:xfrm>
                  <a:off x="113" y="1117"/>
                  <a:ext cx="5352" cy="1451"/>
                </a:xfrm>
                <a:prstGeom prst="rect">
                  <a:avLst/>
                </a:prstGeom>
                <a:noFill/>
                <a:ln w="9525">
                  <a:noFill/>
                  <a:miter lim="800000"/>
                  <a:headEnd/>
                  <a:tailEnd/>
                </a:ln>
              </p:spPr>
            </p:pic>
            <p:sp>
              <p:nvSpPr>
                <p:cNvPr id="18462" name="Text Box 19"/>
                <p:cNvSpPr txBox="1">
                  <a:spLocks noChangeArrowheads="1"/>
                </p:cNvSpPr>
                <p:nvPr/>
              </p:nvSpPr>
              <p:spPr bwMode="auto">
                <a:xfrm>
                  <a:off x="385" y="1207"/>
                  <a:ext cx="4899" cy="231"/>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graphicFrame>
            <p:nvGraphicFramePr>
              <p:cNvPr id="18443" name="Object 11"/>
              <p:cNvGraphicFramePr>
                <a:graphicFrameLocks noChangeAspect="1"/>
              </p:cNvGraphicFramePr>
              <p:nvPr/>
            </p:nvGraphicFramePr>
            <p:xfrm>
              <a:off x="490" y="2886"/>
              <a:ext cx="1333" cy="635"/>
            </p:xfrm>
            <a:graphic>
              <a:graphicData uri="http://schemas.openxmlformats.org/presentationml/2006/ole">
                <p:oleObj spid="_x0000_s18443" name="Ecuación" r:id="rId4" imgW="863280" imgH="419040" progId="Equation.3">
                  <p:embed/>
                </p:oleObj>
              </a:graphicData>
            </a:graphic>
          </p:graphicFrame>
          <p:graphicFrame>
            <p:nvGraphicFramePr>
              <p:cNvPr id="18448" name="Object 16"/>
              <p:cNvGraphicFramePr>
                <a:graphicFrameLocks noChangeAspect="1"/>
              </p:cNvGraphicFramePr>
              <p:nvPr/>
            </p:nvGraphicFramePr>
            <p:xfrm>
              <a:off x="1882" y="2886"/>
              <a:ext cx="1908" cy="635"/>
            </p:xfrm>
            <a:graphic>
              <a:graphicData uri="http://schemas.openxmlformats.org/presentationml/2006/ole">
                <p:oleObj spid="_x0000_s18448" name="Ecuación" r:id="rId5" imgW="1485720" imgH="444240" progId="Equation.3">
                  <p:embed/>
                </p:oleObj>
              </a:graphicData>
            </a:graphic>
          </p:graphicFrame>
          <p:graphicFrame>
            <p:nvGraphicFramePr>
              <p:cNvPr id="18450" name="Object 18"/>
              <p:cNvGraphicFramePr>
                <a:graphicFrameLocks noChangeAspect="1"/>
              </p:cNvGraphicFramePr>
              <p:nvPr/>
            </p:nvGraphicFramePr>
            <p:xfrm>
              <a:off x="3833" y="3072"/>
              <a:ext cx="1451" cy="262"/>
            </p:xfrm>
            <a:graphic>
              <a:graphicData uri="http://schemas.openxmlformats.org/presentationml/2006/ole">
                <p:oleObj spid="_x0000_s18450" name="Ecuación" r:id="rId6" imgW="838080" imgH="177480" progId="Equation.3">
                  <p:embed/>
                </p:oleObj>
              </a:graphicData>
            </a:graphic>
          </p:graphicFrame>
          <p:sp>
            <p:nvSpPr>
              <p:cNvPr id="18460" name="Rectangle 24"/>
              <p:cNvSpPr>
                <a:spLocks noChangeArrowheads="1"/>
              </p:cNvSpPr>
              <p:nvPr/>
            </p:nvSpPr>
            <p:spPr bwMode="auto">
              <a:xfrm>
                <a:off x="521" y="2568"/>
                <a:ext cx="4718" cy="23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Tamaño de la Muestra: Nivel de confianza del 0.95%</a:t>
                </a:r>
              </a:p>
            </p:txBody>
          </p:sp>
        </p:grpSp>
      </p:gr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WordArt 5"/>
          <p:cNvSpPr>
            <a:spLocks noChangeArrowheads="1" noChangeShapeType="1" noTextEdit="1"/>
          </p:cNvSpPr>
          <p:nvPr/>
        </p:nvSpPr>
        <p:spPr bwMode="auto">
          <a:xfrm>
            <a:off x="250825" y="260350"/>
            <a:ext cx="8713788" cy="936625"/>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ANALISIS DE OBJETIVOS DE LA INVESTIGACION</a:t>
            </a:r>
          </a:p>
        </p:txBody>
      </p:sp>
      <p:grpSp>
        <p:nvGrpSpPr>
          <p:cNvPr id="21506" name="Group 22"/>
          <p:cNvGrpSpPr>
            <a:grpSpLocks/>
          </p:cNvGrpSpPr>
          <p:nvPr/>
        </p:nvGrpSpPr>
        <p:grpSpPr bwMode="auto">
          <a:xfrm>
            <a:off x="323850" y="1484313"/>
            <a:ext cx="8604250" cy="5067300"/>
            <a:chOff x="204" y="935"/>
            <a:chExt cx="5420" cy="3192"/>
          </a:xfrm>
        </p:grpSpPr>
        <p:pic>
          <p:nvPicPr>
            <p:cNvPr id="21507" name="Imagen 6"/>
            <p:cNvPicPr>
              <a:picLocks noChangeAspect="1" noChangeArrowheads="1"/>
            </p:cNvPicPr>
            <p:nvPr/>
          </p:nvPicPr>
          <p:blipFill>
            <a:blip r:embed="rId2"/>
            <a:srcRect l="6976" t="16043" r="46173" b="27608"/>
            <a:stretch>
              <a:fillRect/>
            </a:stretch>
          </p:blipFill>
          <p:spPr bwMode="auto">
            <a:xfrm>
              <a:off x="295" y="1661"/>
              <a:ext cx="2590" cy="2450"/>
            </a:xfrm>
            <a:prstGeom prst="rect">
              <a:avLst/>
            </a:prstGeom>
            <a:noFill/>
            <a:ln w="28575">
              <a:solidFill>
                <a:srgbClr val="CC3399"/>
              </a:solidFill>
              <a:miter lim="800000"/>
              <a:headEnd/>
              <a:tailEnd/>
            </a:ln>
          </p:spPr>
        </p:pic>
        <p:grpSp>
          <p:nvGrpSpPr>
            <p:cNvPr id="21508" name="Group 21"/>
            <p:cNvGrpSpPr>
              <a:grpSpLocks/>
            </p:cNvGrpSpPr>
            <p:nvPr/>
          </p:nvGrpSpPr>
          <p:grpSpPr bwMode="auto">
            <a:xfrm>
              <a:off x="204" y="935"/>
              <a:ext cx="5216" cy="590"/>
              <a:chOff x="204" y="935"/>
              <a:chExt cx="5216" cy="590"/>
            </a:xfrm>
          </p:grpSpPr>
          <p:grpSp>
            <p:nvGrpSpPr>
              <p:cNvPr id="21510" name="Group 18"/>
              <p:cNvGrpSpPr>
                <a:grpSpLocks/>
              </p:cNvGrpSpPr>
              <p:nvPr/>
            </p:nvGrpSpPr>
            <p:grpSpPr bwMode="auto">
              <a:xfrm>
                <a:off x="204" y="935"/>
                <a:ext cx="5216" cy="590"/>
                <a:chOff x="295" y="210"/>
                <a:chExt cx="5262" cy="809"/>
              </a:xfrm>
            </p:grpSpPr>
            <p:pic>
              <p:nvPicPr>
                <p:cNvPr id="21512" name="Picture 12" descr="Imagen1"/>
                <p:cNvPicPr>
                  <a:picLocks noChangeAspect="1" noChangeArrowheads="1"/>
                </p:cNvPicPr>
                <p:nvPr/>
              </p:nvPicPr>
              <p:blipFill>
                <a:blip r:embed="rId3"/>
                <a:srcRect/>
                <a:stretch>
                  <a:fillRect/>
                </a:stretch>
              </p:blipFill>
              <p:spPr bwMode="auto">
                <a:xfrm>
                  <a:off x="295" y="210"/>
                  <a:ext cx="5262" cy="809"/>
                </a:xfrm>
                <a:prstGeom prst="rect">
                  <a:avLst/>
                </a:prstGeom>
                <a:noFill/>
                <a:ln w="9525">
                  <a:noFill/>
                  <a:miter lim="800000"/>
                  <a:headEnd/>
                  <a:tailEnd/>
                </a:ln>
              </p:spPr>
            </p:pic>
            <p:sp>
              <p:nvSpPr>
                <p:cNvPr id="21513" name="Text Box 13"/>
                <p:cNvSpPr txBox="1">
                  <a:spLocks noChangeArrowheads="1"/>
                </p:cNvSpPr>
                <p:nvPr/>
              </p:nvSpPr>
              <p:spPr bwMode="auto">
                <a:xfrm>
                  <a:off x="612" y="481"/>
                  <a:ext cx="4517" cy="317"/>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sp>
            <p:nvSpPr>
              <p:cNvPr id="21511" name="Text Box 17"/>
              <p:cNvSpPr txBox="1">
                <a:spLocks noChangeArrowheads="1"/>
              </p:cNvSpPr>
              <p:nvPr/>
            </p:nvSpPr>
            <p:spPr bwMode="auto">
              <a:xfrm>
                <a:off x="385" y="981"/>
                <a:ext cx="4808" cy="23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Determinar la Preferencia en Compra de Productos Medicinales</a:t>
                </a:r>
                <a:endParaRPr lang="es-ES">
                  <a:solidFill>
                    <a:schemeClr val="bg1"/>
                  </a:solidFill>
                </a:endParaRPr>
              </a:p>
            </p:txBody>
          </p:sp>
        </p:grpSp>
        <p:pic>
          <p:nvPicPr>
            <p:cNvPr id="21509" name="Imagen 12"/>
            <p:cNvPicPr>
              <a:picLocks noChangeAspect="1" noChangeArrowheads="1"/>
            </p:cNvPicPr>
            <p:nvPr/>
          </p:nvPicPr>
          <p:blipFill>
            <a:blip r:embed="rId4"/>
            <a:srcRect l="6274" t="16043" r="52707" b="28052"/>
            <a:stretch>
              <a:fillRect/>
            </a:stretch>
          </p:blipFill>
          <p:spPr bwMode="auto">
            <a:xfrm>
              <a:off x="3152" y="1661"/>
              <a:ext cx="2472" cy="2466"/>
            </a:xfrm>
            <a:prstGeom prst="rect">
              <a:avLst/>
            </a:prstGeom>
            <a:noFill/>
            <a:ln w="28575">
              <a:solidFill>
                <a:srgbClr val="CC3399"/>
              </a:solidFill>
              <a:miter lim="800000"/>
              <a:headEnd/>
              <a:tailEnd/>
            </a:ln>
          </p:spPr>
        </p:pic>
      </p:gr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7"/>
          <p:cNvGrpSpPr>
            <a:grpSpLocks/>
          </p:cNvGrpSpPr>
          <p:nvPr/>
        </p:nvGrpSpPr>
        <p:grpSpPr bwMode="auto">
          <a:xfrm>
            <a:off x="395288" y="260350"/>
            <a:ext cx="8280400" cy="5329238"/>
            <a:chOff x="249" y="164"/>
            <a:chExt cx="5216" cy="3357"/>
          </a:xfrm>
        </p:grpSpPr>
        <p:grpSp>
          <p:nvGrpSpPr>
            <p:cNvPr id="22530" name="Group 16"/>
            <p:cNvGrpSpPr>
              <a:grpSpLocks/>
            </p:cNvGrpSpPr>
            <p:nvPr/>
          </p:nvGrpSpPr>
          <p:grpSpPr bwMode="auto">
            <a:xfrm>
              <a:off x="249" y="164"/>
              <a:ext cx="5216" cy="590"/>
              <a:chOff x="249" y="164"/>
              <a:chExt cx="5216" cy="590"/>
            </a:xfrm>
          </p:grpSpPr>
          <p:grpSp>
            <p:nvGrpSpPr>
              <p:cNvPr id="22533" name="Group 7"/>
              <p:cNvGrpSpPr>
                <a:grpSpLocks/>
              </p:cNvGrpSpPr>
              <p:nvPr/>
            </p:nvGrpSpPr>
            <p:grpSpPr bwMode="auto">
              <a:xfrm>
                <a:off x="249" y="164"/>
                <a:ext cx="5216" cy="590"/>
                <a:chOff x="295" y="210"/>
                <a:chExt cx="5262" cy="809"/>
              </a:xfrm>
            </p:grpSpPr>
            <p:pic>
              <p:nvPicPr>
                <p:cNvPr id="22535" name="Picture 12" descr="Imagen1"/>
                <p:cNvPicPr>
                  <a:picLocks noChangeAspect="1" noChangeArrowheads="1"/>
                </p:cNvPicPr>
                <p:nvPr/>
              </p:nvPicPr>
              <p:blipFill>
                <a:blip r:embed="rId2"/>
                <a:srcRect/>
                <a:stretch>
                  <a:fillRect/>
                </a:stretch>
              </p:blipFill>
              <p:spPr bwMode="auto">
                <a:xfrm>
                  <a:off x="295" y="210"/>
                  <a:ext cx="5262" cy="809"/>
                </a:xfrm>
                <a:prstGeom prst="rect">
                  <a:avLst/>
                </a:prstGeom>
                <a:noFill/>
                <a:ln w="9525">
                  <a:noFill/>
                  <a:miter lim="800000"/>
                  <a:headEnd/>
                  <a:tailEnd/>
                </a:ln>
              </p:spPr>
            </p:pic>
            <p:sp>
              <p:nvSpPr>
                <p:cNvPr id="22536" name="Text Box 13"/>
                <p:cNvSpPr txBox="1">
                  <a:spLocks noChangeArrowheads="1"/>
                </p:cNvSpPr>
                <p:nvPr/>
              </p:nvSpPr>
              <p:spPr bwMode="auto">
                <a:xfrm>
                  <a:off x="612" y="481"/>
                  <a:ext cx="4517" cy="317"/>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sp>
            <p:nvSpPr>
              <p:cNvPr id="22534" name="Text Box 10"/>
              <p:cNvSpPr txBox="1">
                <a:spLocks noChangeArrowheads="1"/>
              </p:cNvSpPr>
              <p:nvPr/>
            </p:nvSpPr>
            <p:spPr bwMode="auto">
              <a:xfrm>
                <a:off x="476" y="300"/>
                <a:ext cx="4808" cy="231"/>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s-MX">
                    <a:solidFill>
                      <a:schemeClr val="bg1"/>
                    </a:solidFill>
                  </a:rPr>
                  <a:t>Determinar la Frecuencia de Consumo de Productos Medicinales</a:t>
                </a:r>
                <a:endParaRPr lang="es-ES">
                  <a:solidFill>
                    <a:schemeClr val="bg1"/>
                  </a:solidFill>
                </a:endParaRPr>
              </a:p>
            </p:txBody>
          </p:sp>
        </p:grpSp>
        <p:pic>
          <p:nvPicPr>
            <p:cNvPr id="22531" name="Imagen 7"/>
            <p:cNvPicPr>
              <a:picLocks noChangeAspect="1" noChangeArrowheads="1"/>
            </p:cNvPicPr>
            <p:nvPr/>
          </p:nvPicPr>
          <p:blipFill>
            <a:blip r:embed="rId3"/>
            <a:srcRect l="6792" t="14420" r="47723" b="27805"/>
            <a:stretch>
              <a:fillRect/>
            </a:stretch>
          </p:blipFill>
          <p:spPr bwMode="auto">
            <a:xfrm>
              <a:off x="249" y="981"/>
              <a:ext cx="2176" cy="2540"/>
            </a:xfrm>
            <a:prstGeom prst="rect">
              <a:avLst/>
            </a:prstGeom>
            <a:noFill/>
            <a:ln w="28575">
              <a:solidFill>
                <a:srgbClr val="CC3399"/>
              </a:solidFill>
              <a:miter lim="800000"/>
              <a:headEnd/>
              <a:tailEnd/>
            </a:ln>
          </p:spPr>
        </p:pic>
        <p:pic>
          <p:nvPicPr>
            <p:cNvPr id="22532" name="Imagen 14"/>
            <p:cNvPicPr>
              <a:picLocks noChangeAspect="1" noChangeArrowheads="1"/>
            </p:cNvPicPr>
            <p:nvPr/>
          </p:nvPicPr>
          <p:blipFill>
            <a:blip r:embed="rId4"/>
            <a:srcRect l="7123" t="16043" r="51599" b="27953"/>
            <a:stretch>
              <a:fillRect/>
            </a:stretch>
          </p:blipFill>
          <p:spPr bwMode="auto">
            <a:xfrm>
              <a:off x="2801" y="1026"/>
              <a:ext cx="2173" cy="2495"/>
            </a:xfrm>
            <a:prstGeom prst="rect">
              <a:avLst/>
            </a:prstGeom>
            <a:noFill/>
            <a:ln w="28575">
              <a:solidFill>
                <a:srgbClr val="CC3399"/>
              </a:solidFill>
              <a:miter lim="800000"/>
              <a:headEnd/>
              <a:tailEnd/>
            </a:ln>
          </p:spPr>
        </p:pic>
      </p:gr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4"/>
          <p:cNvGrpSpPr>
            <a:grpSpLocks/>
          </p:cNvGrpSpPr>
          <p:nvPr/>
        </p:nvGrpSpPr>
        <p:grpSpPr bwMode="auto">
          <a:xfrm>
            <a:off x="179388" y="188913"/>
            <a:ext cx="8785225" cy="6481762"/>
            <a:chOff x="113" y="119"/>
            <a:chExt cx="5534" cy="4083"/>
          </a:xfrm>
        </p:grpSpPr>
        <p:grpSp>
          <p:nvGrpSpPr>
            <p:cNvPr id="23554" name="Group 9"/>
            <p:cNvGrpSpPr>
              <a:grpSpLocks/>
            </p:cNvGrpSpPr>
            <p:nvPr/>
          </p:nvGrpSpPr>
          <p:grpSpPr bwMode="auto">
            <a:xfrm>
              <a:off x="113" y="119"/>
              <a:ext cx="2994" cy="962"/>
              <a:chOff x="249" y="164"/>
              <a:chExt cx="5216" cy="590"/>
            </a:xfrm>
          </p:grpSpPr>
          <p:grpSp>
            <p:nvGrpSpPr>
              <p:cNvPr id="23562" name="Group 10"/>
              <p:cNvGrpSpPr>
                <a:grpSpLocks/>
              </p:cNvGrpSpPr>
              <p:nvPr/>
            </p:nvGrpSpPr>
            <p:grpSpPr bwMode="auto">
              <a:xfrm>
                <a:off x="249" y="164"/>
                <a:ext cx="5216" cy="590"/>
                <a:chOff x="295" y="210"/>
                <a:chExt cx="5262" cy="809"/>
              </a:xfrm>
            </p:grpSpPr>
            <p:pic>
              <p:nvPicPr>
                <p:cNvPr id="23564" name="Picture 12" descr="Imagen1"/>
                <p:cNvPicPr>
                  <a:picLocks noChangeAspect="1" noChangeArrowheads="1"/>
                </p:cNvPicPr>
                <p:nvPr/>
              </p:nvPicPr>
              <p:blipFill>
                <a:blip r:embed="rId2"/>
                <a:srcRect/>
                <a:stretch>
                  <a:fillRect/>
                </a:stretch>
              </p:blipFill>
              <p:spPr bwMode="auto">
                <a:xfrm>
                  <a:off x="295" y="210"/>
                  <a:ext cx="5262" cy="809"/>
                </a:xfrm>
                <a:prstGeom prst="rect">
                  <a:avLst/>
                </a:prstGeom>
                <a:noFill/>
                <a:ln w="9525">
                  <a:noFill/>
                  <a:miter lim="800000"/>
                  <a:headEnd/>
                  <a:tailEnd/>
                </a:ln>
              </p:spPr>
            </p:pic>
            <p:sp>
              <p:nvSpPr>
                <p:cNvPr id="23565" name="Text Box 13"/>
                <p:cNvSpPr txBox="1">
                  <a:spLocks noChangeArrowheads="1"/>
                </p:cNvSpPr>
                <p:nvPr/>
              </p:nvSpPr>
              <p:spPr bwMode="auto">
                <a:xfrm>
                  <a:off x="611" y="481"/>
                  <a:ext cx="4517" cy="194"/>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sp>
            <p:nvSpPr>
              <p:cNvPr id="23563" name="Text Box 13"/>
              <p:cNvSpPr txBox="1">
                <a:spLocks noChangeArrowheads="1"/>
              </p:cNvSpPr>
              <p:nvPr/>
            </p:nvSpPr>
            <p:spPr bwMode="auto">
              <a:xfrm>
                <a:off x="475" y="300"/>
                <a:ext cx="4811" cy="354"/>
              </a:xfrm>
              <a:prstGeom prst="rect">
                <a:avLst/>
              </a:prstGeom>
              <a:noFill/>
              <a:ln w="9525">
                <a:noFill/>
                <a:miter lim="800000"/>
                <a:headEnd/>
                <a:tailEnd/>
              </a:ln>
            </p:spPr>
            <p:txBody>
              <a:bodyPr>
                <a:spAutoFit/>
              </a:bodyPr>
              <a:lstStyle/>
              <a:p>
                <a:pPr algn="ctr">
                  <a:spcBef>
                    <a:spcPct val="50000"/>
                  </a:spcBef>
                  <a:buFont typeface="Wingdings" pitchFamily="2" charset="2"/>
                  <a:buChar char="v"/>
                </a:pPr>
                <a:r>
                  <a:rPr lang="es-MX">
                    <a:solidFill>
                      <a:schemeClr val="bg1"/>
                    </a:solidFill>
                  </a:rPr>
                  <a:t>Determinar los aspectos más valorados por los clientes al momento de hacer una compra</a:t>
                </a:r>
                <a:endParaRPr lang="es-ES">
                  <a:solidFill>
                    <a:schemeClr val="bg1"/>
                  </a:solidFill>
                </a:endParaRPr>
              </a:p>
            </p:txBody>
          </p:sp>
        </p:grpSp>
        <p:pic>
          <p:nvPicPr>
            <p:cNvPr id="23555" name="Picture 16"/>
            <p:cNvPicPr>
              <a:picLocks noChangeAspect="1" noChangeArrowheads="1"/>
            </p:cNvPicPr>
            <p:nvPr/>
          </p:nvPicPr>
          <p:blipFill>
            <a:blip r:embed="rId3"/>
            <a:srcRect l="7640" t="15846" r="46027" b="28297"/>
            <a:stretch>
              <a:fillRect/>
            </a:stretch>
          </p:blipFill>
          <p:spPr bwMode="auto">
            <a:xfrm>
              <a:off x="249" y="1298"/>
              <a:ext cx="2087" cy="2462"/>
            </a:xfrm>
            <a:prstGeom prst="rect">
              <a:avLst/>
            </a:prstGeom>
            <a:noFill/>
            <a:ln w="28575">
              <a:solidFill>
                <a:srgbClr val="CC3399"/>
              </a:solidFill>
              <a:miter lim="800000"/>
              <a:headEnd/>
              <a:tailEnd/>
            </a:ln>
          </p:spPr>
        </p:pic>
        <p:grpSp>
          <p:nvGrpSpPr>
            <p:cNvPr id="23556" name="Group 18"/>
            <p:cNvGrpSpPr>
              <a:grpSpLocks/>
            </p:cNvGrpSpPr>
            <p:nvPr/>
          </p:nvGrpSpPr>
          <p:grpSpPr bwMode="auto">
            <a:xfrm>
              <a:off x="2608" y="1117"/>
              <a:ext cx="3039" cy="772"/>
              <a:chOff x="249" y="164"/>
              <a:chExt cx="5216" cy="590"/>
            </a:xfrm>
          </p:grpSpPr>
          <p:grpSp>
            <p:nvGrpSpPr>
              <p:cNvPr id="23558" name="Group 19"/>
              <p:cNvGrpSpPr>
                <a:grpSpLocks/>
              </p:cNvGrpSpPr>
              <p:nvPr/>
            </p:nvGrpSpPr>
            <p:grpSpPr bwMode="auto">
              <a:xfrm>
                <a:off x="249" y="164"/>
                <a:ext cx="5216" cy="590"/>
                <a:chOff x="295" y="210"/>
                <a:chExt cx="5262" cy="809"/>
              </a:xfrm>
            </p:grpSpPr>
            <p:pic>
              <p:nvPicPr>
                <p:cNvPr id="23560" name="Picture 12" descr="Imagen1"/>
                <p:cNvPicPr>
                  <a:picLocks noChangeAspect="1" noChangeArrowheads="1"/>
                </p:cNvPicPr>
                <p:nvPr/>
              </p:nvPicPr>
              <p:blipFill>
                <a:blip r:embed="rId2"/>
                <a:srcRect/>
                <a:stretch>
                  <a:fillRect/>
                </a:stretch>
              </p:blipFill>
              <p:spPr bwMode="auto">
                <a:xfrm>
                  <a:off x="295" y="210"/>
                  <a:ext cx="5262" cy="809"/>
                </a:xfrm>
                <a:prstGeom prst="rect">
                  <a:avLst/>
                </a:prstGeom>
                <a:noFill/>
                <a:ln w="9525">
                  <a:noFill/>
                  <a:miter lim="800000"/>
                  <a:headEnd/>
                  <a:tailEnd/>
                </a:ln>
              </p:spPr>
            </p:pic>
            <p:sp>
              <p:nvSpPr>
                <p:cNvPr id="23561" name="Text Box 13"/>
                <p:cNvSpPr txBox="1">
                  <a:spLocks noChangeArrowheads="1"/>
                </p:cNvSpPr>
                <p:nvPr/>
              </p:nvSpPr>
              <p:spPr bwMode="auto">
                <a:xfrm>
                  <a:off x="612" y="481"/>
                  <a:ext cx="4517" cy="242"/>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sp>
            <p:nvSpPr>
              <p:cNvPr id="23559" name="Text Box 22"/>
              <p:cNvSpPr txBox="1">
                <a:spLocks noChangeArrowheads="1"/>
              </p:cNvSpPr>
              <p:nvPr/>
            </p:nvSpPr>
            <p:spPr bwMode="auto">
              <a:xfrm>
                <a:off x="476" y="300"/>
                <a:ext cx="4809" cy="309"/>
              </a:xfrm>
              <a:prstGeom prst="rect">
                <a:avLst/>
              </a:prstGeom>
              <a:noFill/>
              <a:ln w="9525">
                <a:noFill/>
                <a:miter lim="800000"/>
                <a:headEnd/>
                <a:tailEnd/>
              </a:ln>
            </p:spPr>
            <p:txBody>
              <a:bodyPr>
                <a:spAutoFit/>
              </a:bodyPr>
              <a:lstStyle/>
              <a:p>
                <a:pPr algn="ctr">
                  <a:spcBef>
                    <a:spcPct val="50000"/>
                  </a:spcBef>
                  <a:buFont typeface="Wingdings" pitchFamily="2" charset="2"/>
                  <a:buChar char="v"/>
                </a:pPr>
                <a:r>
                  <a:rPr lang="es-MX">
                    <a:solidFill>
                      <a:schemeClr val="bg1"/>
                    </a:solidFill>
                  </a:rPr>
                  <a:t>Determinar la participación de Mercado que tienen los negocios de este sector</a:t>
                </a:r>
                <a:endParaRPr lang="es-ES">
                  <a:solidFill>
                    <a:schemeClr val="bg1"/>
                  </a:solidFill>
                </a:endParaRPr>
              </a:p>
            </p:txBody>
          </p:sp>
        </p:grpSp>
        <p:pic>
          <p:nvPicPr>
            <p:cNvPr id="23557" name="Imagen 9"/>
            <p:cNvPicPr>
              <a:picLocks noChangeAspect="1" noChangeArrowheads="1"/>
            </p:cNvPicPr>
            <p:nvPr/>
          </p:nvPicPr>
          <p:blipFill>
            <a:blip r:embed="rId4"/>
            <a:srcRect l="6607" t="16289" r="44661" b="27362"/>
            <a:stretch>
              <a:fillRect/>
            </a:stretch>
          </p:blipFill>
          <p:spPr bwMode="auto">
            <a:xfrm>
              <a:off x="3107" y="2069"/>
              <a:ext cx="2224" cy="2133"/>
            </a:xfrm>
            <a:prstGeom prst="rect">
              <a:avLst/>
            </a:prstGeom>
            <a:noFill/>
            <a:ln w="28575">
              <a:solidFill>
                <a:srgbClr val="CC3399"/>
              </a:solidFill>
              <a:miter lim="800000"/>
              <a:headEnd/>
              <a:tailEnd/>
            </a:ln>
          </p:spPr>
        </p:pic>
      </p:gr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WordArt 16"/>
          <p:cNvSpPr>
            <a:spLocks noChangeArrowheads="1" noChangeShapeType="1" noTextEdit="1"/>
          </p:cNvSpPr>
          <p:nvPr/>
        </p:nvSpPr>
        <p:spPr bwMode="auto">
          <a:xfrm>
            <a:off x="2411413" y="188913"/>
            <a:ext cx="5133975" cy="495300"/>
          </a:xfrm>
          <a:prstGeom prst="rect">
            <a:avLst/>
          </a:prstGeom>
        </p:spPr>
        <p:txBody>
          <a:bodyPr wrap="none" fromWordArt="1">
            <a:prstTxWarp prst="textWave1">
              <a:avLst>
                <a:gd name="adj1" fmla="val 13005"/>
                <a:gd name="adj2" fmla="val 0"/>
              </a:avLst>
            </a:prstTxWarp>
          </a:bodyPr>
          <a:lstStyle/>
          <a:p>
            <a:pPr algn="ctr"/>
            <a:r>
              <a:rPr lang="en-US" sz="2800" kern="10">
                <a:ln w="9525">
                  <a:noFill/>
                  <a:round/>
                  <a:headEnd/>
                  <a:tailEnd/>
                </a:ln>
                <a:effectLst>
                  <a:outerShdw dist="53882" dir="2700000" algn="ctr" rotWithShape="0">
                    <a:srgbClr val="C0C0C0">
                      <a:alpha val="79999"/>
                    </a:srgbClr>
                  </a:outerShdw>
                </a:effectLst>
                <a:latin typeface="Times New Roman"/>
                <a:cs typeface="Times New Roman"/>
              </a:rPr>
              <a:t>PERFIL DEL CONSUMIDOR</a:t>
            </a:r>
          </a:p>
        </p:txBody>
      </p:sp>
      <p:grpSp>
        <p:nvGrpSpPr>
          <p:cNvPr id="24578" name="Group 21"/>
          <p:cNvGrpSpPr>
            <a:grpSpLocks/>
          </p:cNvGrpSpPr>
          <p:nvPr/>
        </p:nvGrpSpPr>
        <p:grpSpPr bwMode="auto">
          <a:xfrm>
            <a:off x="539750" y="836613"/>
            <a:ext cx="8604250" cy="5689600"/>
            <a:chOff x="340" y="572"/>
            <a:chExt cx="5420" cy="3584"/>
          </a:xfrm>
        </p:grpSpPr>
        <p:pic>
          <p:nvPicPr>
            <p:cNvPr id="24579" name="Picture 5" descr="que-es-jovenes-saludables"/>
            <p:cNvPicPr>
              <a:picLocks noChangeAspect="1" noChangeArrowheads="1"/>
            </p:cNvPicPr>
            <p:nvPr/>
          </p:nvPicPr>
          <p:blipFill>
            <a:blip r:embed="rId2"/>
            <a:srcRect t="2347"/>
            <a:stretch>
              <a:fillRect/>
            </a:stretch>
          </p:blipFill>
          <p:spPr bwMode="auto">
            <a:xfrm rot="427235">
              <a:off x="340" y="572"/>
              <a:ext cx="2086" cy="1881"/>
            </a:xfrm>
            <a:prstGeom prst="rect">
              <a:avLst/>
            </a:prstGeom>
            <a:solidFill>
              <a:srgbClr val="99CC00"/>
            </a:solidFill>
            <a:ln w="28575">
              <a:solidFill>
                <a:srgbClr val="CC3399"/>
              </a:solidFill>
              <a:miter lim="800000"/>
              <a:headEnd/>
              <a:tailEnd/>
            </a:ln>
          </p:spPr>
        </p:pic>
        <p:grpSp>
          <p:nvGrpSpPr>
            <p:cNvPr id="24580" name="Group 20"/>
            <p:cNvGrpSpPr>
              <a:grpSpLocks/>
            </p:cNvGrpSpPr>
            <p:nvPr/>
          </p:nvGrpSpPr>
          <p:grpSpPr bwMode="auto">
            <a:xfrm>
              <a:off x="2721" y="935"/>
              <a:ext cx="3039" cy="1361"/>
              <a:chOff x="2721" y="935"/>
              <a:chExt cx="3039" cy="1361"/>
            </a:xfrm>
          </p:grpSpPr>
          <p:grpSp>
            <p:nvGrpSpPr>
              <p:cNvPr id="24583" name="Group 18"/>
              <p:cNvGrpSpPr>
                <a:grpSpLocks/>
              </p:cNvGrpSpPr>
              <p:nvPr/>
            </p:nvGrpSpPr>
            <p:grpSpPr bwMode="auto">
              <a:xfrm>
                <a:off x="2721" y="935"/>
                <a:ext cx="3039" cy="1361"/>
                <a:chOff x="249" y="164"/>
                <a:chExt cx="5216" cy="590"/>
              </a:xfrm>
            </p:grpSpPr>
            <p:grpSp>
              <p:nvGrpSpPr>
                <p:cNvPr id="24585" name="Group 19"/>
                <p:cNvGrpSpPr>
                  <a:grpSpLocks/>
                </p:cNvGrpSpPr>
                <p:nvPr/>
              </p:nvGrpSpPr>
              <p:grpSpPr bwMode="auto">
                <a:xfrm>
                  <a:off x="249" y="164"/>
                  <a:ext cx="5216" cy="590"/>
                  <a:chOff x="295" y="210"/>
                  <a:chExt cx="5262" cy="809"/>
                </a:xfrm>
              </p:grpSpPr>
              <p:pic>
                <p:nvPicPr>
                  <p:cNvPr id="24587" name="Picture 12" descr="Imagen1"/>
                  <p:cNvPicPr>
                    <a:picLocks noChangeAspect="1" noChangeArrowheads="1"/>
                  </p:cNvPicPr>
                  <p:nvPr/>
                </p:nvPicPr>
                <p:blipFill>
                  <a:blip r:embed="rId3"/>
                  <a:srcRect/>
                  <a:stretch>
                    <a:fillRect/>
                  </a:stretch>
                </p:blipFill>
                <p:spPr bwMode="auto">
                  <a:xfrm>
                    <a:off x="295" y="210"/>
                    <a:ext cx="5262" cy="809"/>
                  </a:xfrm>
                  <a:prstGeom prst="rect">
                    <a:avLst/>
                  </a:prstGeom>
                  <a:noFill/>
                  <a:ln w="9525">
                    <a:noFill/>
                    <a:miter lim="800000"/>
                    <a:headEnd/>
                    <a:tailEnd/>
                  </a:ln>
                </p:spPr>
              </p:pic>
              <p:sp>
                <p:nvSpPr>
                  <p:cNvPr id="24588" name="Text Box 13"/>
                  <p:cNvSpPr txBox="1">
                    <a:spLocks noChangeArrowheads="1"/>
                  </p:cNvSpPr>
                  <p:nvPr/>
                </p:nvSpPr>
                <p:spPr bwMode="auto">
                  <a:xfrm>
                    <a:off x="612" y="481"/>
                    <a:ext cx="4517" cy="137"/>
                  </a:xfrm>
                  <a:prstGeom prst="rect">
                    <a:avLst/>
                  </a:prstGeom>
                  <a:noFill/>
                  <a:ln w="9525">
                    <a:noFill/>
                    <a:miter lim="800000"/>
                    <a:headEnd/>
                    <a:tailEnd/>
                  </a:ln>
                </p:spPr>
                <p:txBody>
                  <a:bodyPr>
                    <a:spAutoFit/>
                  </a:bodyPr>
                  <a:lstStyle/>
                  <a:p>
                    <a:pPr>
                      <a:spcBef>
                        <a:spcPct val="50000"/>
                      </a:spcBef>
                      <a:buFont typeface="Wingdings" pitchFamily="2" charset="2"/>
                      <a:buNone/>
                    </a:pPr>
                    <a:endParaRPr lang="es-ES">
                      <a:solidFill>
                        <a:schemeClr val="bg1"/>
                      </a:solidFill>
                    </a:endParaRPr>
                  </a:p>
                </p:txBody>
              </p:sp>
            </p:grpSp>
            <p:sp>
              <p:nvSpPr>
                <p:cNvPr id="24586" name="Text Box 22"/>
                <p:cNvSpPr txBox="1">
                  <a:spLocks noChangeArrowheads="1"/>
                </p:cNvSpPr>
                <p:nvPr/>
              </p:nvSpPr>
              <p:spPr bwMode="auto">
                <a:xfrm>
                  <a:off x="476" y="300"/>
                  <a:ext cx="4809" cy="100"/>
                </a:xfrm>
                <a:prstGeom prst="rect">
                  <a:avLst/>
                </a:prstGeom>
                <a:noFill/>
                <a:ln w="9525">
                  <a:noFill/>
                  <a:miter lim="800000"/>
                  <a:headEnd/>
                  <a:tailEnd/>
                </a:ln>
              </p:spPr>
              <p:txBody>
                <a:bodyPr>
                  <a:spAutoFit/>
                </a:bodyPr>
                <a:lstStyle/>
                <a:p>
                  <a:pPr algn="ctr">
                    <a:spcBef>
                      <a:spcPct val="50000"/>
                    </a:spcBef>
                    <a:buFont typeface="Wingdings" pitchFamily="2" charset="2"/>
                    <a:buNone/>
                  </a:pPr>
                  <a:endParaRPr lang="es-ES">
                    <a:solidFill>
                      <a:schemeClr val="bg1"/>
                    </a:solidFill>
                  </a:endParaRPr>
                </a:p>
              </p:txBody>
            </p:sp>
          </p:grpSp>
          <p:sp>
            <p:nvSpPr>
              <p:cNvPr id="24584" name="Text Box 17"/>
              <p:cNvSpPr txBox="1">
                <a:spLocks noChangeArrowheads="1"/>
              </p:cNvSpPr>
              <p:nvPr/>
            </p:nvSpPr>
            <p:spPr bwMode="auto">
              <a:xfrm>
                <a:off x="2880" y="1117"/>
                <a:ext cx="2540" cy="924"/>
              </a:xfrm>
              <a:prstGeom prst="rect">
                <a:avLst/>
              </a:prstGeom>
              <a:noFill/>
              <a:ln w="9525">
                <a:noFill/>
                <a:miter lim="800000"/>
                <a:headEnd/>
                <a:tailEnd/>
              </a:ln>
            </p:spPr>
            <p:txBody>
              <a:bodyPr>
                <a:spAutoFit/>
              </a:bodyPr>
              <a:lstStyle/>
              <a:p>
                <a:pPr>
                  <a:spcBef>
                    <a:spcPct val="50000"/>
                  </a:spcBef>
                  <a:buClr>
                    <a:schemeClr val="bg1"/>
                  </a:buClr>
                  <a:buFont typeface="Wingdings" pitchFamily="2" charset="2"/>
                  <a:buChar char="v"/>
                </a:pPr>
                <a:r>
                  <a:rPr lang="es-MX"/>
                  <a:t> </a:t>
                </a:r>
                <a:r>
                  <a:rPr lang="es-MX">
                    <a:solidFill>
                      <a:schemeClr val="bg1"/>
                    </a:solidFill>
                  </a:rPr>
                  <a:t>15-20 años ( Poder de Compra Intrafamiliar)</a:t>
                </a:r>
              </a:p>
              <a:p>
                <a:pPr>
                  <a:spcBef>
                    <a:spcPct val="50000"/>
                  </a:spcBef>
                  <a:buClr>
                    <a:schemeClr val="bg1"/>
                  </a:buClr>
                  <a:buFont typeface="Wingdings" pitchFamily="2" charset="2"/>
                  <a:buChar char="v"/>
                </a:pPr>
                <a:r>
                  <a:rPr lang="es-MX">
                    <a:solidFill>
                      <a:schemeClr val="bg1"/>
                    </a:solidFill>
                  </a:rPr>
                  <a:t> 20-25 años</a:t>
                </a:r>
              </a:p>
              <a:p>
                <a:pPr>
                  <a:spcBef>
                    <a:spcPct val="50000"/>
                  </a:spcBef>
                  <a:buClr>
                    <a:schemeClr val="bg1"/>
                  </a:buClr>
                  <a:buFont typeface="Wingdings" pitchFamily="2" charset="2"/>
                  <a:buChar char="v"/>
                </a:pPr>
                <a:r>
                  <a:rPr lang="es-MX">
                    <a:solidFill>
                      <a:schemeClr val="bg1"/>
                    </a:solidFill>
                  </a:rPr>
                  <a:t> Mayor 25 años</a:t>
                </a:r>
                <a:endParaRPr lang="es-ES">
                  <a:solidFill>
                    <a:schemeClr val="bg1"/>
                  </a:solidFill>
                </a:endParaRPr>
              </a:p>
            </p:txBody>
          </p:sp>
        </p:grpSp>
        <p:pic>
          <p:nvPicPr>
            <p:cNvPr id="24581" name="Picture 18" descr="padres-e-hijos"/>
            <p:cNvPicPr>
              <a:picLocks noChangeAspect="1" noChangeArrowheads="1"/>
            </p:cNvPicPr>
            <p:nvPr/>
          </p:nvPicPr>
          <p:blipFill>
            <a:blip r:embed="rId4"/>
            <a:srcRect/>
            <a:stretch>
              <a:fillRect/>
            </a:stretch>
          </p:blipFill>
          <p:spPr bwMode="auto">
            <a:xfrm>
              <a:off x="2971" y="2432"/>
              <a:ext cx="2637" cy="1582"/>
            </a:xfrm>
            <a:prstGeom prst="rect">
              <a:avLst/>
            </a:prstGeom>
            <a:noFill/>
            <a:ln w="28575">
              <a:solidFill>
                <a:srgbClr val="CC3399"/>
              </a:solidFill>
              <a:miter lim="800000"/>
              <a:headEnd/>
              <a:tailEnd/>
            </a:ln>
          </p:spPr>
        </p:pic>
        <p:pic>
          <p:nvPicPr>
            <p:cNvPr id="24582" name="Picture 19" descr="Largeworkgroup2"/>
            <p:cNvPicPr>
              <a:picLocks noChangeAspect="1" noChangeArrowheads="1"/>
            </p:cNvPicPr>
            <p:nvPr/>
          </p:nvPicPr>
          <p:blipFill>
            <a:blip r:embed="rId5"/>
            <a:srcRect/>
            <a:stretch>
              <a:fillRect/>
            </a:stretch>
          </p:blipFill>
          <p:spPr bwMode="auto">
            <a:xfrm>
              <a:off x="567" y="2704"/>
              <a:ext cx="1995" cy="1452"/>
            </a:xfrm>
            <a:prstGeom prst="rect">
              <a:avLst/>
            </a:prstGeom>
            <a:noFill/>
            <a:ln w="28575">
              <a:solidFill>
                <a:srgbClr val="CC3399"/>
              </a:solidFill>
              <a:miter lim="800000"/>
              <a:headEnd/>
              <a:tailEnd/>
            </a:ln>
          </p:spPr>
        </p:pic>
      </p:grpSp>
    </p:spTree>
  </p:cSld>
  <p:clrMapOvr>
    <a:masterClrMapping/>
  </p:clrMapOvr>
  <p:transition spd="med">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2">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1920</TotalTime>
  <Words>1771</Words>
  <Application>Microsoft Office PowerPoint</Application>
  <PresentationFormat>Presentación en pantalla (4:3)</PresentationFormat>
  <Paragraphs>386</Paragraphs>
  <Slides>36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Opulento</vt:lpstr>
      <vt:lpstr>Ecuación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Jamies Escobar</dc:creator>
  <cp:lastModifiedBy>Administrador</cp:lastModifiedBy>
  <cp:revision>85</cp:revision>
  <dcterms:created xsi:type="dcterms:W3CDTF">2009-03-28T02:01:06Z</dcterms:created>
  <dcterms:modified xsi:type="dcterms:W3CDTF">2009-10-26T17:21:35Z</dcterms:modified>
</cp:coreProperties>
</file>