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74" r:id="rId6"/>
    <p:sldId id="275" r:id="rId7"/>
    <p:sldId id="276" r:id="rId8"/>
    <p:sldId id="277" r:id="rId9"/>
    <p:sldId id="261" r:id="rId10"/>
    <p:sldId id="262" r:id="rId11"/>
    <p:sldId id="278" r:id="rId12"/>
    <p:sldId id="279" r:id="rId13"/>
    <p:sldId id="280" r:id="rId14"/>
    <p:sldId id="281" r:id="rId15"/>
    <p:sldId id="264" r:id="rId16"/>
    <p:sldId id="266" r:id="rId17"/>
    <p:sldId id="267" r:id="rId18"/>
    <p:sldId id="265" r:id="rId19"/>
    <p:sldId id="272" r:id="rId20"/>
    <p:sldId id="282" r:id="rId21"/>
    <p:sldId id="283" r:id="rId22"/>
    <p:sldId id="284" r:id="rId23"/>
    <p:sldId id="285" r:id="rId24"/>
    <p:sldId id="269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71" r:id="rId35"/>
    <p:sldId id="273" r:id="rId36"/>
    <p:sldId id="298" r:id="rId37"/>
    <p:sldId id="299" r:id="rId38"/>
    <p:sldId id="300" r:id="rId39"/>
    <p:sldId id="301" r:id="rId40"/>
  </p:sldIdLst>
  <p:sldSz cx="9144000" cy="6858000" type="screen4x3"/>
  <p:notesSz cx="6797675" cy="9926638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10" autoAdjust="0"/>
    <p:restoredTop sz="94660"/>
  </p:normalViewPr>
  <p:slideViewPr>
    <p:cSldViewPr>
      <p:cViewPr varScale="1">
        <p:scale>
          <a:sx n="60" d="100"/>
          <a:sy n="60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"/>
  <c:chart>
    <c:title>
      <c:tx>
        <c:rich>
          <a:bodyPr/>
          <a:lstStyle/>
          <a:p>
            <a:pPr>
              <a:defRPr lang="es-ES" sz="700"/>
            </a:pPr>
            <a:r>
              <a:rPr lang="en-US" sz="700"/>
              <a:t>TASA DE CRECIMIENTO POBLACIONAL [1950-2004]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348370646068292"/>
          <c:y val="0.13074769985881729"/>
          <c:w val="0.8330531605164555"/>
          <c:h val="0.61483953494982946"/>
        </c:manualLayout>
      </c:layout>
      <c:lineChart>
        <c:grouping val="standard"/>
        <c:ser>
          <c:idx val="0"/>
          <c:order val="0"/>
          <c:tx>
            <c:v>TASA DE CRECIMIENTO POBLACIONAL</c:v>
          </c:tx>
          <c:marker>
            <c:symbol val="none"/>
          </c:marker>
          <c:cat>
            <c:numRef>
              <c:f>Hoja1!$C$3:$C$56</c:f>
              <c:numCache>
                <c:formatCode>General</c:formatCode>
                <c:ptCount val="54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</c:numCache>
            </c:numRef>
          </c:cat>
          <c:val>
            <c:numRef>
              <c:f>Hoja1!$E$3:$E$56</c:f>
              <c:numCache>
                <c:formatCode>0.00%</c:formatCode>
                <c:ptCount val="54"/>
                <c:pt idx="0">
                  <c:v>2.6154690722414452E-2</c:v>
                </c:pt>
                <c:pt idx="1">
                  <c:v>2.6216784409890982E-2</c:v>
                </c:pt>
                <c:pt idx="2">
                  <c:v>2.6443113772455451E-2</c:v>
                </c:pt>
                <c:pt idx="3">
                  <c:v>2.6813338860536266E-2</c:v>
                </c:pt>
                <c:pt idx="4">
                  <c:v>2.7308261992481771E-2</c:v>
                </c:pt>
                <c:pt idx="5">
                  <c:v>2.7636373100145963E-2</c:v>
                </c:pt>
                <c:pt idx="6">
                  <c:v>2.7807394538303727E-2</c:v>
                </c:pt>
                <c:pt idx="7">
                  <c:v>2.810227701132726E-2</c:v>
                </c:pt>
                <c:pt idx="8">
                  <c:v>2.8515688661790342E-2</c:v>
                </c:pt>
                <c:pt idx="9">
                  <c:v>2.9020697111911686E-2</c:v>
                </c:pt>
                <c:pt idx="10">
                  <c:v>2.9493020770115803E-2</c:v>
                </c:pt>
                <c:pt idx="11">
                  <c:v>2.9807311600897678E-2</c:v>
                </c:pt>
                <c:pt idx="12">
                  <c:v>3.0025353983907654E-2</c:v>
                </c:pt>
                <c:pt idx="13">
                  <c:v>3.0155859883706584E-2</c:v>
                </c:pt>
                <c:pt idx="14">
                  <c:v>3.02111641202167E-2</c:v>
                </c:pt>
                <c:pt idx="15">
                  <c:v>3.0259213956051516E-2</c:v>
                </c:pt>
                <c:pt idx="16">
                  <c:v>3.0303605025186694E-2</c:v>
                </c:pt>
                <c:pt idx="17">
                  <c:v>3.0283004627772059E-2</c:v>
                </c:pt>
                <c:pt idx="18">
                  <c:v>3.0196911521137411E-2</c:v>
                </c:pt>
                <c:pt idx="19">
                  <c:v>3.0057544823567452E-2</c:v>
                </c:pt>
                <c:pt idx="20">
                  <c:v>2.9889295786505392E-2</c:v>
                </c:pt>
                <c:pt idx="21">
                  <c:v>2.9734647534564888E-2</c:v>
                </c:pt>
                <c:pt idx="22">
                  <c:v>2.9587292515063052E-2</c:v>
                </c:pt>
                <c:pt idx="23">
                  <c:v>2.9449453431837351E-2</c:v>
                </c:pt>
                <c:pt idx="24">
                  <c:v>2.9315502270075455E-2</c:v>
                </c:pt>
                <c:pt idx="25">
                  <c:v>2.9248948586230679E-2</c:v>
                </c:pt>
                <c:pt idx="26">
                  <c:v>2.9151567508260857E-2</c:v>
                </c:pt>
                <c:pt idx="27">
                  <c:v>2.8927567053677352E-2</c:v>
                </c:pt>
                <c:pt idx="28">
                  <c:v>2.8593631291032651E-2</c:v>
                </c:pt>
                <c:pt idx="29">
                  <c:v>2.8158336773292398E-2</c:v>
                </c:pt>
                <c:pt idx="30">
                  <c:v>2.7849251941165463E-2</c:v>
                </c:pt>
                <c:pt idx="31">
                  <c:v>2.7609358954831704E-2</c:v>
                </c:pt>
                <c:pt idx="32">
                  <c:v>2.7210624144587747E-2</c:v>
                </c:pt>
                <c:pt idx="33">
                  <c:v>2.7036745257165859E-2</c:v>
                </c:pt>
                <c:pt idx="34">
                  <c:v>2.6720433092411677E-2</c:v>
                </c:pt>
                <c:pt idx="35">
                  <c:v>2.6421207593310982E-2</c:v>
                </c:pt>
                <c:pt idx="36">
                  <c:v>2.6242113819040559E-2</c:v>
                </c:pt>
                <c:pt idx="37">
                  <c:v>2.6082328635664856E-2</c:v>
                </c:pt>
                <c:pt idx="38">
                  <c:v>2.5944137911318096E-2</c:v>
                </c:pt>
                <c:pt idx="39">
                  <c:v>2.6786833886996892E-2</c:v>
                </c:pt>
                <c:pt idx="40">
                  <c:v>2.4068125822641191E-2</c:v>
                </c:pt>
                <c:pt idx="41">
                  <c:v>2.4015446208012711E-2</c:v>
                </c:pt>
                <c:pt idx="42">
                  <c:v>2.3760009760209391E-2</c:v>
                </c:pt>
                <c:pt idx="43">
                  <c:v>2.3501987539396411E-2</c:v>
                </c:pt>
                <c:pt idx="44">
                  <c:v>2.3157267066719923E-2</c:v>
                </c:pt>
                <c:pt idx="45">
                  <c:v>2.2679699569631548E-2</c:v>
                </c:pt>
                <c:pt idx="46">
                  <c:v>2.2242491631141371E-2</c:v>
                </c:pt>
                <c:pt idx="47">
                  <c:v>2.1832746728592936E-2</c:v>
                </c:pt>
                <c:pt idx="48">
                  <c:v>2.1367069565645491E-2</c:v>
                </c:pt>
                <c:pt idx="49">
                  <c:v>2.0883721996019212E-2</c:v>
                </c:pt>
                <c:pt idx="50">
                  <c:v>2.0424780322737587E-2</c:v>
                </c:pt>
                <c:pt idx="51">
                  <c:v>1.9987135902815527E-2</c:v>
                </c:pt>
                <c:pt idx="52">
                  <c:v>1.9538218656418405E-2</c:v>
                </c:pt>
                <c:pt idx="53">
                  <c:v>1.4543155001776208E-2</c:v>
                </c:pt>
              </c:numCache>
            </c:numRef>
          </c:val>
        </c:ser>
        <c:marker val="1"/>
        <c:axId val="62725120"/>
        <c:axId val="62747392"/>
      </c:lineChart>
      <c:catAx>
        <c:axId val="62725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ES" sz="800"/>
            </a:pPr>
            <a:endParaRPr lang="es-ES"/>
          </a:p>
        </c:txPr>
        <c:crossAx val="62747392"/>
        <c:crosses val="autoZero"/>
        <c:auto val="1"/>
        <c:lblAlgn val="ctr"/>
        <c:lblOffset val="100"/>
      </c:catAx>
      <c:valAx>
        <c:axId val="62747392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lang="es-ES" sz="900"/>
            </a:pPr>
            <a:endParaRPr lang="es-ES"/>
          </a:p>
        </c:txPr>
        <c:crossAx val="62725120"/>
        <c:crosses val="autoZero"/>
        <c:crossBetween val="between"/>
      </c:valAx>
      <c:spPr>
        <a:solidFill>
          <a:schemeClr val="bg1">
            <a:lumMod val="75000"/>
          </a:schemeClr>
        </a:solidFill>
      </c:spPr>
    </c:plotArea>
    <c:plotVisOnly val="1"/>
  </c:chart>
  <c:spPr>
    <a:ln w="15875" cmpd="thinThick">
      <a:solidFill>
        <a:schemeClr val="tx1"/>
      </a:solidFill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0.01315</cdr:x>
      <cdr:y>0.90165</cdr:y>
    </cdr:from>
    <cdr:to>
      <cdr:x>0.7696</cdr:x>
      <cdr:y>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2732" y="2378926"/>
          <a:ext cx="3033368" cy="259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050" b="1" dirty="0"/>
            <a:t>Fuente</a:t>
          </a:r>
          <a:r>
            <a:rPr lang="es-ES" sz="900" b="1" dirty="0"/>
            <a:t>: </a:t>
          </a:r>
          <a:r>
            <a:rPr lang="es-ES" sz="900" dirty="0" err="1"/>
            <a:t>Penn</a:t>
          </a:r>
          <a:r>
            <a:rPr lang="es-ES" sz="900" dirty="0"/>
            <a:t> </a:t>
          </a:r>
          <a:r>
            <a:rPr lang="es-ES" sz="900" dirty="0" err="1"/>
            <a:t>World</a:t>
          </a:r>
          <a:r>
            <a:rPr lang="es-ES" sz="900" baseline="0" dirty="0"/>
            <a:t> </a:t>
          </a:r>
          <a:r>
            <a:rPr lang="es-ES" sz="900" baseline="0" dirty="0" err="1"/>
            <a:t>Table</a:t>
          </a:r>
          <a:r>
            <a:rPr lang="es-ES" sz="900" baseline="0" dirty="0"/>
            <a:t>    </a:t>
          </a:r>
          <a:r>
            <a:rPr lang="es-ES" sz="900" b="1" baseline="0" dirty="0"/>
            <a:t>Elaboración: </a:t>
          </a:r>
          <a:r>
            <a:rPr lang="es-ES" sz="900" baseline="0" dirty="0"/>
            <a:t>Autores</a:t>
          </a:r>
          <a:endParaRPr lang="es-ES" sz="9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70E513-7997-4521-A001-C14591072E26}" type="datetimeFigureOut">
              <a:rPr lang="es-ES"/>
              <a:pPr>
                <a:defRPr/>
              </a:pPr>
              <a:t>27/10/2009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73964C8-A3B3-4F21-8756-F8CFF1242D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B121C9-91C8-4D9C-ACC8-BA32BA51A507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C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C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F8F814-9F00-4589-AFDF-A6EBB786CAEF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7CAEB6-5E06-4FD0-A611-2D54AAA5568F}" type="slidenum">
              <a:rPr lang="es-EC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C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49355A-7034-4B59-8518-133FB0C9D0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AB4C98-763C-4221-8DB5-2AE1294AA0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1C63BC-09F6-48BF-BAB8-2B2E29F016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21344C-C840-41D5-97A4-F6DC59DD81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359263-4FA1-4B0B-822C-95F372FAD7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5CDDDF-0CF7-4EF7-913D-C9E91FCF3A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A6A14E-79CC-4484-B2C3-95A5E2577A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62D2AB-F5CF-4296-9557-33E16C8FBC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0F0D18-212C-48E8-9D73-F367E31B60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99DB8D-801A-4771-9D71-BB54E6B783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E55F87-0FFE-4EA6-8994-BA00337883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6D8560-C187-4D9D-9261-B723F42E52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63C85A-E9B8-4AAD-ACE6-0BA94D2762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06A449-FA5C-4C29-A182-AD70AFA8B0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9D323E-A04C-4274-9101-3C8A2B3F41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42F40C-76C0-476E-A507-E0525FF71D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D410FB-C050-4EB8-AD66-28FDBB7210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ACEE6C-5C7A-411A-8833-BE10A7FFCB6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500319-8FD7-42C3-BB6D-2634B66F55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FD060F-65B1-49BA-9C17-5D93A2686F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79998E-BE23-4A07-B2EF-E89630543C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A5DEDA-53FC-4B05-9BCA-FA4FCBEBB1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AC90CA-914E-4079-AC53-C8116C10EF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927A30-5D1F-4A1D-8A4B-4021BE2E4E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B87BE2-2B15-474B-B248-78F75FC79C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16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17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0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91E2-3595-44B3-ABB9-08A649B363E6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832A0-423B-4FC4-987E-5CB9B949DDA1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D613-4053-4F2F-AE46-81DA010D375F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81AC-9183-49E7-81C6-D036117E7567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7C82E-60AD-4A23-8188-0B4804F73D6C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F8E2-9AAC-4052-9F37-FDBA1EBDE978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A7818B-70AB-403F-A5BD-E6427C0B1F37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BCCF9-B071-4A8A-A682-C373A8363AE9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3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16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17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92A45-56EB-4A8D-B7ED-CB7018D0CC03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91236-8016-401F-A6FF-65EDB660E448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EBC5-EA43-4CBE-9C3C-B93B7DD7883B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BC60A-C086-4994-A2CF-11D9C1068DAE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73F26-9618-4E28-9D8E-AD434B57810F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2E760-E3B2-48CC-8016-81FE75AFC6B2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4D8610-569F-49DF-A4CE-CF323FF7ECCD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11B096-CD94-4AE7-A8A5-95D52939E97B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5848E-E326-4B42-920B-76B68F961535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F6875-41C7-41D8-A28D-72F036D4D5FF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0E1732-F908-4C65-8C48-DAEFD4E0E47F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9E6F6D-A160-43F6-8C4B-7252EAFF337A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13E60D-A2C7-4189-AA51-3A16D05859C2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866351-6996-462B-9A39-0AFE0DDD623D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424B3D1-3CC7-486B-9F95-DF5A5F5F35B6}" type="datetimeFigureOut">
              <a:rPr lang="es-EC"/>
              <a:pPr>
                <a:defRPr/>
              </a:pPr>
              <a:t>27/10/2009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BACC335-3264-480B-91D3-FD80EDCE8DA9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57438" y="71438"/>
            <a:ext cx="6500812" cy="457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650" i="1" dirty="0" smtClean="0"/>
              <a:t>“IMPACTO DE LAS CONDICIONES SOCIOECONÓMICAS FAMILIARES EN LAS DECISIONES DE FERTILIDAD (NÚMERO DE HIJOS), UTILIZANDO UN MODELO DE REGRESIÓN POISSON: PERÍODO DE ESTUDIO 2005-2006” </a:t>
            </a:r>
            <a:r>
              <a:rPr lang="es-EC" sz="2650" dirty="0"/>
              <a:t/>
            </a:r>
            <a:br>
              <a:rPr lang="es-EC" sz="2650" dirty="0"/>
            </a:br>
            <a:endParaRPr lang="es-EC" sz="2650" dirty="0"/>
          </a:p>
        </p:txBody>
      </p:sp>
      <p:sp>
        <p:nvSpPr>
          <p:cNvPr id="8195" name="2 Subtítulo"/>
          <p:cNvSpPr>
            <a:spLocks noGrp="1"/>
          </p:cNvSpPr>
          <p:nvPr>
            <p:ph type="subTitle" idx="1"/>
          </p:nvPr>
        </p:nvSpPr>
        <p:spPr>
          <a:xfrm>
            <a:off x="2571750" y="4929188"/>
            <a:ext cx="6200775" cy="638175"/>
          </a:xfrm>
        </p:spPr>
        <p:txBody>
          <a:bodyPr/>
          <a:lstStyle/>
          <a:p>
            <a:pPr algn="r"/>
            <a:r>
              <a:rPr lang="es-EC" sz="1600" i="1" smtClean="0"/>
              <a:t>Gabriel Bonilla Jaime</a:t>
            </a:r>
          </a:p>
          <a:p>
            <a:pPr algn="r"/>
            <a:r>
              <a:rPr lang="es-EC" sz="1600" i="1" smtClean="0"/>
              <a:t>Enrique García Valdez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C" sz="2800" dirty="0"/>
              <a:t>ANTECEDENTE DEMOGRÁFICO Y SOCIOECONÓMICO DEL ECUADOR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43488" cy="4757738"/>
          </a:xfrm>
        </p:spPr>
        <p:txBody>
          <a:bodyPr/>
          <a:lstStyle/>
          <a:p>
            <a:r>
              <a:rPr lang="es-EC" sz="1800" smtClean="0"/>
              <a:t>Este fenómeno demográfico se ve enmarcado en una tendencia Latinoamericana.</a:t>
            </a:r>
          </a:p>
          <a:p>
            <a:pPr lvl="1"/>
            <a:r>
              <a:rPr lang="es-EC" sz="1600" smtClean="0"/>
              <a:t> En Latinoamérica el descenso en las tasa de fecundidad ocurre únicamente y a partir de los años setenta desde aproximadamente 7 hijos a 2 hijos por mujer. </a:t>
            </a:r>
          </a:p>
          <a:p>
            <a:pPr lvl="1"/>
            <a:endParaRPr lang="es-EC" sz="700" smtClean="0"/>
          </a:p>
          <a:p>
            <a:r>
              <a:rPr lang="es-EC" sz="1800" smtClean="0"/>
              <a:t>Factores de esta transformación demográfica:</a:t>
            </a:r>
          </a:p>
          <a:p>
            <a:pPr lvl="1"/>
            <a:r>
              <a:rPr lang="es-EC" sz="1600" smtClean="0"/>
              <a:t>La modernización, el desarrollo social y económico, industrialización, la urbanización, y el crecimiento económico. </a:t>
            </a:r>
          </a:p>
          <a:p>
            <a:pPr lvl="1"/>
            <a:r>
              <a:rPr lang="es-EC" sz="1600" smtClean="0"/>
              <a:t>debido al cambio en la conducta de la unidad familiar ecuatoriana, así como de la facilidad de acceso a instrumentos de control de natalidad</a:t>
            </a:r>
          </a:p>
          <a:p>
            <a:endParaRPr lang="es-EC" sz="1800" smtClean="0"/>
          </a:p>
        </p:txBody>
      </p:sp>
      <p:pic>
        <p:nvPicPr>
          <p:cNvPr id="17412" name="4 Marcador de contenido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63" y="2308225"/>
            <a:ext cx="3043237" cy="2620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MARCO TEÓRICO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Toma de decisiones como rol fundamental para determinar numero de hijos a concebir</a:t>
            </a:r>
          </a:p>
          <a:p>
            <a:pPr lvl="1"/>
            <a:r>
              <a:rPr lang="en-US" smtClean="0"/>
              <a:t>Asi por ejemplo, familias que quisieran tener familias pequenas, tenderian a casarse mas tarde y a tener mas abortos en comparacion a una familia promedio</a:t>
            </a:r>
          </a:p>
          <a:p>
            <a:pPr lvl="1"/>
            <a:r>
              <a:rPr lang="en-US" smtClean="0"/>
              <a:t>Esparcimiento de conocimiento acerca metodos anticonceptivos y su rol dentro de la planificacion familiar se ha vuelto relevante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MARCO TEÓRICO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Becker, en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estudio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simplificar</a:t>
            </a:r>
            <a:r>
              <a:rPr lang="en-US" dirty="0" smtClean="0"/>
              <a:t> el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asumio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perfecto control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numero</a:t>
            </a:r>
            <a:r>
              <a:rPr lang="en-US" dirty="0" smtClean="0"/>
              <a:t> de </a:t>
            </a:r>
            <a:r>
              <a:rPr lang="en-US" dirty="0" err="1" smtClean="0"/>
              <a:t>hijos</a:t>
            </a:r>
            <a:r>
              <a:rPr lang="en-US" dirty="0" smtClean="0"/>
              <a:t> y el </a:t>
            </a:r>
            <a:r>
              <a:rPr lang="en-US" dirty="0" err="1" smtClean="0"/>
              <a:t>tiempo</a:t>
            </a:r>
            <a:r>
              <a:rPr lang="en-US" dirty="0" smtClean="0"/>
              <a:t> en el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deciden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Hijos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representar</a:t>
            </a:r>
            <a:r>
              <a:rPr lang="en-US" dirty="0" smtClean="0"/>
              <a:t> un </a:t>
            </a:r>
            <a:r>
              <a:rPr lang="en-US" dirty="0" err="1" smtClean="0"/>
              <a:t>ingreso</a:t>
            </a:r>
            <a:r>
              <a:rPr lang="en-US" dirty="0" smtClean="0"/>
              <a:t> de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psiquico</a:t>
            </a:r>
            <a:r>
              <a:rPr lang="en-US" dirty="0" smtClean="0"/>
              <a:t> o </a:t>
            </a:r>
            <a:r>
              <a:rPr lang="en-US" dirty="0" err="1" smtClean="0"/>
              <a:t>satisfaccion</a:t>
            </a:r>
            <a:r>
              <a:rPr lang="en-US" dirty="0" smtClean="0"/>
              <a:t> personal,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en </a:t>
            </a:r>
            <a:r>
              <a:rPr lang="en-US" dirty="0" err="1" smtClean="0"/>
              <a:t>terminos</a:t>
            </a:r>
            <a:r>
              <a:rPr lang="en-US" dirty="0" smtClean="0"/>
              <a:t> </a:t>
            </a:r>
            <a:r>
              <a:rPr lang="en-US" dirty="0" err="1" smtClean="0"/>
              <a:t>economicos</a:t>
            </a:r>
            <a:r>
              <a:rPr lang="en-US" dirty="0" smtClean="0"/>
              <a:t> se los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tratar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 de </a:t>
            </a:r>
            <a:r>
              <a:rPr lang="en-US" dirty="0" err="1" smtClean="0"/>
              <a:t>consumo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tambien</a:t>
            </a:r>
            <a:r>
              <a:rPr lang="en-US" dirty="0" smtClean="0"/>
              <a:t>, los </a:t>
            </a:r>
            <a:r>
              <a:rPr lang="en-US" dirty="0" err="1" smtClean="0"/>
              <a:t>hijos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proveer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padres,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serian</a:t>
            </a:r>
            <a:r>
              <a:rPr lang="en-US" dirty="0" smtClean="0"/>
              <a:t> </a:t>
            </a:r>
            <a:r>
              <a:rPr lang="en-US" dirty="0" err="1" smtClean="0"/>
              <a:t>considerados</a:t>
            </a:r>
            <a:r>
              <a:rPr lang="en-US" dirty="0" smtClean="0"/>
              <a:t> </a:t>
            </a:r>
            <a:r>
              <a:rPr lang="en-US" dirty="0" err="1" smtClean="0"/>
              <a:t>tambien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 de </a:t>
            </a:r>
            <a:r>
              <a:rPr lang="en-US" dirty="0" err="1" smtClean="0"/>
              <a:t>produccion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parecer</a:t>
            </a:r>
            <a:r>
              <a:rPr lang="en-US" dirty="0" smtClean="0"/>
              <a:t> </a:t>
            </a:r>
            <a:r>
              <a:rPr lang="en-US" dirty="0" err="1" smtClean="0"/>
              <a:t>extrano</a:t>
            </a:r>
            <a:r>
              <a:rPr lang="en-US" dirty="0" smtClean="0"/>
              <a:t> </a:t>
            </a:r>
            <a:r>
              <a:rPr lang="en-US" dirty="0" err="1" smtClean="0"/>
              <a:t>considerar</a:t>
            </a:r>
            <a:r>
              <a:rPr lang="en-US" dirty="0" smtClean="0"/>
              <a:t> a los </a:t>
            </a:r>
            <a:r>
              <a:rPr lang="en-US" dirty="0" err="1" smtClean="0"/>
              <a:t>hijos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“</a:t>
            </a:r>
            <a:r>
              <a:rPr lang="en-US" dirty="0" err="1" smtClean="0"/>
              <a:t>cosas</a:t>
            </a:r>
            <a:r>
              <a:rPr lang="en-US" dirty="0" smtClean="0"/>
              <a:t>”. Sin embargo, el </a:t>
            </a:r>
            <a:r>
              <a:rPr lang="en-US" dirty="0" err="1" smtClean="0"/>
              <a:t>analisis</a:t>
            </a:r>
            <a:r>
              <a:rPr lang="en-US" dirty="0" smtClean="0"/>
              <a:t> no </a:t>
            </a:r>
            <a:r>
              <a:rPr lang="en-US" dirty="0" err="1" smtClean="0"/>
              <a:t>implica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costos</a:t>
            </a:r>
            <a:r>
              <a:rPr lang="en-US" dirty="0" smtClean="0"/>
              <a:t> o </a:t>
            </a:r>
            <a:r>
              <a:rPr lang="en-US" dirty="0" err="1" smtClean="0"/>
              <a:t>satisfacciones</a:t>
            </a:r>
            <a:r>
              <a:rPr lang="en-US" dirty="0" smtClean="0"/>
              <a:t> </a:t>
            </a:r>
            <a:r>
              <a:rPr lang="en-US" dirty="0" err="1" smtClean="0"/>
              <a:t>asociadas</a:t>
            </a:r>
            <a:r>
              <a:rPr lang="en-US" dirty="0" smtClean="0"/>
              <a:t> a los </a:t>
            </a:r>
            <a:r>
              <a:rPr lang="en-US" dirty="0" err="1" smtClean="0"/>
              <a:t>hijos</a:t>
            </a:r>
            <a:r>
              <a:rPr lang="en-US" dirty="0" smtClean="0"/>
              <a:t> </a:t>
            </a:r>
            <a:r>
              <a:rPr lang="en-US" dirty="0" err="1" smtClean="0"/>
              <a:t>sean</a:t>
            </a:r>
            <a:r>
              <a:rPr lang="en-US" dirty="0" smtClean="0"/>
              <a:t> “</a:t>
            </a:r>
            <a:r>
              <a:rPr lang="en-US" dirty="0" err="1" smtClean="0"/>
              <a:t>moralmente</a:t>
            </a:r>
            <a:r>
              <a:rPr lang="en-US" dirty="0" smtClean="0"/>
              <a:t> </a:t>
            </a:r>
            <a:r>
              <a:rPr lang="en-US" dirty="0" err="1" smtClean="0"/>
              <a:t>iguales</a:t>
            </a:r>
            <a:r>
              <a:rPr lang="en-US" dirty="0" smtClean="0"/>
              <a:t>”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asociadas</a:t>
            </a:r>
            <a:r>
              <a:rPr lang="en-US" dirty="0" smtClean="0"/>
              <a:t> a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 durables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MARCO TEÓRICO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Asi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los </a:t>
            </a:r>
            <a:r>
              <a:rPr lang="en-US" dirty="0" err="1" smtClean="0"/>
              <a:t>bienes</a:t>
            </a:r>
            <a:r>
              <a:rPr lang="en-US" dirty="0" smtClean="0"/>
              <a:t> de </a:t>
            </a:r>
            <a:r>
              <a:rPr lang="en-US" dirty="0" err="1" smtClean="0"/>
              <a:t>consumo</a:t>
            </a:r>
            <a:r>
              <a:rPr lang="en-US" dirty="0" smtClean="0"/>
              <a:t>, se </a:t>
            </a:r>
            <a:r>
              <a:rPr lang="en-US" dirty="0" err="1" smtClean="0"/>
              <a:t>asume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hijos</a:t>
            </a:r>
            <a:r>
              <a:rPr lang="en-US" dirty="0" smtClean="0"/>
              <a:t> </a:t>
            </a:r>
            <a:r>
              <a:rPr lang="en-US" dirty="0" err="1" smtClean="0"/>
              <a:t>proveen</a:t>
            </a:r>
            <a:r>
              <a:rPr lang="en-US" dirty="0" smtClean="0"/>
              <a:t> </a:t>
            </a:r>
            <a:r>
              <a:rPr lang="en-US" dirty="0" err="1" smtClean="0"/>
              <a:t>utilidad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Este </a:t>
            </a:r>
            <a:r>
              <a:rPr lang="en-US" dirty="0" err="1" smtClean="0"/>
              <a:t>marco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establecer</a:t>
            </a:r>
            <a:r>
              <a:rPr lang="en-US" dirty="0" smtClean="0"/>
              <a:t> </a:t>
            </a:r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diferencias</a:t>
            </a:r>
            <a:r>
              <a:rPr lang="en-US" dirty="0" smtClean="0"/>
              <a:t> en </a:t>
            </a:r>
            <a:r>
              <a:rPr lang="en-US" dirty="0" err="1" smtClean="0"/>
              <a:t>fertilidad</a:t>
            </a:r>
            <a:r>
              <a:rPr lang="en-US" dirty="0" smtClean="0"/>
              <a:t> (no </a:t>
            </a:r>
            <a:r>
              <a:rPr lang="en-US" dirty="0" err="1" smtClean="0"/>
              <a:t>ligadas</a:t>
            </a:r>
            <a:r>
              <a:rPr lang="en-US" dirty="0" smtClean="0"/>
              <a:t> a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economicos</a:t>
            </a:r>
            <a:r>
              <a:rPr lang="en-US" dirty="0" smtClean="0"/>
              <a:t> per se)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diversas</a:t>
            </a:r>
            <a:r>
              <a:rPr lang="en-US" dirty="0" smtClean="0"/>
              <a:t> </a:t>
            </a:r>
            <a:r>
              <a:rPr lang="en-US" dirty="0" err="1" smtClean="0"/>
              <a:t>familias</a:t>
            </a:r>
            <a:r>
              <a:rPr lang="en-US" dirty="0" smtClean="0"/>
              <a:t>, </a:t>
            </a:r>
            <a:r>
              <a:rPr lang="en-US" dirty="0" err="1" smtClean="0"/>
              <a:t>aunque</a:t>
            </a:r>
            <a:r>
              <a:rPr lang="en-US" dirty="0" smtClean="0"/>
              <a:t> no se </a:t>
            </a:r>
            <a:r>
              <a:rPr lang="en-US" dirty="0" err="1" smtClean="0"/>
              <a:t>puedan</a:t>
            </a:r>
            <a:r>
              <a:rPr lang="en-US" dirty="0" smtClean="0"/>
              <a:t> </a:t>
            </a:r>
            <a:r>
              <a:rPr lang="en-US" dirty="0" err="1" smtClean="0"/>
              <a:t>predecirlas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Segun</a:t>
            </a:r>
            <a:r>
              <a:rPr lang="en-US" dirty="0" smtClean="0"/>
              <a:t> Becker,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promedio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determinar</a:t>
            </a:r>
            <a:r>
              <a:rPr lang="en-US" dirty="0" smtClean="0"/>
              <a:t> no </a:t>
            </a:r>
            <a:r>
              <a:rPr lang="en-US" dirty="0" err="1" smtClean="0"/>
              <a:t>solamente</a:t>
            </a:r>
            <a:r>
              <a:rPr lang="en-US" dirty="0" smtClean="0"/>
              <a:t> el </a:t>
            </a:r>
            <a:r>
              <a:rPr lang="en-US" dirty="0" err="1" smtClean="0"/>
              <a:t>numero</a:t>
            </a:r>
            <a:r>
              <a:rPr lang="en-US" dirty="0" smtClean="0"/>
              <a:t> de </a:t>
            </a:r>
            <a:r>
              <a:rPr lang="en-US" dirty="0" err="1" smtClean="0"/>
              <a:t>hijos</a:t>
            </a:r>
            <a:r>
              <a:rPr lang="en-US" dirty="0" smtClean="0"/>
              <a:t> a </a:t>
            </a:r>
            <a:r>
              <a:rPr lang="en-US" dirty="0" err="1" smtClean="0"/>
              <a:t>procrear</a:t>
            </a:r>
            <a:r>
              <a:rPr lang="en-US" dirty="0" smtClean="0"/>
              <a:t>, </a:t>
            </a:r>
            <a:r>
              <a:rPr lang="en-US" dirty="0" err="1" smtClean="0"/>
              <a:t>sino</a:t>
            </a:r>
            <a:r>
              <a:rPr lang="en-US" dirty="0" smtClean="0"/>
              <a:t> </a:t>
            </a:r>
            <a:r>
              <a:rPr lang="en-US" dirty="0" err="1" smtClean="0"/>
              <a:t>tambien</a:t>
            </a:r>
            <a:r>
              <a:rPr lang="en-US" dirty="0" smtClean="0"/>
              <a:t> </a:t>
            </a:r>
            <a:r>
              <a:rPr lang="en-US" dirty="0" err="1" smtClean="0"/>
              <a:t>cuanto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se </a:t>
            </a:r>
            <a:r>
              <a:rPr lang="en-US" dirty="0" err="1" smtClean="0"/>
              <a:t>invertira</a:t>
            </a:r>
            <a:r>
              <a:rPr lang="en-US" dirty="0" smtClean="0"/>
              <a:t> en </a:t>
            </a:r>
            <a:r>
              <a:rPr lang="en-US" dirty="0" err="1" smtClean="0"/>
              <a:t>ellos</a:t>
            </a: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Mientras</a:t>
            </a:r>
            <a:r>
              <a:rPr lang="en-US" dirty="0" smtClean="0"/>
              <a:t> se </a:t>
            </a:r>
            <a:r>
              <a:rPr lang="en-US" dirty="0" err="1" smtClean="0"/>
              <a:t>invierte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en un </a:t>
            </a:r>
            <a:r>
              <a:rPr lang="en-US" dirty="0" err="1" smtClean="0"/>
              <a:t>hijo</a:t>
            </a:r>
            <a:r>
              <a:rPr lang="en-US" dirty="0" smtClean="0"/>
              <a:t>, Becker lo </a:t>
            </a:r>
            <a:r>
              <a:rPr lang="en-US" dirty="0" err="1" smtClean="0"/>
              <a:t>denomina</a:t>
            </a:r>
            <a:r>
              <a:rPr lang="en-US" dirty="0" smtClean="0"/>
              <a:t> de “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calidad</a:t>
            </a:r>
            <a:r>
              <a:rPr lang="en-US" dirty="0" smtClean="0"/>
              <a:t>”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Aunque</a:t>
            </a:r>
            <a:r>
              <a:rPr lang="en-US" dirty="0" smtClean="0"/>
              <a:t> el </a:t>
            </a:r>
            <a:r>
              <a:rPr lang="en-US" dirty="0" err="1" smtClean="0"/>
              <a:t>hecho</a:t>
            </a:r>
            <a:r>
              <a:rPr lang="en-US" dirty="0" smtClean="0"/>
              <a:t> de </a:t>
            </a:r>
            <a:r>
              <a:rPr lang="en-US" dirty="0" err="1" smtClean="0"/>
              <a:t>considerar</a:t>
            </a:r>
            <a:r>
              <a:rPr lang="en-US" dirty="0" smtClean="0"/>
              <a:t> a un </a:t>
            </a:r>
            <a:r>
              <a:rPr lang="en-US" dirty="0" err="1" smtClean="0"/>
              <a:t>hijo</a:t>
            </a:r>
            <a:r>
              <a:rPr lang="en-US" dirty="0" smtClean="0"/>
              <a:t> de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calidad</a:t>
            </a:r>
            <a:r>
              <a:rPr lang="en-US" dirty="0" smtClean="0"/>
              <a:t>, no </a:t>
            </a:r>
            <a:r>
              <a:rPr lang="en-US" dirty="0" err="1" smtClean="0"/>
              <a:t>implica</a:t>
            </a:r>
            <a:r>
              <a:rPr lang="en-US" dirty="0" smtClean="0"/>
              <a:t> </a:t>
            </a:r>
            <a:r>
              <a:rPr lang="en-US" dirty="0" err="1" smtClean="0"/>
              <a:t>considerarlo</a:t>
            </a:r>
            <a:r>
              <a:rPr lang="en-US" dirty="0" smtClean="0"/>
              <a:t> </a:t>
            </a:r>
            <a:r>
              <a:rPr lang="en-US" dirty="0" err="1" smtClean="0"/>
              <a:t>tambien</a:t>
            </a:r>
            <a:r>
              <a:rPr lang="en-US" dirty="0" smtClean="0"/>
              <a:t> “</a:t>
            </a:r>
            <a:r>
              <a:rPr lang="en-US" dirty="0" err="1" smtClean="0"/>
              <a:t>moralmente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”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MARCO TEÓRICO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La conclusion de Becker sugiere que la elasticidad cantidad-ingreso es relativamente pequena y que la elasticidad calidad-ingreso es relativamente mas grande</a:t>
            </a:r>
          </a:p>
          <a:p>
            <a:r>
              <a:rPr lang="en-US" smtClean="0"/>
              <a:t>Becker sugiere que un incremento del ingreso podria aumentar tanto la cantidad como la calidad del los hijos deseados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C" dirty="0" smtClean="0"/>
              <a:t>MODELO DE FERTILIDAD</a:t>
            </a:r>
            <a:endParaRPr lang="es-EC" dirty="0"/>
          </a:p>
        </p:txBody>
      </p:sp>
      <p:sp>
        <p:nvSpPr>
          <p:cNvPr id="22531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s-EC" sz="2000" smtClean="0"/>
              <a:t>“La fertilidad es determinada por la interacción entre la cantidad y calidad de hijos, argumentos que están separados en la función de utilidad”</a:t>
            </a:r>
          </a:p>
          <a:p>
            <a:r>
              <a:rPr lang="es-EC" sz="2000" smtClean="0"/>
              <a:t>El enfoque cantidad-calidad desarrollado por Becker </a:t>
            </a:r>
            <a:r>
              <a:rPr lang="es-EC" sz="2000" i="1" smtClean="0"/>
              <a:t>et al</a:t>
            </a:r>
            <a:r>
              <a:rPr lang="es-EC" sz="2000" smtClean="0"/>
              <a:t> enfatiza que existe un efecto substitución entre la cantidad-calidad de niños con el ingreso familiar.</a:t>
            </a:r>
          </a:p>
          <a:p>
            <a:endParaRPr lang="es-EC" sz="800" smtClean="0"/>
          </a:p>
          <a:p>
            <a:pPr lvl="1"/>
            <a:r>
              <a:rPr lang="es-EC" sz="2000" b="1" smtClean="0"/>
              <a:t>Función de Utilidad</a:t>
            </a:r>
          </a:p>
          <a:p>
            <a:pPr lvl="1"/>
            <a:endParaRPr lang="es-EC" sz="3600" smtClean="0"/>
          </a:p>
          <a:p>
            <a:pPr lvl="1"/>
            <a:r>
              <a:rPr lang="es-EC" sz="2000" b="1" smtClean="0"/>
              <a:t>Restricción Presupuestaria</a:t>
            </a:r>
          </a:p>
          <a:p>
            <a:pPr lvl="1"/>
            <a:endParaRPr lang="es-EC" sz="2000" smtClean="0"/>
          </a:p>
          <a:p>
            <a:pPr lvl="1"/>
            <a:endParaRPr lang="es-EC" sz="2000" smtClean="0"/>
          </a:p>
          <a:p>
            <a:pPr lvl="1"/>
            <a:endParaRPr lang="es-EC" sz="2000" smtClean="0"/>
          </a:p>
          <a:p>
            <a:pPr lvl="1"/>
            <a:endParaRPr lang="es-EC" sz="2000" smtClean="0"/>
          </a:p>
          <a:p>
            <a:pPr lvl="1"/>
            <a:endParaRPr lang="es-EC" sz="2000" smtClean="0"/>
          </a:p>
          <a:p>
            <a:endParaRPr lang="es-EC" sz="2000" smtClean="0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entury Schoolbook" pitchFamily="18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entury Schoolbook" pitchFamily="18" charset="0"/>
            </a:endParaRPr>
          </a:p>
        </p:txBody>
      </p:sp>
      <p:pic>
        <p:nvPicPr>
          <p:cNvPr id="2253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4357688"/>
            <a:ext cx="1639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entury Schoolbook" pitchFamily="18" charset="0"/>
            </a:endParaRPr>
          </a:p>
        </p:txBody>
      </p:sp>
      <p:pic>
        <p:nvPicPr>
          <p:cNvPr id="2253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5326063"/>
            <a:ext cx="17367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C" dirty="0" smtClean="0"/>
              <a:t>MODELO DE FERTILIDAD</a:t>
            </a:r>
            <a:endParaRPr lang="es-EC" dirty="0"/>
          </a:p>
        </p:txBody>
      </p:sp>
      <p:sp>
        <p:nvSpPr>
          <p:cNvPr id="23555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28813"/>
            <a:ext cx="8229600" cy="4525962"/>
          </a:xfrm>
        </p:spPr>
        <p:txBody>
          <a:bodyPr/>
          <a:lstStyle/>
          <a:p>
            <a:pPr lvl="1"/>
            <a:r>
              <a:rPr lang="es-EC" sz="2000" b="1" smtClean="0"/>
              <a:t>Condiciones de Primer Orden</a:t>
            </a:r>
          </a:p>
          <a:p>
            <a:pPr lvl="1"/>
            <a:endParaRPr lang="es-EC" sz="2000" b="1" smtClean="0"/>
          </a:p>
          <a:p>
            <a:pPr lvl="1"/>
            <a:endParaRPr lang="es-EC" sz="2000" b="1" smtClean="0"/>
          </a:p>
          <a:p>
            <a:pPr lvl="1"/>
            <a:endParaRPr lang="es-EC" sz="2400" b="1" smtClean="0"/>
          </a:p>
          <a:p>
            <a:pPr lvl="2"/>
            <a:r>
              <a:rPr lang="es-EC" sz="1600" smtClean="0"/>
              <a:t>Relación de los precios sombra con las variables que afectan la utilidad</a:t>
            </a:r>
          </a:p>
          <a:p>
            <a:pPr lvl="3"/>
            <a:r>
              <a:rPr lang="es-EC" sz="1200" smtClean="0"/>
              <a:t>PS niño respecto cantidad</a:t>
            </a:r>
            <a:r>
              <a:rPr lang="es-EC" sz="1200" smtClean="0">
                <a:sym typeface="Wingdings" pitchFamily="2" charset="2"/>
              </a:rPr>
              <a:t> calidad</a:t>
            </a:r>
          </a:p>
          <a:p>
            <a:pPr lvl="3"/>
            <a:r>
              <a:rPr lang="es-EC" sz="1200" smtClean="0">
                <a:sym typeface="Wingdings" pitchFamily="2" charset="2"/>
              </a:rPr>
              <a:t>PS niño respecto calidad  número de niños</a:t>
            </a:r>
          </a:p>
          <a:p>
            <a:pPr lvl="3"/>
            <a:endParaRPr lang="es-EC" sz="1200" smtClean="0"/>
          </a:p>
          <a:p>
            <a:pPr lvl="2"/>
            <a:r>
              <a:rPr lang="es-EC" sz="1600" smtClean="0"/>
              <a:t>Interpretación Económica</a:t>
            </a:r>
          </a:p>
          <a:p>
            <a:pPr lvl="3"/>
            <a:r>
              <a:rPr lang="es-EC" sz="1200" smtClean="0"/>
              <a:t>Dualidad</a:t>
            </a:r>
          </a:p>
          <a:p>
            <a:pPr lvl="3">
              <a:buFont typeface="Wingdings" pitchFamily="2" charset="2"/>
              <a:buNone/>
            </a:pPr>
            <a:r>
              <a:rPr lang="es-EC" sz="1200" smtClean="0"/>
              <a:t>	</a:t>
            </a:r>
          </a:p>
          <a:p>
            <a:pPr lvl="2"/>
            <a:r>
              <a:rPr lang="es-EC" sz="1600" smtClean="0"/>
              <a:t>Relación Inversa entre el Ingreso Familiar y el Número de Hijos</a:t>
            </a: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entury Schoolbook" pitchFamily="18" charset="0"/>
            </a:endParaRPr>
          </a:p>
        </p:txBody>
      </p:sp>
      <p:pic>
        <p:nvPicPr>
          <p:cNvPr id="235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2357438"/>
            <a:ext cx="1800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entury Schoolbook" pitchFamily="18" charset="0"/>
            </a:endParaRPr>
          </a:p>
        </p:txBody>
      </p:sp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2714625"/>
            <a:ext cx="18002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entury Schoolbook" pitchFamily="18" charset="0"/>
            </a:endParaRPr>
          </a:p>
        </p:txBody>
      </p:sp>
      <p:pic>
        <p:nvPicPr>
          <p:cNvPr id="235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071813"/>
            <a:ext cx="17414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42875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MODELO DE FERTILIDAD</a:t>
            </a:r>
            <a:endParaRPr lang="en-US" dirty="0"/>
          </a:p>
        </p:txBody>
      </p:sp>
      <p:sp>
        <p:nvSpPr>
          <p:cNvPr id="24579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8229600" cy="5043487"/>
          </a:xfrm>
        </p:spPr>
        <p:txBody>
          <a:bodyPr/>
          <a:lstStyle/>
          <a:p>
            <a:r>
              <a:rPr lang="es-ES" sz="1800" smtClean="0"/>
              <a:t>Otras consideraciones:</a:t>
            </a:r>
          </a:p>
          <a:p>
            <a:pPr lvl="1"/>
            <a:r>
              <a:rPr lang="es-EC" sz="1600" smtClean="0"/>
              <a:t>El mejoramiento en el HK de la mujer, incrementa el costo del tiempo, por ende el precio del servicio de crianza ofrecido al niño</a:t>
            </a:r>
          </a:p>
          <a:p>
            <a:pPr lvl="2"/>
            <a:r>
              <a:rPr lang="es-EC" sz="1400" smtClean="0"/>
              <a:t>El deseo de tener un niño se reduce</a:t>
            </a:r>
          </a:p>
          <a:p>
            <a:pPr lvl="1"/>
            <a:r>
              <a:rPr lang="es-EC" sz="1600" smtClean="0"/>
              <a:t>Además, la revalorización del tiempo de la madre la incentivará a participar activamente en el mercado laboral</a:t>
            </a:r>
          </a:p>
          <a:p>
            <a:pPr lvl="1"/>
            <a:r>
              <a:rPr lang="es-EC" sz="1600" smtClean="0"/>
              <a:t>Este mejoramiento de su situación, conducirá a la madre a  participar en mayor medida en la toma de decisiones dentro de la familia</a:t>
            </a:r>
          </a:p>
          <a:p>
            <a:pPr lvl="1"/>
            <a:r>
              <a:rPr lang="es-EC" sz="1600" smtClean="0"/>
              <a:t>Un mayor nivel de educación le permite a la mujer aplazar su casamiento. Por lo que mujeres, con elevado nivel educacional no utilizan todo su periodo de fertilidad</a:t>
            </a:r>
          </a:p>
          <a:p>
            <a:pPr lvl="2"/>
            <a:r>
              <a:rPr lang="es-EC" sz="1400" smtClean="0"/>
              <a:t>Por ende, tiene menos hijos en comparación con mujeres menos educadas. </a:t>
            </a:r>
          </a:p>
          <a:p>
            <a:pPr lvl="2"/>
            <a:r>
              <a:rPr lang="es-EC" sz="1400" smtClean="0"/>
              <a:t>Además, la educación reduce los potenciales compañeros y aumenta el tiempo requerido para escoger el individuo más adecuado. Por lo que la edad de matrimonio y el nivel de educación pueden determinar la tendencia de la fertilidad.</a:t>
            </a:r>
          </a:p>
          <a:p>
            <a:pPr lvl="1"/>
            <a:r>
              <a:rPr lang="es-EC" sz="1600" smtClean="0"/>
              <a:t>Otro importante determinante de la fertilidad familiar es el conocimiento anticonceptivo. Acceso a información, y uso  de métodos anticonceptivos como de servicios médicos pueden ser críticos a la hora de disminuir el      crecimiento poblacional en países de ingresos-bajos. </a:t>
            </a:r>
          </a:p>
          <a:p>
            <a:pPr lvl="2"/>
            <a:r>
              <a:rPr lang="es-EC" sz="1400" smtClean="0"/>
              <a:t>El uso puede variar entre población urbana y rural; por lo que tenemos que          tomar en cuenta si la pareja creció en una zona rural o urbana.</a:t>
            </a:r>
            <a:endParaRPr lang="en-US" sz="1400" smtClean="0"/>
          </a:p>
          <a:p>
            <a:pPr lvl="1">
              <a:buFont typeface="Wingdings 2" pitchFamily="18" charset="2"/>
              <a:buNone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C" dirty="0" smtClean="0"/>
              <a:t>MODELO ECONOMÉTRICO: REGRESIÓN POISSON</a:t>
            </a:r>
            <a:endParaRPr lang="es-EC" dirty="0"/>
          </a:p>
        </p:txBody>
      </p:sp>
      <p:sp>
        <p:nvSpPr>
          <p:cNvPr id="2560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s-EC" smtClean="0"/>
              <a:t>Dado la naturaleza discreta y no negativa de nuestra variable dependiente, el método de MCO es claramente inapropiado</a:t>
            </a:r>
          </a:p>
          <a:p>
            <a:pPr lvl="1"/>
            <a:r>
              <a:rPr lang="es-EC" smtClean="0"/>
              <a:t>Función de media condicional puede tomar valores negativos</a:t>
            </a:r>
          </a:p>
          <a:p>
            <a:r>
              <a:rPr lang="es-EC" smtClean="0"/>
              <a:t>El modelo apropiado en este caso es el Modelo de Conteo, asumiendo un proceso generador de los datos de tipo Poisson</a:t>
            </a:r>
          </a:p>
          <a:p>
            <a:pPr lvl="1"/>
            <a:r>
              <a:rPr lang="es-EC" smtClean="0"/>
              <a:t>Binomial Negativa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C" smtClean="0"/>
              <a:t>MODELO ECONOMÉTRICO: REGRESIÓN POISSON</a:t>
            </a:r>
            <a:endParaRPr lang="es-ES"/>
          </a:p>
        </p:txBody>
      </p:sp>
      <p:sp>
        <p:nvSpPr>
          <p:cNvPr id="26627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s-ES" smtClean="0"/>
              <a:t>Ventajas</a:t>
            </a:r>
          </a:p>
          <a:p>
            <a:pPr lvl="1"/>
            <a:r>
              <a:rPr lang="es-ES" smtClean="0"/>
              <a:t>Captura naturaleza discreta y no negativa</a:t>
            </a:r>
          </a:p>
          <a:p>
            <a:pPr lvl="1"/>
            <a:r>
              <a:rPr lang="es-ES" smtClean="0"/>
              <a:t>Permite realizar inferencia de la prob de ocurrencia de un evento</a:t>
            </a:r>
          </a:p>
          <a:p>
            <a:pPr lvl="2"/>
            <a:r>
              <a:rPr lang="es-ES" smtClean="0"/>
              <a:t>heteroscedasticidad y sesgada distribución de datos no negativos</a:t>
            </a:r>
          </a:p>
          <a:p>
            <a:pPr lvl="2"/>
            <a:r>
              <a:rPr lang="es-ES" smtClean="0"/>
              <a:t>Atribuye prob no insignificante al resultado cero</a:t>
            </a:r>
          </a:p>
          <a:p>
            <a:r>
              <a:rPr lang="es-ES" smtClean="0"/>
              <a:t>Desventaja</a:t>
            </a:r>
          </a:p>
          <a:p>
            <a:pPr lvl="1"/>
            <a:r>
              <a:rPr lang="es-ES" smtClean="0"/>
              <a:t>Restricción: condición de equi-dispersión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C" dirty="0" smtClean="0"/>
              <a:t>INTRODUCCIÓN</a:t>
            </a:r>
            <a:endParaRPr lang="es-EC" dirty="0"/>
          </a:p>
        </p:txBody>
      </p:sp>
      <p:sp>
        <p:nvSpPr>
          <p:cNvPr id="9219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198688"/>
            <a:ext cx="7467600" cy="4873625"/>
          </a:xfrm>
        </p:spPr>
        <p:txBody>
          <a:bodyPr/>
          <a:lstStyle/>
          <a:p>
            <a:r>
              <a:rPr lang="es-EC" smtClean="0"/>
              <a:t>Énfasis en los principales determinantes socioeconómicos que afectan las decisiones de fertilidad en la familia</a:t>
            </a:r>
          </a:p>
          <a:p>
            <a:pPr lvl="1"/>
            <a:r>
              <a:rPr lang="es-EC" smtClean="0"/>
              <a:t>Basándonos en las hipótesis planteadas por Becker (1960) y Becker &amp; Lewis (1973)</a:t>
            </a:r>
          </a:p>
          <a:p>
            <a:pPr lvl="1"/>
            <a:endParaRPr lang="es-EC" sz="1400" smtClean="0"/>
          </a:p>
          <a:p>
            <a:r>
              <a:rPr lang="es-EC" smtClean="0"/>
              <a:t>El estudio presenta un modelo de conteo</a:t>
            </a:r>
          </a:p>
          <a:p>
            <a:pPr lvl="1"/>
            <a:r>
              <a:rPr lang="es-EC" smtClean="0"/>
              <a:t>Hemos utilizado un modelo de Regresión de Poisson</a:t>
            </a:r>
          </a:p>
          <a:p>
            <a:pPr>
              <a:buFont typeface="Wingdings" pitchFamily="2" charset="2"/>
              <a:buNone/>
            </a:pPr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DESCRIPCIÓN DE LA ECV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La ECV permite hacer evaluacion y seguimiento de las condiciones sociales y situaciones de pobreza de los hogares</a:t>
            </a:r>
          </a:p>
          <a:p>
            <a:r>
              <a:rPr lang="en-US" smtClean="0"/>
              <a:t>Permiten poner a disposicion un instrumento estadistico para el estudio de la pobreza y desigualdad, para profundizar en las necesidades de la poblacion y determinar el impacto de politicas sociales y economicas en la poblacion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UNIVERSO Y UNIDAD DE ANÁLISIS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El universo de estudio de la ECV se concentra en los hogares del area urbana y rural del Ecuador, excluyendo a Galapagos</a:t>
            </a:r>
          </a:p>
          <a:p>
            <a:r>
              <a:rPr lang="en-US" smtClean="0"/>
              <a:t>La unidad de analisis es el hogar</a:t>
            </a:r>
          </a:p>
          <a:p>
            <a:r>
              <a:rPr lang="en-US" smtClean="0"/>
              <a:t>La encuesta ha sido realizada a 34000 personas que representan a 14000 familias aproximadamente</a:t>
            </a:r>
          </a:p>
          <a:p>
            <a:r>
              <a:rPr lang="en-US" smtClean="0"/>
              <a:t>59% residen en zonas urbanas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UNIVERSO Y UNIDAD DE ANÁLISIS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E n la region Costa, el 12% vive en zonas rurales</a:t>
            </a:r>
          </a:p>
          <a:p>
            <a:r>
              <a:rPr lang="en-US" smtClean="0"/>
              <a:t>En la region Sierra, el 26% vive en zonas rurales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UNIVERSO Y UNIDAD DE ANÁLISIS </a:t>
            </a:r>
            <a:endParaRPr lang="en-US" dirty="0"/>
          </a:p>
        </p:txBody>
      </p:sp>
      <p:pic>
        <p:nvPicPr>
          <p:cNvPr id="30723" name="Imagen 1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1752600"/>
            <a:ext cx="6781800" cy="41148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DESCRIPCIÓN DE LAS VARIABLES</a:t>
            </a:r>
            <a:endParaRPr lang="en-US" dirty="0"/>
          </a:p>
        </p:txBody>
      </p:sp>
      <p:sp>
        <p:nvSpPr>
          <p:cNvPr id="31747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r>
              <a:rPr lang="es-EC" b="1" smtClean="0"/>
              <a:t>Número de Hijos (Hijos Nacidos Vivos)</a:t>
            </a:r>
            <a:endParaRPr lang="en-US" smtClean="0"/>
          </a:p>
          <a:p>
            <a:r>
              <a:rPr lang="es-EC" b="1" smtClean="0"/>
              <a:t>Educación de la Madre</a:t>
            </a:r>
            <a:endParaRPr lang="en-US" smtClean="0"/>
          </a:p>
          <a:p>
            <a:r>
              <a:rPr lang="es-EC" b="1" smtClean="0"/>
              <a:t>Educación del Padre</a:t>
            </a:r>
          </a:p>
          <a:p>
            <a:r>
              <a:rPr lang="es-EC" b="1" smtClean="0"/>
              <a:t>Ingreso Salarial promedio de los Hijos</a:t>
            </a:r>
            <a:endParaRPr lang="en-US" smtClean="0"/>
          </a:p>
          <a:p>
            <a:r>
              <a:rPr lang="es-EC" b="1" smtClean="0"/>
              <a:t>Indicador de Calidad (de los Hijos)</a:t>
            </a:r>
            <a:endParaRPr lang="en-US" smtClean="0"/>
          </a:p>
          <a:p>
            <a:r>
              <a:rPr lang="es-EC" b="1" smtClean="0"/>
              <a:t>Índice de Planificación Familiar</a:t>
            </a:r>
            <a:endParaRPr lang="en-US" smtClean="0"/>
          </a:p>
          <a:p>
            <a:r>
              <a:rPr lang="es-EC" b="1" smtClean="0"/>
              <a:t>Urbano</a:t>
            </a:r>
            <a:endParaRPr lang="en-US" smtClean="0"/>
          </a:p>
          <a:p>
            <a:r>
              <a:rPr lang="es-EC" b="1" smtClean="0"/>
              <a:t>Ingreso Familiar per-cápita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ESTADISTICA DESCRIPTIVA VARIABLES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295400" y="2057400"/>
          <a:ext cx="6629400" cy="2743200"/>
        </p:xfrm>
        <a:graphic>
          <a:graphicData uri="http://schemas.openxmlformats.org/drawingml/2006/table">
            <a:tbl>
              <a:tblPr/>
              <a:tblGrid>
                <a:gridCol w="4826203"/>
                <a:gridCol w="901599"/>
                <a:gridCol w="901599"/>
              </a:tblGrid>
              <a:tr h="6125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Urbano ( 1 vive en zona urbana; 0 vive en zona rural)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0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Índice de Planificación Familiar         ( 1 conoce; 0 no conoce)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0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ESTADÍSTICA DESCRIPTIVA VARIABLES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90600" y="1447800"/>
          <a:ext cx="7162800" cy="5267325"/>
        </p:xfrm>
        <a:graphic>
          <a:graphicData uri="http://schemas.openxmlformats.org/drawingml/2006/table">
            <a:tbl>
              <a:tblPr/>
              <a:tblGrid>
                <a:gridCol w="2337728"/>
                <a:gridCol w="1608358"/>
                <a:gridCol w="1608358"/>
                <a:gridCol w="1608358"/>
              </a:tblGrid>
              <a:tr h="777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>
                          <a:latin typeface="Calibri"/>
                          <a:ea typeface="Calibri"/>
                          <a:cs typeface="Times New Roman"/>
                        </a:rPr>
                        <a:t>TABLA 2.2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Número Hijos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Educación Madre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Educación Padre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2888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2958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2886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Rango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7,92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6,71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Varianza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6,19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26,41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32,52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desviación estándar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2,49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coeficiente variación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0,65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0,85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error estándar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Skewness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1,15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kurtosis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4,63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2,18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2,31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latin typeface="Calibri"/>
                          <a:ea typeface="Calibri"/>
                          <a:cs typeface="Times New Roman"/>
                        </a:rPr>
                        <a:t>FUENTE Y ELABORACIÓN:</a:t>
                      </a: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 Autores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3866" name="Text Box 1"/>
          <p:cNvSpPr txBox="1">
            <a:spLocks noChangeArrowheads="1"/>
          </p:cNvSpPr>
          <p:nvPr/>
        </p:nvSpPr>
        <p:spPr bwMode="auto">
          <a:xfrm>
            <a:off x="-96838" y="7938"/>
            <a:ext cx="2165351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33867" name="Text Box 2"/>
          <p:cNvSpPr txBox="1">
            <a:spLocks noChangeArrowheads="1"/>
          </p:cNvSpPr>
          <p:nvPr/>
        </p:nvSpPr>
        <p:spPr bwMode="auto">
          <a:xfrm>
            <a:off x="-92075" y="-114300"/>
            <a:ext cx="1128713" cy="230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ESTADÍSTICA DESCRIPTIVA VARIABLES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685800" y="1447800"/>
          <a:ext cx="7772400" cy="4797425"/>
        </p:xfrm>
        <a:graphic>
          <a:graphicData uri="http://schemas.openxmlformats.org/drawingml/2006/table">
            <a:tbl>
              <a:tblPr/>
              <a:tblGrid>
                <a:gridCol w="2536684"/>
                <a:gridCol w="1745238"/>
                <a:gridCol w="1745238"/>
                <a:gridCol w="1745238"/>
              </a:tblGrid>
              <a:tr h="96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>
                          <a:latin typeface="Calibri"/>
                          <a:ea typeface="Calibri"/>
                          <a:cs typeface="Times New Roman"/>
                        </a:rPr>
                        <a:t>TABLA 2.3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Ingreso Salarial Promedio Hijos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Indicador de Calidad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Ingreso Familiar per-cápita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2958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2413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2958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87531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rango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87531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7,24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469,56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varianza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0,90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4,18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2981933,00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desviación estándar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0,95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2,04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1726,83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coeficiente variación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2,49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3,68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error estándar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31,75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skewness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-0,94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43,81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kurtosis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19,33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3,56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2188,24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86" name="Text Box 1"/>
          <p:cNvSpPr txBox="1">
            <a:spLocks noChangeArrowheads="1"/>
          </p:cNvSpPr>
          <p:nvPr/>
        </p:nvSpPr>
        <p:spPr bwMode="auto">
          <a:xfrm>
            <a:off x="-96838" y="7938"/>
            <a:ext cx="2165351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34887" name="Text Box 2"/>
          <p:cNvSpPr txBox="1">
            <a:spLocks noChangeArrowheads="1"/>
          </p:cNvSpPr>
          <p:nvPr/>
        </p:nvSpPr>
        <p:spPr bwMode="auto">
          <a:xfrm>
            <a:off x="-92075" y="-114300"/>
            <a:ext cx="1128713" cy="230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34888" name="Text Box 2"/>
          <p:cNvSpPr txBox="1">
            <a:spLocks noChangeArrowheads="1"/>
          </p:cNvSpPr>
          <p:nvPr/>
        </p:nvSpPr>
        <p:spPr bwMode="auto">
          <a:xfrm>
            <a:off x="-92075" y="-120650"/>
            <a:ext cx="1203325" cy="230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RESTRICCIONES DE LA MUESTRA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Nuestra muestra consta de 2343 observaciones</a:t>
            </a:r>
          </a:p>
          <a:p>
            <a:r>
              <a:rPr lang="en-US" smtClean="0"/>
              <a:t>Nuestra mayor y principal restriccion corresponde a la edad de la madre. Solo hemos tomado en cuenta a las familias en las cuales la madre tenga 40 o mas a</a:t>
            </a:r>
            <a:r>
              <a:rPr lang="en-US" smtClean="0">
                <a:latin typeface="Arial" charset="0"/>
                <a:cs typeface="Arial" charset="0"/>
              </a:rPr>
              <a:t>ñ</a:t>
            </a:r>
            <a:r>
              <a:rPr lang="en-US" smtClean="0"/>
              <a:t>os de edad</a:t>
            </a:r>
          </a:p>
          <a:p>
            <a:r>
              <a:rPr lang="en-US" smtClean="0"/>
              <a:t>Se ha considerado solamente a los hijos menores de 20 a</a:t>
            </a:r>
            <a:r>
              <a:rPr lang="en-US" smtClean="0">
                <a:latin typeface="Arial" charset="0"/>
                <a:cs typeface="Arial" charset="0"/>
              </a:rPr>
              <a:t>ñ</a:t>
            </a:r>
            <a:r>
              <a:rPr lang="en-US" smtClean="0"/>
              <a:t>os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RESULTADOS E INTERPRETACIONES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38200" y="1676400"/>
          <a:ext cx="7924800" cy="3706813"/>
        </p:xfrm>
        <a:graphic>
          <a:graphicData uri="http://schemas.openxmlformats.org/drawingml/2006/table">
            <a:tbl>
              <a:tblPr/>
              <a:tblGrid>
                <a:gridCol w="1830886"/>
                <a:gridCol w="1243982"/>
                <a:gridCol w="1057384"/>
                <a:gridCol w="1896274"/>
                <a:gridCol w="1896274"/>
              </a:tblGrid>
              <a:tr h="28816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SUMMARY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Groups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Count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Sum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Average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Variance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Cuantil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3020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4.17704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6.087727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Cuantil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2839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3.937587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5.625266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Cuantil 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730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3775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5.171233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7.022765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Cuantil 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2792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3.910364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4.973721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1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latin typeface="Calibri"/>
                          <a:ea typeface="Calibri"/>
                          <a:cs typeface="Times New Roman"/>
                        </a:rPr>
                        <a:t>FUENTE Y ELABORACIÓN:</a:t>
                      </a: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 Autores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6901" name="Text Box 1"/>
          <p:cNvSpPr txBox="1">
            <a:spLocks noChangeArrowheads="1"/>
          </p:cNvSpPr>
          <p:nvPr/>
        </p:nvSpPr>
        <p:spPr bwMode="auto">
          <a:xfrm>
            <a:off x="-49213" y="47625"/>
            <a:ext cx="2151063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C" dirty="0" smtClean="0"/>
              <a:t>INTRODUCCIÓN</a:t>
            </a:r>
            <a:endParaRPr lang="es-EC" dirty="0"/>
          </a:p>
        </p:txBody>
      </p:sp>
      <p:sp>
        <p:nvSpPr>
          <p:cNvPr id="1024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28813"/>
            <a:ext cx="7467600" cy="4873625"/>
          </a:xfrm>
        </p:spPr>
        <p:txBody>
          <a:bodyPr/>
          <a:lstStyle/>
          <a:p>
            <a:r>
              <a:rPr lang="es-EC" smtClean="0"/>
              <a:t>La importancia del tema radica en identificar los principales factores que afectan a las decisiones de fertilidad de las familias ecuatorianas</a:t>
            </a:r>
          </a:p>
          <a:p>
            <a:pPr lvl="1"/>
            <a:r>
              <a:rPr lang="es-EC" smtClean="0"/>
              <a:t>El crecimiento poblacional es un asunto importante en el desarrollo individual a LP y del mundo entero</a:t>
            </a:r>
          </a:p>
          <a:p>
            <a:pPr lvl="2"/>
            <a:r>
              <a:rPr lang="es-EC" smtClean="0"/>
              <a:t>Países en vías de desarrollo están intentando, actualmente, reducir las tasas de crecimiento de sus poblaciones</a:t>
            </a:r>
          </a:p>
          <a:p>
            <a:pPr lvl="1"/>
            <a:r>
              <a:rPr lang="es-EC" smtClean="0"/>
              <a:t>Para implementar políticas sociales eficientes y eficaces que se adecuen a la realidad ecuatoriana</a:t>
            </a:r>
          </a:p>
          <a:p>
            <a:pPr lvl="1"/>
            <a:endParaRPr lang="es-EC" smtClean="0"/>
          </a:p>
          <a:p>
            <a:pPr lvl="1"/>
            <a:endParaRPr lang="es-EC" smtClean="0"/>
          </a:p>
          <a:p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RESULTADOS E INTERPRETACIONES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38200" y="1676400"/>
          <a:ext cx="7620000" cy="4289425"/>
        </p:xfrm>
        <a:graphic>
          <a:graphicData uri="http://schemas.openxmlformats.org/drawingml/2006/table">
            <a:tbl>
              <a:tblPr/>
              <a:tblGrid>
                <a:gridCol w="2056253"/>
                <a:gridCol w="1024236"/>
                <a:gridCol w="644889"/>
                <a:gridCol w="1024236"/>
                <a:gridCol w="1024236"/>
                <a:gridCol w="908486"/>
                <a:gridCol w="937667"/>
              </a:tblGrid>
              <a:tr h="31584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ANOVA NUMERO DE HIJOS NACIDOS ENTRE CUANTILES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Source of Variation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df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 crit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Between Groups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768.1105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256.0368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43.15314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0.00%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2.607989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08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Within Groups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17111.39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2884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5.933214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8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17879.5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2887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latin typeface="Calibri"/>
                          <a:ea typeface="Calibri"/>
                          <a:cs typeface="Times New Roman"/>
                        </a:rPr>
                        <a:t>FUENTE Y ELABORACIÓN:</a:t>
                      </a: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 Autores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931" name="Text Box 1"/>
          <p:cNvSpPr txBox="1">
            <a:spLocks noChangeArrowheads="1"/>
          </p:cNvSpPr>
          <p:nvPr/>
        </p:nvSpPr>
        <p:spPr bwMode="auto">
          <a:xfrm>
            <a:off x="-68263" y="68263"/>
            <a:ext cx="2254251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RESULTADOS E INTERPRETACIONES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1828800"/>
          <a:ext cx="7696200" cy="4802188"/>
        </p:xfrm>
        <a:graphic>
          <a:graphicData uri="http://schemas.openxmlformats.org/drawingml/2006/table">
            <a:tbl>
              <a:tblPr/>
              <a:tblGrid>
                <a:gridCol w="3304798"/>
                <a:gridCol w="1678353"/>
                <a:gridCol w="1678353"/>
                <a:gridCol w="1034696"/>
              </a:tblGrid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  <a:cs typeface="Times New Roman"/>
                        </a:rPr>
                        <a:t>Variable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Coeficiente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Efecto Marginal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Años de educación de la madre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-0.0448188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-0.1917548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Años de educación del padre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-0.0009753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-0.0041729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0.674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Ingreso en dólares de los hijos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0.0365669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0.1564494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Urbano ( 1 si vive en zona urbana)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-0.1038753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-0.4479779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Índice de Planificación Familiar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-0.0373802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-0.1624053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0.226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Indicador de Calidad de hijos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-0.0560331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-0.2397343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Constante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2.291519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RESULTADOS E INTERPRETACIONES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752600" y="2209800"/>
          <a:ext cx="6019800" cy="1992313"/>
        </p:xfrm>
        <a:graphic>
          <a:graphicData uri="http://schemas.openxmlformats.org/drawingml/2006/table">
            <a:tbl>
              <a:tblPr/>
              <a:tblGrid>
                <a:gridCol w="4424450"/>
                <a:gridCol w="1595350"/>
              </a:tblGrid>
              <a:tr h="322057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  <a:cs typeface="Times New Roman"/>
                        </a:rPr>
                        <a:t>GOODNESS OF FIT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0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Goodness-of-fit chi-square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1834.558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0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>
                          <a:latin typeface="Calibri"/>
                          <a:ea typeface="Calibri"/>
                          <a:cs typeface="Times New Roman"/>
                        </a:rPr>
                        <a:t>FUENTE Y ELABORACIÓN:</a:t>
                      </a: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 Autores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s-EC" sz="1800" dirty="0" err="1">
                          <a:latin typeface="Arial"/>
                          <a:ea typeface="Times New Roman"/>
                        </a:rPr>
                        <a:t>Prob</a:t>
                      </a:r>
                      <a:r>
                        <a:rPr lang="es-EC" sz="1800" dirty="0">
                          <a:latin typeface="Arial"/>
                          <a:ea typeface="Times New Roman"/>
                        </a:rPr>
                        <a:t> &gt; </a:t>
                      </a:r>
                      <a:r>
                        <a:rPr lang="es-EC" sz="1800" dirty="0" err="1">
                          <a:latin typeface="Arial"/>
                          <a:ea typeface="Times New Roman"/>
                        </a:rPr>
                        <a:t>chi-square</a:t>
                      </a:r>
                      <a:r>
                        <a:rPr lang="es-EC" sz="1800" dirty="0">
                          <a:latin typeface="Arial"/>
                          <a:ea typeface="Times New Roman"/>
                        </a:rPr>
                        <a:t>(2336)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52" name="Text Box 1"/>
          <p:cNvSpPr txBox="1">
            <a:spLocks noChangeArrowheads="1"/>
          </p:cNvSpPr>
          <p:nvPr/>
        </p:nvSpPr>
        <p:spPr bwMode="auto">
          <a:xfrm>
            <a:off x="-134938" y="255588"/>
            <a:ext cx="2114551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RESULTADOS E INTERPRETACIONES</a:t>
            </a:r>
            <a:endParaRPr 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857375"/>
            <a:ext cx="4186238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857625"/>
            <a:ext cx="41100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1857375"/>
            <a:ext cx="4071937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3" y="3857625"/>
            <a:ext cx="40719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CONCLUSIONES</a:t>
            </a:r>
            <a:endParaRPr lang="en-US" dirty="0"/>
          </a:p>
        </p:txBody>
      </p:sp>
      <p:sp>
        <p:nvSpPr>
          <p:cNvPr id="41987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841500"/>
            <a:ext cx="7467600" cy="4873625"/>
          </a:xfrm>
        </p:spPr>
        <p:txBody>
          <a:bodyPr/>
          <a:lstStyle/>
          <a:p>
            <a:r>
              <a:rPr lang="en-US" smtClean="0"/>
              <a:t>Se confirma lo ya propuesto por Becker </a:t>
            </a:r>
            <a:r>
              <a:rPr lang="en-US" i="1" smtClean="0"/>
              <a:t>et al</a:t>
            </a:r>
          </a:p>
          <a:p>
            <a:pPr lvl="1"/>
            <a:r>
              <a:rPr lang="en-US" smtClean="0"/>
              <a:t>Educación de la madre </a:t>
            </a:r>
          </a:p>
          <a:p>
            <a:pPr lvl="1"/>
            <a:r>
              <a:rPr lang="en-US" smtClean="0"/>
              <a:t>Lugar donde habita</a:t>
            </a:r>
          </a:p>
          <a:p>
            <a:pPr lvl="1"/>
            <a:r>
              <a:rPr lang="en-US" smtClean="0"/>
              <a:t>Prevalece efecto calidad sobre cantidad</a:t>
            </a:r>
          </a:p>
          <a:p>
            <a:pPr lvl="1"/>
            <a:r>
              <a:rPr lang="en-US" smtClean="0"/>
              <a:t>Indicadores propuestos</a:t>
            </a:r>
          </a:p>
          <a:p>
            <a:pPr lvl="1"/>
            <a:r>
              <a:rPr lang="en-US" smtClean="0"/>
              <a:t>Diferencias entre los facores que afectan las tomas de decisiones de fertilidad entre los distintos estratos socioeconómicos.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43011" name="2 Marcador de contenido"/>
          <p:cNvSpPr>
            <a:spLocks noGrp="1"/>
          </p:cNvSpPr>
          <p:nvPr>
            <p:ph sz="quarter" idx="1"/>
          </p:nvPr>
        </p:nvSpPr>
        <p:spPr>
          <a:xfrm>
            <a:off x="428625" y="1912938"/>
            <a:ext cx="7467600" cy="4873625"/>
          </a:xfrm>
        </p:spPr>
        <p:txBody>
          <a:bodyPr/>
          <a:lstStyle/>
          <a:p>
            <a:r>
              <a:rPr lang="es-ES" smtClean="0"/>
              <a:t>Focalizar los futuros proyectos orientados a la disminución de las tasas de natalidad</a:t>
            </a:r>
          </a:p>
          <a:p>
            <a:pPr lvl="1"/>
            <a:r>
              <a:rPr lang="es-ES" smtClean="0"/>
              <a:t>Mujeres (menos educadas)</a:t>
            </a:r>
          </a:p>
          <a:p>
            <a:pPr lvl="1"/>
            <a:r>
              <a:rPr lang="es-ES" smtClean="0"/>
              <a:t>Zonas Rurales</a:t>
            </a:r>
          </a:p>
          <a:p>
            <a:pPr lvl="1"/>
            <a:r>
              <a:rPr lang="es-ES" smtClean="0"/>
              <a:t>Hogares de escasos recursos</a:t>
            </a:r>
          </a:p>
          <a:p>
            <a:pPr lvl="1"/>
            <a:endParaRPr lang="es-ES" smtClean="0"/>
          </a:p>
          <a:p>
            <a:r>
              <a:rPr lang="es-ES" smtClean="0"/>
              <a:t>Posible Error de Medición en el Indicador de Planificación Familiar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REGRESIONES CUANTÍLICAS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38200" y="1447800"/>
          <a:ext cx="7772400" cy="5260975"/>
        </p:xfrm>
        <a:graphic>
          <a:graphicData uri="http://schemas.openxmlformats.org/drawingml/2006/table">
            <a:tbl>
              <a:tblPr/>
              <a:tblGrid>
                <a:gridCol w="3595530"/>
                <a:gridCol w="1413789"/>
                <a:gridCol w="1727677"/>
                <a:gridCol w="1035402"/>
              </a:tblGrid>
              <a:tr h="516467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  <a:cs typeface="Times New Roman"/>
                        </a:rPr>
                        <a:t>CUANTIL 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  <a:cs typeface="Times New Roman"/>
                        </a:rPr>
                        <a:t>Variable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Coeficiente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Efecto Marginal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Años de educación de la madre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-0.0446848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-0.1886811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Años de educación del padre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0.0056094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0.0236857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0.265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Ingreso en dólares de los hijos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0.0505826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0.2135849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0.006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Urbano (: 1 si vive en zona urbana)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-0.1201239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-0.5142068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Índice de Planificación Familiar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-0.0390106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-0.1675096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0.572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Indicador de Calidad de hijos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-0.0648311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-0.273749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Constante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2.292045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REGRESIONES CUANTÍLICAS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85800" y="1600200"/>
          <a:ext cx="8001000" cy="5141913"/>
        </p:xfrm>
        <a:graphic>
          <a:graphicData uri="http://schemas.openxmlformats.org/drawingml/2006/table">
            <a:tbl>
              <a:tblPr/>
              <a:tblGrid>
                <a:gridCol w="3701282"/>
                <a:gridCol w="1455372"/>
                <a:gridCol w="1778491"/>
                <a:gridCol w="1065855"/>
              </a:tblGrid>
              <a:tr h="499533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  <a:cs typeface="Times New Roman"/>
                        </a:rPr>
                        <a:t>CUANTIL 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  <a:cs typeface="Times New Roman"/>
                        </a:rPr>
                        <a:t>Variable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Coeficiente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Efecto Marginal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Años de educación de la madre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-0.0395123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-0.1522597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Años de educación del padre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-0.0067285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-0.025928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0.142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Ingreso en dólares de los hijos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0.0221255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0.0852603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0.203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Urbano (: 1 si vive en zona urbana)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-0.1945795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-0.7714862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Índice de Planificación Familiar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0.0036782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0.0141528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0.954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Indicador de Calidad de hijos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-0.0500942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-0.1930371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Constante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2.259761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REGRESIONES CUANTÍLICAS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838200" y="1447800"/>
          <a:ext cx="7696200" cy="4964113"/>
        </p:xfrm>
        <a:graphic>
          <a:graphicData uri="http://schemas.openxmlformats.org/drawingml/2006/table">
            <a:tbl>
              <a:tblPr/>
              <a:tblGrid>
                <a:gridCol w="3613860"/>
                <a:gridCol w="1305173"/>
                <a:gridCol w="1736486"/>
                <a:gridCol w="1040681"/>
              </a:tblGrid>
              <a:tr h="474134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  <a:cs typeface="Times New Roman"/>
                        </a:rPr>
                        <a:t>CUANTIL 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Variable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  <a:cs typeface="Times New Roman"/>
                        </a:rPr>
                        <a:t>Coeficiente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Efecto Marginal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Años de educación de la madre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-0.0352001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-0.1811361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Años de educación del padre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-0.0000917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-0.0004716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0.984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Ingreso en dólares de los hijos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0.0536942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0.0763048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0.201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Urbano (: 1 si vive en zona urbana)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-0.059261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-0.3032266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0.141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Índice de Planificación Familiar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-0.039576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-0.2067108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0.424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Indicador de Calidad de hijos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-0.0618325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-0.3181833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Constante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  <a:cs typeface="Times New Roman"/>
                        </a:rPr>
                        <a:t>2.283992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REGRESIONES CUANTÍLICAS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785813" y="1785938"/>
          <a:ext cx="7543800" cy="3798887"/>
        </p:xfrm>
        <a:graphic>
          <a:graphicData uri="http://schemas.openxmlformats.org/drawingml/2006/table">
            <a:tbl>
              <a:tblPr/>
              <a:tblGrid>
                <a:gridCol w="3541848"/>
                <a:gridCol w="1279472"/>
                <a:gridCol w="1702290"/>
                <a:gridCol w="1020189"/>
              </a:tblGrid>
              <a:tr h="380043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  <a:cs typeface="Times New Roman"/>
                        </a:rPr>
                        <a:t>CUANTIL </a:t>
                      </a:r>
                      <a:r>
                        <a:rPr lang="es-EC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3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/>
                          <a:ea typeface="Times New Roman"/>
                          <a:cs typeface="Times New Roman"/>
                        </a:rPr>
                        <a:t>Variable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latin typeface="Arial"/>
                          <a:ea typeface="Times New Roman"/>
                          <a:cs typeface="Times New Roman"/>
                        </a:rPr>
                        <a:t>Coeficiente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latin typeface="Arial"/>
                          <a:ea typeface="Times New Roman"/>
                          <a:cs typeface="Times New Roman"/>
                        </a:rPr>
                        <a:t>Efecto Marginal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latin typeface="Arial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Años de educación de la madre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-0.0582879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-0.2245166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Años de educación del padre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-0.0002003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-0.0007717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0.964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Ingreso en dólares de los hijos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0.0092596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0.0356666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0.63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2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Urbano (: 1 si vive en zona urbana)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-0.0239027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-0.0924438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0.634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Índice de Planificación Familiar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-0.1271544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-0.5183307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0.1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Indicador de Calidad de hijos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-0.036652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-0.1411783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Constante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2.294014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C" dirty="0" smtClean="0"/>
              <a:t>INTRODUCCIÓN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98625"/>
            <a:ext cx="7467600" cy="487362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C" dirty="0"/>
              <a:t>Tiempos atrás el estudio de decisiones </a:t>
            </a:r>
            <a:r>
              <a:rPr lang="es-EC" dirty="0" smtClean="0"/>
              <a:t>de fertilidad, </a:t>
            </a:r>
            <a:r>
              <a:rPr lang="es-EC" dirty="0"/>
              <a:t>no entraban en el campo de estudio de la </a:t>
            </a:r>
            <a:r>
              <a:rPr lang="es-EC" dirty="0" smtClean="0"/>
              <a:t>economía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EC" sz="9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C" dirty="0" smtClean="0"/>
              <a:t>Becker </a:t>
            </a:r>
            <a:r>
              <a:rPr lang="es-EC" dirty="0"/>
              <a:t>se ha percatado que el decidir tener un hijo más, es una decisión análoga a cualquier otro comportamiento </a:t>
            </a:r>
            <a:r>
              <a:rPr lang="es-EC" dirty="0" smtClean="0"/>
              <a:t>económico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C" dirty="0" smtClean="0"/>
              <a:t>Un hijo </a:t>
            </a:r>
            <a:r>
              <a:rPr lang="es-EC" dirty="0"/>
              <a:t>influye directamente en la utilidad de una </a:t>
            </a:r>
            <a:r>
              <a:rPr lang="es-EC" dirty="0" smtClean="0"/>
              <a:t>familia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C" dirty="0" smtClean="0"/>
              <a:t>Modelando </a:t>
            </a:r>
            <a:r>
              <a:rPr lang="es-EC" dirty="0"/>
              <a:t>la Fecundidad Familiar, podemos incluir dentro de esta cesta de </a:t>
            </a:r>
            <a:r>
              <a:rPr lang="es-EC" dirty="0" err="1" smtClean="0"/>
              <a:t>bys</a:t>
            </a:r>
            <a:r>
              <a:rPr lang="es-EC" dirty="0" smtClean="0"/>
              <a:t>, </a:t>
            </a:r>
            <a:r>
              <a:rPr lang="es-EC" dirty="0"/>
              <a:t>el número </a:t>
            </a:r>
            <a:r>
              <a:rPr lang="es-EC" dirty="0" smtClean="0"/>
              <a:t>de</a:t>
            </a:r>
            <a:r>
              <a:rPr lang="es-EC" b="1" i="1" dirty="0" smtClean="0"/>
              <a:t> </a:t>
            </a:r>
            <a:r>
              <a:rPr lang="es-EC" b="1" i="1" dirty="0"/>
              <a:t>niños </a:t>
            </a:r>
            <a:r>
              <a:rPr lang="es-EC" dirty="0" smtClean="0"/>
              <a:t>que se decide fecundar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s-EC" dirty="0" smtClean="0"/>
              <a:t>Los hogares tienen que elegir consumir una cesta de bienes y servicios, acorde a sus restricciones presupuestarias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endParaRPr lang="es-EC" sz="9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C" dirty="0" smtClean="0"/>
              <a:t>El efecto que tendrá un incremento </a:t>
            </a:r>
            <a:r>
              <a:rPr lang="es-EC" dirty="0"/>
              <a:t>en la renta </a:t>
            </a:r>
            <a:r>
              <a:rPr lang="es-EC" dirty="0" smtClean="0"/>
              <a:t>familiar en </a:t>
            </a:r>
            <a:r>
              <a:rPr lang="es-EC" dirty="0"/>
              <a:t>la demanda</a:t>
            </a:r>
            <a:r>
              <a:rPr lang="es-EC" b="1" dirty="0"/>
              <a:t> </a:t>
            </a:r>
            <a:r>
              <a:rPr lang="es-EC" dirty="0"/>
              <a:t>de </a:t>
            </a:r>
            <a:r>
              <a:rPr lang="es-EC" b="1" i="1" dirty="0" smtClean="0"/>
              <a:t>niños, </a:t>
            </a:r>
            <a:r>
              <a:rPr lang="es-EC" dirty="0" smtClean="0"/>
              <a:t>es un tema que trataremos de dilucidar con el estudio (evidencia de incidencia negativa)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EC" sz="9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C" dirty="0" smtClean="0"/>
              <a:t>Y también incluiremos el </a:t>
            </a:r>
            <a:r>
              <a:rPr lang="es-EC" dirty="0"/>
              <a:t>enfoque de calidad-cantidad dentro de la decisión del tamaño familiar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RESEÑA HISTÓRICA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70000" lnSpcReduction="20000"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900" dirty="0" err="1"/>
              <a:t>Sencillez</a:t>
            </a:r>
            <a:r>
              <a:rPr lang="en-US" sz="3900" dirty="0"/>
              <a:t> en el </a:t>
            </a:r>
            <a:r>
              <a:rPr lang="en-US" sz="3900" dirty="0" err="1"/>
              <a:t>analisis</a:t>
            </a:r>
            <a:r>
              <a:rPr lang="en-US" sz="3900" dirty="0"/>
              <a:t> del </a:t>
            </a:r>
            <a:r>
              <a:rPr lang="en-US" sz="3900" dirty="0" err="1" smtClean="0"/>
              <a:t>crecimiento</a:t>
            </a:r>
            <a:endParaRPr lang="en-US" sz="3900" dirty="0" smtClean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500" dirty="0" smtClean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900" dirty="0" err="1" smtClean="0"/>
              <a:t>poblacional</a:t>
            </a:r>
            <a:r>
              <a:rPr lang="en-US" sz="3900" dirty="0" smtClean="0"/>
              <a:t> </a:t>
            </a:r>
            <a:r>
              <a:rPr lang="en-US" sz="3900" dirty="0"/>
              <a:t>(</a:t>
            </a:r>
            <a:r>
              <a:rPr lang="en-US" sz="3900" dirty="0" err="1"/>
              <a:t>edad</a:t>
            </a:r>
            <a:r>
              <a:rPr lang="en-US" sz="3900" dirty="0"/>
              <a:t>, </a:t>
            </a:r>
            <a:r>
              <a:rPr lang="en-US" sz="3900" dirty="0" err="1"/>
              <a:t>sexo</a:t>
            </a:r>
            <a:r>
              <a:rPr lang="en-US" sz="3900" dirty="0"/>
              <a:t>, </a:t>
            </a:r>
            <a:r>
              <a:rPr lang="en-US" sz="3900" dirty="0" err="1"/>
              <a:t>estado</a:t>
            </a:r>
            <a:r>
              <a:rPr lang="en-US" sz="3900" dirty="0"/>
              <a:t> civil</a:t>
            </a:r>
            <a:r>
              <a:rPr lang="en-US" sz="3900" dirty="0" smtClean="0"/>
              <a:t>)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500" dirty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900" dirty="0" err="1"/>
              <a:t>Caracteristicas</a:t>
            </a:r>
            <a:r>
              <a:rPr lang="en-US" sz="3900" dirty="0"/>
              <a:t> </a:t>
            </a:r>
            <a:r>
              <a:rPr lang="en-US" sz="3900" dirty="0" err="1"/>
              <a:t>socioeconomicas</a:t>
            </a:r>
            <a:r>
              <a:rPr lang="en-US" sz="3900" dirty="0"/>
              <a:t> no </a:t>
            </a:r>
            <a:r>
              <a:rPr lang="en-US" sz="3900" dirty="0" err="1" smtClean="0"/>
              <a:t>consideradas</a:t>
            </a:r>
            <a:endParaRPr lang="en-US" sz="3900" dirty="0" smtClean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500" dirty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900" dirty="0"/>
              <a:t>Malthus: </a:t>
            </a:r>
            <a:r>
              <a:rPr lang="en-US" sz="3900" dirty="0" err="1"/>
              <a:t>numero</a:t>
            </a:r>
            <a:r>
              <a:rPr lang="en-US" sz="3900" dirty="0"/>
              <a:t> de </a:t>
            </a:r>
            <a:r>
              <a:rPr lang="en-US" sz="3900" dirty="0" err="1"/>
              <a:t>hijos</a:t>
            </a:r>
            <a:r>
              <a:rPr lang="en-US" sz="3900" dirty="0"/>
              <a:t> </a:t>
            </a:r>
            <a:r>
              <a:rPr lang="en-US" sz="3900" dirty="0" err="1"/>
              <a:t>determinado</a:t>
            </a:r>
            <a:r>
              <a:rPr lang="en-US" sz="3900" dirty="0"/>
              <a:t> </a:t>
            </a:r>
            <a:r>
              <a:rPr lang="en-US" sz="3900" dirty="0" err="1"/>
              <a:t>por</a:t>
            </a:r>
            <a:r>
              <a:rPr lang="en-US" sz="3900" dirty="0"/>
              <a:t> </a:t>
            </a:r>
            <a:r>
              <a:rPr lang="en-US" sz="3900" dirty="0" err="1"/>
              <a:t>edad</a:t>
            </a:r>
            <a:r>
              <a:rPr lang="en-US" sz="3900" dirty="0"/>
              <a:t> al </a:t>
            </a:r>
            <a:r>
              <a:rPr lang="en-US" sz="3900" dirty="0" err="1"/>
              <a:t>casarse</a:t>
            </a:r>
            <a:r>
              <a:rPr lang="en-US" sz="3900" dirty="0"/>
              <a:t> y </a:t>
            </a:r>
            <a:r>
              <a:rPr lang="en-US" sz="3900" dirty="0" err="1"/>
              <a:t>frecuencia</a:t>
            </a:r>
            <a:r>
              <a:rPr lang="en-US" sz="3900" dirty="0"/>
              <a:t> del </a:t>
            </a:r>
            <a:r>
              <a:rPr lang="en-US" sz="3900" dirty="0" err="1" smtClean="0"/>
              <a:t>coito</a:t>
            </a:r>
            <a:endParaRPr lang="en-US" sz="3900" dirty="0" smtClean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900" dirty="0"/>
              <a:t>La </a:t>
            </a:r>
            <a:r>
              <a:rPr lang="en-US" sz="3900" dirty="0" err="1"/>
              <a:t>aparicion</a:t>
            </a:r>
            <a:r>
              <a:rPr lang="en-US" sz="3900" dirty="0"/>
              <a:t> de </a:t>
            </a:r>
            <a:r>
              <a:rPr lang="en-US" sz="3900" dirty="0" err="1"/>
              <a:t>anticonceptivos</a:t>
            </a:r>
            <a:r>
              <a:rPr lang="en-US" sz="3900" dirty="0"/>
              <a:t> </a:t>
            </a:r>
            <a:r>
              <a:rPr lang="en-US" sz="3900" dirty="0" err="1"/>
              <a:t>amplio</a:t>
            </a:r>
            <a:r>
              <a:rPr lang="en-US" sz="3900" dirty="0"/>
              <a:t> el area de </a:t>
            </a:r>
            <a:r>
              <a:rPr lang="en-US" sz="3900" dirty="0" err="1"/>
              <a:t>investigacion</a:t>
            </a:r>
            <a:r>
              <a:rPr lang="en-US" sz="3900" dirty="0"/>
              <a:t> de la </a:t>
            </a:r>
            <a:r>
              <a:rPr lang="en-US" sz="3900" dirty="0" err="1"/>
              <a:t>toma</a:t>
            </a:r>
            <a:r>
              <a:rPr lang="en-US" sz="3900" dirty="0"/>
              <a:t> de </a:t>
            </a:r>
            <a:r>
              <a:rPr lang="en-US" sz="3900" dirty="0" err="1"/>
              <a:t>decisiones</a:t>
            </a:r>
            <a:r>
              <a:rPr lang="en-US" sz="3900" dirty="0"/>
              <a:t> </a:t>
            </a:r>
            <a:r>
              <a:rPr lang="en-US" sz="3900" dirty="0" err="1"/>
              <a:t>sobre</a:t>
            </a:r>
            <a:r>
              <a:rPr lang="en-US" sz="3900" dirty="0"/>
              <a:t> el </a:t>
            </a:r>
            <a:r>
              <a:rPr lang="en-US" sz="3900" dirty="0" err="1"/>
              <a:t>numero de hijos</a:t>
            </a:r>
            <a:endParaRPr lang="en-US" sz="3900" dirty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RESEÑA HISTÓRICA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Becker(1963) formulo teoria economica sobre decisiones de fertilidad bajo el marco neoclasico</a:t>
            </a:r>
          </a:p>
          <a:p>
            <a:r>
              <a:rPr lang="en-US" smtClean="0"/>
              <a:t>Los hijos son considerados bienes duraderos que proporcionan ingresos psiquicos a los padres</a:t>
            </a:r>
          </a:p>
          <a:p>
            <a:r>
              <a:rPr lang="en-US" smtClean="0"/>
              <a:t>Willis (1973) afirma que la poblacion decide su demanda por hijos.</a:t>
            </a:r>
          </a:p>
          <a:p>
            <a:r>
              <a:rPr lang="en-US" smtClean="0"/>
              <a:t>Wang y Famoye (1997) ajustaron un modelo para explicar decisiones de fertilidad usando datos de panel.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RESEÑA HISTÓRICA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Entre las variables que estos autores usaron en su estudio se encuentran:</a:t>
            </a:r>
          </a:p>
          <a:p>
            <a:pPr lvl="1"/>
            <a:r>
              <a:rPr lang="en-US" smtClean="0"/>
              <a:t>La madre trabaja o no: Se espera relacion negativa que muestre costo oportunidad de tener hijos</a:t>
            </a:r>
          </a:p>
          <a:p>
            <a:pPr lvl="1"/>
            <a:r>
              <a:rPr lang="en-US" smtClean="0"/>
              <a:t>Nivel educativo esposa: Se espera relacion negativa por costo de oportunidad</a:t>
            </a:r>
          </a:p>
          <a:p>
            <a:pPr lvl="1"/>
            <a:r>
              <a:rPr lang="en-US" smtClean="0"/>
              <a:t>Ingreso familiar: Efecto ambiguo. Cantidad y Calidad.</a:t>
            </a:r>
          </a:p>
          <a:p>
            <a:pPr lvl="1"/>
            <a:r>
              <a:rPr lang="en-US" smtClean="0"/>
              <a:t>Variables de control: edad, raza, zona residencia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RESEÑA HISTÓRICA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Desde un principio, la mayoria de trabajos empiricos han utilizado modelos de conteo parametricos para analizar el comportamiento de fertilidad. Estos modelos suponen que las variables explicativas afectan a la media y varianza de la distribucion de la variable dependiente</a:t>
            </a:r>
          </a:p>
          <a:p>
            <a:r>
              <a:rPr lang="en-US" smtClean="0"/>
              <a:t>Aunque recientemente, autores como Santos y Machado  han desarrollado propuestas mas avanzadas en cuestion econometrica, utilizando regresiones cuantilicas para variables de conteo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rtlCol="0" anchor="ctr">
            <a:noAutofit/>
          </a:bodyPr>
          <a:lstStyle/>
          <a:p>
            <a:pPr lvl="2" fontAlgn="auto">
              <a:spcAft>
                <a:spcPts val="0"/>
              </a:spcAft>
              <a:defRPr/>
            </a:pPr>
            <a:r>
              <a:rPr lang="es-EC" sz="2800" kern="1200" cap="small" dirty="0">
                <a:latin typeface="+mj-lt"/>
                <a:ea typeface="+mj-ea"/>
                <a:cs typeface="+mj-cs"/>
              </a:rPr>
              <a:t>ANTECEDENTE DEMOGRÁFICO Y SOCIOECONÓMICO DEL ECUADOR</a:t>
            </a:r>
          </a:p>
        </p:txBody>
      </p:sp>
      <p:sp>
        <p:nvSpPr>
          <p:cNvPr id="16387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43425" cy="4525963"/>
          </a:xfrm>
        </p:spPr>
        <p:txBody>
          <a:bodyPr/>
          <a:lstStyle/>
          <a:p>
            <a:r>
              <a:rPr lang="es-EC" sz="1600" smtClean="0"/>
              <a:t>Entre 1950-2005, la población se ha 4x</a:t>
            </a:r>
          </a:p>
          <a:p>
            <a:endParaRPr lang="es-EC" sz="700" smtClean="0"/>
          </a:p>
          <a:p>
            <a:r>
              <a:rPr lang="es-EC" sz="1600" smtClean="0"/>
              <a:t>Creciendo 1ero a un ritmo alto -aprox del 3%- hasta el 70, y moderándose en torno al 2%, para finalmente ubicarse en tasas menores al 1%</a:t>
            </a:r>
          </a:p>
          <a:p>
            <a:pPr lvl="1"/>
            <a:endParaRPr lang="es-EC" sz="700" smtClean="0"/>
          </a:p>
          <a:p>
            <a:r>
              <a:rPr lang="es-EC" sz="1600" smtClean="0"/>
              <a:t>En el crecimiento poblacional según las edades, podremos apreciar un desaceleramiento entre los grupos más jóvenes; mientras aumenta en las edades adultas y mayores. </a:t>
            </a:r>
          </a:p>
          <a:p>
            <a:endParaRPr lang="es-EC" sz="700" smtClean="0"/>
          </a:p>
          <a:p>
            <a:r>
              <a:rPr lang="es-EC" sz="1600" smtClean="0"/>
              <a:t>Esta transformación, se fundamenta en:</a:t>
            </a:r>
          </a:p>
          <a:p>
            <a:pPr lvl="1"/>
            <a:r>
              <a:rPr lang="es-EC" sz="1200" smtClean="0"/>
              <a:t>Descenso en la fecundidad </a:t>
            </a:r>
          </a:p>
          <a:p>
            <a:pPr lvl="1"/>
            <a:r>
              <a:rPr lang="es-EC" sz="1200" smtClean="0"/>
              <a:t>El mantenimiento de una mortalidad mediana</a:t>
            </a:r>
          </a:p>
          <a:p>
            <a:pPr lvl="1"/>
            <a:r>
              <a:rPr lang="es-EC" sz="1200" smtClean="0"/>
              <a:t>Nuevos y sofisticados procesos médicos, </a:t>
            </a:r>
          </a:p>
          <a:p>
            <a:pPr lvl="2"/>
            <a:r>
              <a:rPr lang="es-EC" sz="1100" smtClean="0"/>
              <a:t>mejora de la expectativa de vida del ecuatoriano promedio durante el último medio siglo.</a:t>
            </a:r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5143504" y="2357430"/>
          <a:ext cx="3571900" cy="254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rador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707</TotalTime>
  <Words>2501</Words>
  <Application>Microsoft Office PowerPoint</Application>
  <PresentationFormat>Presentación en pantalla (4:3)</PresentationFormat>
  <Paragraphs>551</Paragraphs>
  <Slides>39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6" baseType="lpstr">
      <vt:lpstr>Century Schoolbook</vt:lpstr>
      <vt:lpstr>Arial</vt:lpstr>
      <vt:lpstr>Wingdings</vt:lpstr>
      <vt:lpstr>Wingdings 2</vt:lpstr>
      <vt:lpstr>Calibri</vt:lpstr>
      <vt:lpstr>Times New Roman</vt:lpstr>
      <vt:lpstr>Mirador</vt:lpstr>
      <vt:lpstr>“IMPACTO DE LAS CONDICIONES SOCIOECONÓMICAS FAMILIARES EN LAS DECISIONES DE FERTILIDAD (NÚMERO DE HIJOS), UTILIZANDO UN MODELO DE REGRESIÓN POISSON: PERÍODO DE ESTUDIO 2005-2006”  </vt:lpstr>
      <vt:lpstr>INTRODUCCIÓN</vt:lpstr>
      <vt:lpstr>INTRODUCCIÓN</vt:lpstr>
      <vt:lpstr>INTRODUCCIÓN</vt:lpstr>
      <vt:lpstr>RESEÑA HISTÓRICA</vt:lpstr>
      <vt:lpstr>RESEÑA HISTÓRICA</vt:lpstr>
      <vt:lpstr>RESEÑA HISTÓRICA</vt:lpstr>
      <vt:lpstr>RESEÑA HISTÓRICA</vt:lpstr>
      <vt:lpstr>ANTECEDENTE DEMOGRÁFICO Y SOCIOECONÓMICO DEL ECUADOR</vt:lpstr>
      <vt:lpstr>ANTECEDENTE DEMOGRÁFICO Y SOCIOECONÓMICO DEL ECUADOR</vt:lpstr>
      <vt:lpstr>MARCO TEÓRICO</vt:lpstr>
      <vt:lpstr>MARCO TEÓRICO</vt:lpstr>
      <vt:lpstr>MARCO TEÓRICO</vt:lpstr>
      <vt:lpstr>MARCO TEÓRICO</vt:lpstr>
      <vt:lpstr>MODELO DE FERTILIDAD</vt:lpstr>
      <vt:lpstr>MODELO DE FERTILIDAD</vt:lpstr>
      <vt:lpstr>MODELO DE FERTILIDAD</vt:lpstr>
      <vt:lpstr>MODELO ECONOMÉTRICO: REGRESIÓN POISSON</vt:lpstr>
      <vt:lpstr>MODELO ECONOMÉTRICO: REGRESIÓN POISSON</vt:lpstr>
      <vt:lpstr>DESCRIPCIÓN DE LA ECV</vt:lpstr>
      <vt:lpstr>UNIVERSO Y UNIDAD DE ANÁLISIS</vt:lpstr>
      <vt:lpstr>UNIVERSO Y UNIDAD DE ANÁLISIS</vt:lpstr>
      <vt:lpstr>UNIVERSO Y UNIDAD DE ANÁLISIS </vt:lpstr>
      <vt:lpstr>DESCRIPCIÓN DE LAS VARIABLES</vt:lpstr>
      <vt:lpstr>ESTADISTICA DESCRIPTIVA VARIABLES</vt:lpstr>
      <vt:lpstr>ESTADÍSTICA DESCRIPTIVA VARIABLES</vt:lpstr>
      <vt:lpstr>ESTADÍSTICA DESCRIPTIVA VARIABLES</vt:lpstr>
      <vt:lpstr>RESTRICCIONES DE LA MUESTRA</vt:lpstr>
      <vt:lpstr>RESULTADOS E INTERPRETACIONES</vt:lpstr>
      <vt:lpstr>RESULTADOS E INTERPRETACIONES</vt:lpstr>
      <vt:lpstr>RESULTADOS E INTERPRETACIONES</vt:lpstr>
      <vt:lpstr>RESULTADOS E INTERPRETACIONES</vt:lpstr>
      <vt:lpstr>RESULTADOS E INTERPRETACIONES</vt:lpstr>
      <vt:lpstr>CONCLUSIONES</vt:lpstr>
      <vt:lpstr>RECOMENDACIONES</vt:lpstr>
      <vt:lpstr>REGRESIONES CUANTÍLICAS</vt:lpstr>
      <vt:lpstr>REGRESIONES CUANTÍLICAS</vt:lpstr>
      <vt:lpstr>REGRESIONES CUANTÍLICAS</vt:lpstr>
      <vt:lpstr>REGRESIONES CUANTÍLICAS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“IMPACTO DE LAS CONDICIONES SOCIOECONÓMICAS FAMILIARES EN LAS DECISIONES DE FERTILIDAD (NÚMERO DE HIJOS), UTILIZANDO UN MODELO DE REGRESIÓN POISSON: PERÍODO DE ESTUDIO 2005-2006”</dc:title>
  <dc:creator>Julio Bonilla</dc:creator>
  <cp:lastModifiedBy>Administrador</cp:lastModifiedBy>
  <cp:revision>74</cp:revision>
  <dcterms:created xsi:type="dcterms:W3CDTF">2009-04-15T22:30:17Z</dcterms:created>
  <dcterms:modified xsi:type="dcterms:W3CDTF">2009-10-27T15:43:30Z</dcterms:modified>
</cp:coreProperties>
</file>