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6" r:id="rId1"/>
  </p:sldMasterIdLst>
  <p:notesMasterIdLst>
    <p:notesMasterId r:id="rId18"/>
  </p:notesMasterIdLst>
  <p:handoutMasterIdLst>
    <p:handoutMasterId r:id="rId19"/>
  </p:handoutMasterIdLst>
  <p:sldIdLst>
    <p:sldId id="259" r:id="rId2"/>
    <p:sldId id="260" r:id="rId3"/>
    <p:sldId id="332" r:id="rId4"/>
    <p:sldId id="333" r:id="rId5"/>
    <p:sldId id="335" r:id="rId6"/>
    <p:sldId id="334" r:id="rId7"/>
    <p:sldId id="336" r:id="rId8"/>
    <p:sldId id="337" r:id="rId9"/>
    <p:sldId id="339" r:id="rId10"/>
    <p:sldId id="272" r:id="rId11"/>
    <p:sldId id="338" r:id="rId12"/>
    <p:sldId id="340" r:id="rId13"/>
    <p:sldId id="341" r:id="rId14"/>
    <p:sldId id="342" r:id="rId15"/>
    <p:sldId id="344" r:id="rId16"/>
    <p:sldId id="343" r:id="rId17"/>
  </p:sldIdLst>
  <p:sldSz cx="9144000" cy="6858000" type="screen4x3"/>
  <p:notesSz cx="6858000" cy="9144000"/>
  <p:defaultTextStyle>
    <a:defPPr>
      <a:defRPr lang="es-ES"/>
    </a:defPPr>
    <a:lvl1pPr algn="l" rtl="0" fontAlgn="base">
      <a:spcBef>
        <a:spcPct val="0"/>
      </a:spcBef>
      <a:spcAft>
        <a:spcPct val="0"/>
      </a:spcAft>
      <a:defRPr sz="3600" kern="1200">
        <a:solidFill>
          <a:schemeClr val="tx1"/>
        </a:solidFill>
        <a:latin typeface="Bookman Old Style" pitchFamily="18" charset="0"/>
        <a:ea typeface="+mn-ea"/>
        <a:cs typeface="+mn-cs"/>
      </a:defRPr>
    </a:lvl1pPr>
    <a:lvl2pPr marL="457200" algn="l" rtl="0" fontAlgn="base">
      <a:spcBef>
        <a:spcPct val="0"/>
      </a:spcBef>
      <a:spcAft>
        <a:spcPct val="0"/>
      </a:spcAft>
      <a:defRPr sz="3600" kern="1200">
        <a:solidFill>
          <a:schemeClr val="tx1"/>
        </a:solidFill>
        <a:latin typeface="Bookman Old Style" pitchFamily="18" charset="0"/>
        <a:ea typeface="+mn-ea"/>
        <a:cs typeface="+mn-cs"/>
      </a:defRPr>
    </a:lvl2pPr>
    <a:lvl3pPr marL="914400" algn="l" rtl="0" fontAlgn="base">
      <a:spcBef>
        <a:spcPct val="0"/>
      </a:spcBef>
      <a:spcAft>
        <a:spcPct val="0"/>
      </a:spcAft>
      <a:defRPr sz="3600" kern="1200">
        <a:solidFill>
          <a:schemeClr val="tx1"/>
        </a:solidFill>
        <a:latin typeface="Bookman Old Style" pitchFamily="18" charset="0"/>
        <a:ea typeface="+mn-ea"/>
        <a:cs typeface="+mn-cs"/>
      </a:defRPr>
    </a:lvl3pPr>
    <a:lvl4pPr marL="1371600" algn="l" rtl="0" fontAlgn="base">
      <a:spcBef>
        <a:spcPct val="0"/>
      </a:spcBef>
      <a:spcAft>
        <a:spcPct val="0"/>
      </a:spcAft>
      <a:defRPr sz="3600" kern="1200">
        <a:solidFill>
          <a:schemeClr val="tx1"/>
        </a:solidFill>
        <a:latin typeface="Bookman Old Style" pitchFamily="18" charset="0"/>
        <a:ea typeface="+mn-ea"/>
        <a:cs typeface="+mn-cs"/>
      </a:defRPr>
    </a:lvl4pPr>
    <a:lvl5pPr marL="1828800" algn="l" rtl="0" fontAlgn="base">
      <a:spcBef>
        <a:spcPct val="0"/>
      </a:spcBef>
      <a:spcAft>
        <a:spcPct val="0"/>
      </a:spcAft>
      <a:defRPr sz="3600" kern="1200">
        <a:solidFill>
          <a:schemeClr val="tx1"/>
        </a:solidFill>
        <a:latin typeface="Bookman Old Style" pitchFamily="18" charset="0"/>
        <a:ea typeface="+mn-ea"/>
        <a:cs typeface="+mn-cs"/>
      </a:defRPr>
    </a:lvl5pPr>
    <a:lvl6pPr marL="2286000" algn="l" defTabSz="914400" rtl="0" eaLnBrk="1" latinLnBrk="0" hangingPunct="1">
      <a:defRPr sz="3600" kern="1200">
        <a:solidFill>
          <a:schemeClr val="tx1"/>
        </a:solidFill>
        <a:latin typeface="Bookman Old Style" pitchFamily="18" charset="0"/>
        <a:ea typeface="+mn-ea"/>
        <a:cs typeface="+mn-cs"/>
      </a:defRPr>
    </a:lvl6pPr>
    <a:lvl7pPr marL="2743200" algn="l" defTabSz="914400" rtl="0" eaLnBrk="1" latinLnBrk="0" hangingPunct="1">
      <a:defRPr sz="3600" kern="1200">
        <a:solidFill>
          <a:schemeClr val="tx1"/>
        </a:solidFill>
        <a:latin typeface="Bookman Old Style" pitchFamily="18" charset="0"/>
        <a:ea typeface="+mn-ea"/>
        <a:cs typeface="+mn-cs"/>
      </a:defRPr>
    </a:lvl7pPr>
    <a:lvl8pPr marL="3200400" algn="l" defTabSz="914400" rtl="0" eaLnBrk="1" latinLnBrk="0" hangingPunct="1">
      <a:defRPr sz="3600" kern="1200">
        <a:solidFill>
          <a:schemeClr val="tx1"/>
        </a:solidFill>
        <a:latin typeface="Bookman Old Style" pitchFamily="18" charset="0"/>
        <a:ea typeface="+mn-ea"/>
        <a:cs typeface="+mn-cs"/>
      </a:defRPr>
    </a:lvl8pPr>
    <a:lvl9pPr marL="3657600" algn="l" defTabSz="914400" rtl="0" eaLnBrk="1" latinLnBrk="0" hangingPunct="1">
      <a:defRPr sz="3600" kern="1200">
        <a:solidFill>
          <a:schemeClr val="tx1"/>
        </a:solidFill>
        <a:latin typeface="Bookman Old Style"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67" autoAdjust="0"/>
  </p:normalViewPr>
  <p:slideViewPr>
    <p:cSldViewPr>
      <p:cViewPr varScale="1">
        <p:scale>
          <a:sx n="61" d="100"/>
          <a:sy n="61" d="100"/>
        </p:scale>
        <p:origin x="-576" y="-84"/>
      </p:cViewPr>
      <p:guideLst>
        <p:guide orient="horz" pos="2160"/>
        <p:guide pos="2880"/>
      </p:guideLst>
    </p:cSldViewPr>
  </p:slideViewPr>
  <p:outlineViewPr>
    <p:cViewPr>
      <p:scale>
        <a:sx n="33" d="100"/>
        <a:sy n="33" d="100"/>
      </p:scale>
      <p:origin x="0" y="664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aramond" pitchFamily="18" charset="0"/>
              </a:defRPr>
            </a:lvl1pPr>
          </a:lstStyle>
          <a:p>
            <a:pPr>
              <a:defRPr/>
            </a:pPr>
            <a:endParaRPr lang="es-ES_tradnl"/>
          </a:p>
        </p:txBody>
      </p:sp>
      <p:sp>
        <p:nvSpPr>
          <p:cNvPr id="4608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aramond" pitchFamily="18" charset="0"/>
              </a:defRPr>
            </a:lvl1pPr>
          </a:lstStyle>
          <a:p>
            <a:pPr>
              <a:defRPr/>
            </a:pPr>
            <a:endParaRPr lang="es-ES_tradnl"/>
          </a:p>
        </p:txBody>
      </p:sp>
      <p:sp>
        <p:nvSpPr>
          <p:cNvPr id="4608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endParaRPr lang="es-ES_tradnl"/>
          </a:p>
        </p:txBody>
      </p:sp>
      <p:sp>
        <p:nvSpPr>
          <p:cNvPr id="4608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a:defRPr/>
            </a:pPr>
            <a:fld id="{2F75C851-BB80-4C07-90F9-DF7DDF4987A5}"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s-ES"/>
          </a:p>
        </p:txBody>
      </p:sp>
      <p:sp>
        <p:nvSpPr>
          <p:cNvPr id="501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s-ES"/>
          </a:p>
        </p:txBody>
      </p:sp>
      <p:sp>
        <p:nvSpPr>
          <p:cNvPr id="245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s-ES"/>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6219FB4-3FD8-42D3-876B-53B3491A5B54}"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a:ln/>
        </p:spPr>
      </p:sp>
      <p:sp>
        <p:nvSpPr>
          <p:cNvPr id="25603" name="2 Marcador de notas"/>
          <p:cNvSpPr>
            <a:spLocks noGrp="1"/>
          </p:cNvSpPr>
          <p:nvPr>
            <p:ph type="body" idx="1"/>
          </p:nvPr>
        </p:nvSpPr>
        <p:spPr>
          <a:noFill/>
          <a:ln/>
        </p:spPr>
        <p:txBody>
          <a:bodyPr/>
          <a:lstStyle/>
          <a:p>
            <a:endParaRPr lang="es-EC" smtClean="0"/>
          </a:p>
        </p:txBody>
      </p:sp>
      <p:sp>
        <p:nvSpPr>
          <p:cNvPr id="25604" name="3 Marcador de número de diapositiva"/>
          <p:cNvSpPr>
            <a:spLocks noGrp="1"/>
          </p:cNvSpPr>
          <p:nvPr>
            <p:ph type="sldNum" sz="quarter" idx="5"/>
          </p:nvPr>
        </p:nvSpPr>
        <p:spPr>
          <a:noFill/>
        </p:spPr>
        <p:txBody>
          <a:bodyPr/>
          <a:lstStyle/>
          <a:p>
            <a:fld id="{9A620D14-AC49-40DB-936C-D82DFB921202}" type="slidenum">
              <a:rPr lang="es-ES" smtClean="0"/>
              <a:pPr/>
              <a:t>1</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a:ln/>
        </p:spPr>
      </p:sp>
      <p:sp>
        <p:nvSpPr>
          <p:cNvPr id="26627" name="2 Marcador de notas"/>
          <p:cNvSpPr>
            <a:spLocks noGrp="1"/>
          </p:cNvSpPr>
          <p:nvPr>
            <p:ph type="body" idx="1"/>
          </p:nvPr>
        </p:nvSpPr>
        <p:spPr>
          <a:noFill/>
          <a:ln/>
        </p:spPr>
        <p:txBody>
          <a:bodyPr/>
          <a:lstStyle/>
          <a:p>
            <a:endParaRPr lang="es-EC" smtClean="0"/>
          </a:p>
        </p:txBody>
      </p:sp>
      <p:sp>
        <p:nvSpPr>
          <p:cNvPr id="26628" name="3 Marcador de número de diapositiva"/>
          <p:cNvSpPr>
            <a:spLocks noGrp="1"/>
          </p:cNvSpPr>
          <p:nvPr>
            <p:ph type="sldNum" sz="quarter" idx="5"/>
          </p:nvPr>
        </p:nvSpPr>
        <p:spPr>
          <a:noFill/>
        </p:spPr>
        <p:txBody>
          <a:bodyPr/>
          <a:lstStyle/>
          <a:p>
            <a:fld id="{A1020EB9-C741-4453-96C6-6AC63A276FCD}" type="slidenum">
              <a:rPr lang="es-ES" smtClean="0"/>
              <a:pPr/>
              <a:t>3</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imagen de diapositiva"/>
          <p:cNvSpPr>
            <a:spLocks noGrp="1" noRot="1" noChangeAspect="1" noTextEdit="1"/>
          </p:cNvSpPr>
          <p:nvPr>
            <p:ph type="sldImg"/>
          </p:nvPr>
        </p:nvSpPr>
        <p:spPr>
          <a:ln/>
        </p:spPr>
      </p:sp>
      <p:sp>
        <p:nvSpPr>
          <p:cNvPr id="27651" name="2 Marcador de notas"/>
          <p:cNvSpPr>
            <a:spLocks noGrp="1"/>
          </p:cNvSpPr>
          <p:nvPr>
            <p:ph type="body" idx="1"/>
          </p:nvPr>
        </p:nvSpPr>
        <p:spPr>
          <a:noFill/>
          <a:ln/>
        </p:spPr>
        <p:txBody>
          <a:bodyPr/>
          <a:lstStyle/>
          <a:p>
            <a:endParaRPr lang="es-EC" smtClean="0"/>
          </a:p>
        </p:txBody>
      </p:sp>
      <p:sp>
        <p:nvSpPr>
          <p:cNvPr id="27652" name="3 Marcador de número de diapositiva"/>
          <p:cNvSpPr>
            <a:spLocks noGrp="1"/>
          </p:cNvSpPr>
          <p:nvPr>
            <p:ph type="sldNum" sz="quarter" idx="5"/>
          </p:nvPr>
        </p:nvSpPr>
        <p:spPr>
          <a:noFill/>
        </p:spPr>
        <p:txBody>
          <a:bodyPr/>
          <a:lstStyle/>
          <a:p>
            <a:fld id="{36D7B7B5-83CD-4FA0-9566-3DE4AAE70904}" type="slidenum">
              <a:rPr lang="es-ES" smtClean="0"/>
              <a:pPr/>
              <a:t>4</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a:ln/>
        </p:spPr>
      </p:sp>
      <p:sp>
        <p:nvSpPr>
          <p:cNvPr id="28675" name="2 Marcador de notas"/>
          <p:cNvSpPr>
            <a:spLocks noGrp="1"/>
          </p:cNvSpPr>
          <p:nvPr>
            <p:ph type="body" idx="1"/>
          </p:nvPr>
        </p:nvSpPr>
        <p:spPr>
          <a:noFill/>
          <a:ln/>
        </p:spPr>
        <p:txBody>
          <a:bodyPr/>
          <a:lstStyle/>
          <a:p>
            <a:endParaRPr lang="es-EC" smtClean="0"/>
          </a:p>
        </p:txBody>
      </p:sp>
      <p:sp>
        <p:nvSpPr>
          <p:cNvPr id="28676" name="3 Marcador de número de diapositiva"/>
          <p:cNvSpPr>
            <a:spLocks noGrp="1"/>
          </p:cNvSpPr>
          <p:nvPr>
            <p:ph type="sldNum" sz="quarter" idx="5"/>
          </p:nvPr>
        </p:nvSpPr>
        <p:spPr>
          <a:noFill/>
        </p:spPr>
        <p:txBody>
          <a:bodyPr/>
          <a:lstStyle/>
          <a:p>
            <a:fld id="{C0ACA1D1-C2FE-4EEF-B5F7-EBA4066D55BF}" type="slidenum">
              <a:rPr lang="es-ES" smtClean="0"/>
              <a:pPr/>
              <a:t>5</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p:cNvSpPr>
            <a:spLocks noGrp="1" noRot="1" noChangeAspect="1" noTextEdit="1"/>
          </p:cNvSpPr>
          <p:nvPr>
            <p:ph type="sldImg"/>
          </p:nvPr>
        </p:nvSpPr>
        <p:spPr>
          <a:ln/>
        </p:spPr>
      </p:sp>
      <p:sp>
        <p:nvSpPr>
          <p:cNvPr id="29699" name="2 Marcador de notas"/>
          <p:cNvSpPr>
            <a:spLocks noGrp="1"/>
          </p:cNvSpPr>
          <p:nvPr>
            <p:ph type="body" idx="1"/>
          </p:nvPr>
        </p:nvSpPr>
        <p:spPr>
          <a:noFill/>
          <a:ln/>
        </p:spPr>
        <p:txBody>
          <a:bodyPr/>
          <a:lstStyle/>
          <a:p>
            <a:endParaRPr lang="es-EC" smtClean="0"/>
          </a:p>
        </p:txBody>
      </p:sp>
      <p:sp>
        <p:nvSpPr>
          <p:cNvPr id="29700" name="3 Marcador de número de diapositiva"/>
          <p:cNvSpPr>
            <a:spLocks noGrp="1"/>
          </p:cNvSpPr>
          <p:nvPr>
            <p:ph type="sldNum" sz="quarter" idx="5"/>
          </p:nvPr>
        </p:nvSpPr>
        <p:spPr>
          <a:noFill/>
        </p:spPr>
        <p:txBody>
          <a:bodyPr/>
          <a:lstStyle/>
          <a:p>
            <a:fld id="{56157525-2605-4041-9FFD-6FB36B546152}" type="slidenum">
              <a:rPr lang="es-ES" smtClean="0"/>
              <a:pPr/>
              <a:t>6</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a:ln/>
        </p:spPr>
      </p:sp>
      <p:sp>
        <p:nvSpPr>
          <p:cNvPr id="30723" name="2 Marcador de notas"/>
          <p:cNvSpPr>
            <a:spLocks noGrp="1"/>
          </p:cNvSpPr>
          <p:nvPr>
            <p:ph type="body" idx="1"/>
          </p:nvPr>
        </p:nvSpPr>
        <p:spPr>
          <a:noFill/>
          <a:ln/>
        </p:spPr>
        <p:txBody>
          <a:bodyPr/>
          <a:lstStyle/>
          <a:p>
            <a:endParaRPr lang="es-EC" smtClean="0"/>
          </a:p>
        </p:txBody>
      </p:sp>
      <p:sp>
        <p:nvSpPr>
          <p:cNvPr id="30724" name="3 Marcador de número de diapositiva"/>
          <p:cNvSpPr>
            <a:spLocks noGrp="1"/>
          </p:cNvSpPr>
          <p:nvPr>
            <p:ph type="sldNum" sz="quarter" idx="5"/>
          </p:nvPr>
        </p:nvSpPr>
        <p:spPr>
          <a:noFill/>
        </p:spPr>
        <p:txBody>
          <a:bodyPr/>
          <a:lstStyle/>
          <a:p>
            <a:fld id="{62535256-E9D5-4BB7-9C29-18D0D9434457}" type="slidenum">
              <a:rPr lang="es-ES" smtClean="0"/>
              <a:pPr/>
              <a:t>7</a:t>
            </a:fld>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a:ln/>
        </p:spPr>
      </p:sp>
      <p:sp>
        <p:nvSpPr>
          <p:cNvPr id="31747" name="2 Marcador de notas"/>
          <p:cNvSpPr>
            <a:spLocks noGrp="1"/>
          </p:cNvSpPr>
          <p:nvPr>
            <p:ph type="body" idx="1"/>
          </p:nvPr>
        </p:nvSpPr>
        <p:spPr>
          <a:noFill/>
          <a:ln/>
        </p:spPr>
        <p:txBody>
          <a:bodyPr/>
          <a:lstStyle/>
          <a:p>
            <a:endParaRPr lang="es-EC" smtClean="0"/>
          </a:p>
        </p:txBody>
      </p:sp>
      <p:sp>
        <p:nvSpPr>
          <p:cNvPr id="31748" name="3 Marcador de número de diapositiva"/>
          <p:cNvSpPr>
            <a:spLocks noGrp="1"/>
          </p:cNvSpPr>
          <p:nvPr>
            <p:ph type="sldNum" sz="quarter" idx="5"/>
          </p:nvPr>
        </p:nvSpPr>
        <p:spPr>
          <a:noFill/>
        </p:spPr>
        <p:txBody>
          <a:bodyPr/>
          <a:lstStyle/>
          <a:p>
            <a:fld id="{E18617FC-AA03-4817-881D-7B0FF2D7D1EA}" type="slidenum">
              <a:rPr lang="es-ES" smtClean="0"/>
              <a:pPr/>
              <a:t>8</a:t>
            </a:fld>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a:ln/>
        </p:spPr>
      </p:sp>
      <p:sp>
        <p:nvSpPr>
          <p:cNvPr id="32771" name="2 Marcador de notas"/>
          <p:cNvSpPr>
            <a:spLocks noGrp="1"/>
          </p:cNvSpPr>
          <p:nvPr>
            <p:ph type="body" idx="1"/>
          </p:nvPr>
        </p:nvSpPr>
        <p:spPr>
          <a:noFill/>
          <a:ln/>
        </p:spPr>
        <p:txBody>
          <a:bodyPr/>
          <a:lstStyle/>
          <a:p>
            <a:endParaRPr lang="es-EC" smtClean="0"/>
          </a:p>
        </p:txBody>
      </p:sp>
      <p:sp>
        <p:nvSpPr>
          <p:cNvPr id="32772" name="3 Marcador de número de diapositiva"/>
          <p:cNvSpPr>
            <a:spLocks noGrp="1"/>
          </p:cNvSpPr>
          <p:nvPr>
            <p:ph type="sldNum" sz="quarter" idx="5"/>
          </p:nvPr>
        </p:nvSpPr>
        <p:spPr>
          <a:noFill/>
        </p:spPr>
        <p:txBody>
          <a:bodyPr/>
          <a:lstStyle/>
          <a:p>
            <a:fld id="{E73F32BC-C8D3-4CCB-92D0-7C7348E16FE9}" type="slidenum">
              <a:rPr lang="es-ES" smtClean="0"/>
              <a:pPr/>
              <a:t>9</a:t>
            </a:fld>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a:ln/>
        </p:spPr>
      </p:sp>
      <p:sp>
        <p:nvSpPr>
          <p:cNvPr id="33795" name="2 Marcador de notas"/>
          <p:cNvSpPr>
            <a:spLocks noGrp="1"/>
          </p:cNvSpPr>
          <p:nvPr>
            <p:ph type="body" idx="1"/>
          </p:nvPr>
        </p:nvSpPr>
        <p:spPr>
          <a:noFill/>
          <a:ln/>
        </p:spPr>
        <p:txBody>
          <a:bodyPr/>
          <a:lstStyle/>
          <a:p>
            <a:endParaRPr lang="es-EC" smtClean="0"/>
          </a:p>
        </p:txBody>
      </p:sp>
      <p:sp>
        <p:nvSpPr>
          <p:cNvPr id="33796" name="3 Marcador de número de diapositiva"/>
          <p:cNvSpPr>
            <a:spLocks noGrp="1"/>
          </p:cNvSpPr>
          <p:nvPr>
            <p:ph type="sldNum" sz="quarter" idx="5"/>
          </p:nvPr>
        </p:nvSpPr>
        <p:spPr>
          <a:noFill/>
        </p:spPr>
        <p:txBody>
          <a:bodyPr/>
          <a:lstStyle/>
          <a:p>
            <a:fld id="{7C179DDA-B53A-468A-92A9-A57048E90FEB}" type="slidenum">
              <a:rPr lang="es-ES" smtClean="0"/>
              <a:pPr/>
              <a:t>11</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4" name="3 Forma libre"/>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4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9" name="8 Título"/>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6" name="29 Marcador de fecha"/>
          <p:cNvSpPr>
            <a:spLocks noGrp="1"/>
          </p:cNvSpPr>
          <p:nvPr>
            <p:ph type="dt" sz="half" idx="10"/>
          </p:nvPr>
        </p:nvSpPr>
        <p:spPr/>
        <p:txBody>
          <a:bodyPr/>
          <a:lstStyle>
            <a:lvl1pPr>
              <a:defRPr/>
            </a:lvl1pPr>
          </a:lstStyle>
          <a:p>
            <a:pPr>
              <a:defRPr/>
            </a:pPr>
            <a:endParaRPr lang="es-ES"/>
          </a:p>
        </p:txBody>
      </p:sp>
      <p:sp>
        <p:nvSpPr>
          <p:cNvPr id="7" name="18 Marcador de pie de página"/>
          <p:cNvSpPr>
            <a:spLocks noGrp="1"/>
          </p:cNvSpPr>
          <p:nvPr>
            <p:ph type="ftr" sz="quarter" idx="11"/>
          </p:nvPr>
        </p:nvSpPr>
        <p:spPr/>
        <p:txBody>
          <a:bodyPr/>
          <a:lstStyle>
            <a:lvl1pPr>
              <a:defRPr/>
            </a:lvl1pPr>
          </a:lstStyle>
          <a:p>
            <a:pPr>
              <a:defRPr/>
            </a:pPr>
            <a:endParaRPr lang="es-ES"/>
          </a:p>
        </p:txBody>
      </p:sp>
      <p:sp>
        <p:nvSpPr>
          <p:cNvPr id="8" name="26 Marcador de número de diapositiva"/>
          <p:cNvSpPr>
            <a:spLocks noGrp="1"/>
          </p:cNvSpPr>
          <p:nvPr>
            <p:ph type="sldNum" sz="quarter" idx="12"/>
          </p:nvPr>
        </p:nvSpPr>
        <p:spPr/>
        <p:txBody>
          <a:bodyPr/>
          <a:lstStyle>
            <a:lvl1pPr>
              <a:defRPr/>
            </a:lvl1pPr>
          </a:lstStyle>
          <a:p>
            <a:pPr>
              <a:defRPr/>
            </a:pPr>
            <a:fld id="{F1FEAD60-40DF-4328-9E6F-2962C64ACE03}"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9934ED2E-DC1E-4AEB-B451-0292232242F1}"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9F7DDBE0-0812-4996-8ADD-024197F11928}"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566738" y="304800"/>
            <a:ext cx="8008937" cy="5715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3" name="Rectangle 6"/>
          <p:cNvSpPr>
            <a:spLocks noGrp="1" noChangeArrowheads="1"/>
          </p:cNvSpPr>
          <p:nvPr>
            <p:ph type="dt" sz="half" idx="10"/>
          </p:nvPr>
        </p:nvSpPr>
        <p:spPr/>
        <p:txBody>
          <a:bodyPr/>
          <a:lstStyle>
            <a:lvl1pPr>
              <a:defRPr/>
            </a:lvl1pPr>
          </a:lstStyle>
          <a:p>
            <a:pPr>
              <a:defRPr/>
            </a:pPr>
            <a:endParaRPr lang="es-ES"/>
          </a:p>
        </p:txBody>
      </p:sp>
      <p:sp>
        <p:nvSpPr>
          <p:cNvPr id="4" name="Rectangle 7"/>
          <p:cNvSpPr>
            <a:spLocks noGrp="1" noChangeArrowheads="1"/>
          </p:cNvSpPr>
          <p:nvPr>
            <p:ph type="ftr" sz="quarter" idx="11"/>
          </p:nvPr>
        </p:nvSpPr>
        <p:spPr/>
        <p:txBody>
          <a:bodyPr/>
          <a:lstStyle>
            <a:lvl1pPr>
              <a:defRPr/>
            </a:lvl1pPr>
          </a:lstStyle>
          <a:p>
            <a:pPr>
              <a:defRPr/>
            </a:pPr>
            <a:endParaRPr lang="es-ES"/>
          </a:p>
        </p:txBody>
      </p:sp>
      <p:sp>
        <p:nvSpPr>
          <p:cNvPr id="5" name="Rectangle 8"/>
          <p:cNvSpPr>
            <a:spLocks noGrp="1" noChangeArrowheads="1"/>
          </p:cNvSpPr>
          <p:nvPr>
            <p:ph type="sldNum" sz="quarter" idx="12"/>
          </p:nvPr>
        </p:nvSpPr>
        <p:spPr/>
        <p:txBody>
          <a:bodyPr/>
          <a:lstStyle>
            <a:lvl1pPr>
              <a:defRPr/>
            </a:lvl1pPr>
          </a:lstStyle>
          <a:p>
            <a:pPr>
              <a:defRPr/>
            </a:pPr>
            <a:fld id="{0E2DCD1F-633A-4A11-B9D6-CAFBDD31FC69}" type="slidenum">
              <a:rPr lang="es-ES"/>
              <a:pPr>
                <a:defRPr/>
              </a:pPr>
              <a:t>‹Nº›</a:t>
            </a:fld>
            <a:endParaRPr lang="es-ES"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ED859BE5-0569-4309-9531-81C836DF3D1A}"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4" name="3 Forma libre"/>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4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lstStyle>
          <a:p>
            <a:pPr>
              <a:defRPr/>
            </a:pPr>
            <a:endParaRPr lang="es-ES"/>
          </a:p>
        </p:txBody>
      </p:sp>
      <p:sp>
        <p:nvSpPr>
          <p:cNvPr id="7" name="4 Marcador de pie de página"/>
          <p:cNvSpPr>
            <a:spLocks noGrp="1"/>
          </p:cNvSpPr>
          <p:nvPr>
            <p:ph type="ftr" sz="quarter" idx="11"/>
          </p:nvPr>
        </p:nvSpPr>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p:txBody>
          <a:bodyPr/>
          <a:lstStyle>
            <a:lvl1pPr>
              <a:defRPr/>
            </a:lvl1pPr>
          </a:lstStyle>
          <a:p>
            <a:pPr>
              <a:defRPr/>
            </a:pPr>
            <a:fld id="{41AC1820-1339-4D70-AA14-E4DD3A0F7787}"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5EADC4D0-181F-4E1F-A000-856E8B1B775F}"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lstStyle>
          <a:p>
            <a:pPr>
              <a:defRPr/>
            </a:pPr>
            <a:endParaRPr lang="es-ES"/>
          </a:p>
        </p:txBody>
      </p:sp>
      <p:sp>
        <p:nvSpPr>
          <p:cNvPr id="8" name="7 Marcador de pie de página"/>
          <p:cNvSpPr>
            <a:spLocks noGrp="1"/>
          </p:cNvSpPr>
          <p:nvPr>
            <p:ph type="ftr" sz="quarter" idx="11"/>
          </p:nvPr>
        </p:nvSpPr>
        <p:spPr/>
        <p:txBody>
          <a:bodyPr/>
          <a:lstStyle>
            <a:lvl1pPr>
              <a:defRPr/>
            </a:lvl1pPr>
          </a:lstStyle>
          <a:p>
            <a:pPr>
              <a:defRPr/>
            </a:pPr>
            <a:endParaRPr lang="es-ES"/>
          </a:p>
        </p:txBody>
      </p:sp>
      <p:sp>
        <p:nvSpPr>
          <p:cNvPr id="9" name="8 Marcador de número de diapositiva"/>
          <p:cNvSpPr>
            <a:spLocks noGrp="1"/>
          </p:cNvSpPr>
          <p:nvPr>
            <p:ph type="sldNum" sz="quarter" idx="12"/>
          </p:nvPr>
        </p:nvSpPr>
        <p:spPr/>
        <p:txBody>
          <a:bodyPr/>
          <a:lstStyle>
            <a:lvl1pPr>
              <a:defRPr/>
            </a:lvl1pPr>
          </a:lstStyle>
          <a:p>
            <a:pPr>
              <a:defRPr/>
            </a:pPr>
            <a:fld id="{00907039-C081-4CA7-8997-40A0E925D231}"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lstStyle>
            <a:lvl1pPr algn="l">
              <a:defRPr sz="4600"/>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endParaRPr lang="es-ES"/>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31D72937-74F6-4D79-B7E6-528D1AA557EB}"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F885210C-45AE-4C30-A5FF-9C02EE74EF6C}"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a:xfrm>
            <a:off x="8156575" y="6421438"/>
            <a:ext cx="762000" cy="365125"/>
          </a:xfrm>
        </p:spPr>
        <p:txBody>
          <a:bodyPr/>
          <a:lstStyle>
            <a:lvl1pPr>
              <a:defRPr/>
            </a:lvl1pPr>
          </a:lstStyle>
          <a:p>
            <a:pPr>
              <a:defRPr/>
            </a:pPr>
            <a:fld id="{DD8A508D-2AAE-4E61-9326-310E31C5055E}"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F6EB8DD4-28DC-4696-8996-E5432EF63A0A}"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1028" name="8 Marcador de título"/>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9" name="29 Marcador de texto"/>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s-ES"/>
          </a:p>
        </p:txBody>
      </p:sp>
      <p:sp>
        <p:nvSpPr>
          <p:cNvPr id="22" name="21 Marcador de pie de página"/>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s-ES"/>
          </a:p>
        </p:txBody>
      </p:sp>
      <p:sp>
        <p:nvSpPr>
          <p:cNvPr id="18" name="17 Marcador de número de diapositiva"/>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91FD2CD3-FB90-411C-817A-9F514C0A636F}" type="slidenum">
              <a:rPr lang="es-ES"/>
              <a:pPr>
                <a:defRPr/>
              </a:pPr>
              <a:t>‹Nº›</a:t>
            </a:fld>
            <a:endParaRPr lang="es-ES"/>
          </a:p>
        </p:txBody>
      </p:sp>
    </p:spTree>
  </p:cSld>
  <p:clrMap bg1="dk1" tx1="lt1" bg2="dk2" tx2="lt2" accent1="accent1" accent2="accent2" accent3="accent3" accent4="accent4" accent5="accent5" accent6="accent6" hlink="hlink" folHlink="folHlink"/>
  <p:sldLayoutIdLst>
    <p:sldLayoutId id="2147483993" r:id="rId1"/>
    <p:sldLayoutId id="2147483987" r:id="rId2"/>
    <p:sldLayoutId id="2147483994" r:id="rId3"/>
    <p:sldLayoutId id="2147483988" r:id="rId4"/>
    <p:sldLayoutId id="2147483995" r:id="rId5"/>
    <p:sldLayoutId id="2147483989" r:id="rId6"/>
    <p:sldLayoutId id="2147483990" r:id="rId7"/>
    <p:sldLayoutId id="2147483996" r:id="rId8"/>
    <p:sldLayoutId id="2147483997" r:id="rId9"/>
    <p:sldLayoutId id="2147483991" r:id="rId10"/>
    <p:sldLayoutId id="2147483992" r:id="rId11"/>
    <p:sldLayoutId id="2147483998" r:id="rId12"/>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EB641B"/>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39639D"/>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3" name="Rectangle 13"/>
          <p:cNvSpPr>
            <a:spLocks noChangeArrowheads="1"/>
          </p:cNvSpPr>
          <p:nvPr/>
        </p:nvSpPr>
        <p:spPr bwMode="auto">
          <a:xfrm>
            <a:off x="1857375" y="1357313"/>
            <a:ext cx="5519738" cy="646112"/>
          </a:xfrm>
          <a:prstGeom prst="rect">
            <a:avLst/>
          </a:prstGeom>
          <a:noFill/>
          <a:ln w="9525">
            <a:noFill/>
            <a:miter lim="800000"/>
            <a:headEnd/>
            <a:tailEnd/>
          </a:ln>
          <a:effectLst/>
        </p:spPr>
        <p:txBody>
          <a:bodyPr wrap="none">
            <a:spAutoFit/>
          </a:bodyPr>
          <a:lstStyle/>
          <a:p>
            <a:pPr algn="ctr">
              <a:defRPr/>
            </a:pPr>
            <a:r>
              <a:rPr lang="es-AR" b="1" dirty="0">
                <a:effectLst>
                  <a:outerShdw blurRad="38100" dist="38100" dir="2700000" algn="tl">
                    <a:srgbClr val="C0C0C0"/>
                  </a:outerShdw>
                </a:effectLst>
                <a:latin typeface="Cambria" pitchFamily="18" charset="0"/>
                <a:ea typeface="Batang" pitchFamily="18" charset="-127"/>
              </a:rPr>
              <a:t>CHEQUES  POSFECHADOS</a:t>
            </a:r>
            <a:endParaRPr lang="es-ES" b="1" dirty="0">
              <a:effectLst>
                <a:outerShdw blurRad="38100" dist="38100" dir="2700000" algn="tl">
                  <a:srgbClr val="C0C0C0"/>
                </a:outerShdw>
              </a:effectLst>
              <a:latin typeface="Cambria" pitchFamily="18" charset="0"/>
              <a:ea typeface="Batang" pitchFamily="18" charset="-127"/>
            </a:endParaRPr>
          </a:p>
        </p:txBody>
      </p:sp>
      <p:sp>
        <p:nvSpPr>
          <p:cNvPr id="5" name="Rectangle 13"/>
          <p:cNvSpPr>
            <a:spLocks noChangeArrowheads="1"/>
          </p:cNvSpPr>
          <p:nvPr/>
        </p:nvSpPr>
        <p:spPr bwMode="auto">
          <a:xfrm>
            <a:off x="642938" y="2928938"/>
            <a:ext cx="7858125" cy="1200150"/>
          </a:xfrm>
          <a:prstGeom prst="rect">
            <a:avLst/>
          </a:prstGeom>
          <a:noFill/>
          <a:ln w="9525">
            <a:noFill/>
            <a:miter lim="800000"/>
            <a:headEnd/>
            <a:tailEnd/>
          </a:ln>
        </p:spPr>
        <p:txBody>
          <a:bodyPr>
            <a:spAutoFit/>
          </a:bodyPr>
          <a:lstStyle/>
          <a:p>
            <a:pPr algn="ctr"/>
            <a:r>
              <a:rPr lang="es-AR" sz="2400" b="1">
                <a:latin typeface="Cambria" pitchFamily="18" charset="0"/>
                <a:ea typeface="Batang" pitchFamily="18" charset="-127"/>
              </a:rPr>
              <a:t>Implementación del sistema de negociación </a:t>
            </a:r>
            <a:r>
              <a:rPr lang="es-ES" sz="2400" b="1">
                <a:latin typeface="Cambria" pitchFamily="18" charset="0"/>
                <a:ea typeface="Batang" pitchFamily="18" charset="-127"/>
              </a:rPr>
              <a:t>bursátil </a:t>
            </a:r>
          </a:p>
          <a:p>
            <a:pPr algn="ctr"/>
            <a:r>
              <a:rPr lang="es-ES" sz="2400" b="1">
                <a:latin typeface="Cambria" pitchFamily="18" charset="0"/>
                <a:ea typeface="Batang" pitchFamily="18" charset="-127"/>
              </a:rPr>
              <a:t>de cheques posfechados como alternativa </a:t>
            </a:r>
          </a:p>
          <a:p>
            <a:pPr algn="ctr"/>
            <a:r>
              <a:rPr lang="es-ES" sz="2400" b="1">
                <a:latin typeface="Cambria" pitchFamily="18" charset="0"/>
                <a:ea typeface="Batang" pitchFamily="18" charset="-127"/>
              </a:rPr>
              <a:t>de financiamiento para las Pymes en el Ecuador</a:t>
            </a:r>
            <a:endParaRPr lang="es-AR" sz="2400" b="1">
              <a:latin typeface="Cambria" pitchFamily="18" charset="0"/>
              <a:ea typeface="Batang" pitchFamily="18" charset="-127"/>
            </a:endParaRPr>
          </a:p>
        </p:txBody>
      </p:sp>
      <p:sp>
        <p:nvSpPr>
          <p:cNvPr id="6" name="Rectangle 13"/>
          <p:cNvSpPr>
            <a:spLocks noChangeArrowheads="1"/>
          </p:cNvSpPr>
          <p:nvPr/>
        </p:nvSpPr>
        <p:spPr bwMode="auto">
          <a:xfrm>
            <a:off x="428625" y="5429250"/>
            <a:ext cx="1822450" cy="923925"/>
          </a:xfrm>
          <a:prstGeom prst="rect">
            <a:avLst/>
          </a:prstGeom>
          <a:noFill/>
          <a:ln w="9525">
            <a:noFill/>
            <a:miter lim="800000"/>
            <a:headEnd/>
            <a:tailEnd/>
          </a:ln>
        </p:spPr>
        <p:txBody>
          <a:bodyPr wrap="none">
            <a:spAutoFit/>
          </a:bodyPr>
          <a:lstStyle/>
          <a:p>
            <a:r>
              <a:rPr lang="es-AR" sz="1800" b="1">
                <a:latin typeface="Cambria" pitchFamily="18" charset="0"/>
                <a:ea typeface="Batang" pitchFamily="18" charset="-127"/>
              </a:rPr>
              <a:t>Autores:</a:t>
            </a:r>
          </a:p>
          <a:p>
            <a:r>
              <a:rPr lang="es-AR" sz="1800" b="1">
                <a:latin typeface="Cambria" pitchFamily="18" charset="0"/>
                <a:ea typeface="Batang" pitchFamily="18" charset="-127"/>
              </a:rPr>
              <a:t>Diana Plaza</a:t>
            </a:r>
          </a:p>
          <a:p>
            <a:r>
              <a:rPr lang="es-AR" sz="1800" b="1">
                <a:latin typeface="Cambria" pitchFamily="18" charset="0"/>
                <a:ea typeface="Batang" pitchFamily="18" charset="-127"/>
              </a:rPr>
              <a:t>Alfredo Núques</a:t>
            </a:r>
            <a:endParaRPr lang="es-ES" sz="1800" b="1">
              <a:latin typeface="Cambria" pitchFamily="18" charset="0"/>
              <a:ea typeface="Batang" pitchFamily="18" charset="-127"/>
            </a:endParaRPr>
          </a:p>
        </p:txBody>
      </p:sp>
      <p:pic>
        <p:nvPicPr>
          <p:cNvPr id="8197" name="Picture 5"/>
          <p:cNvPicPr>
            <a:picLocks noChangeAspect="1" noChangeArrowheads="1"/>
          </p:cNvPicPr>
          <p:nvPr/>
        </p:nvPicPr>
        <p:blipFill>
          <a:blip r:embed="rId3"/>
          <a:srcRect/>
          <a:stretch>
            <a:fillRect/>
          </a:stretch>
        </p:blipFill>
        <p:spPr bwMode="auto">
          <a:xfrm>
            <a:off x="500063" y="500063"/>
            <a:ext cx="742950" cy="64293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33"/>
                                        </p:tgtEl>
                                        <p:attrNameLst>
                                          <p:attrName>style.visibility</p:attrName>
                                        </p:attrNameLst>
                                      </p:cBhvr>
                                      <p:to>
                                        <p:strVal val="visible"/>
                                      </p:to>
                                    </p:set>
                                    <p:anim calcmode="lin" valueType="num">
                                      <p:cBhvr additive="base">
                                        <p:cTn id="7" dur="500" fill="hold"/>
                                        <p:tgtEl>
                                          <p:spTgt spid="5133"/>
                                        </p:tgtEl>
                                        <p:attrNameLst>
                                          <p:attrName>ppt_x</p:attrName>
                                        </p:attrNameLst>
                                      </p:cBhvr>
                                      <p:tavLst>
                                        <p:tav tm="0">
                                          <p:val>
                                            <p:strVal val="0-#ppt_w/2"/>
                                          </p:val>
                                        </p:tav>
                                        <p:tav tm="100000">
                                          <p:val>
                                            <p:strVal val="#ppt_x"/>
                                          </p:val>
                                        </p:tav>
                                      </p:tavLst>
                                    </p:anim>
                                    <p:anim calcmode="lin" valueType="num">
                                      <p:cBhvr additive="base">
                                        <p:cTn id="8" dur="500" fill="hold"/>
                                        <p:tgtEl>
                                          <p:spTgt spid="513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3" grpId="0" autoUpdateAnimBg="0"/>
      <p:bldP spid="5" grpId="0" autoUpdateAnimBg="0"/>
      <p:bldP spid="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10" name="Text Box 34"/>
          <p:cNvSpPr txBox="1">
            <a:spLocks noChangeArrowheads="1"/>
          </p:cNvSpPr>
          <p:nvPr/>
        </p:nvSpPr>
        <p:spPr bwMode="auto">
          <a:xfrm>
            <a:off x="627063" y="3465513"/>
            <a:ext cx="1800225" cy="1311275"/>
          </a:xfrm>
          <a:prstGeom prst="rect">
            <a:avLst/>
          </a:prstGeom>
          <a:noFill/>
          <a:ln w="9525">
            <a:noFill/>
            <a:miter lim="800000"/>
            <a:headEnd/>
            <a:tailEnd/>
          </a:ln>
          <a:effectLst/>
        </p:spPr>
        <p:txBody>
          <a:bodyPr>
            <a:spAutoFit/>
          </a:bodyPr>
          <a:lstStyle/>
          <a:p>
            <a:pPr>
              <a:spcBef>
                <a:spcPct val="20000"/>
              </a:spcBef>
              <a:buClr>
                <a:schemeClr val="tx2"/>
              </a:buClr>
              <a:buSzPct val="115000"/>
              <a:buFont typeface="Wingdings" pitchFamily="2" charset="2"/>
              <a:buChar char="§"/>
              <a:defRPr/>
            </a:pPr>
            <a:endParaRPr lang="es-ES" sz="3200">
              <a:effectLst>
                <a:outerShdw blurRad="38100" dist="38100" dir="2700000" algn="tl">
                  <a:srgbClr val="C0C0C0"/>
                </a:outerShdw>
              </a:effectLst>
              <a:latin typeface="Arial" charset="0"/>
            </a:endParaRPr>
          </a:p>
          <a:p>
            <a:pPr>
              <a:spcBef>
                <a:spcPct val="50000"/>
              </a:spcBef>
              <a:defRPr/>
            </a:pPr>
            <a:endParaRPr lang="es-ES" sz="3200">
              <a:latin typeface="Arial" charset="0"/>
            </a:endParaRPr>
          </a:p>
        </p:txBody>
      </p:sp>
      <p:sp>
        <p:nvSpPr>
          <p:cNvPr id="17411" name="Text Box 40"/>
          <p:cNvSpPr txBox="1">
            <a:spLocks noChangeArrowheads="1"/>
          </p:cNvSpPr>
          <p:nvPr/>
        </p:nvSpPr>
        <p:spPr bwMode="auto">
          <a:xfrm>
            <a:off x="8574088" y="5311775"/>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17412" name="Text Box 44"/>
          <p:cNvSpPr txBox="1">
            <a:spLocks noChangeArrowheads="1"/>
          </p:cNvSpPr>
          <p:nvPr/>
        </p:nvSpPr>
        <p:spPr bwMode="auto">
          <a:xfrm>
            <a:off x="941388" y="642938"/>
            <a:ext cx="3773487" cy="307975"/>
          </a:xfrm>
          <a:prstGeom prst="rect">
            <a:avLst/>
          </a:prstGeom>
          <a:noFill/>
          <a:ln w="9525">
            <a:noFill/>
            <a:miter lim="800000"/>
            <a:headEnd/>
            <a:tailEnd/>
          </a:ln>
        </p:spPr>
        <p:txBody>
          <a:bodyPr>
            <a:spAutoFit/>
          </a:bodyPr>
          <a:lstStyle/>
          <a:p>
            <a:endParaRPr lang="es-ES_tradnl" sz="1400">
              <a:latin typeface="Arial" charset="0"/>
            </a:endParaRPr>
          </a:p>
        </p:txBody>
      </p:sp>
      <p:sp>
        <p:nvSpPr>
          <p:cNvPr id="17413" name="Text Box 45"/>
          <p:cNvSpPr txBox="1">
            <a:spLocks noChangeArrowheads="1"/>
          </p:cNvSpPr>
          <p:nvPr/>
        </p:nvSpPr>
        <p:spPr bwMode="auto">
          <a:xfrm>
            <a:off x="1085850" y="560388"/>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17414" name="Text Box 46"/>
          <p:cNvSpPr txBox="1">
            <a:spLocks noChangeArrowheads="1"/>
          </p:cNvSpPr>
          <p:nvPr/>
        </p:nvSpPr>
        <p:spPr bwMode="auto">
          <a:xfrm>
            <a:off x="7451725" y="5661025"/>
            <a:ext cx="307975" cy="366713"/>
          </a:xfrm>
          <a:prstGeom prst="rect">
            <a:avLst/>
          </a:prstGeom>
          <a:noFill/>
          <a:ln w="9525">
            <a:noFill/>
            <a:miter lim="800000"/>
            <a:headEnd/>
            <a:tailEnd/>
          </a:ln>
        </p:spPr>
        <p:txBody>
          <a:bodyPr>
            <a:spAutoFit/>
          </a:bodyPr>
          <a:lstStyle/>
          <a:p>
            <a:pPr eaLnBrk="0" hangingPunct="0"/>
            <a:endParaRPr lang="es-ES_tradnl" sz="1800">
              <a:latin typeface="Arial" charset="0"/>
            </a:endParaRPr>
          </a:p>
        </p:txBody>
      </p:sp>
      <p:sp>
        <p:nvSpPr>
          <p:cNvPr id="17415" name="Text Box 48"/>
          <p:cNvSpPr txBox="1">
            <a:spLocks noChangeArrowheads="1"/>
          </p:cNvSpPr>
          <p:nvPr/>
        </p:nvSpPr>
        <p:spPr bwMode="auto">
          <a:xfrm>
            <a:off x="7380288" y="5805488"/>
            <a:ext cx="936625" cy="457200"/>
          </a:xfrm>
          <a:prstGeom prst="rect">
            <a:avLst/>
          </a:prstGeom>
          <a:noFill/>
          <a:ln w="9525">
            <a:noFill/>
            <a:miter lim="800000"/>
            <a:headEnd/>
            <a:tailEnd/>
          </a:ln>
        </p:spPr>
        <p:txBody>
          <a:bodyPr>
            <a:spAutoFit/>
          </a:bodyPr>
          <a:lstStyle/>
          <a:p>
            <a:pPr>
              <a:spcBef>
                <a:spcPct val="50000"/>
              </a:spcBef>
            </a:pPr>
            <a:endParaRPr lang="es-ES_tradnl" sz="2400">
              <a:latin typeface="Tahoma" pitchFamily="34" charset="0"/>
            </a:endParaRPr>
          </a:p>
        </p:txBody>
      </p:sp>
      <p:sp>
        <p:nvSpPr>
          <p:cNvPr id="17416" name="Text Box 52"/>
          <p:cNvSpPr txBox="1">
            <a:spLocks noChangeArrowheads="1"/>
          </p:cNvSpPr>
          <p:nvPr/>
        </p:nvSpPr>
        <p:spPr bwMode="auto">
          <a:xfrm>
            <a:off x="6372225" y="3141663"/>
            <a:ext cx="2592388" cy="579437"/>
          </a:xfrm>
          <a:prstGeom prst="rect">
            <a:avLst/>
          </a:prstGeom>
          <a:noFill/>
          <a:ln w="9525">
            <a:noFill/>
            <a:miter lim="800000"/>
            <a:headEnd/>
            <a:tailEnd/>
          </a:ln>
        </p:spPr>
        <p:txBody>
          <a:bodyPr>
            <a:spAutoFit/>
          </a:bodyPr>
          <a:lstStyle/>
          <a:p>
            <a:pPr>
              <a:spcBef>
                <a:spcPct val="50000"/>
              </a:spcBef>
            </a:pPr>
            <a:endParaRPr lang="es-ES_tradnl" sz="3200">
              <a:latin typeface="Garamond" pitchFamily="18" charset="0"/>
            </a:endParaRPr>
          </a:p>
        </p:txBody>
      </p:sp>
      <p:sp>
        <p:nvSpPr>
          <p:cNvPr id="25" name="Rectangle 13"/>
          <p:cNvSpPr>
            <a:spLocks noChangeArrowheads="1"/>
          </p:cNvSpPr>
          <p:nvPr/>
        </p:nvSpPr>
        <p:spPr bwMode="auto">
          <a:xfrm>
            <a:off x="357188" y="357188"/>
            <a:ext cx="7715250" cy="1938337"/>
          </a:xfrm>
          <a:prstGeom prst="rect">
            <a:avLst/>
          </a:prstGeom>
          <a:noFill/>
          <a:ln w="9525">
            <a:noFill/>
            <a:miter lim="800000"/>
            <a:headEnd/>
            <a:tailEnd/>
          </a:ln>
        </p:spPr>
        <p:txBody>
          <a:bodyPr>
            <a:spAutoFit/>
          </a:bodyPr>
          <a:lstStyle/>
          <a:p>
            <a:pPr algn="just"/>
            <a:endParaRPr lang="es-EC" sz="2400"/>
          </a:p>
          <a:p>
            <a:pPr algn="just"/>
            <a:endParaRPr lang="es-EC" sz="2400"/>
          </a:p>
          <a:p>
            <a:pPr algn="just"/>
            <a:endParaRPr lang="es-EC" sz="2400"/>
          </a:p>
          <a:p>
            <a:pPr algn="just"/>
            <a:r>
              <a:rPr lang="es-EC" sz="2400"/>
              <a:t>  </a:t>
            </a:r>
          </a:p>
          <a:p>
            <a:pPr algn="just"/>
            <a:r>
              <a:rPr lang="es-EC" sz="2400"/>
              <a:t> </a:t>
            </a:r>
          </a:p>
        </p:txBody>
      </p:sp>
      <p:graphicFrame>
        <p:nvGraphicFramePr>
          <p:cNvPr id="26" name="25 Tabla"/>
          <p:cNvGraphicFramePr>
            <a:graphicFrameLocks noGrp="1"/>
          </p:cNvGraphicFramePr>
          <p:nvPr/>
        </p:nvGraphicFramePr>
        <p:xfrm>
          <a:off x="2071688" y="357188"/>
          <a:ext cx="5214972" cy="2857519"/>
        </p:xfrm>
        <a:graphic>
          <a:graphicData uri="http://schemas.openxmlformats.org/drawingml/2006/table">
            <a:tbl>
              <a:tblPr/>
              <a:tblGrid>
                <a:gridCol w="984767"/>
                <a:gridCol w="984767"/>
                <a:gridCol w="724488"/>
                <a:gridCol w="898231"/>
                <a:gridCol w="898231"/>
                <a:gridCol w="724488"/>
              </a:tblGrid>
              <a:tr h="659428">
                <a:tc rowSpan="2" gridSpan="2">
                  <a:txBody>
                    <a:bodyPr/>
                    <a:lstStyle/>
                    <a:p>
                      <a:pP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rowSpan="2" hMerge="1">
                  <a:txBody>
                    <a:bodyPr/>
                    <a:lstStyle/>
                    <a:p>
                      <a:endParaRPr lang="es-EC"/>
                    </a:p>
                  </a:txBody>
                  <a:tcPr/>
                </a:tc>
                <a:tc gridSpan="3">
                  <a:txBody>
                    <a:bodyPr/>
                    <a:lstStyle/>
                    <a:p>
                      <a:pPr algn="ctr">
                        <a:lnSpc>
                          <a:spcPct val="115000"/>
                        </a:lnSpc>
                        <a:spcAft>
                          <a:spcPts val="0"/>
                        </a:spcAft>
                      </a:pPr>
                      <a:r>
                        <a:rPr lang="es-ES" sz="1100">
                          <a:solidFill>
                            <a:srgbClr val="000000"/>
                          </a:solidFill>
                          <a:latin typeface="Arial"/>
                          <a:ea typeface="Calibri"/>
                          <a:cs typeface="Times New Roman"/>
                        </a:rPr>
                        <a:t>Estaría dispuesto a emitir dicho documento de pago a sus proveedores??</a:t>
                      </a:r>
                      <a:endParaRPr lang="es-EC" sz="110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hMerge="1">
                  <a:txBody>
                    <a:bodyPr/>
                    <a:lstStyle/>
                    <a:p>
                      <a:endParaRPr lang="es-EC"/>
                    </a:p>
                  </a:txBody>
                  <a:tcPr/>
                </a:tc>
                <a:tc rowSpan="2">
                  <a:txBody>
                    <a:bodyPr/>
                    <a:lstStyle/>
                    <a:p>
                      <a:pPr algn="ctr">
                        <a:lnSpc>
                          <a:spcPct val="115000"/>
                        </a:lnSpc>
                        <a:spcAft>
                          <a:spcPts val="0"/>
                        </a:spcAft>
                      </a:pPr>
                      <a:r>
                        <a:rPr lang="es-ES" sz="1100" dirty="0">
                          <a:solidFill>
                            <a:srgbClr val="000000"/>
                          </a:solidFill>
                          <a:latin typeface="Arial"/>
                          <a:ea typeface="Calibri"/>
                          <a:cs typeface="Times New Roman"/>
                        </a:rPr>
                        <a:t>Total</a:t>
                      </a:r>
                      <a:endParaRPr lang="es-EC" sz="1100" dirty="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879237">
                <a:tc gridSpan="2" vMerge="1">
                  <a:txBody>
                    <a:bodyPr/>
                    <a:lstStyle/>
                    <a:p>
                      <a:endParaRPr lang="es-EC"/>
                    </a:p>
                  </a:txBody>
                  <a:tcPr/>
                </a:tc>
                <a:tc hMerge="1" vMerge="1">
                  <a:txBody>
                    <a:bodyPr/>
                    <a:lstStyle/>
                    <a:p>
                      <a:endParaRPr lang="es-EC"/>
                    </a:p>
                  </a:txBody>
                  <a:tcPr/>
                </a:tc>
                <a:tc>
                  <a:txBody>
                    <a:bodyPr/>
                    <a:lstStyle/>
                    <a:p>
                      <a:r>
                        <a:rPr lang="es-ES" sz="1000">
                          <a:solidFill>
                            <a:srgbClr val="000000"/>
                          </a:solidFill>
                          <a:latin typeface="Arial"/>
                        </a:rPr>
                        <a:t>SI</a:t>
                      </a:r>
                      <a:endParaRPr lang="es-EC" sz="1000">
                        <a:latin typeface="Calibri"/>
                      </a:endParaRPr>
                    </a:p>
                  </a:txBody>
                  <a:tcPr marL="59055" marR="59055"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NO</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Respondió NO a pregunta anterior</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vMerge="1">
                  <a:txBody>
                    <a:bodyPr/>
                    <a:lstStyle/>
                    <a:p>
                      <a:endParaRPr lang="es-EC"/>
                    </a:p>
                  </a:txBody>
                  <a:tcPr/>
                </a:tc>
              </a:tr>
              <a:tr h="219809">
                <a:tc rowSpan="5">
                  <a:txBody>
                    <a:bodyPr/>
                    <a:lstStyle/>
                    <a:p>
                      <a:r>
                        <a:rPr lang="es-ES" sz="1100" dirty="0">
                          <a:solidFill>
                            <a:srgbClr val="000000"/>
                          </a:solidFill>
                          <a:latin typeface="Arial"/>
                          <a:ea typeface="Calibri"/>
                        </a:rPr>
                        <a:t>Forma de pago a proveedores</a:t>
                      </a:r>
                      <a:endParaRPr lang="es-EC" sz="1000" dirty="0">
                        <a:latin typeface="Calibri"/>
                      </a:endParaRPr>
                    </a:p>
                  </a:txBody>
                  <a:tcPr marL="59055" marR="5905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efectivo</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4</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6</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r>
              <a:tr h="219809">
                <a:tc vMerge="1">
                  <a:txBody>
                    <a:bodyPr/>
                    <a:lstStyle/>
                    <a:p>
                      <a:endParaRPr lang="es-EC"/>
                    </a:p>
                  </a:txBody>
                  <a:tcPr/>
                </a:tc>
                <a:tc>
                  <a:txBody>
                    <a:bodyPr/>
                    <a:lstStyle/>
                    <a:p>
                      <a:r>
                        <a:rPr lang="es-ES" sz="1000" dirty="0">
                          <a:solidFill>
                            <a:srgbClr val="000000"/>
                          </a:solidFill>
                          <a:latin typeface="Arial"/>
                        </a:rPr>
                        <a:t>cheque</a:t>
                      </a:r>
                      <a:endParaRPr lang="es-EC" sz="1000" dirty="0">
                        <a:latin typeface="Calibri"/>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21</a:t>
                      </a:r>
                      <a:endParaRPr lang="es-EC" sz="1100" dirty="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a:lnSpc>
                          <a:spcPct val="115000"/>
                        </a:lnSpc>
                        <a:spcAft>
                          <a:spcPts val="0"/>
                        </a:spcAft>
                      </a:pPr>
                      <a:r>
                        <a:rPr lang="es-ES" sz="1100">
                          <a:solidFill>
                            <a:srgbClr val="000000"/>
                          </a:solidFill>
                          <a:latin typeface="Arial"/>
                          <a:ea typeface="Calibri"/>
                          <a:cs typeface="Times New Roman"/>
                        </a:rPr>
                        <a:t>4</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8</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33</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19809">
                <a:tc vMerge="1">
                  <a:txBody>
                    <a:bodyPr/>
                    <a:lstStyle/>
                    <a:p>
                      <a:endParaRPr lang="es-EC"/>
                    </a:p>
                  </a:txBody>
                  <a:tcPr/>
                </a:tc>
                <a:tc>
                  <a:txBody>
                    <a:bodyPr/>
                    <a:lstStyle/>
                    <a:p>
                      <a:r>
                        <a:rPr lang="es-ES" sz="1000" dirty="0">
                          <a:solidFill>
                            <a:srgbClr val="000000"/>
                          </a:solidFill>
                          <a:latin typeface="Arial"/>
                        </a:rPr>
                        <a:t>cheque  fecha</a:t>
                      </a:r>
                      <a:endParaRPr lang="es-EC" sz="1000" dirty="0">
                        <a:latin typeface="Calibri"/>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33</a:t>
                      </a:r>
                      <a:endParaRPr lang="es-EC" sz="1100" dirty="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a:lnSpc>
                          <a:spcPct val="115000"/>
                        </a:lnSpc>
                        <a:spcAft>
                          <a:spcPts val="0"/>
                        </a:spcAft>
                      </a:pPr>
                      <a:r>
                        <a:rPr lang="es-ES" sz="1100">
                          <a:solidFill>
                            <a:srgbClr val="000000"/>
                          </a:solidFill>
                          <a:latin typeface="Arial"/>
                          <a:ea typeface="Calibri"/>
                          <a:cs typeface="Times New Roman"/>
                        </a:rPr>
                        <a:t>8</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6</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47</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19809">
                <a:tc vMerge="1">
                  <a:txBody>
                    <a:bodyPr/>
                    <a:lstStyle/>
                    <a:p>
                      <a:endParaRPr lang="es-EC"/>
                    </a:p>
                  </a:txBody>
                  <a:tcPr/>
                </a:tc>
                <a:tc>
                  <a:txBody>
                    <a:bodyPr/>
                    <a:lstStyle/>
                    <a:p>
                      <a:r>
                        <a:rPr lang="es-ES" sz="1000">
                          <a:solidFill>
                            <a:srgbClr val="000000"/>
                          </a:solidFill>
                          <a:latin typeface="Arial"/>
                        </a:rPr>
                        <a:t>pagare</a:t>
                      </a:r>
                      <a:endParaRPr lang="es-EC" sz="1000">
                        <a:latin typeface="Calibri"/>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3</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4</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19809">
                <a:tc vMerge="1">
                  <a:txBody>
                    <a:bodyPr/>
                    <a:lstStyle/>
                    <a:p>
                      <a:endParaRPr lang="es-EC"/>
                    </a:p>
                  </a:txBody>
                  <a:tcPr/>
                </a:tc>
                <a:tc>
                  <a:txBody>
                    <a:bodyPr/>
                    <a:lstStyle/>
                    <a:p>
                      <a:r>
                        <a:rPr lang="es-ES" sz="1000">
                          <a:solidFill>
                            <a:srgbClr val="000000"/>
                          </a:solidFill>
                          <a:latin typeface="Arial"/>
                        </a:rPr>
                        <a:t>otro</a:t>
                      </a:r>
                      <a:endParaRPr lang="es-EC" sz="1000">
                        <a:latin typeface="Calibri"/>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4</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19809">
                <a:tc gridSpan="2">
                  <a:txBody>
                    <a:bodyPr/>
                    <a:lstStyle/>
                    <a:p>
                      <a:pPr>
                        <a:lnSpc>
                          <a:spcPct val="115000"/>
                        </a:lnSpc>
                        <a:spcAft>
                          <a:spcPts val="0"/>
                        </a:spcAft>
                      </a:pPr>
                      <a:r>
                        <a:rPr lang="es-ES" sz="1100">
                          <a:solidFill>
                            <a:srgbClr val="000000"/>
                          </a:solidFill>
                          <a:latin typeface="Arial"/>
                          <a:ea typeface="Calibri"/>
                          <a:cs typeface="Times New Roman"/>
                        </a:rPr>
                        <a:t>Total</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r">
                        <a:lnSpc>
                          <a:spcPct val="115000"/>
                        </a:lnSpc>
                        <a:spcAft>
                          <a:spcPts val="0"/>
                        </a:spcAft>
                      </a:pPr>
                      <a:r>
                        <a:rPr lang="es-ES" sz="1100">
                          <a:solidFill>
                            <a:srgbClr val="000000"/>
                          </a:solidFill>
                          <a:latin typeface="Arial"/>
                          <a:ea typeface="Calibri"/>
                          <a:cs typeface="Times New Roman"/>
                        </a:rPr>
                        <a:t>63</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15</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16</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94</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30" name="29 Tabla"/>
          <p:cNvGraphicFramePr>
            <a:graphicFrameLocks noGrp="1"/>
          </p:cNvGraphicFramePr>
          <p:nvPr/>
        </p:nvGraphicFramePr>
        <p:xfrm>
          <a:off x="2095500" y="3500438"/>
          <a:ext cx="5190826" cy="3214710"/>
        </p:xfrm>
        <a:graphic>
          <a:graphicData uri="http://schemas.openxmlformats.org/drawingml/2006/table">
            <a:tbl>
              <a:tblPr/>
              <a:tblGrid>
                <a:gridCol w="937556"/>
                <a:gridCol w="937556"/>
                <a:gridCol w="740176"/>
                <a:gridCol w="917681"/>
                <a:gridCol w="917681"/>
                <a:gridCol w="740176"/>
              </a:tblGrid>
              <a:tr h="688867">
                <a:tc rowSpan="2" gridSpan="2">
                  <a:txBody>
                    <a:bodyPr/>
                    <a:lstStyle/>
                    <a:p>
                      <a:pP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rowSpan="2" hMerge="1">
                  <a:txBody>
                    <a:bodyPr/>
                    <a:lstStyle/>
                    <a:p>
                      <a:endParaRPr lang="es-EC"/>
                    </a:p>
                  </a:txBody>
                  <a:tcPr/>
                </a:tc>
                <a:tc gridSpan="3">
                  <a:txBody>
                    <a:bodyPr/>
                    <a:lstStyle/>
                    <a:p>
                      <a:pPr algn="ctr">
                        <a:lnSpc>
                          <a:spcPct val="115000"/>
                        </a:lnSpc>
                        <a:spcAft>
                          <a:spcPts val="0"/>
                        </a:spcAft>
                      </a:pPr>
                      <a:r>
                        <a:rPr lang="es-ES" sz="1100" dirty="0">
                          <a:solidFill>
                            <a:srgbClr val="000000"/>
                          </a:solidFill>
                          <a:latin typeface="Arial"/>
                          <a:ea typeface="Calibri"/>
                          <a:cs typeface="Times New Roman"/>
                        </a:rPr>
                        <a:t>Estaría dispuesto a emitir dicho documento de pago a sus proveedores?</a:t>
                      </a:r>
                      <a:endParaRPr lang="es-EC" sz="1100" dirty="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hMerge="1">
                  <a:txBody>
                    <a:bodyPr/>
                    <a:lstStyle/>
                    <a:p>
                      <a:endParaRPr lang="es-EC"/>
                    </a:p>
                  </a:txBody>
                  <a:tcPr/>
                </a:tc>
                <a:tc rowSpan="2">
                  <a:txBody>
                    <a:bodyPr/>
                    <a:lstStyle/>
                    <a:p>
                      <a:pPr algn="ctr">
                        <a:lnSpc>
                          <a:spcPct val="115000"/>
                        </a:lnSpc>
                        <a:spcAft>
                          <a:spcPts val="0"/>
                        </a:spcAft>
                      </a:pPr>
                      <a:r>
                        <a:rPr lang="es-ES" sz="1100">
                          <a:solidFill>
                            <a:srgbClr val="000000"/>
                          </a:solidFill>
                          <a:latin typeface="Arial"/>
                          <a:ea typeface="Calibri"/>
                          <a:cs typeface="Times New Roman"/>
                        </a:rPr>
                        <a:t>Total</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918489">
                <a:tc gridSpan="2" vMerge="1">
                  <a:txBody>
                    <a:bodyPr/>
                    <a:lstStyle/>
                    <a:p>
                      <a:endParaRPr lang="es-EC"/>
                    </a:p>
                  </a:txBody>
                  <a:tcPr/>
                </a:tc>
                <a:tc hMerge="1" vMerge="1">
                  <a:txBody>
                    <a:bodyPr/>
                    <a:lstStyle/>
                    <a:p>
                      <a:endParaRPr lang="es-EC"/>
                    </a:p>
                  </a:txBody>
                  <a:tcPr/>
                </a:tc>
                <a:tc>
                  <a:txBody>
                    <a:bodyPr/>
                    <a:lstStyle/>
                    <a:p>
                      <a:r>
                        <a:rPr lang="es-ES" sz="1000">
                          <a:solidFill>
                            <a:srgbClr val="000000"/>
                          </a:solidFill>
                          <a:latin typeface="Arial"/>
                        </a:rPr>
                        <a:t>SI</a:t>
                      </a:r>
                      <a:endParaRPr lang="es-EC" sz="1000">
                        <a:latin typeface="Calibri"/>
                      </a:endParaRPr>
                    </a:p>
                  </a:txBody>
                  <a:tcPr marL="59055" marR="59055"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NO</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Respondió NO a pregunta anterior</a:t>
                      </a:r>
                      <a:endParaRPr lang="es-EC" sz="1100" dirty="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vMerge="1">
                  <a:txBody>
                    <a:bodyPr/>
                    <a:lstStyle/>
                    <a:p>
                      <a:endParaRPr lang="es-EC"/>
                    </a:p>
                  </a:txBody>
                  <a:tcPr/>
                </a:tc>
              </a:tr>
              <a:tr h="229622">
                <a:tc rowSpan="6">
                  <a:txBody>
                    <a:bodyPr/>
                    <a:lstStyle/>
                    <a:p>
                      <a:r>
                        <a:rPr lang="es-ES" sz="1100">
                          <a:solidFill>
                            <a:srgbClr val="000000"/>
                          </a:solidFill>
                          <a:latin typeface="Arial"/>
                          <a:ea typeface="Calibri"/>
                        </a:rPr>
                        <a:t>Pago a proveedores promedio</a:t>
                      </a:r>
                      <a:endParaRPr lang="es-EC" sz="1000">
                        <a:latin typeface="Calibri"/>
                      </a:endParaRPr>
                    </a:p>
                  </a:txBody>
                  <a:tcPr marL="59055" marR="5905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500-1000</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5</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r>
              <a:tr h="229622">
                <a:tc vMerge="1">
                  <a:txBody>
                    <a:bodyPr/>
                    <a:lstStyle/>
                    <a:p>
                      <a:endParaRPr lang="es-EC"/>
                    </a:p>
                  </a:txBody>
                  <a:tcPr/>
                </a:tc>
                <a:tc>
                  <a:txBody>
                    <a:bodyPr/>
                    <a:lstStyle/>
                    <a:p>
                      <a:r>
                        <a:rPr lang="es-ES" sz="1000">
                          <a:solidFill>
                            <a:srgbClr val="000000"/>
                          </a:solidFill>
                          <a:latin typeface="Arial"/>
                        </a:rPr>
                        <a:t>1001-1500</a:t>
                      </a:r>
                      <a:endParaRPr lang="es-EC" sz="1000">
                        <a:latin typeface="Calibri"/>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10</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12</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29622">
                <a:tc vMerge="1">
                  <a:txBody>
                    <a:bodyPr/>
                    <a:lstStyle/>
                    <a:p>
                      <a:endParaRPr lang="es-EC"/>
                    </a:p>
                  </a:txBody>
                  <a:tcPr/>
                </a:tc>
                <a:tc>
                  <a:txBody>
                    <a:bodyPr/>
                    <a:lstStyle/>
                    <a:p>
                      <a:r>
                        <a:rPr lang="es-ES" sz="1000">
                          <a:solidFill>
                            <a:srgbClr val="000000"/>
                          </a:solidFill>
                          <a:latin typeface="Arial"/>
                        </a:rPr>
                        <a:t>1501-2000</a:t>
                      </a:r>
                      <a:endParaRPr lang="es-EC" sz="1000">
                        <a:latin typeface="Calibri"/>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17</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3</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29622">
                <a:tc vMerge="1">
                  <a:txBody>
                    <a:bodyPr/>
                    <a:lstStyle/>
                    <a:p>
                      <a:endParaRPr lang="es-EC"/>
                    </a:p>
                  </a:txBody>
                  <a:tcPr/>
                </a:tc>
                <a:tc>
                  <a:txBody>
                    <a:bodyPr/>
                    <a:lstStyle/>
                    <a:p>
                      <a:r>
                        <a:rPr lang="es-ES" sz="1000">
                          <a:solidFill>
                            <a:srgbClr val="000000"/>
                          </a:solidFill>
                          <a:latin typeface="Arial"/>
                        </a:rPr>
                        <a:t>2001-2500</a:t>
                      </a:r>
                      <a:endParaRPr lang="es-EC" sz="1000">
                        <a:latin typeface="Calibri"/>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10</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14</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29622">
                <a:tc vMerge="1">
                  <a:txBody>
                    <a:bodyPr/>
                    <a:lstStyle/>
                    <a:p>
                      <a:endParaRPr lang="es-EC"/>
                    </a:p>
                  </a:txBody>
                  <a:tcPr/>
                </a:tc>
                <a:tc>
                  <a:txBody>
                    <a:bodyPr/>
                    <a:lstStyle/>
                    <a:p>
                      <a:r>
                        <a:rPr lang="es-ES" sz="1000">
                          <a:solidFill>
                            <a:srgbClr val="000000"/>
                          </a:solidFill>
                          <a:latin typeface="Arial"/>
                        </a:rPr>
                        <a:t>2501-3000</a:t>
                      </a:r>
                      <a:endParaRPr lang="es-EC" sz="1000">
                        <a:latin typeface="Calibri"/>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5</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4</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29622">
                <a:tc vMerge="1">
                  <a:txBody>
                    <a:bodyPr/>
                    <a:lstStyle/>
                    <a:p>
                      <a:endParaRPr lang="es-EC"/>
                    </a:p>
                  </a:txBody>
                  <a:tcPr/>
                </a:tc>
                <a:tc>
                  <a:txBody>
                    <a:bodyPr/>
                    <a:lstStyle/>
                    <a:p>
                      <a:r>
                        <a:rPr lang="es-ES" sz="1000" dirty="0">
                          <a:solidFill>
                            <a:srgbClr val="000000"/>
                          </a:solidFill>
                          <a:latin typeface="Arial"/>
                        </a:rPr>
                        <a:t>3001-3500</a:t>
                      </a:r>
                      <a:endParaRPr lang="es-EC" sz="1000" dirty="0">
                        <a:latin typeface="Calibri"/>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19</a:t>
                      </a:r>
                      <a:endParaRPr lang="es-EC" sz="1100" dirty="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4</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8</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31</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r>
              <a:tr h="229622">
                <a:tc gridSpan="2">
                  <a:txBody>
                    <a:bodyPr/>
                    <a:lstStyle/>
                    <a:p>
                      <a:pPr>
                        <a:lnSpc>
                          <a:spcPct val="115000"/>
                        </a:lnSpc>
                        <a:spcAft>
                          <a:spcPts val="0"/>
                        </a:spcAft>
                      </a:pPr>
                      <a:r>
                        <a:rPr lang="es-ES" sz="1100">
                          <a:solidFill>
                            <a:srgbClr val="000000"/>
                          </a:solidFill>
                          <a:latin typeface="Arial"/>
                          <a:ea typeface="Calibri"/>
                          <a:cs typeface="Times New Roman"/>
                        </a:rPr>
                        <a:t>Total</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r">
                        <a:lnSpc>
                          <a:spcPct val="115000"/>
                        </a:lnSpc>
                        <a:spcAft>
                          <a:spcPts val="0"/>
                        </a:spcAft>
                      </a:pPr>
                      <a:r>
                        <a:rPr lang="es-ES" sz="1100">
                          <a:solidFill>
                            <a:srgbClr val="000000"/>
                          </a:solidFill>
                          <a:latin typeface="Arial"/>
                          <a:ea typeface="Calibri"/>
                          <a:cs typeface="Times New Roman"/>
                        </a:rPr>
                        <a:t>63</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15</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16</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94</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nvGraphicFramePr>
        <p:xfrm>
          <a:off x="1000125" y="642938"/>
          <a:ext cx="7358063" cy="5643562"/>
        </p:xfrm>
        <a:graphic>
          <a:graphicData uri="http://schemas.openxmlformats.org/drawingml/2006/table">
            <a:tbl>
              <a:tblPr/>
              <a:tblGrid>
                <a:gridCol w="1352271"/>
                <a:gridCol w="1192712"/>
                <a:gridCol w="1274885"/>
                <a:gridCol w="953373"/>
                <a:gridCol w="861625"/>
                <a:gridCol w="861625"/>
                <a:gridCol w="861625"/>
              </a:tblGrid>
              <a:tr h="1226869">
                <a:tc>
                  <a:txBody>
                    <a:bodyPr/>
                    <a:lstStyle/>
                    <a:p>
                      <a:pPr>
                        <a:lnSpc>
                          <a:spcPct val="115000"/>
                        </a:lnSpc>
                        <a:spcAft>
                          <a:spcPts val="0"/>
                        </a:spcAft>
                      </a:pPr>
                      <a:r>
                        <a:rPr lang="es-ES" sz="1000" dirty="0">
                          <a:solidFill>
                            <a:srgbClr val="000000"/>
                          </a:solidFill>
                          <a:latin typeface="Arial"/>
                          <a:ea typeface="Calibri"/>
                          <a:cs typeface="Times New Roman"/>
                        </a:rPr>
                        <a:t>Estaría dispuesto en incluir a su empresa en dicho sistema?</a:t>
                      </a:r>
                      <a:endParaRPr lang="es-EC" sz="1000" dirty="0">
                        <a:latin typeface="Calibri"/>
                        <a:ea typeface="Calibri"/>
                        <a:cs typeface="Times New Roman"/>
                      </a:endParaRPr>
                    </a:p>
                  </a:txBody>
                  <a:tcPr marL="54126" marR="54126"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gridSpan="2">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gridSpan="3">
                  <a:txBody>
                    <a:bodyPr/>
                    <a:lstStyle/>
                    <a:p>
                      <a:pPr algn="ctr">
                        <a:lnSpc>
                          <a:spcPct val="115000"/>
                        </a:lnSpc>
                        <a:spcAft>
                          <a:spcPts val="0"/>
                        </a:spcAft>
                      </a:pPr>
                      <a:r>
                        <a:rPr lang="es-ES" sz="1000" dirty="0">
                          <a:solidFill>
                            <a:srgbClr val="000000"/>
                          </a:solidFill>
                          <a:latin typeface="Arial"/>
                          <a:ea typeface="Calibri"/>
                          <a:cs typeface="Times New Roman"/>
                        </a:rPr>
                        <a:t>Tiempo que demora en cancelas facturas</a:t>
                      </a:r>
                      <a:endParaRPr lang="es-EC" sz="1000" dirty="0">
                        <a:latin typeface="Calibri"/>
                        <a:ea typeface="Calibri"/>
                        <a:cs typeface="Times New Roman"/>
                      </a:endParaRPr>
                    </a:p>
                  </a:txBody>
                  <a:tcPr marL="54126" marR="5412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hMerge="1">
                  <a:txBody>
                    <a:bodyPr/>
                    <a:lstStyle/>
                    <a:p>
                      <a:endParaRPr lang="es-EC"/>
                    </a:p>
                  </a:txBody>
                  <a:tcPr/>
                </a:tc>
                <a:tc>
                  <a:txBody>
                    <a:bodyPr/>
                    <a:lstStyle/>
                    <a:p>
                      <a:pPr algn="ctr">
                        <a:lnSpc>
                          <a:spcPct val="115000"/>
                        </a:lnSpc>
                        <a:spcAft>
                          <a:spcPts val="0"/>
                        </a:spcAft>
                      </a:pPr>
                      <a:r>
                        <a:rPr lang="es-ES" sz="1000">
                          <a:solidFill>
                            <a:srgbClr val="000000"/>
                          </a:solidFill>
                          <a:latin typeface="Arial"/>
                          <a:ea typeface="Calibri"/>
                          <a:cs typeface="Times New Roman"/>
                        </a:rPr>
                        <a:t>Total</a:t>
                      </a:r>
                      <a:endParaRPr lang="es-EC" sz="1000">
                        <a:latin typeface="Calibri"/>
                        <a:ea typeface="Calibri"/>
                        <a:cs typeface="Times New Roman"/>
                      </a:endParaRPr>
                    </a:p>
                  </a:txBody>
                  <a:tcPr marL="54126" marR="5412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0747">
                <a:tc gridSpan="3">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hMerge="1">
                  <a:txBody>
                    <a:bodyPr/>
                    <a:lstStyle/>
                    <a:p>
                      <a:endParaRPr lang="es-EC"/>
                    </a:p>
                  </a:txBody>
                  <a:tcPr/>
                </a:tc>
                <a:tc>
                  <a:txBody>
                    <a:bodyPr/>
                    <a:lstStyle/>
                    <a:p>
                      <a:pPr algn="ctr">
                        <a:lnSpc>
                          <a:spcPct val="115000"/>
                        </a:lnSpc>
                        <a:spcAft>
                          <a:spcPts val="0"/>
                        </a:spcAft>
                      </a:pPr>
                      <a:r>
                        <a:rPr lang="es-ES" sz="1000">
                          <a:solidFill>
                            <a:srgbClr val="000000"/>
                          </a:solidFill>
                          <a:latin typeface="Arial"/>
                          <a:ea typeface="Calibri"/>
                          <a:cs typeface="Times New Roman"/>
                        </a:rPr>
                        <a:t>1 quincena</a:t>
                      </a:r>
                      <a:endParaRPr lang="es-EC" sz="1000">
                        <a:latin typeface="Calibri"/>
                        <a:ea typeface="Calibri"/>
                        <a:cs typeface="Times New Roman"/>
                      </a:endParaRPr>
                    </a:p>
                  </a:txBody>
                  <a:tcPr marL="54126" marR="5412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000">
                          <a:solidFill>
                            <a:srgbClr val="000000"/>
                          </a:solidFill>
                          <a:latin typeface="Arial"/>
                          <a:ea typeface="Calibri"/>
                          <a:cs typeface="Times New Roman"/>
                        </a:rPr>
                        <a:t>1 mes</a:t>
                      </a:r>
                      <a:endParaRPr lang="es-EC" sz="1000">
                        <a:latin typeface="Calibri"/>
                        <a:ea typeface="Calibri"/>
                        <a:cs typeface="Times New Roman"/>
                      </a:endParaRPr>
                    </a:p>
                  </a:txBody>
                  <a:tcPr marL="54126" marR="541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000">
                          <a:solidFill>
                            <a:srgbClr val="000000"/>
                          </a:solidFill>
                          <a:latin typeface="Arial"/>
                          <a:ea typeface="Calibri"/>
                          <a:cs typeface="Times New Roman"/>
                        </a:rPr>
                        <a:t>otros</a:t>
                      </a:r>
                      <a:endParaRPr lang="es-EC" sz="1000">
                        <a:latin typeface="Calibri"/>
                        <a:ea typeface="Calibri"/>
                        <a:cs typeface="Times New Roman"/>
                      </a:endParaRPr>
                    </a:p>
                  </a:txBody>
                  <a:tcPr marL="54126" marR="5412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736122">
                <a:tc>
                  <a:txBody>
                    <a:bodyPr/>
                    <a:lstStyle/>
                    <a:p>
                      <a:pPr>
                        <a:lnSpc>
                          <a:spcPct val="115000"/>
                        </a:lnSpc>
                        <a:spcAft>
                          <a:spcPts val="0"/>
                        </a:spcAft>
                      </a:pPr>
                      <a:r>
                        <a:rPr lang="es-ES" sz="1000">
                          <a:solidFill>
                            <a:srgbClr val="000000"/>
                          </a:solidFill>
                          <a:latin typeface="Arial"/>
                          <a:ea typeface="Calibri"/>
                          <a:cs typeface="Times New Roman"/>
                        </a:rPr>
                        <a:t>SI</a:t>
                      </a:r>
                      <a:endParaRPr lang="es-EC" sz="1000">
                        <a:latin typeface="Calibri"/>
                        <a:ea typeface="Calibri"/>
                        <a:cs typeface="Times New Roman"/>
                      </a:endParaRPr>
                    </a:p>
                  </a:txBody>
                  <a:tcPr marL="54126" marR="54126"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Pago a proveedores promedio</a:t>
                      </a:r>
                      <a:endParaRPr lang="es-EC" sz="1000">
                        <a:latin typeface="Calibri"/>
                        <a:ea typeface="Calibri"/>
                        <a:cs typeface="Times New Roman"/>
                      </a:endParaRPr>
                    </a:p>
                  </a:txBody>
                  <a:tcPr marL="54126" marR="54126" marT="0" marB="0">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500-1000</a:t>
                      </a:r>
                      <a:endParaRPr lang="es-EC" sz="1000">
                        <a:latin typeface="Calibri"/>
                        <a:ea typeface="Calibri"/>
                        <a:cs typeface="Times New Roman"/>
                      </a:endParaRPr>
                    </a:p>
                  </a:txBody>
                  <a:tcPr marL="54126" marR="54126"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0</a:t>
                      </a:r>
                      <a:endParaRPr lang="es-EC" sz="1000">
                        <a:latin typeface="Calibri"/>
                        <a:ea typeface="Calibri"/>
                        <a:cs typeface="Times New Roman"/>
                      </a:endParaRPr>
                    </a:p>
                  </a:txBody>
                  <a:tcPr marL="54126" marR="5412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0</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3</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3</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r>
              <a:tr h="245374">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a:noFill/>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1001-1500</a:t>
                      </a:r>
                      <a:endParaRPr lang="es-EC" sz="1000">
                        <a:latin typeface="Calibri"/>
                        <a:ea typeface="Calibri"/>
                        <a:cs typeface="Times New Roman"/>
                      </a:endParaRPr>
                    </a:p>
                  </a:txBody>
                  <a:tcPr marL="54126" marR="54126"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0</a:t>
                      </a:r>
                      <a:endParaRPr lang="es-EC" sz="1000">
                        <a:latin typeface="Calibri"/>
                        <a:ea typeface="Calibri"/>
                        <a:cs typeface="Times New Roman"/>
                      </a:endParaRPr>
                    </a:p>
                  </a:txBody>
                  <a:tcPr marL="54126" marR="5412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3</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6</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9</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45374">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a:noFill/>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1501-2000</a:t>
                      </a:r>
                      <a:endParaRPr lang="es-EC" sz="1000">
                        <a:latin typeface="Calibri"/>
                        <a:ea typeface="Calibri"/>
                        <a:cs typeface="Times New Roman"/>
                      </a:endParaRPr>
                    </a:p>
                  </a:txBody>
                  <a:tcPr marL="54126" marR="54126"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3</a:t>
                      </a:r>
                      <a:endParaRPr lang="es-EC" sz="1000">
                        <a:latin typeface="Calibri"/>
                        <a:ea typeface="Calibri"/>
                        <a:cs typeface="Times New Roman"/>
                      </a:endParaRPr>
                    </a:p>
                  </a:txBody>
                  <a:tcPr marL="54126" marR="5412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4</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8</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15</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45374">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000" dirty="0">
                          <a:solidFill>
                            <a:srgbClr val="000000"/>
                          </a:solidFill>
                          <a:latin typeface="Arial"/>
                          <a:ea typeface="Calibri"/>
                          <a:cs typeface="Times New Roman"/>
                        </a:rPr>
                        <a:t> </a:t>
                      </a:r>
                      <a:endParaRPr lang="es-EC" sz="1000" dirty="0">
                        <a:latin typeface="Calibri"/>
                        <a:ea typeface="Calibri"/>
                        <a:cs typeface="Times New Roman"/>
                      </a:endParaRPr>
                    </a:p>
                  </a:txBody>
                  <a:tcPr marL="54126" marR="54126" marT="0" marB="0">
                    <a:lnL>
                      <a:noFill/>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2001-2500</a:t>
                      </a:r>
                      <a:endParaRPr lang="es-EC" sz="1000">
                        <a:latin typeface="Calibri"/>
                        <a:ea typeface="Calibri"/>
                        <a:cs typeface="Times New Roman"/>
                      </a:endParaRPr>
                    </a:p>
                  </a:txBody>
                  <a:tcPr marL="54126" marR="54126"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0</a:t>
                      </a:r>
                      <a:endParaRPr lang="es-EC" sz="1000">
                        <a:latin typeface="Calibri"/>
                        <a:ea typeface="Calibri"/>
                        <a:cs typeface="Times New Roman"/>
                      </a:endParaRPr>
                    </a:p>
                  </a:txBody>
                  <a:tcPr marL="54126" marR="5412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3</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7</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10</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45374">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a:noFill/>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2501-3000</a:t>
                      </a:r>
                      <a:endParaRPr lang="es-EC" sz="1000">
                        <a:latin typeface="Calibri"/>
                        <a:ea typeface="Calibri"/>
                        <a:cs typeface="Times New Roman"/>
                      </a:endParaRPr>
                    </a:p>
                  </a:txBody>
                  <a:tcPr marL="54126" marR="54126"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0</a:t>
                      </a:r>
                      <a:endParaRPr lang="es-EC" sz="1000">
                        <a:latin typeface="Calibri"/>
                        <a:ea typeface="Calibri"/>
                        <a:cs typeface="Times New Roman"/>
                      </a:endParaRPr>
                    </a:p>
                  </a:txBody>
                  <a:tcPr marL="54126" marR="5412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5</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1</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6</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45374">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a:noFill/>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3001-3500</a:t>
                      </a:r>
                      <a:endParaRPr lang="es-EC" sz="1000">
                        <a:latin typeface="Calibri"/>
                        <a:ea typeface="Calibri"/>
                        <a:cs typeface="Times New Roman"/>
                      </a:endParaRPr>
                    </a:p>
                  </a:txBody>
                  <a:tcPr marL="54126" marR="54126"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0</a:t>
                      </a:r>
                      <a:endParaRPr lang="es-EC" sz="1000">
                        <a:latin typeface="Calibri"/>
                        <a:ea typeface="Calibri"/>
                        <a:cs typeface="Times New Roman"/>
                      </a:endParaRPr>
                    </a:p>
                  </a:txBody>
                  <a:tcPr marL="54126" marR="5412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16</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4</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20</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45374">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nSpc>
                          <a:spcPct val="115000"/>
                        </a:lnSpc>
                        <a:spcAft>
                          <a:spcPts val="0"/>
                        </a:spcAft>
                      </a:pPr>
                      <a:r>
                        <a:rPr lang="es-ES" sz="1000">
                          <a:solidFill>
                            <a:srgbClr val="000000"/>
                          </a:solidFill>
                          <a:latin typeface="Arial"/>
                          <a:ea typeface="Calibri"/>
                          <a:cs typeface="Times New Roman"/>
                        </a:rPr>
                        <a:t>Total</a:t>
                      </a:r>
                      <a:endParaRPr lang="es-EC" sz="1000">
                        <a:latin typeface="Calibri"/>
                        <a:ea typeface="Calibri"/>
                        <a:cs typeface="Times New Roman"/>
                      </a:endParaRPr>
                    </a:p>
                  </a:txBody>
                  <a:tcPr marL="54126" marR="54126"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s-EC"/>
                    </a:p>
                  </a:txBody>
                  <a:tcPr/>
                </a:tc>
                <a:tc>
                  <a:txBody>
                    <a:bodyPr/>
                    <a:lstStyle/>
                    <a:p>
                      <a:pPr algn="r">
                        <a:lnSpc>
                          <a:spcPct val="115000"/>
                        </a:lnSpc>
                        <a:spcAft>
                          <a:spcPts val="0"/>
                        </a:spcAft>
                      </a:pPr>
                      <a:r>
                        <a:rPr lang="es-ES" sz="1000">
                          <a:solidFill>
                            <a:srgbClr val="000000"/>
                          </a:solidFill>
                          <a:latin typeface="Arial"/>
                          <a:ea typeface="Calibri"/>
                          <a:cs typeface="Times New Roman"/>
                        </a:rPr>
                        <a:t>3</a:t>
                      </a:r>
                      <a:endParaRPr lang="es-EC" sz="1000">
                        <a:latin typeface="Calibri"/>
                        <a:ea typeface="Calibri"/>
                        <a:cs typeface="Times New Roman"/>
                      </a:endParaRPr>
                    </a:p>
                  </a:txBody>
                  <a:tcPr marL="54126" marR="5412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31</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29</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63</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736122">
                <a:tc>
                  <a:txBody>
                    <a:bodyPr/>
                    <a:lstStyle/>
                    <a:p>
                      <a:pPr>
                        <a:lnSpc>
                          <a:spcPct val="115000"/>
                        </a:lnSpc>
                        <a:spcAft>
                          <a:spcPts val="0"/>
                        </a:spcAft>
                      </a:pPr>
                      <a:r>
                        <a:rPr lang="es-ES" sz="1000">
                          <a:solidFill>
                            <a:srgbClr val="000000"/>
                          </a:solidFill>
                          <a:latin typeface="Arial"/>
                          <a:ea typeface="Calibri"/>
                          <a:cs typeface="Times New Roman"/>
                        </a:rPr>
                        <a:t>NO</a:t>
                      </a:r>
                      <a:endParaRPr lang="es-EC" sz="1000">
                        <a:latin typeface="Calibri"/>
                        <a:ea typeface="Calibri"/>
                        <a:cs typeface="Times New Roman"/>
                      </a:endParaRPr>
                    </a:p>
                  </a:txBody>
                  <a:tcPr marL="54126" marR="54126"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Pago a proveedores promedio</a:t>
                      </a:r>
                      <a:endParaRPr lang="es-EC" sz="1000">
                        <a:latin typeface="Calibri"/>
                        <a:ea typeface="Calibri"/>
                        <a:cs typeface="Times New Roman"/>
                      </a:endParaRPr>
                    </a:p>
                  </a:txBody>
                  <a:tcPr marL="54126" marR="54126" marT="0" marB="0">
                    <a:lnL>
                      <a:noFill/>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500-1000</a:t>
                      </a:r>
                      <a:endParaRPr lang="es-EC" sz="1000">
                        <a:latin typeface="Calibri"/>
                        <a:ea typeface="Calibri"/>
                        <a:cs typeface="Times New Roman"/>
                      </a:endParaRPr>
                    </a:p>
                  </a:txBody>
                  <a:tcPr marL="54126" marR="54126"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0</a:t>
                      </a:r>
                      <a:endParaRPr lang="es-EC" sz="1000">
                        <a:latin typeface="Calibri"/>
                        <a:ea typeface="Calibri"/>
                        <a:cs typeface="Times New Roman"/>
                      </a:endParaRPr>
                    </a:p>
                  </a:txBody>
                  <a:tcPr marL="54126" marR="5412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1</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1</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2</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45374">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a:noFill/>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1001-1500</a:t>
                      </a:r>
                      <a:endParaRPr lang="es-EC" sz="1000">
                        <a:latin typeface="Calibri"/>
                        <a:ea typeface="Calibri"/>
                        <a:cs typeface="Times New Roman"/>
                      </a:endParaRPr>
                    </a:p>
                  </a:txBody>
                  <a:tcPr marL="54126" marR="54126"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0</a:t>
                      </a:r>
                      <a:endParaRPr lang="es-EC" sz="1000">
                        <a:latin typeface="Calibri"/>
                        <a:ea typeface="Calibri"/>
                        <a:cs typeface="Times New Roman"/>
                      </a:endParaRPr>
                    </a:p>
                  </a:txBody>
                  <a:tcPr marL="54126" marR="5412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3</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0</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3</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45374">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a:noFill/>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1501-2000</a:t>
                      </a:r>
                      <a:endParaRPr lang="es-EC" sz="1000">
                        <a:latin typeface="Calibri"/>
                        <a:ea typeface="Calibri"/>
                        <a:cs typeface="Times New Roman"/>
                      </a:endParaRPr>
                    </a:p>
                  </a:txBody>
                  <a:tcPr marL="54126" marR="54126"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4</a:t>
                      </a:r>
                      <a:endParaRPr lang="es-EC" sz="1000">
                        <a:latin typeface="Calibri"/>
                        <a:ea typeface="Calibri"/>
                        <a:cs typeface="Times New Roman"/>
                      </a:endParaRPr>
                    </a:p>
                  </a:txBody>
                  <a:tcPr marL="54126" marR="5412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1</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1</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6</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45374">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a:noFill/>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2001-2500</a:t>
                      </a:r>
                      <a:endParaRPr lang="es-EC" sz="1000">
                        <a:latin typeface="Calibri"/>
                        <a:ea typeface="Calibri"/>
                        <a:cs typeface="Times New Roman"/>
                      </a:endParaRPr>
                    </a:p>
                  </a:txBody>
                  <a:tcPr marL="54126" marR="54126"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1</a:t>
                      </a:r>
                      <a:endParaRPr lang="es-EC" sz="1000">
                        <a:latin typeface="Calibri"/>
                        <a:ea typeface="Calibri"/>
                        <a:cs typeface="Times New Roman"/>
                      </a:endParaRPr>
                    </a:p>
                  </a:txBody>
                  <a:tcPr marL="54126" marR="5412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0</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3</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4</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45374">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 </a:t>
                      </a:r>
                      <a:endParaRPr lang="es-EC" sz="1000">
                        <a:latin typeface="Calibri"/>
                        <a:ea typeface="Calibri"/>
                        <a:cs typeface="Times New Roman"/>
                      </a:endParaRPr>
                    </a:p>
                  </a:txBody>
                  <a:tcPr marL="54126" marR="54126" marT="0" marB="0">
                    <a:lnL>
                      <a:noFill/>
                    </a:lnL>
                    <a:lnR>
                      <a:noFill/>
                    </a:lnR>
                    <a:lnT>
                      <a:noFill/>
                    </a:lnT>
                    <a:lnB>
                      <a:noFill/>
                    </a:lnB>
                    <a:solidFill>
                      <a:srgbClr val="FFFFFF"/>
                    </a:solidFill>
                  </a:tcPr>
                </a:tc>
                <a:tc>
                  <a:txBody>
                    <a:bodyPr/>
                    <a:lstStyle/>
                    <a:p>
                      <a:pPr>
                        <a:lnSpc>
                          <a:spcPct val="115000"/>
                        </a:lnSpc>
                        <a:spcAft>
                          <a:spcPts val="0"/>
                        </a:spcAft>
                      </a:pPr>
                      <a:r>
                        <a:rPr lang="es-ES" sz="1000">
                          <a:solidFill>
                            <a:srgbClr val="000000"/>
                          </a:solidFill>
                          <a:latin typeface="Arial"/>
                          <a:ea typeface="Calibri"/>
                          <a:cs typeface="Times New Roman"/>
                        </a:rPr>
                        <a:t>2501-3000</a:t>
                      </a:r>
                      <a:endParaRPr lang="es-EC" sz="1000">
                        <a:latin typeface="Calibri"/>
                        <a:ea typeface="Calibri"/>
                        <a:cs typeface="Times New Roman"/>
                      </a:endParaRPr>
                    </a:p>
                  </a:txBody>
                  <a:tcPr marL="54126" marR="54126"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1</a:t>
                      </a:r>
                      <a:endParaRPr lang="es-EC" sz="1000">
                        <a:latin typeface="Calibri"/>
                        <a:ea typeface="Calibri"/>
                        <a:cs typeface="Times New Roman"/>
                      </a:endParaRPr>
                    </a:p>
                  </a:txBody>
                  <a:tcPr marL="54126" marR="5412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3</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a:solidFill>
                            <a:srgbClr val="000000"/>
                          </a:solidFill>
                          <a:latin typeface="Arial"/>
                          <a:ea typeface="Calibri"/>
                          <a:cs typeface="Times New Roman"/>
                        </a:rPr>
                        <a:t>1</a:t>
                      </a:r>
                      <a:endParaRPr lang="es-EC" sz="100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000" dirty="0">
                          <a:solidFill>
                            <a:srgbClr val="000000"/>
                          </a:solidFill>
                          <a:latin typeface="Arial"/>
                          <a:ea typeface="Calibri"/>
                          <a:cs typeface="Times New Roman"/>
                        </a:rPr>
                        <a:t>5</a:t>
                      </a:r>
                      <a:endParaRPr lang="es-EC" sz="1000" dirty="0">
                        <a:latin typeface="Calibri"/>
                        <a:ea typeface="Calibri"/>
                        <a:cs typeface="Times New Roman"/>
                      </a:endParaRPr>
                    </a:p>
                  </a:txBody>
                  <a:tcPr marL="54126" marR="54126"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bl>
          </a:graphicData>
        </a:graphic>
      </p:graphicFrame>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10" name="Text Box 34"/>
          <p:cNvSpPr txBox="1">
            <a:spLocks noChangeArrowheads="1"/>
          </p:cNvSpPr>
          <p:nvPr/>
        </p:nvSpPr>
        <p:spPr bwMode="auto">
          <a:xfrm>
            <a:off x="627063" y="3465513"/>
            <a:ext cx="1800225" cy="1311275"/>
          </a:xfrm>
          <a:prstGeom prst="rect">
            <a:avLst/>
          </a:prstGeom>
          <a:noFill/>
          <a:ln w="9525">
            <a:noFill/>
            <a:miter lim="800000"/>
            <a:headEnd/>
            <a:tailEnd/>
          </a:ln>
          <a:effectLst/>
        </p:spPr>
        <p:txBody>
          <a:bodyPr>
            <a:spAutoFit/>
          </a:bodyPr>
          <a:lstStyle/>
          <a:p>
            <a:pPr>
              <a:spcBef>
                <a:spcPct val="20000"/>
              </a:spcBef>
              <a:buClr>
                <a:schemeClr val="tx2"/>
              </a:buClr>
              <a:buSzPct val="115000"/>
              <a:buFont typeface="Wingdings" pitchFamily="2" charset="2"/>
              <a:buChar char="§"/>
              <a:defRPr/>
            </a:pPr>
            <a:endParaRPr lang="es-ES" sz="3200">
              <a:effectLst>
                <a:outerShdw blurRad="38100" dist="38100" dir="2700000" algn="tl">
                  <a:srgbClr val="C0C0C0"/>
                </a:outerShdw>
              </a:effectLst>
              <a:latin typeface="Arial" charset="0"/>
            </a:endParaRPr>
          </a:p>
          <a:p>
            <a:pPr>
              <a:spcBef>
                <a:spcPct val="50000"/>
              </a:spcBef>
              <a:defRPr/>
            </a:pPr>
            <a:endParaRPr lang="es-ES" sz="3200">
              <a:latin typeface="Arial" charset="0"/>
            </a:endParaRPr>
          </a:p>
        </p:txBody>
      </p:sp>
      <p:sp>
        <p:nvSpPr>
          <p:cNvPr id="19459" name="Text Box 40"/>
          <p:cNvSpPr txBox="1">
            <a:spLocks noChangeArrowheads="1"/>
          </p:cNvSpPr>
          <p:nvPr/>
        </p:nvSpPr>
        <p:spPr bwMode="auto">
          <a:xfrm>
            <a:off x="8574088" y="5311775"/>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19460" name="Text Box 44"/>
          <p:cNvSpPr txBox="1">
            <a:spLocks noChangeArrowheads="1"/>
          </p:cNvSpPr>
          <p:nvPr/>
        </p:nvSpPr>
        <p:spPr bwMode="auto">
          <a:xfrm>
            <a:off x="941388" y="703263"/>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19461" name="Text Box 45"/>
          <p:cNvSpPr txBox="1">
            <a:spLocks noChangeArrowheads="1"/>
          </p:cNvSpPr>
          <p:nvPr/>
        </p:nvSpPr>
        <p:spPr bwMode="auto">
          <a:xfrm>
            <a:off x="1085850" y="560388"/>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19462" name="Text Box 46"/>
          <p:cNvSpPr txBox="1">
            <a:spLocks noChangeArrowheads="1"/>
          </p:cNvSpPr>
          <p:nvPr/>
        </p:nvSpPr>
        <p:spPr bwMode="auto">
          <a:xfrm>
            <a:off x="7451725" y="5661025"/>
            <a:ext cx="307975" cy="366713"/>
          </a:xfrm>
          <a:prstGeom prst="rect">
            <a:avLst/>
          </a:prstGeom>
          <a:noFill/>
          <a:ln w="9525">
            <a:noFill/>
            <a:miter lim="800000"/>
            <a:headEnd/>
            <a:tailEnd/>
          </a:ln>
        </p:spPr>
        <p:txBody>
          <a:bodyPr>
            <a:spAutoFit/>
          </a:bodyPr>
          <a:lstStyle/>
          <a:p>
            <a:pPr eaLnBrk="0" hangingPunct="0"/>
            <a:endParaRPr lang="es-ES_tradnl" sz="1800">
              <a:latin typeface="Arial" charset="0"/>
            </a:endParaRPr>
          </a:p>
        </p:txBody>
      </p:sp>
      <p:sp>
        <p:nvSpPr>
          <p:cNvPr id="19463" name="Text Box 48"/>
          <p:cNvSpPr txBox="1">
            <a:spLocks noChangeArrowheads="1"/>
          </p:cNvSpPr>
          <p:nvPr/>
        </p:nvSpPr>
        <p:spPr bwMode="auto">
          <a:xfrm>
            <a:off x="7380288" y="5805488"/>
            <a:ext cx="936625" cy="457200"/>
          </a:xfrm>
          <a:prstGeom prst="rect">
            <a:avLst/>
          </a:prstGeom>
          <a:noFill/>
          <a:ln w="9525">
            <a:noFill/>
            <a:miter lim="800000"/>
            <a:headEnd/>
            <a:tailEnd/>
          </a:ln>
        </p:spPr>
        <p:txBody>
          <a:bodyPr>
            <a:spAutoFit/>
          </a:bodyPr>
          <a:lstStyle/>
          <a:p>
            <a:pPr>
              <a:spcBef>
                <a:spcPct val="50000"/>
              </a:spcBef>
            </a:pPr>
            <a:endParaRPr lang="es-ES_tradnl" sz="2400">
              <a:latin typeface="Tahoma" pitchFamily="34" charset="0"/>
            </a:endParaRPr>
          </a:p>
        </p:txBody>
      </p:sp>
      <p:sp>
        <p:nvSpPr>
          <p:cNvPr id="19464" name="Text Box 52"/>
          <p:cNvSpPr txBox="1">
            <a:spLocks noChangeArrowheads="1"/>
          </p:cNvSpPr>
          <p:nvPr/>
        </p:nvSpPr>
        <p:spPr bwMode="auto">
          <a:xfrm>
            <a:off x="6372225" y="3141663"/>
            <a:ext cx="2592388" cy="579437"/>
          </a:xfrm>
          <a:prstGeom prst="rect">
            <a:avLst/>
          </a:prstGeom>
          <a:noFill/>
          <a:ln w="9525">
            <a:noFill/>
            <a:miter lim="800000"/>
            <a:headEnd/>
            <a:tailEnd/>
          </a:ln>
        </p:spPr>
        <p:txBody>
          <a:bodyPr>
            <a:spAutoFit/>
          </a:bodyPr>
          <a:lstStyle/>
          <a:p>
            <a:pPr>
              <a:spcBef>
                <a:spcPct val="50000"/>
              </a:spcBef>
            </a:pPr>
            <a:endParaRPr lang="es-ES_tradnl" sz="3200">
              <a:latin typeface="Garamond" pitchFamily="18" charset="0"/>
            </a:endParaRPr>
          </a:p>
        </p:txBody>
      </p:sp>
      <p:sp>
        <p:nvSpPr>
          <p:cNvPr id="11" name="Rectangle 13"/>
          <p:cNvSpPr>
            <a:spLocks noChangeArrowheads="1"/>
          </p:cNvSpPr>
          <p:nvPr/>
        </p:nvSpPr>
        <p:spPr bwMode="auto">
          <a:xfrm>
            <a:off x="642938" y="1595438"/>
            <a:ext cx="8072437" cy="5262562"/>
          </a:xfrm>
          <a:prstGeom prst="rect">
            <a:avLst/>
          </a:prstGeom>
          <a:noFill/>
          <a:ln w="9525">
            <a:noFill/>
            <a:miter lim="800000"/>
            <a:headEnd/>
            <a:tailEnd/>
          </a:ln>
        </p:spPr>
        <p:txBody>
          <a:bodyPr>
            <a:spAutoFit/>
          </a:bodyPr>
          <a:lstStyle/>
          <a:p>
            <a:pPr algn="just"/>
            <a:r>
              <a:rPr lang="es-EC" sz="2400"/>
              <a:t>Ventajas:</a:t>
            </a:r>
          </a:p>
          <a:p>
            <a:pPr algn="just"/>
            <a:endParaRPr lang="es-EC" sz="2400"/>
          </a:p>
          <a:p>
            <a:pPr algn="just">
              <a:buFont typeface="Arial" charset="0"/>
              <a:buChar char="•"/>
            </a:pPr>
            <a:r>
              <a:rPr lang="es-EC" sz="2400"/>
              <a:t>Mayor liquidez a una menor tasa.</a:t>
            </a:r>
          </a:p>
          <a:p>
            <a:pPr algn="just">
              <a:buFont typeface="Arial" charset="0"/>
              <a:buChar char="•"/>
            </a:pPr>
            <a:r>
              <a:rPr lang="es-EC" sz="2400"/>
              <a:t>Reducción de tasa interés negociada de libre juego de la oferta y la demanda.</a:t>
            </a:r>
          </a:p>
          <a:p>
            <a:pPr algn="just">
              <a:buFont typeface="Arial" charset="0"/>
              <a:buChar char="•"/>
            </a:pPr>
            <a:r>
              <a:rPr lang="es-EC" sz="2400"/>
              <a:t>Ofrecer un mercado libre y transparente. </a:t>
            </a:r>
          </a:p>
          <a:p>
            <a:pPr algn="just">
              <a:buFont typeface="Arial" charset="0"/>
              <a:buChar char="•"/>
            </a:pPr>
            <a:r>
              <a:rPr lang="es-EC" sz="2400"/>
              <a:t>Liberación de líneas de crédito bancario.</a:t>
            </a:r>
          </a:p>
          <a:p>
            <a:pPr algn="just">
              <a:buFont typeface="Arial" charset="0"/>
              <a:buChar char="•"/>
            </a:pPr>
            <a:r>
              <a:rPr lang="es-EC" sz="2400"/>
              <a:t>Crecimiento de las Pymes, por ende aumento en el PIB.</a:t>
            </a:r>
          </a:p>
          <a:p>
            <a:pPr algn="just">
              <a:buFont typeface="Arial" charset="0"/>
              <a:buChar char="•"/>
            </a:pPr>
            <a:r>
              <a:rPr lang="es-EC" sz="2400"/>
              <a:t>Valor agregado en prestigio y publicidad para las empresas que coticen en Bolsa.</a:t>
            </a:r>
          </a:p>
          <a:p>
            <a:pPr algn="just"/>
            <a:endParaRPr lang="es-EC" sz="2400"/>
          </a:p>
          <a:p>
            <a:pPr algn="just"/>
            <a:r>
              <a:rPr lang="es-EC" sz="2400"/>
              <a:t>  </a:t>
            </a:r>
          </a:p>
          <a:p>
            <a:pPr algn="just"/>
            <a:r>
              <a:rPr lang="es-EC" sz="2400"/>
              <a:t> </a:t>
            </a:r>
          </a:p>
        </p:txBody>
      </p:sp>
      <p:sp>
        <p:nvSpPr>
          <p:cNvPr id="12" name="Rectangle 13"/>
          <p:cNvSpPr>
            <a:spLocks noChangeArrowheads="1"/>
          </p:cNvSpPr>
          <p:nvPr/>
        </p:nvSpPr>
        <p:spPr bwMode="auto">
          <a:xfrm>
            <a:off x="1857375" y="642938"/>
            <a:ext cx="3295650" cy="646112"/>
          </a:xfrm>
          <a:prstGeom prst="rect">
            <a:avLst/>
          </a:prstGeom>
          <a:noFill/>
          <a:ln w="9525">
            <a:noFill/>
            <a:miter lim="800000"/>
            <a:headEnd/>
            <a:tailEnd/>
          </a:ln>
          <a:effectLst/>
        </p:spPr>
        <p:txBody>
          <a:bodyPr wrap="none">
            <a:spAutoFit/>
          </a:bodyPr>
          <a:lstStyle/>
          <a:p>
            <a:pPr algn="ctr">
              <a:defRPr/>
            </a:pPr>
            <a:r>
              <a:rPr lang="es-AR" b="1" dirty="0">
                <a:effectLst>
                  <a:outerShdw blurRad="38100" dist="38100" dir="2700000" algn="tl">
                    <a:srgbClr val="C0C0C0"/>
                  </a:outerShdw>
                </a:effectLst>
                <a:latin typeface="Cambria" pitchFamily="18" charset="0"/>
                <a:ea typeface="Batang" pitchFamily="18" charset="-127"/>
              </a:rPr>
              <a:t>Método Delphi</a:t>
            </a:r>
            <a:endParaRPr lang="es-ES" b="1" dirty="0">
              <a:effectLst>
                <a:outerShdw blurRad="38100" dist="38100" dir="2700000" algn="tl">
                  <a:srgbClr val="C0C0C0"/>
                </a:outerShdw>
              </a:effectLst>
              <a:latin typeface="Cambria" pitchFamily="18" charset="0"/>
              <a:ea typeface="Batang" pitchFamily="18" charset="-127"/>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0-#ppt_w/2"/>
                                          </p:val>
                                        </p:tav>
                                        <p:tav tm="100000">
                                          <p:val>
                                            <p:strVal val="#ppt_x"/>
                                          </p:val>
                                        </p:tav>
                                      </p:tavLst>
                                    </p:anim>
                                    <p:anim calcmode="lin" valueType="num">
                                      <p:cBhvr additive="base">
                                        <p:cTn id="14"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10" name="Text Box 34"/>
          <p:cNvSpPr txBox="1">
            <a:spLocks noChangeArrowheads="1"/>
          </p:cNvSpPr>
          <p:nvPr/>
        </p:nvSpPr>
        <p:spPr bwMode="auto">
          <a:xfrm>
            <a:off x="627063" y="3465513"/>
            <a:ext cx="1800225" cy="1311275"/>
          </a:xfrm>
          <a:prstGeom prst="rect">
            <a:avLst/>
          </a:prstGeom>
          <a:noFill/>
          <a:ln w="9525">
            <a:noFill/>
            <a:miter lim="800000"/>
            <a:headEnd/>
            <a:tailEnd/>
          </a:ln>
          <a:effectLst/>
        </p:spPr>
        <p:txBody>
          <a:bodyPr>
            <a:spAutoFit/>
          </a:bodyPr>
          <a:lstStyle/>
          <a:p>
            <a:pPr>
              <a:spcBef>
                <a:spcPct val="20000"/>
              </a:spcBef>
              <a:buClr>
                <a:schemeClr val="tx2"/>
              </a:buClr>
              <a:buSzPct val="115000"/>
              <a:buFont typeface="Wingdings" pitchFamily="2" charset="2"/>
              <a:buChar char="§"/>
              <a:defRPr/>
            </a:pPr>
            <a:endParaRPr lang="es-ES" sz="3200">
              <a:effectLst>
                <a:outerShdw blurRad="38100" dist="38100" dir="2700000" algn="tl">
                  <a:srgbClr val="C0C0C0"/>
                </a:outerShdw>
              </a:effectLst>
              <a:latin typeface="Arial" charset="0"/>
            </a:endParaRPr>
          </a:p>
          <a:p>
            <a:pPr>
              <a:spcBef>
                <a:spcPct val="50000"/>
              </a:spcBef>
              <a:defRPr/>
            </a:pPr>
            <a:endParaRPr lang="es-ES" sz="3200">
              <a:latin typeface="Arial" charset="0"/>
            </a:endParaRPr>
          </a:p>
        </p:txBody>
      </p:sp>
      <p:sp>
        <p:nvSpPr>
          <p:cNvPr id="20483" name="Text Box 40"/>
          <p:cNvSpPr txBox="1">
            <a:spLocks noChangeArrowheads="1"/>
          </p:cNvSpPr>
          <p:nvPr/>
        </p:nvSpPr>
        <p:spPr bwMode="auto">
          <a:xfrm>
            <a:off x="8574088" y="5311775"/>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20484" name="Text Box 44"/>
          <p:cNvSpPr txBox="1">
            <a:spLocks noChangeArrowheads="1"/>
          </p:cNvSpPr>
          <p:nvPr/>
        </p:nvSpPr>
        <p:spPr bwMode="auto">
          <a:xfrm>
            <a:off x="941388" y="703263"/>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20485" name="Text Box 45"/>
          <p:cNvSpPr txBox="1">
            <a:spLocks noChangeArrowheads="1"/>
          </p:cNvSpPr>
          <p:nvPr/>
        </p:nvSpPr>
        <p:spPr bwMode="auto">
          <a:xfrm>
            <a:off x="1085850" y="560388"/>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20486" name="Text Box 46"/>
          <p:cNvSpPr txBox="1">
            <a:spLocks noChangeArrowheads="1"/>
          </p:cNvSpPr>
          <p:nvPr/>
        </p:nvSpPr>
        <p:spPr bwMode="auto">
          <a:xfrm>
            <a:off x="7451725" y="5661025"/>
            <a:ext cx="307975" cy="366713"/>
          </a:xfrm>
          <a:prstGeom prst="rect">
            <a:avLst/>
          </a:prstGeom>
          <a:noFill/>
          <a:ln w="9525">
            <a:noFill/>
            <a:miter lim="800000"/>
            <a:headEnd/>
            <a:tailEnd/>
          </a:ln>
        </p:spPr>
        <p:txBody>
          <a:bodyPr>
            <a:spAutoFit/>
          </a:bodyPr>
          <a:lstStyle/>
          <a:p>
            <a:pPr eaLnBrk="0" hangingPunct="0"/>
            <a:endParaRPr lang="es-ES_tradnl" sz="1800">
              <a:latin typeface="Arial" charset="0"/>
            </a:endParaRPr>
          </a:p>
        </p:txBody>
      </p:sp>
      <p:sp>
        <p:nvSpPr>
          <p:cNvPr id="20487" name="Text Box 48"/>
          <p:cNvSpPr txBox="1">
            <a:spLocks noChangeArrowheads="1"/>
          </p:cNvSpPr>
          <p:nvPr/>
        </p:nvSpPr>
        <p:spPr bwMode="auto">
          <a:xfrm>
            <a:off x="7380288" y="5805488"/>
            <a:ext cx="936625" cy="457200"/>
          </a:xfrm>
          <a:prstGeom prst="rect">
            <a:avLst/>
          </a:prstGeom>
          <a:noFill/>
          <a:ln w="9525">
            <a:noFill/>
            <a:miter lim="800000"/>
            <a:headEnd/>
            <a:tailEnd/>
          </a:ln>
        </p:spPr>
        <p:txBody>
          <a:bodyPr>
            <a:spAutoFit/>
          </a:bodyPr>
          <a:lstStyle/>
          <a:p>
            <a:pPr>
              <a:spcBef>
                <a:spcPct val="50000"/>
              </a:spcBef>
            </a:pPr>
            <a:endParaRPr lang="es-ES_tradnl" sz="2400">
              <a:latin typeface="Tahoma" pitchFamily="34" charset="0"/>
            </a:endParaRPr>
          </a:p>
        </p:txBody>
      </p:sp>
      <p:sp>
        <p:nvSpPr>
          <p:cNvPr id="20488" name="Text Box 52"/>
          <p:cNvSpPr txBox="1">
            <a:spLocks noChangeArrowheads="1"/>
          </p:cNvSpPr>
          <p:nvPr/>
        </p:nvSpPr>
        <p:spPr bwMode="auto">
          <a:xfrm>
            <a:off x="6372225" y="3141663"/>
            <a:ext cx="2592388" cy="579437"/>
          </a:xfrm>
          <a:prstGeom prst="rect">
            <a:avLst/>
          </a:prstGeom>
          <a:noFill/>
          <a:ln w="9525">
            <a:noFill/>
            <a:miter lim="800000"/>
            <a:headEnd/>
            <a:tailEnd/>
          </a:ln>
        </p:spPr>
        <p:txBody>
          <a:bodyPr>
            <a:spAutoFit/>
          </a:bodyPr>
          <a:lstStyle/>
          <a:p>
            <a:pPr>
              <a:spcBef>
                <a:spcPct val="50000"/>
              </a:spcBef>
            </a:pPr>
            <a:endParaRPr lang="es-ES_tradnl" sz="3200">
              <a:latin typeface="Garamond" pitchFamily="18" charset="0"/>
            </a:endParaRPr>
          </a:p>
        </p:txBody>
      </p:sp>
      <p:sp>
        <p:nvSpPr>
          <p:cNvPr id="12" name="Rectangle 13"/>
          <p:cNvSpPr>
            <a:spLocks noChangeArrowheads="1"/>
          </p:cNvSpPr>
          <p:nvPr/>
        </p:nvSpPr>
        <p:spPr bwMode="auto">
          <a:xfrm>
            <a:off x="714375" y="1428750"/>
            <a:ext cx="8072438" cy="5262563"/>
          </a:xfrm>
          <a:prstGeom prst="rect">
            <a:avLst/>
          </a:prstGeom>
          <a:noFill/>
          <a:ln w="9525">
            <a:noFill/>
            <a:miter lim="800000"/>
            <a:headEnd/>
            <a:tailEnd/>
          </a:ln>
        </p:spPr>
        <p:txBody>
          <a:bodyPr>
            <a:spAutoFit/>
          </a:bodyPr>
          <a:lstStyle/>
          <a:p>
            <a:pPr algn="just"/>
            <a:r>
              <a:rPr lang="es-EC" sz="2400"/>
              <a:t>Desventajas: </a:t>
            </a:r>
          </a:p>
          <a:p>
            <a:pPr algn="just"/>
            <a:endParaRPr lang="es-EC" sz="2400"/>
          </a:p>
          <a:p>
            <a:pPr algn="just">
              <a:buFont typeface="Arial" charset="0"/>
              <a:buChar char="•"/>
            </a:pPr>
            <a:r>
              <a:rPr lang="es-EC" sz="2400"/>
              <a:t>La inexistencia de garantías reales para quien adquiere el titulo negociado.</a:t>
            </a:r>
          </a:p>
          <a:p>
            <a:pPr algn="just">
              <a:buFont typeface="Arial" charset="0"/>
              <a:buChar char="•"/>
            </a:pPr>
            <a:r>
              <a:rPr lang="es-EC" sz="2400"/>
              <a:t>Que el ciclo de recuperación de efectivo de la empresa sea mayor al plazo del documento.</a:t>
            </a:r>
          </a:p>
          <a:p>
            <a:pPr algn="just">
              <a:buFont typeface="Arial" charset="0"/>
              <a:buChar char="•"/>
            </a:pPr>
            <a:r>
              <a:rPr lang="es-EC" sz="2400"/>
              <a:t>Es una recuperación más difícil para las personas naturales, lo que hace que el título sea menos atractivo y se demande  a menos precio en el mercado.</a:t>
            </a:r>
          </a:p>
          <a:p>
            <a:pPr algn="just"/>
            <a:endParaRPr lang="es-EC" sz="2400"/>
          </a:p>
          <a:p>
            <a:pPr algn="just"/>
            <a:endParaRPr lang="es-EC" sz="2400"/>
          </a:p>
          <a:p>
            <a:pPr algn="just"/>
            <a:r>
              <a:rPr lang="es-EC" sz="2400"/>
              <a:t>  </a:t>
            </a:r>
          </a:p>
          <a:p>
            <a:pPr algn="just"/>
            <a:r>
              <a:rPr lang="es-EC" sz="240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10" name="Text Box 34"/>
          <p:cNvSpPr txBox="1">
            <a:spLocks noChangeArrowheads="1"/>
          </p:cNvSpPr>
          <p:nvPr/>
        </p:nvSpPr>
        <p:spPr bwMode="auto">
          <a:xfrm>
            <a:off x="627063" y="3465513"/>
            <a:ext cx="1800225" cy="1311275"/>
          </a:xfrm>
          <a:prstGeom prst="rect">
            <a:avLst/>
          </a:prstGeom>
          <a:noFill/>
          <a:ln w="9525">
            <a:noFill/>
            <a:miter lim="800000"/>
            <a:headEnd/>
            <a:tailEnd/>
          </a:ln>
          <a:effectLst/>
        </p:spPr>
        <p:txBody>
          <a:bodyPr>
            <a:spAutoFit/>
          </a:bodyPr>
          <a:lstStyle/>
          <a:p>
            <a:pPr>
              <a:spcBef>
                <a:spcPct val="20000"/>
              </a:spcBef>
              <a:buClr>
                <a:schemeClr val="tx2"/>
              </a:buClr>
              <a:buSzPct val="115000"/>
              <a:buFont typeface="Wingdings" pitchFamily="2" charset="2"/>
              <a:buChar char="§"/>
              <a:defRPr/>
            </a:pPr>
            <a:endParaRPr lang="es-ES" sz="3200">
              <a:effectLst>
                <a:outerShdw blurRad="38100" dist="38100" dir="2700000" algn="tl">
                  <a:srgbClr val="C0C0C0"/>
                </a:outerShdw>
              </a:effectLst>
              <a:latin typeface="Arial" charset="0"/>
            </a:endParaRPr>
          </a:p>
          <a:p>
            <a:pPr>
              <a:spcBef>
                <a:spcPct val="50000"/>
              </a:spcBef>
              <a:defRPr/>
            </a:pPr>
            <a:endParaRPr lang="es-ES" sz="3200">
              <a:latin typeface="Arial" charset="0"/>
            </a:endParaRPr>
          </a:p>
        </p:txBody>
      </p:sp>
      <p:sp>
        <p:nvSpPr>
          <p:cNvPr id="21507" name="Text Box 40"/>
          <p:cNvSpPr txBox="1">
            <a:spLocks noChangeArrowheads="1"/>
          </p:cNvSpPr>
          <p:nvPr/>
        </p:nvSpPr>
        <p:spPr bwMode="auto">
          <a:xfrm>
            <a:off x="8574088" y="5311775"/>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21508" name="Text Box 44"/>
          <p:cNvSpPr txBox="1">
            <a:spLocks noChangeArrowheads="1"/>
          </p:cNvSpPr>
          <p:nvPr/>
        </p:nvSpPr>
        <p:spPr bwMode="auto">
          <a:xfrm>
            <a:off x="941388" y="703263"/>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21509" name="Text Box 45"/>
          <p:cNvSpPr txBox="1">
            <a:spLocks noChangeArrowheads="1"/>
          </p:cNvSpPr>
          <p:nvPr/>
        </p:nvSpPr>
        <p:spPr bwMode="auto">
          <a:xfrm>
            <a:off x="1085850" y="560388"/>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21510" name="Text Box 46"/>
          <p:cNvSpPr txBox="1">
            <a:spLocks noChangeArrowheads="1"/>
          </p:cNvSpPr>
          <p:nvPr/>
        </p:nvSpPr>
        <p:spPr bwMode="auto">
          <a:xfrm>
            <a:off x="7451725" y="5661025"/>
            <a:ext cx="307975" cy="366713"/>
          </a:xfrm>
          <a:prstGeom prst="rect">
            <a:avLst/>
          </a:prstGeom>
          <a:noFill/>
          <a:ln w="9525">
            <a:noFill/>
            <a:miter lim="800000"/>
            <a:headEnd/>
            <a:tailEnd/>
          </a:ln>
        </p:spPr>
        <p:txBody>
          <a:bodyPr>
            <a:spAutoFit/>
          </a:bodyPr>
          <a:lstStyle/>
          <a:p>
            <a:pPr eaLnBrk="0" hangingPunct="0"/>
            <a:endParaRPr lang="es-ES_tradnl" sz="1800">
              <a:latin typeface="Arial" charset="0"/>
            </a:endParaRPr>
          </a:p>
        </p:txBody>
      </p:sp>
      <p:sp>
        <p:nvSpPr>
          <p:cNvPr id="21511" name="Text Box 48"/>
          <p:cNvSpPr txBox="1">
            <a:spLocks noChangeArrowheads="1"/>
          </p:cNvSpPr>
          <p:nvPr/>
        </p:nvSpPr>
        <p:spPr bwMode="auto">
          <a:xfrm>
            <a:off x="7380288" y="5805488"/>
            <a:ext cx="936625" cy="457200"/>
          </a:xfrm>
          <a:prstGeom prst="rect">
            <a:avLst/>
          </a:prstGeom>
          <a:noFill/>
          <a:ln w="9525">
            <a:noFill/>
            <a:miter lim="800000"/>
            <a:headEnd/>
            <a:tailEnd/>
          </a:ln>
        </p:spPr>
        <p:txBody>
          <a:bodyPr>
            <a:spAutoFit/>
          </a:bodyPr>
          <a:lstStyle/>
          <a:p>
            <a:pPr>
              <a:spcBef>
                <a:spcPct val="50000"/>
              </a:spcBef>
            </a:pPr>
            <a:endParaRPr lang="es-ES_tradnl" sz="2400">
              <a:latin typeface="Tahoma" pitchFamily="34" charset="0"/>
            </a:endParaRPr>
          </a:p>
        </p:txBody>
      </p:sp>
      <p:sp>
        <p:nvSpPr>
          <p:cNvPr id="21512" name="Text Box 52"/>
          <p:cNvSpPr txBox="1">
            <a:spLocks noChangeArrowheads="1"/>
          </p:cNvSpPr>
          <p:nvPr/>
        </p:nvSpPr>
        <p:spPr bwMode="auto">
          <a:xfrm>
            <a:off x="6372225" y="3141663"/>
            <a:ext cx="2592388" cy="579437"/>
          </a:xfrm>
          <a:prstGeom prst="rect">
            <a:avLst/>
          </a:prstGeom>
          <a:noFill/>
          <a:ln w="9525">
            <a:noFill/>
            <a:miter lim="800000"/>
            <a:headEnd/>
            <a:tailEnd/>
          </a:ln>
        </p:spPr>
        <p:txBody>
          <a:bodyPr>
            <a:spAutoFit/>
          </a:bodyPr>
          <a:lstStyle/>
          <a:p>
            <a:pPr>
              <a:spcBef>
                <a:spcPct val="50000"/>
              </a:spcBef>
            </a:pPr>
            <a:endParaRPr lang="es-ES_tradnl" sz="3200">
              <a:latin typeface="Garamond" pitchFamily="18" charset="0"/>
            </a:endParaRPr>
          </a:p>
        </p:txBody>
      </p:sp>
      <p:graphicFrame>
        <p:nvGraphicFramePr>
          <p:cNvPr id="10" name="9 Tabla"/>
          <p:cNvGraphicFramePr>
            <a:graphicFrameLocks noGrp="1"/>
          </p:cNvGraphicFramePr>
          <p:nvPr/>
        </p:nvGraphicFramePr>
        <p:xfrm>
          <a:off x="1619250" y="1520825"/>
          <a:ext cx="6096000" cy="4051300"/>
        </p:xfrm>
        <a:graphic>
          <a:graphicData uri="http://schemas.openxmlformats.org/drawingml/2006/table">
            <a:tbl>
              <a:tblPr/>
              <a:tblGrid>
                <a:gridCol w="1493508"/>
                <a:gridCol w="1338556"/>
                <a:gridCol w="1281305"/>
                <a:gridCol w="950866"/>
                <a:gridCol w="155574"/>
                <a:gridCol w="876191"/>
              </a:tblGrid>
              <a:tr h="188929">
                <a:tc gridSpan="2">
                  <a:txBody>
                    <a:bodyPr/>
                    <a:lstStyle/>
                    <a:p>
                      <a:pPr algn="ctr">
                        <a:lnSpc>
                          <a:spcPct val="115000"/>
                        </a:lnSpc>
                        <a:spcAft>
                          <a:spcPts val="0"/>
                        </a:spcAft>
                      </a:pPr>
                      <a:r>
                        <a:rPr lang="es-ES" sz="1100" b="1" dirty="0">
                          <a:solidFill>
                            <a:srgbClr val="000000"/>
                          </a:solidFill>
                          <a:latin typeface="Arial"/>
                          <a:ea typeface="Times New Roman"/>
                          <a:cs typeface="Times New Roman"/>
                        </a:rPr>
                        <a:t>SISTEMA FINANCIERO</a:t>
                      </a:r>
                      <a:endParaRPr lang="es-EC" sz="1100" dirty="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tx1"/>
                    </a:solidFill>
                  </a:tcPr>
                </a:tc>
                <a:tc hMerge="1">
                  <a:txBody>
                    <a:bodyPr/>
                    <a:lstStyle/>
                    <a:p>
                      <a:endParaRPr lang="es-EC"/>
                    </a:p>
                  </a:txBody>
                  <a:tcPr/>
                </a:tc>
                <a:tc gridSpan="4">
                  <a:txBody>
                    <a:bodyPr/>
                    <a:lstStyle/>
                    <a:p>
                      <a:pPr algn="ctr">
                        <a:lnSpc>
                          <a:spcPct val="115000"/>
                        </a:lnSpc>
                        <a:spcAft>
                          <a:spcPts val="0"/>
                        </a:spcAft>
                      </a:pPr>
                      <a:r>
                        <a:rPr lang="es-ES" sz="1100" b="1">
                          <a:solidFill>
                            <a:srgbClr val="000000"/>
                          </a:solidFill>
                          <a:latin typeface="Arial"/>
                          <a:ea typeface="Times New Roman"/>
                          <a:cs typeface="Times New Roman"/>
                        </a:rPr>
                        <a:t>MERCADO DE VALORES</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tx1"/>
                    </a:solidFill>
                  </a:tcPr>
                </a:tc>
                <a:tc hMerge="1">
                  <a:txBody>
                    <a:bodyPr/>
                    <a:lstStyle/>
                    <a:p>
                      <a:endParaRPr lang="es-EC"/>
                    </a:p>
                  </a:txBody>
                  <a:tcPr/>
                </a:tc>
                <a:tc hMerge="1">
                  <a:txBody>
                    <a:bodyPr/>
                    <a:lstStyle/>
                    <a:p>
                      <a:endParaRPr lang="es-EC"/>
                    </a:p>
                  </a:txBody>
                  <a:tcPr/>
                </a:tc>
                <a:tc hMerge="1">
                  <a:txBody>
                    <a:bodyPr/>
                    <a:lstStyle/>
                    <a:p>
                      <a:endParaRPr lang="es-EC"/>
                    </a:p>
                  </a:txBody>
                  <a:tcPr/>
                </a:tc>
              </a:tr>
              <a:tr h="188929">
                <a:tc gridSpan="2">
                  <a:txBody>
                    <a:bodyPr/>
                    <a:lstStyle/>
                    <a:p>
                      <a:pPr algn="ctr">
                        <a:lnSpc>
                          <a:spcPct val="115000"/>
                        </a:lnSpc>
                        <a:spcAft>
                          <a:spcPts val="0"/>
                        </a:spcAft>
                      </a:pPr>
                      <a:r>
                        <a:rPr lang="es-ES" sz="1100" b="1">
                          <a:solidFill>
                            <a:srgbClr val="000000"/>
                          </a:solidFill>
                          <a:latin typeface="Arial"/>
                          <a:ea typeface="Times New Roman"/>
                          <a:cs typeface="Times New Roman"/>
                        </a:rPr>
                        <a:t>Banco Local</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1"/>
                    </a:solidFill>
                  </a:tcPr>
                </a:tc>
                <a:tc hMerge="1">
                  <a:txBody>
                    <a:bodyPr/>
                    <a:lstStyle/>
                    <a:p>
                      <a:endParaRPr lang="es-EC"/>
                    </a:p>
                  </a:txBody>
                  <a:tcPr/>
                </a:tc>
                <a:tc>
                  <a:txBody>
                    <a:bodyPr/>
                    <a:lstStyle/>
                    <a:p>
                      <a:pPr>
                        <a:lnSpc>
                          <a:spcPct val="115000"/>
                        </a:lnSpc>
                        <a:spcAft>
                          <a:spcPts val="0"/>
                        </a:spcAft>
                      </a:pPr>
                      <a:r>
                        <a:rPr lang="es-ES" sz="1100" b="1">
                          <a:solidFill>
                            <a:srgbClr val="000000"/>
                          </a:solidFill>
                          <a:latin typeface="Arial"/>
                          <a:ea typeface="Times New Roman"/>
                          <a:cs typeface="Times New Roman"/>
                        </a:rPr>
                        <a:t>Rendimiento:</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pPr algn="r">
                        <a:lnSpc>
                          <a:spcPct val="115000"/>
                        </a:lnSpc>
                        <a:spcAft>
                          <a:spcPts val="0"/>
                        </a:spcAft>
                      </a:pPr>
                      <a:r>
                        <a:rPr lang="es-ES" sz="1100">
                          <a:solidFill>
                            <a:srgbClr val="000000"/>
                          </a:solidFill>
                          <a:latin typeface="Arial"/>
                          <a:ea typeface="Times New Roman"/>
                          <a:cs typeface="Times New Roman"/>
                        </a:rPr>
                        <a:t>6,50%</a:t>
                      </a:r>
                      <a:endParaRPr lang="es-EC" sz="1100">
                        <a:latin typeface="Calibri"/>
                        <a:ea typeface="Calibri"/>
                        <a:cs typeface="Times New Roman"/>
                      </a:endParaRPr>
                    </a:p>
                  </a:txBody>
                  <a:tcPr marL="43561" marR="43561" marT="0" marB="0" anchor="b">
                    <a:lnL>
                      <a:noFill/>
                    </a:lnL>
                    <a:lnR>
                      <a:noFill/>
                    </a:lnR>
                    <a:lnT>
                      <a:noFill/>
                    </a:lnT>
                    <a:lnB>
                      <a:noFill/>
                    </a:lnB>
                    <a:solidFill>
                      <a:schemeClr val="tx1"/>
                    </a:solidFill>
                  </a:tcPr>
                </a:tc>
                <a:tc>
                  <a:txBody>
                    <a:bodyPr/>
                    <a:lstStyle/>
                    <a:p>
                      <a:endParaRPr lang="es-EC" sz="1000">
                        <a:latin typeface="Calibri"/>
                      </a:endParaRPr>
                    </a:p>
                  </a:txBody>
                  <a:tcPr marL="43561" marR="43561" marT="0" marB="0" anchor="b">
                    <a:lnL>
                      <a:noFill/>
                    </a:lnL>
                    <a:lnR>
                      <a:noFill/>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a:noFill/>
                    </a:lnB>
                    <a:solidFill>
                      <a:schemeClr val="tx1"/>
                    </a:solidFill>
                  </a:tcPr>
                </a:tc>
              </a:tr>
              <a:tr h="188929">
                <a:tc>
                  <a:txBody>
                    <a:bodyPr/>
                    <a:lstStyle/>
                    <a:p>
                      <a:pPr>
                        <a:lnSpc>
                          <a:spcPct val="115000"/>
                        </a:lnSpc>
                        <a:spcAft>
                          <a:spcPts val="0"/>
                        </a:spcAft>
                      </a:pPr>
                      <a:r>
                        <a:rPr lang="es-ES" sz="1100" b="1">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endParaRPr lang="es-EC" sz="1000">
                        <a:latin typeface="Calibri"/>
                      </a:endParaRPr>
                    </a:p>
                  </a:txBody>
                  <a:tcPr marL="43561" marR="43561" marT="0" marB="0" anchor="b">
                    <a:lnL>
                      <a:noFill/>
                    </a:lnL>
                    <a:lnR>
                      <a:noFill/>
                    </a:lnR>
                    <a:lnT>
                      <a:noFill/>
                    </a:lnT>
                    <a:lnB>
                      <a:noFill/>
                    </a:lnB>
                    <a:solidFill>
                      <a:schemeClr val="tx1"/>
                    </a:solidFill>
                  </a:tcPr>
                </a:tc>
                <a:tc>
                  <a:txBody>
                    <a:bodyPr/>
                    <a:lstStyle/>
                    <a:p>
                      <a:endParaRPr lang="es-EC" sz="1000">
                        <a:latin typeface="Calibri"/>
                      </a:endParaRPr>
                    </a:p>
                  </a:txBody>
                  <a:tcPr marL="43561" marR="43561" marT="0" marB="0" anchor="b">
                    <a:lnL>
                      <a:noFill/>
                    </a:lnL>
                    <a:lnR>
                      <a:noFill/>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a:noFill/>
                    </a:lnB>
                    <a:solidFill>
                      <a:schemeClr val="tx1"/>
                    </a:solidFill>
                  </a:tcPr>
                </a:tc>
              </a:tr>
              <a:tr h="377857">
                <a:tc rowSpan="2">
                  <a:txBody>
                    <a:bodyPr/>
                    <a:lstStyle/>
                    <a:p>
                      <a:pPr algn="ctr">
                        <a:lnSpc>
                          <a:spcPct val="115000"/>
                        </a:lnSpc>
                        <a:spcAft>
                          <a:spcPts val="0"/>
                        </a:spcAft>
                      </a:pPr>
                      <a:r>
                        <a:rPr lang="es-ES" sz="1100" b="1">
                          <a:solidFill>
                            <a:srgbClr val="000000"/>
                          </a:solidFill>
                          <a:latin typeface="Arial"/>
                          <a:ea typeface="Times New Roman"/>
                          <a:cs typeface="Times New Roman"/>
                        </a:rPr>
                        <a:t>Tasa Efectiva Activa</a:t>
                      </a:r>
                      <a:endParaRPr lang="es-EC" sz="1100">
                        <a:latin typeface="Calibri"/>
                        <a:ea typeface="Calibri"/>
                        <a:cs typeface="Times New Roman"/>
                      </a:endParaRPr>
                    </a:p>
                  </a:txBody>
                  <a:tcPr marL="43561" marR="43561" marT="0" marB="0" anchor="ctr">
                    <a:lnL w="12700" cap="flat" cmpd="sng" algn="ctr">
                      <a:solidFill>
                        <a:srgbClr val="000000"/>
                      </a:solidFill>
                      <a:prstDash val="solid"/>
                      <a:round/>
                      <a:headEnd type="none" w="med" len="med"/>
                      <a:tailEnd type="none" w="med" len="med"/>
                    </a:lnL>
                    <a:lnR>
                      <a:noFill/>
                    </a:lnR>
                    <a:lnT>
                      <a:noFill/>
                    </a:lnT>
                    <a:lnB>
                      <a:noFill/>
                    </a:lnB>
                    <a:solidFill>
                      <a:schemeClr val="tx1"/>
                    </a:solidFill>
                  </a:tcPr>
                </a:tc>
                <a:tc rowSpan="2">
                  <a:txBody>
                    <a:bodyPr/>
                    <a:lstStyle/>
                    <a:p>
                      <a:pPr algn="ctr">
                        <a:lnSpc>
                          <a:spcPct val="115000"/>
                        </a:lnSpc>
                        <a:spcAft>
                          <a:spcPts val="0"/>
                        </a:spcAft>
                      </a:pPr>
                      <a:r>
                        <a:rPr lang="es-ES" sz="1100">
                          <a:solidFill>
                            <a:srgbClr val="000000"/>
                          </a:solidFill>
                          <a:latin typeface="Arial"/>
                          <a:ea typeface="Times New Roman"/>
                          <a:cs typeface="Times New Roman"/>
                        </a:rPr>
                        <a:t>9,10%</a:t>
                      </a:r>
                      <a:endParaRPr lang="es-EC" sz="1100">
                        <a:latin typeface="Calibri"/>
                        <a:ea typeface="Calibri"/>
                        <a:cs typeface="Times New Roman"/>
                      </a:endParaRPr>
                    </a:p>
                  </a:txBody>
                  <a:tcPr marL="43561" marR="43561" marT="0" marB="0" anchor="ctr">
                    <a:lnL>
                      <a:noFill/>
                    </a:lnL>
                    <a:lnR w="12700" cap="flat" cmpd="sng" algn="ctr">
                      <a:solidFill>
                        <a:srgbClr val="000000"/>
                      </a:solidFill>
                      <a:prstDash val="solid"/>
                      <a:round/>
                      <a:headEnd type="none" w="med" len="med"/>
                      <a:tailEnd type="none" w="med" len="med"/>
                    </a:lnR>
                    <a:lnT>
                      <a:noFill/>
                    </a:lnT>
                    <a:lnB>
                      <a:noFill/>
                    </a:lnB>
                    <a:solidFill>
                      <a:schemeClr val="tx1"/>
                    </a:solidFill>
                  </a:tcPr>
                </a:tc>
                <a:tc rowSpan="2">
                  <a:txBody>
                    <a:bodyPr/>
                    <a:lstStyle/>
                    <a:p>
                      <a:pPr algn="ctr">
                        <a:lnSpc>
                          <a:spcPct val="115000"/>
                        </a:lnSpc>
                        <a:spcAft>
                          <a:spcPts val="0"/>
                        </a:spcAft>
                      </a:pPr>
                      <a:r>
                        <a:rPr lang="es-ES" sz="1100" b="1">
                          <a:solidFill>
                            <a:srgbClr val="000000"/>
                          </a:solidFill>
                          <a:latin typeface="Arial"/>
                          <a:ea typeface="Times New Roman"/>
                          <a:cs typeface="Times New Roman"/>
                        </a:rPr>
                        <a:t>Tasa de descuento =</a:t>
                      </a:r>
                      <a:endParaRPr lang="es-EC" sz="1100">
                        <a:latin typeface="Calibri"/>
                        <a:ea typeface="Calibri"/>
                        <a:cs typeface="Times New Roman"/>
                      </a:endParaRPr>
                    </a:p>
                  </a:txBody>
                  <a:tcPr marL="43561" marR="43561" marT="0" marB="0" anchor="ctr">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pPr algn="ctr">
                        <a:lnSpc>
                          <a:spcPct val="115000"/>
                        </a:lnSpc>
                        <a:spcAft>
                          <a:spcPts val="0"/>
                        </a:spcAft>
                      </a:pPr>
                      <a:r>
                        <a:rPr lang="es-ES" sz="1100">
                          <a:solidFill>
                            <a:srgbClr val="000000"/>
                          </a:solidFill>
                          <a:latin typeface="Arial"/>
                          <a:ea typeface="Times New Roman"/>
                          <a:cs typeface="Times New Roman"/>
                        </a:rPr>
                        <a:t>6,5%*180 días</a:t>
                      </a:r>
                      <a:endParaRPr lang="es-EC" sz="1100">
                        <a:latin typeface="Calibri"/>
                        <a:ea typeface="Calibri"/>
                        <a:cs typeface="Times New Roman"/>
                      </a:endParaRPr>
                    </a:p>
                  </a:txBody>
                  <a:tcPr marL="43561" marR="43561" marT="0" marB="0" anchor="b">
                    <a:lnL>
                      <a:noFill/>
                    </a:lnL>
                    <a:lnR>
                      <a:noFill/>
                    </a:lnR>
                    <a:lnT>
                      <a:noFill/>
                    </a:lnT>
                    <a:lnB w="12700" cap="flat" cmpd="sng" algn="ctr">
                      <a:solidFill>
                        <a:srgbClr val="000000"/>
                      </a:solidFill>
                      <a:prstDash val="solid"/>
                      <a:round/>
                      <a:headEnd type="none" w="med" len="med"/>
                      <a:tailEnd type="none" w="med" len="med"/>
                    </a:lnB>
                    <a:solidFill>
                      <a:schemeClr val="tx1"/>
                    </a:solidFill>
                  </a:tcPr>
                </a:tc>
                <a:tc rowSpan="2">
                  <a:txBody>
                    <a:bodyPr/>
                    <a:lstStyle/>
                    <a:p>
                      <a:pPr algn="ctr">
                        <a:lnSpc>
                          <a:spcPct val="115000"/>
                        </a:lnSpc>
                        <a:spcAft>
                          <a:spcPts val="0"/>
                        </a:spcAft>
                      </a:pPr>
                      <a:r>
                        <a:rPr lang="es-ES" sz="1100">
                          <a:solidFill>
                            <a:srgbClr val="000000"/>
                          </a:solidFill>
                          <a:latin typeface="Arial"/>
                          <a:ea typeface="Times New Roman"/>
                          <a:cs typeface="Times New Roman"/>
                        </a:rPr>
                        <a:t>=</a:t>
                      </a:r>
                      <a:endParaRPr lang="es-EC" sz="1100">
                        <a:latin typeface="Calibri"/>
                        <a:ea typeface="Calibri"/>
                        <a:cs typeface="Times New Roman"/>
                      </a:endParaRPr>
                    </a:p>
                  </a:txBody>
                  <a:tcPr marL="43561" marR="43561" marT="0" marB="0" anchor="ctr">
                    <a:lnL>
                      <a:noFill/>
                    </a:lnL>
                    <a:lnR>
                      <a:noFill/>
                    </a:lnR>
                    <a:lnT>
                      <a:noFill/>
                    </a:lnT>
                    <a:lnB>
                      <a:noFill/>
                    </a:lnB>
                    <a:solidFill>
                      <a:schemeClr val="tx1"/>
                    </a:solidFill>
                  </a:tcPr>
                </a:tc>
                <a:tc rowSpan="2">
                  <a:txBody>
                    <a:bodyPr/>
                    <a:lstStyle/>
                    <a:p>
                      <a:pPr>
                        <a:lnSpc>
                          <a:spcPct val="115000"/>
                        </a:lnSpc>
                        <a:spcAft>
                          <a:spcPts val="0"/>
                        </a:spcAft>
                      </a:pPr>
                      <a:r>
                        <a:rPr lang="es-ES" sz="1100">
                          <a:solidFill>
                            <a:srgbClr val="000000"/>
                          </a:solidFill>
                          <a:latin typeface="Arial"/>
                          <a:ea typeface="Times New Roman"/>
                          <a:cs typeface="Times New Roman"/>
                        </a:rPr>
                        <a:t>3,25%</a:t>
                      </a:r>
                      <a:endParaRPr lang="es-EC" sz="1100">
                        <a:latin typeface="Calibri"/>
                        <a:ea typeface="Calibri"/>
                        <a:cs typeface="Times New Roman"/>
                      </a:endParaRPr>
                    </a:p>
                  </a:txBody>
                  <a:tcPr marL="43561" marR="43561" marT="0" marB="0" anchor="ctr">
                    <a:lnL>
                      <a:noFill/>
                    </a:lnL>
                    <a:lnR w="12700" cap="flat" cmpd="sng" algn="ctr">
                      <a:solidFill>
                        <a:srgbClr val="000000"/>
                      </a:solidFill>
                      <a:prstDash val="solid"/>
                      <a:round/>
                      <a:headEnd type="none" w="med" len="med"/>
                      <a:tailEnd type="none" w="med" len="med"/>
                    </a:lnR>
                    <a:lnT>
                      <a:noFill/>
                    </a:lnT>
                    <a:lnB>
                      <a:noFill/>
                    </a:lnB>
                    <a:solidFill>
                      <a:schemeClr val="tx1"/>
                    </a:solidFill>
                  </a:tcPr>
                </a:tc>
              </a:tr>
              <a:tr h="188929">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a:lnSpc>
                          <a:spcPct val="115000"/>
                        </a:lnSpc>
                        <a:spcAft>
                          <a:spcPts val="0"/>
                        </a:spcAft>
                      </a:pPr>
                      <a:r>
                        <a:rPr lang="es-ES" sz="1100">
                          <a:solidFill>
                            <a:srgbClr val="000000"/>
                          </a:solidFill>
                          <a:latin typeface="Arial"/>
                          <a:ea typeface="Times New Roman"/>
                          <a:cs typeface="Times New Roman"/>
                        </a:rPr>
                        <a:t>360 días</a:t>
                      </a:r>
                      <a:endParaRPr lang="es-EC" sz="1100">
                        <a:latin typeface="Calibri"/>
                        <a:ea typeface="Calibri"/>
                        <a:cs typeface="Times New Roman"/>
                      </a:endParaRPr>
                    </a:p>
                  </a:txBody>
                  <a:tcPr marL="43561" marR="43561" marT="0" marB="0" anchor="b">
                    <a:lnL>
                      <a:noFill/>
                    </a:lnL>
                    <a:lnR>
                      <a:noFill/>
                    </a:lnR>
                    <a:lnT w="12700" cap="flat" cmpd="sng" algn="ctr">
                      <a:solidFill>
                        <a:srgbClr val="000000"/>
                      </a:solidFill>
                      <a:prstDash val="solid"/>
                      <a:round/>
                      <a:headEnd type="none" w="med" len="med"/>
                      <a:tailEnd type="none" w="med" len="med"/>
                    </a:lnT>
                    <a:lnB>
                      <a:noFill/>
                    </a:lnB>
                    <a:solidFill>
                      <a:schemeClr val="tx1"/>
                    </a:solidFill>
                  </a:tcPr>
                </a:tc>
                <a:tc vMerge="1">
                  <a:txBody>
                    <a:bodyPr/>
                    <a:lstStyle/>
                    <a:p>
                      <a:endParaRPr lang="es-EC"/>
                    </a:p>
                  </a:txBody>
                  <a:tcPr/>
                </a:tc>
                <a:tc vMerge="1">
                  <a:txBody>
                    <a:bodyPr/>
                    <a:lstStyle/>
                    <a:p>
                      <a:endParaRPr lang="es-EC"/>
                    </a:p>
                  </a:txBody>
                  <a:tcPr/>
                </a:tc>
              </a:tr>
              <a:tr h="188929">
                <a:tc>
                  <a:txBody>
                    <a:bodyPr/>
                    <a:lstStyle/>
                    <a:p>
                      <a:pPr algn="ctr">
                        <a:lnSpc>
                          <a:spcPct val="115000"/>
                        </a:lnSpc>
                        <a:spcAft>
                          <a:spcPts val="0"/>
                        </a:spcAft>
                      </a:pPr>
                      <a:r>
                        <a:rPr lang="es-ES" sz="1100" b="1">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ctr">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pPr algn="ct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ctr">
                    <a:lnL>
                      <a:noFill/>
                    </a:lnL>
                    <a:lnR w="12700" cap="flat" cmpd="sng" algn="ctr">
                      <a:solidFill>
                        <a:srgbClr val="000000"/>
                      </a:solidFill>
                      <a:prstDash val="solid"/>
                      <a:round/>
                      <a:headEnd type="none" w="med" len="med"/>
                      <a:tailEnd type="none" w="med" len="med"/>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endParaRPr lang="es-EC" sz="1000">
                        <a:latin typeface="Calibri"/>
                      </a:endParaRPr>
                    </a:p>
                  </a:txBody>
                  <a:tcPr marL="43561" marR="43561" marT="0" marB="0" anchor="b">
                    <a:lnL>
                      <a:noFill/>
                    </a:lnL>
                    <a:lnR>
                      <a:noFill/>
                    </a:lnR>
                    <a:lnT>
                      <a:noFill/>
                    </a:lnT>
                    <a:lnB>
                      <a:noFill/>
                    </a:lnB>
                    <a:solidFill>
                      <a:schemeClr val="tx1"/>
                    </a:solidFill>
                  </a:tcPr>
                </a:tc>
                <a:tc>
                  <a:txBody>
                    <a:bodyPr/>
                    <a:lstStyle/>
                    <a:p>
                      <a:endParaRPr lang="es-EC" sz="1000">
                        <a:latin typeface="Calibri"/>
                      </a:endParaRPr>
                    </a:p>
                  </a:txBody>
                  <a:tcPr marL="43561" marR="43561" marT="0" marB="0" anchor="b">
                    <a:lnL>
                      <a:noFill/>
                    </a:lnL>
                    <a:lnR>
                      <a:noFill/>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a:noFill/>
                    </a:lnB>
                    <a:solidFill>
                      <a:schemeClr val="tx1"/>
                    </a:solidFill>
                  </a:tcPr>
                </a:tc>
              </a:tr>
              <a:tr h="188929">
                <a:tc rowSpan="2">
                  <a:txBody>
                    <a:bodyPr/>
                    <a:lstStyle/>
                    <a:p>
                      <a:pPr algn="ctr">
                        <a:lnSpc>
                          <a:spcPct val="115000"/>
                        </a:lnSpc>
                        <a:spcAft>
                          <a:spcPts val="0"/>
                        </a:spcAft>
                      </a:pPr>
                      <a:r>
                        <a:rPr lang="es-ES" sz="1100" b="1">
                          <a:solidFill>
                            <a:srgbClr val="000000"/>
                          </a:solidFill>
                          <a:latin typeface="Arial"/>
                          <a:ea typeface="Times New Roman"/>
                          <a:cs typeface="Times New Roman"/>
                        </a:rPr>
                        <a:t>Monto Financiamiento =</a:t>
                      </a:r>
                      <a:endParaRPr lang="es-EC" sz="1100">
                        <a:latin typeface="Calibri"/>
                        <a:ea typeface="Calibri"/>
                        <a:cs typeface="Times New Roman"/>
                      </a:endParaRPr>
                    </a:p>
                  </a:txBody>
                  <a:tcPr marL="43561" marR="43561" marT="0" marB="0" anchor="ctr">
                    <a:lnL w="12700" cap="flat" cmpd="sng" algn="ctr">
                      <a:solidFill>
                        <a:srgbClr val="000000"/>
                      </a:solidFill>
                      <a:prstDash val="solid"/>
                      <a:round/>
                      <a:headEnd type="none" w="med" len="med"/>
                      <a:tailEnd type="none" w="med" len="med"/>
                    </a:lnL>
                    <a:lnR>
                      <a:noFill/>
                    </a:lnR>
                    <a:lnT>
                      <a:noFill/>
                    </a:lnT>
                    <a:lnB>
                      <a:noFill/>
                    </a:lnB>
                    <a:solidFill>
                      <a:schemeClr val="tx1"/>
                    </a:solidFill>
                  </a:tcPr>
                </a:tc>
                <a:tc rowSpan="2">
                  <a:txBody>
                    <a:bodyPr/>
                    <a:lstStyle/>
                    <a:p>
                      <a:pPr>
                        <a:lnSpc>
                          <a:spcPct val="115000"/>
                        </a:lnSpc>
                        <a:spcAft>
                          <a:spcPts val="0"/>
                        </a:spcAft>
                      </a:pPr>
                      <a:r>
                        <a:rPr lang="es-ES" sz="1100">
                          <a:solidFill>
                            <a:srgbClr val="000000"/>
                          </a:solidFill>
                          <a:latin typeface="Arial"/>
                          <a:ea typeface="Times New Roman"/>
                          <a:cs typeface="Times New Roman"/>
                        </a:rPr>
                        <a:t> $            50.000,00 </a:t>
                      </a:r>
                      <a:endParaRPr lang="es-EC" sz="1100">
                        <a:latin typeface="Calibri"/>
                        <a:ea typeface="Calibri"/>
                        <a:cs typeface="Times New Roman"/>
                      </a:endParaRPr>
                    </a:p>
                  </a:txBody>
                  <a:tcPr marL="43561" marR="43561" marT="0" marB="0" anchor="ctr">
                    <a:lnL>
                      <a:noFill/>
                    </a:lnL>
                    <a:lnR w="12700" cap="flat" cmpd="sng" algn="ctr">
                      <a:solidFill>
                        <a:srgbClr val="000000"/>
                      </a:solidFill>
                      <a:prstDash val="solid"/>
                      <a:round/>
                      <a:headEnd type="none" w="med" len="med"/>
                      <a:tailEnd type="none" w="med" len="med"/>
                    </a:lnR>
                    <a:lnT>
                      <a:noFill/>
                    </a:lnT>
                    <a:lnB>
                      <a:noFill/>
                    </a:lnB>
                    <a:solidFill>
                      <a:schemeClr val="tx1"/>
                    </a:solidFill>
                  </a:tcPr>
                </a:tc>
                <a:tc rowSpan="2">
                  <a:txBody>
                    <a:bodyPr/>
                    <a:lstStyle/>
                    <a:p>
                      <a:pPr algn="ctr">
                        <a:lnSpc>
                          <a:spcPct val="115000"/>
                        </a:lnSpc>
                        <a:spcAft>
                          <a:spcPts val="0"/>
                        </a:spcAft>
                      </a:pPr>
                      <a:r>
                        <a:rPr lang="es-ES" sz="1100" b="1">
                          <a:solidFill>
                            <a:srgbClr val="000000"/>
                          </a:solidFill>
                          <a:latin typeface="Arial"/>
                          <a:ea typeface="Times New Roman"/>
                          <a:cs typeface="Times New Roman"/>
                        </a:rPr>
                        <a:t>Monto Financiamiento =</a:t>
                      </a:r>
                      <a:endParaRPr lang="es-EC" sz="1100">
                        <a:latin typeface="Calibri"/>
                        <a:ea typeface="Calibri"/>
                        <a:cs typeface="Times New Roman"/>
                      </a:endParaRPr>
                    </a:p>
                  </a:txBody>
                  <a:tcPr marL="43561" marR="43561" marT="0" marB="0" anchor="ctr">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pPr algn="ctr">
                        <a:lnSpc>
                          <a:spcPct val="115000"/>
                        </a:lnSpc>
                        <a:spcAft>
                          <a:spcPts val="0"/>
                        </a:spcAft>
                      </a:pPr>
                      <a:r>
                        <a:rPr lang="es-ES" sz="1100">
                          <a:solidFill>
                            <a:srgbClr val="000000"/>
                          </a:solidFill>
                          <a:latin typeface="Arial"/>
                          <a:ea typeface="Times New Roman"/>
                          <a:cs typeface="Times New Roman"/>
                        </a:rPr>
                        <a:t>$ 50.000,00 </a:t>
                      </a:r>
                      <a:endParaRPr lang="es-EC" sz="1100">
                        <a:latin typeface="Calibri"/>
                        <a:ea typeface="Calibri"/>
                        <a:cs typeface="Times New Roman"/>
                      </a:endParaRPr>
                    </a:p>
                  </a:txBody>
                  <a:tcPr marL="43561" marR="43561" marT="0" marB="0" anchor="ctr">
                    <a:lnL>
                      <a:noFill/>
                    </a:lnL>
                    <a:lnR>
                      <a:noFill/>
                    </a:lnR>
                    <a:lnT>
                      <a:noFill/>
                    </a:lnT>
                    <a:lnB w="12700" cap="flat" cmpd="sng" algn="ctr">
                      <a:solidFill>
                        <a:srgbClr val="000000"/>
                      </a:solidFill>
                      <a:prstDash val="solid"/>
                      <a:round/>
                      <a:headEnd type="none" w="med" len="med"/>
                      <a:tailEnd type="none" w="med" len="med"/>
                    </a:lnB>
                    <a:solidFill>
                      <a:schemeClr val="tx1"/>
                    </a:solidFill>
                  </a:tcPr>
                </a:tc>
                <a:tc rowSpan="2">
                  <a:txBody>
                    <a:bodyPr/>
                    <a:lstStyle/>
                    <a:p>
                      <a:pPr algn="ctr">
                        <a:lnSpc>
                          <a:spcPct val="115000"/>
                        </a:lnSpc>
                        <a:spcAft>
                          <a:spcPts val="0"/>
                        </a:spcAft>
                      </a:pPr>
                      <a:r>
                        <a:rPr lang="es-ES" sz="1100">
                          <a:solidFill>
                            <a:srgbClr val="000000"/>
                          </a:solidFill>
                          <a:latin typeface="Arial"/>
                          <a:ea typeface="Times New Roman"/>
                          <a:cs typeface="Times New Roman"/>
                        </a:rPr>
                        <a:t>=</a:t>
                      </a:r>
                      <a:endParaRPr lang="es-EC" sz="1100">
                        <a:latin typeface="Calibri"/>
                        <a:ea typeface="Calibri"/>
                        <a:cs typeface="Times New Roman"/>
                      </a:endParaRPr>
                    </a:p>
                  </a:txBody>
                  <a:tcPr marL="43561" marR="43561" marT="0" marB="0" anchor="ctr">
                    <a:lnL>
                      <a:noFill/>
                    </a:lnL>
                    <a:lnR>
                      <a:noFill/>
                    </a:lnR>
                    <a:lnT>
                      <a:noFill/>
                    </a:lnT>
                    <a:lnB>
                      <a:noFill/>
                    </a:lnB>
                    <a:solidFill>
                      <a:schemeClr val="tx1"/>
                    </a:solidFill>
                  </a:tcPr>
                </a:tc>
                <a:tc rowSpan="2">
                  <a:txBody>
                    <a:bodyPr/>
                    <a:lstStyle/>
                    <a:p>
                      <a:pPr>
                        <a:lnSpc>
                          <a:spcPct val="115000"/>
                        </a:lnSpc>
                        <a:spcAft>
                          <a:spcPts val="0"/>
                        </a:spcAft>
                      </a:pPr>
                      <a:r>
                        <a:rPr lang="es-ES" sz="1100">
                          <a:solidFill>
                            <a:srgbClr val="000000"/>
                          </a:solidFill>
                          <a:latin typeface="Arial"/>
                          <a:ea typeface="Times New Roman"/>
                          <a:cs typeface="Times New Roman"/>
                        </a:rPr>
                        <a:t> $ 48.426,15 </a:t>
                      </a:r>
                      <a:endParaRPr lang="es-EC" sz="1100">
                        <a:latin typeface="Calibri"/>
                        <a:ea typeface="Calibri"/>
                        <a:cs typeface="Times New Roman"/>
                      </a:endParaRPr>
                    </a:p>
                  </a:txBody>
                  <a:tcPr marL="43561" marR="43561" marT="0" marB="0" anchor="ctr">
                    <a:lnL>
                      <a:noFill/>
                    </a:lnL>
                    <a:lnR w="12700" cap="flat" cmpd="sng" algn="ctr">
                      <a:solidFill>
                        <a:srgbClr val="000000"/>
                      </a:solidFill>
                      <a:prstDash val="solid"/>
                      <a:round/>
                      <a:headEnd type="none" w="med" len="med"/>
                      <a:tailEnd type="none" w="med" len="med"/>
                    </a:lnR>
                    <a:lnT>
                      <a:noFill/>
                    </a:lnT>
                    <a:lnB>
                      <a:noFill/>
                    </a:lnB>
                    <a:solidFill>
                      <a:schemeClr val="tx1"/>
                    </a:solidFill>
                  </a:tcPr>
                </a:tc>
              </a:tr>
              <a:tr h="188929">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a:lnSpc>
                          <a:spcPct val="115000"/>
                        </a:lnSpc>
                        <a:spcAft>
                          <a:spcPts val="0"/>
                        </a:spcAft>
                      </a:pPr>
                      <a:r>
                        <a:rPr lang="es-ES" sz="1100">
                          <a:solidFill>
                            <a:srgbClr val="000000"/>
                          </a:solidFill>
                          <a:latin typeface="Arial"/>
                          <a:ea typeface="Times New Roman"/>
                          <a:cs typeface="Times New Roman"/>
                        </a:rPr>
                        <a:t>(1+3,25%)</a:t>
                      </a:r>
                      <a:endParaRPr lang="es-EC" sz="1100">
                        <a:latin typeface="Calibri"/>
                        <a:ea typeface="Calibri"/>
                        <a:cs typeface="Times New Roman"/>
                      </a:endParaRPr>
                    </a:p>
                  </a:txBody>
                  <a:tcPr marL="43561" marR="43561" marT="0" marB="0" anchor="b">
                    <a:lnL>
                      <a:noFill/>
                    </a:lnL>
                    <a:lnR>
                      <a:noFill/>
                    </a:lnR>
                    <a:lnT w="12700" cap="flat" cmpd="sng" algn="ctr">
                      <a:solidFill>
                        <a:srgbClr val="000000"/>
                      </a:solidFill>
                      <a:prstDash val="solid"/>
                      <a:round/>
                      <a:headEnd type="none" w="med" len="med"/>
                      <a:tailEnd type="none" w="med" len="med"/>
                    </a:lnT>
                    <a:lnB>
                      <a:noFill/>
                    </a:lnB>
                    <a:solidFill>
                      <a:schemeClr val="tx1"/>
                    </a:solidFill>
                  </a:tcPr>
                </a:tc>
                <a:tc vMerge="1">
                  <a:txBody>
                    <a:bodyPr/>
                    <a:lstStyle/>
                    <a:p>
                      <a:endParaRPr lang="es-EC"/>
                    </a:p>
                  </a:txBody>
                  <a:tcPr/>
                </a:tc>
                <a:tc vMerge="1">
                  <a:txBody>
                    <a:bodyPr/>
                    <a:lstStyle/>
                    <a:p>
                      <a:endParaRPr lang="es-EC"/>
                    </a:p>
                  </a:txBody>
                  <a:tcPr/>
                </a:tc>
              </a:tr>
              <a:tr h="188929">
                <a:tc>
                  <a:txBody>
                    <a:bodyPr/>
                    <a:lstStyle/>
                    <a:p>
                      <a:pPr algn="ctr">
                        <a:lnSpc>
                          <a:spcPct val="115000"/>
                        </a:lnSpc>
                        <a:spcAft>
                          <a:spcPts val="0"/>
                        </a:spcAft>
                      </a:pPr>
                      <a:r>
                        <a:rPr lang="es-ES" sz="1100" b="1">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ctr">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pPr algn="ct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ctr">
                    <a:lnL>
                      <a:noFill/>
                    </a:lnL>
                    <a:lnR w="12700" cap="flat" cmpd="sng" algn="ctr">
                      <a:solidFill>
                        <a:srgbClr val="000000"/>
                      </a:solidFill>
                      <a:prstDash val="solid"/>
                      <a:round/>
                      <a:headEnd type="none" w="med" len="med"/>
                      <a:tailEnd type="none" w="med" len="med"/>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endParaRPr lang="es-EC" sz="1000">
                        <a:latin typeface="Calibri"/>
                      </a:endParaRPr>
                    </a:p>
                  </a:txBody>
                  <a:tcPr marL="43561" marR="43561" marT="0" marB="0" anchor="b">
                    <a:lnL>
                      <a:noFill/>
                    </a:lnL>
                    <a:lnR>
                      <a:noFill/>
                    </a:lnR>
                    <a:lnT>
                      <a:noFill/>
                    </a:lnT>
                    <a:lnB>
                      <a:noFill/>
                    </a:lnB>
                    <a:solidFill>
                      <a:schemeClr val="tx1"/>
                    </a:solidFill>
                  </a:tcPr>
                </a:tc>
                <a:tc>
                  <a:txBody>
                    <a:bodyPr/>
                    <a:lstStyle/>
                    <a:p>
                      <a:endParaRPr lang="es-EC" sz="1000">
                        <a:latin typeface="Calibri"/>
                      </a:endParaRPr>
                    </a:p>
                  </a:txBody>
                  <a:tcPr marL="43561" marR="43561" marT="0" marB="0" anchor="b">
                    <a:lnL>
                      <a:noFill/>
                    </a:lnL>
                    <a:lnR>
                      <a:noFill/>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a:noFill/>
                    </a:lnB>
                    <a:solidFill>
                      <a:schemeClr val="tx1"/>
                    </a:solidFill>
                  </a:tcPr>
                </a:tc>
              </a:tr>
              <a:tr h="188929">
                <a:tc>
                  <a:txBody>
                    <a:bodyPr/>
                    <a:lstStyle/>
                    <a:p>
                      <a:pPr algn="ctr">
                        <a:lnSpc>
                          <a:spcPct val="115000"/>
                        </a:lnSpc>
                        <a:spcAft>
                          <a:spcPts val="0"/>
                        </a:spcAft>
                      </a:pPr>
                      <a:r>
                        <a:rPr lang="es-ES" sz="1100" b="1">
                          <a:solidFill>
                            <a:srgbClr val="000000"/>
                          </a:solidFill>
                          <a:latin typeface="Arial"/>
                          <a:ea typeface="Times New Roman"/>
                          <a:cs typeface="Times New Roman"/>
                        </a:rPr>
                        <a:t>Costos Incurridos</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pPr algn="ct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ctr">
                    <a:lnL>
                      <a:noFill/>
                    </a:lnL>
                    <a:lnR w="12700" cap="flat" cmpd="sng" algn="ctr">
                      <a:solidFill>
                        <a:srgbClr val="000000"/>
                      </a:solidFill>
                      <a:prstDash val="solid"/>
                      <a:round/>
                      <a:headEnd type="none" w="med" len="med"/>
                      <a:tailEnd type="none" w="med" len="med"/>
                    </a:lnR>
                    <a:lnT>
                      <a:noFill/>
                    </a:lnT>
                    <a:lnB>
                      <a:noFill/>
                    </a:lnB>
                    <a:solidFill>
                      <a:schemeClr val="tx1"/>
                    </a:solidFill>
                  </a:tcPr>
                </a:tc>
                <a:tc>
                  <a:txBody>
                    <a:bodyPr/>
                    <a:lstStyle/>
                    <a:p>
                      <a:pPr algn="ctr">
                        <a:lnSpc>
                          <a:spcPct val="115000"/>
                        </a:lnSpc>
                        <a:spcAft>
                          <a:spcPts val="0"/>
                        </a:spcAft>
                      </a:pPr>
                      <a:r>
                        <a:rPr lang="es-ES" sz="1100" b="1">
                          <a:solidFill>
                            <a:srgbClr val="000000"/>
                          </a:solidFill>
                          <a:latin typeface="Arial"/>
                          <a:ea typeface="Times New Roman"/>
                          <a:cs typeface="Times New Roman"/>
                        </a:rPr>
                        <a:t>Costos Incurridos</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endParaRPr lang="es-EC" sz="1000">
                        <a:latin typeface="Calibri"/>
                      </a:endParaRPr>
                    </a:p>
                  </a:txBody>
                  <a:tcPr marL="43561" marR="43561" marT="0" marB="0" anchor="b">
                    <a:lnL>
                      <a:noFill/>
                    </a:lnL>
                    <a:lnR>
                      <a:noFill/>
                    </a:lnR>
                    <a:lnT>
                      <a:noFill/>
                    </a:lnT>
                    <a:lnB>
                      <a:noFill/>
                    </a:lnB>
                    <a:solidFill>
                      <a:schemeClr val="tx1"/>
                    </a:solidFill>
                  </a:tcPr>
                </a:tc>
                <a:tc>
                  <a:txBody>
                    <a:bodyPr/>
                    <a:lstStyle/>
                    <a:p>
                      <a:endParaRPr lang="es-EC" sz="1000">
                        <a:latin typeface="Calibri"/>
                      </a:endParaRPr>
                    </a:p>
                  </a:txBody>
                  <a:tcPr marL="43561" marR="43561" marT="0" marB="0" anchor="b">
                    <a:lnL>
                      <a:noFill/>
                    </a:lnL>
                    <a:lnR>
                      <a:noFill/>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a:noFill/>
                    </a:lnB>
                    <a:solidFill>
                      <a:schemeClr val="tx1"/>
                    </a:solidFill>
                  </a:tcPr>
                </a:tc>
              </a:tr>
              <a:tr h="377857">
                <a:tc>
                  <a:txBody>
                    <a:bodyPr/>
                    <a:lstStyle/>
                    <a:p>
                      <a:pPr>
                        <a:lnSpc>
                          <a:spcPct val="115000"/>
                        </a:lnSpc>
                        <a:spcAft>
                          <a:spcPts val="0"/>
                        </a:spcAft>
                      </a:pPr>
                      <a:r>
                        <a:rPr lang="es-ES" sz="1100">
                          <a:solidFill>
                            <a:srgbClr val="000000"/>
                          </a:solidFill>
                          <a:latin typeface="Arial"/>
                          <a:ea typeface="Times New Roman"/>
                          <a:cs typeface="Times New Roman"/>
                        </a:rPr>
                        <a:t>Intereses</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              2.275,00 </a:t>
                      </a:r>
                      <a:endParaRPr lang="es-EC" sz="110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Costo BVG  (0,09%)</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              43,58 </a:t>
                      </a:r>
                      <a:endParaRPr lang="es-EC" sz="1100">
                        <a:latin typeface="Calibri"/>
                        <a:ea typeface="Calibri"/>
                        <a:cs typeface="Times New Roman"/>
                      </a:endParaRPr>
                    </a:p>
                  </a:txBody>
                  <a:tcPr marL="43561" marR="43561" marT="0" marB="0" anchor="b">
                    <a:lnL>
                      <a:noFill/>
                    </a:lnL>
                    <a:lnR>
                      <a:noFill/>
                    </a:lnR>
                    <a:lnT>
                      <a:noFill/>
                    </a:lnT>
                    <a:lnB>
                      <a:noFill/>
                    </a:lnB>
                    <a:solidFill>
                      <a:schemeClr val="tx1"/>
                    </a:solidFill>
                  </a:tcPr>
                </a:tc>
                <a:tc>
                  <a:txBody>
                    <a:bodyPr/>
                    <a:lstStyle/>
                    <a:p>
                      <a:endParaRPr lang="es-EC" sz="1000">
                        <a:latin typeface="Calibri"/>
                      </a:endParaRPr>
                    </a:p>
                  </a:txBody>
                  <a:tcPr marL="43561" marR="43561" marT="0" marB="0" anchor="b">
                    <a:lnL>
                      <a:noFill/>
                    </a:lnL>
                    <a:lnR>
                      <a:noFill/>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a:noFill/>
                    </a:lnB>
                    <a:solidFill>
                      <a:schemeClr val="tx1"/>
                    </a:solidFill>
                  </a:tcPr>
                </a:tc>
              </a:tr>
              <a:tr h="377857">
                <a:tc>
                  <a:txBody>
                    <a:bodyPr/>
                    <a:lstStyle/>
                    <a:p>
                      <a:pPr>
                        <a:lnSpc>
                          <a:spcPct val="115000"/>
                        </a:lnSpc>
                        <a:spcAft>
                          <a:spcPts val="0"/>
                        </a:spcAft>
                      </a:pPr>
                      <a:r>
                        <a:rPr lang="es-ES" sz="1100">
                          <a:solidFill>
                            <a:srgbClr val="000000"/>
                          </a:solidFill>
                          <a:latin typeface="Arial"/>
                          <a:ea typeface="Times New Roman"/>
                          <a:cs typeface="Times New Roman"/>
                        </a:rPr>
                        <a:t>Comisiones</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                          -   </a:t>
                      </a:r>
                      <a:endParaRPr lang="es-EC" sz="110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Costo Casa (0,20%)</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            100,00 </a:t>
                      </a:r>
                      <a:endParaRPr lang="es-EC" sz="1100">
                        <a:latin typeface="Calibri"/>
                        <a:ea typeface="Calibri"/>
                        <a:cs typeface="Times New Roman"/>
                      </a:endParaRPr>
                    </a:p>
                  </a:txBody>
                  <a:tcPr marL="43561" marR="43561" marT="0" marB="0" anchor="b">
                    <a:lnL>
                      <a:noFill/>
                    </a:lnL>
                    <a:lnR>
                      <a:noFill/>
                    </a:lnR>
                    <a:lnT>
                      <a:noFill/>
                    </a:lnT>
                    <a:lnB>
                      <a:noFill/>
                    </a:lnB>
                    <a:solidFill>
                      <a:schemeClr val="tx1"/>
                    </a:solidFill>
                  </a:tcPr>
                </a:tc>
                <a:tc>
                  <a:txBody>
                    <a:bodyPr/>
                    <a:lstStyle/>
                    <a:p>
                      <a:endParaRPr lang="es-EC" sz="1000">
                        <a:latin typeface="Calibri"/>
                      </a:endParaRPr>
                    </a:p>
                  </a:txBody>
                  <a:tcPr marL="43561" marR="43561" marT="0" marB="0" anchor="b">
                    <a:lnL>
                      <a:noFill/>
                    </a:lnL>
                    <a:lnR>
                      <a:noFill/>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a:noFill/>
                    </a:lnB>
                    <a:solidFill>
                      <a:schemeClr val="tx1"/>
                    </a:solidFill>
                  </a:tcPr>
                </a:tc>
              </a:tr>
              <a:tr h="377857">
                <a:tc>
                  <a:txBody>
                    <a:bodyPr/>
                    <a:lstStyle/>
                    <a:p>
                      <a:pPr>
                        <a:lnSpc>
                          <a:spcPct val="115000"/>
                        </a:lnSpc>
                        <a:spcAft>
                          <a:spcPts val="0"/>
                        </a:spcAft>
                      </a:pPr>
                      <a:r>
                        <a:rPr lang="es-ES" sz="1100">
                          <a:solidFill>
                            <a:srgbClr val="000000"/>
                          </a:solidFill>
                          <a:latin typeface="Arial"/>
                          <a:ea typeface="Times New Roman"/>
                          <a:cs typeface="Times New Roman"/>
                        </a:rPr>
                        <a:t>Otros</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                          -   </a:t>
                      </a:r>
                      <a:endParaRPr lang="es-EC" sz="110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Descuento</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        1.573,85 </a:t>
                      </a:r>
                      <a:endParaRPr lang="es-EC" sz="1100">
                        <a:latin typeface="Calibri"/>
                        <a:ea typeface="Calibri"/>
                        <a:cs typeface="Times New Roman"/>
                      </a:endParaRPr>
                    </a:p>
                  </a:txBody>
                  <a:tcPr marL="43561" marR="43561" marT="0" marB="0" anchor="b">
                    <a:lnL>
                      <a:noFill/>
                    </a:lnL>
                    <a:lnR>
                      <a:noFill/>
                    </a:lnR>
                    <a:lnT>
                      <a:noFill/>
                    </a:lnT>
                    <a:lnB>
                      <a:noFill/>
                    </a:lnB>
                    <a:solidFill>
                      <a:schemeClr val="tx1"/>
                    </a:solidFill>
                  </a:tcPr>
                </a:tc>
                <a:tc>
                  <a:txBody>
                    <a:bodyPr/>
                    <a:lstStyle/>
                    <a:p>
                      <a:endParaRPr lang="es-EC" sz="1000">
                        <a:latin typeface="Calibri"/>
                      </a:endParaRPr>
                    </a:p>
                  </a:txBody>
                  <a:tcPr marL="43561" marR="43561" marT="0" marB="0" anchor="b">
                    <a:lnL>
                      <a:noFill/>
                    </a:lnL>
                    <a:lnR>
                      <a:noFill/>
                    </a:lnR>
                    <a:lnT>
                      <a:noFill/>
                    </a:lnT>
                    <a:lnB>
                      <a:noFill/>
                    </a:lnB>
                    <a:solidFill>
                      <a:schemeClr val="tx1"/>
                    </a:solidFill>
                  </a:tcPr>
                </a:tc>
                <a:tc>
                  <a:txBody>
                    <a:bodyPr/>
                    <a:lstStyle/>
                    <a:p>
                      <a:pPr>
                        <a:lnSpc>
                          <a:spcPct val="115000"/>
                        </a:lnSpc>
                        <a:spcAft>
                          <a:spcPts val="0"/>
                        </a:spcAft>
                      </a:pPr>
                      <a:r>
                        <a:rPr lang="es-ES" sz="11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a:noFill/>
                    </a:lnB>
                    <a:solidFill>
                      <a:schemeClr val="tx1"/>
                    </a:solidFill>
                  </a:tcPr>
                </a:tc>
              </a:tr>
              <a:tr h="377857">
                <a:tc>
                  <a:txBody>
                    <a:bodyPr/>
                    <a:lstStyle/>
                    <a:p>
                      <a:pPr>
                        <a:lnSpc>
                          <a:spcPct val="115000"/>
                        </a:lnSpc>
                        <a:spcAft>
                          <a:spcPts val="0"/>
                        </a:spcAft>
                      </a:pPr>
                      <a:r>
                        <a:rPr lang="es-ES" sz="1100" b="1">
                          <a:solidFill>
                            <a:srgbClr val="000000"/>
                          </a:solidFill>
                          <a:latin typeface="Arial"/>
                          <a:ea typeface="Times New Roman"/>
                          <a:cs typeface="Times New Roman"/>
                        </a:rPr>
                        <a:t>Total Costos</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pPr>
                        <a:lnSpc>
                          <a:spcPct val="115000"/>
                        </a:lnSpc>
                        <a:spcAft>
                          <a:spcPts val="0"/>
                        </a:spcAft>
                      </a:pPr>
                      <a:r>
                        <a:rPr lang="es-ES" sz="1100" b="1">
                          <a:solidFill>
                            <a:srgbClr val="000000"/>
                          </a:solidFill>
                          <a:latin typeface="Arial"/>
                          <a:ea typeface="Times New Roman"/>
                          <a:cs typeface="Times New Roman"/>
                        </a:rPr>
                        <a:t> $             2.275,00 </a:t>
                      </a:r>
                      <a:endParaRPr lang="es-EC" sz="110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a:noFill/>
                    </a:lnB>
                    <a:solidFill>
                      <a:schemeClr val="tx1"/>
                    </a:solidFill>
                  </a:tcPr>
                </a:tc>
                <a:tc>
                  <a:txBody>
                    <a:bodyPr/>
                    <a:lstStyle/>
                    <a:p>
                      <a:pPr>
                        <a:lnSpc>
                          <a:spcPct val="115000"/>
                        </a:lnSpc>
                        <a:spcAft>
                          <a:spcPts val="0"/>
                        </a:spcAft>
                      </a:pPr>
                      <a:r>
                        <a:rPr lang="es-ES" sz="1100" b="1">
                          <a:solidFill>
                            <a:srgbClr val="000000"/>
                          </a:solidFill>
                          <a:latin typeface="Arial"/>
                          <a:ea typeface="Times New Roman"/>
                          <a:cs typeface="Times New Roman"/>
                        </a:rPr>
                        <a:t>Total Costos</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a:noFill/>
                    </a:lnB>
                    <a:solidFill>
                      <a:schemeClr val="tx1"/>
                    </a:solidFill>
                  </a:tcPr>
                </a:tc>
                <a:tc>
                  <a:txBody>
                    <a:bodyPr/>
                    <a:lstStyle/>
                    <a:p>
                      <a:pPr>
                        <a:lnSpc>
                          <a:spcPct val="115000"/>
                        </a:lnSpc>
                        <a:spcAft>
                          <a:spcPts val="0"/>
                        </a:spcAft>
                      </a:pPr>
                      <a:r>
                        <a:rPr lang="es-ES" sz="1100" b="1">
                          <a:solidFill>
                            <a:srgbClr val="000000"/>
                          </a:solidFill>
                          <a:latin typeface="Arial"/>
                          <a:ea typeface="Times New Roman"/>
                          <a:cs typeface="Times New Roman"/>
                        </a:rPr>
                        <a:t> $        1.717,43 </a:t>
                      </a:r>
                      <a:endParaRPr lang="es-EC" sz="1100">
                        <a:latin typeface="Calibri"/>
                        <a:ea typeface="Calibri"/>
                        <a:cs typeface="Times New Roman"/>
                      </a:endParaRPr>
                    </a:p>
                  </a:txBody>
                  <a:tcPr marL="43561" marR="43561" marT="0" marB="0" anchor="b">
                    <a:lnL>
                      <a:noFill/>
                    </a:lnL>
                    <a:lnR>
                      <a:noFill/>
                    </a:lnR>
                    <a:lnT>
                      <a:noFill/>
                    </a:lnT>
                    <a:lnB>
                      <a:noFill/>
                    </a:lnB>
                    <a:solidFill>
                      <a:schemeClr val="tx1"/>
                    </a:solidFill>
                  </a:tcPr>
                </a:tc>
                <a:tc>
                  <a:txBody>
                    <a:bodyPr/>
                    <a:lstStyle/>
                    <a:p>
                      <a:endParaRPr lang="es-EC" sz="1000">
                        <a:latin typeface="Calibri"/>
                      </a:endParaRPr>
                    </a:p>
                  </a:txBody>
                  <a:tcPr marL="43561" marR="43561" marT="0" marB="0" anchor="b">
                    <a:lnL>
                      <a:noFill/>
                    </a:lnL>
                    <a:lnR>
                      <a:noFill/>
                    </a:lnR>
                    <a:lnT>
                      <a:noFill/>
                    </a:lnT>
                    <a:lnB>
                      <a:noFill/>
                    </a:lnB>
                    <a:solidFill>
                      <a:schemeClr val="tx1"/>
                    </a:solidFill>
                  </a:tcPr>
                </a:tc>
                <a:tc>
                  <a:txBody>
                    <a:bodyPr/>
                    <a:lstStyle/>
                    <a:p>
                      <a:pPr>
                        <a:lnSpc>
                          <a:spcPct val="115000"/>
                        </a:lnSpc>
                        <a:spcAft>
                          <a:spcPts val="0"/>
                        </a:spcAft>
                      </a:pPr>
                      <a:r>
                        <a:rPr lang="es-ES" sz="11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a:noFill/>
                    </a:lnB>
                    <a:solidFill>
                      <a:schemeClr val="tx1"/>
                    </a:solidFill>
                  </a:tcPr>
                </a:tc>
              </a:tr>
              <a:tr h="196023">
                <a:tc>
                  <a:txBody>
                    <a:bodyPr/>
                    <a:lstStyle/>
                    <a:p>
                      <a:pPr>
                        <a:lnSpc>
                          <a:spcPct val="115000"/>
                        </a:lnSpc>
                        <a:spcAft>
                          <a:spcPts val="0"/>
                        </a:spcAft>
                      </a:pPr>
                      <a:r>
                        <a:rPr lang="es-ES" sz="1100" b="1">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s-ES" sz="1100" b="1">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a:noFill/>
                    </a:lnL>
                    <a:lnR>
                      <a:noFill/>
                    </a:lnR>
                    <a:lnT>
                      <a:noFill/>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s-ES" sz="1100">
                          <a:solidFill>
                            <a:srgbClr val="000000"/>
                          </a:solidFill>
                          <a:latin typeface="Arial"/>
                          <a:ea typeface="Times New Roman"/>
                          <a:cs typeface="Times New Roman"/>
                        </a:rPr>
                        <a:t> </a:t>
                      </a:r>
                      <a:endParaRPr lang="es-EC" sz="1100">
                        <a:latin typeface="Calibri"/>
                        <a:ea typeface="Calibri"/>
                        <a:cs typeface="Times New Roman"/>
                      </a:endParaRPr>
                    </a:p>
                  </a:txBody>
                  <a:tcPr marL="43561" marR="43561" marT="0" marB="0" anchor="b">
                    <a:lnL>
                      <a:noFill/>
                    </a:lnL>
                    <a:lnR>
                      <a:noFill/>
                    </a:lnR>
                    <a:lnT>
                      <a:noFill/>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s-ES" sz="11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1"/>
                    </a:solidFill>
                  </a:tcPr>
                </a:tc>
              </a:tr>
            </a:tbl>
          </a:graphicData>
        </a:graphic>
      </p:graphicFrame>
      <p:graphicFrame>
        <p:nvGraphicFramePr>
          <p:cNvPr id="12" name="11 Tabla"/>
          <p:cNvGraphicFramePr>
            <a:graphicFrameLocks noGrp="1"/>
          </p:cNvGraphicFramePr>
          <p:nvPr/>
        </p:nvGraphicFramePr>
        <p:xfrm>
          <a:off x="1643063" y="5911850"/>
          <a:ext cx="6096000" cy="387350"/>
        </p:xfrm>
        <a:graphic>
          <a:graphicData uri="http://schemas.openxmlformats.org/drawingml/2006/table">
            <a:tbl>
              <a:tblPr/>
              <a:tblGrid>
                <a:gridCol w="2428892"/>
                <a:gridCol w="3667108"/>
              </a:tblGrid>
              <a:tr h="194405">
                <a:tc>
                  <a:txBody>
                    <a:bodyPr/>
                    <a:lstStyle/>
                    <a:p>
                      <a:pPr>
                        <a:lnSpc>
                          <a:spcPct val="115000"/>
                        </a:lnSpc>
                        <a:spcAft>
                          <a:spcPts val="0"/>
                        </a:spcAft>
                      </a:pPr>
                      <a:r>
                        <a:rPr lang="es-ES" sz="1100" dirty="0">
                          <a:solidFill>
                            <a:srgbClr val="000000"/>
                          </a:solidFill>
                          <a:latin typeface="Arial"/>
                          <a:ea typeface="Times New Roman"/>
                          <a:cs typeface="Times New Roman"/>
                        </a:rPr>
                        <a:t>Beneficio USD$</a:t>
                      </a:r>
                      <a:endParaRPr lang="es-EC" sz="1100" dirty="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tx1"/>
                    </a:solidFill>
                  </a:tcPr>
                </a:tc>
                <a:tc>
                  <a:txBody>
                    <a:bodyPr/>
                    <a:lstStyle/>
                    <a:p>
                      <a:pPr>
                        <a:lnSpc>
                          <a:spcPct val="115000"/>
                        </a:lnSpc>
                        <a:spcAft>
                          <a:spcPts val="0"/>
                        </a:spcAft>
                      </a:pPr>
                      <a:r>
                        <a:rPr lang="es-ES" sz="1100" dirty="0" smtClean="0">
                          <a:solidFill>
                            <a:srgbClr val="000000"/>
                          </a:solidFill>
                          <a:latin typeface="Arial"/>
                          <a:ea typeface="Times New Roman"/>
                          <a:cs typeface="Times New Roman"/>
                        </a:rPr>
                        <a:t>                                              </a:t>
                      </a:r>
                      <a:r>
                        <a:rPr lang="es-ES" sz="1100" dirty="0">
                          <a:solidFill>
                            <a:srgbClr val="000000"/>
                          </a:solidFill>
                          <a:latin typeface="Arial"/>
                          <a:ea typeface="Times New Roman"/>
                          <a:cs typeface="Times New Roman"/>
                        </a:rPr>
                        <a:t>$ </a:t>
                      </a:r>
                      <a:r>
                        <a:rPr lang="es-ES" sz="1100" dirty="0" smtClean="0">
                          <a:solidFill>
                            <a:srgbClr val="000000"/>
                          </a:solidFill>
                          <a:latin typeface="Arial"/>
                          <a:ea typeface="Times New Roman"/>
                          <a:cs typeface="Times New Roman"/>
                        </a:rPr>
                        <a:t> </a:t>
                      </a:r>
                      <a:r>
                        <a:rPr lang="es-ES" sz="1100" dirty="0">
                          <a:solidFill>
                            <a:srgbClr val="000000"/>
                          </a:solidFill>
                          <a:latin typeface="Arial"/>
                          <a:ea typeface="Times New Roman"/>
                          <a:cs typeface="Times New Roman"/>
                        </a:rPr>
                        <a:t>557,57 </a:t>
                      </a:r>
                      <a:endParaRPr lang="es-EC" sz="1100" dirty="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tx1"/>
                    </a:solidFill>
                  </a:tcPr>
                </a:tc>
              </a:tr>
              <a:tr h="162785">
                <a:tc>
                  <a:txBody>
                    <a:bodyPr/>
                    <a:lstStyle/>
                    <a:p>
                      <a:pPr>
                        <a:lnSpc>
                          <a:spcPct val="115000"/>
                        </a:lnSpc>
                        <a:spcAft>
                          <a:spcPts val="0"/>
                        </a:spcAft>
                      </a:pPr>
                      <a:r>
                        <a:rPr lang="es-ES" sz="1100">
                          <a:solidFill>
                            <a:srgbClr val="000000"/>
                          </a:solidFill>
                          <a:latin typeface="Arial"/>
                          <a:ea typeface="Times New Roman"/>
                          <a:cs typeface="Times New Roman"/>
                        </a:rPr>
                        <a:t>Beneficio %</a:t>
                      </a:r>
                      <a:endParaRPr lang="es-EC" sz="1100">
                        <a:latin typeface="Calibri"/>
                        <a:ea typeface="Calibri"/>
                        <a:cs typeface="Times New Roman"/>
                      </a:endParaRPr>
                    </a:p>
                  </a:txBody>
                  <a:tcPr marL="43561" marR="43561"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s-ES" sz="1100" dirty="0">
                          <a:solidFill>
                            <a:srgbClr val="000000"/>
                          </a:solidFill>
                          <a:latin typeface="Arial"/>
                          <a:ea typeface="Times New Roman"/>
                          <a:cs typeface="Times New Roman"/>
                        </a:rPr>
                        <a:t>                24,51%</a:t>
                      </a:r>
                      <a:endParaRPr lang="es-EC" sz="1100" dirty="0">
                        <a:latin typeface="Calibri"/>
                        <a:ea typeface="Calibri"/>
                        <a:cs typeface="Times New Roman"/>
                      </a:endParaRPr>
                    </a:p>
                  </a:txBody>
                  <a:tcPr marL="43561" marR="43561"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1"/>
                    </a:solidFill>
                  </a:tcPr>
                </a:tc>
              </a:tr>
            </a:tbl>
          </a:graphicData>
        </a:graphic>
      </p:graphicFrame>
      <p:graphicFrame>
        <p:nvGraphicFramePr>
          <p:cNvPr id="13" name="12 Tabla"/>
          <p:cNvGraphicFramePr>
            <a:graphicFrameLocks noGrp="1"/>
          </p:cNvGraphicFramePr>
          <p:nvPr/>
        </p:nvGraphicFramePr>
        <p:xfrm>
          <a:off x="500063" y="500063"/>
          <a:ext cx="6096000" cy="765175"/>
        </p:xfrm>
        <a:graphic>
          <a:graphicData uri="http://schemas.openxmlformats.org/drawingml/2006/table">
            <a:tbl>
              <a:tblPr/>
              <a:tblGrid>
                <a:gridCol w="3214766"/>
                <a:gridCol w="2881234"/>
              </a:tblGrid>
              <a:tr h="188929">
                <a:tc>
                  <a:txBody>
                    <a:bodyPr/>
                    <a:lstStyle/>
                    <a:p>
                      <a:pPr>
                        <a:lnSpc>
                          <a:spcPct val="115000"/>
                        </a:lnSpc>
                        <a:spcAft>
                          <a:spcPts val="0"/>
                        </a:spcAft>
                      </a:pPr>
                      <a:r>
                        <a:rPr lang="es-ES" sz="1100" b="1" dirty="0">
                          <a:solidFill>
                            <a:srgbClr val="000000"/>
                          </a:solidFill>
                          <a:latin typeface="Arial"/>
                          <a:ea typeface="Times New Roman"/>
                          <a:cs typeface="Times New Roman"/>
                        </a:rPr>
                        <a:t>Empresa AB</a:t>
                      </a:r>
                      <a:endParaRPr lang="es-EC" sz="1100" dirty="0">
                        <a:latin typeface="Calibri"/>
                        <a:ea typeface="Calibri"/>
                        <a:cs typeface="Times New Roman"/>
                      </a:endParaRPr>
                    </a:p>
                  </a:txBody>
                  <a:tcPr marL="43561" marR="43561" marT="0" marB="0" anchor="b">
                    <a:lnL>
                      <a:noFill/>
                    </a:lnL>
                    <a:lnR>
                      <a:noFill/>
                    </a:lnR>
                    <a:lnT>
                      <a:noFill/>
                    </a:lnT>
                    <a:lnB>
                      <a:noFill/>
                    </a:lnB>
                    <a:solidFill>
                      <a:schemeClr val="tx1"/>
                    </a:solidFill>
                  </a:tcPr>
                </a:tc>
                <a:tc>
                  <a:txBody>
                    <a:bodyPr/>
                    <a:lstStyle/>
                    <a:p>
                      <a:endParaRPr lang="es-EC" sz="1000">
                        <a:latin typeface="Calibri"/>
                      </a:endParaRPr>
                    </a:p>
                  </a:txBody>
                  <a:tcPr marL="43561" marR="43561" marT="0" marB="0" anchor="b">
                    <a:lnL>
                      <a:noFill/>
                    </a:lnL>
                    <a:lnR>
                      <a:noFill/>
                    </a:lnR>
                    <a:lnT>
                      <a:noFill/>
                    </a:lnT>
                    <a:lnB>
                      <a:noFill/>
                    </a:lnB>
                  </a:tcPr>
                </a:tc>
              </a:tr>
              <a:tr h="186688">
                <a:tc>
                  <a:txBody>
                    <a:bodyPr/>
                    <a:lstStyle/>
                    <a:p>
                      <a:endParaRPr lang="es-EC" sz="1000">
                        <a:latin typeface="Calibri"/>
                      </a:endParaRPr>
                    </a:p>
                  </a:txBody>
                  <a:tcPr marL="43561" marR="43561" marT="0" marB="0" anchor="b">
                    <a:lnL>
                      <a:noFill/>
                    </a:lnL>
                    <a:lnR>
                      <a:noFill/>
                    </a:lnR>
                    <a:lnT>
                      <a:noFill/>
                    </a:lnT>
                    <a:lnB>
                      <a:noFill/>
                    </a:lnB>
                  </a:tcPr>
                </a:tc>
                <a:tc>
                  <a:txBody>
                    <a:bodyPr/>
                    <a:lstStyle/>
                    <a:p>
                      <a:endParaRPr lang="es-EC" sz="1000">
                        <a:latin typeface="Calibri"/>
                      </a:endParaRPr>
                    </a:p>
                  </a:txBody>
                  <a:tcPr marL="43561" marR="43561" marT="0" marB="0" anchor="b">
                    <a:lnL>
                      <a:noFill/>
                    </a:lnL>
                    <a:lnR>
                      <a:noFill/>
                    </a:lnR>
                    <a:lnT>
                      <a:noFill/>
                    </a:lnT>
                    <a:lnB>
                      <a:noFill/>
                    </a:lnB>
                  </a:tcPr>
                </a:tc>
              </a:tr>
              <a:tr h="188929">
                <a:tc>
                  <a:txBody>
                    <a:bodyPr/>
                    <a:lstStyle/>
                    <a:p>
                      <a:pPr>
                        <a:lnSpc>
                          <a:spcPct val="115000"/>
                        </a:lnSpc>
                        <a:spcAft>
                          <a:spcPts val="0"/>
                        </a:spcAft>
                      </a:pPr>
                      <a:r>
                        <a:rPr lang="es-ES" sz="1100" b="1">
                          <a:solidFill>
                            <a:srgbClr val="000000"/>
                          </a:solidFill>
                          <a:latin typeface="Arial"/>
                          <a:ea typeface="Times New Roman"/>
                          <a:cs typeface="Times New Roman"/>
                        </a:rPr>
                        <a:t>Monto de la emisión: </a:t>
                      </a:r>
                      <a:endParaRPr lang="es-EC" sz="1100">
                        <a:latin typeface="Calibri"/>
                        <a:ea typeface="Calibri"/>
                        <a:cs typeface="Times New Roman"/>
                      </a:endParaRPr>
                    </a:p>
                  </a:txBody>
                  <a:tcPr marL="43561" marR="43561" marT="0" marB="0" anchor="b">
                    <a:lnL>
                      <a:noFill/>
                    </a:lnL>
                    <a:lnR>
                      <a:noFill/>
                    </a:lnR>
                    <a:lnT>
                      <a:noFill/>
                    </a:lnT>
                    <a:lnB>
                      <a:noFill/>
                    </a:lnB>
                    <a:solidFill>
                      <a:schemeClr val="tx1"/>
                    </a:solidFill>
                  </a:tcPr>
                </a:tc>
                <a:tc>
                  <a:txBody>
                    <a:bodyPr/>
                    <a:lstStyle/>
                    <a:p>
                      <a:pPr>
                        <a:lnSpc>
                          <a:spcPct val="115000"/>
                        </a:lnSpc>
                        <a:spcAft>
                          <a:spcPts val="0"/>
                        </a:spcAft>
                      </a:pPr>
                      <a:r>
                        <a:rPr lang="es-ES" sz="1100" dirty="0">
                          <a:solidFill>
                            <a:srgbClr val="000000"/>
                          </a:solidFill>
                          <a:latin typeface="Arial"/>
                          <a:ea typeface="Times New Roman"/>
                          <a:cs typeface="Times New Roman"/>
                        </a:rPr>
                        <a:t> </a:t>
                      </a:r>
                      <a:r>
                        <a:rPr lang="es-ES" sz="1100" dirty="0" smtClean="0">
                          <a:solidFill>
                            <a:srgbClr val="000000"/>
                          </a:solidFill>
                          <a:latin typeface="Arial"/>
                          <a:ea typeface="Times New Roman"/>
                          <a:cs typeface="Times New Roman"/>
                        </a:rPr>
                        <a:t>                         $ 50.000,00 </a:t>
                      </a:r>
                      <a:endParaRPr lang="es-EC" sz="1100" dirty="0">
                        <a:latin typeface="Calibri"/>
                        <a:ea typeface="Calibri"/>
                        <a:cs typeface="Times New Roman"/>
                      </a:endParaRPr>
                    </a:p>
                  </a:txBody>
                  <a:tcPr marL="43561" marR="43561" marT="0" marB="0" anchor="b">
                    <a:lnL>
                      <a:noFill/>
                    </a:lnL>
                    <a:lnR>
                      <a:noFill/>
                    </a:lnR>
                    <a:lnT>
                      <a:noFill/>
                    </a:lnT>
                    <a:lnB>
                      <a:noFill/>
                    </a:lnB>
                    <a:solidFill>
                      <a:schemeClr val="tx1"/>
                    </a:solidFill>
                  </a:tcPr>
                </a:tc>
              </a:tr>
              <a:tr h="188929">
                <a:tc>
                  <a:txBody>
                    <a:bodyPr/>
                    <a:lstStyle/>
                    <a:p>
                      <a:pPr>
                        <a:lnSpc>
                          <a:spcPct val="115000"/>
                        </a:lnSpc>
                        <a:spcAft>
                          <a:spcPts val="0"/>
                        </a:spcAft>
                      </a:pPr>
                      <a:r>
                        <a:rPr lang="es-ES" sz="1100" b="1">
                          <a:solidFill>
                            <a:srgbClr val="000000"/>
                          </a:solidFill>
                          <a:latin typeface="Arial"/>
                          <a:ea typeface="Times New Roman"/>
                          <a:cs typeface="Times New Roman"/>
                        </a:rPr>
                        <a:t>Plazo días:</a:t>
                      </a:r>
                      <a:endParaRPr lang="es-EC" sz="1100">
                        <a:latin typeface="Calibri"/>
                        <a:ea typeface="Calibri"/>
                        <a:cs typeface="Times New Roman"/>
                      </a:endParaRPr>
                    </a:p>
                  </a:txBody>
                  <a:tcPr marL="43561" marR="43561" marT="0" marB="0" anchor="b">
                    <a:lnL>
                      <a:noFill/>
                    </a:lnL>
                    <a:lnR>
                      <a:noFill/>
                    </a:lnR>
                    <a:lnT>
                      <a:noFill/>
                    </a:lnT>
                    <a:lnB>
                      <a:noFill/>
                    </a:lnB>
                    <a:solidFill>
                      <a:schemeClr val="tx1"/>
                    </a:solidFill>
                  </a:tcPr>
                </a:tc>
                <a:tc>
                  <a:txBody>
                    <a:bodyPr/>
                    <a:lstStyle/>
                    <a:p>
                      <a:pPr algn="ctr">
                        <a:lnSpc>
                          <a:spcPct val="115000"/>
                        </a:lnSpc>
                        <a:spcAft>
                          <a:spcPts val="0"/>
                        </a:spcAft>
                      </a:pPr>
                      <a:r>
                        <a:rPr lang="es-ES" sz="1100" dirty="0">
                          <a:solidFill>
                            <a:srgbClr val="000000"/>
                          </a:solidFill>
                          <a:latin typeface="Arial"/>
                          <a:ea typeface="Times New Roman"/>
                          <a:cs typeface="Times New Roman"/>
                        </a:rPr>
                        <a:t>180</a:t>
                      </a:r>
                      <a:endParaRPr lang="es-EC" sz="1100" dirty="0">
                        <a:latin typeface="Calibri"/>
                        <a:ea typeface="Calibri"/>
                        <a:cs typeface="Times New Roman"/>
                      </a:endParaRPr>
                    </a:p>
                  </a:txBody>
                  <a:tcPr marL="43561" marR="43561" marT="0" marB="0" anchor="b">
                    <a:lnL>
                      <a:noFill/>
                    </a:lnL>
                    <a:lnR>
                      <a:noFill/>
                    </a:lnR>
                    <a:lnT>
                      <a:noFill/>
                    </a:lnT>
                    <a:lnB>
                      <a:noFill/>
                    </a:lnB>
                    <a:solidFill>
                      <a:schemeClr val="tx1"/>
                    </a:solidFill>
                  </a:tcPr>
                </a:tc>
              </a:tr>
            </a:tbl>
          </a:graphicData>
        </a:graphic>
      </p:graphicFrame>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10" name="Text Box 34"/>
          <p:cNvSpPr txBox="1">
            <a:spLocks noChangeArrowheads="1"/>
          </p:cNvSpPr>
          <p:nvPr/>
        </p:nvSpPr>
        <p:spPr bwMode="auto">
          <a:xfrm>
            <a:off x="627063" y="3465513"/>
            <a:ext cx="1800225" cy="1311275"/>
          </a:xfrm>
          <a:prstGeom prst="rect">
            <a:avLst/>
          </a:prstGeom>
          <a:noFill/>
          <a:ln w="9525">
            <a:noFill/>
            <a:miter lim="800000"/>
            <a:headEnd/>
            <a:tailEnd/>
          </a:ln>
          <a:effectLst/>
        </p:spPr>
        <p:txBody>
          <a:bodyPr>
            <a:spAutoFit/>
          </a:bodyPr>
          <a:lstStyle/>
          <a:p>
            <a:pPr>
              <a:spcBef>
                <a:spcPct val="20000"/>
              </a:spcBef>
              <a:buClr>
                <a:schemeClr val="tx2"/>
              </a:buClr>
              <a:buSzPct val="115000"/>
              <a:buFont typeface="Wingdings" pitchFamily="2" charset="2"/>
              <a:buChar char="§"/>
              <a:defRPr/>
            </a:pPr>
            <a:endParaRPr lang="es-ES" sz="3200" dirty="0">
              <a:effectLst>
                <a:outerShdw blurRad="38100" dist="38100" dir="2700000" algn="tl">
                  <a:srgbClr val="C0C0C0"/>
                </a:outerShdw>
              </a:effectLst>
              <a:latin typeface="Arial" charset="0"/>
            </a:endParaRPr>
          </a:p>
          <a:p>
            <a:pPr>
              <a:spcBef>
                <a:spcPct val="50000"/>
              </a:spcBef>
              <a:defRPr/>
            </a:pPr>
            <a:endParaRPr lang="es-ES" sz="3200" dirty="0">
              <a:latin typeface="Arial" charset="0"/>
            </a:endParaRPr>
          </a:p>
        </p:txBody>
      </p:sp>
      <p:sp>
        <p:nvSpPr>
          <p:cNvPr id="22531" name="Text Box 40"/>
          <p:cNvSpPr txBox="1">
            <a:spLocks noChangeArrowheads="1"/>
          </p:cNvSpPr>
          <p:nvPr/>
        </p:nvSpPr>
        <p:spPr bwMode="auto">
          <a:xfrm>
            <a:off x="8574088" y="5311775"/>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22532" name="Text Box 44"/>
          <p:cNvSpPr txBox="1">
            <a:spLocks noChangeArrowheads="1"/>
          </p:cNvSpPr>
          <p:nvPr/>
        </p:nvSpPr>
        <p:spPr bwMode="auto">
          <a:xfrm>
            <a:off x="941388" y="703263"/>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22533" name="Text Box 45"/>
          <p:cNvSpPr txBox="1">
            <a:spLocks noChangeArrowheads="1"/>
          </p:cNvSpPr>
          <p:nvPr/>
        </p:nvSpPr>
        <p:spPr bwMode="auto">
          <a:xfrm>
            <a:off x="1085850" y="560388"/>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22534" name="Text Box 46"/>
          <p:cNvSpPr txBox="1">
            <a:spLocks noChangeArrowheads="1"/>
          </p:cNvSpPr>
          <p:nvPr/>
        </p:nvSpPr>
        <p:spPr bwMode="auto">
          <a:xfrm>
            <a:off x="7451725" y="5661025"/>
            <a:ext cx="307975" cy="366713"/>
          </a:xfrm>
          <a:prstGeom prst="rect">
            <a:avLst/>
          </a:prstGeom>
          <a:noFill/>
          <a:ln w="9525">
            <a:noFill/>
            <a:miter lim="800000"/>
            <a:headEnd/>
            <a:tailEnd/>
          </a:ln>
        </p:spPr>
        <p:txBody>
          <a:bodyPr>
            <a:spAutoFit/>
          </a:bodyPr>
          <a:lstStyle/>
          <a:p>
            <a:pPr eaLnBrk="0" hangingPunct="0"/>
            <a:endParaRPr lang="es-ES_tradnl" sz="1800">
              <a:latin typeface="Arial" charset="0"/>
            </a:endParaRPr>
          </a:p>
        </p:txBody>
      </p:sp>
      <p:sp>
        <p:nvSpPr>
          <p:cNvPr id="22535" name="Text Box 48"/>
          <p:cNvSpPr txBox="1">
            <a:spLocks noChangeArrowheads="1"/>
          </p:cNvSpPr>
          <p:nvPr/>
        </p:nvSpPr>
        <p:spPr bwMode="auto">
          <a:xfrm>
            <a:off x="7380288" y="5805488"/>
            <a:ext cx="936625" cy="457200"/>
          </a:xfrm>
          <a:prstGeom prst="rect">
            <a:avLst/>
          </a:prstGeom>
          <a:noFill/>
          <a:ln w="9525">
            <a:noFill/>
            <a:miter lim="800000"/>
            <a:headEnd/>
            <a:tailEnd/>
          </a:ln>
        </p:spPr>
        <p:txBody>
          <a:bodyPr>
            <a:spAutoFit/>
          </a:bodyPr>
          <a:lstStyle/>
          <a:p>
            <a:pPr>
              <a:spcBef>
                <a:spcPct val="50000"/>
              </a:spcBef>
            </a:pPr>
            <a:endParaRPr lang="es-ES_tradnl" sz="2400">
              <a:latin typeface="Tahoma" pitchFamily="34" charset="0"/>
            </a:endParaRPr>
          </a:p>
        </p:txBody>
      </p:sp>
      <p:sp>
        <p:nvSpPr>
          <p:cNvPr id="22536" name="Text Box 52"/>
          <p:cNvSpPr txBox="1">
            <a:spLocks noChangeArrowheads="1"/>
          </p:cNvSpPr>
          <p:nvPr/>
        </p:nvSpPr>
        <p:spPr bwMode="auto">
          <a:xfrm>
            <a:off x="6372225" y="3141663"/>
            <a:ext cx="2592388" cy="579437"/>
          </a:xfrm>
          <a:prstGeom prst="rect">
            <a:avLst/>
          </a:prstGeom>
          <a:noFill/>
          <a:ln w="9525">
            <a:noFill/>
            <a:miter lim="800000"/>
            <a:headEnd/>
            <a:tailEnd/>
          </a:ln>
        </p:spPr>
        <p:txBody>
          <a:bodyPr>
            <a:spAutoFit/>
          </a:bodyPr>
          <a:lstStyle/>
          <a:p>
            <a:pPr>
              <a:spcBef>
                <a:spcPct val="50000"/>
              </a:spcBef>
            </a:pPr>
            <a:endParaRPr lang="es-ES_tradnl" sz="3200">
              <a:latin typeface="Garamond" pitchFamily="18" charset="0"/>
            </a:endParaRPr>
          </a:p>
        </p:txBody>
      </p:sp>
      <p:sp>
        <p:nvSpPr>
          <p:cNvPr id="11" name="Rectangle 13"/>
          <p:cNvSpPr>
            <a:spLocks noChangeArrowheads="1"/>
          </p:cNvSpPr>
          <p:nvPr/>
        </p:nvSpPr>
        <p:spPr bwMode="auto">
          <a:xfrm>
            <a:off x="1857375" y="642938"/>
            <a:ext cx="2978150" cy="646112"/>
          </a:xfrm>
          <a:prstGeom prst="rect">
            <a:avLst/>
          </a:prstGeom>
          <a:noFill/>
          <a:ln w="9525">
            <a:noFill/>
            <a:miter lim="800000"/>
            <a:headEnd/>
            <a:tailEnd/>
          </a:ln>
          <a:effectLst/>
        </p:spPr>
        <p:txBody>
          <a:bodyPr wrap="none">
            <a:spAutoFit/>
          </a:bodyPr>
          <a:lstStyle/>
          <a:p>
            <a:pPr algn="ctr">
              <a:defRPr/>
            </a:pPr>
            <a:r>
              <a:rPr lang="es-AR" b="1" dirty="0">
                <a:effectLst>
                  <a:outerShdw blurRad="38100" dist="38100" dir="2700000" algn="tl">
                    <a:srgbClr val="C0C0C0"/>
                  </a:outerShdw>
                </a:effectLst>
                <a:latin typeface="Cambria" pitchFamily="18" charset="0"/>
                <a:ea typeface="Batang" pitchFamily="18" charset="-127"/>
              </a:rPr>
              <a:t>Conclusiones</a:t>
            </a:r>
            <a:endParaRPr lang="es-ES" b="1" dirty="0">
              <a:effectLst>
                <a:outerShdw blurRad="38100" dist="38100" dir="2700000" algn="tl">
                  <a:srgbClr val="C0C0C0"/>
                </a:outerShdw>
              </a:effectLst>
              <a:latin typeface="Cambria" pitchFamily="18" charset="0"/>
              <a:ea typeface="Batang" pitchFamily="18" charset="-127"/>
            </a:endParaRPr>
          </a:p>
        </p:txBody>
      </p:sp>
      <p:sp>
        <p:nvSpPr>
          <p:cNvPr id="12" name="Rectangle 13"/>
          <p:cNvSpPr>
            <a:spLocks noChangeArrowheads="1"/>
          </p:cNvSpPr>
          <p:nvPr/>
        </p:nvSpPr>
        <p:spPr bwMode="auto">
          <a:xfrm>
            <a:off x="642938" y="1428750"/>
            <a:ext cx="8072437" cy="1570038"/>
          </a:xfrm>
          <a:prstGeom prst="rect">
            <a:avLst/>
          </a:prstGeom>
          <a:noFill/>
          <a:ln w="9525">
            <a:noFill/>
            <a:miter lim="800000"/>
            <a:headEnd/>
            <a:tailEnd/>
          </a:ln>
        </p:spPr>
        <p:txBody>
          <a:bodyPr>
            <a:spAutoFit/>
          </a:bodyPr>
          <a:lstStyle/>
          <a:p>
            <a:pPr algn="just"/>
            <a:endParaRPr lang="es-EC" sz="2400"/>
          </a:p>
          <a:p>
            <a:pPr algn="just"/>
            <a:endParaRPr lang="es-EC" sz="2400"/>
          </a:p>
          <a:p>
            <a:pPr algn="just"/>
            <a:r>
              <a:rPr lang="es-EC" sz="2400"/>
              <a:t>  </a:t>
            </a:r>
          </a:p>
          <a:p>
            <a:pPr algn="just"/>
            <a:r>
              <a:rPr lang="es-EC" sz="2400"/>
              <a:t> </a:t>
            </a:r>
          </a:p>
        </p:txBody>
      </p:sp>
      <p:sp>
        <p:nvSpPr>
          <p:cNvPr id="17" name="Rectangle 13"/>
          <p:cNvSpPr>
            <a:spLocks noChangeArrowheads="1"/>
          </p:cNvSpPr>
          <p:nvPr/>
        </p:nvSpPr>
        <p:spPr bwMode="auto">
          <a:xfrm>
            <a:off x="642938" y="1571625"/>
            <a:ext cx="8072437" cy="7416800"/>
          </a:xfrm>
          <a:prstGeom prst="rect">
            <a:avLst/>
          </a:prstGeom>
          <a:noFill/>
          <a:ln w="9525">
            <a:noFill/>
            <a:miter lim="800000"/>
            <a:headEnd/>
            <a:tailEnd/>
          </a:ln>
        </p:spPr>
        <p:txBody>
          <a:bodyPr>
            <a:spAutoFit/>
          </a:bodyPr>
          <a:lstStyle/>
          <a:p>
            <a:pPr algn="just"/>
            <a:r>
              <a:rPr lang="es-EC" sz="2000"/>
              <a:t>Las Pymes tienen limitadas vías de crédito en el sistema financiero, solo el 13,79% de la cartera de los bancos es financiamiento a las microempresas según datos del Banco Central del Ecuador a febrero del 2009.</a:t>
            </a:r>
          </a:p>
          <a:p>
            <a:pPr algn="just"/>
            <a:endParaRPr lang="es-EC" sz="2000"/>
          </a:p>
          <a:p>
            <a:pPr algn="just"/>
            <a:r>
              <a:rPr lang="es-EC" sz="2000"/>
              <a:t>Las tasas de descuento promedio para cheques con valor nominal de $20,000 y $50,000 dependen de la fecha o momento en que salgan a bolsa como producto, y eso siempre es variable. Referencialmente a 180 días puede negociarse entre 6,5% a 7,0% (tasa anual simple).   La comisión de la casa de valores por negociación transada en bolsa es el 0,20% sobre el valor nominal.</a:t>
            </a:r>
          </a:p>
          <a:p>
            <a:pPr algn="just"/>
            <a:endParaRPr lang="es-EC" sz="2000"/>
          </a:p>
          <a:p>
            <a:pPr algn="just"/>
            <a:r>
              <a:rPr lang="es-MX" sz="2000"/>
              <a:t>La empresa ahorraría el 25% aproximado, si elige la emisión de cheques versus  sistema financiero</a:t>
            </a:r>
            <a:r>
              <a:rPr lang="es-MX" sz="1600"/>
              <a:t>.</a:t>
            </a:r>
            <a:endParaRPr lang="es-EC" sz="1600"/>
          </a:p>
          <a:p>
            <a:pPr algn="just"/>
            <a:endParaRPr lang="es-EC" sz="1600"/>
          </a:p>
          <a:p>
            <a:pPr algn="just"/>
            <a:endParaRPr lang="es-EC" sz="1600"/>
          </a:p>
          <a:p>
            <a:pPr algn="just"/>
            <a:endParaRPr lang="es-EC" sz="1600"/>
          </a:p>
          <a:p>
            <a:pPr algn="just"/>
            <a:endParaRPr lang="es-EC" sz="1600"/>
          </a:p>
          <a:p>
            <a:pPr algn="just"/>
            <a:endParaRPr lang="es-EC" sz="1600"/>
          </a:p>
          <a:p>
            <a:r>
              <a:rPr lang="es-MX" sz="2400" b="1"/>
              <a:t> </a:t>
            </a:r>
            <a:endParaRPr lang="es-EC" sz="2400"/>
          </a:p>
          <a:p>
            <a:pPr algn="just"/>
            <a:endParaRPr lang="es-EC" sz="2400"/>
          </a:p>
          <a:p>
            <a:pPr algn="just"/>
            <a:r>
              <a:rPr lang="es-EC" sz="2400"/>
              <a:t>  </a:t>
            </a:r>
          </a:p>
          <a:p>
            <a:pPr algn="just"/>
            <a:r>
              <a:rPr lang="es-EC" sz="240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0-#ppt_w/2"/>
                                          </p:val>
                                        </p:tav>
                                        <p:tav tm="100000">
                                          <p:val>
                                            <p:strVal val="#ppt_x"/>
                                          </p:val>
                                        </p:tav>
                                      </p:tavLst>
                                    </p:anim>
                                    <p:anim calcmode="lin" valueType="num">
                                      <p:cBhvr additive="base">
                                        <p:cTn id="14"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0-#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2" grpId="0" autoUpdateAnimBg="0"/>
      <p:bldP spid="1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10" name="Text Box 34"/>
          <p:cNvSpPr txBox="1">
            <a:spLocks noChangeArrowheads="1"/>
          </p:cNvSpPr>
          <p:nvPr/>
        </p:nvSpPr>
        <p:spPr bwMode="auto">
          <a:xfrm>
            <a:off x="627063" y="3465513"/>
            <a:ext cx="1800225" cy="1311275"/>
          </a:xfrm>
          <a:prstGeom prst="rect">
            <a:avLst/>
          </a:prstGeom>
          <a:noFill/>
          <a:ln w="9525">
            <a:noFill/>
            <a:miter lim="800000"/>
            <a:headEnd/>
            <a:tailEnd/>
          </a:ln>
          <a:effectLst/>
        </p:spPr>
        <p:txBody>
          <a:bodyPr>
            <a:spAutoFit/>
          </a:bodyPr>
          <a:lstStyle/>
          <a:p>
            <a:pPr>
              <a:spcBef>
                <a:spcPct val="20000"/>
              </a:spcBef>
              <a:buClr>
                <a:schemeClr val="tx2"/>
              </a:buClr>
              <a:buSzPct val="115000"/>
              <a:buFont typeface="Wingdings" pitchFamily="2" charset="2"/>
              <a:buChar char="§"/>
              <a:defRPr/>
            </a:pPr>
            <a:endParaRPr lang="es-ES" sz="3200">
              <a:effectLst>
                <a:outerShdw blurRad="38100" dist="38100" dir="2700000" algn="tl">
                  <a:srgbClr val="C0C0C0"/>
                </a:outerShdw>
              </a:effectLst>
              <a:latin typeface="Arial" charset="0"/>
            </a:endParaRPr>
          </a:p>
          <a:p>
            <a:pPr>
              <a:spcBef>
                <a:spcPct val="50000"/>
              </a:spcBef>
              <a:defRPr/>
            </a:pPr>
            <a:endParaRPr lang="es-ES" sz="3200">
              <a:latin typeface="Arial" charset="0"/>
            </a:endParaRPr>
          </a:p>
        </p:txBody>
      </p:sp>
      <p:sp>
        <p:nvSpPr>
          <p:cNvPr id="23555" name="Text Box 40"/>
          <p:cNvSpPr txBox="1">
            <a:spLocks noChangeArrowheads="1"/>
          </p:cNvSpPr>
          <p:nvPr/>
        </p:nvSpPr>
        <p:spPr bwMode="auto">
          <a:xfrm>
            <a:off x="8574088" y="5311775"/>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23556" name="Text Box 44"/>
          <p:cNvSpPr txBox="1">
            <a:spLocks noChangeArrowheads="1"/>
          </p:cNvSpPr>
          <p:nvPr/>
        </p:nvSpPr>
        <p:spPr bwMode="auto">
          <a:xfrm>
            <a:off x="941388" y="703263"/>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23557" name="Text Box 45"/>
          <p:cNvSpPr txBox="1">
            <a:spLocks noChangeArrowheads="1"/>
          </p:cNvSpPr>
          <p:nvPr/>
        </p:nvSpPr>
        <p:spPr bwMode="auto">
          <a:xfrm>
            <a:off x="1085850" y="560388"/>
            <a:ext cx="184150" cy="304800"/>
          </a:xfrm>
          <a:prstGeom prst="rect">
            <a:avLst/>
          </a:prstGeom>
          <a:noFill/>
          <a:ln w="9525">
            <a:noFill/>
            <a:miter lim="800000"/>
            <a:headEnd/>
            <a:tailEnd/>
          </a:ln>
        </p:spPr>
        <p:txBody>
          <a:bodyPr wrap="none">
            <a:spAutoFit/>
          </a:bodyPr>
          <a:lstStyle/>
          <a:p>
            <a:endParaRPr lang="es-ES_tradnl" sz="1400">
              <a:latin typeface="Arial" charset="0"/>
            </a:endParaRPr>
          </a:p>
        </p:txBody>
      </p:sp>
      <p:sp>
        <p:nvSpPr>
          <p:cNvPr id="23558" name="Text Box 46"/>
          <p:cNvSpPr txBox="1">
            <a:spLocks noChangeArrowheads="1"/>
          </p:cNvSpPr>
          <p:nvPr/>
        </p:nvSpPr>
        <p:spPr bwMode="auto">
          <a:xfrm>
            <a:off x="7451725" y="5661025"/>
            <a:ext cx="307975" cy="366713"/>
          </a:xfrm>
          <a:prstGeom prst="rect">
            <a:avLst/>
          </a:prstGeom>
          <a:noFill/>
          <a:ln w="9525">
            <a:noFill/>
            <a:miter lim="800000"/>
            <a:headEnd/>
            <a:tailEnd/>
          </a:ln>
        </p:spPr>
        <p:txBody>
          <a:bodyPr>
            <a:spAutoFit/>
          </a:bodyPr>
          <a:lstStyle/>
          <a:p>
            <a:pPr eaLnBrk="0" hangingPunct="0"/>
            <a:endParaRPr lang="es-ES_tradnl" sz="1800">
              <a:latin typeface="Arial" charset="0"/>
            </a:endParaRPr>
          </a:p>
        </p:txBody>
      </p:sp>
      <p:sp>
        <p:nvSpPr>
          <p:cNvPr id="23559" name="Text Box 48"/>
          <p:cNvSpPr txBox="1">
            <a:spLocks noChangeArrowheads="1"/>
          </p:cNvSpPr>
          <p:nvPr/>
        </p:nvSpPr>
        <p:spPr bwMode="auto">
          <a:xfrm>
            <a:off x="7380288" y="5805488"/>
            <a:ext cx="936625" cy="457200"/>
          </a:xfrm>
          <a:prstGeom prst="rect">
            <a:avLst/>
          </a:prstGeom>
          <a:noFill/>
          <a:ln w="9525">
            <a:noFill/>
            <a:miter lim="800000"/>
            <a:headEnd/>
            <a:tailEnd/>
          </a:ln>
        </p:spPr>
        <p:txBody>
          <a:bodyPr>
            <a:spAutoFit/>
          </a:bodyPr>
          <a:lstStyle/>
          <a:p>
            <a:pPr>
              <a:spcBef>
                <a:spcPct val="50000"/>
              </a:spcBef>
            </a:pPr>
            <a:endParaRPr lang="es-ES_tradnl" sz="2400">
              <a:latin typeface="Tahoma" pitchFamily="34" charset="0"/>
            </a:endParaRPr>
          </a:p>
        </p:txBody>
      </p:sp>
      <p:sp>
        <p:nvSpPr>
          <p:cNvPr id="23560" name="Text Box 52"/>
          <p:cNvSpPr txBox="1">
            <a:spLocks noChangeArrowheads="1"/>
          </p:cNvSpPr>
          <p:nvPr/>
        </p:nvSpPr>
        <p:spPr bwMode="auto">
          <a:xfrm>
            <a:off x="6372225" y="3141663"/>
            <a:ext cx="2592388" cy="579437"/>
          </a:xfrm>
          <a:prstGeom prst="rect">
            <a:avLst/>
          </a:prstGeom>
          <a:noFill/>
          <a:ln w="9525">
            <a:noFill/>
            <a:miter lim="800000"/>
            <a:headEnd/>
            <a:tailEnd/>
          </a:ln>
        </p:spPr>
        <p:txBody>
          <a:bodyPr>
            <a:spAutoFit/>
          </a:bodyPr>
          <a:lstStyle/>
          <a:p>
            <a:pPr>
              <a:spcBef>
                <a:spcPct val="50000"/>
              </a:spcBef>
            </a:pPr>
            <a:endParaRPr lang="es-ES_tradnl" sz="3200">
              <a:latin typeface="Garamond" pitchFamily="18" charset="0"/>
            </a:endParaRPr>
          </a:p>
        </p:txBody>
      </p:sp>
      <p:sp>
        <p:nvSpPr>
          <p:cNvPr id="10" name="Rectangle 13"/>
          <p:cNvSpPr>
            <a:spLocks noChangeArrowheads="1"/>
          </p:cNvSpPr>
          <p:nvPr/>
        </p:nvSpPr>
        <p:spPr bwMode="auto">
          <a:xfrm>
            <a:off x="1857375" y="642938"/>
            <a:ext cx="4022725" cy="646112"/>
          </a:xfrm>
          <a:prstGeom prst="rect">
            <a:avLst/>
          </a:prstGeom>
          <a:noFill/>
          <a:ln w="9525">
            <a:noFill/>
            <a:miter lim="800000"/>
            <a:headEnd/>
            <a:tailEnd/>
          </a:ln>
          <a:effectLst/>
        </p:spPr>
        <p:txBody>
          <a:bodyPr wrap="none">
            <a:spAutoFit/>
          </a:bodyPr>
          <a:lstStyle/>
          <a:p>
            <a:pPr algn="ctr">
              <a:defRPr/>
            </a:pPr>
            <a:r>
              <a:rPr lang="es-AR" b="1" dirty="0">
                <a:effectLst>
                  <a:outerShdw blurRad="38100" dist="38100" dir="2700000" algn="tl">
                    <a:srgbClr val="C0C0C0"/>
                  </a:outerShdw>
                </a:effectLst>
                <a:latin typeface="Cambria" pitchFamily="18" charset="0"/>
                <a:ea typeface="Batang" pitchFamily="18" charset="-127"/>
              </a:rPr>
              <a:t>Recomendaciones</a:t>
            </a:r>
            <a:endParaRPr lang="es-ES" b="1" dirty="0">
              <a:effectLst>
                <a:outerShdw blurRad="38100" dist="38100" dir="2700000" algn="tl">
                  <a:srgbClr val="C0C0C0"/>
                </a:outerShdw>
              </a:effectLst>
              <a:latin typeface="Cambria" pitchFamily="18" charset="0"/>
              <a:ea typeface="Batang" pitchFamily="18" charset="-127"/>
            </a:endParaRPr>
          </a:p>
        </p:txBody>
      </p:sp>
      <p:sp>
        <p:nvSpPr>
          <p:cNvPr id="11" name="Rectangle 13"/>
          <p:cNvSpPr>
            <a:spLocks noChangeArrowheads="1"/>
          </p:cNvSpPr>
          <p:nvPr/>
        </p:nvSpPr>
        <p:spPr bwMode="auto">
          <a:xfrm>
            <a:off x="642938" y="1819275"/>
            <a:ext cx="8072437" cy="5324475"/>
          </a:xfrm>
          <a:prstGeom prst="rect">
            <a:avLst/>
          </a:prstGeom>
          <a:noFill/>
          <a:ln w="9525">
            <a:noFill/>
            <a:miter lim="800000"/>
            <a:headEnd/>
            <a:tailEnd/>
          </a:ln>
        </p:spPr>
        <p:txBody>
          <a:bodyPr>
            <a:spAutoFit/>
          </a:bodyPr>
          <a:lstStyle/>
          <a:p>
            <a:pPr algn="just"/>
            <a:r>
              <a:rPr lang="es-MX" sz="2200"/>
              <a:t>El cancelar a proveedores con cheques a fecha para su posterior negociación es una buena alternativa de financiamiento para las Pymes pero no sostenible en el largo plazo.  El sistema debe ser enfocado al público en general, para que una microempresa pueda utilizar este sistema de manera repetitiva sin involucrar a su proveedor</a:t>
            </a:r>
            <a:r>
              <a:rPr lang="es-EC" sz="2200"/>
              <a:t> .</a:t>
            </a:r>
          </a:p>
          <a:p>
            <a:pPr algn="just"/>
            <a:endParaRPr lang="es-EC" sz="2200"/>
          </a:p>
          <a:p>
            <a:pPr algn="just"/>
            <a:r>
              <a:rPr lang="es-MX" sz="2200"/>
              <a:t>Se necesita una reforma estatutaria que legalice dichos documentos para uso exclusivo del mercado de valores.</a:t>
            </a:r>
            <a:endParaRPr lang="es-EC" sz="2200"/>
          </a:p>
          <a:p>
            <a:pPr algn="just"/>
            <a:endParaRPr lang="es-EC" sz="2400"/>
          </a:p>
          <a:p>
            <a:pPr algn="just"/>
            <a:endParaRPr lang="es-EC" sz="2400"/>
          </a:p>
          <a:p>
            <a:pPr algn="just"/>
            <a:endParaRPr lang="es-EC" sz="2400"/>
          </a:p>
          <a:p>
            <a:pPr algn="just"/>
            <a:r>
              <a:rPr lang="es-EC" sz="2400"/>
              <a:t>  </a:t>
            </a:r>
          </a:p>
          <a:p>
            <a:pPr algn="just"/>
            <a:r>
              <a:rPr lang="es-EC" sz="240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0-#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642938" y="3643313"/>
            <a:ext cx="5832475" cy="701675"/>
          </a:xfrm>
          <a:prstGeom prst="rect">
            <a:avLst/>
          </a:prstGeom>
          <a:noFill/>
          <a:ln w="9525">
            <a:noFill/>
            <a:miter lim="800000"/>
            <a:headEnd/>
            <a:tailEnd/>
          </a:ln>
        </p:spPr>
        <p:txBody>
          <a:bodyPr>
            <a:spAutoFit/>
          </a:bodyPr>
          <a:lstStyle/>
          <a:p>
            <a:pPr eaLnBrk="0" hangingPunct="0">
              <a:spcBef>
                <a:spcPct val="50000"/>
              </a:spcBef>
              <a:buFontTx/>
              <a:buChar char="•"/>
            </a:pPr>
            <a:endParaRPr kumimoji="1" lang="es-ES_tradnl" sz="4000" b="1">
              <a:latin typeface="Garamond" pitchFamily="18" charset="0"/>
            </a:endParaRPr>
          </a:p>
        </p:txBody>
      </p:sp>
      <p:sp>
        <p:nvSpPr>
          <p:cNvPr id="11" name="Rectangle 13"/>
          <p:cNvSpPr>
            <a:spLocks noChangeArrowheads="1"/>
          </p:cNvSpPr>
          <p:nvPr/>
        </p:nvSpPr>
        <p:spPr bwMode="auto">
          <a:xfrm>
            <a:off x="1357313" y="285750"/>
            <a:ext cx="6072187" cy="646113"/>
          </a:xfrm>
          <a:prstGeom prst="rect">
            <a:avLst/>
          </a:prstGeom>
          <a:noFill/>
          <a:ln w="9525">
            <a:noFill/>
            <a:miter lim="800000"/>
            <a:headEnd/>
            <a:tailEnd/>
          </a:ln>
          <a:effectLst/>
        </p:spPr>
        <p:txBody>
          <a:bodyPr>
            <a:spAutoFit/>
          </a:bodyPr>
          <a:lstStyle/>
          <a:p>
            <a:pPr algn="ctr">
              <a:defRPr/>
            </a:pPr>
            <a:r>
              <a:rPr lang="es-AR" b="1" dirty="0">
                <a:effectLst>
                  <a:outerShdw blurRad="38100" dist="38100" dir="2700000" algn="tl">
                    <a:srgbClr val="C0C0C0"/>
                  </a:outerShdw>
                </a:effectLst>
                <a:latin typeface="Cambria" pitchFamily="18" charset="0"/>
                <a:ea typeface="Batang" pitchFamily="18" charset="-127"/>
              </a:rPr>
              <a:t>OBJETIVOS</a:t>
            </a:r>
            <a:endParaRPr lang="es-ES" b="1" dirty="0">
              <a:effectLst>
                <a:outerShdw blurRad="38100" dist="38100" dir="2700000" algn="tl">
                  <a:srgbClr val="C0C0C0"/>
                </a:outerShdw>
              </a:effectLst>
              <a:latin typeface="Cambria" pitchFamily="18" charset="0"/>
              <a:ea typeface="Batang" pitchFamily="18" charset="-127"/>
            </a:endParaRPr>
          </a:p>
        </p:txBody>
      </p:sp>
      <p:sp>
        <p:nvSpPr>
          <p:cNvPr id="12" name="Rectangle 13"/>
          <p:cNvSpPr>
            <a:spLocks noChangeArrowheads="1"/>
          </p:cNvSpPr>
          <p:nvPr/>
        </p:nvSpPr>
        <p:spPr bwMode="auto">
          <a:xfrm>
            <a:off x="652463" y="1143000"/>
            <a:ext cx="1847850" cy="646113"/>
          </a:xfrm>
          <a:prstGeom prst="rect">
            <a:avLst/>
          </a:prstGeom>
          <a:noFill/>
          <a:ln w="9525">
            <a:noFill/>
            <a:miter lim="800000"/>
            <a:headEnd/>
            <a:tailEnd/>
          </a:ln>
          <a:effectLst/>
        </p:spPr>
        <p:txBody>
          <a:bodyPr wrap="none">
            <a:spAutoFit/>
          </a:bodyPr>
          <a:lstStyle/>
          <a:p>
            <a:pPr algn="ctr">
              <a:defRPr/>
            </a:pPr>
            <a:r>
              <a:rPr lang="es-AR" b="1" dirty="0">
                <a:effectLst>
                  <a:outerShdw blurRad="38100" dist="38100" dir="2700000" algn="tl">
                    <a:srgbClr val="C0C0C0"/>
                  </a:outerShdw>
                </a:effectLst>
                <a:latin typeface="Cambria" pitchFamily="18" charset="0"/>
                <a:ea typeface="Batang" pitchFamily="18" charset="-127"/>
              </a:rPr>
              <a:t>General</a:t>
            </a:r>
            <a:endParaRPr lang="es-ES" b="1" dirty="0">
              <a:effectLst>
                <a:outerShdw blurRad="38100" dist="38100" dir="2700000" algn="tl">
                  <a:srgbClr val="C0C0C0"/>
                </a:outerShdw>
              </a:effectLst>
              <a:latin typeface="Cambria" pitchFamily="18" charset="0"/>
              <a:ea typeface="Batang" pitchFamily="18" charset="-127"/>
            </a:endParaRPr>
          </a:p>
        </p:txBody>
      </p:sp>
      <p:sp>
        <p:nvSpPr>
          <p:cNvPr id="13" name="Rectangle 13"/>
          <p:cNvSpPr>
            <a:spLocks noChangeArrowheads="1"/>
          </p:cNvSpPr>
          <p:nvPr/>
        </p:nvSpPr>
        <p:spPr bwMode="auto">
          <a:xfrm>
            <a:off x="714375" y="1863725"/>
            <a:ext cx="7786688" cy="708025"/>
          </a:xfrm>
          <a:prstGeom prst="rect">
            <a:avLst/>
          </a:prstGeom>
          <a:noFill/>
          <a:ln w="9525">
            <a:noFill/>
            <a:miter lim="800000"/>
            <a:headEnd/>
            <a:tailEnd/>
          </a:ln>
        </p:spPr>
        <p:txBody>
          <a:bodyPr>
            <a:spAutoFit/>
          </a:bodyPr>
          <a:lstStyle/>
          <a:p>
            <a:r>
              <a:rPr lang="es-EC" sz="2000">
                <a:latin typeface="Cambria" pitchFamily="18" charset="0"/>
              </a:rPr>
              <a:t>Plantear una nueva opción de financiamiento para las Pymes en el Ecuador.</a:t>
            </a:r>
          </a:p>
        </p:txBody>
      </p:sp>
      <p:sp>
        <p:nvSpPr>
          <p:cNvPr id="14" name="Rectangle 13"/>
          <p:cNvSpPr>
            <a:spLocks noChangeArrowheads="1"/>
          </p:cNvSpPr>
          <p:nvPr/>
        </p:nvSpPr>
        <p:spPr bwMode="auto">
          <a:xfrm>
            <a:off x="642938" y="3000375"/>
            <a:ext cx="2530475" cy="646113"/>
          </a:xfrm>
          <a:prstGeom prst="rect">
            <a:avLst/>
          </a:prstGeom>
          <a:noFill/>
          <a:ln w="9525">
            <a:noFill/>
            <a:miter lim="800000"/>
            <a:headEnd/>
            <a:tailEnd/>
          </a:ln>
          <a:effectLst/>
        </p:spPr>
        <p:txBody>
          <a:bodyPr wrap="none">
            <a:spAutoFit/>
          </a:bodyPr>
          <a:lstStyle/>
          <a:p>
            <a:pPr algn="ctr">
              <a:defRPr/>
            </a:pPr>
            <a:r>
              <a:rPr lang="es-AR" b="1" dirty="0">
                <a:effectLst>
                  <a:outerShdw blurRad="38100" dist="38100" dir="2700000" algn="tl">
                    <a:srgbClr val="C0C0C0"/>
                  </a:outerShdw>
                </a:effectLst>
                <a:latin typeface="Cambria" pitchFamily="18" charset="0"/>
                <a:ea typeface="Batang" pitchFamily="18" charset="-127"/>
              </a:rPr>
              <a:t>Específicos</a:t>
            </a:r>
            <a:endParaRPr lang="es-ES" b="1" dirty="0">
              <a:effectLst>
                <a:outerShdw blurRad="38100" dist="38100" dir="2700000" algn="tl">
                  <a:srgbClr val="C0C0C0"/>
                </a:outerShdw>
              </a:effectLst>
              <a:latin typeface="Cambria" pitchFamily="18" charset="0"/>
              <a:ea typeface="Batang" pitchFamily="18" charset="-127"/>
            </a:endParaRPr>
          </a:p>
        </p:txBody>
      </p:sp>
      <p:sp>
        <p:nvSpPr>
          <p:cNvPr id="15" name="Rectangle 13"/>
          <p:cNvSpPr>
            <a:spLocks noChangeArrowheads="1"/>
          </p:cNvSpPr>
          <p:nvPr/>
        </p:nvSpPr>
        <p:spPr bwMode="auto">
          <a:xfrm>
            <a:off x="642938" y="3714750"/>
            <a:ext cx="7786687" cy="2246313"/>
          </a:xfrm>
          <a:prstGeom prst="rect">
            <a:avLst/>
          </a:prstGeom>
          <a:noFill/>
          <a:ln w="9525">
            <a:noFill/>
            <a:miter lim="800000"/>
            <a:headEnd/>
            <a:tailEnd/>
          </a:ln>
        </p:spPr>
        <p:txBody>
          <a:bodyPr>
            <a:spAutoFit/>
          </a:bodyPr>
          <a:lstStyle/>
          <a:p>
            <a:pPr>
              <a:buFont typeface="Arial" charset="0"/>
              <a:buChar char="•"/>
            </a:pPr>
            <a:r>
              <a:rPr lang="es-EC" sz="2000"/>
              <a:t> Investigar el sistema en el mercado de valores Argentino.</a:t>
            </a:r>
          </a:p>
          <a:p>
            <a:pPr>
              <a:buFont typeface="Arial" charset="0"/>
              <a:buChar char="•"/>
            </a:pPr>
            <a:r>
              <a:rPr lang="es-EC" sz="2000"/>
              <a:t> Definir el proceso de implementación del sistema para         el Ecuador.</a:t>
            </a:r>
          </a:p>
          <a:p>
            <a:pPr>
              <a:buFont typeface="Arial" charset="0"/>
              <a:buChar char="•"/>
            </a:pPr>
            <a:r>
              <a:rPr lang="es-EC" sz="2000"/>
              <a:t> Realizar un estudio de mercado dirigido a las Pymes. </a:t>
            </a:r>
          </a:p>
          <a:p>
            <a:pPr>
              <a:buFont typeface="Arial" charset="0"/>
              <a:buChar char="•"/>
            </a:pPr>
            <a:r>
              <a:rPr lang="es-EC" sz="2000"/>
              <a:t> Determinar las ventajas y desventajas del sistema.</a:t>
            </a:r>
          </a:p>
          <a:p>
            <a:pPr>
              <a:buFont typeface="Arial" charset="0"/>
              <a:buChar char="•"/>
            </a:pPr>
            <a:r>
              <a:rPr lang="es-EC" sz="2000"/>
              <a:t> Realizar un análisis costo beneficio de la aplicación de los cheques a fecha como una opción de financiamiento.</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0-#ppt_w/2"/>
                                          </p:val>
                                        </p:tav>
                                        <p:tav tm="100000">
                                          <p:val>
                                            <p:strVal val="#ppt_x"/>
                                          </p:val>
                                        </p:tav>
                                      </p:tavLst>
                                    </p:anim>
                                    <p:anim calcmode="lin" valueType="num">
                                      <p:cBhvr additive="base">
                                        <p:cTn id="14"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0-#ppt_w/2"/>
                                          </p:val>
                                        </p:tav>
                                        <p:tav tm="100000">
                                          <p:val>
                                            <p:strVal val="#ppt_x"/>
                                          </p:val>
                                        </p:tav>
                                      </p:tavLst>
                                    </p:anim>
                                    <p:anim calcmode="lin" valueType="num">
                                      <p:cBhvr additive="base">
                                        <p:cTn id="2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0-#ppt_w/2"/>
                                          </p:val>
                                        </p:tav>
                                        <p:tav tm="100000">
                                          <p:val>
                                            <p:strVal val="#ppt_x"/>
                                          </p:val>
                                        </p:tav>
                                      </p:tavLst>
                                    </p:anim>
                                    <p:anim calcmode="lin" valueType="num">
                                      <p:cBhvr additive="base">
                                        <p:cTn id="32"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2" grpId="0" autoUpdateAnimBg="0"/>
      <p:bldP spid="13" grpId="0" autoUpdateAnimBg="0"/>
      <p:bldP spid="14" grpId="0" autoUpdateAnimBg="0"/>
      <p:bldP spid="1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3" name="Rectangle 13"/>
          <p:cNvSpPr>
            <a:spLocks noChangeArrowheads="1"/>
          </p:cNvSpPr>
          <p:nvPr/>
        </p:nvSpPr>
        <p:spPr bwMode="auto">
          <a:xfrm>
            <a:off x="1857375" y="1357313"/>
            <a:ext cx="5316538" cy="646112"/>
          </a:xfrm>
          <a:prstGeom prst="rect">
            <a:avLst/>
          </a:prstGeom>
          <a:noFill/>
          <a:ln w="9525">
            <a:noFill/>
            <a:miter lim="800000"/>
            <a:headEnd/>
            <a:tailEnd/>
          </a:ln>
          <a:effectLst/>
        </p:spPr>
        <p:txBody>
          <a:bodyPr wrap="none">
            <a:spAutoFit/>
          </a:bodyPr>
          <a:lstStyle/>
          <a:p>
            <a:pPr algn="ctr">
              <a:defRPr/>
            </a:pPr>
            <a:r>
              <a:rPr lang="es-AR" b="1" dirty="0">
                <a:effectLst>
                  <a:outerShdw blurRad="38100" dist="38100" dir="2700000" algn="tl">
                    <a:srgbClr val="C0C0C0"/>
                  </a:outerShdw>
                </a:effectLst>
                <a:latin typeface="Cambria" pitchFamily="18" charset="0"/>
                <a:ea typeface="Batang" pitchFamily="18" charset="-127"/>
              </a:rPr>
              <a:t>Definición del Problema</a:t>
            </a:r>
            <a:endParaRPr lang="es-ES" b="1" dirty="0">
              <a:effectLst>
                <a:outerShdw blurRad="38100" dist="38100" dir="2700000" algn="tl">
                  <a:srgbClr val="C0C0C0"/>
                </a:outerShdw>
              </a:effectLst>
              <a:latin typeface="Cambria" pitchFamily="18" charset="0"/>
              <a:ea typeface="Batang" pitchFamily="18" charset="-127"/>
            </a:endParaRPr>
          </a:p>
        </p:txBody>
      </p:sp>
      <p:sp>
        <p:nvSpPr>
          <p:cNvPr id="5" name="Rectangle 13"/>
          <p:cNvSpPr>
            <a:spLocks noChangeArrowheads="1"/>
          </p:cNvSpPr>
          <p:nvPr/>
        </p:nvSpPr>
        <p:spPr bwMode="auto">
          <a:xfrm>
            <a:off x="642938" y="2214563"/>
            <a:ext cx="7858125" cy="2308225"/>
          </a:xfrm>
          <a:prstGeom prst="rect">
            <a:avLst/>
          </a:prstGeom>
          <a:noFill/>
          <a:ln w="9525">
            <a:noFill/>
            <a:miter lim="800000"/>
            <a:headEnd/>
            <a:tailEnd/>
          </a:ln>
        </p:spPr>
        <p:txBody>
          <a:bodyPr>
            <a:spAutoFit/>
          </a:bodyPr>
          <a:lstStyle/>
          <a:p>
            <a:pPr>
              <a:defRPr/>
            </a:pPr>
            <a:r>
              <a:rPr lang="es-EC" sz="2400" b="1" dirty="0">
                <a:latin typeface="Times New Roman" pitchFamily="18" charset="0"/>
                <a:cs typeface="Times New Roman" pitchFamily="18" charset="0"/>
              </a:rPr>
              <a:t>Los mercados financieros en economías emergentes como la ecuatoriana se caracterizan por importantes asimetrías de información que dificultan el acceso de las PYMES, al crédito bancario, y las trasladan a prestamistas informales con altas tasas de interés. </a:t>
            </a:r>
            <a:endParaRPr lang="es-EC" sz="2400" dirty="0">
              <a:latin typeface="Times New Roman" pitchFamily="18" charset="0"/>
              <a:cs typeface="Times New Roman" pitchFamily="18" charset="0"/>
            </a:endParaRPr>
          </a:p>
          <a:p>
            <a:pPr>
              <a:defRPr/>
            </a:pPr>
            <a:r>
              <a:rPr lang="es-EC" sz="2400" dirty="0">
                <a:latin typeface="+mn-lt"/>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33"/>
                                        </p:tgtEl>
                                        <p:attrNameLst>
                                          <p:attrName>style.visibility</p:attrName>
                                        </p:attrNameLst>
                                      </p:cBhvr>
                                      <p:to>
                                        <p:strVal val="visible"/>
                                      </p:to>
                                    </p:set>
                                    <p:anim calcmode="lin" valueType="num">
                                      <p:cBhvr additive="base">
                                        <p:cTn id="7" dur="500" fill="hold"/>
                                        <p:tgtEl>
                                          <p:spTgt spid="5133"/>
                                        </p:tgtEl>
                                        <p:attrNameLst>
                                          <p:attrName>ppt_x</p:attrName>
                                        </p:attrNameLst>
                                      </p:cBhvr>
                                      <p:tavLst>
                                        <p:tav tm="0">
                                          <p:val>
                                            <p:strVal val="0-#ppt_w/2"/>
                                          </p:val>
                                        </p:tav>
                                        <p:tav tm="100000">
                                          <p:val>
                                            <p:strVal val="#ppt_x"/>
                                          </p:val>
                                        </p:tav>
                                      </p:tavLst>
                                    </p:anim>
                                    <p:anim calcmode="lin" valueType="num">
                                      <p:cBhvr additive="base">
                                        <p:cTn id="8" dur="500" fill="hold"/>
                                        <p:tgtEl>
                                          <p:spTgt spid="513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3" grpId="0" autoUpdateAnimBg="0"/>
      <p:bldP spid="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3" name="Rectangle 13"/>
          <p:cNvSpPr>
            <a:spLocks noChangeArrowheads="1"/>
          </p:cNvSpPr>
          <p:nvPr/>
        </p:nvSpPr>
        <p:spPr bwMode="auto">
          <a:xfrm>
            <a:off x="1857375" y="642938"/>
            <a:ext cx="5743575" cy="646112"/>
          </a:xfrm>
          <a:prstGeom prst="rect">
            <a:avLst/>
          </a:prstGeom>
          <a:noFill/>
          <a:ln w="9525">
            <a:noFill/>
            <a:miter lim="800000"/>
            <a:headEnd/>
            <a:tailEnd/>
          </a:ln>
          <a:effectLst/>
        </p:spPr>
        <p:txBody>
          <a:bodyPr wrap="none">
            <a:spAutoFit/>
          </a:bodyPr>
          <a:lstStyle/>
          <a:p>
            <a:pPr algn="ctr">
              <a:defRPr/>
            </a:pPr>
            <a:r>
              <a:rPr lang="es-AR" b="1" dirty="0">
                <a:effectLst>
                  <a:outerShdw blurRad="38100" dist="38100" dir="2700000" algn="tl">
                    <a:srgbClr val="C0C0C0"/>
                  </a:outerShdw>
                </a:effectLst>
                <a:latin typeface="Cambria" pitchFamily="18" charset="0"/>
                <a:ea typeface="Batang" pitchFamily="18" charset="-127"/>
              </a:rPr>
              <a:t>Justificación del Problema</a:t>
            </a:r>
            <a:endParaRPr lang="es-ES" b="1" dirty="0">
              <a:effectLst>
                <a:outerShdw blurRad="38100" dist="38100" dir="2700000" algn="tl">
                  <a:srgbClr val="C0C0C0"/>
                </a:outerShdw>
              </a:effectLst>
              <a:latin typeface="Cambria" pitchFamily="18" charset="0"/>
              <a:ea typeface="Batang" pitchFamily="18" charset="-127"/>
            </a:endParaRPr>
          </a:p>
        </p:txBody>
      </p:sp>
      <p:sp>
        <p:nvSpPr>
          <p:cNvPr id="5" name="Rectangle 13"/>
          <p:cNvSpPr>
            <a:spLocks noChangeArrowheads="1"/>
          </p:cNvSpPr>
          <p:nvPr/>
        </p:nvSpPr>
        <p:spPr bwMode="auto">
          <a:xfrm>
            <a:off x="928688" y="2143125"/>
            <a:ext cx="6929437" cy="3046413"/>
          </a:xfrm>
          <a:prstGeom prst="rect">
            <a:avLst/>
          </a:prstGeom>
          <a:noFill/>
          <a:ln w="9525">
            <a:noFill/>
            <a:miter lim="800000"/>
            <a:headEnd/>
            <a:tailEnd/>
          </a:ln>
        </p:spPr>
        <p:txBody>
          <a:bodyPr>
            <a:spAutoFit/>
          </a:bodyPr>
          <a:lstStyle/>
          <a:p>
            <a:pPr algn="just"/>
            <a:r>
              <a:rPr lang="es-EC" sz="2400"/>
              <a:t>Es importante que un sector tan representativo para el Ecuador, como las Pymes, no solo por su incidencia económica sino por sus implicaciones sociales, tenga más alternativas de financiamiento.  Por ello buscamos adoptar una nueva herramienta comprobada en otros países.  </a:t>
            </a:r>
          </a:p>
          <a:p>
            <a:pPr algn="just"/>
            <a:r>
              <a:rPr lang="es-EC" sz="240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33"/>
                                        </p:tgtEl>
                                        <p:attrNameLst>
                                          <p:attrName>style.visibility</p:attrName>
                                        </p:attrNameLst>
                                      </p:cBhvr>
                                      <p:to>
                                        <p:strVal val="visible"/>
                                      </p:to>
                                    </p:set>
                                    <p:anim calcmode="lin" valueType="num">
                                      <p:cBhvr additive="base">
                                        <p:cTn id="7" dur="500" fill="hold"/>
                                        <p:tgtEl>
                                          <p:spTgt spid="5133"/>
                                        </p:tgtEl>
                                        <p:attrNameLst>
                                          <p:attrName>ppt_x</p:attrName>
                                        </p:attrNameLst>
                                      </p:cBhvr>
                                      <p:tavLst>
                                        <p:tav tm="0">
                                          <p:val>
                                            <p:strVal val="0-#ppt_w/2"/>
                                          </p:val>
                                        </p:tav>
                                        <p:tav tm="100000">
                                          <p:val>
                                            <p:strVal val="#ppt_x"/>
                                          </p:val>
                                        </p:tav>
                                      </p:tavLst>
                                    </p:anim>
                                    <p:anim calcmode="lin" valueType="num">
                                      <p:cBhvr additive="base">
                                        <p:cTn id="8" dur="500" fill="hold"/>
                                        <p:tgtEl>
                                          <p:spTgt spid="513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3" grpId="0" autoUpdateAnimBg="0"/>
      <p:bldP spid="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3" name="Rectangle 13"/>
          <p:cNvSpPr>
            <a:spLocks noChangeArrowheads="1"/>
          </p:cNvSpPr>
          <p:nvPr/>
        </p:nvSpPr>
        <p:spPr bwMode="auto">
          <a:xfrm>
            <a:off x="1857375" y="642938"/>
            <a:ext cx="2822575" cy="646112"/>
          </a:xfrm>
          <a:prstGeom prst="rect">
            <a:avLst/>
          </a:prstGeom>
          <a:noFill/>
          <a:ln w="9525">
            <a:noFill/>
            <a:miter lim="800000"/>
            <a:headEnd/>
            <a:tailEnd/>
          </a:ln>
          <a:effectLst/>
        </p:spPr>
        <p:txBody>
          <a:bodyPr wrap="none">
            <a:spAutoFit/>
          </a:bodyPr>
          <a:lstStyle/>
          <a:p>
            <a:pPr algn="ctr">
              <a:defRPr/>
            </a:pPr>
            <a:r>
              <a:rPr lang="es-AR" b="1" dirty="0">
                <a:effectLst>
                  <a:outerShdw blurRad="38100" dist="38100" dir="2700000" algn="tl">
                    <a:srgbClr val="C0C0C0"/>
                  </a:outerShdw>
                </a:effectLst>
                <a:latin typeface="Cambria" pitchFamily="18" charset="0"/>
                <a:ea typeface="Batang" pitchFamily="18" charset="-127"/>
              </a:rPr>
              <a:t>Metodología</a:t>
            </a:r>
            <a:endParaRPr lang="es-ES" b="1" dirty="0">
              <a:effectLst>
                <a:outerShdw blurRad="38100" dist="38100" dir="2700000" algn="tl">
                  <a:srgbClr val="C0C0C0"/>
                </a:outerShdw>
              </a:effectLst>
              <a:latin typeface="Cambria" pitchFamily="18" charset="0"/>
              <a:ea typeface="Batang" pitchFamily="18" charset="-127"/>
            </a:endParaRPr>
          </a:p>
        </p:txBody>
      </p:sp>
      <p:sp>
        <p:nvSpPr>
          <p:cNvPr id="5" name="Rectangle 13"/>
          <p:cNvSpPr>
            <a:spLocks noChangeArrowheads="1"/>
          </p:cNvSpPr>
          <p:nvPr/>
        </p:nvSpPr>
        <p:spPr bwMode="auto">
          <a:xfrm>
            <a:off x="642938" y="1785938"/>
            <a:ext cx="7786687" cy="5262562"/>
          </a:xfrm>
          <a:prstGeom prst="rect">
            <a:avLst/>
          </a:prstGeom>
          <a:noFill/>
          <a:ln w="9525">
            <a:noFill/>
            <a:miter lim="800000"/>
            <a:headEnd/>
            <a:tailEnd/>
          </a:ln>
        </p:spPr>
        <p:txBody>
          <a:bodyPr>
            <a:spAutoFit/>
          </a:bodyPr>
          <a:lstStyle/>
          <a:p>
            <a:pPr algn="just"/>
            <a:r>
              <a:rPr lang="es-EC" sz="2400"/>
              <a:t>En el estudio mercado, utilizamos un muestreo aleatorio simple sin reposición sobre una base de datos de 100 Pymes en el Ecuador.</a:t>
            </a:r>
          </a:p>
          <a:p>
            <a:pPr algn="just"/>
            <a:endParaRPr lang="es-EC" sz="2400"/>
          </a:p>
          <a:p>
            <a:pPr algn="just"/>
            <a:r>
              <a:rPr lang="es-EC" sz="2400"/>
              <a:t>En el estudio de factibilidad, aplicamos el método Delphi, preguntas a expertos del sistema.</a:t>
            </a:r>
          </a:p>
          <a:p>
            <a:pPr algn="just"/>
            <a:endParaRPr lang="es-EC" sz="2400"/>
          </a:p>
          <a:p>
            <a:pPr algn="just"/>
            <a:r>
              <a:rPr lang="es-EC" sz="2400"/>
              <a:t>Se realizó un análisis beneficio costo de la emisión de los cheques posfechado como alternativa de financiamiento.</a:t>
            </a:r>
          </a:p>
          <a:p>
            <a:pPr algn="just"/>
            <a:endParaRPr lang="es-EC" sz="2400"/>
          </a:p>
          <a:p>
            <a:pPr algn="just"/>
            <a:endParaRPr lang="es-EC" sz="2400"/>
          </a:p>
          <a:p>
            <a:pPr algn="just"/>
            <a:r>
              <a:rPr lang="es-EC" sz="2400"/>
              <a:t>  </a:t>
            </a:r>
          </a:p>
          <a:p>
            <a:pPr algn="just"/>
            <a:r>
              <a:rPr lang="es-EC" sz="2400"/>
              <a:t> </a:t>
            </a:r>
          </a:p>
        </p:txBody>
      </p:sp>
      <p:pic>
        <p:nvPicPr>
          <p:cNvPr id="12292" name="Picture 5"/>
          <p:cNvPicPr>
            <a:picLocks noChangeAspect="1" noChangeArrowheads="1"/>
          </p:cNvPicPr>
          <p:nvPr/>
        </p:nvPicPr>
        <p:blipFill>
          <a:blip r:embed="rId3"/>
          <a:srcRect/>
          <a:stretch>
            <a:fillRect/>
          </a:stretch>
        </p:blipFill>
        <p:spPr bwMode="auto">
          <a:xfrm>
            <a:off x="500063" y="500063"/>
            <a:ext cx="989012" cy="857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33"/>
                                        </p:tgtEl>
                                        <p:attrNameLst>
                                          <p:attrName>style.visibility</p:attrName>
                                        </p:attrNameLst>
                                      </p:cBhvr>
                                      <p:to>
                                        <p:strVal val="visible"/>
                                      </p:to>
                                    </p:set>
                                    <p:anim calcmode="lin" valueType="num">
                                      <p:cBhvr additive="base">
                                        <p:cTn id="7" dur="500" fill="hold"/>
                                        <p:tgtEl>
                                          <p:spTgt spid="5133"/>
                                        </p:tgtEl>
                                        <p:attrNameLst>
                                          <p:attrName>ppt_x</p:attrName>
                                        </p:attrNameLst>
                                      </p:cBhvr>
                                      <p:tavLst>
                                        <p:tav tm="0">
                                          <p:val>
                                            <p:strVal val="0-#ppt_w/2"/>
                                          </p:val>
                                        </p:tav>
                                        <p:tav tm="100000">
                                          <p:val>
                                            <p:strVal val="#ppt_x"/>
                                          </p:val>
                                        </p:tav>
                                      </p:tavLst>
                                    </p:anim>
                                    <p:anim calcmode="lin" valueType="num">
                                      <p:cBhvr additive="base">
                                        <p:cTn id="8" dur="500" fill="hold"/>
                                        <p:tgtEl>
                                          <p:spTgt spid="513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3" grpId="0" autoUpdateAnimBg="0"/>
      <p:bldP spid="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3" name="Rectangle 13"/>
          <p:cNvSpPr>
            <a:spLocks noChangeArrowheads="1"/>
          </p:cNvSpPr>
          <p:nvPr/>
        </p:nvSpPr>
        <p:spPr bwMode="auto">
          <a:xfrm>
            <a:off x="1214438" y="357188"/>
            <a:ext cx="7000875" cy="646112"/>
          </a:xfrm>
          <a:prstGeom prst="rect">
            <a:avLst/>
          </a:prstGeom>
          <a:noFill/>
          <a:ln w="9525">
            <a:noFill/>
            <a:miter lim="800000"/>
            <a:headEnd/>
            <a:tailEnd/>
          </a:ln>
          <a:effectLst/>
        </p:spPr>
        <p:txBody>
          <a:bodyPr>
            <a:spAutoFit/>
          </a:bodyPr>
          <a:lstStyle/>
          <a:p>
            <a:pPr>
              <a:defRPr/>
            </a:pPr>
            <a:r>
              <a:rPr lang="es-AR" b="1" dirty="0">
                <a:effectLst>
                  <a:outerShdw blurRad="38100" dist="38100" dir="2700000" algn="tl">
                    <a:srgbClr val="C0C0C0"/>
                  </a:outerShdw>
                </a:effectLst>
                <a:latin typeface="Cambria" pitchFamily="18" charset="0"/>
                <a:ea typeface="Batang" pitchFamily="18" charset="-127"/>
              </a:rPr>
              <a:t>Resultados Estudio de Mercado </a:t>
            </a:r>
            <a:endParaRPr lang="es-ES" b="1" dirty="0">
              <a:effectLst>
                <a:outerShdw blurRad="38100" dist="38100" dir="2700000" algn="tl">
                  <a:srgbClr val="C0C0C0"/>
                </a:outerShdw>
              </a:effectLst>
              <a:latin typeface="Cambria" pitchFamily="18" charset="0"/>
              <a:ea typeface="Batang" pitchFamily="18" charset="-127"/>
            </a:endParaRPr>
          </a:p>
        </p:txBody>
      </p:sp>
      <p:sp>
        <p:nvSpPr>
          <p:cNvPr id="6" name="Rectangle 13"/>
          <p:cNvSpPr>
            <a:spLocks noChangeArrowheads="1"/>
          </p:cNvSpPr>
          <p:nvPr/>
        </p:nvSpPr>
        <p:spPr bwMode="auto">
          <a:xfrm>
            <a:off x="285750" y="1285875"/>
            <a:ext cx="4929188" cy="1938338"/>
          </a:xfrm>
          <a:prstGeom prst="rect">
            <a:avLst/>
          </a:prstGeom>
          <a:noFill/>
          <a:ln w="9525">
            <a:noFill/>
            <a:miter lim="800000"/>
            <a:headEnd/>
            <a:tailEnd/>
          </a:ln>
        </p:spPr>
        <p:txBody>
          <a:bodyPr>
            <a:spAutoFit/>
          </a:bodyPr>
          <a:lstStyle/>
          <a:p>
            <a:pPr algn="just">
              <a:buFont typeface="Arial" charset="0"/>
              <a:buChar char="•"/>
            </a:pPr>
            <a:r>
              <a:rPr lang="es-EC" sz="2400"/>
              <a:t>  Sector operativo de las Pymes</a:t>
            </a:r>
          </a:p>
          <a:p>
            <a:pPr algn="just"/>
            <a:endParaRPr lang="es-EC" sz="2400"/>
          </a:p>
          <a:p>
            <a:pPr algn="just"/>
            <a:endParaRPr lang="es-EC" sz="2400"/>
          </a:p>
          <a:p>
            <a:pPr algn="just"/>
            <a:r>
              <a:rPr lang="es-EC" sz="2400"/>
              <a:t>  </a:t>
            </a:r>
          </a:p>
          <a:p>
            <a:pPr algn="just"/>
            <a:r>
              <a:rPr lang="es-EC" sz="2400"/>
              <a:t> </a:t>
            </a:r>
          </a:p>
        </p:txBody>
      </p:sp>
      <p:graphicFrame>
        <p:nvGraphicFramePr>
          <p:cNvPr id="8" name="7 Tabla"/>
          <p:cNvGraphicFramePr>
            <a:graphicFrameLocks noGrp="1"/>
          </p:cNvGraphicFramePr>
          <p:nvPr/>
        </p:nvGraphicFramePr>
        <p:xfrm>
          <a:off x="2143125" y="2357438"/>
          <a:ext cx="5214974" cy="3000392"/>
        </p:xfrm>
        <a:graphic>
          <a:graphicData uri="http://schemas.openxmlformats.org/drawingml/2006/table">
            <a:tbl>
              <a:tblPr/>
              <a:tblGrid>
                <a:gridCol w="710869"/>
                <a:gridCol w="1015288"/>
                <a:gridCol w="865982"/>
                <a:gridCol w="818701"/>
                <a:gridCol w="745709"/>
                <a:gridCol w="1058425"/>
              </a:tblGrid>
              <a:tr h="600080">
                <a:tc gridSpan="2">
                  <a:txBody>
                    <a:bodyPr/>
                    <a:lstStyle/>
                    <a:p>
                      <a:pPr algn="ct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ctr">
                        <a:lnSpc>
                          <a:spcPct val="115000"/>
                        </a:lnSpc>
                        <a:spcAft>
                          <a:spcPts val="0"/>
                        </a:spcAft>
                      </a:pPr>
                      <a:r>
                        <a:rPr lang="es-ES" sz="1100">
                          <a:solidFill>
                            <a:srgbClr val="000000"/>
                          </a:solidFill>
                          <a:latin typeface="Arial"/>
                          <a:ea typeface="Calibri"/>
                          <a:cs typeface="Times New Roman"/>
                        </a:rPr>
                        <a:t>Frequency</a:t>
                      </a:r>
                      <a:endParaRPr lang="es-EC" sz="110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Valid 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Cumulative 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300039">
                <a:tc>
                  <a:txBody>
                    <a:bodyPr/>
                    <a:lstStyle/>
                    <a:p>
                      <a:pPr algn="ctr">
                        <a:lnSpc>
                          <a:spcPct val="115000"/>
                        </a:lnSpc>
                        <a:spcAft>
                          <a:spcPts val="0"/>
                        </a:spcAft>
                      </a:pPr>
                      <a:r>
                        <a:rPr lang="es-ES" sz="1100">
                          <a:solidFill>
                            <a:srgbClr val="000000"/>
                          </a:solidFill>
                          <a:latin typeface="Arial"/>
                          <a:ea typeface="Calibri"/>
                          <a:cs typeface="Times New Roman"/>
                        </a:rPr>
                        <a:t>Valid</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Salud</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18</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19,1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19,1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19,1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r>
              <a:tr h="300039">
                <a:tc>
                  <a:txBody>
                    <a:bodyPr/>
                    <a:lstStyle/>
                    <a:p>
                      <a:pPr algn="ct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Pequero</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18</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19,1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19,1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38,3</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300039">
                <a:tc>
                  <a:txBody>
                    <a:bodyPr/>
                    <a:lstStyle/>
                    <a:p>
                      <a:pPr algn="ct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Servicios</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14</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14,9</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14,9</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53,2</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300039">
                <a:tc>
                  <a:txBody>
                    <a:bodyPr/>
                    <a:lstStyle/>
                    <a:p>
                      <a:pPr algn="ct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Textil</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12</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12,8</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12,8</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66,0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300039">
                <a:tc>
                  <a:txBody>
                    <a:bodyPr/>
                    <a:lstStyle/>
                    <a:p>
                      <a:pPr algn="ct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Industrial</a:t>
                      </a:r>
                      <a:endParaRPr lang="es-EC" sz="1100" dirty="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chemeClr val="tx1"/>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19</a:t>
                      </a:r>
                      <a:endParaRPr lang="es-EC" sz="1100" dirty="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1"/>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20,2</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1"/>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20,2</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1"/>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86,2</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chemeClr val="tx1"/>
                    </a:solidFill>
                  </a:tcPr>
                </a:tc>
              </a:tr>
              <a:tr h="300039">
                <a:tc>
                  <a:txBody>
                    <a:bodyPr/>
                    <a:lstStyle/>
                    <a:p>
                      <a:pPr algn="ct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Agrícola</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6</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6,4</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6,4</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92,6</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300039">
                <a:tc>
                  <a:txBody>
                    <a:bodyPr/>
                    <a:lstStyle/>
                    <a:p>
                      <a:pPr algn="ct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Comercial</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7</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7,4</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7,4</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100,0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300039">
                <a:tc>
                  <a:txBody>
                    <a:bodyPr/>
                    <a:lstStyle/>
                    <a:p>
                      <a:pPr algn="ct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Total</a:t>
                      </a:r>
                      <a:endParaRPr lang="es-EC" sz="1100" dirty="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94</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100,0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100,0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33"/>
                                        </p:tgtEl>
                                        <p:attrNameLst>
                                          <p:attrName>style.visibility</p:attrName>
                                        </p:attrNameLst>
                                      </p:cBhvr>
                                      <p:to>
                                        <p:strVal val="visible"/>
                                      </p:to>
                                    </p:set>
                                    <p:anim calcmode="lin" valueType="num">
                                      <p:cBhvr additive="base">
                                        <p:cTn id="7" dur="500" fill="hold"/>
                                        <p:tgtEl>
                                          <p:spTgt spid="5133"/>
                                        </p:tgtEl>
                                        <p:attrNameLst>
                                          <p:attrName>ppt_x</p:attrName>
                                        </p:attrNameLst>
                                      </p:cBhvr>
                                      <p:tavLst>
                                        <p:tav tm="0">
                                          <p:val>
                                            <p:strVal val="0-#ppt_w/2"/>
                                          </p:val>
                                        </p:tav>
                                        <p:tav tm="100000">
                                          <p:val>
                                            <p:strVal val="#ppt_x"/>
                                          </p:val>
                                        </p:tav>
                                      </p:tavLst>
                                    </p:anim>
                                    <p:anim calcmode="lin" valueType="num">
                                      <p:cBhvr additive="base">
                                        <p:cTn id="8" dur="500" fill="hold"/>
                                        <p:tgtEl>
                                          <p:spTgt spid="513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3" grpId="0" autoUpdateAnimBg="0"/>
      <p:bldP spid="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3"/>
          <p:cNvSpPr>
            <a:spLocks noChangeArrowheads="1"/>
          </p:cNvSpPr>
          <p:nvPr/>
        </p:nvSpPr>
        <p:spPr bwMode="auto">
          <a:xfrm>
            <a:off x="428625" y="642938"/>
            <a:ext cx="7786688" cy="1200150"/>
          </a:xfrm>
          <a:prstGeom prst="rect">
            <a:avLst/>
          </a:prstGeom>
          <a:noFill/>
          <a:ln w="9525">
            <a:noFill/>
            <a:miter lim="800000"/>
            <a:headEnd/>
            <a:tailEnd/>
          </a:ln>
        </p:spPr>
        <p:txBody>
          <a:bodyPr>
            <a:spAutoFit/>
          </a:bodyPr>
          <a:lstStyle/>
          <a:p>
            <a:pPr algn="just"/>
            <a:endParaRPr lang="es-EC" sz="2400"/>
          </a:p>
          <a:p>
            <a:pPr algn="just"/>
            <a:r>
              <a:rPr lang="es-EC" sz="2400"/>
              <a:t>  </a:t>
            </a:r>
          </a:p>
          <a:p>
            <a:pPr algn="just"/>
            <a:r>
              <a:rPr lang="es-EC" sz="2400"/>
              <a:t> </a:t>
            </a:r>
          </a:p>
        </p:txBody>
      </p:sp>
      <p:graphicFrame>
        <p:nvGraphicFramePr>
          <p:cNvPr id="9" name="8 Tabla"/>
          <p:cNvGraphicFramePr>
            <a:graphicFrameLocks noGrp="1"/>
          </p:cNvGraphicFramePr>
          <p:nvPr/>
        </p:nvGraphicFramePr>
        <p:xfrm>
          <a:off x="571500" y="4357688"/>
          <a:ext cx="5101612" cy="1735074"/>
        </p:xfrm>
        <a:graphic>
          <a:graphicData uri="http://schemas.openxmlformats.org/drawingml/2006/table">
            <a:tbl>
              <a:tblPr/>
              <a:tblGrid>
                <a:gridCol w="708624"/>
                <a:gridCol w="821088"/>
                <a:gridCol w="928694"/>
                <a:gridCol w="978578"/>
                <a:gridCol w="678300"/>
                <a:gridCol w="986328"/>
              </a:tblGrid>
              <a:tr h="332105">
                <a:tc gridSpan="2">
                  <a:txBody>
                    <a:bodyPr/>
                    <a:lstStyle/>
                    <a:p>
                      <a:pPr algn="ct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ctr">
                        <a:lnSpc>
                          <a:spcPct val="115000"/>
                        </a:lnSpc>
                        <a:spcAft>
                          <a:spcPts val="0"/>
                        </a:spcAft>
                      </a:pPr>
                      <a:r>
                        <a:rPr lang="es-ES" sz="1100">
                          <a:solidFill>
                            <a:srgbClr val="000000"/>
                          </a:solidFill>
                          <a:latin typeface="Arial"/>
                          <a:ea typeface="Calibri"/>
                          <a:cs typeface="Times New Roman"/>
                        </a:rPr>
                        <a:t>Frequency</a:t>
                      </a:r>
                      <a:endParaRPr lang="es-EC" sz="110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dirty="0" err="1">
                          <a:solidFill>
                            <a:srgbClr val="000000"/>
                          </a:solidFill>
                          <a:latin typeface="Arial"/>
                          <a:ea typeface="Calibri"/>
                          <a:cs typeface="Times New Roman"/>
                        </a:rPr>
                        <a:t>Percent</a:t>
                      </a:r>
                      <a:endParaRPr lang="es-EC" sz="1100" dirty="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Valid 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Cumulative 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179705">
                <a:tc>
                  <a:txBody>
                    <a:bodyPr/>
                    <a:lstStyle/>
                    <a:p>
                      <a:pPr algn="ctr">
                        <a:lnSpc>
                          <a:spcPct val="115000"/>
                        </a:lnSpc>
                        <a:spcAft>
                          <a:spcPts val="0"/>
                        </a:spcAft>
                      </a:pPr>
                      <a:r>
                        <a:rPr lang="es-ES" sz="1100">
                          <a:solidFill>
                            <a:srgbClr val="000000"/>
                          </a:solidFill>
                          <a:latin typeface="Arial"/>
                          <a:ea typeface="Calibri"/>
                          <a:cs typeface="Times New Roman"/>
                        </a:rPr>
                        <a:t>Valid</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efectivo</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6</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6,4</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6,4</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6,4</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r>
              <a:tr h="179705">
                <a:tc>
                  <a:txBody>
                    <a:bodyPr/>
                    <a:lstStyle/>
                    <a:p>
                      <a:pPr algn="ct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cheque</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33</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35,1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35,1</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41,5</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179705">
                <a:tc>
                  <a:txBody>
                    <a:bodyPr/>
                    <a:lstStyle/>
                    <a:p>
                      <a:pPr algn="ct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cheque  fecha</a:t>
                      </a:r>
                      <a:endParaRPr lang="es-EC" sz="1100" dirty="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47</a:t>
                      </a:r>
                      <a:endParaRPr lang="es-EC" sz="1100" dirty="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50,0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50,0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91,5</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r>
              <a:tr h="179705">
                <a:tc>
                  <a:txBody>
                    <a:bodyPr/>
                    <a:lstStyle/>
                    <a:p>
                      <a:pPr algn="ct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pagare</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4</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4,3</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4,3</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95,7</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179705">
                <a:tc>
                  <a:txBody>
                    <a:bodyPr/>
                    <a:lstStyle/>
                    <a:p>
                      <a:pPr algn="ct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otro</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4</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4,3</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4,3</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100,0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179705">
                <a:tc>
                  <a:txBody>
                    <a:bodyPr/>
                    <a:lstStyle/>
                    <a:p>
                      <a:pPr algn="ct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Total</a:t>
                      </a:r>
                      <a:endParaRPr lang="es-EC" sz="1100" dirty="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94</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100,0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100,0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r>
            </a:tbl>
          </a:graphicData>
        </a:graphic>
      </p:graphicFrame>
      <p:sp>
        <p:nvSpPr>
          <p:cNvPr id="10" name="Rectangle 13"/>
          <p:cNvSpPr>
            <a:spLocks noChangeArrowheads="1"/>
          </p:cNvSpPr>
          <p:nvPr/>
        </p:nvSpPr>
        <p:spPr bwMode="auto">
          <a:xfrm>
            <a:off x="357188" y="3776663"/>
            <a:ext cx="7715250" cy="1938337"/>
          </a:xfrm>
          <a:prstGeom prst="rect">
            <a:avLst/>
          </a:prstGeom>
          <a:noFill/>
          <a:ln w="9525">
            <a:noFill/>
            <a:miter lim="800000"/>
            <a:headEnd/>
            <a:tailEnd/>
          </a:ln>
        </p:spPr>
        <p:txBody>
          <a:bodyPr>
            <a:spAutoFit/>
          </a:bodyPr>
          <a:lstStyle/>
          <a:p>
            <a:pPr algn="just">
              <a:buFont typeface="Arial" charset="0"/>
              <a:buChar char="•"/>
            </a:pPr>
            <a:r>
              <a:rPr lang="es-EC" sz="2400"/>
              <a:t>  Forma de pago mas utilizada.</a:t>
            </a:r>
          </a:p>
          <a:p>
            <a:pPr algn="just"/>
            <a:endParaRPr lang="es-EC" sz="2400"/>
          </a:p>
          <a:p>
            <a:pPr algn="just"/>
            <a:endParaRPr lang="es-EC" sz="2400"/>
          </a:p>
          <a:p>
            <a:pPr algn="just"/>
            <a:r>
              <a:rPr lang="es-EC" sz="2400"/>
              <a:t>  </a:t>
            </a:r>
          </a:p>
          <a:p>
            <a:pPr algn="just"/>
            <a:r>
              <a:rPr lang="es-EC" sz="2400"/>
              <a:t> </a:t>
            </a:r>
          </a:p>
        </p:txBody>
      </p:sp>
      <p:sp>
        <p:nvSpPr>
          <p:cNvPr id="17" name="Rectangle 13"/>
          <p:cNvSpPr>
            <a:spLocks noChangeArrowheads="1"/>
          </p:cNvSpPr>
          <p:nvPr/>
        </p:nvSpPr>
        <p:spPr bwMode="auto">
          <a:xfrm>
            <a:off x="509588" y="785813"/>
            <a:ext cx="7715250" cy="1938337"/>
          </a:xfrm>
          <a:prstGeom prst="rect">
            <a:avLst/>
          </a:prstGeom>
          <a:noFill/>
          <a:ln w="9525">
            <a:noFill/>
            <a:miter lim="800000"/>
            <a:headEnd/>
            <a:tailEnd/>
          </a:ln>
        </p:spPr>
        <p:txBody>
          <a:bodyPr>
            <a:spAutoFit/>
          </a:bodyPr>
          <a:lstStyle/>
          <a:p>
            <a:pPr algn="just">
              <a:buFont typeface="Arial" charset="0"/>
              <a:buChar char="•"/>
            </a:pPr>
            <a:r>
              <a:rPr lang="es-EC" sz="2400"/>
              <a:t>Ingresos por ventas.</a:t>
            </a:r>
          </a:p>
          <a:p>
            <a:pPr algn="just"/>
            <a:endParaRPr lang="es-EC" sz="2400"/>
          </a:p>
          <a:p>
            <a:pPr algn="just"/>
            <a:endParaRPr lang="es-EC" sz="2400"/>
          </a:p>
          <a:p>
            <a:pPr algn="just"/>
            <a:r>
              <a:rPr lang="es-EC" sz="2400"/>
              <a:t>  </a:t>
            </a:r>
          </a:p>
          <a:p>
            <a:pPr algn="just"/>
            <a:r>
              <a:rPr lang="es-EC" sz="2400"/>
              <a:t> </a:t>
            </a:r>
          </a:p>
        </p:txBody>
      </p:sp>
      <p:graphicFrame>
        <p:nvGraphicFramePr>
          <p:cNvPr id="21" name="20 Tabla"/>
          <p:cNvGraphicFramePr>
            <a:graphicFrameLocks noGrp="1"/>
          </p:cNvGraphicFramePr>
          <p:nvPr/>
        </p:nvGraphicFramePr>
        <p:xfrm>
          <a:off x="642938" y="1500188"/>
          <a:ext cx="5357852" cy="1874405"/>
        </p:xfrm>
        <a:graphic>
          <a:graphicData uri="http://schemas.openxmlformats.org/drawingml/2006/table">
            <a:tbl>
              <a:tblPr/>
              <a:tblGrid>
                <a:gridCol w="754970"/>
                <a:gridCol w="1211199"/>
                <a:gridCol w="925447"/>
                <a:gridCol w="690838"/>
                <a:gridCol w="805302"/>
                <a:gridCol w="970096"/>
              </a:tblGrid>
              <a:tr h="462663">
                <a:tc gridSpan="2">
                  <a:txBody>
                    <a:bodyPr/>
                    <a:lstStyle/>
                    <a:p>
                      <a:pP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ctr">
                        <a:lnSpc>
                          <a:spcPct val="115000"/>
                        </a:lnSpc>
                        <a:spcAft>
                          <a:spcPts val="0"/>
                        </a:spcAft>
                      </a:pPr>
                      <a:r>
                        <a:rPr lang="es-ES" sz="1100">
                          <a:solidFill>
                            <a:srgbClr val="000000"/>
                          </a:solidFill>
                          <a:latin typeface="Arial"/>
                          <a:ea typeface="Calibri"/>
                          <a:cs typeface="Times New Roman"/>
                        </a:rPr>
                        <a:t>Frequency</a:t>
                      </a:r>
                      <a:endParaRPr lang="es-EC" sz="110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Valid 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Cumulative 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231331">
                <a:tc>
                  <a:txBody>
                    <a:bodyPr/>
                    <a:lstStyle/>
                    <a:p>
                      <a:pPr>
                        <a:lnSpc>
                          <a:spcPct val="115000"/>
                        </a:lnSpc>
                        <a:spcAft>
                          <a:spcPts val="0"/>
                        </a:spcAft>
                      </a:pPr>
                      <a:r>
                        <a:rPr lang="es-ES" sz="1100">
                          <a:solidFill>
                            <a:srgbClr val="000000"/>
                          </a:solidFill>
                          <a:latin typeface="Arial"/>
                          <a:ea typeface="Calibri"/>
                          <a:cs typeface="Times New Roman"/>
                        </a:rPr>
                        <a:t>Valid</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2501-5000</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7</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7,4</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7,4</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7,4</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r>
              <a:tr h="231331">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5001-7500</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12</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12,8</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12,8</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20,2</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31331">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7501-10000</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15</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16,0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16,0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36,2</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31331">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10001-12500</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26</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27,7</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27,7</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63,8</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55087">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100" dirty="0">
                          <a:solidFill>
                            <a:srgbClr val="000000"/>
                          </a:solidFill>
                          <a:latin typeface="Arial"/>
                          <a:ea typeface="Calibri"/>
                          <a:cs typeface="Times New Roman"/>
                        </a:rPr>
                        <a:t>mayor a 12500</a:t>
                      </a:r>
                      <a:endParaRPr lang="es-EC" sz="1100" dirty="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a:lnSpc>
                          <a:spcPct val="115000"/>
                        </a:lnSpc>
                        <a:spcAft>
                          <a:spcPts val="0"/>
                        </a:spcAft>
                      </a:pPr>
                      <a:r>
                        <a:rPr lang="es-ES" sz="1100">
                          <a:solidFill>
                            <a:srgbClr val="000000"/>
                          </a:solidFill>
                          <a:latin typeface="Arial"/>
                          <a:ea typeface="Calibri"/>
                          <a:cs typeface="Times New Roman"/>
                        </a:rPr>
                        <a:t>34</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36,2</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36,2</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100,0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r>
              <a:tr h="231331">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100" dirty="0">
                          <a:solidFill>
                            <a:srgbClr val="000000"/>
                          </a:solidFill>
                          <a:latin typeface="Arial"/>
                          <a:ea typeface="Calibri"/>
                          <a:cs typeface="Times New Roman"/>
                        </a:rPr>
                        <a:t>Total</a:t>
                      </a:r>
                      <a:endParaRPr lang="es-EC" sz="1100" dirty="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94</a:t>
                      </a:r>
                      <a:endParaRPr lang="es-EC" sz="1100" dirty="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100,0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100,0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0-#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10" grpId="0" autoUpdateAnimBg="0"/>
      <p:bldP spid="1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ChangeArrowheads="1"/>
          </p:cNvSpPr>
          <p:nvPr/>
        </p:nvSpPr>
        <p:spPr bwMode="auto">
          <a:xfrm>
            <a:off x="571500" y="500063"/>
            <a:ext cx="8215313" cy="3046412"/>
          </a:xfrm>
          <a:prstGeom prst="rect">
            <a:avLst/>
          </a:prstGeom>
          <a:noFill/>
          <a:ln w="9525">
            <a:noFill/>
            <a:miter lim="800000"/>
            <a:headEnd/>
            <a:tailEnd/>
          </a:ln>
        </p:spPr>
        <p:txBody>
          <a:bodyPr>
            <a:spAutoFit/>
          </a:bodyPr>
          <a:lstStyle/>
          <a:p>
            <a:pPr algn="just">
              <a:buFont typeface="Arial" charset="0"/>
              <a:buChar char="•"/>
            </a:pPr>
            <a:r>
              <a:rPr lang="es-EC" sz="2400"/>
              <a:t> </a:t>
            </a:r>
            <a:r>
              <a:rPr lang="es-ES" sz="2400"/>
              <a:t>Cree necesaria la existencia de un título valor de crédito con el que pueda pagar a sus proveedores y que a su vez ellos lo puedan negociar antes del vencimiento a un tercero</a:t>
            </a:r>
            <a:endParaRPr lang="es-EC" sz="2400"/>
          </a:p>
          <a:p>
            <a:pPr algn="just"/>
            <a:endParaRPr lang="es-EC" sz="2400"/>
          </a:p>
          <a:p>
            <a:pPr algn="just"/>
            <a:endParaRPr lang="es-EC" sz="2400"/>
          </a:p>
          <a:p>
            <a:pPr algn="just"/>
            <a:r>
              <a:rPr lang="es-EC" sz="2400"/>
              <a:t>  </a:t>
            </a:r>
          </a:p>
          <a:p>
            <a:pPr algn="just"/>
            <a:r>
              <a:rPr lang="es-EC" sz="2400"/>
              <a:t> </a:t>
            </a:r>
          </a:p>
        </p:txBody>
      </p:sp>
      <p:graphicFrame>
        <p:nvGraphicFramePr>
          <p:cNvPr id="12" name="11 Tabla"/>
          <p:cNvGraphicFramePr>
            <a:graphicFrameLocks noGrp="1"/>
          </p:cNvGraphicFramePr>
          <p:nvPr/>
        </p:nvGraphicFramePr>
        <p:xfrm>
          <a:off x="857250" y="4429125"/>
          <a:ext cx="5619750" cy="1799658"/>
        </p:xfrm>
        <a:graphic>
          <a:graphicData uri="http://schemas.openxmlformats.org/drawingml/2006/table">
            <a:tbl>
              <a:tblPr/>
              <a:tblGrid>
                <a:gridCol w="540385"/>
                <a:gridCol w="1259840"/>
                <a:gridCol w="900430"/>
                <a:gridCol w="906145"/>
                <a:gridCol w="1011555"/>
                <a:gridCol w="1001395"/>
              </a:tblGrid>
              <a:tr h="334010">
                <a:tc gridSpan="2">
                  <a:txBody>
                    <a:bodyPr/>
                    <a:lstStyle/>
                    <a:p>
                      <a:pP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ctr">
                        <a:lnSpc>
                          <a:spcPct val="115000"/>
                        </a:lnSpc>
                        <a:spcAft>
                          <a:spcPts val="0"/>
                        </a:spcAft>
                      </a:pPr>
                      <a:r>
                        <a:rPr lang="es-ES" sz="1100">
                          <a:solidFill>
                            <a:srgbClr val="000000"/>
                          </a:solidFill>
                          <a:latin typeface="Arial"/>
                          <a:ea typeface="Calibri"/>
                          <a:cs typeface="Times New Roman"/>
                        </a:rPr>
                        <a:t>Frequency</a:t>
                      </a:r>
                      <a:endParaRPr lang="es-EC" sz="110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Valid 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Cumulative 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257370">
                <a:tc>
                  <a:txBody>
                    <a:bodyPr/>
                    <a:lstStyle/>
                    <a:p>
                      <a:pPr>
                        <a:lnSpc>
                          <a:spcPct val="115000"/>
                        </a:lnSpc>
                        <a:spcAft>
                          <a:spcPts val="0"/>
                        </a:spcAft>
                      </a:pPr>
                      <a:r>
                        <a:rPr lang="es-ES" sz="1100">
                          <a:solidFill>
                            <a:srgbClr val="000000"/>
                          </a:solidFill>
                          <a:latin typeface="Arial"/>
                          <a:ea typeface="Calibri"/>
                          <a:cs typeface="Times New Roman"/>
                        </a:rPr>
                        <a:t>Valid</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Facilidad</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23</a:t>
                      </a:r>
                      <a:endParaRPr lang="es-EC" sz="1100" dirty="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24,5</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24,5</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24,5</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r>
              <a:tr h="180975">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Variedad</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19</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20,2</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20,2</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44,7</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180975">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Rotación de capital</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13</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13,8</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13,8</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58,5</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180975">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100" dirty="0">
                          <a:solidFill>
                            <a:srgbClr val="000000"/>
                          </a:solidFill>
                          <a:latin typeface="Arial"/>
                          <a:ea typeface="Calibri"/>
                          <a:cs typeface="Times New Roman"/>
                        </a:rPr>
                        <a:t>Liquidez</a:t>
                      </a:r>
                      <a:endParaRPr lang="es-EC" sz="1100" dirty="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a:lnSpc>
                          <a:spcPct val="115000"/>
                        </a:lnSpc>
                        <a:spcAft>
                          <a:spcPts val="0"/>
                        </a:spcAft>
                      </a:pPr>
                      <a:r>
                        <a:rPr lang="es-ES" sz="1100">
                          <a:solidFill>
                            <a:srgbClr val="000000"/>
                          </a:solidFill>
                          <a:latin typeface="Arial"/>
                          <a:ea typeface="Calibri"/>
                          <a:cs typeface="Times New Roman"/>
                        </a:rPr>
                        <a:t>23</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24,5</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24,5</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83,0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r>
              <a:tr h="180975">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100" dirty="0">
                          <a:solidFill>
                            <a:srgbClr val="000000"/>
                          </a:solidFill>
                          <a:latin typeface="Arial"/>
                          <a:ea typeface="Calibri"/>
                          <a:cs typeface="Times New Roman"/>
                        </a:rPr>
                        <a:t>Otros(NO)</a:t>
                      </a:r>
                      <a:endParaRPr lang="es-EC" sz="1100" dirty="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16</a:t>
                      </a:r>
                      <a:endParaRPr lang="es-EC" sz="1100" dirty="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17,0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17,0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100,0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180975">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100" dirty="0">
                          <a:solidFill>
                            <a:srgbClr val="000000"/>
                          </a:solidFill>
                          <a:latin typeface="Arial"/>
                          <a:ea typeface="Calibri"/>
                          <a:cs typeface="Times New Roman"/>
                        </a:rPr>
                        <a:t>Total</a:t>
                      </a:r>
                      <a:endParaRPr lang="es-EC" sz="1100" dirty="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94</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100,0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100,0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13" name="12 Tabla"/>
          <p:cNvGraphicFramePr>
            <a:graphicFrameLocks noGrp="1"/>
          </p:cNvGraphicFramePr>
          <p:nvPr/>
        </p:nvGraphicFramePr>
        <p:xfrm>
          <a:off x="857250" y="2236788"/>
          <a:ext cx="3856038" cy="1353820"/>
        </p:xfrm>
        <a:graphic>
          <a:graphicData uri="http://schemas.openxmlformats.org/drawingml/2006/table">
            <a:tbl>
              <a:tblPr/>
              <a:tblGrid>
                <a:gridCol w="595948"/>
                <a:gridCol w="375920"/>
                <a:gridCol w="794385"/>
                <a:gridCol w="629920"/>
                <a:gridCol w="735965"/>
                <a:gridCol w="723900"/>
              </a:tblGrid>
              <a:tr h="571504">
                <a:tc gridSpan="2">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ctr">
                        <a:lnSpc>
                          <a:spcPct val="115000"/>
                        </a:lnSpc>
                        <a:spcAft>
                          <a:spcPts val="0"/>
                        </a:spcAft>
                      </a:pPr>
                      <a:r>
                        <a:rPr lang="es-ES" sz="1100">
                          <a:solidFill>
                            <a:srgbClr val="000000"/>
                          </a:solidFill>
                          <a:latin typeface="Arial"/>
                          <a:ea typeface="Calibri"/>
                          <a:cs typeface="Times New Roman"/>
                        </a:rPr>
                        <a:t>Frequency</a:t>
                      </a:r>
                      <a:endParaRPr lang="es-EC" sz="110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Valid 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Cumulative 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194945">
                <a:tc>
                  <a:txBody>
                    <a:bodyPr/>
                    <a:lstStyle/>
                    <a:p>
                      <a:pPr>
                        <a:lnSpc>
                          <a:spcPct val="115000"/>
                        </a:lnSpc>
                        <a:spcAft>
                          <a:spcPts val="0"/>
                        </a:spcAft>
                      </a:pPr>
                      <a:r>
                        <a:rPr lang="es-ES" sz="1100">
                          <a:solidFill>
                            <a:srgbClr val="000000"/>
                          </a:solidFill>
                          <a:latin typeface="Arial"/>
                          <a:ea typeface="Calibri"/>
                          <a:cs typeface="Times New Roman"/>
                        </a:rPr>
                        <a:t>Valid</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spcAft>
                          <a:spcPts val="0"/>
                        </a:spcAft>
                      </a:pPr>
                      <a:r>
                        <a:rPr lang="es-ES" sz="1100" dirty="0">
                          <a:solidFill>
                            <a:srgbClr val="000000"/>
                          </a:solidFill>
                          <a:latin typeface="Arial"/>
                          <a:ea typeface="Calibri"/>
                          <a:cs typeface="Times New Roman"/>
                        </a:rPr>
                        <a:t>SI</a:t>
                      </a:r>
                      <a:endParaRPr lang="es-EC" sz="1100" dirty="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78</a:t>
                      </a:r>
                      <a:endParaRPr lang="es-EC" sz="1100" dirty="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00"/>
                    </a:solidFill>
                  </a:tcPr>
                </a:tc>
                <a:tc>
                  <a:txBody>
                    <a:bodyPr/>
                    <a:lstStyle/>
                    <a:p>
                      <a:pPr algn="r">
                        <a:lnSpc>
                          <a:spcPct val="115000"/>
                        </a:lnSpc>
                        <a:spcAft>
                          <a:spcPts val="0"/>
                        </a:spcAft>
                      </a:pPr>
                      <a:r>
                        <a:rPr lang="es-ES" sz="1100">
                          <a:solidFill>
                            <a:srgbClr val="000000"/>
                          </a:solidFill>
                          <a:latin typeface="Arial"/>
                          <a:ea typeface="Calibri"/>
                          <a:cs typeface="Times New Roman"/>
                        </a:rPr>
                        <a:t>83,0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83,0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83,0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00"/>
                    </a:solidFill>
                  </a:tcPr>
                </a:tc>
              </a:tr>
              <a:tr h="194945">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NO</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16</a:t>
                      </a:r>
                      <a:endParaRPr lang="es-EC" sz="1100" dirty="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17,0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17,0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100,0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324490">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Total</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94</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100,0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100,0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r>
            </a:tbl>
          </a:graphicData>
        </a:graphic>
      </p:graphicFrame>
      <p:sp>
        <p:nvSpPr>
          <p:cNvPr id="15" name="Rectangle 13"/>
          <p:cNvSpPr>
            <a:spLocks noChangeArrowheads="1"/>
          </p:cNvSpPr>
          <p:nvPr/>
        </p:nvSpPr>
        <p:spPr bwMode="auto">
          <a:xfrm>
            <a:off x="571500" y="3848100"/>
            <a:ext cx="7715250" cy="2009775"/>
          </a:xfrm>
          <a:prstGeom prst="rect">
            <a:avLst/>
          </a:prstGeom>
          <a:noFill/>
          <a:ln w="9525">
            <a:noFill/>
            <a:miter lim="800000"/>
            <a:headEnd/>
            <a:tailEnd/>
          </a:ln>
        </p:spPr>
        <p:txBody>
          <a:bodyPr>
            <a:spAutoFit/>
          </a:bodyPr>
          <a:lstStyle/>
          <a:p>
            <a:pPr algn="just"/>
            <a:r>
              <a:rPr lang="es-EC" sz="2400"/>
              <a:t>Por que</a:t>
            </a:r>
          </a:p>
          <a:p>
            <a:pPr algn="just"/>
            <a:endParaRPr lang="es-EC" sz="2400"/>
          </a:p>
          <a:p>
            <a:pPr algn="just"/>
            <a:endParaRPr lang="es-EC" sz="2400"/>
          </a:p>
          <a:p>
            <a:pPr algn="just"/>
            <a:r>
              <a:rPr lang="es-EC" sz="2400"/>
              <a:t>  </a:t>
            </a:r>
          </a:p>
          <a:p>
            <a:pPr algn="just"/>
            <a:r>
              <a:rPr lang="es-EC" sz="240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0-#ppt_w/2"/>
                                          </p:val>
                                        </p:tav>
                                        <p:tav tm="100000">
                                          <p:val>
                                            <p:strVal val="#ppt_x"/>
                                          </p:val>
                                        </p:tav>
                                      </p:tavLst>
                                    </p:anim>
                                    <p:anim calcmode="lin" valueType="num">
                                      <p:cBhvr additive="base">
                                        <p:cTn id="14"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1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3"/>
          <p:cNvSpPr>
            <a:spLocks noChangeArrowheads="1"/>
          </p:cNvSpPr>
          <p:nvPr/>
        </p:nvSpPr>
        <p:spPr bwMode="auto">
          <a:xfrm>
            <a:off x="357188" y="357188"/>
            <a:ext cx="7715250" cy="2308225"/>
          </a:xfrm>
          <a:prstGeom prst="rect">
            <a:avLst/>
          </a:prstGeom>
          <a:noFill/>
          <a:ln w="9525">
            <a:noFill/>
            <a:miter lim="800000"/>
            <a:headEnd/>
            <a:tailEnd/>
          </a:ln>
        </p:spPr>
        <p:txBody>
          <a:bodyPr>
            <a:spAutoFit/>
          </a:bodyPr>
          <a:lstStyle/>
          <a:p>
            <a:pPr algn="just">
              <a:buFont typeface="Arial" charset="0"/>
              <a:buChar char="•"/>
            </a:pPr>
            <a:r>
              <a:rPr lang="es-EC" sz="2400"/>
              <a:t>  Disponibilidad de aplicar el sistema en caso de ser aceptado el proyecto de Ley</a:t>
            </a:r>
          </a:p>
          <a:p>
            <a:pPr algn="just"/>
            <a:endParaRPr lang="es-EC" sz="2400"/>
          </a:p>
          <a:p>
            <a:pPr algn="just"/>
            <a:endParaRPr lang="es-EC" sz="2400"/>
          </a:p>
          <a:p>
            <a:pPr algn="just"/>
            <a:r>
              <a:rPr lang="es-EC" sz="2400"/>
              <a:t>  </a:t>
            </a:r>
          </a:p>
          <a:p>
            <a:pPr algn="just"/>
            <a:r>
              <a:rPr lang="es-EC" sz="2400"/>
              <a:t> </a:t>
            </a:r>
          </a:p>
        </p:txBody>
      </p:sp>
      <p:graphicFrame>
        <p:nvGraphicFramePr>
          <p:cNvPr id="12" name="11 Tabla"/>
          <p:cNvGraphicFramePr>
            <a:graphicFrameLocks noGrp="1"/>
          </p:cNvGraphicFramePr>
          <p:nvPr/>
        </p:nvGraphicFramePr>
        <p:xfrm>
          <a:off x="714375" y="1500188"/>
          <a:ext cx="4929221" cy="1285884"/>
        </p:xfrm>
        <a:graphic>
          <a:graphicData uri="http://schemas.openxmlformats.org/drawingml/2006/table">
            <a:tbl>
              <a:tblPr/>
              <a:tblGrid>
                <a:gridCol w="628995"/>
                <a:gridCol w="1252816"/>
                <a:gridCol w="842602"/>
                <a:gridCol w="733211"/>
                <a:gridCol w="628995"/>
                <a:gridCol w="842602"/>
              </a:tblGrid>
              <a:tr h="567572">
                <a:tc gridSpan="2">
                  <a:txBody>
                    <a:bodyPr/>
                    <a:lstStyle/>
                    <a:p>
                      <a:pP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ctr">
                        <a:lnSpc>
                          <a:spcPct val="115000"/>
                        </a:lnSpc>
                        <a:spcAft>
                          <a:spcPts val="0"/>
                        </a:spcAft>
                      </a:pPr>
                      <a:r>
                        <a:rPr lang="es-ES" sz="1100">
                          <a:solidFill>
                            <a:srgbClr val="000000"/>
                          </a:solidFill>
                          <a:latin typeface="Arial"/>
                          <a:ea typeface="Calibri"/>
                          <a:cs typeface="Times New Roman"/>
                        </a:rPr>
                        <a:t>Frequency</a:t>
                      </a:r>
                      <a:endParaRPr lang="es-EC" sz="110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dirty="0" err="1">
                          <a:solidFill>
                            <a:srgbClr val="000000"/>
                          </a:solidFill>
                          <a:latin typeface="Arial"/>
                          <a:ea typeface="Calibri"/>
                          <a:cs typeface="Times New Roman"/>
                        </a:rPr>
                        <a:t>Valid</a:t>
                      </a:r>
                      <a:r>
                        <a:rPr lang="es-ES" sz="1100" dirty="0">
                          <a:solidFill>
                            <a:srgbClr val="000000"/>
                          </a:solidFill>
                          <a:latin typeface="Arial"/>
                          <a:ea typeface="Calibri"/>
                          <a:cs typeface="Times New Roman"/>
                        </a:rPr>
                        <a:t> </a:t>
                      </a:r>
                      <a:r>
                        <a:rPr lang="es-ES" sz="1100" dirty="0" err="1">
                          <a:solidFill>
                            <a:srgbClr val="000000"/>
                          </a:solidFill>
                          <a:latin typeface="Arial"/>
                          <a:ea typeface="Calibri"/>
                          <a:cs typeface="Times New Roman"/>
                        </a:rPr>
                        <a:t>Percent</a:t>
                      </a:r>
                      <a:endParaRPr lang="es-EC" sz="1100" dirty="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Cumulative 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180340">
                <a:tc>
                  <a:txBody>
                    <a:bodyPr/>
                    <a:lstStyle/>
                    <a:p>
                      <a:pPr>
                        <a:lnSpc>
                          <a:spcPct val="115000"/>
                        </a:lnSpc>
                        <a:spcAft>
                          <a:spcPts val="0"/>
                        </a:spcAft>
                      </a:pPr>
                      <a:r>
                        <a:rPr lang="es-ES" sz="1100">
                          <a:solidFill>
                            <a:srgbClr val="000000"/>
                          </a:solidFill>
                          <a:latin typeface="Arial"/>
                          <a:ea typeface="Calibri"/>
                          <a:cs typeface="Times New Roman"/>
                        </a:rPr>
                        <a:t>Valid</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spcAft>
                          <a:spcPts val="0"/>
                        </a:spcAft>
                      </a:pPr>
                      <a:r>
                        <a:rPr lang="es-ES" sz="1100" dirty="0">
                          <a:solidFill>
                            <a:srgbClr val="000000"/>
                          </a:solidFill>
                          <a:latin typeface="Arial"/>
                          <a:ea typeface="Calibri"/>
                          <a:cs typeface="Times New Roman"/>
                        </a:rPr>
                        <a:t>SI</a:t>
                      </a:r>
                      <a:endParaRPr lang="es-EC" sz="1100" dirty="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63</a:t>
                      </a:r>
                      <a:endParaRPr lang="es-EC" sz="1100" dirty="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00"/>
                    </a:solidFill>
                  </a:tcPr>
                </a:tc>
                <a:tc>
                  <a:txBody>
                    <a:bodyPr/>
                    <a:lstStyle/>
                    <a:p>
                      <a:pPr algn="r">
                        <a:lnSpc>
                          <a:spcPct val="115000"/>
                        </a:lnSpc>
                        <a:spcAft>
                          <a:spcPts val="0"/>
                        </a:spcAft>
                      </a:pPr>
                      <a:r>
                        <a:rPr lang="es-ES" sz="1100">
                          <a:solidFill>
                            <a:srgbClr val="000000"/>
                          </a:solidFill>
                          <a:latin typeface="Arial"/>
                          <a:ea typeface="Calibri"/>
                          <a:cs typeface="Times New Roman"/>
                        </a:rPr>
                        <a:t>67,0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67,0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00"/>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67,0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00"/>
                    </a:solidFill>
                  </a:tcPr>
                </a:tc>
              </a:tr>
              <a:tr h="180340">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NO</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31</a:t>
                      </a:r>
                      <a:endParaRPr lang="es-EC" sz="1100" dirty="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33,0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33,0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100,0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332740">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Total</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94</a:t>
                      </a:r>
                      <a:endParaRPr lang="es-EC" sz="1100" dirty="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100,0</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100,0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13" name="12 Tabla"/>
          <p:cNvGraphicFramePr>
            <a:graphicFrameLocks noGrp="1"/>
          </p:cNvGraphicFramePr>
          <p:nvPr/>
        </p:nvGraphicFramePr>
        <p:xfrm>
          <a:off x="714375" y="3951288"/>
          <a:ext cx="5357850" cy="1692017"/>
        </p:xfrm>
        <a:graphic>
          <a:graphicData uri="http://schemas.openxmlformats.org/drawingml/2006/table">
            <a:tbl>
              <a:tblPr/>
              <a:tblGrid>
                <a:gridCol w="472524"/>
                <a:gridCol w="1448466"/>
                <a:gridCol w="788477"/>
                <a:gridCol w="758286"/>
                <a:gridCol w="949963"/>
                <a:gridCol w="940134"/>
              </a:tblGrid>
              <a:tr h="423005">
                <a:tc gridSpan="2">
                  <a:txBody>
                    <a:bodyPr/>
                    <a:lstStyle/>
                    <a:p>
                      <a:pP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ctr">
                        <a:lnSpc>
                          <a:spcPct val="115000"/>
                        </a:lnSpc>
                        <a:spcAft>
                          <a:spcPts val="0"/>
                        </a:spcAft>
                      </a:pPr>
                      <a:r>
                        <a:rPr lang="es-ES" sz="1100" dirty="0" err="1">
                          <a:solidFill>
                            <a:srgbClr val="000000"/>
                          </a:solidFill>
                          <a:latin typeface="Arial"/>
                          <a:ea typeface="Calibri"/>
                          <a:cs typeface="Times New Roman"/>
                        </a:rPr>
                        <a:t>Frequency</a:t>
                      </a:r>
                      <a:endParaRPr lang="es-EC" sz="1100" dirty="0">
                        <a:latin typeface="Calibri"/>
                        <a:ea typeface="Calibri"/>
                        <a:cs typeface="Times New Roman"/>
                      </a:endParaRPr>
                    </a:p>
                  </a:txBody>
                  <a:tcPr marL="59055" marR="59055"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Valid 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100">
                          <a:solidFill>
                            <a:srgbClr val="000000"/>
                          </a:solidFill>
                          <a:latin typeface="Arial"/>
                          <a:ea typeface="Calibri"/>
                          <a:cs typeface="Times New Roman"/>
                        </a:rPr>
                        <a:t>Cumulative Percent</a:t>
                      </a:r>
                      <a:endParaRPr lang="es-EC" sz="1100">
                        <a:latin typeface="Calibri"/>
                        <a:ea typeface="Calibri"/>
                        <a:cs typeface="Times New Roman"/>
                      </a:endParaRPr>
                    </a:p>
                  </a:txBody>
                  <a:tcPr marL="59055" marR="59055"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211502">
                <a:tc>
                  <a:txBody>
                    <a:bodyPr/>
                    <a:lstStyle/>
                    <a:p>
                      <a:pPr>
                        <a:lnSpc>
                          <a:spcPct val="115000"/>
                        </a:lnSpc>
                        <a:spcAft>
                          <a:spcPts val="0"/>
                        </a:spcAft>
                      </a:pPr>
                      <a:r>
                        <a:rPr lang="es-ES" sz="1100">
                          <a:solidFill>
                            <a:srgbClr val="000000"/>
                          </a:solidFill>
                          <a:latin typeface="Arial"/>
                          <a:ea typeface="Calibri"/>
                          <a:cs typeface="Times New Roman"/>
                        </a:rPr>
                        <a:t>Valid</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Facilidad pago</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27</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28,7</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28,7</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28,7</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r>
              <a:tr h="211502">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Rotación de Capital</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7</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7,4</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7,4</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36,2</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11502">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Variedad</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9</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9,6</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9,6</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45,7</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11502">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Falta de información</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35</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37,2</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37,2</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83,0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11502">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Liquidez</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16</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17,0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17,0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100,0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r>
              <a:tr h="211502">
                <a:tc>
                  <a:txBody>
                    <a:bodyPr/>
                    <a:lstStyle/>
                    <a:p>
                      <a:pPr>
                        <a:lnSpc>
                          <a:spcPct val="115000"/>
                        </a:lnSpc>
                        <a:spcAft>
                          <a:spcPts val="0"/>
                        </a:spcAft>
                      </a:pPr>
                      <a:r>
                        <a:rPr lang="es-ES" sz="1100">
                          <a:solidFill>
                            <a:srgbClr val="000000"/>
                          </a:solidFill>
                          <a:latin typeface="Arial"/>
                          <a:ea typeface="Calibri"/>
                          <a:cs typeface="Times New Roman"/>
                        </a:rPr>
                        <a:t> </a:t>
                      </a:r>
                      <a:endParaRPr lang="es-EC" sz="1100">
                        <a:latin typeface="Calibri"/>
                        <a:ea typeface="Calibri"/>
                        <a:cs typeface="Times New Roman"/>
                      </a:endParaRPr>
                    </a:p>
                  </a:txBody>
                  <a:tcPr marL="59055" marR="59055" marT="0" marB="0">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ES" sz="1100">
                          <a:solidFill>
                            <a:srgbClr val="000000"/>
                          </a:solidFill>
                          <a:latin typeface="Arial"/>
                          <a:ea typeface="Calibri"/>
                          <a:cs typeface="Times New Roman"/>
                        </a:rPr>
                        <a:t>Total</a:t>
                      </a:r>
                      <a:endParaRPr lang="es-EC" sz="1100">
                        <a:latin typeface="Calibri"/>
                        <a:ea typeface="Calibri"/>
                        <a:cs typeface="Times New Roman"/>
                      </a:endParaRPr>
                    </a:p>
                  </a:txBody>
                  <a:tcPr marL="59055" marR="59055"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94</a:t>
                      </a:r>
                      <a:endParaRPr lang="es-EC" sz="1100">
                        <a:latin typeface="Calibri"/>
                        <a:ea typeface="Calibri"/>
                        <a:cs typeface="Times New Roman"/>
                      </a:endParaRPr>
                    </a:p>
                  </a:txBody>
                  <a:tcPr marL="59055" marR="5905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100,0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a:solidFill>
                            <a:srgbClr val="000000"/>
                          </a:solidFill>
                          <a:latin typeface="Arial"/>
                          <a:ea typeface="Calibri"/>
                          <a:cs typeface="Times New Roman"/>
                        </a:rPr>
                        <a:t>100,0</a:t>
                      </a:r>
                      <a:endParaRPr lang="es-EC" sz="110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100" dirty="0">
                          <a:solidFill>
                            <a:srgbClr val="000000"/>
                          </a:solidFill>
                          <a:latin typeface="Arial"/>
                          <a:ea typeface="Calibri"/>
                          <a:cs typeface="Times New Roman"/>
                        </a:rPr>
                        <a:t> </a:t>
                      </a:r>
                      <a:endParaRPr lang="es-EC" sz="1100" dirty="0">
                        <a:latin typeface="Calibri"/>
                        <a:ea typeface="Calibri"/>
                        <a:cs typeface="Times New Roman"/>
                      </a:endParaRPr>
                    </a:p>
                  </a:txBody>
                  <a:tcPr marL="59055" marR="5905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r>
            </a:tbl>
          </a:graphicData>
        </a:graphic>
      </p:graphicFrame>
      <p:sp>
        <p:nvSpPr>
          <p:cNvPr id="14" name="Rectangle 13"/>
          <p:cNvSpPr>
            <a:spLocks noChangeArrowheads="1"/>
          </p:cNvSpPr>
          <p:nvPr/>
        </p:nvSpPr>
        <p:spPr bwMode="auto">
          <a:xfrm>
            <a:off x="571500" y="3429000"/>
            <a:ext cx="7715250" cy="1938338"/>
          </a:xfrm>
          <a:prstGeom prst="rect">
            <a:avLst/>
          </a:prstGeom>
          <a:noFill/>
          <a:ln w="9525">
            <a:noFill/>
            <a:miter lim="800000"/>
            <a:headEnd/>
            <a:tailEnd/>
          </a:ln>
        </p:spPr>
        <p:txBody>
          <a:bodyPr>
            <a:spAutoFit/>
          </a:bodyPr>
          <a:lstStyle/>
          <a:p>
            <a:pPr algn="just"/>
            <a:r>
              <a:rPr lang="es-EC" sz="2400"/>
              <a:t>Por que</a:t>
            </a:r>
          </a:p>
          <a:p>
            <a:pPr algn="just"/>
            <a:endParaRPr lang="es-EC" sz="2400"/>
          </a:p>
          <a:p>
            <a:pPr algn="just"/>
            <a:endParaRPr lang="es-EC" sz="2400"/>
          </a:p>
          <a:p>
            <a:pPr algn="just"/>
            <a:r>
              <a:rPr lang="es-EC" sz="2400"/>
              <a:t>  </a:t>
            </a:r>
          </a:p>
          <a:p>
            <a:pPr algn="just"/>
            <a:r>
              <a:rPr lang="es-EC" sz="240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0-#ppt_w/2"/>
                                          </p:val>
                                        </p:tav>
                                        <p:tav tm="100000">
                                          <p:val>
                                            <p:strVal val="#ppt_x"/>
                                          </p:val>
                                        </p:tav>
                                      </p:tavLst>
                                    </p:anim>
                                    <p:anim calcmode="lin" valueType="num">
                                      <p:cBhvr additive="base">
                                        <p:cTn id="14"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4" grpId="0" autoUpdateAnimBg="0"/>
    </p:bldLst>
  </p:timing>
</p:sld>
</file>

<file path=ppt/theme/theme1.xml><?xml version="1.0" encoding="utf-8"?>
<a:theme xmlns:a="http://schemas.openxmlformats.org/drawingml/2006/main" name="Técnico">
  <a:themeElements>
    <a:clrScheme name="Personalizado 11">
      <a:dk1>
        <a:sysClr val="windowText" lastClr="000000"/>
      </a:dk1>
      <a:lt1>
        <a:sysClr val="window" lastClr="FFFFFF"/>
      </a:lt1>
      <a:dk2>
        <a:srgbClr val="000000"/>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1384</TotalTime>
  <Words>1301</Words>
  <Application>Microsoft PowerPoint</Application>
  <PresentationFormat>Presentación en pantalla (4:3)</PresentationFormat>
  <Paragraphs>639</Paragraphs>
  <Slides>16</Slides>
  <Notes>9</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16</vt:i4>
      </vt:variant>
    </vt:vector>
  </HeadingPairs>
  <TitlesOfParts>
    <vt:vector size="28" baseType="lpstr">
      <vt:lpstr>Bookman Old Style</vt:lpstr>
      <vt:lpstr>Arial</vt:lpstr>
      <vt:lpstr>Franklin Gothic Book</vt:lpstr>
      <vt:lpstr>Wingdings 2</vt:lpstr>
      <vt:lpstr>Garamond</vt:lpstr>
      <vt:lpstr>Cambria</vt:lpstr>
      <vt:lpstr>Batang</vt:lpstr>
      <vt:lpstr>Times New Roman</vt:lpstr>
      <vt:lpstr>Calibri</vt:lpstr>
      <vt:lpstr>Wingdings</vt:lpstr>
      <vt:lpstr>Tahoma</vt:lpstr>
      <vt:lpstr>Técnico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pablisss</dc:creator>
  <cp:lastModifiedBy>Administrador</cp:lastModifiedBy>
  <cp:revision>74</cp:revision>
  <cp:lastPrinted>2004-11-24T00:09:12Z</cp:lastPrinted>
  <dcterms:created xsi:type="dcterms:W3CDTF">2004-11-20T13:47:00Z</dcterms:created>
  <dcterms:modified xsi:type="dcterms:W3CDTF">2009-10-27T16:42:51Z</dcterms:modified>
</cp:coreProperties>
</file>