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4" r:id="rId2"/>
    <p:sldId id="297" r:id="rId3"/>
    <p:sldId id="280" r:id="rId4"/>
    <p:sldId id="281" r:id="rId5"/>
    <p:sldId id="282" r:id="rId6"/>
    <p:sldId id="298" r:id="rId7"/>
    <p:sldId id="299" r:id="rId8"/>
    <p:sldId id="284" r:id="rId9"/>
    <p:sldId id="286" r:id="rId10"/>
    <p:sldId id="287" r:id="rId11"/>
    <p:sldId id="288" r:id="rId12"/>
    <p:sldId id="289" r:id="rId13"/>
    <p:sldId id="285" r:id="rId14"/>
    <p:sldId id="291" r:id="rId15"/>
    <p:sldId id="292" r:id="rId16"/>
    <p:sldId id="290" r:id="rId17"/>
    <p:sldId id="293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316" r:id="rId31"/>
    <p:sldId id="317" r:id="rId32"/>
    <p:sldId id="268" r:id="rId33"/>
    <p:sldId id="269" r:id="rId34"/>
    <p:sldId id="275" r:id="rId35"/>
    <p:sldId id="271" r:id="rId36"/>
    <p:sldId id="277" r:id="rId37"/>
    <p:sldId id="272" r:id="rId38"/>
    <p:sldId id="276" r:id="rId39"/>
    <p:sldId id="27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333300"/>
    <a:srgbClr val="009900"/>
    <a:srgbClr val="0033CC"/>
    <a:srgbClr val="CC00CC"/>
    <a:srgbClr val="3366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98" autoAdjust="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39DD6C0-5A9E-4907-AA40-A9C24B9C51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FFB3-34D6-450B-89EF-98FBB17EBF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9622-DE76-42C3-8417-EFECDB0790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7CF5-FCE9-4C21-8263-F291904245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2039-293B-4693-BB91-B0A8587642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2D51-4DED-4617-A0DC-2FA0848B8C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90AE-9280-4F9A-B77D-91A3ED97EA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AB7D-580C-4C1E-9B57-7ACE1FAF8B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AF04D-C401-477A-8D78-175C6BC882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7FCCD-484B-4E7E-80DF-874488D038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AD8F-44A2-4A8D-83A3-51A0613AFE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4BCC-C311-45D7-B5A1-7BA610E9B0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FA95-F111-4E71-A056-3D744D5064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GenericTempla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8ADF14-BDFE-4208-9EFB-79C1626071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2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Hoja_de_c_lculo_de_Microsoft_Office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Hoja_de_c_lculo_de_Microsoft_Office_Excel_97-20035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Documento_de_Microsoft_Office_Word5.docx"/><Relationship Id="rId4" Type="http://schemas.openxmlformats.org/officeDocument/2006/relationships/package" Target="../embeddings/Documento_de_Microsoft_Office_Word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mtClean="0"/>
              <a:t/>
            </a:r>
            <a:br>
              <a:rPr lang="es-EC" smtClean="0"/>
            </a:br>
            <a:endParaRPr lang="es-EC" smtClean="0"/>
          </a:p>
        </p:txBody>
      </p:sp>
      <p:sp>
        <p:nvSpPr>
          <p:cNvPr id="1028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s-ES" sz="2500" b="1" smtClean="0"/>
              <a:t>“PLAN DE MARKETING Y DESARROLLO DE LA NUEVA LÍNEA DE PRODUCTOS GATORADE RAIN EN LA CIUDAD DE GUAYAQUIL”</a:t>
            </a:r>
            <a:endParaRPr lang="es-EC" sz="2500" smtClean="0"/>
          </a:p>
          <a:p>
            <a:endParaRPr lang="es-EC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09800" y="1166813"/>
          <a:ext cx="4910138" cy="2262187"/>
        </p:xfrm>
        <a:graphic>
          <a:graphicData uri="http://schemas.openxmlformats.org/presentationml/2006/ole">
            <p:oleObj spid="_x0000_s1026" name="Document" r:id="rId3" imgW="2333159" imgH="1130939" progId="Word.Document.8">
              <p:embed/>
            </p:oleObj>
          </a:graphicData>
        </a:graphic>
      </p:graphicFrame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8"/>
          <p:cNvGrpSpPr>
            <a:grpSpLocks/>
          </p:cNvGrpSpPr>
          <p:nvPr/>
        </p:nvGrpSpPr>
        <p:grpSpPr bwMode="auto">
          <a:xfrm>
            <a:off x="685800" y="1676400"/>
            <a:ext cx="7924800" cy="4114800"/>
            <a:chOff x="101" y="820"/>
            <a:chExt cx="5515" cy="3308"/>
          </a:xfrm>
        </p:grpSpPr>
        <p:sp>
          <p:nvSpPr>
            <p:cNvPr id="20485" name="Rectangle 7"/>
            <p:cNvSpPr>
              <a:spLocks noChangeArrowheads="1"/>
            </p:cNvSpPr>
            <p:nvPr/>
          </p:nvSpPr>
          <p:spPr bwMode="auto">
            <a:xfrm>
              <a:off x="101" y="1872"/>
              <a:ext cx="1138" cy="180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1239" y="1187"/>
              <a:ext cx="4377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239" y="1450"/>
              <a:ext cx="4377" cy="26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239" y="3681"/>
              <a:ext cx="43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0489" name="Text Box 11"/>
            <p:cNvSpPr txBox="1">
              <a:spLocks noChangeArrowheads="1"/>
            </p:cNvSpPr>
            <p:nvPr/>
          </p:nvSpPr>
          <p:spPr bwMode="auto">
            <a:xfrm>
              <a:off x="2064" y="820"/>
              <a:ext cx="2714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b="1"/>
                <a:t>ATRACTIVIDAD DE MERCADO</a:t>
              </a: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144" y="2029"/>
              <a:ext cx="1071" cy="263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eaLnBrk="0" hangingPunct="0">
                <a:spcAft>
                  <a:spcPts val="600"/>
                </a:spcAft>
                <a:defRPr/>
              </a:pPr>
              <a:r>
                <a:rPr lang="en-US" sz="1300" dirty="0"/>
                <a:t>CRECIMIENTO</a:t>
              </a: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149" y="2461"/>
              <a:ext cx="1054" cy="258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s-ES" sz="1300" dirty="0"/>
                <a:t>ACCESIBILIDAD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149" y="2858"/>
              <a:ext cx="1099" cy="357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eaLnBrk="0" hangingPunct="0">
                <a:spcAft>
                  <a:spcPts val="600"/>
                </a:spcAft>
                <a:defRPr/>
              </a:pPr>
              <a:r>
                <a:rPr lang="en-US" sz="1200" dirty="0"/>
                <a:t>CONCENTRACIÓN</a:t>
              </a:r>
              <a:r>
                <a:rPr lang="en-US" sz="1400" dirty="0"/>
                <a:t> DE CLIENTES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149" y="3332"/>
              <a:ext cx="1003" cy="221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eaLnBrk="0" hangingPunct="0">
                <a:spcAft>
                  <a:spcPts val="600"/>
                </a:spcAft>
                <a:defRPr/>
              </a:pPr>
              <a:r>
                <a:rPr lang="en-US" sz="1200" dirty="0"/>
                <a:t>MANEJO DE CVP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1327" y="1535"/>
              <a:ext cx="262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99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0</a:t>
              </a: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1764" y="1535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FFCC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1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2202" y="1535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0C0C0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2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2640" y="1535"/>
              <a:ext cx="262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99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3</a:t>
              </a: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3077" y="1535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FFFF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4</a:t>
              </a:r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3515" y="1535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99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dirty="0"/>
                <a:t>0</a:t>
              </a:r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3953" y="1535"/>
              <a:ext cx="262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FFCC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1</a:t>
              </a: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390" y="1535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0C0C0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2</a:t>
              </a: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4828" y="1535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99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3</a:t>
              </a: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5266" y="1535"/>
              <a:ext cx="262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FFFF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4</a:t>
              </a: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3077" y="1981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FFFF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4</a:t>
              </a:r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3077" y="2429"/>
              <a:ext cx="263" cy="2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FFFF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4</a:t>
              </a:r>
            </a:p>
          </p:txBody>
        </p: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3077" y="2876"/>
              <a:ext cx="263" cy="2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FFFF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4</a:t>
              </a:r>
            </a:p>
          </p:txBody>
        </p:sp>
        <p:sp>
          <p:nvSpPr>
            <p:cNvPr id="3101" name="Text Box 29"/>
            <p:cNvSpPr txBox="1">
              <a:spLocks noChangeArrowheads="1"/>
            </p:cNvSpPr>
            <p:nvPr/>
          </p:nvSpPr>
          <p:spPr bwMode="auto">
            <a:xfrm>
              <a:off x="3077" y="3323"/>
              <a:ext cx="263" cy="2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FFFF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4</a:t>
              </a: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5266" y="2429"/>
              <a:ext cx="262" cy="2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FFFF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4</a:t>
              </a: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4828" y="1981"/>
              <a:ext cx="263" cy="2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99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3</a:t>
              </a:r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4828" y="2876"/>
              <a:ext cx="263" cy="2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99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3</a:t>
              </a:r>
            </a:p>
          </p:txBody>
        </p:sp>
        <p:sp>
          <p:nvSpPr>
            <p:cNvPr id="3105" name="Text Box 33"/>
            <p:cNvSpPr txBox="1">
              <a:spLocks noChangeArrowheads="1"/>
            </p:cNvSpPr>
            <p:nvPr/>
          </p:nvSpPr>
          <p:spPr bwMode="auto">
            <a:xfrm>
              <a:off x="4828" y="3323"/>
              <a:ext cx="263" cy="2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99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3</a:t>
              </a:r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3738" y="1200"/>
              <a:ext cx="1542" cy="166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spcAft>
                  <a:spcPts val="600"/>
                </a:spcAft>
                <a:defRPr/>
              </a:pPr>
              <a:r>
                <a:rPr lang="en-US" sz="1200" dirty="0"/>
                <a:t>PRESENCIA REAL / NIVEL</a:t>
              </a:r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1248" y="3805"/>
              <a:ext cx="1179" cy="179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spcAft>
                  <a:spcPts val="600"/>
                </a:spcAft>
                <a:defRPr/>
              </a:pPr>
              <a:r>
                <a:rPr lang="en-US" sz="1400" b="1"/>
                <a:t>MULTIPLICACIÓN</a:t>
              </a:r>
            </a:p>
          </p:txBody>
        </p: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2727" y="3769"/>
              <a:ext cx="350" cy="268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/>
                <a:t>52</a:t>
              </a: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3504" y="3744"/>
              <a:ext cx="1056" cy="310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spcAft>
                  <a:spcPts val="600"/>
                </a:spcAft>
                <a:defRPr/>
              </a:pPr>
              <a:r>
                <a:rPr lang="en-US" sz="1400" b="1"/>
                <a:t>ATRACTIVIDAD DE MERCADO</a:t>
              </a: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4916" y="3769"/>
              <a:ext cx="350" cy="268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spcAft>
                  <a:spcPts val="600"/>
                </a:spcAft>
                <a:defRPr/>
              </a:pPr>
              <a:r>
                <a:rPr lang="en-US"/>
                <a:t>13</a:t>
              </a:r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>
              <a:off x="101" y="2349"/>
              <a:ext cx="55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101" y="2796"/>
              <a:ext cx="55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101" y="3244"/>
              <a:ext cx="55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1678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2114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2552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2990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3865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4304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4741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5179" y="1447"/>
              <a:ext cx="0" cy="2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3427" y="1179"/>
              <a:ext cx="0" cy="29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>
              <a:off x="2377" y="3680"/>
              <a:ext cx="0" cy="4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5" name="Line 53"/>
            <p:cNvSpPr>
              <a:spLocks noChangeShapeType="1"/>
            </p:cNvSpPr>
            <p:nvPr/>
          </p:nvSpPr>
          <p:spPr bwMode="auto">
            <a:xfrm>
              <a:off x="4566" y="3680"/>
              <a:ext cx="0" cy="4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>
              <a:off x="1239" y="1872"/>
              <a:ext cx="43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127" name="Text Box 55"/>
            <p:cNvSpPr txBox="1">
              <a:spLocks noChangeArrowheads="1"/>
            </p:cNvSpPr>
            <p:nvPr/>
          </p:nvSpPr>
          <p:spPr bwMode="auto">
            <a:xfrm>
              <a:off x="1296" y="1200"/>
              <a:ext cx="2110" cy="166"/>
            </a:xfrm>
            <a:prstGeom prst="rect">
              <a:avLst/>
            </a:prstGeom>
            <a:noFill/>
            <a:ln w="19050">
              <a:noFill/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algn="ctr" eaLnBrk="0" hangingPunct="0">
                <a:spcAft>
                  <a:spcPts val="600"/>
                </a:spcAft>
                <a:defRPr/>
              </a:pPr>
              <a:r>
                <a:rPr lang="en-US" sz="1200" dirty="0"/>
                <a:t>PARA MI PRODUCTO / IMPORTANCIA</a:t>
              </a:r>
            </a:p>
            <a:p>
              <a:pPr algn="ctr" eaLnBrk="0" hangingPunct="0">
                <a:spcAft>
                  <a:spcPts val="600"/>
                </a:spcAft>
                <a:defRPr/>
              </a:pPr>
              <a:endParaRPr lang="en-US" sz="1400" dirty="0"/>
            </a:p>
          </p:txBody>
        </p:sp>
      </p:grp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838200" y="352961"/>
            <a:ext cx="805720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ANÁLISIS DE </a:t>
            </a:r>
            <a:b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POSIBILIDADES DE ACCIÓN</a:t>
            </a:r>
            <a:endParaRPr lang="es-EC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3370263" y="1524000"/>
            <a:ext cx="4237037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/>
              <a:t>COMPETITIVIDAD DE LA EMPRESA</a:t>
            </a:r>
          </a:p>
        </p:txBody>
      </p:sp>
      <p:sp>
        <p:nvSpPr>
          <p:cNvPr id="21508" name="Rectangle 54"/>
          <p:cNvSpPr>
            <a:spLocks noChangeArrowheads="1"/>
          </p:cNvSpPr>
          <p:nvPr/>
        </p:nvSpPr>
        <p:spPr bwMode="auto">
          <a:xfrm>
            <a:off x="304800" y="2928938"/>
            <a:ext cx="1776413" cy="2417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s-EC" sz="3200">
              <a:latin typeface="Times New Roman" pitchFamily="18" charset="0"/>
            </a:endParaRPr>
          </a:p>
        </p:txBody>
      </p:sp>
      <p:sp>
        <p:nvSpPr>
          <p:cNvPr id="21509" name="Rectangle 55"/>
          <p:cNvSpPr>
            <a:spLocks noChangeArrowheads="1"/>
          </p:cNvSpPr>
          <p:nvPr/>
        </p:nvSpPr>
        <p:spPr bwMode="auto">
          <a:xfrm>
            <a:off x="2081213" y="2014538"/>
            <a:ext cx="6834187" cy="3571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s-EC" sz="3200">
              <a:latin typeface="Times New Roman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081213" y="2365375"/>
            <a:ext cx="6834187" cy="35782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2081213" y="5346700"/>
            <a:ext cx="68341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371475" y="3138488"/>
            <a:ext cx="1416050" cy="239712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s-EC" sz="1400"/>
              <a:t>TECNOLOGÍA</a:t>
            </a:r>
            <a:endParaRPr lang="en-US" sz="1400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379413" y="3635375"/>
            <a:ext cx="1498600" cy="366713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s-ES" sz="1400">
                <a:latin typeface="Arial" charset="0"/>
              </a:rPr>
              <a:t>PRECIO</a:t>
            </a:r>
          </a:p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s-ES" sz="1400">
                <a:latin typeface="Arial" charset="0"/>
              </a:rPr>
              <a:t>(ALTO / BAJO)</a:t>
            </a: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379413" y="4340225"/>
            <a:ext cx="1423987" cy="192088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s-EC" sz="1400"/>
              <a:t>DISTRIBUCIÓN</a:t>
            </a:r>
            <a:endParaRPr lang="en-US" sz="1400"/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379413" y="4870450"/>
            <a:ext cx="1274762" cy="368300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s-EC" sz="1400"/>
              <a:t>CALIDAD DE PRODUCTO</a:t>
            </a:r>
            <a:endParaRPr lang="en-US" sz="1400"/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219325" y="2479675"/>
            <a:ext cx="407988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99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0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2901950" y="2479675"/>
            <a:ext cx="409575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CCFFCC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1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3584575" y="2479675"/>
            <a:ext cx="411163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C0C0C0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2</a:t>
            </a: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4268788" y="2479675"/>
            <a:ext cx="409575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CC99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3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4951413" y="2479675"/>
            <a:ext cx="411162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FF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4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5635625" y="2479675"/>
            <a:ext cx="409575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99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0</a:t>
            </a: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6318250" y="2479675"/>
            <a:ext cx="409575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CCFFCC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1</a:t>
            </a: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000875" y="2479675"/>
            <a:ext cx="411163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C0C0C0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2</a:t>
            </a: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7685088" y="2479675"/>
            <a:ext cx="411162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CC99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3</a:t>
            </a: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8369300" y="2479675"/>
            <a:ext cx="407988" cy="3571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FF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4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4951413" y="4270375"/>
            <a:ext cx="411162" cy="3603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FF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4</a:t>
            </a: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4951413" y="4868863"/>
            <a:ext cx="411162" cy="3587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FF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4</a:t>
            </a: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7672388" y="3675063"/>
            <a:ext cx="411162" cy="3587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CC99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3</a:t>
            </a:r>
          </a:p>
        </p:txBody>
      </p:sp>
      <p:sp>
        <p:nvSpPr>
          <p:cNvPr id="76" name="Text Box 33"/>
          <p:cNvSpPr txBox="1">
            <a:spLocks noChangeArrowheads="1"/>
          </p:cNvSpPr>
          <p:nvPr/>
        </p:nvSpPr>
        <p:spPr bwMode="auto">
          <a:xfrm>
            <a:off x="5983288" y="2032000"/>
            <a:ext cx="2408237" cy="222250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400"/>
              <a:t>PRESENCIA REAL / NIVEL</a:t>
            </a:r>
          </a:p>
        </p:txBody>
      </p:sp>
      <p:sp>
        <p:nvSpPr>
          <p:cNvPr id="77" name="Text Box 34"/>
          <p:cNvSpPr txBox="1">
            <a:spLocks noChangeArrowheads="1"/>
          </p:cNvSpPr>
          <p:nvPr/>
        </p:nvSpPr>
        <p:spPr bwMode="auto">
          <a:xfrm>
            <a:off x="2095500" y="5511800"/>
            <a:ext cx="1838325" cy="239713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400" b="1"/>
              <a:t>MULTIPLICACIÓN</a:t>
            </a:r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4405313" y="5465763"/>
            <a:ext cx="546100" cy="35877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45</a:t>
            </a:r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5618163" y="5430838"/>
            <a:ext cx="1647825" cy="414337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400" b="1"/>
              <a:t>ATRACTIVIDAD DE MERCADO</a:t>
            </a:r>
          </a:p>
        </p:txBody>
      </p:sp>
      <p:sp>
        <p:nvSpPr>
          <p:cNvPr id="80" name="Text Box 37"/>
          <p:cNvSpPr txBox="1">
            <a:spLocks noChangeArrowheads="1"/>
          </p:cNvSpPr>
          <p:nvPr/>
        </p:nvSpPr>
        <p:spPr bwMode="auto">
          <a:xfrm>
            <a:off x="7724775" y="5465763"/>
            <a:ext cx="749300" cy="35877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s-EC" sz="1800"/>
              <a:t>11.25</a:t>
            </a:r>
            <a:endParaRPr lang="en-US" sz="1800"/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04800" y="3567113"/>
            <a:ext cx="861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04800" y="4164013"/>
            <a:ext cx="861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04800" y="4760913"/>
            <a:ext cx="861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>
            <a:off x="2765425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>
            <a:off x="3448050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4132263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7" name="Line 44"/>
          <p:cNvSpPr>
            <a:spLocks noChangeShapeType="1"/>
          </p:cNvSpPr>
          <p:nvPr/>
        </p:nvSpPr>
        <p:spPr bwMode="auto">
          <a:xfrm>
            <a:off x="4814888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8" name="Line 45"/>
          <p:cNvSpPr>
            <a:spLocks noChangeShapeType="1"/>
          </p:cNvSpPr>
          <p:nvPr/>
        </p:nvSpPr>
        <p:spPr bwMode="auto">
          <a:xfrm>
            <a:off x="6181725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89" name="Line 46"/>
          <p:cNvSpPr>
            <a:spLocks noChangeShapeType="1"/>
          </p:cNvSpPr>
          <p:nvPr/>
        </p:nvSpPr>
        <p:spPr bwMode="auto">
          <a:xfrm>
            <a:off x="6865938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90" name="Line 47"/>
          <p:cNvSpPr>
            <a:spLocks noChangeShapeType="1"/>
          </p:cNvSpPr>
          <p:nvPr/>
        </p:nvSpPr>
        <p:spPr bwMode="auto">
          <a:xfrm>
            <a:off x="7548563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8231188" y="2360613"/>
            <a:ext cx="0" cy="2986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92" name="Line 49"/>
          <p:cNvSpPr>
            <a:spLocks noChangeShapeType="1"/>
          </p:cNvSpPr>
          <p:nvPr/>
        </p:nvSpPr>
        <p:spPr bwMode="auto">
          <a:xfrm>
            <a:off x="5499100" y="2001838"/>
            <a:ext cx="0" cy="39417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93" name="Line 50"/>
          <p:cNvSpPr>
            <a:spLocks noChangeShapeType="1"/>
          </p:cNvSpPr>
          <p:nvPr/>
        </p:nvSpPr>
        <p:spPr bwMode="auto">
          <a:xfrm>
            <a:off x="3857625" y="5345113"/>
            <a:ext cx="0" cy="598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94" name="Line 51"/>
          <p:cNvSpPr>
            <a:spLocks noChangeShapeType="1"/>
          </p:cNvSpPr>
          <p:nvPr/>
        </p:nvSpPr>
        <p:spPr bwMode="auto">
          <a:xfrm>
            <a:off x="7275513" y="5345113"/>
            <a:ext cx="0" cy="598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2081213" y="2928938"/>
            <a:ext cx="68341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C"/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2170113" y="2032000"/>
            <a:ext cx="3297237" cy="222250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400" dirty="0"/>
              <a:t>PARA MI PRODUCTO / IMPORTANCIA</a:t>
            </a:r>
          </a:p>
          <a:p>
            <a:pPr algn="ctr" eaLnBrk="0" hangingPunc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sz="1400" dirty="0"/>
          </a:p>
        </p:txBody>
      </p:sp>
      <p:sp>
        <p:nvSpPr>
          <p:cNvPr id="97" name="Text Box 55"/>
          <p:cNvSpPr txBox="1">
            <a:spLocks noChangeArrowheads="1"/>
          </p:cNvSpPr>
          <p:nvPr/>
        </p:nvSpPr>
        <p:spPr bwMode="auto">
          <a:xfrm>
            <a:off x="3602038" y="3084513"/>
            <a:ext cx="411162" cy="3587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C0C0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2</a:t>
            </a:r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7013575" y="3084513"/>
            <a:ext cx="411163" cy="3587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C0C0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2</a:t>
            </a:r>
          </a:p>
        </p:txBody>
      </p:sp>
      <p:sp>
        <p:nvSpPr>
          <p:cNvPr id="99" name="Text Box 57"/>
          <p:cNvSpPr txBox="1">
            <a:spLocks noChangeArrowheads="1"/>
          </p:cNvSpPr>
          <p:nvPr/>
        </p:nvSpPr>
        <p:spPr bwMode="auto">
          <a:xfrm>
            <a:off x="4276725" y="3698875"/>
            <a:ext cx="411163" cy="3587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CC99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3</a:t>
            </a:r>
          </a:p>
        </p:txBody>
      </p:sp>
      <p:sp>
        <p:nvSpPr>
          <p:cNvPr id="100" name="Text Box 24"/>
          <p:cNvSpPr txBox="1">
            <a:spLocks noChangeArrowheads="1"/>
          </p:cNvSpPr>
          <p:nvPr/>
        </p:nvSpPr>
        <p:spPr bwMode="auto">
          <a:xfrm>
            <a:off x="8382000" y="4289425"/>
            <a:ext cx="409575" cy="3587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FF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4</a:t>
            </a:r>
          </a:p>
        </p:txBody>
      </p:sp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8382000" y="4876800"/>
            <a:ext cx="409575" cy="3587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FF"/>
            </a:solidFill>
            <a:miter lim="800000"/>
            <a:headEnd type="none" w="lg" len="lg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sz="1800"/>
              <a:t>4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90600" y="276761"/>
            <a:ext cx="805720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ANÁLISIS DE </a:t>
            </a:r>
            <a:b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POSIBILIDADES DE ACCIÓN</a:t>
            </a:r>
            <a:endParaRPr lang="es-EC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0"/>
          <p:cNvGrpSpPr>
            <a:grpSpLocks/>
          </p:cNvGrpSpPr>
          <p:nvPr/>
        </p:nvGrpSpPr>
        <p:grpSpPr bwMode="auto">
          <a:xfrm>
            <a:off x="228600" y="1981200"/>
            <a:ext cx="8534400" cy="4572000"/>
            <a:chOff x="336" y="1152"/>
            <a:chExt cx="5184" cy="2976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850" y="1492"/>
              <a:ext cx="4238" cy="21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3613" y="1492"/>
              <a:ext cx="0" cy="21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864" y="2206"/>
              <a:ext cx="422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864" y="2928"/>
              <a:ext cx="42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2537" name="Text Box 10"/>
            <p:cNvSpPr txBox="1">
              <a:spLocks noChangeArrowheads="1"/>
            </p:cNvSpPr>
            <p:nvPr/>
          </p:nvSpPr>
          <p:spPr bwMode="auto">
            <a:xfrm>
              <a:off x="975" y="1584"/>
              <a:ext cx="1137" cy="471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 type="none" w="lg" len="lg"/>
              <a:tailEnd/>
            </a:ln>
          </p:spPr>
          <p:txBody>
            <a:bodyPr/>
            <a:lstStyle/>
            <a:p>
              <a:pPr eaLnBrk="0" hangingPunct="0"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/>
                <a:t>B</a:t>
              </a:r>
            </a:p>
            <a:p>
              <a:pPr algn="ctr" eaLnBrk="0" hangingPunct="0"/>
              <a:r>
                <a:rPr lang="es-ES" sz="1400"/>
                <a:t>DESARROLLO</a:t>
              </a:r>
            </a:p>
            <a:p>
              <a:pPr algn="ctr" eaLnBrk="0" hangingPunct="0"/>
              <a:r>
                <a:rPr lang="es-ES" sz="1400"/>
                <a:t>SELECTIVO</a:t>
              </a:r>
              <a:endParaRPr lang="es-ES" sz="1400">
                <a:latin typeface="SimSun" pitchFamily="2" charset="-122"/>
              </a:endParaRPr>
            </a:p>
          </p:txBody>
        </p:sp>
        <p:sp>
          <p:nvSpPr>
            <p:cNvPr id="22538" name="Text Box 11"/>
            <p:cNvSpPr txBox="1">
              <a:spLocks noChangeArrowheads="1"/>
            </p:cNvSpPr>
            <p:nvPr/>
          </p:nvSpPr>
          <p:spPr bwMode="auto">
            <a:xfrm>
              <a:off x="3785" y="1584"/>
              <a:ext cx="1137" cy="471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 type="none" w="lg" len="lg"/>
              <a:tailEnd/>
            </a:ln>
          </p:spPr>
          <p:txBody>
            <a:bodyPr/>
            <a:lstStyle/>
            <a:p>
              <a:pPr eaLnBrk="0" hangingPunct="0"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/>
                <a:t>C</a:t>
              </a:r>
            </a:p>
            <a:p>
              <a:pPr algn="ctr" eaLnBrk="0" hangingPunct="0"/>
              <a:r>
                <a:rPr lang="es-ES" sz="1400"/>
                <a:t>CRECIMIENTO</a:t>
              </a:r>
            </a:p>
            <a:p>
              <a:pPr algn="ctr" eaLnBrk="0" hangingPunct="0"/>
              <a:r>
                <a:rPr lang="es-ES" sz="1400"/>
                <a:t>OFENSIVO</a:t>
              </a:r>
              <a:endParaRPr lang="es-ES" sz="1400">
                <a:latin typeface="SimSun" pitchFamily="2" charset="-122"/>
              </a:endParaRPr>
            </a:p>
          </p:txBody>
        </p:sp>
        <p:sp>
          <p:nvSpPr>
            <p:cNvPr id="22539" name="Text Box 12"/>
            <p:cNvSpPr txBox="1">
              <a:spLocks noChangeArrowheads="1"/>
            </p:cNvSpPr>
            <p:nvPr/>
          </p:nvSpPr>
          <p:spPr bwMode="auto">
            <a:xfrm>
              <a:off x="1016" y="3014"/>
              <a:ext cx="1144" cy="394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 type="none" w="lg" len="lg"/>
              <a:tailEnd/>
            </a:ln>
          </p:spPr>
          <p:txBody>
            <a:bodyPr/>
            <a:lstStyle/>
            <a:p>
              <a:pPr eaLnBrk="0" hangingPunct="0"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/>
                <a:t>A</a:t>
              </a:r>
            </a:p>
            <a:p>
              <a:pPr algn="ctr" eaLnBrk="0" hangingPunct="0"/>
              <a:r>
                <a:rPr lang="es-ES" sz="1400"/>
                <a:t>DESINVERSIÓN</a:t>
              </a:r>
              <a:endParaRPr lang="es-ES" sz="1400">
                <a:latin typeface="SimSun" pitchFamily="2" charset="-122"/>
              </a:endParaRPr>
            </a:p>
          </p:txBody>
        </p:sp>
        <p:sp>
          <p:nvSpPr>
            <p:cNvPr id="22540" name="Text Box 13"/>
            <p:cNvSpPr txBox="1">
              <a:spLocks noChangeArrowheads="1"/>
            </p:cNvSpPr>
            <p:nvPr/>
          </p:nvSpPr>
          <p:spPr bwMode="auto">
            <a:xfrm>
              <a:off x="3785" y="3024"/>
              <a:ext cx="1137" cy="338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 type="none" w="lg" len="lg"/>
              <a:tailEnd/>
            </a:ln>
          </p:spPr>
          <p:txBody>
            <a:bodyPr/>
            <a:lstStyle/>
            <a:p>
              <a:pPr eaLnBrk="0" hangingPunct="0"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/>
                <a:t>D</a:t>
              </a:r>
            </a:p>
            <a:p>
              <a:pPr algn="ctr" eaLnBrk="0" hangingPunct="0"/>
              <a:r>
                <a:rPr lang="es-ES" sz="1400"/>
                <a:t>PERFIL BAJO</a:t>
              </a:r>
              <a:endParaRPr lang="es-ES" sz="1400">
                <a:latin typeface="SimSun" pitchFamily="2" charset="-122"/>
              </a:endParaRPr>
            </a:p>
          </p:txBody>
        </p:sp>
        <p:sp>
          <p:nvSpPr>
            <p:cNvPr id="22541" name="Text Box 14"/>
            <p:cNvSpPr txBox="1">
              <a:spLocks noChangeArrowheads="1"/>
            </p:cNvSpPr>
            <p:nvPr/>
          </p:nvSpPr>
          <p:spPr bwMode="auto">
            <a:xfrm>
              <a:off x="2304" y="2341"/>
              <a:ext cx="1200" cy="390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 type="none" w="lg" len="lg"/>
              <a:tailEnd/>
            </a:ln>
          </p:spPr>
          <p:txBody>
            <a:bodyPr/>
            <a:lstStyle/>
            <a:p>
              <a:pPr algn="ctr" eaLnBrk="0" hangingPunct="0"/>
              <a:r>
                <a:rPr lang="es-ES">
                  <a:latin typeface="Tahoma" pitchFamily="34" charset="0"/>
                </a:rPr>
                <a:t>POSIBILIDADES DE ACCIÓN</a:t>
              </a:r>
            </a:p>
          </p:txBody>
        </p:sp>
        <p:sp>
          <p:nvSpPr>
            <p:cNvPr id="22542" name="Text Box 15"/>
            <p:cNvSpPr txBox="1">
              <a:spLocks noChangeArrowheads="1"/>
            </p:cNvSpPr>
            <p:nvPr/>
          </p:nvSpPr>
          <p:spPr bwMode="auto">
            <a:xfrm rot="-5400000">
              <a:off x="409" y="1751"/>
              <a:ext cx="478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ts val="1200"/>
                </a:spcBef>
                <a:spcAft>
                  <a:spcPts val="300"/>
                </a:spcAft>
              </a:pPr>
              <a:r>
                <a:rPr lang="en-US" sz="1600" b="1"/>
                <a:t>ALTA</a:t>
              </a:r>
            </a:p>
          </p:txBody>
        </p:sp>
        <p:sp>
          <p:nvSpPr>
            <p:cNvPr id="22543" name="Text Box 16"/>
            <p:cNvSpPr txBox="1">
              <a:spLocks noChangeArrowheads="1"/>
            </p:cNvSpPr>
            <p:nvPr/>
          </p:nvSpPr>
          <p:spPr bwMode="auto">
            <a:xfrm rot="-5400000">
              <a:off x="380" y="2492"/>
              <a:ext cx="536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/>
                <a:t>MEDIA</a:t>
              </a:r>
            </a:p>
          </p:txBody>
        </p:sp>
        <p:sp>
          <p:nvSpPr>
            <p:cNvPr id="22544" name="Text Box 17"/>
            <p:cNvSpPr txBox="1">
              <a:spLocks noChangeArrowheads="1"/>
            </p:cNvSpPr>
            <p:nvPr/>
          </p:nvSpPr>
          <p:spPr bwMode="auto">
            <a:xfrm rot="-5400000">
              <a:off x="370" y="3230"/>
              <a:ext cx="556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/>
                <a:t>BAJA</a:t>
              </a:r>
            </a:p>
          </p:txBody>
        </p:sp>
        <p:sp>
          <p:nvSpPr>
            <p:cNvPr id="22545" name="Text Box 18"/>
            <p:cNvSpPr txBox="1">
              <a:spLocks noChangeArrowheads="1"/>
            </p:cNvSpPr>
            <p:nvPr/>
          </p:nvSpPr>
          <p:spPr bwMode="auto">
            <a:xfrm>
              <a:off x="1274" y="3744"/>
              <a:ext cx="502" cy="17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/>
                <a:t>DÉBIL</a:t>
              </a:r>
            </a:p>
          </p:txBody>
        </p:sp>
        <p:sp>
          <p:nvSpPr>
            <p:cNvPr id="22546" name="Text Box 19"/>
            <p:cNvSpPr txBox="1">
              <a:spLocks noChangeArrowheads="1"/>
            </p:cNvSpPr>
            <p:nvPr/>
          </p:nvSpPr>
          <p:spPr bwMode="auto">
            <a:xfrm>
              <a:off x="2600" y="3744"/>
              <a:ext cx="664" cy="17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/>
                <a:t>MEDIA</a:t>
              </a:r>
            </a:p>
          </p:txBody>
        </p:sp>
        <p:sp>
          <p:nvSpPr>
            <p:cNvPr id="22547" name="Text Box 20"/>
            <p:cNvSpPr txBox="1">
              <a:spLocks noChangeArrowheads="1"/>
            </p:cNvSpPr>
            <p:nvPr/>
          </p:nvSpPr>
          <p:spPr bwMode="auto">
            <a:xfrm>
              <a:off x="4032" y="3744"/>
              <a:ext cx="633" cy="1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/>
                <a:t>FUERTE</a:t>
              </a:r>
            </a:p>
          </p:txBody>
        </p:sp>
        <p:sp>
          <p:nvSpPr>
            <p:cNvPr id="22548" name="Text Box 21"/>
            <p:cNvSpPr txBox="1">
              <a:spLocks noChangeArrowheads="1"/>
            </p:cNvSpPr>
            <p:nvPr/>
          </p:nvSpPr>
          <p:spPr bwMode="auto">
            <a:xfrm rot="-5400000">
              <a:off x="-208" y="2464"/>
              <a:ext cx="12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ts val="1200"/>
                </a:spcBef>
                <a:spcAft>
                  <a:spcPts val="300"/>
                </a:spcAft>
              </a:pPr>
              <a:r>
                <a:rPr lang="en-US" b="1"/>
                <a:t>ATRACTIVIDAD</a:t>
              </a:r>
            </a:p>
          </p:txBody>
        </p:sp>
        <p:sp>
          <p:nvSpPr>
            <p:cNvPr id="22549" name="Text Box 22"/>
            <p:cNvSpPr txBox="1">
              <a:spLocks noChangeArrowheads="1"/>
            </p:cNvSpPr>
            <p:nvPr/>
          </p:nvSpPr>
          <p:spPr bwMode="auto">
            <a:xfrm>
              <a:off x="1320" y="3936"/>
              <a:ext cx="3223" cy="19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b="1"/>
                <a:t>COMPETITIVIDAD DE LA FIRMA</a:t>
              </a:r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3041" y="1831"/>
              <a:ext cx="323" cy="271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alpha val="8700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2279" y="1587"/>
              <a:ext cx="1042" cy="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s-ES" sz="1400" b="1"/>
                <a:t>GATORADE RAIN</a:t>
              </a:r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V="1">
              <a:off x="2208" y="1492"/>
              <a:ext cx="0" cy="21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2553" name="Text Box 26"/>
            <p:cNvSpPr txBox="1">
              <a:spLocks noChangeArrowheads="1"/>
            </p:cNvSpPr>
            <p:nvPr/>
          </p:nvSpPr>
          <p:spPr bwMode="auto">
            <a:xfrm>
              <a:off x="1015" y="1152"/>
              <a:ext cx="1049" cy="2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/>
                <a:t>0    -    5</a:t>
              </a:r>
            </a:p>
          </p:txBody>
        </p:sp>
        <p:sp>
          <p:nvSpPr>
            <p:cNvPr id="22554" name="Text Box 27"/>
            <p:cNvSpPr txBox="1">
              <a:spLocks noChangeArrowheads="1"/>
            </p:cNvSpPr>
            <p:nvPr/>
          </p:nvSpPr>
          <p:spPr bwMode="auto">
            <a:xfrm>
              <a:off x="3800" y="1152"/>
              <a:ext cx="1144" cy="2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/>
                <a:t>12    -    16</a:t>
              </a:r>
            </a:p>
          </p:txBody>
        </p:sp>
        <p:sp>
          <p:nvSpPr>
            <p:cNvPr id="22555" name="Text Box 28"/>
            <p:cNvSpPr txBox="1">
              <a:spLocks noChangeArrowheads="1"/>
            </p:cNvSpPr>
            <p:nvPr/>
          </p:nvSpPr>
          <p:spPr bwMode="auto">
            <a:xfrm>
              <a:off x="5139" y="1536"/>
              <a:ext cx="381" cy="59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/>
                <a:t>16</a:t>
              </a:r>
            </a:p>
            <a:p>
              <a:pPr algn="ctr" eaLnBrk="0" hangingPunct="0"/>
              <a:r>
                <a:rPr lang="es-ES"/>
                <a:t>-</a:t>
              </a:r>
            </a:p>
            <a:p>
              <a:pPr algn="ctr" eaLnBrk="0" hangingPunct="0"/>
              <a:r>
                <a:rPr lang="es-ES"/>
                <a:t>12</a:t>
              </a:r>
            </a:p>
          </p:txBody>
        </p:sp>
        <p:sp>
          <p:nvSpPr>
            <p:cNvPr id="22556" name="Text Box 29"/>
            <p:cNvSpPr txBox="1">
              <a:spLocks noChangeArrowheads="1"/>
            </p:cNvSpPr>
            <p:nvPr/>
          </p:nvSpPr>
          <p:spPr bwMode="auto">
            <a:xfrm>
              <a:off x="5139" y="3019"/>
              <a:ext cx="381" cy="59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/>
                <a:t>5</a:t>
              </a:r>
            </a:p>
            <a:p>
              <a:pPr algn="ctr" eaLnBrk="0" hangingPunct="0"/>
              <a:r>
                <a:rPr lang="es-ES"/>
                <a:t>-</a:t>
              </a:r>
            </a:p>
            <a:p>
              <a:pPr algn="ctr" eaLnBrk="0" hangingPunct="0"/>
              <a:r>
                <a:rPr lang="es-ES"/>
                <a:t>0</a:t>
              </a:r>
            </a:p>
          </p:txBody>
        </p:sp>
      </p:grp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126411" y="735449"/>
            <a:ext cx="7407989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ATRACTIVIDAD DE MERCADO Y </a:t>
            </a:r>
            <a:br>
              <a:rPr lang="es-ES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COMPETITIVIDAD</a:t>
            </a:r>
            <a:endParaRPr lang="es-EC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1800" smtClean="0"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s-ES" sz="1800" smtClean="0"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es-ES" sz="1800" smtClean="0">
                <a:cs typeface="Arial" charset="0"/>
              </a:rPr>
              <a:t>	El producto está dirigido al sexo femenino pero sin discriminar al sexo masculino comprendidos entre los 24 a 45 años de edad que practiquen algún deporte o realice alguna actividad física.</a:t>
            </a:r>
          </a:p>
          <a:p>
            <a:pPr eaLnBrk="1" hangingPunct="1">
              <a:buFontTx/>
              <a:buNone/>
            </a:pPr>
            <a:endParaRPr lang="es-ES" sz="1800" smtClean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1800" smtClean="0"/>
              <a:t>Macro Segmentación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s-ES" sz="18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1800" smtClean="0"/>
              <a:t>Micro Segmentación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8651" y="1343561"/>
            <a:ext cx="833054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C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n-lt"/>
              </a:rPr>
              <a:t>ANÁLISIS DE SEGMENTACIÓN Y </a:t>
            </a:r>
            <a:br>
              <a:rPr lang="es-EC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n-lt"/>
              </a:rPr>
            </a:br>
            <a:r>
              <a:rPr lang="es-EC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n-lt"/>
              </a:rPr>
              <a:t>POSICIONAMIENTO</a:t>
            </a:r>
            <a:endParaRPr lang="es-EC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038600"/>
          </a:xfrm>
        </p:spPr>
        <p:txBody>
          <a:bodyPr/>
          <a:lstStyle/>
          <a:p>
            <a:pPr eaLnBrk="1" hangingPunct="1"/>
            <a:r>
              <a:rPr lang="es-EC" sz="2500" smtClean="0"/>
              <a:t>Definición del campo de actividad e identificación de factores claves a controlar.</a:t>
            </a:r>
          </a:p>
          <a:p>
            <a:pPr eaLnBrk="1" hangingPunct="1">
              <a:buFontTx/>
              <a:buNone/>
            </a:pPr>
            <a:endParaRPr lang="es-EC" sz="2500" smtClean="0"/>
          </a:p>
          <a:p>
            <a:pPr eaLnBrk="1" hangingPunct="1"/>
            <a:r>
              <a:rPr lang="es-EC" sz="2500" smtClean="0"/>
              <a:t>Definición del mercado de referencia:</a:t>
            </a:r>
          </a:p>
          <a:p>
            <a:pPr eaLnBrk="1" hangingPunct="1">
              <a:buFontTx/>
              <a:buNone/>
            </a:pPr>
            <a:endParaRPr lang="es-EC" sz="2500" smtClean="0"/>
          </a:p>
          <a:p>
            <a:pPr lvl="1" eaLnBrk="1" hangingPunct="1"/>
            <a:r>
              <a:rPr lang="es-ES" sz="2500" smtClean="0"/>
              <a:t>Funciones</a:t>
            </a:r>
          </a:p>
          <a:p>
            <a:pPr lvl="1" eaLnBrk="1" hangingPunct="1"/>
            <a:r>
              <a:rPr lang="es-ES" sz="2500" smtClean="0"/>
              <a:t>Grupo de compradores</a:t>
            </a:r>
          </a:p>
          <a:p>
            <a:pPr lvl="1" eaLnBrk="1" hangingPunct="1"/>
            <a:r>
              <a:rPr lang="es-ES" sz="2500" smtClean="0"/>
              <a:t>Tecnologías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5925" y="914400"/>
            <a:ext cx="72312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C" sz="4400" b="1" u="sng" cap="all" dirty="0">
                <a:ln w="0"/>
                <a:solidFill>
                  <a:srgbClr val="333300"/>
                </a:solidFill>
                <a:effectLst>
                  <a:reflection blurRad="12700" stA="50000" endPos="50000" dist="5000" dir="5400000" sy="-100000" rotWithShape="0"/>
                </a:effectLst>
              </a:rPr>
              <a:t>MACRO SEGMENTACIÓN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3992562"/>
          </a:xfrm>
        </p:spPr>
        <p:txBody>
          <a:bodyPr/>
          <a:lstStyle/>
          <a:p>
            <a:pPr eaLnBrk="1" hangingPunct="1"/>
            <a:r>
              <a:rPr lang="es-EC" sz="3000" smtClean="0"/>
              <a:t>Segmentación geográfica</a:t>
            </a:r>
          </a:p>
          <a:p>
            <a:pPr eaLnBrk="1" hangingPunct="1">
              <a:buFontTx/>
              <a:buNone/>
            </a:pPr>
            <a:endParaRPr lang="es-EC" sz="3000" smtClean="0"/>
          </a:p>
          <a:p>
            <a:pPr eaLnBrk="1" hangingPunct="1"/>
            <a:r>
              <a:rPr lang="es-EC" sz="3000" smtClean="0"/>
              <a:t>Segmentación demográfica</a:t>
            </a:r>
          </a:p>
          <a:p>
            <a:pPr eaLnBrk="1" hangingPunct="1">
              <a:buFontTx/>
              <a:buNone/>
            </a:pPr>
            <a:endParaRPr lang="es-EC" sz="3000" smtClean="0"/>
          </a:p>
          <a:p>
            <a:pPr eaLnBrk="1" hangingPunct="1"/>
            <a:r>
              <a:rPr lang="es-EC" sz="3000" smtClean="0"/>
              <a:t>Segmentación psicográfica</a:t>
            </a:r>
          </a:p>
          <a:p>
            <a:pPr eaLnBrk="1" hangingPunct="1">
              <a:buFontTx/>
              <a:buNone/>
            </a:pPr>
            <a:endParaRPr lang="es-EC" sz="3000" smtClean="0"/>
          </a:p>
          <a:p>
            <a:pPr eaLnBrk="1" hangingPunct="1"/>
            <a:r>
              <a:rPr lang="es-EC" sz="3000" smtClean="0"/>
              <a:t>Segmentación producto-beneficio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2389" y="1057870"/>
            <a:ext cx="7239611" cy="8156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MICRO SEGMENTACIÓN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6"/>
          <p:cNvGrpSpPr>
            <a:grpSpLocks/>
          </p:cNvGrpSpPr>
          <p:nvPr/>
        </p:nvGrpSpPr>
        <p:grpSpPr bwMode="auto">
          <a:xfrm>
            <a:off x="838200" y="1447800"/>
            <a:ext cx="7543800" cy="5029200"/>
            <a:chOff x="654" y="864"/>
            <a:chExt cx="4482" cy="3312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392" y="1488"/>
              <a:ext cx="3744" cy="2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1824" y="1200"/>
              <a:ext cx="100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ACTUALES</a:t>
              </a: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3744" y="1200"/>
              <a:ext cx="81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NUEVOS</a:t>
              </a: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2544" y="864"/>
              <a:ext cx="139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400" b="1"/>
                <a:t>PRODUCTOS</a:t>
              </a:r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 rot="-5400000">
              <a:off x="720" y="3408"/>
              <a:ext cx="86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NUEVOS</a:t>
              </a:r>
            </a:p>
          </p:txBody>
        </p:sp>
        <p:sp>
          <p:nvSpPr>
            <p:cNvPr id="26635" name="Text Box 9"/>
            <p:cNvSpPr txBox="1">
              <a:spLocks noChangeArrowheads="1"/>
            </p:cNvSpPr>
            <p:nvPr/>
          </p:nvSpPr>
          <p:spPr bwMode="auto">
            <a:xfrm rot="-5400000">
              <a:off x="641" y="2081"/>
              <a:ext cx="102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ACTUALES</a:t>
              </a:r>
            </a:p>
          </p:txBody>
        </p:sp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654" y="1920"/>
              <a:ext cx="306" cy="1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400" b="1"/>
                <a:t>MERCADOS</a:t>
              </a:r>
            </a:p>
          </p:txBody>
        </p:sp>
        <p:pic>
          <p:nvPicPr>
            <p:cNvPr id="26637" name="Picture 11" descr="G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1536"/>
              <a:ext cx="124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264" y="1488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392" y="2832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66539" y="533400"/>
            <a:ext cx="6263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rgbClr val="00B050">
                      <a:alpha val="35000"/>
                    </a:srgbClr>
                  </a:glow>
                </a:effectLst>
              </a:rPr>
              <a:t>MATRIZ ANSOFF</a:t>
            </a:r>
            <a:endParaRPr lang="es-EC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rgbClr val="00B050">
                    <a:alpha val="35000"/>
                  </a:srgbClr>
                </a:glow>
              </a:effectLst>
            </a:endParaRPr>
          </a:p>
        </p:txBody>
      </p:sp>
      <p:sp>
        <p:nvSpPr>
          <p:cNvPr id="26629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4"/>
          <p:cNvGrpSpPr>
            <a:grpSpLocks/>
          </p:cNvGrpSpPr>
          <p:nvPr/>
        </p:nvGrpSpPr>
        <p:grpSpPr bwMode="auto">
          <a:xfrm>
            <a:off x="762000" y="1295400"/>
            <a:ext cx="7620000" cy="4876800"/>
            <a:chOff x="336" y="384"/>
            <a:chExt cx="4848" cy="3600"/>
          </a:xfrm>
        </p:grpSpPr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134" y="1063"/>
              <a:ext cx="4050" cy="292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lg" len="lg"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7654" name="Text Box 21"/>
            <p:cNvSpPr txBox="1">
              <a:spLocks noChangeArrowheads="1"/>
            </p:cNvSpPr>
            <p:nvPr/>
          </p:nvSpPr>
          <p:spPr bwMode="auto">
            <a:xfrm>
              <a:off x="3504" y="768"/>
              <a:ext cx="1204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EMOCIONAL</a:t>
              </a:r>
            </a:p>
          </p:txBody>
        </p:sp>
        <p:sp>
          <p:nvSpPr>
            <p:cNvPr id="27655" name="Text Box 22"/>
            <p:cNvSpPr txBox="1">
              <a:spLocks noChangeArrowheads="1"/>
            </p:cNvSpPr>
            <p:nvPr/>
          </p:nvSpPr>
          <p:spPr bwMode="auto">
            <a:xfrm>
              <a:off x="1451" y="768"/>
              <a:ext cx="1237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INTELECTUAL</a:t>
              </a:r>
            </a:p>
          </p:txBody>
        </p: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2354" y="384"/>
              <a:ext cx="1582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400" b="1"/>
                <a:t>APREHENSIÓN</a:t>
              </a:r>
            </a:p>
          </p:txBody>
        </p:sp>
        <p:sp>
          <p:nvSpPr>
            <p:cNvPr id="27657" name="Text Box 24"/>
            <p:cNvSpPr txBox="1">
              <a:spLocks noChangeArrowheads="1"/>
            </p:cNvSpPr>
            <p:nvPr/>
          </p:nvSpPr>
          <p:spPr bwMode="auto">
            <a:xfrm rot="-5400000">
              <a:off x="472" y="3045"/>
              <a:ext cx="806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DÉBIL</a:t>
              </a:r>
            </a:p>
          </p:txBody>
        </p:sp>
        <p:sp>
          <p:nvSpPr>
            <p:cNvPr id="27658" name="Text Box 25"/>
            <p:cNvSpPr txBox="1">
              <a:spLocks noChangeArrowheads="1"/>
            </p:cNvSpPr>
            <p:nvPr/>
          </p:nvSpPr>
          <p:spPr bwMode="auto">
            <a:xfrm rot="-5400000">
              <a:off x="408" y="1590"/>
              <a:ext cx="933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/>
                <a:t>FUERTE</a:t>
              </a:r>
            </a:p>
          </p:txBody>
        </p:sp>
        <p:sp>
          <p:nvSpPr>
            <p:cNvPr id="27659" name="Text Box 26"/>
            <p:cNvSpPr txBox="1">
              <a:spLocks noChangeArrowheads="1"/>
            </p:cNvSpPr>
            <p:nvPr/>
          </p:nvSpPr>
          <p:spPr bwMode="auto">
            <a:xfrm>
              <a:off x="336" y="1248"/>
              <a:ext cx="240" cy="2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 b="1"/>
                <a:t>IMPLICACIÓN</a:t>
              </a:r>
            </a:p>
          </p:txBody>
        </p:sp>
        <p:pic>
          <p:nvPicPr>
            <p:cNvPr id="27660" name="Picture 27" descr="G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1139"/>
              <a:ext cx="1349" cy="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Line 28"/>
            <p:cNvSpPr>
              <a:spLocks noChangeShapeType="1"/>
            </p:cNvSpPr>
            <p:nvPr/>
          </p:nvSpPr>
          <p:spPr bwMode="auto">
            <a:xfrm>
              <a:off x="3159" y="1062"/>
              <a:ext cx="0" cy="2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62" name="Line 29"/>
            <p:cNvSpPr>
              <a:spLocks noChangeShapeType="1"/>
            </p:cNvSpPr>
            <p:nvPr/>
          </p:nvSpPr>
          <p:spPr bwMode="auto">
            <a:xfrm>
              <a:off x="1134" y="2523"/>
              <a:ext cx="4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63" name="Text Box 30"/>
            <p:cNvSpPr txBox="1">
              <a:spLocks noChangeArrowheads="1"/>
            </p:cNvSpPr>
            <p:nvPr/>
          </p:nvSpPr>
          <p:spPr bwMode="auto">
            <a:xfrm>
              <a:off x="1200" y="1104"/>
              <a:ext cx="1248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>
                  <a:solidFill>
                    <a:srgbClr val="33CC33"/>
                  </a:solidFill>
                </a:rPr>
                <a:t>APRENDIZAJE</a:t>
              </a:r>
            </a:p>
          </p:txBody>
        </p:sp>
        <p:sp>
          <p:nvSpPr>
            <p:cNvPr id="27664" name="Text Box 31"/>
            <p:cNvSpPr txBox="1">
              <a:spLocks noChangeArrowheads="1"/>
            </p:cNvSpPr>
            <p:nvPr/>
          </p:nvSpPr>
          <p:spPr bwMode="auto">
            <a:xfrm>
              <a:off x="1200" y="2544"/>
              <a:ext cx="720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RUTINA</a:t>
              </a:r>
            </a:p>
          </p:txBody>
        </p:sp>
        <p:sp>
          <p:nvSpPr>
            <p:cNvPr id="27665" name="Text Box 32"/>
            <p:cNvSpPr txBox="1">
              <a:spLocks noChangeArrowheads="1"/>
            </p:cNvSpPr>
            <p:nvPr/>
          </p:nvSpPr>
          <p:spPr bwMode="auto">
            <a:xfrm>
              <a:off x="3216" y="2544"/>
              <a:ext cx="1192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HEDONISMO</a:t>
              </a:r>
            </a:p>
          </p:txBody>
        </p:sp>
        <p:sp>
          <p:nvSpPr>
            <p:cNvPr id="27666" name="Text Box 33"/>
            <p:cNvSpPr txBox="1">
              <a:spLocks noChangeArrowheads="1"/>
            </p:cNvSpPr>
            <p:nvPr/>
          </p:nvSpPr>
          <p:spPr bwMode="auto">
            <a:xfrm>
              <a:off x="3168" y="1083"/>
              <a:ext cx="1200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/>
                <a:t>AFECTIVIDAD</a:t>
              </a:r>
            </a:p>
          </p:txBody>
        </p:sp>
      </p:grp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721430" y="372070"/>
            <a:ext cx="43651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MATRIZ FCB</a:t>
            </a:r>
            <a:endParaRPr lang="es-EC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9421" y="886361"/>
            <a:ext cx="855977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 DE MARKETING </a:t>
            </a:r>
            <a:br>
              <a:rPr lang="es-ES" sz="40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0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OPERATIVO Y COMUNICACIONAL</a:t>
            </a:r>
            <a:endParaRPr lang="es-EC" sz="4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609600" y="24336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OBJETIVOS</a:t>
            </a:r>
            <a:endParaRPr lang="es-ES" sz="2400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143000" y="3128963"/>
            <a:ext cx="70104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>
                <a:ea typeface="SimSun" pitchFamily="2" charset="-122"/>
                <a:cs typeface="Arial" charset="0"/>
              </a:rPr>
              <a:t> Determinar el impacto y aceptación que causa en el mercado nuestro nuevo producto.</a:t>
            </a:r>
          </a:p>
          <a:p>
            <a:pPr algn="just" eaLnBrk="0" hangingPunct="0">
              <a:lnSpc>
                <a:spcPct val="150000"/>
              </a:lnSpc>
            </a:pPr>
            <a:endParaRPr lang="es-ES">
              <a:ea typeface="SimSun" pitchFamily="2" charset="-122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>
                <a:ea typeface="SimSun" pitchFamily="2" charset="-122"/>
                <a:cs typeface="Arial" charset="0"/>
              </a:rPr>
              <a:t> Lograr que el porcentaje de ventas crezca continuamente.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endParaRPr lang="es-ES">
              <a:ea typeface="SimSun" pitchFamily="2" charset="-122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>
                <a:ea typeface="SimSun" pitchFamily="2" charset="-122"/>
                <a:cs typeface="Arial" charset="0"/>
              </a:rPr>
              <a:t> Tener una gran participación en el mercado.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47800" y="685800"/>
            <a:ext cx="480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84" tIns="152352" bIns="0" anchor="ctr">
            <a:spAutoFit/>
          </a:bodyPr>
          <a:lstStyle/>
          <a:p>
            <a:pPr lvl="3" algn="ctr" eaLnBrk="0" hangingPunct="0"/>
            <a:r>
              <a:rPr lang="es-ES" sz="2400" b="1">
                <a:ea typeface="SimSun" pitchFamily="2" charset="-122"/>
                <a:cs typeface="Arial" charset="0"/>
              </a:rPr>
              <a:t>Empaque</a:t>
            </a:r>
            <a:endParaRPr lang="es-ES" sz="2400" b="1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endParaRPr lang="es-ES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 l="34698" t="37210" r="38722" b="30319"/>
          <a:stretch>
            <a:fillRect/>
          </a:stretch>
        </p:blipFill>
        <p:spPr bwMode="auto">
          <a:xfrm>
            <a:off x="1905000" y="1143000"/>
            <a:ext cx="56769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4 CuadroTexto"/>
          <p:cNvSpPr txBox="1">
            <a:spLocks noChangeArrowheads="1"/>
          </p:cNvSpPr>
          <p:nvPr/>
        </p:nvSpPr>
        <p:spPr bwMode="auto">
          <a:xfrm>
            <a:off x="1676400" y="61722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Manzana roja</a:t>
            </a:r>
            <a:endParaRPr lang="es-ES" sz="1400" b="1"/>
          </a:p>
        </p:txBody>
      </p:sp>
      <p:sp>
        <p:nvSpPr>
          <p:cNvPr id="29702" name="5 CuadroTexto"/>
          <p:cNvSpPr txBox="1">
            <a:spLocks noChangeArrowheads="1"/>
          </p:cNvSpPr>
          <p:nvPr/>
        </p:nvSpPr>
        <p:spPr bwMode="auto">
          <a:xfrm>
            <a:off x="4038600" y="6172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Kiwi fresa</a:t>
            </a:r>
            <a:endParaRPr lang="es-ES" sz="1400" b="1"/>
          </a:p>
        </p:txBody>
      </p:sp>
      <p:sp>
        <p:nvSpPr>
          <p:cNvPr id="29703" name="6 CuadroTexto"/>
          <p:cNvSpPr txBox="1">
            <a:spLocks noChangeArrowheads="1"/>
          </p:cNvSpPr>
          <p:nvPr/>
        </p:nvSpPr>
        <p:spPr bwMode="auto">
          <a:xfrm>
            <a:off x="5638800" y="61722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400" b="1"/>
              <a:t>Naranja mandarina</a:t>
            </a:r>
            <a:endParaRPr lang="es-E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066800"/>
          </a:xfrm>
        </p:spPr>
        <p:txBody>
          <a:bodyPr/>
          <a:lstStyle/>
          <a:p>
            <a:pPr marL="342900" indent="-342900"/>
            <a:r>
              <a:rPr lang="es-ES" b="1" smtClean="0"/>
              <a:t/>
            </a:r>
            <a:br>
              <a:rPr lang="es-ES" b="1" smtClean="0"/>
            </a:br>
            <a:r>
              <a:rPr lang="es-ES" sz="3900" b="1" smtClean="0"/>
              <a:t/>
            </a:r>
            <a:br>
              <a:rPr lang="es-ES" sz="3900" b="1" smtClean="0"/>
            </a:br>
            <a:r>
              <a:rPr lang="es-ES" sz="3000" b="1" smtClean="0">
                <a:solidFill>
                  <a:srgbClr val="00B0F0"/>
                </a:solidFill>
              </a:rPr>
              <a:t>Análisis de Marketing local de las                    bebidas no alcohólicas</a:t>
            </a:r>
            <a:r>
              <a:rPr lang="es-EC" b="1" smtClean="0">
                <a:solidFill>
                  <a:srgbClr val="FF0000"/>
                </a:solidFill>
              </a:rPr>
              <a:t/>
            </a:r>
            <a:br>
              <a:rPr lang="es-EC" b="1" smtClean="0">
                <a:solidFill>
                  <a:srgbClr val="FF0000"/>
                </a:solidFill>
              </a:rPr>
            </a:br>
            <a:r>
              <a:rPr lang="es-EC" sz="4800" b="1" smtClean="0"/>
              <a:t/>
            </a:r>
            <a:br>
              <a:rPr lang="es-EC" sz="4800" b="1" smtClean="0"/>
            </a:br>
            <a:endParaRPr lang="es-EC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001000" cy="3382963"/>
          </a:xfrm>
        </p:spPr>
        <p:txBody>
          <a:bodyPr/>
          <a:lstStyle/>
          <a:p>
            <a:r>
              <a:rPr lang="es-ES" smtClean="0"/>
              <a:t>Aguas sin gas 	</a:t>
            </a:r>
            <a:endParaRPr lang="es-EC" smtClean="0"/>
          </a:p>
          <a:p>
            <a:r>
              <a:rPr lang="es-ES" smtClean="0"/>
              <a:t>Jugos Naturales</a:t>
            </a:r>
          </a:p>
          <a:p>
            <a:r>
              <a:rPr lang="es-ES" smtClean="0"/>
              <a:t>Jugos Envasados</a:t>
            </a:r>
          </a:p>
          <a:p>
            <a:r>
              <a:rPr lang="es-ES" i="1" smtClean="0"/>
              <a:t>Hidratantes</a:t>
            </a:r>
            <a:endParaRPr lang="es-EC" smtClean="0"/>
          </a:p>
          <a:p>
            <a:r>
              <a:rPr lang="es-ES" smtClean="0"/>
              <a:t>Energizantes</a:t>
            </a:r>
            <a:endParaRPr lang="es-EC" smtClean="0"/>
          </a:p>
          <a:p>
            <a:r>
              <a:rPr lang="es-ES" smtClean="0"/>
              <a:t>Colas</a:t>
            </a:r>
            <a:endParaRPr lang="es-EC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1135559"/>
            <a:ext cx="6830716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ANALISIS DE MERCADO</a:t>
            </a:r>
            <a:endParaRPr lang="es-EC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CuadroTexto"/>
          <p:cNvSpPr txBox="1">
            <a:spLocks noChangeArrowheads="1"/>
          </p:cNvSpPr>
          <p:nvPr/>
        </p:nvSpPr>
        <p:spPr bwMode="auto">
          <a:xfrm>
            <a:off x="2286000" y="10668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LOGO DEL PRODUCTO</a:t>
            </a:r>
            <a:endParaRPr lang="es-ES" sz="2400" b="1"/>
          </a:p>
        </p:txBody>
      </p:sp>
      <p:pic>
        <p:nvPicPr>
          <p:cNvPr id="30723" name="Picture 22" descr="Imagen 2.jpg                                                   00109072Macintosh HD                   BEF7520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4 Rectángulo"/>
          <p:cNvSpPr>
            <a:spLocks noChangeArrowheads="1"/>
          </p:cNvSpPr>
          <p:nvPr/>
        </p:nvSpPr>
        <p:spPr bwMode="auto">
          <a:xfrm>
            <a:off x="1295400" y="5334000"/>
            <a:ext cx="688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/>
              <a:t>INSTITUCIONAL DE LA MARCA GATORADE MAS LA PALABRA</a:t>
            </a:r>
          </a:p>
          <a:p>
            <a:pPr algn="ctr"/>
            <a:r>
              <a:rPr lang="es-EC"/>
              <a:t>RAIN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 rot="10800000" flipV="1">
            <a:off x="1066800" y="3197225"/>
            <a:ext cx="7620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>
              <a:lnSpc>
                <a:spcPct val="150000"/>
              </a:lnSpc>
            </a:pPr>
            <a:r>
              <a:rPr lang="es-ES" sz="2200">
                <a:ea typeface="SimSun" pitchFamily="2" charset="-122"/>
                <a:cs typeface="Arial" charset="0"/>
              </a:rPr>
              <a:t>Nuestra empresa seleccionó un método de fijación de precios por  sobreprecio,  tomando un 10 % como estándar a los costos del producto.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07720" y="1066800"/>
            <a:ext cx="787908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C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</a:rPr>
              <a:t>METODO DE </a:t>
            </a:r>
            <a:br>
              <a:rPr lang="es-EC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</a:rPr>
            </a:br>
            <a:r>
              <a:rPr lang="es-EC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</a:rPr>
              <a:t>FIJACION DE PRECIOS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CuadroTexto"/>
          <p:cNvSpPr txBox="1">
            <a:spLocks noChangeArrowheads="1"/>
          </p:cNvSpPr>
          <p:nvPr/>
        </p:nvSpPr>
        <p:spPr bwMode="auto">
          <a:xfrm>
            <a:off x="3124200" y="6096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>
                <a:solidFill>
                  <a:srgbClr val="FF3300"/>
                </a:solidFill>
              </a:rPr>
              <a:t>COMPETENCIA DIRECTA</a:t>
            </a:r>
            <a:endParaRPr lang="es-ES" b="1">
              <a:solidFill>
                <a:srgbClr val="FF33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971800" y="1143000"/>
          <a:ext cx="3733800" cy="1752600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</a:tblGrid>
              <a:tr h="362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SimSun"/>
                        </a:rPr>
                        <a:t>Producto</a:t>
                      </a:r>
                      <a:endParaRPr lang="es-ES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SimSun"/>
                        </a:rPr>
                        <a:t>Precios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SimSun"/>
                        </a:rPr>
                        <a:t>Pro Fit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SimSun"/>
                        </a:rPr>
                        <a:t>$0.70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SimSun"/>
                        </a:rPr>
                        <a:t>Pro Fit Light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SimSun"/>
                        </a:rPr>
                        <a:t>$0.70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SimSun"/>
                        </a:rPr>
                        <a:t>Powerade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SimSun"/>
                        </a:rPr>
                        <a:t>$0.60</a:t>
                      </a:r>
                      <a:endParaRPr lang="es-ES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SimSun"/>
                        </a:rPr>
                        <a:t>Tesalia Sport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SimSun"/>
                        </a:rPr>
                        <a:t>$0.60</a:t>
                      </a:r>
                      <a:endParaRPr lang="es-ES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95600" y="4343400"/>
          <a:ext cx="3810000" cy="184785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31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SimSun"/>
                        </a:rPr>
                        <a:t>Producto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SimSun"/>
                        </a:rPr>
                        <a:t>Precio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Agua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$0.25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Jugos Naturales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$0.50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Jugos Artificiales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$0.45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Bebidas Energizantes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$2.00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SimSun"/>
                        </a:rPr>
                        <a:t>Colas</a:t>
                      </a:r>
                      <a:endParaRPr lang="es-ES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SimSun"/>
                        </a:rPr>
                        <a:t>$0.40</a:t>
                      </a:r>
                      <a:endParaRPr lang="es-ES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14" name="4 CuadroTexto"/>
          <p:cNvSpPr txBox="1">
            <a:spLocks noChangeArrowheads="1"/>
          </p:cNvSpPr>
          <p:nvPr/>
        </p:nvSpPr>
        <p:spPr bwMode="auto">
          <a:xfrm>
            <a:off x="3124200" y="3810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>
                <a:solidFill>
                  <a:srgbClr val="FF3300"/>
                </a:solidFill>
              </a:rPr>
              <a:t>COMPETENCIA INDIRECTA</a:t>
            </a:r>
            <a:endParaRPr lang="es-ES" b="1">
              <a:solidFill>
                <a:srgbClr val="FF3300"/>
              </a:solidFill>
            </a:endParaRPr>
          </a:p>
        </p:txBody>
      </p:sp>
      <p:pic>
        <p:nvPicPr>
          <p:cNvPr id="328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CuadroTexto"/>
          <p:cNvSpPr txBox="1">
            <a:spLocks noChangeArrowheads="1"/>
          </p:cNvSpPr>
          <p:nvPr/>
        </p:nvSpPr>
        <p:spPr bwMode="auto">
          <a:xfrm>
            <a:off x="2362200" y="1143000"/>
            <a:ext cx="381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4400" b="1">
                <a:solidFill>
                  <a:srgbClr val="0070C0"/>
                </a:solidFill>
              </a:rPr>
              <a:t>PROMOCION</a:t>
            </a:r>
            <a:endParaRPr lang="es-ES" sz="4400" b="1">
              <a:solidFill>
                <a:srgbClr val="0070C0"/>
              </a:solidFill>
            </a:endParaRPr>
          </a:p>
        </p:txBody>
      </p:sp>
      <p:sp>
        <p:nvSpPr>
          <p:cNvPr id="33795" name="2 CuadroTexto"/>
          <p:cNvSpPr txBox="1">
            <a:spLocks noChangeArrowheads="1"/>
          </p:cNvSpPr>
          <p:nvPr/>
        </p:nvSpPr>
        <p:spPr bwMode="auto">
          <a:xfrm>
            <a:off x="1828800" y="2133600"/>
            <a:ext cx="6324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/>
              <a:t>  PRENSA ,  RADIO Y TELEVISION</a:t>
            </a:r>
          </a:p>
          <a:p>
            <a:pPr>
              <a:buFont typeface="Wingdings" pitchFamily="2" charset="2"/>
              <a:buChar char="Ø"/>
            </a:pPr>
            <a:endParaRPr lang="es-EC"/>
          </a:p>
          <a:p>
            <a:pPr>
              <a:lnSpc>
                <a:spcPct val="150000"/>
              </a:lnSpc>
            </a:pPr>
            <a:endParaRPr lang="es-EC"/>
          </a:p>
          <a:p>
            <a:pPr>
              <a:buFont typeface="Wingdings" pitchFamily="2" charset="2"/>
              <a:buChar char="Ø"/>
            </a:pPr>
            <a:r>
              <a:rPr lang="es-EC"/>
              <a:t>  DIRECTA</a:t>
            </a:r>
          </a:p>
          <a:p>
            <a:endParaRPr lang="es-EC"/>
          </a:p>
          <a:p>
            <a:r>
              <a:rPr lang="es-EC"/>
              <a:t>	*  Mailing</a:t>
            </a:r>
          </a:p>
          <a:p>
            <a:r>
              <a:rPr lang="es-EC"/>
              <a:t>	*  Internet</a:t>
            </a:r>
          </a:p>
          <a:p>
            <a:r>
              <a:rPr lang="es-EC"/>
              <a:t>	*  Revistas especializadas en deportes</a:t>
            </a:r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S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CuadroTexto"/>
          <p:cNvSpPr txBox="1">
            <a:spLocks noChangeArrowheads="1"/>
          </p:cNvSpPr>
          <p:nvPr/>
        </p:nvSpPr>
        <p:spPr bwMode="auto">
          <a:xfrm>
            <a:off x="3429000" y="1371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 b="1"/>
              <a:t>DISTRIBUCION</a:t>
            </a:r>
            <a:endParaRPr lang="es-ES" sz="2400" b="1"/>
          </a:p>
        </p:txBody>
      </p:sp>
      <p:sp>
        <p:nvSpPr>
          <p:cNvPr id="34819" name="2 CuadroTexto"/>
          <p:cNvSpPr txBox="1">
            <a:spLocks noChangeArrowheads="1"/>
          </p:cNvSpPr>
          <p:nvPr/>
        </p:nvSpPr>
        <p:spPr bwMode="auto">
          <a:xfrm>
            <a:off x="1676400" y="2133600"/>
            <a:ext cx="57150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C"/>
              <a:t>2 UNICOS DISTRIBUIDORES A NIVEL NACIONAL:</a:t>
            </a:r>
          </a:p>
          <a:p>
            <a:pPr>
              <a:lnSpc>
                <a:spcPct val="150000"/>
              </a:lnSpc>
            </a:pPr>
            <a:endParaRPr lang="es-EC"/>
          </a:p>
          <a:p>
            <a:pPr>
              <a:lnSpc>
                <a:spcPct val="150000"/>
              </a:lnSpc>
            </a:pPr>
            <a:r>
              <a:rPr lang="es-EC"/>
              <a:t>	* DISTRUIDORA JCC</a:t>
            </a:r>
          </a:p>
          <a:p>
            <a:pPr>
              <a:lnSpc>
                <a:spcPct val="150000"/>
              </a:lnSpc>
            </a:pPr>
            <a:endParaRPr lang="es-EC"/>
          </a:p>
          <a:p>
            <a:pPr>
              <a:lnSpc>
                <a:spcPct val="150000"/>
              </a:lnSpc>
            </a:pPr>
            <a:r>
              <a:rPr lang="es-EC"/>
              <a:t>	* CORPORACION FAVORITA</a:t>
            </a:r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S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CuadroTexto"/>
          <p:cNvSpPr txBox="1">
            <a:spLocks noChangeArrowheads="1"/>
          </p:cNvSpPr>
          <p:nvPr/>
        </p:nvSpPr>
        <p:spPr bwMode="auto">
          <a:xfrm>
            <a:off x="3352800" y="9144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PLAN DE COMUNICACION</a:t>
            </a:r>
            <a:endParaRPr lang="es-ES" sz="2400" b="1"/>
          </a:p>
        </p:txBody>
      </p:sp>
      <p:sp>
        <p:nvSpPr>
          <p:cNvPr id="35843" name="3 CuadroTexto"/>
          <p:cNvSpPr txBox="1">
            <a:spLocks noChangeArrowheads="1"/>
          </p:cNvSpPr>
          <p:nvPr/>
        </p:nvSpPr>
        <p:spPr bwMode="auto">
          <a:xfrm>
            <a:off x="1295400" y="1981200"/>
            <a:ext cx="70866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OBJETIVOS:</a:t>
            </a:r>
          </a:p>
          <a:p>
            <a:endParaRPr lang="es-EC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VE"/>
              <a:t> Aumentar el reconocimiento de nombre y marca en el segmento de mercado </a:t>
            </a:r>
            <a:endParaRPr lang="es-EC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s-EC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VE"/>
              <a:t> Informar sobre los atributos y cualidades de nuestro producto </a:t>
            </a:r>
            <a:endParaRPr lang="es-EC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s-EC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VE"/>
              <a:t> Establecer en nuestros consumidores una posición de fidelidad con respecto a la funcionalidad de nuestro producto</a:t>
            </a:r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90600" y="3429000"/>
            <a:ext cx="718661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ctr" eaLnBrk="0" hangingPunct="0">
              <a:lnSpc>
                <a:spcPct val="150000"/>
              </a:lnSpc>
              <a:defRPr/>
            </a:pPr>
            <a:r>
              <a:rPr lang="es-ES" dirty="0">
                <a:latin typeface="+mj-lt"/>
                <a:ea typeface="Arial Unicode MS" pitchFamily="34" charset="-128"/>
                <a:cs typeface="Times New Roman" pitchFamily="18" charset="0"/>
              </a:rPr>
              <a:t>“Nuevo </a:t>
            </a:r>
            <a:r>
              <a:rPr lang="es-ES" dirty="0" err="1">
                <a:latin typeface="+mj-lt"/>
                <a:ea typeface="Arial Unicode MS" pitchFamily="34" charset="-128"/>
                <a:cs typeface="Times New Roman" pitchFamily="18" charset="0"/>
              </a:rPr>
              <a:t>Gatorade</a:t>
            </a:r>
            <a:r>
              <a:rPr lang="es-ES" dirty="0">
                <a:latin typeface="+mj-lt"/>
                <a:ea typeface="Arial Unicode MS" pitchFamily="34" charset="-128"/>
                <a:cs typeface="Times New Roman" pitchFamily="18" charset="0"/>
              </a:rPr>
              <a:t> Rain es toda una nueva experiencia de sabor:</a:t>
            </a:r>
          </a:p>
          <a:p>
            <a:pPr indent="457200" algn="ctr" eaLnBrk="0" hangingPunct="0">
              <a:lnSpc>
                <a:spcPct val="150000"/>
              </a:lnSpc>
              <a:defRPr/>
            </a:pPr>
            <a:r>
              <a:rPr lang="es-ES" dirty="0">
                <a:latin typeface="+mj-lt"/>
                <a:ea typeface="Arial Unicode MS" pitchFamily="34" charset="-128"/>
                <a:cs typeface="Times New Roman" pitchFamily="18" charset="0"/>
              </a:rPr>
              <a:t>  Más  refrescante, más suave y más ligero “.</a:t>
            </a:r>
            <a:endParaRPr lang="es-ES" dirty="0">
              <a:latin typeface="+mj-lt"/>
            </a:endParaRPr>
          </a:p>
        </p:txBody>
      </p:sp>
      <p:sp>
        <p:nvSpPr>
          <p:cNvPr id="36867" name="2 CuadroTexto"/>
          <p:cNvSpPr txBox="1">
            <a:spLocks noChangeArrowheads="1"/>
          </p:cNvSpPr>
          <p:nvPr/>
        </p:nvSpPr>
        <p:spPr bwMode="auto">
          <a:xfrm>
            <a:off x="1600200" y="160020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CONCEPTO CENTRAL DE COMUNICACION</a:t>
            </a:r>
            <a:endParaRPr lang="es-ES" sz="2400" b="1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228600" y="2590800"/>
            <a:ext cx="8534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>
              <a:lnSpc>
                <a:spcPct val="150000"/>
              </a:lnSpc>
            </a:pPr>
            <a:r>
              <a:rPr lang="es-VE">
                <a:ea typeface="SimSun" pitchFamily="2" charset="-122"/>
                <a:cs typeface="Arial" charset="0"/>
              </a:rPr>
              <a:t>“Cuando sientas sed, calor o sensación de cansancio  y gustas de un sabor más ligero y refrescante, GATORADE RAIN es la bebida que calma la sed más intensa y fácil de digerir, que rehidrata, repone y reactiva todos los fluidos que se  pierden al sudar, devolviéndole al cuerpo las sales y minerales que el cuerpo necesita para dar lo mejor de uno mismo durante la actividad física “.</a:t>
            </a:r>
          </a:p>
          <a:p>
            <a:pPr indent="457200" algn="just" eaLnBrk="0" hangingPunct="0">
              <a:lnSpc>
                <a:spcPct val="150000"/>
              </a:lnSpc>
            </a:pPr>
            <a:endParaRPr lang="es-VE">
              <a:ea typeface="SimSun" pitchFamily="2" charset="-122"/>
              <a:cs typeface="Arial" charset="0"/>
            </a:endParaRPr>
          </a:p>
          <a:p>
            <a:pPr indent="457200" algn="just" eaLnBrk="0" hangingPunct="0"/>
            <a:endParaRPr lang="es-VE">
              <a:ea typeface="SimSun" pitchFamily="2" charset="-122"/>
              <a:cs typeface="Arial" charset="0"/>
            </a:endParaRPr>
          </a:p>
          <a:p>
            <a:pPr indent="457200" algn="just" eaLnBrk="0" hangingPunct="0"/>
            <a:endParaRPr lang="es-VE">
              <a:ea typeface="SimSun" pitchFamily="2" charset="-122"/>
              <a:cs typeface="Arial" charset="0"/>
            </a:endParaRPr>
          </a:p>
          <a:p>
            <a:pPr indent="457200" algn="just" eaLnBrk="0" hangingPunct="0"/>
            <a:endParaRPr lang="es-VE">
              <a:ea typeface="SimSun" pitchFamily="2" charset="-122"/>
              <a:cs typeface="Arial" charset="0"/>
            </a:endParaRPr>
          </a:p>
          <a:p>
            <a:pPr indent="457200" algn="just" eaLnBrk="0" hangingPunct="0"/>
            <a:endParaRPr lang="es-VE">
              <a:ea typeface="SimSun" pitchFamily="2" charset="-122"/>
              <a:cs typeface="Arial" charset="0"/>
            </a:endParaRPr>
          </a:p>
        </p:txBody>
      </p:sp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2971800" y="1676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 b="1"/>
              <a:t>POSICIONAMIENTO</a:t>
            </a:r>
            <a:endParaRPr lang="es-ES" sz="2400" b="1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televi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057400"/>
            <a:ext cx="1384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MCj041047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0"/>
            <a:ext cx="1384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3 CuadroTexto"/>
          <p:cNvSpPr txBox="1">
            <a:spLocks noChangeArrowheads="1"/>
          </p:cNvSpPr>
          <p:nvPr/>
        </p:nvSpPr>
        <p:spPr bwMode="auto">
          <a:xfrm>
            <a:off x="2057400" y="3733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Television</a:t>
            </a:r>
            <a:endParaRPr lang="es-ES" b="1"/>
          </a:p>
        </p:txBody>
      </p:sp>
      <p:sp>
        <p:nvSpPr>
          <p:cNvPr id="38917" name="4 CuadroTexto"/>
          <p:cNvSpPr txBox="1">
            <a:spLocks noChangeArrowheads="1"/>
          </p:cNvSpPr>
          <p:nvPr/>
        </p:nvSpPr>
        <p:spPr bwMode="auto">
          <a:xfrm>
            <a:off x="5486400" y="3733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Radio</a:t>
            </a:r>
            <a:endParaRPr lang="es-ES" b="1"/>
          </a:p>
        </p:txBody>
      </p:sp>
      <p:sp>
        <p:nvSpPr>
          <p:cNvPr id="38918" name="5 CuadroTexto"/>
          <p:cNvSpPr txBox="1">
            <a:spLocks noChangeArrowheads="1"/>
          </p:cNvSpPr>
          <p:nvPr/>
        </p:nvSpPr>
        <p:spPr bwMode="auto">
          <a:xfrm>
            <a:off x="2743200" y="1143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 b="1"/>
              <a:t>CAMPANA EN MEDIOS</a:t>
            </a:r>
            <a:endParaRPr lang="es-ES" sz="2400" b="1"/>
          </a:p>
        </p:txBody>
      </p:sp>
      <p:sp>
        <p:nvSpPr>
          <p:cNvPr id="38919" name="6 CuadroTexto"/>
          <p:cNvSpPr txBox="1">
            <a:spLocks noChangeArrowheads="1"/>
          </p:cNvSpPr>
          <p:nvPr/>
        </p:nvSpPr>
        <p:spPr bwMode="auto">
          <a:xfrm>
            <a:off x="2209800" y="4572000"/>
            <a:ext cx="548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Lanzamiento en televisión con 820 TRPS que son la cantidad de puntos de rating con que alcanzas a un grupo objetivo.</a:t>
            </a:r>
            <a:endParaRPr lang="es-ES"/>
          </a:p>
        </p:txBody>
      </p:sp>
      <p:pic>
        <p:nvPicPr>
          <p:cNvPr id="389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990600" y="2209800"/>
            <a:ext cx="7467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>
                <a:ea typeface="SimSun" pitchFamily="2" charset="-122"/>
                <a:cs typeface="Arial" charset="0"/>
              </a:rPr>
              <a:t>Presentación por parte de Nutricionista del GSSI, qué es Gatorade Rain.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endParaRPr lang="es-ES">
              <a:ea typeface="SimSun" pitchFamily="2" charset="-122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>
                <a:ea typeface="SimSun" pitchFamily="2" charset="-122"/>
                <a:cs typeface="Arial" charset="0"/>
              </a:rPr>
              <a:t>Presentación del profesor y realización de la actividad.</a:t>
            </a:r>
          </a:p>
          <a:p>
            <a:pPr algn="just" eaLnBrk="0" hangingPunct="0">
              <a:lnSpc>
                <a:spcPct val="150000"/>
              </a:lnSpc>
            </a:pPr>
            <a:endParaRPr lang="es-ES">
              <a:ea typeface="SimSun" pitchFamily="2" charset="-122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>
                <a:ea typeface="SimSun" pitchFamily="2" charset="-122"/>
                <a:cs typeface="Arial" charset="0"/>
              </a:rPr>
              <a:t>Sampling de Gatorade Rain por parte de los modelos y entrega de kits Rain.</a:t>
            </a:r>
          </a:p>
        </p:txBody>
      </p:sp>
      <p:sp>
        <p:nvSpPr>
          <p:cNvPr id="39940" name="3 CuadroTexto"/>
          <p:cNvSpPr txBox="1">
            <a:spLocks noChangeArrowheads="1"/>
          </p:cNvSpPr>
          <p:nvPr/>
        </p:nvSpPr>
        <p:spPr bwMode="auto">
          <a:xfrm>
            <a:off x="2590800" y="9144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PROGRAMACION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n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0" y="3875088"/>
            <a:ext cx="4184650" cy="2373312"/>
          </a:xfrm>
          <a:noFill/>
        </p:spPr>
      </p:pic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990600" y="19050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INVESTIGACION DE LA DEMANDA</a:t>
            </a:r>
            <a:endParaRPr lang="es-EC" b="1" u="sng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grpSp>
        <p:nvGrpSpPr>
          <p:cNvPr id="13318" name="Group 3"/>
          <p:cNvGrpSpPr>
            <a:grpSpLocks noChangeAspect="1"/>
          </p:cNvGrpSpPr>
          <p:nvPr/>
        </p:nvGrpSpPr>
        <p:grpSpPr bwMode="auto">
          <a:xfrm>
            <a:off x="990600" y="2438400"/>
            <a:ext cx="5334000" cy="2062163"/>
            <a:chOff x="2528" y="544"/>
            <a:chExt cx="6600" cy="2784"/>
          </a:xfrm>
        </p:grpSpPr>
        <p:sp>
          <p:nvSpPr>
            <p:cNvPr id="1332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528" y="544"/>
              <a:ext cx="660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3322" name="20 Tabla"/>
            <p:cNvPicPr>
              <a:picLocks noChangeArrowheads="1"/>
            </p:cNvPicPr>
            <p:nvPr/>
          </p:nvPicPr>
          <p:blipFill>
            <a:blip r:embed="rId4"/>
            <a:srcRect r="39905"/>
            <a:stretch>
              <a:fillRect/>
            </a:stretch>
          </p:blipFill>
          <p:spPr bwMode="auto">
            <a:xfrm>
              <a:off x="5978" y="1007"/>
              <a:ext cx="1268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Rectangle 6"/>
            <p:cNvSpPr>
              <a:spLocks noChangeArrowheads="1"/>
            </p:cNvSpPr>
            <p:nvPr/>
          </p:nvSpPr>
          <p:spPr bwMode="auto">
            <a:xfrm>
              <a:off x="2528" y="544"/>
              <a:ext cx="5850" cy="309"/>
            </a:xfrm>
            <a:prstGeom prst="rect">
              <a:avLst/>
            </a:prstGeom>
            <a:solidFill>
              <a:srgbClr val="33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_tradnl" sz="1200" b="1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  <a:cs typeface="Calibri" pitchFamily="34" charset="0"/>
                </a:rPr>
                <a:t>DISTRIBUCI</a:t>
              </a:r>
              <a:r>
                <a:rPr lang="es-ES_tradnl" sz="1200" b="1">
                  <a:solidFill>
                    <a:srgbClr val="FFFFFF"/>
                  </a:solidFill>
                  <a:ea typeface="SimSun" pitchFamily="2" charset="-122"/>
                  <a:cs typeface="Calibri" pitchFamily="34" charset="0"/>
                </a:rPr>
                <a:t>Ó</a:t>
              </a:r>
              <a:r>
                <a:rPr lang="es-ES_tradnl" sz="1200" b="1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  <a:cs typeface="Calibri" pitchFamily="34" charset="0"/>
                </a:rPr>
                <a:t>N  POR SEGMENTOS </a:t>
              </a:r>
              <a:endParaRPr lang="es-ES_tradnl">
                <a:ea typeface="SimSun" pitchFamily="2" charset="-122"/>
                <a:cs typeface="Calibri" pitchFamily="34" charset="0"/>
              </a:endParaRPr>
            </a:p>
          </p:txBody>
        </p:sp>
      </p:grp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524000" y="2971800"/>
          <a:ext cx="1500198" cy="15716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00132"/>
                <a:gridCol w="500066"/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u="none" strike="noStrike" dirty="0"/>
                        <a:t>EDAD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/>
                        <a:t>%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u="none" strike="noStrike"/>
                        <a:t>12 -15 Años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/>
                        <a:t>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u="none" strike="noStrike"/>
                        <a:t>16 -19 Años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/>
                        <a:t>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u="none" strike="noStrike" dirty="0"/>
                        <a:t>20 -24  Años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/>
                        <a:t>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u="none" strike="noStrike"/>
                        <a:t>25 -29  Años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/>
                        <a:t>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u="none" strike="noStrike"/>
                        <a:t>30 -34  Años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/>
                        <a:t>11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u="none" strike="noStrike"/>
                        <a:t>35 -39  Años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/>
                        <a:t>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u="none" strike="noStrike"/>
                        <a:t>40 -45  Años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/>
                        <a:t>10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1211759"/>
            <a:ext cx="865012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INVESTIGACION DE MERCADO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kit-rain.jpg                                                   004E3FF5Macintosh HD                   BEF7520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47339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3 CuadroTexto"/>
          <p:cNvSpPr txBox="1">
            <a:spLocks noChangeArrowheads="1"/>
          </p:cNvSpPr>
          <p:nvPr/>
        </p:nvSpPr>
        <p:spPr bwMode="auto">
          <a:xfrm>
            <a:off x="2819400" y="9906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KIT RAIN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CuadroTexto"/>
          <p:cNvSpPr txBox="1">
            <a:spLocks noChangeArrowheads="1"/>
          </p:cNvSpPr>
          <p:nvPr/>
        </p:nvSpPr>
        <p:spPr bwMode="auto">
          <a:xfrm>
            <a:off x="2362200" y="1143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MATERIAL POP DE APOYO AL TRADE</a:t>
            </a:r>
            <a:endParaRPr lang="es-ES" b="1"/>
          </a:p>
        </p:txBody>
      </p:sp>
      <p:sp>
        <p:nvSpPr>
          <p:cNvPr id="41987" name="5 CuadroTexto"/>
          <p:cNvSpPr txBox="1">
            <a:spLocks noChangeArrowheads="1"/>
          </p:cNvSpPr>
          <p:nvPr/>
        </p:nvSpPr>
        <p:spPr bwMode="auto">
          <a:xfrm>
            <a:off x="1066800" y="283051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AFICHE</a:t>
            </a:r>
            <a:endParaRPr lang="es-ES"/>
          </a:p>
        </p:txBody>
      </p:sp>
      <p:sp>
        <p:nvSpPr>
          <p:cNvPr id="41988" name="6 CuadroTexto"/>
          <p:cNvSpPr txBox="1">
            <a:spLocks noChangeArrowheads="1"/>
          </p:cNvSpPr>
          <p:nvPr/>
        </p:nvSpPr>
        <p:spPr bwMode="auto">
          <a:xfrm>
            <a:off x="3962400" y="5105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COLGANTE</a:t>
            </a:r>
            <a:endParaRPr lang="es-ES"/>
          </a:p>
        </p:txBody>
      </p:sp>
      <p:sp>
        <p:nvSpPr>
          <p:cNvPr id="41989" name="7 CuadroTexto"/>
          <p:cNvSpPr txBox="1">
            <a:spLocks noChangeArrowheads="1"/>
          </p:cNvSpPr>
          <p:nvPr/>
        </p:nvSpPr>
        <p:spPr bwMode="auto">
          <a:xfrm>
            <a:off x="6705600" y="2819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DISPLAY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/>
          <a:lstStyle/>
          <a:p>
            <a:r>
              <a:rPr lang="en-US" sz="3800" b="1" smtClean="0"/>
              <a:t>EVALUACION FINANCIERA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b="1" smtClean="0"/>
          </a:p>
          <a:p>
            <a:pPr algn="ctr">
              <a:buFontTx/>
              <a:buNone/>
            </a:pPr>
            <a:r>
              <a:rPr lang="en-US" sz="3000" b="1" smtClean="0">
                <a:solidFill>
                  <a:srgbClr val="000000"/>
                </a:solidFill>
              </a:rPr>
              <a:t>PLAN DE INVERSION PEPSICO</a:t>
            </a:r>
          </a:p>
          <a:p>
            <a:pPr algn="ctr">
              <a:buFontTx/>
              <a:buNone/>
            </a:pPr>
            <a:endParaRPr lang="en-US" b="1" smtClean="0"/>
          </a:p>
          <a:p>
            <a:pPr algn="ctr">
              <a:buFontTx/>
              <a:buNone/>
            </a:pPr>
            <a:endParaRPr lang="en-US" b="1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77950" y="3206750"/>
          <a:ext cx="6611938" cy="2025650"/>
        </p:xfrm>
        <a:graphic>
          <a:graphicData uri="http://schemas.openxmlformats.org/presentationml/2006/ole">
            <p:oleObj spid="_x0000_s2050" name="Document" r:id="rId3" imgW="5621454" imgH="1703581" progId="Word.Document.12">
              <p:embed/>
            </p:oleObj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457200" y="19050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/>
              <a:t>COSTO DE VENTA </a:t>
            </a:r>
          </a:p>
          <a:p>
            <a:pPr algn="ctr"/>
            <a:r>
              <a:rPr lang="en-US" b="1" u="sng"/>
              <a:t>ULTIMO TRIMESTRE DEL 2008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229600" cy="1143000"/>
          </a:xfrm>
        </p:spPr>
        <p:txBody>
          <a:bodyPr/>
          <a:lstStyle/>
          <a:p>
            <a:r>
              <a:rPr lang="en-US" sz="3800" b="1" smtClean="0"/>
              <a:t>EVALUACION FINANCIERA</a:t>
            </a:r>
          </a:p>
        </p:txBody>
      </p:sp>
      <p:graphicFrame>
        <p:nvGraphicFramePr>
          <p:cNvPr id="3074" name="Object 68"/>
          <p:cNvGraphicFramePr>
            <a:graphicFrameLocks noChangeAspect="1"/>
          </p:cNvGraphicFramePr>
          <p:nvPr>
            <p:ph idx="1"/>
          </p:nvPr>
        </p:nvGraphicFramePr>
        <p:xfrm>
          <a:off x="495300" y="3200400"/>
          <a:ext cx="8115300" cy="1981200"/>
        </p:xfrm>
        <a:graphic>
          <a:graphicData uri="http://schemas.openxmlformats.org/presentationml/2006/ole">
            <p:oleObj spid="_x0000_s3074" name="Worksheet" r:id="rId4" imgW="8001135" imgH="1924185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VENTAS 2008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2017713" y="2603500"/>
          <a:ext cx="5095875" cy="2552700"/>
        </p:xfrm>
        <a:graphic>
          <a:graphicData uri="http://schemas.openxmlformats.org/presentationml/2006/ole">
            <p:oleObj spid="_x0000_s4098" name="Document" r:id="rId3" imgW="5436362" imgH="2722257" progId="Word.Document.12">
              <p:embed/>
            </p:oleObj>
          </a:graphicData>
        </a:graphic>
      </p:graphicFrame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362200" y="17526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/>
              <a:t>TRIMESTRALES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1581150" y="2286000"/>
          <a:ext cx="6191250" cy="3937000"/>
        </p:xfrm>
        <a:graphic>
          <a:graphicData uri="http://schemas.openxmlformats.org/presentationml/2006/ole">
            <p:oleObj spid="_x0000_s5122" name="Worksheet" r:id="rId3" imgW="6591233" imgH="4009957" progId="Excel.Sheet.8">
              <p:embed/>
            </p:oleObj>
          </a:graphicData>
        </a:graphic>
      </p:graphicFrame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r>
              <a:rPr lang="en-US" sz="3500" b="1" smtClean="0"/>
              <a:t>EVALUACION FINANCIERA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00200" y="16002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/>
              <a:t>FLUJO DE EFECTIVO ANUAL</a:t>
            </a:r>
          </a:p>
          <a:p>
            <a:pPr algn="ctr"/>
            <a:r>
              <a:rPr lang="en-US" b="1" u="sng"/>
              <a:t>Proyección 5 años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3000" b="1" smtClean="0"/>
              <a:t>FLUJO DE CAJA ANUAL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1600200" y="2617788"/>
          <a:ext cx="6172200" cy="1749425"/>
        </p:xfrm>
        <a:graphic>
          <a:graphicData uri="http://schemas.openxmlformats.org/presentationml/2006/ole">
            <p:oleObj spid="_x0000_s6146" name="Worksheet" r:id="rId4" imgW="2857567" imgH="809557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229600" cy="1143000"/>
          </a:xfrm>
        </p:spPr>
        <p:txBody>
          <a:bodyPr/>
          <a:lstStyle/>
          <a:p>
            <a:r>
              <a:rPr lang="en-US" sz="4000" b="1" smtClean="0"/>
              <a:t>EVALUACION FINANCIERA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1500" b="1" u="sng" smtClean="0"/>
              <a:t>VAN </a:t>
            </a:r>
            <a:r>
              <a:rPr lang="en-US" sz="1500" b="1" smtClean="0"/>
              <a:t>=  VALOR ACTUAL NETO</a:t>
            </a:r>
          </a:p>
          <a:p>
            <a:pPr>
              <a:buFontTx/>
              <a:buNone/>
            </a:pPr>
            <a:endParaRPr lang="es-EC" sz="1500" b="1" smtClean="0"/>
          </a:p>
          <a:p>
            <a:pPr algn="just"/>
            <a:r>
              <a:rPr lang="es-EC" sz="1500" smtClean="0"/>
              <a:t>Tasa de descuento: KPM = Rf+B(Rm-Rf)+Rpaís</a:t>
            </a:r>
          </a:p>
          <a:p>
            <a:r>
              <a:rPr lang="es-EC" sz="1500" smtClean="0"/>
              <a:t>Rf		= Tasa de libre riesgo</a:t>
            </a:r>
          </a:p>
          <a:p>
            <a:r>
              <a:rPr lang="es-EC" sz="1500" smtClean="0"/>
              <a:t>B		= Dato de la compañía Pepsico</a:t>
            </a:r>
          </a:p>
          <a:p>
            <a:r>
              <a:rPr lang="es-EC" sz="1500" smtClean="0"/>
              <a:t>Rm		= Tasa libre de mercado</a:t>
            </a:r>
          </a:p>
          <a:p>
            <a:r>
              <a:rPr lang="es-EC" sz="1500" smtClean="0"/>
              <a:t>(Rm - Rf)	= Ibbotsso</a:t>
            </a:r>
          </a:p>
          <a:p>
            <a:r>
              <a:rPr lang="es-EC" sz="1500" smtClean="0"/>
              <a:t>Rp		= Riesgo país</a:t>
            </a:r>
          </a:p>
          <a:p>
            <a:r>
              <a:rPr lang="es-EC" sz="1500" b="1" smtClean="0"/>
              <a:t>Tasa de descuento</a:t>
            </a:r>
            <a:r>
              <a:rPr lang="es-EC" sz="1500" smtClean="0"/>
              <a:t>: KPM = 4.26%+0.89 (8.4%)+7.89%= </a:t>
            </a:r>
            <a:r>
              <a:rPr lang="es-EC" sz="1500" u="sng" smtClean="0"/>
              <a:t>19.626%</a:t>
            </a:r>
          </a:p>
          <a:p>
            <a:pPr algn="ctr">
              <a:buFontTx/>
              <a:buNone/>
            </a:pPr>
            <a:endParaRPr lang="en-US" sz="1500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sz="1500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s-EC" sz="1500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s-EC" sz="1800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s-EC" sz="1800" b="1" smtClean="0">
                <a:solidFill>
                  <a:srgbClr val="FF0000"/>
                </a:solidFill>
              </a:rPr>
              <a:t>VAN: $ 582,000.13       VAN &gt; 0 = RENTABILIDAD</a:t>
            </a:r>
            <a:endParaRPr lang="es-EC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92563" y="5562600"/>
            <a:ext cx="274637" cy="0"/>
          </a:xfrm>
          <a:prstGeom prst="straightConnector1">
            <a:avLst/>
          </a:prstGeom>
          <a:ln w="28575" cmpd="sng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838200" y="4495800"/>
          <a:ext cx="7086600" cy="457200"/>
        </p:xfrm>
        <a:graphic>
          <a:graphicData uri="http://schemas.openxmlformats.org/presentationml/2006/ole">
            <p:oleObj spid="_x0000_s7170" name="Worksheet" r:id="rId4" imgW="5922137" imgH="329151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b="1" smtClean="0"/>
              <a:t>ANALISIS FINANCIERO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ph idx="1"/>
          </p:nvPr>
        </p:nvGraphicFramePr>
        <p:xfrm>
          <a:off x="1600200" y="4430713"/>
          <a:ext cx="6575425" cy="1347787"/>
        </p:xfrm>
        <a:graphic>
          <a:graphicData uri="http://schemas.openxmlformats.org/presentationml/2006/ole">
            <p:oleObj spid="_x0000_s8194" name="Document" r:id="rId3" imgW="5796029" imgH="1188043" progId="Word.Document.12">
              <p:embed/>
            </p:oleObj>
          </a:graphicData>
        </a:graphic>
      </p:graphicFrame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828800" y="2057400"/>
            <a:ext cx="6248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/>
              <a:t>TIR</a:t>
            </a:r>
            <a:r>
              <a:rPr lang="en-US" sz="2000" b="1"/>
              <a:t> = TASA INTERNA DE RETORNO</a:t>
            </a:r>
          </a:p>
          <a:p>
            <a:endParaRPr lang="en-US" b="1" u="sng"/>
          </a:p>
          <a:p>
            <a:endParaRPr lang="en-US" b="1" u="sng"/>
          </a:p>
          <a:p>
            <a:pPr algn="just"/>
            <a:r>
              <a:rPr lang="en-US"/>
              <a:t>Tasa de descuento </a:t>
            </a:r>
            <a:r>
              <a:rPr lang="es-EC"/>
              <a:t>19,623%</a:t>
            </a:r>
            <a:endParaRPr lang="en-US"/>
          </a:p>
          <a:p>
            <a:pPr algn="just"/>
            <a:r>
              <a:rPr lang="en-US"/>
              <a:t>TIR  96%</a:t>
            </a:r>
          </a:p>
          <a:p>
            <a:pPr algn="just"/>
            <a:endParaRPr lang="en-US"/>
          </a:p>
          <a:p>
            <a:pPr algn="ctr"/>
            <a:r>
              <a:rPr lang="en-US"/>
              <a:t>TIR &gt; Tasa Dscto = </a:t>
            </a:r>
            <a:r>
              <a:rPr lang="en-US" b="1">
                <a:solidFill>
                  <a:srgbClr val="FF0000"/>
                </a:solidFill>
              </a:rPr>
              <a:t>FACTIBLE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r>
              <a:rPr lang="en-US" sz="3500" b="1" smtClean="0"/>
              <a:t>ANALISIS DE SENSIBILIDAD</a:t>
            </a:r>
            <a:endParaRPr lang="es-EC" sz="3500" b="1" smtClean="0"/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500" b="1" u="sng" smtClean="0"/>
          </a:p>
          <a:p>
            <a:pPr>
              <a:buFontTx/>
              <a:buNone/>
            </a:pPr>
            <a:r>
              <a:rPr lang="en-US" sz="1500" b="1" u="sng" smtClean="0"/>
              <a:t>SUPUESTO 1</a:t>
            </a:r>
            <a:r>
              <a:rPr lang="en-US" sz="1500" b="1" smtClean="0"/>
              <a:t>				</a:t>
            </a:r>
            <a:r>
              <a:rPr lang="en-US" sz="1500" b="1" u="sng" smtClean="0"/>
              <a:t>SUPUESTO 2</a:t>
            </a:r>
          </a:p>
          <a:p>
            <a:pPr>
              <a:buFontTx/>
              <a:buNone/>
            </a:pPr>
            <a:endParaRPr lang="en-US" sz="1500" b="1" u="sng" smtClean="0"/>
          </a:p>
          <a:p>
            <a:pPr algn="just"/>
            <a:r>
              <a:rPr lang="en-US" sz="1500" b="1" u="sng" smtClean="0"/>
              <a:t>Inflación:</a:t>
            </a:r>
            <a:r>
              <a:rPr lang="en-US" sz="1500" smtClean="0"/>
              <a:t>  aumento a 12%			</a:t>
            </a:r>
            <a:r>
              <a:rPr lang="en-US" sz="1500" b="1" u="sng" smtClean="0"/>
              <a:t>Inflación:</a:t>
            </a:r>
            <a:r>
              <a:rPr lang="en-US" sz="1500" b="1" smtClean="0"/>
              <a:t> </a:t>
            </a:r>
            <a:r>
              <a:rPr lang="en-US" sz="1500" smtClean="0"/>
              <a:t>mantiene 9,87</a:t>
            </a:r>
          </a:p>
          <a:p>
            <a:r>
              <a:rPr lang="en-US" sz="1500" b="1" u="sng" smtClean="0"/>
              <a:t>Ventas:</a:t>
            </a:r>
            <a:r>
              <a:rPr lang="en-US" sz="1500" smtClean="0"/>
              <a:t>  10%				</a:t>
            </a:r>
            <a:r>
              <a:rPr lang="en-US" sz="1500" b="1" u="sng" smtClean="0"/>
              <a:t>Ventas:</a:t>
            </a:r>
            <a:r>
              <a:rPr lang="en-US" sz="1500" smtClean="0"/>
              <a:t> decremtento -5</a:t>
            </a:r>
          </a:p>
          <a:p>
            <a:pPr>
              <a:buFontTx/>
              <a:buNone/>
            </a:pPr>
            <a:endParaRPr lang="en-US" sz="1500" smtClean="0"/>
          </a:p>
          <a:p>
            <a:pPr>
              <a:buFontTx/>
              <a:buNone/>
            </a:pPr>
            <a:endParaRPr lang="es-EC" sz="15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8674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33400" y="3505200"/>
          <a:ext cx="3276600" cy="2286000"/>
        </p:xfrm>
        <a:graphic>
          <a:graphicData uri="http://schemas.openxmlformats.org/presentationml/2006/ole">
            <p:oleObj spid="_x0000_s9218" name="Document" r:id="rId4" imgW="3778296" imgH="2273842" progId="Word.Document.12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800600" y="3505200"/>
          <a:ext cx="3200400" cy="2247900"/>
        </p:xfrm>
        <a:graphic>
          <a:graphicData uri="http://schemas.openxmlformats.org/presentationml/2006/ole">
            <p:oleObj spid="_x0000_s9219" name="Document" r:id="rId5" imgW="3352190" imgH="2210479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agen 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130425"/>
            <a:ext cx="3810000" cy="2441575"/>
          </a:xfrm>
          <a:noFill/>
        </p:spPr>
      </p:pic>
      <p:pic>
        <p:nvPicPr>
          <p:cNvPr id="14340" name="Imagen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962400"/>
            <a:ext cx="3965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33400" y="17637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COMPETIDORES</a:t>
            </a:r>
            <a:endParaRPr lang="es-EC" b="1">
              <a:solidFill>
                <a:srgbClr val="C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43400" y="2209800"/>
          <a:ext cx="40386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La </a:t>
                      </a:r>
                      <a:r>
                        <a:rPr lang="en-US" sz="1500" dirty="0" err="1" smtClean="0"/>
                        <a:t>preferencia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por</a:t>
                      </a:r>
                      <a:r>
                        <a:rPr lang="en-US" sz="1500" dirty="0" smtClean="0"/>
                        <a:t> la </a:t>
                      </a:r>
                      <a:r>
                        <a:rPr lang="en-US" sz="1500" dirty="0" err="1" smtClean="0"/>
                        <a:t>marca</a:t>
                      </a:r>
                      <a:r>
                        <a:rPr lang="en-US" sz="1500" dirty="0" smtClean="0"/>
                        <a:t> GATORADE </a:t>
                      </a:r>
                      <a:r>
                        <a:rPr lang="en-US" sz="1500" dirty="0" err="1" smtClean="0"/>
                        <a:t>alcanza</a:t>
                      </a:r>
                      <a:r>
                        <a:rPr lang="en-US" sz="1500" dirty="0" smtClean="0"/>
                        <a:t> un 49% del </a:t>
                      </a:r>
                      <a:r>
                        <a:rPr lang="en-US" sz="1500" dirty="0" err="1" smtClean="0"/>
                        <a:t>mercado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ecuatoriano</a:t>
                      </a:r>
                      <a:endParaRPr lang="es-EC" sz="1500" dirty="0" smtClean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983159"/>
            <a:ext cx="904812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INVESTIGACION DE MERCADO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u="sng" smtClean="0"/>
              <a:t>CONCEPTO DE GATORADE RAIN</a:t>
            </a:r>
          </a:p>
          <a:p>
            <a:pPr>
              <a:buFontTx/>
              <a:buNone/>
            </a:pPr>
            <a:endParaRPr lang="en-US" sz="1800" b="1" u="sng" smtClean="0"/>
          </a:p>
          <a:p>
            <a:pPr>
              <a:buFontTx/>
              <a:buNone/>
            </a:pPr>
            <a:r>
              <a:rPr lang="es-ES" sz="1800" smtClean="0"/>
              <a:t>	Es toda una nueva experiencia de sabor:</a:t>
            </a:r>
            <a:endParaRPr lang="es-EC" sz="1800" smtClean="0"/>
          </a:p>
          <a:p>
            <a:r>
              <a:rPr lang="es-ES" sz="1800" smtClean="0"/>
              <a:t>Más refrescante, más suave y más ligero.</a:t>
            </a:r>
            <a:endParaRPr lang="es-EC" sz="1800" smtClean="0"/>
          </a:p>
          <a:p>
            <a:r>
              <a:rPr lang="es-ES" sz="1800" smtClean="0"/>
              <a:t>Gatorade Rain es la bebida hidratante más fácil de tomar que calma la sed mas intensa y conserva las propiedades funcionales de tu Gatorade tradicional.</a:t>
            </a:r>
          </a:p>
          <a:p>
            <a:endParaRPr lang="es-EC" sz="1800" u="sng" smtClean="0"/>
          </a:p>
        </p:txBody>
      </p:sp>
      <p:pic>
        <p:nvPicPr>
          <p:cNvPr id="15364" name="Imagen 17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386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n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386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3000" y="838200"/>
            <a:ext cx="7686720" cy="6924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3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INVESTIGACION DE MERCADO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5"/>
          <a:srcRect l="34698" t="37210" r="38722" b="30319"/>
          <a:stretch>
            <a:fillRect/>
          </a:stretch>
        </p:blipFill>
        <p:spPr bwMode="auto">
          <a:xfrm>
            <a:off x="5791200" y="1447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3916363"/>
          </a:xfrm>
        </p:spPr>
        <p:txBody>
          <a:bodyPr/>
          <a:lstStyle/>
          <a:p>
            <a:pPr>
              <a:buFontTx/>
              <a:buNone/>
            </a:pPr>
            <a:endParaRPr lang="es-EC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pic>
        <p:nvPicPr>
          <p:cNvPr id="16388" name="Imagen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3425"/>
            <a:ext cx="35814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3228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C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pic>
        <p:nvPicPr>
          <p:cNvPr id="16391" name="Imagen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30413"/>
            <a:ext cx="38862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" y="762001"/>
            <a:ext cx="76962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Considera</a:t>
            </a: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apropiado</a:t>
            </a: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los </a:t>
            </a:r>
            <a:r>
              <a:rPr lang="en-US" sz="36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sabores</a:t>
            </a: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botella</a:t>
            </a: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colores</a:t>
            </a: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 </a:t>
            </a:r>
            <a:r>
              <a:rPr lang="en-US" sz="36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etiqueta</a:t>
            </a: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s-EC" sz="36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3" name="Imagen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025" y="4541838"/>
            <a:ext cx="388937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29000"/>
          </a:xfrm>
        </p:spPr>
        <p:txBody>
          <a:bodyPr/>
          <a:lstStyle/>
          <a:p>
            <a:pPr>
              <a:buFontTx/>
              <a:buNone/>
            </a:pPr>
            <a:r>
              <a:rPr lang="es-EC" u="sng" smtClean="0"/>
              <a:t>Distribución de Personas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INVESTIGACION DE MERCADO</a:t>
            </a:r>
            <a:endParaRPr lang="es-EC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667000" y="1824038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FOCUS GROUP</a:t>
            </a:r>
            <a:endParaRPr lang="es-EC" sz="2800" b="1">
              <a:solidFill>
                <a:srgbClr val="FF0000"/>
              </a:solidFill>
            </a:endParaRPr>
          </a:p>
        </p:txBody>
      </p:sp>
      <p:pic>
        <p:nvPicPr>
          <p:cNvPr id="17414" name="Imagen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30538"/>
            <a:ext cx="47974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4375" y="2362200"/>
            <a:ext cx="7743825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C" smtClean="0"/>
              <a:t>Canal de Distribución Corto: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s-EC" smtClean="0"/>
          </a:p>
          <a:p>
            <a:pPr eaLnBrk="1" hangingPunct="1"/>
            <a:r>
              <a:rPr lang="es-EC" smtClean="0"/>
              <a:t>Aprovisionamiento</a:t>
            </a:r>
          </a:p>
          <a:p>
            <a:pPr eaLnBrk="1" hangingPunct="1"/>
            <a:r>
              <a:rPr lang="es-EC" smtClean="0"/>
              <a:t>Distribución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pic>
        <p:nvPicPr>
          <p:cNvPr id="18437" name="Imagen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124200"/>
            <a:ext cx="3190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914400" y="1211759"/>
            <a:ext cx="78486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CADENA DE SUMINISTROS</a:t>
            </a:r>
            <a:endParaRPr lang="es-EC" sz="4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21 Grupo"/>
          <p:cNvGrpSpPr>
            <a:grpSpLocks/>
          </p:cNvGrpSpPr>
          <p:nvPr/>
        </p:nvGrpSpPr>
        <p:grpSpPr bwMode="auto">
          <a:xfrm>
            <a:off x="1524000" y="1981200"/>
            <a:ext cx="6464300" cy="4343400"/>
            <a:chOff x="227013" y="1639888"/>
            <a:chExt cx="5792787" cy="4837112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1171613" y="1639888"/>
              <a:ext cx="4848187" cy="408219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9462" name="Text Box 24"/>
            <p:cNvSpPr txBox="1">
              <a:spLocks noChangeArrowheads="1"/>
            </p:cNvSpPr>
            <p:nvPr/>
          </p:nvSpPr>
          <p:spPr bwMode="auto">
            <a:xfrm rot="-5400000">
              <a:off x="415800" y="4628939"/>
              <a:ext cx="860675" cy="28959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sz="1500"/>
                <a:t>BAJA</a:t>
              </a:r>
            </a:p>
          </p:txBody>
        </p:sp>
        <p:sp>
          <p:nvSpPr>
            <p:cNvPr id="19463" name="Text Box 25"/>
            <p:cNvSpPr txBox="1">
              <a:spLocks noChangeArrowheads="1"/>
            </p:cNvSpPr>
            <p:nvPr/>
          </p:nvSpPr>
          <p:spPr bwMode="auto">
            <a:xfrm rot="-5400000">
              <a:off x="459581" y="2496344"/>
              <a:ext cx="741363" cy="32067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sz="1500"/>
                <a:t>ALTA</a:t>
              </a:r>
            </a:p>
          </p:txBody>
        </p:sp>
        <p:sp>
          <p:nvSpPr>
            <p:cNvPr id="19464" name="Text Box 26"/>
            <p:cNvSpPr txBox="1">
              <a:spLocks noChangeArrowheads="1"/>
            </p:cNvSpPr>
            <p:nvPr/>
          </p:nvSpPr>
          <p:spPr bwMode="auto">
            <a:xfrm rot="10800000">
              <a:off x="227013" y="1687513"/>
              <a:ext cx="458787" cy="4027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anchorCtr="1"/>
            <a:lstStyle/>
            <a:p>
              <a:pPr algn="ctr" eaLnBrk="0" hangingPunct="0"/>
              <a:r>
                <a:rPr lang="es-ES" sz="1500" b="1"/>
                <a:t>TASA DEL CRECIMIENTO DEL MERCADO</a:t>
              </a:r>
              <a:endParaRPr lang="es-ES" b="1"/>
            </a:p>
          </p:txBody>
        </p:sp>
        <p:sp>
          <p:nvSpPr>
            <p:cNvPr id="19465" name="Text Box 28"/>
            <p:cNvSpPr txBox="1">
              <a:spLocks noChangeArrowheads="1"/>
            </p:cNvSpPr>
            <p:nvPr/>
          </p:nvSpPr>
          <p:spPr bwMode="auto">
            <a:xfrm>
              <a:off x="2057400" y="5867400"/>
              <a:ext cx="666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500"/>
                <a:t>ALTA</a:t>
              </a:r>
              <a:endParaRPr lang="es-ES" sz="1200"/>
            </a:p>
          </p:txBody>
        </p:sp>
        <p:sp>
          <p:nvSpPr>
            <p:cNvPr id="19466" name="Text Box 29"/>
            <p:cNvSpPr txBox="1">
              <a:spLocks noChangeArrowheads="1"/>
            </p:cNvSpPr>
            <p:nvPr/>
          </p:nvSpPr>
          <p:spPr bwMode="auto">
            <a:xfrm>
              <a:off x="4343400" y="5867400"/>
              <a:ext cx="811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500"/>
                <a:t>BAJA</a:t>
              </a:r>
            </a:p>
            <a:p>
              <a:pPr eaLnBrk="0" hangingPunct="0"/>
              <a:endParaRPr lang="es-ES" sz="1200"/>
            </a:p>
          </p:txBody>
        </p:sp>
        <p:sp>
          <p:nvSpPr>
            <p:cNvPr id="19467" name="Text Box 30"/>
            <p:cNvSpPr txBox="1">
              <a:spLocks noChangeArrowheads="1"/>
            </p:cNvSpPr>
            <p:nvPr/>
          </p:nvSpPr>
          <p:spPr bwMode="auto">
            <a:xfrm>
              <a:off x="1681163" y="6157913"/>
              <a:ext cx="3825875" cy="31908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500" b="1"/>
                <a:t>CUOTA RELATIVA DE MERCADO</a:t>
              </a:r>
            </a:p>
          </p:txBody>
        </p:sp>
        <p:pic>
          <p:nvPicPr>
            <p:cNvPr id="19468" name="Picture 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6100" y="4095750"/>
              <a:ext cx="1187450" cy="134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1554290" y="1968727"/>
              <a:ext cx="1197821" cy="1253477"/>
            </a:xfrm>
            <a:prstGeom prst="star5">
              <a:avLst/>
            </a:prstGeom>
            <a:solidFill>
              <a:srgbClr val="FFFF00"/>
            </a:solidFill>
            <a:ln w="2857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9470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470400" y="2028825"/>
              <a:ext cx="784225" cy="13144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099991" lon="20099991" rev="0"/>
                </a:camera>
                <a:lightRig rig="legacyFlat2" dir="t"/>
              </a:scene3d>
              <a:sp3d extrusionH="430200" prstMaterial="legacyMatte">
                <a:extrusionClr>
                  <a:srgbClr val="B8CCE4"/>
                </a:extrusionClr>
              </a:sp3d>
            </a:bodyPr>
            <a:lstStyle/>
            <a:p>
              <a:pPr algn="ctr"/>
              <a:r>
                <a:rPr lang="es-ES" sz="9600" kern="10">
                  <a:ln w="9525">
                    <a:round/>
                    <a:headEnd/>
                    <a:tailEnd/>
                  </a:ln>
                  <a:solidFill>
                    <a:srgbClr val="B8CCE4"/>
                  </a:solidFill>
                  <a:latin typeface="Arial Black"/>
                </a:rPr>
                <a:t>?</a:t>
              </a:r>
            </a:p>
          </p:txBody>
        </p:sp>
        <p:pic>
          <p:nvPicPr>
            <p:cNvPr id="19471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0363" y="4210050"/>
              <a:ext cx="1336675" cy="11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4227336" y="1763645"/>
              <a:ext cx="1408364" cy="2598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s-ES" sz="1000" b="1"/>
                <a:t>GATORADE RAIN</a:t>
              </a: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3924325" y="1908616"/>
              <a:ext cx="435313" cy="441988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alpha val="8700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>
              <a:outerShdw sy="50000" kx="2453608" algn="b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9474" name="Line 37"/>
            <p:cNvSpPr>
              <a:spLocks noChangeShapeType="1"/>
            </p:cNvSpPr>
            <p:nvPr/>
          </p:nvSpPr>
          <p:spPr bwMode="auto">
            <a:xfrm>
              <a:off x="3594100" y="1639888"/>
              <a:ext cx="0" cy="40814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475" name="Line 38"/>
            <p:cNvSpPr>
              <a:spLocks noChangeShapeType="1"/>
            </p:cNvSpPr>
            <p:nvPr/>
          </p:nvSpPr>
          <p:spPr bwMode="auto">
            <a:xfrm>
              <a:off x="1171575" y="3681413"/>
              <a:ext cx="4846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476" name="Line 39"/>
            <p:cNvSpPr>
              <a:spLocks noChangeShapeType="1"/>
            </p:cNvSpPr>
            <p:nvPr/>
          </p:nvSpPr>
          <p:spPr bwMode="auto">
            <a:xfrm flipH="1">
              <a:off x="2192338" y="1909763"/>
              <a:ext cx="1912937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05500"/>
            <a:ext cx="137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834613" y="838200"/>
            <a:ext cx="44805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MATRIZ BCG</a:t>
            </a:r>
            <a:endParaRPr lang="es-EC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4518</TotalTime>
  <Words>783</Words>
  <Application>Microsoft Office PowerPoint</Application>
  <PresentationFormat>Presentación en pantalla (4:3)</PresentationFormat>
  <Paragraphs>328</Paragraphs>
  <Slides>39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39</vt:i4>
      </vt:variant>
    </vt:vector>
  </HeadingPairs>
  <TitlesOfParts>
    <vt:vector size="52" baseType="lpstr">
      <vt:lpstr>Arial</vt:lpstr>
      <vt:lpstr>Times New Roman</vt:lpstr>
      <vt:lpstr>SimSun</vt:lpstr>
      <vt:lpstr>Calibri</vt:lpstr>
      <vt:lpstr>Tahoma</vt:lpstr>
      <vt:lpstr>Wingdings</vt:lpstr>
      <vt:lpstr>Arial Unicode MS</vt:lpstr>
      <vt:lpstr>Default Design</vt:lpstr>
      <vt:lpstr>Microsoft Office Word 97 - 2003 Document</vt:lpstr>
      <vt:lpstr>Document</vt:lpstr>
      <vt:lpstr>Microsoft Office Excel 97-2003 Worksheet</vt:lpstr>
      <vt:lpstr>Microsoft Office Word Document</vt:lpstr>
      <vt:lpstr>Worksheet</vt:lpstr>
      <vt:lpstr> </vt:lpstr>
      <vt:lpstr>  Análisis de Marketing local de las                    bebidas no alcohólicas  </vt:lpstr>
      <vt:lpstr>Diapositiva 3</vt:lpstr>
      <vt:lpstr>Diapositiva 4</vt:lpstr>
      <vt:lpstr>Diapositiva 5</vt:lpstr>
      <vt:lpstr>Diapositiva 6</vt:lpstr>
      <vt:lpstr>INVESTIGACION DE MERCADO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EVALUACION FINANCIERA</vt:lpstr>
      <vt:lpstr>EVALUACION FINANCIERA</vt:lpstr>
      <vt:lpstr>VENTAS 2008</vt:lpstr>
      <vt:lpstr>EVALUACION FINANCIERA</vt:lpstr>
      <vt:lpstr>FLUJO DE CAJA ANUAL</vt:lpstr>
      <vt:lpstr>EVALUACION FINANCIERA</vt:lpstr>
      <vt:lpstr>ANALISIS FINANCIERO</vt:lpstr>
      <vt:lpstr>ANALISIS DE SENSIBILIDAD</vt:lpstr>
    </vt:vector>
  </TitlesOfParts>
  <Company>Pepsi Cola Interamericana de Guatemala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Lorena Guillioli</dc:creator>
  <cp:lastModifiedBy>Administrador</cp:lastModifiedBy>
  <cp:revision>174</cp:revision>
  <dcterms:created xsi:type="dcterms:W3CDTF">2006-12-21T20:42:45Z</dcterms:created>
  <dcterms:modified xsi:type="dcterms:W3CDTF">2009-11-04T17:09:34Z</dcterms:modified>
</cp:coreProperties>
</file>